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292" autoAdjust="0"/>
  </p:normalViewPr>
  <p:slideViewPr>
    <p:cSldViewPr>
      <p:cViewPr varScale="1">
        <p:scale>
          <a:sx n="80" d="100"/>
          <a:sy n="80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4713</c:v>
                </c:pt>
                <c:pt idx="7">
                  <c:v>4519</c:v>
                </c:pt>
                <c:pt idx="8">
                  <c:v>4029</c:v>
                </c:pt>
                <c:pt idx="9">
                  <c:v>3371</c:v>
                </c:pt>
                <c:pt idx="10">
                  <c:v>3350</c:v>
                </c:pt>
                <c:pt idx="11">
                  <c:v>2903</c:v>
                </c:pt>
                <c:pt idx="12">
                  <c:v>2895</c:v>
                </c:pt>
                <c:pt idx="13">
                  <c:v>3050</c:v>
                </c:pt>
                <c:pt idx="14">
                  <c:v>2791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5808"/>
        <c:axId val="7391376"/>
      </c:lineChart>
      <c:catAx>
        <c:axId val="7825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7391376"/>
        <c:crosses val="autoZero"/>
        <c:auto val="1"/>
        <c:lblAlgn val="ctr"/>
        <c:lblOffset val="100"/>
        <c:tickLblSkip val="2"/>
        <c:noMultiLvlLbl val="0"/>
      </c:catAx>
      <c:valAx>
        <c:axId val="7391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78258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010737294202E-2"/>
          <c:y val="3.4378072664774773E-2"/>
          <c:w val="0.88061011691720348"/>
          <c:h val="0.7798796914345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  <c:pt idx="13">
                  <c:v>0.03</c:v>
                </c:pt>
                <c:pt idx="14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1.19</c:v>
                </c:pt>
                <c:pt idx="10">
                  <c:v>1.1100000000000001</c:v>
                </c:pt>
                <c:pt idx="11">
                  <c:v>0.98</c:v>
                </c:pt>
                <c:pt idx="12">
                  <c:v>0.89</c:v>
                </c:pt>
                <c:pt idx="13">
                  <c:v>0.75</c:v>
                </c:pt>
                <c:pt idx="14">
                  <c:v>0.63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</c:v>
                </c:pt>
                <c:pt idx="10">
                  <c:v>2.33</c:v>
                </c:pt>
                <c:pt idx="11">
                  <c:v>2.0099999999999998</c:v>
                </c:pt>
                <c:pt idx="12">
                  <c:v>2.17</c:v>
                </c:pt>
                <c:pt idx="13">
                  <c:v>2.42</c:v>
                </c:pt>
                <c:pt idx="14">
                  <c:v>2.16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2.1800000000000002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  <c:pt idx="13">
                  <c:v>2.11</c:v>
                </c:pt>
                <c:pt idx="14">
                  <c:v>1.99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1.38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  <c:pt idx="13">
                  <c:v>1.1399999999999999</c:v>
                </c:pt>
                <c:pt idx="14">
                  <c:v>1.1499999999999999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 60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0.67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  <c:pt idx="13">
                  <c:v>0.44</c:v>
                </c:pt>
                <c:pt idx="14">
                  <c:v>0.42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52952"/>
        <c:axId val="232553344"/>
      </c:lineChart>
      <c:catAx>
        <c:axId val="232552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32553344"/>
        <c:crosses val="autoZero"/>
        <c:auto val="1"/>
        <c:lblAlgn val="ctr"/>
        <c:lblOffset val="100"/>
        <c:tickLblSkip val="2"/>
        <c:noMultiLvlLbl val="0"/>
      </c:catAx>
      <c:valAx>
        <c:axId val="2325533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32552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24054581245526127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01035012133"/>
          <c:y val="3.7835085558439271E-2"/>
          <c:w val="0.8588405635616303"/>
          <c:h val="0.7577446883385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3.6</c:v>
                </c:pt>
                <c:pt idx="1">
                  <c:v>3.48</c:v>
                </c:pt>
                <c:pt idx="2">
                  <c:v>3.45</c:v>
                </c:pt>
                <c:pt idx="3">
                  <c:v>3.19</c:v>
                </c:pt>
                <c:pt idx="4">
                  <c:v>2.67</c:v>
                </c:pt>
                <c:pt idx="5">
                  <c:v>2.29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1.35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  <c:pt idx="13">
                  <c:v>1.21</c:v>
                </c:pt>
                <c:pt idx="14">
                  <c:v>1.1399999999999999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0.98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  <c:pt idx="13">
                  <c:v>0.73</c:v>
                </c:pt>
                <c:pt idx="14">
                  <c:v>0.62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54128"/>
        <c:axId val="232554520"/>
      </c:lineChart>
      <c:catAx>
        <c:axId val="23255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32554520"/>
        <c:crosses val="autoZero"/>
        <c:auto val="1"/>
        <c:lblAlgn val="ctr"/>
        <c:lblOffset val="100"/>
        <c:tickLblSkip val="2"/>
        <c:noMultiLvlLbl val="0"/>
      </c:catAx>
      <c:valAx>
        <c:axId val="232554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32554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659510721537151"/>
          <c:y val="0.15109246469889587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3.37</c:v>
                </c:pt>
                <c:pt idx="1">
                  <c:v>3.43</c:v>
                </c:pt>
                <c:pt idx="2">
                  <c:v>5.43</c:v>
                </c:pt>
                <c:pt idx="3">
                  <c:v>2.75</c:v>
                </c:pt>
                <c:pt idx="4">
                  <c:v>1.5</c:v>
                </c:pt>
                <c:pt idx="5">
                  <c:v>1.57</c:v>
                </c:pt>
                <c:pt idx="6">
                  <c:v>1.55</c:v>
                </c:pt>
                <c:pt idx="7">
                  <c:v>1.44</c:v>
                </c:pt>
                <c:pt idx="8">
                  <c:v>1.77</c:v>
                </c:pt>
                <c:pt idx="9">
                  <c:v>1.02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  <c:pt idx="13">
                  <c:v>0.69</c:v>
                </c:pt>
                <c:pt idx="14">
                  <c:v>0.79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3.81</c:v>
                </c:pt>
                <c:pt idx="1">
                  <c:v>2.96</c:v>
                </c:pt>
                <c:pt idx="2">
                  <c:v>2.02</c:v>
                </c:pt>
                <c:pt idx="3">
                  <c:v>1.61</c:v>
                </c:pt>
                <c:pt idx="4">
                  <c:v>1.33</c:v>
                </c:pt>
                <c:pt idx="5">
                  <c:v>1.28</c:v>
                </c:pt>
                <c:pt idx="6">
                  <c:v>1.25</c:v>
                </c:pt>
                <c:pt idx="7">
                  <c:v>0.95</c:v>
                </c:pt>
                <c:pt idx="8">
                  <c:v>0.75</c:v>
                </c:pt>
                <c:pt idx="9">
                  <c:v>0.68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  <c:pt idx="13">
                  <c:v>0.33</c:v>
                </c:pt>
                <c:pt idx="14">
                  <c:v>0.28999999999999998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4.51</c:v>
                </c:pt>
                <c:pt idx="1">
                  <c:v>4.16</c:v>
                </c:pt>
                <c:pt idx="2">
                  <c:v>3.77</c:v>
                </c:pt>
                <c:pt idx="3">
                  <c:v>3.46</c:v>
                </c:pt>
                <c:pt idx="4">
                  <c:v>2.92</c:v>
                </c:pt>
                <c:pt idx="5">
                  <c:v>2.96</c:v>
                </c:pt>
                <c:pt idx="6">
                  <c:v>2.31</c:v>
                </c:pt>
                <c:pt idx="7">
                  <c:v>2.3199999999999998</c:v>
                </c:pt>
                <c:pt idx="8">
                  <c:v>2.19</c:v>
                </c:pt>
                <c:pt idx="9">
                  <c:v>1.66</c:v>
                </c:pt>
                <c:pt idx="10">
                  <c:v>1.7</c:v>
                </c:pt>
                <c:pt idx="11">
                  <c:v>1.37</c:v>
                </c:pt>
                <c:pt idx="12">
                  <c:v>1.1100000000000001</c:v>
                </c:pt>
                <c:pt idx="13">
                  <c:v>0.95</c:v>
                </c:pt>
                <c:pt idx="14">
                  <c:v>0.84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1.22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  <c:pt idx="13">
                  <c:v>0.92</c:v>
                </c:pt>
                <c:pt idx="14">
                  <c:v>0.86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1.95</c:v>
                </c:pt>
                <c:pt idx="1">
                  <c:v>1.77</c:v>
                </c:pt>
                <c:pt idx="2">
                  <c:v>1.53</c:v>
                </c:pt>
                <c:pt idx="3">
                  <c:v>1.06</c:v>
                </c:pt>
                <c:pt idx="4">
                  <c:v>0.97</c:v>
                </c:pt>
                <c:pt idx="5">
                  <c:v>1.1200000000000001</c:v>
                </c:pt>
                <c:pt idx="6">
                  <c:v>1.1299999999999999</c:v>
                </c:pt>
                <c:pt idx="7">
                  <c:v>0.96</c:v>
                </c:pt>
                <c:pt idx="8">
                  <c:v>0.8</c:v>
                </c:pt>
                <c:pt idx="9">
                  <c:v>0.66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  <c:pt idx="13">
                  <c:v>0.38</c:v>
                </c:pt>
                <c:pt idx="14">
                  <c:v>0.28999999999999998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55304"/>
        <c:axId val="232555696"/>
      </c:lineChart>
      <c:catAx>
        <c:axId val="232555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32555696"/>
        <c:crosses val="autoZero"/>
        <c:auto val="1"/>
        <c:lblAlgn val="ctr"/>
        <c:lblOffset val="100"/>
        <c:tickLblSkip val="2"/>
        <c:noMultiLvlLbl val="0"/>
      </c:catAx>
      <c:valAx>
        <c:axId val="232555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325553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8454296997279009"/>
          <c:y val="0.17200862392200975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662</c:v>
                </c:pt>
                <c:pt idx="1">
                  <c:v>1062</c:v>
                </c:pt>
                <c:pt idx="2">
                  <c:v>1067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340</c:v>
                </c:pt>
                <c:pt idx="1">
                  <c:v>34</c:v>
                </c:pt>
                <c:pt idx="2">
                  <c:v>26</c:v>
                </c:pt>
                <c:pt idx="3">
                  <c:v>193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979</c:v>
                </c:pt>
                <c:pt idx="1">
                  <c:v>834</c:v>
                </c:pt>
                <c:pt idx="2">
                  <c:v>117</c:v>
                </c:pt>
                <c:pt idx="3">
                  <c:v>480</c:v>
                </c:pt>
                <c:pt idx="4">
                  <c:v>860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1472</c:v>
                </c:pt>
                <c:pt idx="1">
                  <c:v>1923</c:v>
                </c:pt>
                <c:pt idx="2">
                  <c:v>1639</c:v>
                </c:pt>
                <c:pt idx="3">
                  <c:v>2118</c:v>
                </c:pt>
                <c:pt idx="4">
                  <c:v>1923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3902448"/>
        <c:axId val="233902056"/>
      </c:barChart>
      <c:valAx>
        <c:axId val="233902056"/>
        <c:scaling>
          <c:orientation val="minMax"/>
          <c:max val="25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33902448"/>
        <c:crosses val="autoZero"/>
        <c:crossBetween val="between"/>
      </c:valAx>
      <c:catAx>
        <c:axId val="23390244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3390205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147</c:v>
                </c:pt>
                <c:pt idx="4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1545</c:v>
                </c:pt>
                <c:pt idx="1">
                  <c:v>1124</c:v>
                </c:pt>
                <c:pt idx="2">
                  <c:v>1383</c:v>
                </c:pt>
                <c:pt idx="3">
                  <c:v>1208</c:v>
                </c:pt>
                <c:pt idx="4">
                  <c:v>1214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1241</c:v>
                </c:pt>
                <c:pt idx="1">
                  <c:v>1665</c:v>
                </c:pt>
                <c:pt idx="2">
                  <c:v>1407</c:v>
                </c:pt>
                <c:pt idx="3">
                  <c:v>1436</c:v>
                </c:pt>
                <c:pt idx="4">
                  <c:v>1514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3903624"/>
        <c:axId val="233903232"/>
      </c:barChart>
      <c:valAx>
        <c:axId val="233903232"/>
        <c:scaling>
          <c:orientation val="minMax"/>
          <c:max val="20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33903624"/>
        <c:crosses val="autoZero"/>
        <c:crossBetween val="between"/>
      </c:valAx>
      <c:catAx>
        <c:axId val="23390362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3390323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acute hepatitis B decreased by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65.3%,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8,036 in 2000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2,791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 hepatitis B cases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remained fairly stable from 2011-2014.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2003-2011, rates of acute hepatitis B declined among all age groups.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Rates of acute hepatitis B increased slightly among the 30-39 year-old age group from 2011–2013, and decreased slightly from 2013 to 2014.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Rates for all other age groups decreased or stayed roughly the same among all other age groups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2010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2014, rates were highest for persons aged 30–39 years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cases/100,000 population); the lowest rates were among children and adolescents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years (0.02 cases/100,000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incidence rate of acute hepatitis B remained higher for males than for females, the gap narrowed from 2002-2014.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the rate for males was approximately 1.8 times higher than that for females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cases 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0.62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cases per 100,000 population, respectively).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2000-2014, the rate of acute hepatitis B declined among all racial/ethnic populations,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 there was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58.3% increase among American Indians/Alaska Natives from 2001-2002 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14.5%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from 2013-2014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the rate of acute hepatitis B was lowest among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Hispanics and Asian/Pacific Islanders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(0.29 cases per 100,000 population) and highest for non-Hispanic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Whites (0.86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cases per 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2,791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case-reports of acute hepatitis B received by CDC during 2014, a total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1,067 (38%)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 not include a response (i.e., a “yes” or “no” response to any of the questions about risk exposures and behaviors) to enable assessment of risk exposures or behaviors.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1,724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case-reports that had risk exposure/behavior information: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1,062 (61.6%) indicated no risk exposure/behavior for acute hepatitis B.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662 (38.4%) indicated at least one risk exposure/behavior for acute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394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3.6a presents reported risk exposures/behaviors for hepatitis B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1,319 case-reports that included information about injection-drug use, 25.8% (n=340)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868 case-reports that included information about sexual contact, 3.9% (n=34) indicated sexual contact with a person with confirmed or suspected hepatitis B.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143 case-reports from males that included information about sexual preference/practices, 18.2% (n=26)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673 case-reports that had information about number of sex partners, 28.7% (n=193) indicated having ≥2 sex partners.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868 case-reports that included information about household contact, 0.9% (n=8) indicated household contact with someone with confirmed or suspected hepatitis 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3.6b presents reported risk exposures/behaviors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1,550 case-reports that included information about occupational exposures, 0.3% (n=5)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1,126 case-reports that included information about receipt of dialysis or kidney transplant, 0.2% (n=2)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1,384 case-reports that included information about receipt of blood transfusion, 0.07% (n=1) indicated patient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1,355 case-reports that included information about surgery, 10.8% (n=147) indicated having surgery.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1,277 case-reports that included information about needle stick injury, 4.9% (n=63) indicated having an accidental needle stick/puncture.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3.1. Reported number of acute hepatitis B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34723693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3.2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80189793"/>
              </p:ext>
            </p:extLst>
          </p:nvPr>
        </p:nvGraphicFramePr>
        <p:xfrm>
          <a:off x="381000" y="1367710"/>
          <a:ext cx="8382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3.3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30200161"/>
              </p:ext>
            </p:extLst>
          </p:nvPr>
        </p:nvGraphicFramePr>
        <p:xfrm>
          <a:off x="609600" y="1607979"/>
          <a:ext cx="80772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04436103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3.5.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B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574439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3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2,791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case-reports of acute hepatitis B were received in 2014.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10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A total of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1,778 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acute hepatitis B cases were reported among males in 2014.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4071559713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2,791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case reports of hepatitis B were received in 2014.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306923615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1015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Figure 3.1. Reported number of acute hepatitis B cases — United States, 2000–2014</vt:lpstr>
      <vt:lpstr>Figure 3.2. Incidence of acute hepatitis B,  by age group — United States, 2000–2014</vt:lpstr>
      <vt:lpstr>Figure 3.3. Incidence of acute hepatitis B,   by sex — United States, 2000–2014</vt:lpstr>
      <vt:lpstr>Figure 3.4. Incidence of acute hepatitis B,  by race/ethnicity — United States, 2000–2014</vt:lpstr>
      <vt:lpstr>Figure 3.5. Availability of risk exposures/behaviors associated with acute hepatitis B — United States, 2014</vt:lpstr>
      <vt:lpstr>Figure 3.6a. Acute hepatitis B reports*,  by risk exposure/behavior† — United States, 2014</vt:lpstr>
      <vt:lpstr>Figure 3.6b. Acute hepatitis B reports*,  by risk exposure/behavior†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Kupronis, Ben (CDC/OID/NCHHSTP)</cp:lastModifiedBy>
  <cp:revision>55</cp:revision>
  <dcterms:created xsi:type="dcterms:W3CDTF">2014-11-24T22:15:53Z</dcterms:created>
  <dcterms:modified xsi:type="dcterms:W3CDTF">2016-08-31T18:31:06Z</dcterms:modified>
</cp:coreProperties>
</file>