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handoutMasterIdLst>
    <p:handoutMasterId r:id="rId4"/>
  </p:handoutMasterIdLst>
  <p:sldIdLst>
    <p:sldId id="296" r:id="rId2"/>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00"/>
    <a:srgbClr val="FBB0A3"/>
    <a:srgbClr val="FF00FF"/>
    <a:srgbClr val="00CCFF"/>
    <a:srgbClr val="9E5ECE"/>
    <a:srgbClr val="488DB8"/>
    <a:srgbClr val="022C5E"/>
    <a:srgbClr val="FFFF99"/>
    <a:srgbClr val="5AA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78402" autoAdjust="0"/>
  </p:normalViewPr>
  <p:slideViewPr>
    <p:cSldViewPr>
      <p:cViewPr varScale="1">
        <p:scale>
          <a:sx n="86" d="100"/>
          <a:sy n="86"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0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0-9 yrs</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6.56</c:v>
                </c:pt>
                <c:pt idx="1">
                  <c:v>3.18</c:v>
                </c:pt>
                <c:pt idx="2">
                  <c:v>2.2599999999999998</c:v>
                </c:pt>
                <c:pt idx="3">
                  <c:v>1.77</c:v>
                </c:pt>
                <c:pt idx="4">
                  <c:v>1.86</c:v>
                </c:pt>
                <c:pt idx="5">
                  <c:v>1.42</c:v>
                </c:pt>
                <c:pt idx="6">
                  <c:v>1.07</c:v>
                </c:pt>
                <c:pt idx="7">
                  <c:v>0.66</c:v>
                </c:pt>
                <c:pt idx="8">
                  <c:v>0.51</c:v>
                </c:pt>
                <c:pt idx="9">
                  <c:v>0.31</c:v>
                </c:pt>
                <c:pt idx="10">
                  <c:v>0.31</c:v>
                </c:pt>
                <c:pt idx="11">
                  <c:v>0.18</c:v>
                </c:pt>
                <c:pt idx="12">
                  <c:v>0.15</c:v>
                </c:pt>
                <c:pt idx="13">
                  <c:v>0.14000000000000001</c:v>
                </c:pt>
              </c:numCache>
            </c:numRef>
          </c:val>
          <c:smooth val="0"/>
        </c:ser>
        <c:ser>
          <c:idx val="1"/>
          <c:order val="1"/>
          <c:tx>
            <c:strRef>
              <c:f>Sheet1!$C$1</c:f>
              <c:strCache>
                <c:ptCount val="1"/>
                <c:pt idx="0">
                  <c:v>10-19 yrs</c:v>
                </c:pt>
              </c:strCache>
            </c:strRef>
          </c:tx>
          <c:spPr>
            <a:ln>
              <a:solidFill>
                <a:schemeClr val="accent4"/>
              </a:solidFill>
            </a:ln>
          </c:spPr>
          <c:marker>
            <c:symbol val="diamond"/>
            <c:size val="9"/>
            <c:spPr>
              <a:solidFill>
                <a:schemeClr val="accent4"/>
              </a:solidFill>
              <a:ln>
                <a:solidFill>
                  <a:schemeClr val="accent4"/>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5.13</c:v>
                </c:pt>
                <c:pt idx="1">
                  <c:v>3.11</c:v>
                </c:pt>
                <c:pt idx="2">
                  <c:v>2.3199999999999998</c:v>
                </c:pt>
                <c:pt idx="3">
                  <c:v>2.2000000000000002</c:v>
                </c:pt>
                <c:pt idx="4">
                  <c:v>2</c:v>
                </c:pt>
                <c:pt idx="5">
                  <c:v>1.59</c:v>
                </c:pt>
                <c:pt idx="6">
                  <c:v>1.27</c:v>
                </c:pt>
                <c:pt idx="7">
                  <c:v>0.94</c:v>
                </c:pt>
                <c:pt idx="8">
                  <c:v>0.78</c:v>
                </c:pt>
                <c:pt idx="9">
                  <c:v>0.56999999999999995</c:v>
                </c:pt>
                <c:pt idx="10">
                  <c:v>0.49</c:v>
                </c:pt>
                <c:pt idx="11">
                  <c:v>0.41</c:v>
                </c:pt>
                <c:pt idx="12">
                  <c:v>0.4</c:v>
                </c:pt>
                <c:pt idx="13">
                  <c:v>0.33</c:v>
                </c:pt>
              </c:numCache>
            </c:numRef>
          </c:val>
          <c:smooth val="0"/>
        </c:ser>
        <c:ser>
          <c:idx val="2"/>
          <c:order val="2"/>
          <c:tx>
            <c:strRef>
              <c:f>Sheet1!$D$1</c:f>
              <c:strCache>
                <c:ptCount val="1"/>
                <c:pt idx="0">
                  <c:v>20-29 yrs</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6.22</c:v>
                </c:pt>
                <c:pt idx="1">
                  <c:v>4.78</c:v>
                </c:pt>
                <c:pt idx="2">
                  <c:v>4.0599999999999996</c:v>
                </c:pt>
                <c:pt idx="3">
                  <c:v>3.45</c:v>
                </c:pt>
                <c:pt idx="4">
                  <c:v>2.3199999999999998</c:v>
                </c:pt>
                <c:pt idx="5">
                  <c:v>1.95</c:v>
                </c:pt>
                <c:pt idx="6">
                  <c:v>1.55</c:v>
                </c:pt>
                <c:pt idx="7">
                  <c:v>1.37</c:v>
                </c:pt>
                <c:pt idx="8">
                  <c:v>1.03</c:v>
                </c:pt>
                <c:pt idx="9">
                  <c:v>0.96</c:v>
                </c:pt>
                <c:pt idx="10">
                  <c:v>0.81</c:v>
                </c:pt>
                <c:pt idx="11">
                  <c:v>0.64</c:v>
                </c:pt>
                <c:pt idx="12">
                  <c:v>0.69</c:v>
                </c:pt>
                <c:pt idx="13">
                  <c:v>0.68</c:v>
                </c:pt>
              </c:numCache>
            </c:numRef>
          </c:val>
          <c:smooth val="0"/>
        </c:ser>
        <c:ser>
          <c:idx val="3"/>
          <c:order val="3"/>
          <c:tx>
            <c:strRef>
              <c:f>Sheet1!$E$1</c:f>
              <c:strCache>
                <c:ptCount val="1"/>
                <c:pt idx="0">
                  <c:v>30-39 yrs</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5.72</c:v>
                </c:pt>
                <c:pt idx="1">
                  <c:v>5.52</c:v>
                </c:pt>
                <c:pt idx="2">
                  <c:v>4.1500000000000004</c:v>
                </c:pt>
                <c:pt idx="3">
                  <c:v>2.81</c:v>
                </c:pt>
                <c:pt idx="4">
                  <c:v>1.81</c:v>
                </c:pt>
                <c:pt idx="5">
                  <c:v>1.53</c:v>
                </c:pt>
                <c:pt idx="6">
                  <c:v>1.21</c:v>
                </c:pt>
                <c:pt idx="7">
                  <c:v>1.17</c:v>
                </c:pt>
                <c:pt idx="8">
                  <c:v>0.94</c:v>
                </c:pt>
                <c:pt idx="9">
                  <c:v>0.77</c:v>
                </c:pt>
                <c:pt idx="10">
                  <c:v>0.57999999999999996</c:v>
                </c:pt>
                <c:pt idx="11">
                  <c:v>0.51</c:v>
                </c:pt>
                <c:pt idx="12">
                  <c:v>0.51</c:v>
                </c:pt>
                <c:pt idx="13">
                  <c:v>0.74</c:v>
                </c:pt>
              </c:numCache>
            </c:numRef>
          </c:val>
          <c:smooth val="0"/>
        </c:ser>
        <c:ser>
          <c:idx val="4"/>
          <c:order val="4"/>
          <c:tx>
            <c:strRef>
              <c:f>Sheet1!$F$1</c:f>
              <c:strCache>
                <c:ptCount val="1"/>
                <c:pt idx="0">
                  <c:v>40-49 yrs</c:v>
                </c:pt>
              </c:strCache>
            </c:strRef>
          </c:tx>
          <c:spPr>
            <a:ln>
              <a:solidFill>
                <a:schemeClr val="accent3"/>
              </a:solidFill>
            </a:ln>
          </c:spPr>
          <c:marker>
            <c:symbol val="square"/>
            <c:size val="8"/>
            <c:spPr>
              <a:solidFill>
                <a:schemeClr val="accent3"/>
              </a:solidFill>
              <a:ln>
                <a:solidFill>
                  <a:schemeClr val="accent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3.9</c:v>
                </c:pt>
                <c:pt idx="1">
                  <c:v>3.75</c:v>
                </c:pt>
                <c:pt idx="2">
                  <c:v>3.26</c:v>
                </c:pt>
                <c:pt idx="3">
                  <c:v>2.7</c:v>
                </c:pt>
                <c:pt idx="4">
                  <c:v>1.57</c:v>
                </c:pt>
                <c:pt idx="5">
                  <c:v>1.33</c:v>
                </c:pt>
                <c:pt idx="6">
                  <c:v>1.21</c:v>
                </c:pt>
                <c:pt idx="7">
                  <c:v>0.95</c:v>
                </c:pt>
                <c:pt idx="8">
                  <c:v>0.86</c:v>
                </c:pt>
                <c:pt idx="9">
                  <c:v>0.62</c:v>
                </c:pt>
                <c:pt idx="10">
                  <c:v>0.46</c:v>
                </c:pt>
                <c:pt idx="11">
                  <c:v>0.39</c:v>
                </c:pt>
                <c:pt idx="12">
                  <c:v>0.47</c:v>
                </c:pt>
                <c:pt idx="13">
                  <c:v>0.64</c:v>
                </c:pt>
              </c:numCache>
            </c:numRef>
          </c:val>
          <c:smooth val="0"/>
        </c:ser>
        <c:ser>
          <c:idx val="5"/>
          <c:order val="5"/>
          <c:tx>
            <c:strRef>
              <c:f>Sheet1!$G$1</c:f>
              <c:strCache>
                <c:ptCount val="1"/>
                <c:pt idx="0">
                  <c:v>50-59 yrs</c:v>
                </c:pt>
              </c:strCache>
            </c:strRef>
          </c:tx>
          <c:spPr>
            <a:ln>
              <a:solidFill>
                <a:srgbClr val="00CCFF"/>
              </a:solidFill>
            </a:ln>
          </c:spPr>
          <c:marker>
            <c:symbol val="circle"/>
            <c:size val="9"/>
            <c:spPr>
              <a:solidFill>
                <a:srgbClr val="00CCFF"/>
              </a:solidFill>
              <a:ln>
                <a:solidFill>
                  <a:srgbClr val="00CC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Sheet1!$G$2:$G$15</c:f>
              <c:numCache>
                <c:formatCode>General</c:formatCode>
                <c:ptCount val="14"/>
                <c:pt idx="0">
                  <c:v>3</c:v>
                </c:pt>
                <c:pt idx="1">
                  <c:v>2.95</c:v>
                </c:pt>
                <c:pt idx="2">
                  <c:v>2.4900000000000002</c:v>
                </c:pt>
                <c:pt idx="3">
                  <c:v>2.6</c:v>
                </c:pt>
                <c:pt idx="4">
                  <c:v>1.66</c:v>
                </c:pt>
                <c:pt idx="5">
                  <c:v>1.42</c:v>
                </c:pt>
                <c:pt idx="6">
                  <c:v>1.07</c:v>
                </c:pt>
                <c:pt idx="7">
                  <c:v>0.9</c:v>
                </c:pt>
                <c:pt idx="8">
                  <c:v>0.86</c:v>
                </c:pt>
                <c:pt idx="9">
                  <c:v>0.55000000000000004</c:v>
                </c:pt>
                <c:pt idx="10">
                  <c:v>0.47</c:v>
                </c:pt>
                <c:pt idx="11">
                  <c:v>0.42</c:v>
                </c:pt>
                <c:pt idx="12">
                  <c:v>0.56000000000000005</c:v>
                </c:pt>
                <c:pt idx="13">
                  <c:v>0.64</c:v>
                </c:pt>
              </c:numCache>
            </c:numRef>
          </c:val>
          <c:smooth val="0"/>
        </c:ser>
        <c:ser>
          <c:idx val="6"/>
          <c:order val="6"/>
          <c:tx>
            <c:strRef>
              <c:f>Sheet1!$H$1</c:f>
              <c:strCache>
                <c:ptCount val="1"/>
                <c:pt idx="0">
                  <c:v>&gt; 60 yrs</c:v>
                </c:pt>
              </c:strCache>
            </c:strRef>
          </c:tx>
          <c:spPr>
            <a:ln>
              <a:solidFill>
                <a:srgbClr val="FF00FF"/>
              </a:solidFill>
            </a:ln>
          </c:spPr>
          <c:marker>
            <c:symbol val="plus"/>
            <c:size val="9"/>
            <c:spPr>
              <a:noFill/>
              <a:ln>
                <a:solidFill>
                  <a:srgbClr val="FF00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Sheet1!$H$2:$H$15</c:f>
              <c:numCache>
                <c:formatCode>General</c:formatCode>
                <c:ptCount val="14"/>
                <c:pt idx="0">
                  <c:v>2.4500000000000002</c:v>
                </c:pt>
                <c:pt idx="1">
                  <c:v>2.35</c:v>
                </c:pt>
                <c:pt idx="2">
                  <c:v>2.5499999999999998</c:v>
                </c:pt>
                <c:pt idx="3">
                  <c:v>2.63</c:v>
                </c:pt>
                <c:pt idx="4">
                  <c:v>2.0699999999999998</c:v>
                </c:pt>
                <c:pt idx="5">
                  <c:v>1.35</c:v>
                </c:pt>
                <c:pt idx="6">
                  <c:v>1.03</c:v>
                </c:pt>
                <c:pt idx="7">
                  <c:v>0.93</c:v>
                </c:pt>
                <c:pt idx="8">
                  <c:v>0.92</c:v>
                </c:pt>
                <c:pt idx="9">
                  <c:v>0.68</c:v>
                </c:pt>
                <c:pt idx="10">
                  <c:v>0.59</c:v>
                </c:pt>
                <c:pt idx="11">
                  <c:v>0.5</c:v>
                </c:pt>
                <c:pt idx="12">
                  <c:v>0.59</c:v>
                </c:pt>
                <c:pt idx="13">
                  <c:v>0.66</c:v>
                </c:pt>
              </c:numCache>
            </c:numRef>
          </c:val>
          <c:smooth val="0"/>
        </c:ser>
        <c:dLbls>
          <c:showLegendKey val="0"/>
          <c:showVal val="0"/>
          <c:showCatName val="0"/>
          <c:showSerName val="0"/>
          <c:showPercent val="0"/>
          <c:showBubbleSize val="0"/>
        </c:dLbls>
        <c:marker val="1"/>
        <c:smooth val="0"/>
        <c:axId val="195710200"/>
        <c:axId val="195710592"/>
      </c:lineChart>
      <c:catAx>
        <c:axId val="195710200"/>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5710592"/>
        <c:crosses val="autoZero"/>
        <c:auto val="1"/>
        <c:lblAlgn val="ctr"/>
        <c:lblOffset val="100"/>
        <c:tickLblSkip val="2"/>
        <c:noMultiLvlLbl val="0"/>
      </c:catAx>
      <c:valAx>
        <c:axId val="195710592"/>
        <c:scaling>
          <c:orientation val="minMax"/>
        </c:scaling>
        <c:delete val="0"/>
        <c:axPos val="l"/>
        <c:title>
          <c:tx>
            <c:rich>
              <a:bodyPr rot="-5400000" vert="horz"/>
              <a:lstStyle/>
              <a:p>
                <a:pPr>
                  <a:defRPr sz="1600"/>
                </a:pPr>
                <a:r>
                  <a:rPr lang="en-US" sz="1600" b="0" i="0" baseline="0" dirty="0" smtClean="0">
                    <a:effectLst/>
                  </a:rPr>
                  <a:t>Reported cases/100,000 population                     </a:t>
                </a:r>
                <a:endParaRPr lang="en-US" sz="1600" dirty="0">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pPr>
            <a:endParaRPr lang="en-US"/>
          </a:p>
        </c:txPr>
        <c:crossAx val="195710200"/>
        <c:crosses val="autoZero"/>
        <c:crossBetween val="midCat"/>
      </c:valAx>
    </c:plotArea>
    <c:legend>
      <c:legendPos val="r"/>
      <c:layout>
        <c:manualLayout>
          <c:xMode val="edge"/>
          <c:yMode val="edge"/>
          <c:x val="0.67674561349122697"/>
          <c:y val="7.1964906670930084E-2"/>
          <c:w val="0.12690950048566763"/>
          <c:h val="0.42099884088093048"/>
        </c:manualLayout>
      </c:layout>
      <c:overlay val="0"/>
      <c:txPr>
        <a:bodyPr/>
        <a:lstStyle/>
        <a:p>
          <a:pPr>
            <a:defRPr sz="16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62F3CAEC-39C7-40F8-99B5-F518E6398476}" type="datetimeFigureOut">
              <a:rPr lang="en-US"/>
              <a:pPr>
                <a:defRPr/>
              </a:pPr>
              <a:t>4/8/2015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8D63A9B1-16ED-499D-92BF-65F2F9F3AD2E}" type="slidenum">
              <a:rPr lang="en-US"/>
              <a:pPr>
                <a:defRPr/>
              </a:pPr>
              <a:t>‹#›</a:t>
            </a:fld>
            <a:endParaRPr lang="en-US" dirty="0"/>
          </a:p>
        </p:txBody>
      </p:sp>
    </p:spTree>
    <p:extLst>
      <p:ext uri="{BB962C8B-B14F-4D97-AF65-F5344CB8AC3E}">
        <p14:creationId xmlns:p14="http://schemas.microsoft.com/office/powerpoint/2010/main" val="4007376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BF2162EA-B22B-4C65-8CF4-41453BBF4B54}" type="slidenum">
              <a:rPr lang="en-US"/>
              <a:pPr>
                <a:defRPr/>
              </a:pPr>
              <a:t>‹#›</a:t>
            </a:fld>
            <a:endParaRPr lang="en-US" dirty="0"/>
          </a:p>
        </p:txBody>
      </p:sp>
    </p:spTree>
    <p:extLst>
      <p:ext uri="{BB962C8B-B14F-4D97-AF65-F5344CB8AC3E}">
        <p14:creationId xmlns:p14="http://schemas.microsoft.com/office/powerpoint/2010/main" val="8812051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From 2000-2011, rates of hepatitis A declined among all age groups but only continued to decline in 2012 and 2013 among cases aged 0-9 and 10-19 years.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When comparing the 2013 hepatitis A rates of all age groups, persons aged 30–39 years had the highest rate (0.74 cases per 100,000 population) and persons aged 0-9 years had the lowest rate (0.14 cases per 100,000 population).</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 largest increases were among persons aged 30-39 years (from 0.51 cases per 100,000 population in 2011 to 0.74 cases per 100,000 population in 2013) and persons aged 40–49 years (from 0.39 cases per 100,000 population in 2011 to 0.64 cases per 100,000 population in 2013).</a:t>
            </a:r>
          </a:p>
          <a:p>
            <a:pPr marL="171450" indent="-171450" defTabSz="914240">
              <a:buFont typeface="Arial" panose="020B0604020202020204" pitchFamily="34" charset="0"/>
              <a:buChar char="•"/>
              <a:defRPr/>
            </a:pPr>
            <a:endParaRPr lang="en-US" dirty="0"/>
          </a:p>
        </p:txBody>
      </p:sp>
    </p:spTree>
    <p:extLst>
      <p:ext uri="{BB962C8B-B14F-4D97-AF65-F5344CB8AC3E}">
        <p14:creationId xmlns:p14="http://schemas.microsoft.com/office/powerpoint/2010/main" val="627139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cs typeface="Arial" charset="0"/>
              </a:rPr>
              <a:t>Figure 2.2. </a:t>
            </a:r>
            <a:r>
              <a:rPr lang="en-US" sz="2400" b="1" dirty="0" smtClean="0">
                <a:ln w="11430"/>
                <a:cs typeface="Arial" charset="0"/>
              </a:rPr>
              <a:t>Incidence </a:t>
            </a:r>
            <a:r>
              <a:rPr lang="en-US" sz="2400" b="1" dirty="0">
                <a:ln w="11430"/>
                <a:cs typeface="Arial" charset="0"/>
              </a:rPr>
              <a:t>of acute hepatitis A,</a:t>
            </a:r>
            <a:br>
              <a:rPr lang="en-US" sz="2400" b="1" dirty="0">
                <a:ln w="11430"/>
                <a:cs typeface="Arial" charset="0"/>
              </a:rPr>
            </a:br>
            <a:r>
              <a:rPr lang="en-US" sz="2400" b="1" dirty="0">
                <a:ln w="11430"/>
                <a:cs typeface="Arial" charset="0"/>
              </a:rPr>
              <a:t> by age group — United States, </a:t>
            </a:r>
            <a:r>
              <a:rPr lang="en-US" sz="2400" b="1" dirty="0" smtClean="0">
                <a:ln w="11430"/>
                <a:cs typeface="Arial" charset="0"/>
              </a:rPr>
              <a:t>2000–2013</a:t>
            </a:r>
            <a:endParaRPr lang="en-US" sz="2400" b="1" dirty="0" smtClean="0">
              <a:ln w="11430"/>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139282713"/>
              </p:ext>
            </p:extLst>
          </p:nvPr>
        </p:nvGraphicFramePr>
        <p:xfrm>
          <a:off x="381000" y="1367710"/>
          <a:ext cx="96774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500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tpblue</Template>
  <TotalTime>14778</TotalTime>
  <Words>145</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Myriad Web Pro</vt:lpstr>
      <vt:lpstr>Wingdings</vt:lpstr>
      <vt:lpstr>NCHHSTP_PPT_dark(</vt:lpstr>
      <vt:lpstr>Figure 2.2. Incidence of acute hepatitis A,  by age group — United States, 2000–2013</vt:lpstr>
    </vt:vector>
  </TitlesOfParts>
  <Company>ITSO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Peterson, Paul (CDC/OID/NCHHSTP) (CTR)</cp:lastModifiedBy>
  <cp:revision>527</cp:revision>
  <cp:lastPrinted>2012-04-16T17:55:55Z</cp:lastPrinted>
  <dcterms:created xsi:type="dcterms:W3CDTF">2010-03-26T18:21:29Z</dcterms:created>
  <dcterms:modified xsi:type="dcterms:W3CDTF">2015-04-08T13:10:25Z</dcterms:modified>
</cp:coreProperties>
</file>