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93" r:id="rId2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22C5E"/>
    <a:srgbClr val="F2A596"/>
    <a:srgbClr val="5AA545"/>
    <a:srgbClr val="E8ED1F"/>
    <a:srgbClr val="18BA20"/>
    <a:srgbClr val="6AB69E"/>
    <a:srgbClr val="488DB8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18" autoAdjust="0"/>
    <p:restoredTop sz="62594" autoAdjust="0"/>
  </p:normalViewPr>
  <p:slideViewPr>
    <p:cSldViewPr>
      <p:cViewPr varScale="1">
        <p:scale>
          <a:sx n="68" d="100"/>
          <a:sy n="68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4563245384077"/>
          <c:y val="4.6255506607928945E-2"/>
          <c:w val="0.86396509646822428"/>
          <c:h val="0.7875228664598891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0–19 yrs 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diamond"/>
            <c:size val="9"/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0.11</c:v>
                </c:pt>
                <c:pt idx="1">
                  <c:v>0.08</c:v>
                </c:pt>
                <c:pt idx="2">
                  <c:v>0.08</c:v>
                </c:pt>
                <c:pt idx="3">
                  <c:v>7.0000000000000007E-2</c:v>
                </c:pt>
                <c:pt idx="4">
                  <c:v>0.06</c:v>
                </c:pt>
                <c:pt idx="5">
                  <c:v>0.06</c:v>
                </c:pt>
                <c:pt idx="6">
                  <c:v>0.06</c:v>
                </c:pt>
                <c:pt idx="7">
                  <c:v>0.06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0.1</c:v>
                </c:pt>
                <c:pt idx="12">
                  <c:v>0.11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20–29 yrs</c:v>
                </c:pt>
              </c:strCache>
            </c:strRef>
          </c:tx>
          <c:spPr>
            <a:ln>
              <a:solidFill>
                <a:srgbClr val="E4E044"/>
              </a:solidFill>
            </a:ln>
          </c:spPr>
          <c:marker>
            <c:symbol val="star"/>
            <c:size val="11"/>
            <c:spPr>
              <a:noFill/>
              <a:ln>
                <a:solidFill>
                  <a:srgbClr val="E4E044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0.79</c:v>
                </c:pt>
                <c:pt idx="1">
                  <c:v>0.53</c:v>
                </c:pt>
                <c:pt idx="2">
                  <c:v>0.56000000000000005</c:v>
                </c:pt>
                <c:pt idx="3">
                  <c:v>0.5</c:v>
                </c:pt>
                <c:pt idx="4">
                  <c:v>0.4</c:v>
                </c:pt>
                <c:pt idx="5">
                  <c:v>0.4</c:v>
                </c:pt>
                <c:pt idx="6">
                  <c:v>0.52</c:v>
                </c:pt>
                <c:pt idx="7">
                  <c:v>0.54</c:v>
                </c:pt>
                <c:pt idx="8">
                  <c:v>0.62</c:v>
                </c:pt>
                <c:pt idx="9">
                  <c:v>0.66</c:v>
                </c:pt>
                <c:pt idx="10">
                  <c:v>0.75</c:v>
                </c:pt>
                <c:pt idx="11">
                  <c:v>1.18</c:v>
                </c:pt>
                <c:pt idx="12">
                  <c:v>1.73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30–39 yrs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triangle"/>
            <c:size val="9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Sheet1!$D$2:$D$14</c:f>
              <c:numCache>
                <c:formatCode>General</c:formatCode>
                <c:ptCount val="13"/>
                <c:pt idx="0">
                  <c:v>1.7</c:v>
                </c:pt>
                <c:pt idx="1">
                  <c:v>0.97</c:v>
                </c:pt>
                <c:pt idx="2">
                  <c:v>0.77</c:v>
                </c:pt>
                <c:pt idx="3">
                  <c:v>0.5</c:v>
                </c:pt>
                <c:pt idx="4">
                  <c:v>0.4</c:v>
                </c:pt>
                <c:pt idx="5">
                  <c:v>0.44</c:v>
                </c:pt>
                <c:pt idx="6">
                  <c:v>0.45</c:v>
                </c:pt>
                <c:pt idx="7">
                  <c:v>0.48</c:v>
                </c:pt>
                <c:pt idx="8">
                  <c:v>0.46</c:v>
                </c:pt>
                <c:pt idx="9">
                  <c:v>0.49</c:v>
                </c:pt>
                <c:pt idx="10">
                  <c:v>0.6</c:v>
                </c:pt>
                <c:pt idx="11">
                  <c:v>0.83</c:v>
                </c:pt>
                <c:pt idx="12">
                  <c:v>1.1200000000000001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40–49 yrs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square"/>
            <c:size val="9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Sheet1!$E$2:$E$14</c:f>
              <c:numCache>
                <c:formatCode>General</c:formatCode>
                <c:ptCount val="13"/>
                <c:pt idx="0">
                  <c:v>2.83</c:v>
                </c:pt>
                <c:pt idx="1">
                  <c:v>1.5</c:v>
                </c:pt>
                <c:pt idx="2">
                  <c:v>0.92</c:v>
                </c:pt>
                <c:pt idx="3">
                  <c:v>0.6</c:v>
                </c:pt>
                <c:pt idx="4">
                  <c:v>0.51</c:v>
                </c:pt>
                <c:pt idx="5">
                  <c:v>0.39</c:v>
                </c:pt>
                <c:pt idx="6">
                  <c:v>0.42</c:v>
                </c:pt>
                <c:pt idx="7">
                  <c:v>0.49</c:v>
                </c:pt>
                <c:pt idx="8">
                  <c:v>0.45</c:v>
                </c:pt>
                <c:pt idx="9">
                  <c:v>0.43</c:v>
                </c:pt>
                <c:pt idx="10">
                  <c:v>0.33</c:v>
                </c:pt>
                <c:pt idx="11">
                  <c:v>0.44</c:v>
                </c:pt>
                <c:pt idx="12">
                  <c:v>0.65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50–59 yrs 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circle"/>
            <c:size val="9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Sheet1!$F$2:$F$14</c:f>
              <c:numCache>
                <c:formatCode>General</c:formatCode>
                <c:ptCount val="13"/>
                <c:pt idx="0">
                  <c:v>1.5</c:v>
                </c:pt>
                <c:pt idx="1">
                  <c:v>0.73</c:v>
                </c:pt>
                <c:pt idx="2">
                  <c:v>0.44</c:v>
                </c:pt>
                <c:pt idx="3">
                  <c:v>0.34</c:v>
                </c:pt>
                <c:pt idx="4">
                  <c:v>0.28000000000000003</c:v>
                </c:pt>
                <c:pt idx="5">
                  <c:v>0.23</c:v>
                </c:pt>
                <c:pt idx="6">
                  <c:v>0.28000000000000003</c:v>
                </c:pt>
                <c:pt idx="7">
                  <c:v>0.31</c:v>
                </c:pt>
                <c:pt idx="8">
                  <c:v>0.35</c:v>
                </c:pt>
                <c:pt idx="9">
                  <c:v>0.22</c:v>
                </c:pt>
                <c:pt idx="10">
                  <c:v>0.25</c:v>
                </c:pt>
                <c:pt idx="11">
                  <c:v>0.28999999999999998</c:v>
                </c:pt>
                <c:pt idx="12">
                  <c:v>0.43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≥60 yrs</c:v>
                </c:pt>
              </c:strCache>
            </c:strRef>
          </c:tx>
          <c:spPr>
            <a:ln cap="flat">
              <a:solidFill>
                <a:schemeClr val="tx2"/>
              </a:solidFill>
            </a:ln>
          </c:spPr>
          <c:marker>
            <c:symbol val="plus"/>
            <c:size val="12"/>
            <c:spPr>
              <a:ln>
                <a:solidFill>
                  <a:schemeClr val="tx2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Sheet1!$G$2:$G$14</c:f>
              <c:numCache>
                <c:formatCode>General</c:formatCode>
                <c:ptCount val="13"/>
                <c:pt idx="0">
                  <c:v>0.6</c:v>
                </c:pt>
                <c:pt idx="1">
                  <c:v>0.28999999999999998</c:v>
                </c:pt>
                <c:pt idx="2">
                  <c:v>0.14000000000000001</c:v>
                </c:pt>
                <c:pt idx="3">
                  <c:v>0.11</c:v>
                </c:pt>
                <c:pt idx="4">
                  <c:v>0.09</c:v>
                </c:pt>
                <c:pt idx="5">
                  <c:v>7.0000000000000007E-2</c:v>
                </c:pt>
                <c:pt idx="6">
                  <c:v>0.09</c:v>
                </c:pt>
                <c:pt idx="7">
                  <c:v>0.08</c:v>
                </c:pt>
                <c:pt idx="8">
                  <c:v>0.09</c:v>
                </c:pt>
                <c:pt idx="9">
                  <c:v>0.04</c:v>
                </c:pt>
                <c:pt idx="10">
                  <c:v>0.05</c:v>
                </c:pt>
                <c:pt idx="11">
                  <c:v>7.0000000000000007E-2</c:v>
                </c:pt>
                <c:pt idx="12">
                  <c:v>0.1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506304"/>
        <c:axId val="105517056"/>
      </c:lineChart>
      <c:catAx>
        <c:axId val="105506304"/>
        <c:scaling>
          <c:orientation val="minMax"/>
        </c:scaling>
        <c:delete val="0"/>
        <c:axPos val="b"/>
        <c:title>
          <c:tx>
            <c:rich>
              <a:bodyPr anchor="b" anchorCtr="1"/>
              <a:lstStyle/>
              <a:p>
                <a:pPr>
                  <a:defRPr b="0">
                    <a:solidFill>
                      <a:schemeClr val="bg2"/>
                    </a:solidFill>
                  </a:defRPr>
                </a:pPr>
                <a:r>
                  <a:rPr lang="en-US" b="0">
                    <a:solidFill>
                      <a:schemeClr val="bg2"/>
                    </a:solidFill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4601035678334322"/>
              <c:y val="0.9259615204349455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 anchor="t" anchorCtr="1"/>
          <a:lstStyle/>
          <a:p>
            <a:pPr>
              <a:defRPr sz="1300" baseline="0">
                <a:solidFill>
                  <a:schemeClr val="bg2"/>
                </a:solidFill>
              </a:defRPr>
            </a:pPr>
            <a:endParaRPr lang="en-US"/>
          </a:p>
        </c:txPr>
        <c:crossAx val="105517056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0551705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>
                    <a:solidFill>
                      <a:schemeClr val="tx1"/>
                    </a:solidFill>
                  </a:defRPr>
                </a:pPr>
                <a:r>
                  <a:rPr lang="en-US" sz="1400" b="0">
                    <a:solidFill>
                      <a:schemeClr val="tx1"/>
                    </a:solidFill>
                  </a:rPr>
                  <a:t>Reported cases/100,000 population                     </a:t>
                </a:r>
              </a:p>
            </c:rich>
          </c:tx>
          <c:layout>
            <c:manualLayout>
              <c:xMode val="edge"/>
              <c:yMode val="edge"/>
              <c:x val="0"/>
              <c:y val="7.9471784776902893E-2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 rot="0" vert="horz"/>
          <a:lstStyle/>
          <a:p>
            <a:pPr>
              <a:defRPr>
                <a:solidFill>
                  <a:schemeClr val="tx1"/>
                </a:solidFill>
              </a:defRPr>
            </a:pPr>
            <a:endParaRPr lang="en-US"/>
          </a:p>
        </c:txPr>
        <c:crossAx val="105506304"/>
        <c:crosses val="autoZero"/>
        <c:crossBetween val="midCat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72138639848236286"/>
          <c:y val="0.10356951122929062"/>
          <c:w val="0.22491386050148146"/>
          <c:h val="0.43367495078740836"/>
        </c:manualLayout>
      </c:layout>
      <c:overlay val="0"/>
      <c:txPr>
        <a:bodyPr/>
        <a:lstStyle/>
        <a:p>
          <a:pPr>
            <a:defRPr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21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21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1086E256-2126-4DE5-AAF4-7F421B5FFAC6}" type="datetimeFigureOut">
              <a:rPr lang="en-US"/>
              <a:pPr>
                <a:defRPr/>
              </a:pPr>
              <a:t>8/25/2014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2378"/>
            <a:ext cx="3038475" cy="4621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772378"/>
            <a:ext cx="3038475" cy="4621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B038FD7-CD25-414F-9901-900948F6F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5518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9" y="0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387768"/>
            <a:ext cx="5607050" cy="4155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72378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9" y="8772378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C2C9161E-7DF2-4454-994B-BCD73C006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55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387136"/>
            <a:ext cx="5140960" cy="4156234"/>
          </a:xfrm>
          <a:noFill/>
          <a:ln/>
        </p:spPr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Prior to 2002, incidence rates for acute hepatitis C decreased for all age groups (with the exception of the 0–19 year age group); rates remained fairly constant for all age groups from 2002 through 2010.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 2012, the rate of acute hepatitis C increased in every age group when compared with 2010 and 2011, with the largest increases among persons aged 0-19 years (from 0.05 to 0.11 cases per 100,000 population) and 20–29 years (from 0.75 to 1.73 cases per 100,000 population).  When comparing the 2012 hepatitis C rates of all age groups, persons aged 20–29 years had the highest rate (1.73 cases per 100,000 population) and persons aged ≥60 years had the lowest rate (0.10 cases per 100,000 population).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62776" y="304800"/>
            <a:ext cx="8229600" cy="10668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4.2. Incidence of acute hepatitis </a:t>
            </a:r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C,</a:t>
            </a: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/>
            </a:r>
            <a:b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 by age group — United States, </a:t>
            </a:r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2000–2012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9076128"/>
              </p:ext>
            </p:extLst>
          </p:nvPr>
        </p:nvGraphicFramePr>
        <p:xfrm>
          <a:off x="533400" y="1295400"/>
          <a:ext cx="826477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6096000"/>
            <a:ext cx="8305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</p:spTree>
    <p:extLst>
      <p:ext uri="{BB962C8B-B14F-4D97-AF65-F5344CB8AC3E}">
        <p14:creationId xmlns:p14="http://schemas.microsoft.com/office/powerpoint/2010/main" val="371831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12475</TotalTime>
  <Words>159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4.2. Incidence of acute hepatitis C,  by age group — United States, 2000–2012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CDC User</cp:lastModifiedBy>
  <cp:revision>350</cp:revision>
  <cp:lastPrinted>2013-03-26T13:45:08Z</cp:lastPrinted>
  <dcterms:created xsi:type="dcterms:W3CDTF">2010-03-26T18:21:29Z</dcterms:created>
  <dcterms:modified xsi:type="dcterms:W3CDTF">2014-08-25T17:55:34Z</dcterms:modified>
</cp:coreProperties>
</file>