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59593" autoAdjust="0"/>
  </p:normalViewPr>
  <p:slideViewPr>
    <p:cSldViewPr>
      <p:cViewPr varScale="1">
        <p:scale>
          <a:sx n="64" d="100"/>
          <a:sy n="64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98"/>
          <c:y val="4.6255506607928945E-2"/>
          <c:w val="0.86396509646822583"/>
          <c:h val="0.78752286645989023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 cap="flat">
              <a:solidFill>
                <a:schemeClr val="bg2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2.69</c:v>
                </c:pt>
                <c:pt idx="1">
                  <c:v>2.68</c:v>
                </c:pt>
                <c:pt idx="2">
                  <c:v>4.25</c:v>
                </c:pt>
                <c:pt idx="3">
                  <c:v>2.16</c:v>
                </c:pt>
                <c:pt idx="4">
                  <c:v>1.1499999999999999</c:v>
                </c:pt>
                <c:pt idx="5">
                  <c:v>1.23</c:v>
                </c:pt>
                <c:pt idx="6">
                  <c:v>1.1599999999999999</c:v>
                </c:pt>
                <c:pt idx="7">
                  <c:v>1.0900000000000001</c:v>
                </c:pt>
                <c:pt idx="8">
                  <c:v>1.36</c:v>
                </c:pt>
                <c:pt idx="9">
                  <c:v>0.83</c:v>
                </c:pt>
                <c:pt idx="10">
                  <c:v>1.0900000000000001</c:v>
                </c:pt>
                <c:pt idx="11">
                  <c:v>0.54</c:v>
                </c:pt>
                <c:pt idx="12">
                  <c:v>0.69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3.73</c:v>
                </c:pt>
                <c:pt idx="1">
                  <c:v>2.9</c:v>
                </c:pt>
                <c:pt idx="2">
                  <c:v>1.98</c:v>
                </c:pt>
                <c:pt idx="3">
                  <c:v>1.6</c:v>
                </c:pt>
                <c:pt idx="4">
                  <c:v>1.31</c:v>
                </c:pt>
                <c:pt idx="5">
                  <c:v>1.24</c:v>
                </c:pt>
                <c:pt idx="6">
                  <c:v>1.22</c:v>
                </c:pt>
                <c:pt idx="7">
                  <c:v>0.93</c:v>
                </c:pt>
                <c:pt idx="8">
                  <c:v>0.72</c:v>
                </c:pt>
                <c:pt idx="9">
                  <c:v>0.67</c:v>
                </c:pt>
                <c:pt idx="10">
                  <c:v>0.57999999999999996</c:v>
                </c:pt>
                <c:pt idx="11">
                  <c:v>0.39</c:v>
                </c:pt>
                <c:pt idx="12">
                  <c:v>0.37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Black, Non-Hispanic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4.51</c:v>
                </c:pt>
                <c:pt idx="1">
                  <c:v>4.17</c:v>
                </c:pt>
                <c:pt idx="2">
                  <c:v>3.77</c:v>
                </c:pt>
                <c:pt idx="3">
                  <c:v>3.47</c:v>
                </c:pt>
                <c:pt idx="4">
                  <c:v>2.96</c:v>
                </c:pt>
                <c:pt idx="5">
                  <c:v>2.97</c:v>
                </c:pt>
                <c:pt idx="6">
                  <c:v>2.3199999999999998</c:v>
                </c:pt>
                <c:pt idx="7">
                  <c:v>2.33</c:v>
                </c:pt>
                <c:pt idx="8">
                  <c:v>2.1800000000000002</c:v>
                </c:pt>
                <c:pt idx="9">
                  <c:v>1.68</c:v>
                </c:pt>
                <c:pt idx="10">
                  <c:v>1.7</c:v>
                </c:pt>
                <c:pt idx="11">
                  <c:v>1.36</c:v>
                </c:pt>
                <c:pt idx="12">
                  <c:v>1.1100000000000001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1.47</c:v>
                </c:pt>
                <c:pt idx="1">
                  <c:v>1.33</c:v>
                </c:pt>
                <c:pt idx="2">
                  <c:v>1.32</c:v>
                </c:pt>
                <c:pt idx="3">
                  <c:v>1.28</c:v>
                </c:pt>
                <c:pt idx="4">
                  <c:v>1.19</c:v>
                </c:pt>
                <c:pt idx="5">
                  <c:v>1.08</c:v>
                </c:pt>
                <c:pt idx="6">
                  <c:v>1.03</c:v>
                </c:pt>
                <c:pt idx="7">
                  <c:v>1</c:v>
                </c:pt>
                <c:pt idx="8">
                  <c:v>0.91</c:v>
                </c:pt>
                <c:pt idx="9">
                  <c:v>0.77</c:v>
                </c:pt>
                <c:pt idx="10">
                  <c:v>0.81</c:v>
                </c:pt>
                <c:pt idx="11">
                  <c:v>0.8</c:v>
                </c:pt>
                <c:pt idx="12">
                  <c:v>0.83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1.99</c:v>
                </c:pt>
                <c:pt idx="1">
                  <c:v>1.81</c:v>
                </c:pt>
                <c:pt idx="2">
                  <c:v>1.56</c:v>
                </c:pt>
                <c:pt idx="3">
                  <c:v>1.08</c:v>
                </c:pt>
                <c:pt idx="4">
                  <c:v>1</c:v>
                </c:pt>
                <c:pt idx="5">
                  <c:v>1.1499999999999999</c:v>
                </c:pt>
                <c:pt idx="6">
                  <c:v>1.1599999999999999</c:v>
                </c:pt>
                <c:pt idx="7">
                  <c:v>0.98</c:v>
                </c:pt>
                <c:pt idx="8">
                  <c:v>0.82</c:v>
                </c:pt>
                <c:pt idx="9">
                  <c:v>0.67</c:v>
                </c:pt>
                <c:pt idx="10">
                  <c:v>0.62</c:v>
                </c:pt>
                <c:pt idx="11">
                  <c:v>0.41</c:v>
                </c:pt>
                <c:pt idx="12">
                  <c:v>0.37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717376"/>
        <c:axId val="111719936"/>
      </c:lineChart>
      <c:catAx>
        <c:axId val="111717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3455927857941778"/>
              <c:y val="0.9440117216008996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1171993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1171993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c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40136894652869E-3"/>
              <c:y val="7.74922878543594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11717376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55979494750656167"/>
          <c:y val="1.5944528335427985E-3"/>
          <c:w val="0.43741071428572154"/>
          <c:h val="0.3857379341417016"/>
        </c:manualLayout>
      </c:layout>
      <c:overlay val="0"/>
      <c:txPr>
        <a:bodyPr/>
        <a:lstStyle/>
        <a:p>
          <a:pPr>
            <a:defRPr sz="14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absolute number and rate of hepatitis B cases has declined generally for all race/ethnicity categories from 2000-2012.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With the exception of white, non-Hispanics, declines were observed among all racial/ethnic groups ranging from 75%-90% during 2000-2012.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White, non-Hispanic cases had the lowest rates in 2000, but have declined only 44% over the 12-year period compared with other racial/ethnic groups. In 2012, the hepatitis B rate among white, non-Hispanics was 0.8 cases per 100,000 population.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2012, the rate of acute hepatitis B was lowest for Asian/Pacific Islanders and Hispanics (0.4 cases per 100,000 population for each group) and highest for black, non-Hispanics (1.1 cases per 100,000 population).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3.4. Incidence of acute hepatitis B, by race/ethnicity — United States, 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742784"/>
              </p:ext>
            </p:extLst>
          </p:nvPr>
        </p:nvGraphicFramePr>
        <p:xfrm>
          <a:off x="284617" y="1524000"/>
          <a:ext cx="8478383" cy="4332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096000"/>
            <a:ext cx="7772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2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419995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10733</TotalTime>
  <Words>157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3.4. Incidence of acute hepatitis B, by race/ethnicity — United States, 2000–2012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344</cp:revision>
  <cp:lastPrinted>2012-04-12T21:10:31Z</cp:lastPrinted>
  <dcterms:created xsi:type="dcterms:W3CDTF">2010-03-26T18:21:29Z</dcterms:created>
  <dcterms:modified xsi:type="dcterms:W3CDTF">2014-08-25T17:53:46Z</dcterms:modified>
</cp:coreProperties>
</file>