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93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BB0A3"/>
    <a:srgbClr val="9E5ECE"/>
    <a:srgbClr val="488DB8"/>
    <a:srgbClr val="022C5E"/>
    <a:srgbClr val="FFFF99"/>
    <a:srgbClr val="5AA545"/>
    <a:srgbClr val="06C6A6"/>
    <a:srgbClr val="6BE2EF"/>
    <a:srgbClr val="E4E0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38" autoAdjust="0"/>
    <p:restoredTop sz="71593" autoAdjust="0"/>
  </p:normalViewPr>
  <p:slideViewPr>
    <p:cSldViewPr>
      <p:cViewPr varScale="1">
        <p:scale>
          <a:sx n="78" d="100"/>
          <a:sy n="78" d="100"/>
        </p:scale>
        <p:origin x="-11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022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4563245384074"/>
          <c:y val="4.6255506607928945E-2"/>
          <c:w val="0.86396509646822395"/>
          <c:h val="0.78752286645988889"/>
        </c:manualLayout>
      </c:layout>
      <c:lineChart>
        <c:grouping val="standard"/>
        <c:varyColors val="0"/>
        <c:ser>
          <c:idx val="6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ln>
              <a:solidFill>
                <a:srgbClr val="5AA545"/>
              </a:solidFill>
            </a:ln>
          </c:spPr>
          <c:marker>
            <c:symbol val="diamond"/>
            <c:size val="9"/>
            <c:spPr>
              <a:solidFill>
                <a:srgbClr val="5AA545"/>
              </a:solidFill>
              <a:ln>
                <a:noFill/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Sheet1!$B$2:$B$14</c:f>
              <c:numCache>
                <c:formatCode>0.00</c:formatCode>
                <c:ptCount val="13"/>
                <c:pt idx="0">
                  <c:v>5.6</c:v>
                </c:pt>
                <c:pt idx="1">
                  <c:v>4.88</c:v>
                </c:pt>
                <c:pt idx="2">
                  <c:v>3.84</c:v>
                </c:pt>
                <c:pt idx="3">
                  <c:v>2.82</c:v>
                </c:pt>
                <c:pt idx="4">
                  <c:v>2.0699999999999998</c:v>
                </c:pt>
                <c:pt idx="5">
                  <c:v>1.7</c:v>
                </c:pt>
                <c:pt idx="6">
                  <c:v>1.32</c:v>
                </c:pt>
                <c:pt idx="7">
                  <c:v>1.0900000000000001</c:v>
                </c:pt>
                <c:pt idx="8">
                  <c:v>0.89</c:v>
                </c:pt>
                <c:pt idx="9">
                  <c:v>0.69</c:v>
                </c:pt>
                <c:pt idx="10" formatCode="General">
                  <c:v>0.56999999999999995</c:v>
                </c:pt>
                <c:pt idx="11" formatCode="General">
                  <c:v>0.46</c:v>
                </c:pt>
                <c:pt idx="12" formatCode="General">
                  <c:v>0.5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ln>
              <a:solidFill>
                <a:srgbClr val="FBB0A3"/>
              </a:solidFill>
            </a:ln>
          </c:spPr>
          <c:marker>
            <c:symbol val="circle"/>
            <c:size val="9"/>
            <c:spPr>
              <a:solidFill>
                <a:srgbClr val="FBB0A3"/>
              </a:solidFill>
              <a:ln w="0" cap="rnd">
                <a:solidFill>
                  <a:srgbClr val="FBB0A3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Sheet1!$C$2:$C$14</c:f>
              <c:numCache>
                <c:formatCode>0.00</c:formatCode>
                <c:ptCount val="13"/>
                <c:pt idx="0">
                  <c:v>3.86</c:v>
                </c:pt>
                <c:pt idx="1">
                  <c:v>2.56</c:v>
                </c:pt>
                <c:pt idx="2">
                  <c:v>2.27</c:v>
                </c:pt>
                <c:pt idx="3">
                  <c:v>2.4300000000000002</c:v>
                </c:pt>
                <c:pt idx="4">
                  <c:v>1.8</c:v>
                </c:pt>
                <c:pt idx="5">
                  <c:v>1.31</c:v>
                </c:pt>
                <c:pt idx="6">
                  <c:v>1.06</c:v>
                </c:pt>
                <c:pt idx="7">
                  <c:v>0.88</c:v>
                </c:pt>
                <c:pt idx="8">
                  <c:v>0.81</c:v>
                </c:pt>
                <c:pt idx="9">
                  <c:v>0.59</c:v>
                </c:pt>
                <c:pt idx="10" formatCode="General">
                  <c:v>0.51</c:v>
                </c:pt>
                <c:pt idx="11" formatCode="General">
                  <c:v>0.44</c:v>
                </c:pt>
                <c:pt idx="12" formatCode="General">
                  <c:v>0.49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184640"/>
        <c:axId val="135563520"/>
      </c:lineChart>
      <c:catAx>
        <c:axId val="1051846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>
                    <a:solidFill>
                      <a:schemeClr val="bg2"/>
                    </a:solidFill>
                  </a:defRPr>
                </a:pPr>
                <a:r>
                  <a:rPr lang="en-US" sz="1400" b="0" dirty="0">
                    <a:solidFill>
                      <a:schemeClr val="bg2"/>
                    </a:solidFill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3815836924291202"/>
              <c:y val="0.9431547619047618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600">
                <a:solidFill>
                  <a:schemeClr val="bg2"/>
                </a:solidFill>
              </a:defRPr>
            </a:pPr>
            <a:endParaRPr lang="en-US"/>
          </a:p>
        </c:txPr>
        <c:crossAx val="135563520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3556352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en-US" sz="1400" b="0" dirty="0" smtClean="0"/>
                  <a:t>Reported cases/100,000 </a:t>
                </a:r>
                <a:r>
                  <a:rPr lang="en-US" sz="1400" b="0" dirty="0"/>
                  <a:t>p</a:t>
                </a:r>
                <a:r>
                  <a:rPr lang="en-US" sz="1400" b="0" dirty="0" smtClean="0"/>
                  <a:t>opulation                     </a:t>
                </a:r>
                <a:endParaRPr lang="en-US" sz="1400" b="0" dirty="0"/>
              </a:p>
            </c:rich>
          </c:tx>
          <c:layout>
            <c:manualLayout>
              <c:xMode val="edge"/>
              <c:yMode val="edge"/>
              <c:x val="4.8466716008720018E-3"/>
              <c:y val="0.13570725534308214"/>
            </c:manualLayout>
          </c:layout>
          <c:overlay val="0"/>
        </c:title>
        <c:numFmt formatCode="0" sourceLinked="0"/>
        <c:majorTickMark val="out"/>
        <c:minorTickMark val="out"/>
        <c:tickLblPos val="nextTo"/>
        <c:txPr>
          <a:bodyPr rot="0" vert="horz"/>
          <a:lstStyle/>
          <a:p>
            <a:pPr>
              <a:defRPr sz="1600"/>
            </a:pPr>
            <a:endParaRPr lang="en-US"/>
          </a:p>
        </c:txPr>
        <c:crossAx val="10518464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3906671822272219"/>
          <c:y val="0.26461532152230971"/>
          <c:w val="0.17401785714285894"/>
          <c:h val="0.25855827591863795"/>
        </c:manualLayout>
      </c:layout>
      <c:overlay val="0"/>
      <c:txPr>
        <a:bodyPr/>
        <a:lstStyle/>
        <a:p>
          <a:pPr>
            <a:defRPr sz="16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2F3CAEC-39C7-40F8-99B5-F518E6398476}" type="datetimeFigureOut">
              <a:rPr lang="en-US"/>
              <a:pPr>
                <a:defRPr/>
              </a:pPr>
              <a:t>8/25/2014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D63A9B1-16ED-499D-92BF-65F2F9F3A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767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7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F2162EA-B22B-4C65-8CF4-41453BBF4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05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Since 2003, the rate of acute hepatitis A among males decreased and by 2012 was similar to that in females.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 2012, the incidence rate was 0.5 cases per 100,000 population each for males and females.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162EA-B22B-4C65-8CF4-41453BBF4B5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381000" y="533400"/>
            <a:ext cx="8534400" cy="9906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en-US" sz="2800" b="1" dirty="0" smtClean="0">
                <a:ln w="11430"/>
                <a:latin typeface="+mn-lt"/>
                <a:cs typeface="Arial" charset="0"/>
              </a:rPr>
              <a:t>Figure 2.3.  Incidence of acute hepatitis A,</a:t>
            </a:r>
            <a:br>
              <a:rPr lang="en-US" sz="2800" b="1" dirty="0" smtClean="0">
                <a:ln w="11430"/>
                <a:latin typeface="+mn-lt"/>
                <a:cs typeface="Arial" charset="0"/>
              </a:rPr>
            </a:br>
            <a:r>
              <a:rPr lang="en-US" sz="2800" b="1" dirty="0" smtClean="0">
                <a:ln w="11430"/>
                <a:latin typeface="+mn-lt"/>
                <a:cs typeface="Arial" charset="0"/>
              </a:rPr>
              <a:t>  by sex — United States, 2000–2012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6881584"/>
              </p:ext>
            </p:extLst>
          </p:nvPr>
        </p:nvGraphicFramePr>
        <p:xfrm>
          <a:off x="838200" y="1600200"/>
          <a:ext cx="7467599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57200" y="6096000"/>
            <a:ext cx="8153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Notifiable Diseases Surveillance System (NNDSS)</a:t>
            </a:r>
          </a:p>
        </p:txBody>
      </p:sp>
    </p:spTree>
    <p:extLst>
      <p:ext uri="{BB962C8B-B14F-4D97-AF65-F5344CB8AC3E}">
        <p14:creationId xmlns:p14="http://schemas.microsoft.com/office/powerpoint/2010/main" val="228105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16405</TotalTime>
  <Words>64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2.3.  Incidence of acute hepatitis A,   by sex — United States, 2000–2012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CDC User</cp:lastModifiedBy>
  <cp:revision>517</cp:revision>
  <cp:lastPrinted>2012-04-16T17:55:55Z</cp:lastPrinted>
  <dcterms:created xsi:type="dcterms:W3CDTF">2010-03-26T18:21:29Z</dcterms:created>
  <dcterms:modified xsi:type="dcterms:W3CDTF">2014-08-25T17:49:33Z</dcterms:modified>
</cp:coreProperties>
</file>