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17" r:id="rId5"/>
    <p:sldId id="151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a:solidFill>
                  <a:schemeClr val="tx1">
                    <a:lumMod val="65000"/>
                    <a:lumOff val="35000"/>
                  </a:schemeClr>
                </a:solidFill>
                <a:effectLst/>
              </a:rPr>
              <a:t>Estimated* new hepatitis C virus infections and annual targets for the United States by year</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HepCEstInf!$E$8</c:f>
              <c:strCache>
                <c:ptCount val="1"/>
                <c:pt idx="0">
                  <c:v>Observed</c:v>
                </c:pt>
              </c:strCache>
            </c:strRef>
          </c:tx>
          <c:spPr>
            <a:solidFill>
              <a:schemeClr val="accent2">
                <a:shade val="76000"/>
              </a:schemeClr>
            </a:solidFill>
            <a:ln>
              <a:noFill/>
            </a:ln>
            <a:effectLst/>
          </c:spPr>
          <c:invertIfNegative val="0"/>
          <c:cat>
            <c:numRef>
              <c:f>HepCEstInf!$D$9:$D$19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HepCEstInf!$E$9:$E$19</c:f>
              <c:numCache>
                <c:formatCode>#,##0</c:formatCode>
                <c:ptCount val="11"/>
                <c:pt idx="0">
                  <c:v>29700</c:v>
                </c:pt>
                <c:pt idx="1">
                  <c:v>30500</c:v>
                </c:pt>
                <c:pt idx="2">
                  <c:v>33900</c:v>
                </c:pt>
                <c:pt idx="3">
                  <c:v>41200</c:v>
                </c:pt>
                <c:pt idx="4">
                  <c:v>44700</c:v>
                </c:pt>
                <c:pt idx="5">
                  <c:v>50300</c:v>
                </c:pt>
                <c:pt idx="6">
                  <c:v>57500</c:v>
                </c:pt>
                <c:pt idx="7">
                  <c:v>66700</c:v>
                </c:pt>
              </c:numCache>
            </c:numRef>
          </c:val>
          <c:extLst>
            <c:ext xmlns:c16="http://schemas.microsoft.com/office/drawing/2014/chart" uri="{C3380CC4-5D6E-409C-BE32-E72D297353CC}">
              <c16:uniqueId val="{00000000-4EDD-3D4E-8D9A-9B829B8A55FD}"/>
            </c:ext>
          </c:extLst>
        </c:ser>
        <c:dLbls>
          <c:showLegendKey val="0"/>
          <c:showVal val="0"/>
          <c:showCatName val="0"/>
          <c:showSerName val="0"/>
          <c:showPercent val="0"/>
          <c:showBubbleSize val="0"/>
        </c:dLbls>
        <c:gapWidth val="150"/>
        <c:axId val="1565166928"/>
        <c:axId val="1616043152"/>
      </c:barChart>
      <c:lineChart>
        <c:grouping val="standard"/>
        <c:varyColors val="0"/>
        <c:ser>
          <c:idx val="1"/>
          <c:order val="1"/>
          <c:tx>
            <c:strRef>
              <c:f>HepCEstInf!$F$8</c:f>
              <c:strCache>
                <c:ptCount val="1"/>
                <c:pt idx="0">
                  <c:v>Targets</c:v>
                </c:pt>
              </c:strCache>
            </c:strRef>
          </c:tx>
          <c:spPr>
            <a:ln w="28575" cap="rnd">
              <a:solidFill>
                <a:schemeClr val="accent2">
                  <a:tint val="77000"/>
                </a:schemeClr>
              </a:solidFill>
              <a:round/>
            </a:ln>
            <a:effectLst/>
          </c:spPr>
          <c:marker>
            <c:symbol val="none"/>
          </c:marker>
          <c:val>
            <c:numRef>
              <c:f>HepCEstInf!$F$9:$F$19</c:f>
              <c:numCache>
                <c:formatCode>General</c:formatCode>
                <c:ptCount val="11"/>
                <c:pt idx="4" formatCode="#,##0">
                  <c:v>44700</c:v>
                </c:pt>
                <c:pt idx="5" formatCode="#,##0">
                  <c:v>43083.333333333336</c:v>
                </c:pt>
                <c:pt idx="6" formatCode="#,##0">
                  <c:v>41466.666666666672</c:v>
                </c:pt>
                <c:pt idx="7" formatCode="#,##0">
                  <c:v>39850.000000000007</c:v>
                </c:pt>
                <c:pt idx="8" formatCode="#,##0">
                  <c:v>38233.333333333343</c:v>
                </c:pt>
                <c:pt idx="9" formatCode="#,##0">
                  <c:v>36616.666666666679</c:v>
                </c:pt>
                <c:pt idx="10" formatCode="#,##0">
                  <c:v>35000.000000000015</c:v>
                </c:pt>
              </c:numCache>
            </c:numRef>
          </c:val>
          <c:smooth val="0"/>
          <c:extLst>
            <c:ext xmlns:c16="http://schemas.microsoft.com/office/drawing/2014/chart" uri="{C3380CC4-5D6E-409C-BE32-E72D297353CC}">
              <c16:uniqueId val="{00000001-4EDD-3D4E-8D9A-9B829B8A55FD}"/>
            </c:ext>
          </c:extLst>
        </c:ser>
        <c:dLbls>
          <c:showLegendKey val="0"/>
          <c:showVal val="0"/>
          <c:showCatName val="0"/>
          <c:showSerName val="0"/>
          <c:showPercent val="0"/>
          <c:showBubbleSize val="0"/>
        </c:dLbls>
        <c:marker val="1"/>
        <c:smooth val="0"/>
        <c:axId val="1565166928"/>
        <c:axId val="1616043152"/>
      </c:lineChart>
      <c:catAx>
        <c:axId val="156516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6043152"/>
        <c:crosses val="autoZero"/>
        <c:auto val="1"/>
        <c:lblAlgn val="ctr"/>
        <c:lblOffset val="100"/>
        <c:noMultiLvlLbl val="0"/>
      </c:catAx>
      <c:valAx>
        <c:axId val="16160431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651669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424095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941342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estimated new hepatitis C virus infections by 20% or more</a:t>
            </a:r>
            <a:r>
              <a:rPr lang="en-US" sz="2000" b="0"/>
              <a:t>							</a:t>
            </a:r>
          </a:p>
        </p:txBody>
      </p:sp>
      <p:pic>
        <p:nvPicPr>
          <p:cNvPr id="17" name="Picture 16">
            <a:extLst>
              <a:ext uri="{FF2B5EF4-FFF2-40B4-BE49-F238E27FC236}">
                <a16:creationId xmlns:a16="http://schemas.microsoft.com/office/drawing/2014/main" id="{517E202C-BA0B-1DA6-F4CB-B5B26C02BD52}"/>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EC579EE-FC25-45A2-571C-80426826A38A}"/>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0" name="TextBox 19">
            <a:extLst>
              <a:ext uri="{FF2B5EF4-FFF2-40B4-BE49-F238E27FC236}">
                <a16:creationId xmlns:a16="http://schemas.microsoft.com/office/drawing/2014/main" id="{A4182DF3-EF93-6EEB-B1A7-392DFFAE76DB}"/>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graphicFrame>
        <p:nvGraphicFramePr>
          <p:cNvPr id="16" name="Chart 15" descr="New hepatitis C virus (HCV) infections have increased each year since 2013 with 66,700 estimated infections in 2020, well above the 2020 target of 39,850 estimated infections. Recent increases are thought to reflect both true increases in incidence and improved case ascertainment resulting from a change in the hepatitis C surveillance case definition in 2020. Injection-drug use is the most common risk reported for persons with new HCV infection and increases in hepatitis C incidence are temporally associated with increases in this risk behavior.">
            <a:extLst>
              <a:ext uri="{FF2B5EF4-FFF2-40B4-BE49-F238E27FC236}">
                <a16:creationId xmlns:a16="http://schemas.microsoft.com/office/drawing/2014/main" id="{1F499CA6-A4C9-58D8-8DF9-E9FD8359AB28}"/>
              </a:ext>
            </a:extLst>
          </p:cNvPr>
          <p:cNvGraphicFramePr>
            <a:graphicFrameLocks/>
          </p:cNvGraphicFramePr>
          <p:nvPr>
            <p:extLst>
              <p:ext uri="{D42A27DB-BD31-4B8C-83A1-F6EECF244321}">
                <p14:modId xmlns:p14="http://schemas.microsoft.com/office/powerpoint/2010/main" val="1599792507"/>
              </p:ext>
            </p:extLst>
          </p:nvPr>
        </p:nvGraphicFramePr>
        <p:xfrm>
          <a:off x="478973" y="2090056"/>
          <a:ext cx="11254115" cy="3415337"/>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 Placeholder 3">
            <a:extLst>
              <a:ext uri="{FF2B5EF4-FFF2-40B4-BE49-F238E27FC236}">
                <a16:creationId xmlns:a16="http://schemas.microsoft.com/office/drawing/2014/main" id="{305572F6-6AA1-F004-D766-75B4E28E4AAB}"/>
              </a:ext>
            </a:extLst>
          </p:cNvPr>
          <p:cNvSpPr>
            <a:spLocks noGrp="1"/>
          </p:cNvSpPr>
          <p:nvPr>
            <p:ph type="body" sz="quarter" idx="11"/>
          </p:nvPr>
        </p:nvSpPr>
        <p:spPr/>
        <p:txBody>
          <a:bodyPr/>
          <a:lstStyle/>
          <a:p>
            <a:r>
              <a:rPr lang="en-US" sz="800" b="0" i="0" dirty="0">
                <a:solidFill>
                  <a:srgbClr val="000000"/>
                </a:solidFill>
                <a:effectLst/>
              </a:rPr>
              <a:t>* The number of estimated viral hepatitis infections was determined by multiplying the number of reported cases by </a:t>
            </a:r>
            <a:br>
              <a:rPr lang="en-US" sz="800" b="0" i="0" dirty="0">
                <a:solidFill>
                  <a:srgbClr val="000000"/>
                </a:solidFill>
                <a:effectLst/>
              </a:rPr>
            </a:br>
            <a:r>
              <a:rPr lang="en-US" sz="800" b="0" i="0" dirty="0">
                <a:solidFill>
                  <a:srgbClr val="000000"/>
                </a:solidFill>
                <a:effectLst/>
              </a:rPr>
              <a:t>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r>
              <a:rPr lang="en-US" sz="800" dirty="0"/>
              <a:t>		</a:t>
            </a:r>
          </a:p>
        </p:txBody>
      </p:sp>
      <p:sp>
        <p:nvSpPr>
          <p:cNvPr id="2" name="TextBox 1">
            <a:extLst>
              <a:ext uri="{FF2B5EF4-FFF2-40B4-BE49-F238E27FC236}">
                <a16:creationId xmlns:a16="http://schemas.microsoft.com/office/drawing/2014/main" id="{4D0B76B3-176F-2FE4-5852-0A619AD4D474}"/>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90310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AE499558-B495-A9B5-D6A5-3CED3255F14B}"/>
              </a:ext>
            </a:extLst>
          </p:cNvPr>
          <p:cNvSpPr>
            <a:spLocks noGrp="1"/>
          </p:cNvSpPr>
          <p:nvPr>
            <p:ph type="title"/>
          </p:nvPr>
        </p:nvSpPr>
        <p:spPr/>
        <p:txBody>
          <a:bodyPr>
            <a:noAutofit/>
          </a:bodyPr>
          <a:lstStyle/>
          <a:p>
            <a:r>
              <a:rPr lang="en-US" b="0"/>
              <a:t>Part </a:t>
            </a:r>
            <a:r>
              <a:rPr lang="en-US"/>
              <a:t>2</a:t>
            </a:r>
            <a:r>
              <a:rPr lang="en-US" b="0"/>
              <a:t> of 2</a:t>
            </a:r>
            <a:br>
              <a:rPr lang="en-US" sz="2000"/>
            </a:br>
            <a:r>
              <a:rPr lang="en-US" sz="2000" b="1" i="0">
                <a:effectLst/>
                <a:latin typeface="+mn-lt"/>
              </a:rPr>
              <a:t>Reduce estimated new hepatitis C virus infections by 20% or more</a:t>
            </a:r>
            <a:r>
              <a:rPr lang="en-US" sz="2000" b="0"/>
              <a:t>							</a:t>
            </a:r>
          </a:p>
        </p:txBody>
      </p:sp>
      <p:pic>
        <p:nvPicPr>
          <p:cNvPr id="17" name="Picture 16">
            <a:extLst>
              <a:ext uri="{FF2B5EF4-FFF2-40B4-BE49-F238E27FC236}">
                <a16:creationId xmlns:a16="http://schemas.microsoft.com/office/drawing/2014/main" id="{EA242FF8-A16B-E6E3-0088-A58AC1997AD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9312681C-6DE9-A524-617B-2F5A0EEE433A}"/>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0" name="TextBox 19">
            <a:extLst>
              <a:ext uri="{FF2B5EF4-FFF2-40B4-BE49-F238E27FC236}">
                <a16:creationId xmlns:a16="http://schemas.microsoft.com/office/drawing/2014/main" id="{A4E87EC0-CFE4-1F12-EBA9-175F7CC321C0}"/>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sp>
        <p:nvSpPr>
          <p:cNvPr id="12" name="TextBox 11">
            <a:extLst>
              <a:ext uri="{FF2B5EF4-FFF2-40B4-BE49-F238E27FC236}">
                <a16:creationId xmlns:a16="http://schemas.microsoft.com/office/drawing/2014/main" id="{E3A9C5F5-D380-BBD1-7952-4A19EA417371}"/>
              </a:ext>
            </a:extLst>
          </p:cNvPr>
          <p:cNvSpPr txBox="1"/>
          <p:nvPr/>
        </p:nvSpPr>
        <p:spPr>
          <a:xfrm>
            <a:off x="478361" y="2157316"/>
            <a:ext cx="11265613" cy="338554"/>
          </a:xfrm>
          <a:prstGeom prst="rect">
            <a:avLst/>
          </a:prstGeom>
          <a:noFill/>
        </p:spPr>
        <p:txBody>
          <a:bodyPr wrap="square">
            <a:spAutoFit/>
          </a:bodyPr>
          <a:lstStyle/>
          <a:p>
            <a:pPr algn="ctr" rtl="0">
              <a:defRPr sz="1600" b="1" i="0" u="none" strike="noStrike" kern="1200" spc="0" baseline="0">
                <a:solidFill>
                  <a:srgbClr val="000000">
                    <a:lumMod val="65000"/>
                    <a:lumOff val="35000"/>
                  </a:srgbClr>
                </a:solidFill>
                <a:latin typeface="+mn-lt"/>
                <a:ea typeface="+mn-ea"/>
                <a:cs typeface="+mn-cs"/>
              </a:defRPr>
            </a:pPr>
            <a:r>
              <a:rPr lang="en-US" sz="1600" b="1" i="0" dirty="0">
                <a:solidFill>
                  <a:schemeClr val="tx1">
                    <a:lumMod val="65000"/>
                    <a:lumOff val="35000"/>
                  </a:schemeClr>
                </a:solidFill>
                <a:effectLst/>
              </a:rPr>
              <a:t>Estimated* new hepatitis C virus infections and annual targets for the United States by year</a:t>
            </a: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4200051178"/>
              </p:ext>
            </p:extLst>
          </p:nvPr>
        </p:nvGraphicFramePr>
        <p:xfrm>
          <a:off x="546719" y="2551668"/>
          <a:ext cx="11120328" cy="822960"/>
        </p:xfrm>
        <a:graphic>
          <a:graphicData uri="http://schemas.openxmlformats.org/drawingml/2006/table">
            <a:tbl>
              <a:tblPr firstRow="1" bandRow="1">
                <a:tableStyleId>{0E3FDE45-AF77-4B5C-9715-49D594BDF05E}</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1775298738"/>
                    </a:ext>
                  </a:extLst>
                </a:gridCol>
                <a:gridCol w="926694">
                  <a:extLst>
                    <a:ext uri="{9D8B030D-6E8A-4147-A177-3AD203B41FA5}">
                      <a16:colId xmlns:a16="http://schemas.microsoft.com/office/drawing/2014/main" val="1174865087"/>
                    </a:ext>
                  </a:extLst>
                </a:gridCol>
                <a:gridCol w="926694">
                  <a:extLst>
                    <a:ext uri="{9D8B030D-6E8A-4147-A177-3AD203B41FA5}">
                      <a16:colId xmlns:a16="http://schemas.microsoft.com/office/drawing/2014/main" val="1889055537"/>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29,700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30,500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33,900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41,200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44,700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50,300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57,500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66,700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44,700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43,083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41,467</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39,850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38,233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36,617</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35,000</a:t>
                      </a: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030040DF-0D1F-54AC-A85A-0F10054F7B05}"/>
              </a:ext>
            </a:extLst>
          </p:cNvPr>
          <p:cNvSpPr>
            <a:spLocks noGrp="1"/>
          </p:cNvSpPr>
          <p:nvPr>
            <p:ph type="body" sz="quarter" idx="11"/>
          </p:nvPr>
        </p:nvSpPr>
        <p:spPr/>
        <p:txBody>
          <a:bodyPr/>
          <a:lstStyle/>
          <a:p>
            <a:r>
              <a:rPr lang="en-US" sz="800" b="0" i="0" dirty="0">
                <a:solidFill>
                  <a:srgbClr val="000000"/>
                </a:solidFill>
                <a:effectLst/>
              </a:rPr>
              <a:t>* The number of estimated viral hepatitis infections was determined by multiplying the number of reported cases by </a:t>
            </a:r>
            <a:br>
              <a:rPr lang="en-US" sz="800" b="0" i="0" dirty="0">
                <a:solidFill>
                  <a:srgbClr val="000000"/>
                </a:solidFill>
                <a:effectLst/>
              </a:rPr>
            </a:br>
            <a:r>
              <a:rPr lang="en-US" sz="800" b="0" i="0" dirty="0">
                <a:solidFill>
                  <a:srgbClr val="000000"/>
                </a:solidFill>
                <a:effectLst/>
              </a:rPr>
              <a:t>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r>
              <a:rPr lang="en-US" sz="800" dirty="0"/>
              <a:t>		</a:t>
            </a:r>
          </a:p>
        </p:txBody>
      </p:sp>
      <p:sp>
        <p:nvSpPr>
          <p:cNvPr id="14" name="TextBox 13">
            <a:extLst>
              <a:ext uri="{FF2B5EF4-FFF2-40B4-BE49-F238E27FC236}">
                <a16:creationId xmlns:a16="http://schemas.microsoft.com/office/drawing/2014/main" id="{E13D82AC-9163-936D-46D0-6338721DDBE2}"/>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155400883"/>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58325E-D1D5-42F2-8B40-174C801DBF02}"/>
</file>

<file path=customXml/itemProps2.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3.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41</TotalTime>
  <Words>329</Words>
  <Application>Microsoft Macintosh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estimated new hepatitis C virus infections by 20% or more       </vt:lpstr>
      <vt:lpstr>Part 2 of 2 Reduce estimated new hepatitis C virus infections by 20% or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