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7" r:id="rId2"/>
    <p:sldId id="285" r:id="rId3"/>
    <p:sldId id="260" r:id="rId4"/>
    <p:sldId id="258" r:id="rId5"/>
    <p:sldId id="259" r:id="rId6"/>
    <p:sldId id="288" r:id="rId7"/>
    <p:sldId id="317" r:id="rId8"/>
    <p:sldId id="345" r:id="rId9"/>
    <p:sldId id="306" r:id="rId10"/>
    <p:sldId id="348" r:id="rId11"/>
    <p:sldId id="350" r:id="rId12"/>
    <p:sldId id="325" r:id="rId13"/>
    <p:sldId id="329" r:id="rId14"/>
    <p:sldId id="324" r:id="rId15"/>
    <p:sldId id="323" r:id="rId16"/>
    <p:sldId id="326" r:id="rId17"/>
    <p:sldId id="327" r:id="rId18"/>
    <p:sldId id="328" r:id="rId19"/>
    <p:sldId id="335" r:id="rId20"/>
    <p:sldId id="336" r:id="rId21"/>
    <p:sldId id="284" r:id="rId22"/>
    <p:sldId id="270" r:id="rId23"/>
    <p:sldId id="272" r:id="rId24"/>
    <p:sldId id="290" r:id="rId25"/>
    <p:sldId id="339" r:id="rId26"/>
    <p:sldId id="346" r:id="rId27"/>
    <p:sldId id="344" r:id="rId28"/>
    <p:sldId id="340" r:id="rId29"/>
    <p:sldId id="341"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vq6" initials="d" lastIdx="26" clrIdx="0"/>
  <p:cmAuthor id="1" name="Sarah Heaton Kennedy" initials="SK" lastIdx="10" clrIdx="1"/>
  <p:cmAuthor id="2" name="Sarah Kennedy" initials="SKK" lastIdx="18"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a:srgbClr val="0066FF"/>
    <a:srgbClr val="3A9645"/>
    <a:srgbClr val="FFFCDC"/>
    <a:srgbClr val="9AAA6B"/>
    <a:srgbClr val="7F9F55"/>
    <a:srgbClr val="89A35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68284" autoAdjust="0"/>
  </p:normalViewPr>
  <p:slideViewPr>
    <p:cSldViewPr>
      <p:cViewPr varScale="1">
        <p:scale>
          <a:sx n="88" d="100"/>
          <a:sy n="88" d="100"/>
        </p:scale>
        <p:origin x="-2196" y="-108"/>
      </p:cViewPr>
      <p:guideLst>
        <p:guide orient="horz"/>
        <p:guide pos="2880"/>
        <p:guide/>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9E9654-BCA0-4E7D-912C-E211A748F713}" type="doc">
      <dgm:prSet loTypeId="urn:microsoft.com/office/officeart/2005/8/layout/hierarchy2" loCatId="hierarchy" qsTypeId="urn:microsoft.com/office/officeart/2005/8/quickstyle/simple1#3" qsCatId="simple" csTypeId="urn:microsoft.com/office/officeart/2005/8/colors/accent1_2#4" csCatId="accent1" phldr="1"/>
      <dgm:spPr/>
      <dgm:t>
        <a:bodyPr/>
        <a:lstStyle/>
        <a:p>
          <a:endParaRPr lang="en-US"/>
        </a:p>
      </dgm:t>
    </dgm:pt>
    <dgm:pt modelId="{EB21CAF3-C91B-4CA3-BD3F-47CE1EBDA846}">
      <dgm:prSet phldrT="[Text]" custT="1"/>
      <dgm:spPr>
        <a:solidFill>
          <a:schemeClr val="bg2">
            <a:lumMod val="25000"/>
          </a:schemeClr>
        </a:solidFill>
      </dgm:spPr>
      <dgm:t>
        <a:bodyPr/>
        <a:lstStyle/>
        <a:p>
          <a:r>
            <a:rPr lang="en-US" sz="1600" dirty="0" smtClean="0">
              <a:latin typeface="Arial" pitchFamily="34" charset="0"/>
              <a:cs typeface="Arial" pitchFamily="34" charset="0"/>
            </a:rPr>
            <a:t>Transportation</a:t>
          </a:r>
          <a:endParaRPr lang="en-US" sz="1600" dirty="0">
            <a:latin typeface="Arial" pitchFamily="34" charset="0"/>
            <a:cs typeface="Arial" pitchFamily="34" charset="0"/>
          </a:endParaRPr>
        </a:p>
      </dgm:t>
    </dgm:pt>
    <dgm:pt modelId="{1DFF2E95-C368-4FFF-AC2B-188728633B2D}" type="parTrans" cxnId="{D09829AF-1A72-4023-AE0D-DDAD9FA34704}">
      <dgm:prSet/>
      <dgm:spPr/>
      <dgm:t>
        <a:bodyPr/>
        <a:lstStyle/>
        <a:p>
          <a:endParaRPr lang="en-US"/>
        </a:p>
      </dgm:t>
    </dgm:pt>
    <dgm:pt modelId="{0DAAD0C9-A93E-4C53-9221-544DB9AF45BB}" type="sibTrans" cxnId="{D09829AF-1A72-4023-AE0D-DDAD9FA34704}">
      <dgm:prSet/>
      <dgm:spPr/>
      <dgm:t>
        <a:bodyPr/>
        <a:lstStyle/>
        <a:p>
          <a:endParaRPr lang="en-US"/>
        </a:p>
      </dgm:t>
    </dgm:pt>
    <dgm:pt modelId="{254C72D1-C74B-4BC9-B876-DADDC4164041}">
      <dgm:prSet phldrT="[Text]" custT="1"/>
      <dgm:spPr>
        <a:solidFill>
          <a:srgbClr val="3A9645"/>
        </a:solidFill>
      </dgm:spPr>
      <dgm:t>
        <a:bodyPr/>
        <a:lstStyle/>
        <a:p>
          <a:r>
            <a:rPr lang="en-US" sz="1600" dirty="0" smtClean="0">
              <a:latin typeface="Arial" pitchFamily="34" charset="0"/>
              <a:cs typeface="Arial" pitchFamily="34" charset="0"/>
            </a:rPr>
            <a:t>Physical Activity</a:t>
          </a:r>
          <a:endParaRPr lang="en-US" sz="1600" dirty="0">
            <a:latin typeface="Arial" pitchFamily="34" charset="0"/>
            <a:cs typeface="Arial" pitchFamily="34" charset="0"/>
          </a:endParaRPr>
        </a:p>
      </dgm:t>
    </dgm:pt>
    <dgm:pt modelId="{B384985F-8819-4906-BB35-9A6A95CF1C72}" type="parTrans" cxnId="{AD1D6DCA-CB16-4324-88C4-35EF39AA38D6}">
      <dgm:prSet/>
      <dgm:spPr>
        <a:ln>
          <a:solidFill>
            <a:schemeClr val="bg2">
              <a:lumMod val="25000"/>
            </a:schemeClr>
          </a:solidFill>
        </a:ln>
      </dgm:spPr>
      <dgm:t>
        <a:bodyPr/>
        <a:lstStyle/>
        <a:p>
          <a:endParaRPr lang="en-US"/>
        </a:p>
      </dgm:t>
    </dgm:pt>
    <dgm:pt modelId="{0722037D-03E0-4FDD-AA50-4BFFC4A04190}" type="sibTrans" cxnId="{AD1D6DCA-CB16-4324-88C4-35EF39AA38D6}">
      <dgm:prSet/>
      <dgm:spPr/>
      <dgm:t>
        <a:bodyPr/>
        <a:lstStyle/>
        <a:p>
          <a:endParaRPr lang="en-US"/>
        </a:p>
      </dgm:t>
    </dgm:pt>
    <dgm:pt modelId="{33B0C85E-B6E8-4DB1-87DF-C3C1707C19BD}">
      <dgm:prSet phldrT="[Text]" custT="1"/>
      <dgm:spPr>
        <a:solidFill>
          <a:schemeClr val="accent3">
            <a:lumMod val="75000"/>
          </a:schemeClr>
        </a:solidFill>
      </dgm:spPr>
      <dgm:t>
        <a:bodyPr/>
        <a:lstStyle/>
        <a:p>
          <a:r>
            <a:rPr lang="en-US" sz="1600" dirty="0" smtClean="0">
              <a:latin typeface="Arial" pitchFamily="34" charset="0"/>
              <a:cs typeface="Arial" pitchFamily="34" charset="0"/>
            </a:rPr>
            <a:t>Obesity</a:t>
          </a:r>
          <a:endParaRPr lang="en-US" sz="1600" dirty="0">
            <a:latin typeface="Arial" pitchFamily="34" charset="0"/>
            <a:cs typeface="Arial" pitchFamily="34" charset="0"/>
          </a:endParaRPr>
        </a:p>
      </dgm:t>
    </dgm:pt>
    <dgm:pt modelId="{9128931A-BB12-4583-B164-485DABD4AF66}" type="parTrans" cxnId="{B9C479A8-3DD0-47E1-ACF6-3B836A3D3F93}">
      <dgm:prSet/>
      <dgm:spPr>
        <a:ln>
          <a:solidFill>
            <a:srgbClr val="3A9645"/>
          </a:solidFill>
        </a:ln>
      </dgm:spPr>
      <dgm:t>
        <a:bodyPr/>
        <a:lstStyle/>
        <a:p>
          <a:endParaRPr lang="en-US"/>
        </a:p>
      </dgm:t>
    </dgm:pt>
    <dgm:pt modelId="{8E44B330-468F-434B-911A-E89A7E785BDC}" type="sibTrans" cxnId="{B9C479A8-3DD0-47E1-ACF6-3B836A3D3F93}">
      <dgm:prSet/>
      <dgm:spPr/>
      <dgm:t>
        <a:bodyPr/>
        <a:lstStyle/>
        <a:p>
          <a:endParaRPr lang="en-US"/>
        </a:p>
      </dgm:t>
    </dgm:pt>
    <dgm:pt modelId="{F0B6F108-63F0-4331-8983-62985F51755C}">
      <dgm:prSet phldrT="[Text]" custT="1"/>
      <dgm:spPr>
        <a:solidFill>
          <a:schemeClr val="accent3">
            <a:lumMod val="75000"/>
          </a:schemeClr>
        </a:solidFill>
      </dgm:spPr>
      <dgm:t>
        <a:bodyPr/>
        <a:lstStyle/>
        <a:p>
          <a:r>
            <a:rPr lang="en-US" sz="1600" dirty="0" smtClean="0">
              <a:latin typeface="Arial" pitchFamily="34" charset="0"/>
              <a:cs typeface="Arial" pitchFamily="34" charset="0"/>
            </a:rPr>
            <a:t>Cardiovascular Health</a:t>
          </a:r>
          <a:endParaRPr lang="en-US" sz="1600" dirty="0">
            <a:latin typeface="Arial" pitchFamily="34" charset="0"/>
            <a:cs typeface="Arial" pitchFamily="34" charset="0"/>
          </a:endParaRPr>
        </a:p>
      </dgm:t>
    </dgm:pt>
    <dgm:pt modelId="{79F11863-70A6-4959-8882-7DA586BECE86}" type="parTrans" cxnId="{C2392020-5556-4EA3-840B-E43F5BA898FE}">
      <dgm:prSet/>
      <dgm:spPr>
        <a:ln>
          <a:solidFill>
            <a:srgbClr val="3A9645"/>
          </a:solidFill>
        </a:ln>
      </dgm:spPr>
      <dgm:t>
        <a:bodyPr/>
        <a:lstStyle/>
        <a:p>
          <a:endParaRPr lang="en-US"/>
        </a:p>
      </dgm:t>
    </dgm:pt>
    <dgm:pt modelId="{12566CF7-CE2E-4B05-B240-E9197A5E169A}" type="sibTrans" cxnId="{C2392020-5556-4EA3-840B-E43F5BA898FE}">
      <dgm:prSet/>
      <dgm:spPr/>
      <dgm:t>
        <a:bodyPr/>
        <a:lstStyle/>
        <a:p>
          <a:endParaRPr lang="en-US"/>
        </a:p>
      </dgm:t>
    </dgm:pt>
    <dgm:pt modelId="{22DD05D1-A45E-4892-ADF4-E00ECF293E0D}">
      <dgm:prSet phldrT="[Text]" custT="1"/>
      <dgm:spPr>
        <a:solidFill>
          <a:srgbClr val="3A9645"/>
        </a:solidFill>
      </dgm:spPr>
      <dgm:t>
        <a:bodyPr/>
        <a:lstStyle/>
        <a:p>
          <a:r>
            <a:rPr lang="en-US" sz="1600" dirty="0" smtClean="0">
              <a:latin typeface="Arial" pitchFamily="34" charset="0"/>
              <a:cs typeface="Arial" pitchFamily="34" charset="0"/>
            </a:rPr>
            <a:t>Air Quality</a:t>
          </a:r>
          <a:endParaRPr lang="en-US" sz="1600" dirty="0">
            <a:latin typeface="Arial" pitchFamily="34" charset="0"/>
            <a:cs typeface="Arial" pitchFamily="34" charset="0"/>
          </a:endParaRPr>
        </a:p>
      </dgm:t>
    </dgm:pt>
    <dgm:pt modelId="{73EC41A5-9129-474B-9839-D78847A95634}" type="parTrans" cxnId="{880E6853-84C8-4482-B095-1357B9F9C7DD}">
      <dgm:prSet/>
      <dgm:spPr>
        <a:ln>
          <a:solidFill>
            <a:schemeClr val="bg2">
              <a:lumMod val="25000"/>
            </a:schemeClr>
          </a:solidFill>
        </a:ln>
      </dgm:spPr>
      <dgm:t>
        <a:bodyPr/>
        <a:lstStyle/>
        <a:p>
          <a:endParaRPr lang="en-US"/>
        </a:p>
      </dgm:t>
    </dgm:pt>
    <dgm:pt modelId="{3DB25AB8-7356-4524-BB12-D889921AEA67}" type="sibTrans" cxnId="{880E6853-84C8-4482-B095-1357B9F9C7DD}">
      <dgm:prSet/>
      <dgm:spPr/>
      <dgm:t>
        <a:bodyPr/>
        <a:lstStyle/>
        <a:p>
          <a:endParaRPr lang="en-US"/>
        </a:p>
      </dgm:t>
    </dgm:pt>
    <dgm:pt modelId="{9020411F-D9A8-4BF1-94EE-BCB0289BE446}">
      <dgm:prSet custT="1"/>
      <dgm:spPr>
        <a:solidFill>
          <a:schemeClr val="accent3">
            <a:lumMod val="75000"/>
          </a:schemeClr>
        </a:solidFill>
      </dgm:spPr>
      <dgm:t>
        <a:bodyPr/>
        <a:lstStyle/>
        <a:p>
          <a:r>
            <a:rPr lang="en-US" sz="1600" dirty="0" smtClean="0">
              <a:latin typeface="Arial" pitchFamily="34" charset="0"/>
              <a:cs typeface="Arial" pitchFamily="34" charset="0"/>
            </a:rPr>
            <a:t>Respiratory Health</a:t>
          </a:r>
          <a:endParaRPr lang="en-US" sz="1600" dirty="0">
            <a:latin typeface="Arial" pitchFamily="34" charset="0"/>
            <a:cs typeface="Arial" pitchFamily="34" charset="0"/>
          </a:endParaRPr>
        </a:p>
      </dgm:t>
    </dgm:pt>
    <dgm:pt modelId="{4C5840CF-2B36-4E3B-B719-57459DE5A7F8}" type="parTrans" cxnId="{07664599-01AE-4FD3-9701-6112526B5CB3}">
      <dgm:prSet/>
      <dgm:spPr>
        <a:ln>
          <a:solidFill>
            <a:srgbClr val="3A9645"/>
          </a:solidFill>
        </a:ln>
      </dgm:spPr>
      <dgm:t>
        <a:bodyPr/>
        <a:lstStyle/>
        <a:p>
          <a:endParaRPr lang="en-US"/>
        </a:p>
      </dgm:t>
    </dgm:pt>
    <dgm:pt modelId="{E8F7CD00-774C-4A49-B2C3-A0D7C9AD526E}" type="sibTrans" cxnId="{07664599-01AE-4FD3-9701-6112526B5CB3}">
      <dgm:prSet/>
      <dgm:spPr/>
      <dgm:t>
        <a:bodyPr/>
        <a:lstStyle/>
        <a:p>
          <a:endParaRPr lang="en-US"/>
        </a:p>
      </dgm:t>
    </dgm:pt>
    <dgm:pt modelId="{6E36FAD7-7A7F-4C51-A38B-51C53F5F30E4}">
      <dgm:prSet custT="1"/>
      <dgm:spPr>
        <a:solidFill>
          <a:srgbClr val="3A9645"/>
        </a:solidFill>
      </dgm:spPr>
      <dgm:t>
        <a:bodyPr/>
        <a:lstStyle/>
        <a:p>
          <a:r>
            <a:rPr lang="en-US" sz="1600" dirty="0" smtClean="0">
              <a:latin typeface="Arial" pitchFamily="34" charset="0"/>
              <a:cs typeface="Arial" pitchFamily="34" charset="0"/>
            </a:rPr>
            <a:t>Injury</a:t>
          </a:r>
          <a:endParaRPr lang="en-US" sz="1600" dirty="0">
            <a:latin typeface="Arial" pitchFamily="34" charset="0"/>
            <a:cs typeface="Arial" pitchFamily="34" charset="0"/>
          </a:endParaRPr>
        </a:p>
      </dgm:t>
    </dgm:pt>
    <dgm:pt modelId="{E90F556E-9D64-4933-BF01-0E718AA6CAB6}" type="parTrans" cxnId="{60BF3958-DF42-4960-883A-C43BFDDCC5F1}">
      <dgm:prSet/>
      <dgm:spPr>
        <a:ln>
          <a:solidFill>
            <a:schemeClr val="bg2">
              <a:lumMod val="25000"/>
            </a:schemeClr>
          </a:solidFill>
        </a:ln>
      </dgm:spPr>
      <dgm:t>
        <a:bodyPr/>
        <a:lstStyle/>
        <a:p>
          <a:endParaRPr lang="en-US"/>
        </a:p>
      </dgm:t>
    </dgm:pt>
    <dgm:pt modelId="{AEB2CD03-51D2-4D0D-B503-F1963DC95FC8}" type="sibTrans" cxnId="{60BF3958-DF42-4960-883A-C43BFDDCC5F1}">
      <dgm:prSet/>
      <dgm:spPr/>
      <dgm:t>
        <a:bodyPr/>
        <a:lstStyle/>
        <a:p>
          <a:endParaRPr lang="en-US"/>
        </a:p>
      </dgm:t>
    </dgm:pt>
    <dgm:pt modelId="{B2864D53-5C5B-4ECE-8EC5-D756613A1FCA}">
      <dgm:prSet custT="1"/>
      <dgm:spPr>
        <a:solidFill>
          <a:schemeClr val="accent3">
            <a:lumMod val="75000"/>
          </a:schemeClr>
        </a:solidFill>
      </dgm:spPr>
      <dgm:t>
        <a:bodyPr/>
        <a:lstStyle/>
        <a:p>
          <a:r>
            <a:rPr lang="en-US" sz="1600" dirty="0" smtClean="0">
              <a:latin typeface="Arial" pitchFamily="34" charset="0"/>
              <a:cs typeface="Arial" pitchFamily="34" charset="0"/>
            </a:rPr>
            <a:t>Cardiovascular Health</a:t>
          </a:r>
          <a:endParaRPr lang="en-US" sz="1600" dirty="0">
            <a:latin typeface="Arial" pitchFamily="34" charset="0"/>
            <a:cs typeface="Arial" pitchFamily="34" charset="0"/>
          </a:endParaRPr>
        </a:p>
      </dgm:t>
    </dgm:pt>
    <dgm:pt modelId="{DBC3CF2B-48E7-4E24-A31C-2BE5FD51CE62}" type="parTrans" cxnId="{B7F26852-14FC-4694-BDEE-E838B60BF84F}">
      <dgm:prSet/>
      <dgm:spPr>
        <a:ln>
          <a:solidFill>
            <a:srgbClr val="3A9645"/>
          </a:solidFill>
        </a:ln>
      </dgm:spPr>
      <dgm:t>
        <a:bodyPr/>
        <a:lstStyle/>
        <a:p>
          <a:endParaRPr lang="en-US"/>
        </a:p>
      </dgm:t>
    </dgm:pt>
    <dgm:pt modelId="{B8F4C55D-DC2A-41BE-BADE-14CCBC62AD7C}" type="sibTrans" cxnId="{B7F26852-14FC-4694-BDEE-E838B60BF84F}">
      <dgm:prSet/>
      <dgm:spPr/>
      <dgm:t>
        <a:bodyPr/>
        <a:lstStyle/>
        <a:p>
          <a:endParaRPr lang="en-US"/>
        </a:p>
      </dgm:t>
    </dgm:pt>
    <dgm:pt modelId="{B5E1B598-650A-41CA-A5F2-CC281B1DB491}">
      <dgm:prSet custT="1"/>
      <dgm:spPr>
        <a:solidFill>
          <a:srgbClr val="3A9645"/>
        </a:solidFill>
      </dgm:spPr>
      <dgm:t>
        <a:bodyPr/>
        <a:lstStyle/>
        <a:p>
          <a:r>
            <a:rPr lang="en-US" sz="1600" dirty="0" smtClean="0">
              <a:latin typeface="Arial" pitchFamily="34" charset="0"/>
              <a:cs typeface="Arial" pitchFamily="34" charset="0"/>
            </a:rPr>
            <a:t>Access to Healthy Destinations </a:t>
          </a:r>
          <a:endParaRPr lang="en-US" sz="1600" dirty="0">
            <a:latin typeface="Arial" pitchFamily="34" charset="0"/>
            <a:cs typeface="Arial" pitchFamily="34" charset="0"/>
          </a:endParaRPr>
        </a:p>
      </dgm:t>
    </dgm:pt>
    <dgm:pt modelId="{447BFDF7-41C1-412E-80B2-07241E5BFD5B}" type="parTrans" cxnId="{CCB0E65F-0568-4423-97D1-E9242849416D}">
      <dgm:prSet/>
      <dgm:spPr>
        <a:ln>
          <a:solidFill>
            <a:schemeClr val="bg2">
              <a:lumMod val="25000"/>
            </a:schemeClr>
          </a:solidFill>
        </a:ln>
      </dgm:spPr>
      <dgm:t>
        <a:bodyPr/>
        <a:lstStyle/>
        <a:p>
          <a:endParaRPr lang="en-US"/>
        </a:p>
      </dgm:t>
    </dgm:pt>
    <dgm:pt modelId="{396A2649-26C4-4E3A-B60B-A7374A46BFE0}" type="sibTrans" cxnId="{CCB0E65F-0568-4423-97D1-E9242849416D}">
      <dgm:prSet/>
      <dgm:spPr/>
      <dgm:t>
        <a:bodyPr/>
        <a:lstStyle/>
        <a:p>
          <a:endParaRPr lang="en-US"/>
        </a:p>
      </dgm:t>
    </dgm:pt>
    <dgm:pt modelId="{EBF2C0FA-B657-4E42-B0AC-20F8190526D6}" type="pres">
      <dgm:prSet presAssocID="{F59E9654-BCA0-4E7D-912C-E211A748F713}" presName="diagram" presStyleCnt="0">
        <dgm:presLayoutVars>
          <dgm:chPref val="1"/>
          <dgm:dir/>
          <dgm:animOne val="branch"/>
          <dgm:animLvl val="lvl"/>
          <dgm:resizeHandles val="exact"/>
        </dgm:presLayoutVars>
      </dgm:prSet>
      <dgm:spPr/>
      <dgm:t>
        <a:bodyPr/>
        <a:lstStyle/>
        <a:p>
          <a:endParaRPr lang="en-US"/>
        </a:p>
      </dgm:t>
    </dgm:pt>
    <dgm:pt modelId="{98ADFD4C-CE0D-4E42-94CE-3C1C5BC98E16}" type="pres">
      <dgm:prSet presAssocID="{EB21CAF3-C91B-4CA3-BD3F-47CE1EBDA846}" presName="root1" presStyleCnt="0"/>
      <dgm:spPr/>
    </dgm:pt>
    <dgm:pt modelId="{2AA7A3EE-3A4F-41F4-B37E-DB165ECDE724}" type="pres">
      <dgm:prSet presAssocID="{EB21CAF3-C91B-4CA3-BD3F-47CE1EBDA846}" presName="LevelOneTextNode" presStyleLbl="node0" presStyleIdx="0" presStyleCnt="1" custLinFactNeighborX="-30038" custLinFactNeighborY="-49093">
        <dgm:presLayoutVars>
          <dgm:chPref val="3"/>
        </dgm:presLayoutVars>
      </dgm:prSet>
      <dgm:spPr/>
      <dgm:t>
        <a:bodyPr/>
        <a:lstStyle/>
        <a:p>
          <a:endParaRPr lang="en-US"/>
        </a:p>
      </dgm:t>
    </dgm:pt>
    <dgm:pt modelId="{1B884AC7-C836-491C-BB4D-060379360F9E}" type="pres">
      <dgm:prSet presAssocID="{EB21CAF3-C91B-4CA3-BD3F-47CE1EBDA846}" presName="level2hierChild" presStyleCnt="0"/>
      <dgm:spPr/>
    </dgm:pt>
    <dgm:pt modelId="{F1E7EC78-602C-4EB3-9FA2-6C127A239061}" type="pres">
      <dgm:prSet presAssocID="{B384985F-8819-4906-BB35-9A6A95CF1C72}" presName="conn2-1" presStyleLbl="parChTrans1D2" presStyleIdx="0" presStyleCnt="4"/>
      <dgm:spPr/>
      <dgm:t>
        <a:bodyPr/>
        <a:lstStyle/>
        <a:p>
          <a:endParaRPr lang="en-US"/>
        </a:p>
      </dgm:t>
    </dgm:pt>
    <dgm:pt modelId="{6827B6F0-438F-4867-AF00-B935C26486BF}" type="pres">
      <dgm:prSet presAssocID="{B384985F-8819-4906-BB35-9A6A95CF1C72}" presName="connTx" presStyleLbl="parChTrans1D2" presStyleIdx="0" presStyleCnt="4"/>
      <dgm:spPr/>
      <dgm:t>
        <a:bodyPr/>
        <a:lstStyle/>
        <a:p>
          <a:endParaRPr lang="en-US"/>
        </a:p>
      </dgm:t>
    </dgm:pt>
    <dgm:pt modelId="{0B13A235-C8AC-4E66-B7EA-D23297C95009}" type="pres">
      <dgm:prSet presAssocID="{254C72D1-C74B-4BC9-B876-DADDC4164041}" presName="root2" presStyleCnt="0"/>
      <dgm:spPr/>
    </dgm:pt>
    <dgm:pt modelId="{3FC3825A-1FF0-4507-BF77-CBABBE4E7EA1}" type="pres">
      <dgm:prSet presAssocID="{254C72D1-C74B-4BC9-B876-DADDC4164041}" presName="LevelTwoTextNode" presStyleLbl="node2" presStyleIdx="0" presStyleCnt="4" custLinFactNeighborX="-2471" custLinFactNeighborY="-6871">
        <dgm:presLayoutVars>
          <dgm:chPref val="3"/>
        </dgm:presLayoutVars>
      </dgm:prSet>
      <dgm:spPr/>
      <dgm:t>
        <a:bodyPr/>
        <a:lstStyle/>
        <a:p>
          <a:endParaRPr lang="en-US"/>
        </a:p>
      </dgm:t>
    </dgm:pt>
    <dgm:pt modelId="{EEEC5E59-1BF8-43B0-92B9-02F81D6B94BB}" type="pres">
      <dgm:prSet presAssocID="{254C72D1-C74B-4BC9-B876-DADDC4164041}" presName="level3hierChild" presStyleCnt="0"/>
      <dgm:spPr/>
    </dgm:pt>
    <dgm:pt modelId="{90642A1D-D9C1-4029-B6DC-EA1D703F1D65}" type="pres">
      <dgm:prSet presAssocID="{9128931A-BB12-4583-B164-485DABD4AF66}" presName="conn2-1" presStyleLbl="parChTrans1D3" presStyleIdx="0" presStyleCnt="4"/>
      <dgm:spPr/>
      <dgm:t>
        <a:bodyPr/>
        <a:lstStyle/>
        <a:p>
          <a:endParaRPr lang="en-US"/>
        </a:p>
      </dgm:t>
    </dgm:pt>
    <dgm:pt modelId="{C4AB9565-72C4-4BE7-BCDB-36AEAA1F5C14}" type="pres">
      <dgm:prSet presAssocID="{9128931A-BB12-4583-B164-485DABD4AF66}" presName="connTx" presStyleLbl="parChTrans1D3" presStyleIdx="0" presStyleCnt="4"/>
      <dgm:spPr/>
      <dgm:t>
        <a:bodyPr/>
        <a:lstStyle/>
        <a:p>
          <a:endParaRPr lang="en-US"/>
        </a:p>
      </dgm:t>
    </dgm:pt>
    <dgm:pt modelId="{B0554AC5-15E0-4DF7-B37B-EF48D4072244}" type="pres">
      <dgm:prSet presAssocID="{33B0C85E-B6E8-4DB1-87DF-C3C1707C19BD}" presName="root2" presStyleCnt="0"/>
      <dgm:spPr/>
    </dgm:pt>
    <dgm:pt modelId="{705F3A88-3667-4501-AFE6-12429A236FC9}" type="pres">
      <dgm:prSet presAssocID="{33B0C85E-B6E8-4DB1-87DF-C3C1707C19BD}" presName="LevelTwoTextNode" presStyleLbl="node3" presStyleIdx="0" presStyleCnt="4" custLinFactNeighborX="8880" custLinFactNeighborY="25389">
        <dgm:presLayoutVars>
          <dgm:chPref val="3"/>
        </dgm:presLayoutVars>
      </dgm:prSet>
      <dgm:spPr/>
      <dgm:t>
        <a:bodyPr/>
        <a:lstStyle/>
        <a:p>
          <a:endParaRPr lang="en-US"/>
        </a:p>
      </dgm:t>
    </dgm:pt>
    <dgm:pt modelId="{FBC9BC2D-95B5-46BD-B1EF-D85729B41ADD}" type="pres">
      <dgm:prSet presAssocID="{33B0C85E-B6E8-4DB1-87DF-C3C1707C19BD}" presName="level3hierChild" presStyleCnt="0"/>
      <dgm:spPr/>
    </dgm:pt>
    <dgm:pt modelId="{85626F92-E409-48EC-95DD-437C4F89C4E6}" type="pres">
      <dgm:prSet presAssocID="{79F11863-70A6-4959-8882-7DA586BECE86}" presName="conn2-1" presStyleLbl="parChTrans1D3" presStyleIdx="1" presStyleCnt="4"/>
      <dgm:spPr/>
      <dgm:t>
        <a:bodyPr/>
        <a:lstStyle/>
        <a:p>
          <a:endParaRPr lang="en-US"/>
        </a:p>
      </dgm:t>
    </dgm:pt>
    <dgm:pt modelId="{05F8419F-291A-4782-8074-37C4623A8638}" type="pres">
      <dgm:prSet presAssocID="{79F11863-70A6-4959-8882-7DA586BECE86}" presName="connTx" presStyleLbl="parChTrans1D3" presStyleIdx="1" presStyleCnt="4"/>
      <dgm:spPr/>
      <dgm:t>
        <a:bodyPr/>
        <a:lstStyle/>
        <a:p>
          <a:endParaRPr lang="en-US"/>
        </a:p>
      </dgm:t>
    </dgm:pt>
    <dgm:pt modelId="{CD440F3C-C635-4DD5-BD82-4B9A8EDAA7AC}" type="pres">
      <dgm:prSet presAssocID="{F0B6F108-63F0-4331-8983-62985F51755C}" presName="root2" presStyleCnt="0"/>
      <dgm:spPr/>
    </dgm:pt>
    <dgm:pt modelId="{6546E9EC-80B9-4FD2-B464-FCE1D23013F1}" type="pres">
      <dgm:prSet presAssocID="{F0B6F108-63F0-4331-8983-62985F51755C}" presName="LevelTwoTextNode" presStyleLbl="node3" presStyleIdx="1" presStyleCnt="4" custLinFactNeighborX="8880" custLinFactNeighborY="30278">
        <dgm:presLayoutVars>
          <dgm:chPref val="3"/>
        </dgm:presLayoutVars>
      </dgm:prSet>
      <dgm:spPr/>
      <dgm:t>
        <a:bodyPr/>
        <a:lstStyle/>
        <a:p>
          <a:endParaRPr lang="en-US"/>
        </a:p>
      </dgm:t>
    </dgm:pt>
    <dgm:pt modelId="{7FE7E5E5-9119-4A3D-BA06-3D82414FED9B}" type="pres">
      <dgm:prSet presAssocID="{F0B6F108-63F0-4331-8983-62985F51755C}" presName="level3hierChild" presStyleCnt="0"/>
      <dgm:spPr/>
    </dgm:pt>
    <dgm:pt modelId="{CD0B8F8D-2A32-4E9C-9B4C-A15AF0A05B5B}" type="pres">
      <dgm:prSet presAssocID="{73EC41A5-9129-474B-9839-D78847A95634}" presName="conn2-1" presStyleLbl="parChTrans1D2" presStyleIdx="1" presStyleCnt="4"/>
      <dgm:spPr/>
      <dgm:t>
        <a:bodyPr/>
        <a:lstStyle/>
        <a:p>
          <a:endParaRPr lang="en-US"/>
        </a:p>
      </dgm:t>
    </dgm:pt>
    <dgm:pt modelId="{FBCD3C9A-55F6-4736-9CBD-913D13479186}" type="pres">
      <dgm:prSet presAssocID="{73EC41A5-9129-474B-9839-D78847A95634}" presName="connTx" presStyleLbl="parChTrans1D2" presStyleIdx="1" presStyleCnt="4"/>
      <dgm:spPr/>
      <dgm:t>
        <a:bodyPr/>
        <a:lstStyle/>
        <a:p>
          <a:endParaRPr lang="en-US"/>
        </a:p>
      </dgm:t>
    </dgm:pt>
    <dgm:pt modelId="{734F0674-5408-4D56-9562-C5C53E7DF150}" type="pres">
      <dgm:prSet presAssocID="{22DD05D1-A45E-4892-ADF4-E00ECF293E0D}" presName="root2" presStyleCnt="0"/>
      <dgm:spPr/>
    </dgm:pt>
    <dgm:pt modelId="{C4D29F36-1A24-4150-A198-28A7257E6E86}" type="pres">
      <dgm:prSet presAssocID="{22DD05D1-A45E-4892-ADF4-E00ECF293E0D}" presName="LevelTwoTextNode" presStyleLbl="node2" presStyleIdx="1" presStyleCnt="4" custLinFactY="-1770" custLinFactNeighborX="-5009" custLinFactNeighborY="-100000">
        <dgm:presLayoutVars>
          <dgm:chPref val="3"/>
        </dgm:presLayoutVars>
      </dgm:prSet>
      <dgm:spPr/>
      <dgm:t>
        <a:bodyPr/>
        <a:lstStyle/>
        <a:p>
          <a:endParaRPr lang="en-US"/>
        </a:p>
      </dgm:t>
    </dgm:pt>
    <dgm:pt modelId="{7CB20861-3FB1-47DD-BA9F-8FACE44359A0}" type="pres">
      <dgm:prSet presAssocID="{22DD05D1-A45E-4892-ADF4-E00ECF293E0D}" presName="level3hierChild" presStyleCnt="0"/>
      <dgm:spPr/>
    </dgm:pt>
    <dgm:pt modelId="{545DCE67-323B-42F0-9267-A791D14F643E}" type="pres">
      <dgm:prSet presAssocID="{4C5840CF-2B36-4E3B-B719-57459DE5A7F8}" presName="conn2-1" presStyleLbl="parChTrans1D3" presStyleIdx="2" presStyleCnt="4"/>
      <dgm:spPr/>
      <dgm:t>
        <a:bodyPr/>
        <a:lstStyle/>
        <a:p>
          <a:endParaRPr lang="en-US"/>
        </a:p>
      </dgm:t>
    </dgm:pt>
    <dgm:pt modelId="{225263E2-1ABE-4FD4-8E46-757529000182}" type="pres">
      <dgm:prSet presAssocID="{4C5840CF-2B36-4E3B-B719-57459DE5A7F8}" presName="connTx" presStyleLbl="parChTrans1D3" presStyleIdx="2" presStyleCnt="4"/>
      <dgm:spPr/>
      <dgm:t>
        <a:bodyPr/>
        <a:lstStyle/>
        <a:p>
          <a:endParaRPr lang="en-US"/>
        </a:p>
      </dgm:t>
    </dgm:pt>
    <dgm:pt modelId="{2E3AAACC-22F4-4797-BC9B-7E3FFC51FB03}" type="pres">
      <dgm:prSet presAssocID="{9020411F-D9A8-4BF1-94EE-BCB0289BE446}" presName="root2" presStyleCnt="0"/>
      <dgm:spPr/>
    </dgm:pt>
    <dgm:pt modelId="{32C8B679-2FE5-4219-BAB7-7CC408649808}" type="pres">
      <dgm:prSet presAssocID="{9020411F-D9A8-4BF1-94EE-BCB0289BE446}" presName="LevelTwoTextNode" presStyleLbl="node3" presStyleIdx="2" presStyleCnt="4" custLinFactNeighborX="8880" custLinFactNeighborY="67611">
        <dgm:presLayoutVars>
          <dgm:chPref val="3"/>
        </dgm:presLayoutVars>
      </dgm:prSet>
      <dgm:spPr/>
      <dgm:t>
        <a:bodyPr/>
        <a:lstStyle/>
        <a:p>
          <a:endParaRPr lang="en-US"/>
        </a:p>
      </dgm:t>
    </dgm:pt>
    <dgm:pt modelId="{6706AC78-C5A0-427E-8B01-C1ED3932C85C}" type="pres">
      <dgm:prSet presAssocID="{9020411F-D9A8-4BF1-94EE-BCB0289BE446}" presName="level3hierChild" presStyleCnt="0"/>
      <dgm:spPr/>
    </dgm:pt>
    <dgm:pt modelId="{2715B040-572B-4BF1-9E60-44CD666624DD}" type="pres">
      <dgm:prSet presAssocID="{DBC3CF2B-48E7-4E24-A31C-2BE5FD51CE62}" presName="conn2-1" presStyleLbl="parChTrans1D3" presStyleIdx="3" presStyleCnt="4"/>
      <dgm:spPr/>
      <dgm:t>
        <a:bodyPr/>
        <a:lstStyle/>
        <a:p>
          <a:endParaRPr lang="en-US"/>
        </a:p>
      </dgm:t>
    </dgm:pt>
    <dgm:pt modelId="{3E28F9F4-A530-4296-9900-E0F3A7668F3E}" type="pres">
      <dgm:prSet presAssocID="{DBC3CF2B-48E7-4E24-A31C-2BE5FD51CE62}" presName="connTx" presStyleLbl="parChTrans1D3" presStyleIdx="3" presStyleCnt="4"/>
      <dgm:spPr/>
      <dgm:t>
        <a:bodyPr/>
        <a:lstStyle/>
        <a:p>
          <a:endParaRPr lang="en-US"/>
        </a:p>
      </dgm:t>
    </dgm:pt>
    <dgm:pt modelId="{C9956982-2C2D-4C6C-8FC8-0F495F662D8F}" type="pres">
      <dgm:prSet presAssocID="{B2864D53-5C5B-4ECE-8EC5-D756613A1FCA}" presName="root2" presStyleCnt="0"/>
      <dgm:spPr/>
    </dgm:pt>
    <dgm:pt modelId="{F0C2C297-D1A4-4923-A99E-083F6A4A9EB8}" type="pres">
      <dgm:prSet presAssocID="{B2864D53-5C5B-4ECE-8EC5-D756613A1FCA}" presName="LevelTwoTextNode" presStyleLbl="node3" presStyleIdx="3" presStyleCnt="4" custLinFactNeighborX="8880" custLinFactNeighborY="71093">
        <dgm:presLayoutVars>
          <dgm:chPref val="3"/>
        </dgm:presLayoutVars>
      </dgm:prSet>
      <dgm:spPr/>
      <dgm:t>
        <a:bodyPr/>
        <a:lstStyle/>
        <a:p>
          <a:endParaRPr lang="en-US"/>
        </a:p>
      </dgm:t>
    </dgm:pt>
    <dgm:pt modelId="{87B0E1FC-A0D0-4425-BF05-D4E96DE1EAAC}" type="pres">
      <dgm:prSet presAssocID="{B2864D53-5C5B-4ECE-8EC5-D756613A1FCA}" presName="level3hierChild" presStyleCnt="0"/>
      <dgm:spPr/>
    </dgm:pt>
    <dgm:pt modelId="{B51F08C7-B1CD-42B2-AC52-C7B56D0DD4DA}" type="pres">
      <dgm:prSet presAssocID="{E90F556E-9D64-4933-BF01-0E718AA6CAB6}" presName="conn2-1" presStyleLbl="parChTrans1D2" presStyleIdx="2" presStyleCnt="4"/>
      <dgm:spPr/>
      <dgm:t>
        <a:bodyPr/>
        <a:lstStyle/>
        <a:p>
          <a:endParaRPr lang="en-US"/>
        </a:p>
      </dgm:t>
    </dgm:pt>
    <dgm:pt modelId="{1C21AD02-D821-4D29-B5D6-01B7DC900A36}" type="pres">
      <dgm:prSet presAssocID="{E90F556E-9D64-4933-BF01-0E718AA6CAB6}" presName="connTx" presStyleLbl="parChTrans1D2" presStyleIdx="2" presStyleCnt="4"/>
      <dgm:spPr/>
      <dgm:t>
        <a:bodyPr/>
        <a:lstStyle/>
        <a:p>
          <a:endParaRPr lang="en-US"/>
        </a:p>
      </dgm:t>
    </dgm:pt>
    <dgm:pt modelId="{1A3E6680-273C-4779-A76F-0467F72ABAF2}" type="pres">
      <dgm:prSet presAssocID="{6E36FAD7-7A7F-4C51-A38B-51C53F5F30E4}" presName="root2" presStyleCnt="0"/>
      <dgm:spPr/>
    </dgm:pt>
    <dgm:pt modelId="{1891CC9D-DB6E-42E3-864C-86A37AF25949}" type="pres">
      <dgm:prSet presAssocID="{6E36FAD7-7A7F-4C51-A38B-51C53F5F30E4}" presName="LevelTwoTextNode" presStyleLbl="node2" presStyleIdx="2" presStyleCnt="4" custLinFactNeighborX="-5009" custLinFactNeighborY="-81055">
        <dgm:presLayoutVars>
          <dgm:chPref val="3"/>
        </dgm:presLayoutVars>
      </dgm:prSet>
      <dgm:spPr/>
      <dgm:t>
        <a:bodyPr/>
        <a:lstStyle/>
        <a:p>
          <a:endParaRPr lang="en-US"/>
        </a:p>
      </dgm:t>
    </dgm:pt>
    <dgm:pt modelId="{1672B6F8-7390-46BE-B671-0068D703A7C0}" type="pres">
      <dgm:prSet presAssocID="{6E36FAD7-7A7F-4C51-A38B-51C53F5F30E4}" presName="level3hierChild" presStyleCnt="0"/>
      <dgm:spPr/>
    </dgm:pt>
    <dgm:pt modelId="{CD69F06C-CB20-47AC-9273-DB63E946BE86}" type="pres">
      <dgm:prSet presAssocID="{447BFDF7-41C1-412E-80B2-07241E5BFD5B}" presName="conn2-1" presStyleLbl="parChTrans1D2" presStyleIdx="3" presStyleCnt="4"/>
      <dgm:spPr/>
      <dgm:t>
        <a:bodyPr/>
        <a:lstStyle/>
        <a:p>
          <a:endParaRPr lang="en-US"/>
        </a:p>
      </dgm:t>
    </dgm:pt>
    <dgm:pt modelId="{B26296EC-7A72-43A6-86AE-D29B2DE18C14}" type="pres">
      <dgm:prSet presAssocID="{447BFDF7-41C1-412E-80B2-07241E5BFD5B}" presName="connTx" presStyleLbl="parChTrans1D2" presStyleIdx="3" presStyleCnt="4"/>
      <dgm:spPr/>
      <dgm:t>
        <a:bodyPr/>
        <a:lstStyle/>
        <a:p>
          <a:endParaRPr lang="en-US"/>
        </a:p>
      </dgm:t>
    </dgm:pt>
    <dgm:pt modelId="{3D4CFB44-02D4-4A32-A09F-41110EE9C84C}" type="pres">
      <dgm:prSet presAssocID="{B5E1B598-650A-41CA-A5F2-CC281B1DB491}" presName="root2" presStyleCnt="0"/>
      <dgm:spPr/>
    </dgm:pt>
    <dgm:pt modelId="{BBACA4C1-874A-4CA5-BA62-0F4388E935F8}" type="pres">
      <dgm:prSet presAssocID="{B5E1B598-650A-41CA-A5F2-CC281B1DB491}" presName="LevelTwoTextNode" presStyleLbl="node2" presStyleIdx="3" presStyleCnt="4" custLinFactNeighborX="-5009" custLinFactNeighborY="-60648">
        <dgm:presLayoutVars>
          <dgm:chPref val="3"/>
        </dgm:presLayoutVars>
      </dgm:prSet>
      <dgm:spPr/>
      <dgm:t>
        <a:bodyPr/>
        <a:lstStyle/>
        <a:p>
          <a:endParaRPr lang="en-US"/>
        </a:p>
      </dgm:t>
    </dgm:pt>
    <dgm:pt modelId="{AF9D3028-E5D7-4379-8820-BA224633EB07}" type="pres">
      <dgm:prSet presAssocID="{B5E1B598-650A-41CA-A5F2-CC281B1DB491}" presName="level3hierChild" presStyleCnt="0"/>
      <dgm:spPr/>
    </dgm:pt>
  </dgm:ptLst>
  <dgm:cxnLst>
    <dgm:cxn modelId="{E3262B4A-0286-4740-8680-C2C64C9A0AF5}" type="presOf" srcId="{447BFDF7-41C1-412E-80B2-07241E5BFD5B}" destId="{CD69F06C-CB20-47AC-9273-DB63E946BE86}" srcOrd="0" destOrd="0" presId="urn:microsoft.com/office/officeart/2005/8/layout/hierarchy2"/>
    <dgm:cxn modelId="{0C707F86-E126-43DD-994D-1CFA40A7AA4E}" type="presOf" srcId="{DBC3CF2B-48E7-4E24-A31C-2BE5FD51CE62}" destId="{2715B040-572B-4BF1-9E60-44CD666624DD}" srcOrd="0" destOrd="0" presId="urn:microsoft.com/office/officeart/2005/8/layout/hierarchy2"/>
    <dgm:cxn modelId="{86C131B8-3D82-4566-B55F-8311288C69D5}" type="presOf" srcId="{6E36FAD7-7A7F-4C51-A38B-51C53F5F30E4}" destId="{1891CC9D-DB6E-42E3-864C-86A37AF25949}" srcOrd="0" destOrd="0" presId="urn:microsoft.com/office/officeart/2005/8/layout/hierarchy2"/>
    <dgm:cxn modelId="{880E6853-84C8-4482-B095-1357B9F9C7DD}" srcId="{EB21CAF3-C91B-4CA3-BD3F-47CE1EBDA846}" destId="{22DD05D1-A45E-4892-ADF4-E00ECF293E0D}" srcOrd="1" destOrd="0" parTransId="{73EC41A5-9129-474B-9839-D78847A95634}" sibTransId="{3DB25AB8-7356-4524-BB12-D889921AEA67}"/>
    <dgm:cxn modelId="{B07CC896-37D7-45C5-9EF5-61DCCA9D2400}" type="presOf" srcId="{9128931A-BB12-4583-B164-485DABD4AF66}" destId="{90642A1D-D9C1-4029-B6DC-EA1D703F1D65}" srcOrd="0" destOrd="0" presId="urn:microsoft.com/office/officeart/2005/8/layout/hierarchy2"/>
    <dgm:cxn modelId="{B5FE8897-5833-4FF0-90B4-429FAD491EBD}" type="presOf" srcId="{B384985F-8819-4906-BB35-9A6A95CF1C72}" destId="{6827B6F0-438F-4867-AF00-B935C26486BF}" srcOrd="1" destOrd="0" presId="urn:microsoft.com/office/officeart/2005/8/layout/hierarchy2"/>
    <dgm:cxn modelId="{BC8AA171-19DB-4428-825C-901FFE48FDAC}" type="presOf" srcId="{79F11863-70A6-4959-8882-7DA586BECE86}" destId="{85626F92-E409-48EC-95DD-437C4F89C4E6}" srcOrd="0" destOrd="0" presId="urn:microsoft.com/office/officeart/2005/8/layout/hierarchy2"/>
    <dgm:cxn modelId="{60BF3958-DF42-4960-883A-C43BFDDCC5F1}" srcId="{EB21CAF3-C91B-4CA3-BD3F-47CE1EBDA846}" destId="{6E36FAD7-7A7F-4C51-A38B-51C53F5F30E4}" srcOrd="2" destOrd="0" parTransId="{E90F556E-9D64-4933-BF01-0E718AA6CAB6}" sibTransId="{AEB2CD03-51D2-4D0D-B503-F1963DC95FC8}"/>
    <dgm:cxn modelId="{D7C53E20-E46B-4D80-B226-23F458AF7254}" type="presOf" srcId="{E90F556E-9D64-4933-BF01-0E718AA6CAB6}" destId="{1C21AD02-D821-4D29-B5D6-01B7DC900A36}" srcOrd="1" destOrd="0" presId="urn:microsoft.com/office/officeart/2005/8/layout/hierarchy2"/>
    <dgm:cxn modelId="{1A5D6D4A-F1A2-4961-A859-D9CDC734816F}" type="presOf" srcId="{447BFDF7-41C1-412E-80B2-07241E5BFD5B}" destId="{B26296EC-7A72-43A6-86AE-D29B2DE18C14}" srcOrd="1" destOrd="0" presId="urn:microsoft.com/office/officeart/2005/8/layout/hierarchy2"/>
    <dgm:cxn modelId="{C2392020-5556-4EA3-840B-E43F5BA898FE}" srcId="{254C72D1-C74B-4BC9-B876-DADDC4164041}" destId="{F0B6F108-63F0-4331-8983-62985F51755C}" srcOrd="1" destOrd="0" parTransId="{79F11863-70A6-4959-8882-7DA586BECE86}" sibTransId="{12566CF7-CE2E-4B05-B240-E9197A5E169A}"/>
    <dgm:cxn modelId="{B9C479A8-3DD0-47E1-ACF6-3B836A3D3F93}" srcId="{254C72D1-C74B-4BC9-B876-DADDC4164041}" destId="{33B0C85E-B6E8-4DB1-87DF-C3C1707C19BD}" srcOrd="0" destOrd="0" parTransId="{9128931A-BB12-4583-B164-485DABD4AF66}" sibTransId="{8E44B330-468F-434B-911A-E89A7E785BDC}"/>
    <dgm:cxn modelId="{CCB0E65F-0568-4423-97D1-E9242849416D}" srcId="{EB21CAF3-C91B-4CA3-BD3F-47CE1EBDA846}" destId="{B5E1B598-650A-41CA-A5F2-CC281B1DB491}" srcOrd="3" destOrd="0" parTransId="{447BFDF7-41C1-412E-80B2-07241E5BFD5B}" sibTransId="{396A2649-26C4-4E3A-B60B-A7374A46BFE0}"/>
    <dgm:cxn modelId="{F99D7FAF-48A0-4F44-89E0-1077D0E2AC3D}" type="presOf" srcId="{9128931A-BB12-4583-B164-485DABD4AF66}" destId="{C4AB9565-72C4-4BE7-BCDB-36AEAA1F5C14}" srcOrd="1" destOrd="0" presId="urn:microsoft.com/office/officeart/2005/8/layout/hierarchy2"/>
    <dgm:cxn modelId="{A49909DF-F51B-49A5-81D6-1A806EC6E504}" type="presOf" srcId="{4C5840CF-2B36-4E3B-B719-57459DE5A7F8}" destId="{225263E2-1ABE-4FD4-8E46-757529000182}" srcOrd="1" destOrd="0" presId="urn:microsoft.com/office/officeart/2005/8/layout/hierarchy2"/>
    <dgm:cxn modelId="{7258F4EF-E1AA-470E-8F38-5E10AB9BE930}" type="presOf" srcId="{B5E1B598-650A-41CA-A5F2-CC281B1DB491}" destId="{BBACA4C1-874A-4CA5-BA62-0F4388E935F8}" srcOrd="0" destOrd="0" presId="urn:microsoft.com/office/officeart/2005/8/layout/hierarchy2"/>
    <dgm:cxn modelId="{C87AC66B-4FFF-415C-A191-D7B98C0D0275}" type="presOf" srcId="{9020411F-D9A8-4BF1-94EE-BCB0289BE446}" destId="{32C8B679-2FE5-4219-BAB7-7CC408649808}" srcOrd="0" destOrd="0" presId="urn:microsoft.com/office/officeart/2005/8/layout/hierarchy2"/>
    <dgm:cxn modelId="{5BCE96B8-157E-4E49-A6FD-7F6CBF76E4E4}" type="presOf" srcId="{DBC3CF2B-48E7-4E24-A31C-2BE5FD51CE62}" destId="{3E28F9F4-A530-4296-9900-E0F3A7668F3E}" srcOrd="1" destOrd="0" presId="urn:microsoft.com/office/officeart/2005/8/layout/hierarchy2"/>
    <dgm:cxn modelId="{B251CA5B-5C8F-4450-A6BF-15F8DFA3C6FD}" type="presOf" srcId="{B2864D53-5C5B-4ECE-8EC5-D756613A1FCA}" destId="{F0C2C297-D1A4-4923-A99E-083F6A4A9EB8}" srcOrd="0" destOrd="0" presId="urn:microsoft.com/office/officeart/2005/8/layout/hierarchy2"/>
    <dgm:cxn modelId="{4A9EB180-5F14-46EB-ABD6-85330332CF29}" type="presOf" srcId="{73EC41A5-9129-474B-9839-D78847A95634}" destId="{FBCD3C9A-55F6-4736-9CBD-913D13479186}" srcOrd="1" destOrd="0" presId="urn:microsoft.com/office/officeart/2005/8/layout/hierarchy2"/>
    <dgm:cxn modelId="{A635F81D-A46B-477C-8E63-F0B8A9CB1260}" type="presOf" srcId="{F0B6F108-63F0-4331-8983-62985F51755C}" destId="{6546E9EC-80B9-4FD2-B464-FCE1D23013F1}" srcOrd="0" destOrd="0" presId="urn:microsoft.com/office/officeart/2005/8/layout/hierarchy2"/>
    <dgm:cxn modelId="{E40EC0F0-0F26-49C3-B6CC-BBD3853E6C15}" type="presOf" srcId="{4C5840CF-2B36-4E3B-B719-57459DE5A7F8}" destId="{545DCE67-323B-42F0-9267-A791D14F643E}" srcOrd="0" destOrd="0" presId="urn:microsoft.com/office/officeart/2005/8/layout/hierarchy2"/>
    <dgm:cxn modelId="{E1345305-C098-4D63-9D39-ED2DAD564854}" type="presOf" srcId="{73EC41A5-9129-474B-9839-D78847A95634}" destId="{CD0B8F8D-2A32-4E9C-9B4C-A15AF0A05B5B}" srcOrd="0" destOrd="0" presId="urn:microsoft.com/office/officeart/2005/8/layout/hierarchy2"/>
    <dgm:cxn modelId="{CD4C0750-2113-48DC-93C4-EF73CA7FFAE6}" type="presOf" srcId="{254C72D1-C74B-4BC9-B876-DADDC4164041}" destId="{3FC3825A-1FF0-4507-BF77-CBABBE4E7EA1}" srcOrd="0" destOrd="0" presId="urn:microsoft.com/office/officeart/2005/8/layout/hierarchy2"/>
    <dgm:cxn modelId="{AD1D6DCA-CB16-4324-88C4-35EF39AA38D6}" srcId="{EB21CAF3-C91B-4CA3-BD3F-47CE1EBDA846}" destId="{254C72D1-C74B-4BC9-B876-DADDC4164041}" srcOrd="0" destOrd="0" parTransId="{B384985F-8819-4906-BB35-9A6A95CF1C72}" sibTransId="{0722037D-03E0-4FDD-AA50-4BFFC4A04190}"/>
    <dgm:cxn modelId="{0C0DF7D8-B237-4307-BCE3-36A81A594B25}" type="presOf" srcId="{EB21CAF3-C91B-4CA3-BD3F-47CE1EBDA846}" destId="{2AA7A3EE-3A4F-41F4-B37E-DB165ECDE724}" srcOrd="0" destOrd="0" presId="urn:microsoft.com/office/officeart/2005/8/layout/hierarchy2"/>
    <dgm:cxn modelId="{A281D0D5-6FF2-427E-9C06-AE9C354CD9BB}" type="presOf" srcId="{F59E9654-BCA0-4E7D-912C-E211A748F713}" destId="{EBF2C0FA-B657-4E42-B0AC-20F8190526D6}" srcOrd="0" destOrd="0" presId="urn:microsoft.com/office/officeart/2005/8/layout/hierarchy2"/>
    <dgm:cxn modelId="{802B5E28-0D72-4513-AE58-78C542942951}" type="presOf" srcId="{79F11863-70A6-4959-8882-7DA586BECE86}" destId="{05F8419F-291A-4782-8074-37C4623A8638}" srcOrd="1" destOrd="0" presId="urn:microsoft.com/office/officeart/2005/8/layout/hierarchy2"/>
    <dgm:cxn modelId="{4E7DF8E3-BA0D-4247-A401-B7175573DBDF}" type="presOf" srcId="{E90F556E-9D64-4933-BF01-0E718AA6CAB6}" destId="{B51F08C7-B1CD-42B2-AC52-C7B56D0DD4DA}" srcOrd="0" destOrd="0" presId="urn:microsoft.com/office/officeart/2005/8/layout/hierarchy2"/>
    <dgm:cxn modelId="{07664599-01AE-4FD3-9701-6112526B5CB3}" srcId="{22DD05D1-A45E-4892-ADF4-E00ECF293E0D}" destId="{9020411F-D9A8-4BF1-94EE-BCB0289BE446}" srcOrd="0" destOrd="0" parTransId="{4C5840CF-2B36-4E3B-B719-57459DE5A7F8}" sibTransId="{E8F7CD00-774C-4A49-B2C3-A0D7C9AD526E}"/>
    <dgm:cxn modelId="{35830DC3-7B27-428A-85AB-492C7D545B6A}" type="presOf" srcId="{22DD05D1-A45E-4892-ADF4-E00ECF293E0D}" destId="{C4D29F36-1A24-4150-A198-28A7257E6E86}" srcOrd="0" destOrd="0" presId="urn:microsoft.com/office/officeart/2005/8/layout/hierarchy2"/>
    <dgm:cxn modelId="{D09829AF-1A72-4023-AE0D-DDAD9FA34704}" srcId="{F59E9654-BCA0-4E7D-912C-E211A748F713}" destId="{EB21CAF3-C91B-4CA3-BD3F-47CE1EBDA846}" srcOrd="0" destOrd="0" parTransId="{1DFF2E95-C368-4FFF-AC2B-188728633B2D}" sibTransId="{0DAAD0C9-A93E-4C53-9221-544DB9AF45BB}"/>
    <dgm:cxn modelId="{B7F26852-14FC-4694-BDEE-E838B60BF84F}" srcId="{22DD05D1-A45E-4892-ADF4-E00ECF293E0D}" destId="{B2864D53-5C5B-4ECE-8EC5-D756613A1FCA}" srcOrd="1" destOrd="0" parTransId="{DBC3CF2B-48E7-4E24-A31C-2BE5FD51CE62}" sibTransId="{B8F4C55D-DC2A-41BE-BADE-14CCBC62AD7C}"/>
    <dgm:cxn modelId="{7720F968-0B90-4C49-9062-CFA45772D28A}" type="presOf" srcId="{B384985F-8819-4906-BB35-9A6A95CF1C72}" destId="{F1E7EC78-602C-4EB3-9FA2-6C127A239061}" srcOrd="0" destOrd="0" presId="urn:microsoft.com/office/officeart/2005/8/layout/hierarchy2"/>
    <dgm:cxn modelId="{4231490B-C9C7-4A29-B2AA-110D9B368F15}" type="presOf" srcId="{33B0C85E-B6E8-4DB1-87DF-C3C1707C19BD}" destId="{705F3A88-3667-4501-AFE6-12429A236FC9}" srcOrd="0" destOrd="0" presId="urn:microsoft.com/office/officeart/2005/8/layout/hierarchy2"/>
    <dgm:cxn modelId="{45D267B8-ED40-4D99-BA6D-57D7B280F8A0}" type="presParOf" srcId="{EBF2C0FA-B657-4E42-B0AC-20F8190526D6}" destId="{98ADFD4C-CE0D-4E42-94CE-3C1C5BC98E16}" srcOrd="0" destOrd="0" presId="urn:microsoft.com/office/officeart/2005/8/layout/hierarchy2"/>
    <dgm:cxn modelId="{8A4C5316-C92C-4B31-A66B-59367BFB95BB}" type="presParOf" srcId="{98ADFD4C-CE0D-4E42-94CE-3C1C5BC98E16}" destId="{2AA7A3EE-3A4F-41F4-B37E-DB165ECDE724}" srcOrd="0" destOrd="0" presId="urn:microsoft.com/office/officeart/2005/8/layout/hierarchy2"/>
    <dgm:cxn modelId="{082457D0-D546-4DDE-A338-F85CE6E64F31}" type="presParOf" srcId="{98ADFD4C-CE0D-4E42-94CE-3C1C5BC98E16}" destId="{1B884AC7-C836-491C-BB4D-060379360F9E}" srcOrd="1" destOrd="0" presId="urn:microsoft.com/office/officeart/2005/8/layout/hierarchy2"/>
    <dgm:cxn modelId="{C61863E6-E0C1-4796-95DD-B31952393A06}" type="presParOf" srcId="{1B884AC7-C836-491C-BB4D-060379360F9E}" destId="{F1E7EC78-602C-4EB3-9FA2-6C127A239061}" srcOrd="0" destOrd="0" presId="urn:microsoft.com/office/officeart/2005/8/layout/hierarchy2"/>
    <dgm:cxn modelId="{2313A0B8-E745-46E0-BF67-5DD5313BAFBB}" type="presParOf" srcId="{F1E7EC78-602C-4EB3-9FA2-6C127A239061}" destId="{6827B6F0-438F-4867-AF00-B935C26486BF}" srcOrd="0" destOrd="0" presId="urn:microsoft.com/office/officeart/2005/8/layout/hierarchy2"/>
    <dgm:cxn modelId="{9E8A28D6-654A-4308-B287-6E81AD0F8EF1}" type="presParOf" srcId="{1B884AC7-C836-491C-BB4D-060379360F9E}" destId="{0B13A235-C8AC-4E66-B7EA-D23297C95009}" srcOrd="1" destOrd="0" presId="urn:microsoft.com/office/officeart/2005/8/layout/hierarchy2"/>
    <dgm:cxn modelId="{FCA5E54E-FA11-4CD4-8FDE-E77D4293400F}" type="presParOf" srcId="{0B13A235-C8AC-4E66-B7EA-D23297C95009}" destId="{3FC3825A-1FF0-4507-BF77-CBABBE4E7EA1}" srcOrd="0" destOrd="0" presId="urn:microsoft.com/office/officeart/2005/8/layout/hierarchy2"/>
    <dgm:cxn modelId="{255E9B76-B541-49C6-9944-74A9F712217C}" type="presParOf" srcId="{0B13A235-C8AC-4E66-B7EA-D23297C95009}" destId="{EEEC5E59-1BF8-43B0-92B9-02F81D6B94BB}" srcOrd="1" destOrd="0" presId="urn:microsoft.com/office/officeart/2005/8/layout/hierarchy2"/>
    <dgm:cxn modelId="{81D422FE-E5D1-4D21-9C48-0C781995FFC2}" type="presParOf" srcId="{EEEC5E59-1BF8-43B0-92B9-02F81D6B94BB}" destId="{90642A1D-D9C1-4029-B6DC-EA1D703F1D65}" srcOrd="0" destOrd="0" presId="urn:microsoft.com/office/officeart/2005/8/layout/hierarchy2"/>
    <dgm:cxn modelId="{A190F5FA-8439-457D-A3E2-B9576CD016F6}" type="presParOf" srcId="{90642A1D-D9C1-4029-B6DC-EA1D703F1D65}" destId="{C4AB9565-72C4-4BE7-BCDB-36AEAA1F5C14}" srcOrd="0" destOrd="0" presId="urn:microsoft.com/office/officeart/2005/8/layout/hierarchy2"/>
    <dgm:cxn modelId="{D3B3B984-95E8-4A2D-944F-F13A7C39B49E}" type="presParOf" srcId="{EEEC5E59-1BF8-43B0-92B9-02F81D6B94BB}" destId="{B0554AC5-15E0-4DF7-B37B-EF48D4072244}" srcOrd="1" destOrd="0" presId="urn:microsoft.com/office/officeart/2005/8/layout/hierarchy2"/>
    <dgm:cxn modelId="{714E09D1-352F-44A1-8ADD-D6BB6790BF52}" type="presParOf" srcId="{B0554AC5-15E0-4DF7-B37B-EF48D4072244}" destId="{705F3A88-3667-4501-AFE6-12429A236FC9}" srcOrd="0" destOrd="0" presId="urn:microsoft.com/office/officeart/2005/8/layout/hierarchy2"/>
    <dgm:cxn modelId="{448ACF06-D9EC-41D5-BFE4-0769A2D387BB}" type="presParOf" srcId="{B0554AC5-15E0-4DF7-B37B-EF48D4072244}" destId="{FBC9BC2D-95B5-46BD-B1EF-D85729B41ADD}" srcOrd="1" destOrd="0" presId="urn:microsoft.com/office/officeart/2005/8/layout/hierarchy2"/>
    <dgm:cxn modelId="{DE85F2CA-C4C8-4720-9AF4-D0DF060C35F0}" type="presParOf" srcId="{EEEC5E59-1BF8-43B0-92B9-02F81D6B94BB}" destId="{85626F92-E409-48EC-95DD-437C4F89C4E6}" srcOrd="2" destOrd="0" presId="urn:microsoft.com/office/officeart/2005/8/layout/hierarchy2"/>
    <dgm:cxn modelId="{3D42829E-94D2-4A62-811B-48F4EFEB9C93}" type="presParOf" srcId="{85626F92-E409-48EC-95DD-437C4F89C4E6}" destId="{05F8419F-291A-4782-8074-37C4623A8638}" srcOrd="0" destOrd="0" presId="urn:microsoft.com/office/officeart/2005/8/layout/hierarchy2"/>
    <dgm:cxn modelId="{CE7FEC0E-5238-4522-81F9-DE5FCF142ABA}" type="presParOf" srcId="{EEEC5E59-1BF8-43B0-92B9-02F81D6B94BB}" destId="{CD440F3C-C635-4DD5-BD82-4B9A8EDAA7AC}" srcOrd="3" destOrd="0" presId="urn:microsoft.com/office/officeart/2005/8/layout/hierarchy2"/>
    <dgm:cxn modelId="{50EB87AA-0708-4FAB-939F-01640B3E3161}" type="presParOf" srcId="{CD440F3C-C635-4DD5-BD82-4B9A8EDAA7AC}" destId="{6546E9EC-80B9-4FD2-B464-FCE1D23013F1}" srcOrd="0" destOrd="0" presId="urn:microsoft.com/office/officeart/2005/8/layout/hierarchy2"/>
    <dgm:cxn modelId="{FAB20CA3-C2B9-48EF-881C-F14E2C43DC54}" type="presParOf" srcId="{CD440F3C-C635-4DD5-BD82-4B9A8EDAA7AC}" destId="{7FE7E5E5-9119-4A3D-BA06-3D82414FED9B}" srcOrd="1" destOrd="0" presId="urn:microsoft.com/office/officeart/2005/8/layout/hierarchy2"/>
    <dgm:cxn modelId="{17DAD1E3-F10D-465A-9B4C-8AE197E6BBE4}" type="presParOf" srcId="{1B884AC7-C836-491C-BB4D-060379360F9E}" destId="{CD0B8F8D-2A32-4E9C-9B4C-A15AF0A05B5B}" srcOrd="2" destOrd="0" presId="urn:microsoft.com/office/officeart/2005/8/layout/hierarchy2"/>
    <dgm:cxn modelId="{F16C5388-7631-454B-80C8-34F05E1E05E7}" type="presParOf" srcId="{CD0B8F8D-2A32-4E9C-9B4C-A15AF0A05B5B}" destId="{FBCD3C9A-55F6-4736-9CBD-913D13479186}" srcOrd="0" destOrd="0" presId="urn:microsoft.com/office/officeart/2005/8/layout/hierarchy2"/>
    <dgm:cxn modelId="{BDE543BC-63FC-4062-89CD-C960414F13BD}" type="presParOf" srcId="{1B884AC7-C836-491C-BB4D-060379360F9E}" destId="{734F0674-5408-4D56-9562-C5C53E7DF150}" srcOrd="3" destOrd="0" presId="urn:microsoft.com/office/officeart/2005/8/layout/hierarchy2"/>
    <dgm:cxn modelId="{F1E491FC-53DC-41DE-B560-F4E9B8A995A7}" type="presParOf" srcId="{734F0674-5408-4D56-9562-C5C53E7DF150}" destId="{C4D29F36-1A24-4150-A198-28A7257E6E86}" srcOrd="0" destOrd="0" presId="urn:microsoft.com/office/officeart/2005/8/layout/hierarchy2"/>
    <dgm:cxn modelId="{AFF80E7E-8D82-44EC-BAFB-83B347A22F09}" type="presParOf" srcId="{734F0674-5408-4D56-9562-C5C53E7DF150}" destId="{7CB20861-3FB1-47DD-BA9F-8FACE44359A0}" srcOrd="1" destOrd="0" presId="urn:microsoft.com/office/officeart/2005/8/layout/hierarchy2"/>
    <dgm:cxn modelId="{403E73BF-CE74-46A5-81B3-06F603DE2369}" type="presParOf" srcId="{7CB20861-3FB1-47DD-BA9F-8FACE44359A0}" destId="{545DCE67-323B-42F0-9267-A791D14F643E}" srcOrd="0" destOrd="0" presId="urn:microsoft.com/office/officeart/2005/8/layout/hierarchy2"/>
    <dgm:cxn modelId="{8C5C6F17-800D-4FD0-A3AF-B68EEAB3F131}" type="presParOf" srcId="{545DCE67-323B-42F0-9267-A791D14F643E}" destId="{225263E2-1ABE-4FD4-8E46-757529000182}" srcOrd="0" destOrd="0" presId="urn:microsoft.com/office/officeart/2005/8/layout/hierarchy2"/>
    <dgm:cxn modelId="{9FD767AC-F568-4E8E-BD7C-A2DF736A4334}" type="presParOf" srcId="{7CB20861-3FB1-47DD-BA9F-8FACE44359A0}" destId="{2E3AAACC-22F4-4797-BC9B-7E3FFC51FB03}" srcOrd="1" destOrd="0" presId="urn:microsoft.com/office/officeart/2005/8/layout/hierarchy2"/>
    <dgm:cxn modelId="{B5C95771-5C4B-444F-BCC0-2B9F112C7638}" type="presParOf" srcId="{2E3AAACC-22F4-4797-BC9B-7E3FFC51FB03}" destId="{32C8B679-2FE5-4219-BAB7-7CC408649808}" srcOrd="0" destOrd="0" presId="urn:microsoft.com/office/officeart/2005/8/layout/hierarchy2"/>
    <dgm:cxn modelId="{34D9D43E-DCDA-4AEF-B7C9-E8403F6F869D}" type="presParOf" srcId="{2E3AAACC-22F4-4797-BC9B-7E3FFC51FB03}" destId="{6706AC78-C5A0-427E-8B01-C1ED3932C85C}" srcOrd="1" destOrd="0" presId="urn:microsoft.com/office/officeart/2005/8/layout/hierarchy2"/>
    <dgm:cxn modelId="{CC0CB11B-03EB-46BF-9893-967DC7F6B3ED}" type="presParOf" srcId="{7CB20861-3FB1-47DD-BA9F-8FACE44359A0}" destId="{2715B040-572B-4BF1-9E60-44CD666624DD}" srcOrd="2" destOrd="0" presId="urn:microsoft.com/office/officeart/2005/8/layout/hierarchy2"/>
    <dgm:cxn modelId="{14F46739-9F86-4E06-93D0-AFF7EA7CC0B8}" type="presParOf" srcId="{2715B040-572B-4BF1-9E60-44CD666624DD}" destId="{3E28F9F4-A530-4296-9900-E0F3A7668F3E}" srcOrd="0" destOrd="0" presId="urn:microsoft.com/office/officeart/2005/8/layout/hierarchy2"/>
    <dgm:cxn modelId="{81995049-4230-4248-A40B-2940F5A6DF4E}" type="presParOf" srcId="{7CB20861-3FB1-47DD-BA9F-8FACE44359A0}" destId="{C9956982-2C2D-4C6C-8FC8-0F495F662D8F}" srcOrd="3" destOrd="0" presId="urn:microsoft.com/office/officeart/2005/8/layout/hierarchy2"/>
    <dgm:cxn modelId="{317D127D-869E-4AE8-9B64-D2EDA3F07402}" type="presParOf" srcId="{C9956982-2C2D-4C6C-8FC8-0F495F662D8F}" destId="{F0C2C297-D1A4-4923-A99E-083F6A4A9EB8}" srcOrd="0" destOrd="0" presId="urn:microsoft.com/office/officeart/2005/8/layout/hierarchy2"/>
    <dgm:cxn modelId="{D81522AE-F422-4A6B-926D-73381EF188F2}" type="presParOf" srcId="{C9956982-2C2D-4C6C-8FC8-0F495F662D8F}" destId="{87B0E1FC-A0D0-4425-BF05-D4E96DE1EAAC}" srcOrd="1" destOrd="0" presId="urn:microsoft.com/office/officeart/2005/8/layout/hierarchy2"/>
    <dgm:cxn modelId="{75B1AE17-42CC-4C62-A9C6-593FD901F6AD}" type="presParOf" srcId="{1B884AC7-C836-491C-BB4D-060379360F9E}" destId="{B51F08C7-B1CD-42B2-AC52-C7B56D0DD4DA}" srcOrd="4" destOrd="0" presId="urn:microsoft.com/office/officeart/2005/8/layout/hierarchy2"/>
    <dgm:cxn modelId="{AC828222-61E2-4DDC-A46E-E0F9A2554951}" type="presParOf" srcId="{B51F08C7-B1CD-42B2-AC52-C7B56D0DD4DA}" destId="{1C21AD02-D821-4D29-B5D6-01B7DC900A36}" srcOrd="0" destOrd="0" presId="urn:microsoft.com/office/officeart/2005/8/layout/hierarchy2"/>
    <dgm:cxn modelId="{C281E00B-678F-427F-BFAA-E9504C93D151}" type="presParOf" srcId="{1B884AC7-C836-491C-BB4D-060379360F9E}" destId="{1A3E6680-273C-4779-A76F-0467F72ABAF2}" srcOrd="5" destOrd="0" presId="urn:microsoft.com/office/officeart/2005/8/layout/hierarchy2"/>
    <dgm:cxn modelId="{30A02575-A0DE-4E2C-8C02-4C95DB9452DD}" type="presParOf" srcId="{1A3E6680-273C-4779-A76F-0467F72ABAF2}" destId="{1891CC9D-DB6E-42E3-864C-86A37AF25949}" srcOrd="0" destOrd="0" presId="urn:microsoft.com/office/officeart/2005/8/layout/hierarchy2"/>
    <dgm:cxn modelId="{3D26DD3C-9CFA-4D14-ACDB-5E3ABECC3E1B}" type="presParOf" srcId="{1A3E6680-273C-4779-A76F-0467F72ABAF2}" destId="{1672B6F8-7390-46BE-B671-0068D703A7C0}" srcOrd="1" destOrd="0" presId="urn:microsoft.com/office/officeart/2005/8/layout/hierarchy2"/>
    <dgm:cxn modelId="{F09C0A84-1E89-457F-87AA-76D2B209D589}" type="presParOf" srcId="{1B884AC7-C836-491C-BB4D-060379360F9E}" destId="{CD69F06C-CB20-47AC-9273-DB63E946BE86}" srcOrd="6" destOrd="0" presId="urn:microsoft.com/office/officeart/2005/8/layout/hierarchy2"/>
    <dgm:cxn modelId="{06966A48-6B13-4631-A4C5-7DF9575BDBD0}" type="presParOf" srcId="{CD69F06C-CB20-47AC-9273-DB63E946BE86}" destId="{B26296EC-7A72-43A6-86AE-D29B2DE18C14}" srcOrd="0" destOrd="0" presId="urn:microsoft.com/office/officeart/2005/8/layout/hierarchy2"/>
    <dgm:cxn modelId="{09672F53-5072-42FB-B8AC-9AF0A9F3A0E3}" type="presParOf" srcId="{1B884AC7-C836-491C-BB4D-060379360F9E}" destId="{3D4CFB44-02D4-4A32-A09F-41110EE9C84C}" srcOrd="7" destOrd="0" presId="urn:microsoft.com/office/officeart/2005/8/layout/hierarchy2"/>
    <dgm:cxn modelId="{C4205DA2-989C-49D3-9716-38DBC1440FD0}" type="presParOf" srcId="{3D4CFB44-02D4-4A32-A09F-41110EE9C84C}" destId="{BBACA4C1-874A-4CA5-BA62-0F4388E935F8}" srcOrd="0" destOrd="0" presId="urn:microsoft.com/office/officeart/2005/8/layout/hierarchy2"/>
    <dgm:cxn modelId="{6277448D-8C9A-44D9-8D53-8E387478B64A}" type="presParOf" srcId="{3D4CFB44-02D4-4A32-A09F-41110EE9C84C}" destId="{AF9D3028-E5D7-4379-8820-BA224633EB07}"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C9B8E9-D969-44DD-B61B-132C293DCA4D}" type="doc">
      <dgm:prSet loTypeId="urn:microsoft.com/office/officeart/2005/8/layout/hierarchy2" loCatId="hierarchy" qsTypeId="urn:microsoft.com/office/officeart/2005/8/quickstyle/simple1#4" qsCatId="simple" csTypeId="urn:microsoft.com/office/officeart/2005/8/colors/accent1_2#5" csCatId="accent1" phldr="1"/>
      <dgm:spPr/>
      <dgm:t>
        <a:bodyPr/>
        <a:lstStyle/>
        <a:p>
          <a:endParaRPr lang="en-US"/>
        </a:p>
      </dgm:t>
    </dgm:pt>
    <dgm:pt modelId="{EE17D433-31E5-4722-A7C9-FF014F5A4160}">
      <dgm:prSet phldrT="[Text]" custT="1"/>
      <dgm:spPr>
        <a:solidFill>
          <a:schemeClr val="bg2">
            <a:lumMod val="25000"/>
          </a:schemeClr>
        </a:solidFill>
      </dgm:spPr>
      <dgm:t>
        <a:bodyPr/>
        <a:lstStyle/>
        <a:p>
          <a:r>
            <a:rPr lang="en-US" sz="1800" dirty="0" smtClean="0">
              <a:latin typeface="Arial" pitchFamily="34" charset="0"/>
              <a:cs typeface="Arial" pitchFamily="34" charset="0"/>
            </a:rPr>
            <a:t>Land Use and Community Development</a:t>
          </a:r>
          <a:endParaRPr lang="en-US" sz="1800" dirty="0">
            <a:latin typeface="Arial" pitchFamily="34" charset="0"/>
            <a:cs typeface="Arial" pitchFamily="34" charset="0"/>
          </a:endParaRPr>
        </a:p>
      </dgm:t>
    </dgm:pt>
    <dgm:pt modelId="{FBB51B5A-E114-4A2F-A025-0D3CD5A3A459}" type="parTrans" cxnId="{FF07AF3A-7179-4F37-B2E2-734E27F1559A}">
      <dgm:prSet/>
      <dgm:spPr/>
      <dgm:t>
        <a:bodyPr/>
        <a:lstStyle/>
        <a:p>
          <a:endParaRPr lang="en-US" sz="2000"/>
        </a:p>
      </dgm:t>
    </dgm:pt>
    <dgm:pt modelId="{DBB5CE85-B632-4502-B8A3-9BA216D73A56}" type="sibTrans" cxnId="{FF07AF3A-7179-4F37-B2E2-734E27F1559A}">
      <dgm:prSet/>
      <dgm:spPr/>
      <dgm:t>
        <a:bodyPr/>
        <a:lstStyle/>
        <a:p>
          <a:endParaRPr lang="en-US" sz="2000"/>
        </a:p>
      </dgm:t>
    </dgm:pt>
    <dgm:pt modelId="{4DC20C4E-0DAE-4494-B271-4CCA3F94F453}">
      <dgm:prSet phldrT="[Text]" custT="1"/>
      <dgm:spPr>
        <a:solidFill>
          <a:srgbClr val="3A9645"/>
        </a:solidFill>
      </dgm:spPr>
      <dgm:t>
        <a:bodyPr/>
        <a:lstStyle/>
        <a:p>
          <a:r>
            <a:rPr lang="en-US" sz="1800" dirty="0" smtClean="0">
              <a:latin typeface="Arial" pitchFamily="34" charset="0"/>
              <a:cs typeface="Arial" pitchFamily="34" charset="0"/>
            </a:rPr>
            <a:t>Creating Healthy Destinations</a:t>
          </a:r>
          <a:endParaRPr lang="en-US" sz="1800" dirty="0">
            <a:latin typeface="Arial" pitchFamily="34" charset="0"/>
            <a:cs typeface="Arial" pitchFamily="34" charset="0"/>
          </a:endParaRPr>
        </a:p>
      </dgm:t>
    </dgm:pt>
    <dgm:pt modelId="{8B7A3846-561D-494B-8CD8-82446E8E0C05}" type="parTrans" cxnId="{73DCB89A-8969-4694-B613-DE89F98ABEB4}">
      <dgm:prSet custT="1"/>
      <dgm:spPr>
        <a:ln>
          <a:solidFill>
            <a:schemeClr val="bg2">
              <a:lumMod val="25000"/>
            </a:schemeClr>
          </a:solidFill>
        </a:ln>
      </dgm:spPr>
      <dgm:t>
        <a:bodyPr/>
        <a:lstStyle/>
        <a:p>
          <a:endParaRPr lang="en-US" sz="2000"/>
        </a:p>
      </dgm:t>
    </dgm:pt>
    <dgm:pt modelId="{E267245D-19F0-4B66-8F65-098E4F302997}" type="sibTrans" cxnId="{73DCB89A-8969-4694-B613-DE89F98ABEB4}">
      <dgm:prSet/>
      <dgm:spPr/>
      <dgm:t>
        <a:bodyPr/>
        <a:lstStyle/>
        <a:p>
          <a:endParaRPr lang="en-US" sz="2000"/>
        </a:p>
      </dgm:t>
    </dgm:pt>
    <dgm:pt modelId="{4587427F-4C52-4AC4-BC81-1EA42BB638FA}">
      <dgm:prSet phldrT="[Text]" custT="1"/>
      <dgm:spPr>
        <a:solidFill>
          <a:srgbClr val="3A9645"/>
        </a:solidFill>
      </dgm:spPr>
      <dgm:t>
        <a:bodyPr/>
        <a:lstStyle/>
        <a:p>
          <a:r>
            <a:rPr lang="en-US" sz="1600" dirty="0" smtClean="0">
              <a:latin typeface="Arial" pitchFamily="34" charset="0"/>
              <a:cs typeface="Arial" pitchFamily="34" charset="0"/>
            </a:rPr>
            <a:t>Healthy Food</a:t>
          </a:r>
          <a:endParaRPr lang="en-US" sz="1600" dirty="0">
            <a:latin typeface="Arial" pitchFamily="34" charset="0"/>
            <a:cs typeface="Arial" pitchFamily="34" charset="0"/>
          </a:endParaRPr>
        </a:p>
      </dgm:t>
    </dgm:pt>
    <dgm:pt modelId="{1631C9F4-9D98-46D9-BC68-80A3A5FDB02B}" type="parTrans" cxnId="{C1A07A84-4F27-417A-9647-E8D94326D1F8}">
      <dgm:prSet custT="1"/>
      <dgm:spPr>
        <a:ln>
          <a:solidFill>
            <a:srgbClr val="3A9645"/>
          </a:solidFill>
        </a:ln>
      </dgm:spPr>
      <dgm:t>
        <a:bodyPr/>
        <a:lstStyle/>
        <a:p>
          <a:endParaRPr lang="en-US" sz="2000"/>
        </a:p>
      </dgm:t>
    </dgm:pt>
    <dgm:pt modelId="{B2319616-5FE4-4BCE-A9E5-0E05B8466D7F}" type="sibTrans" cxnId="{C1A07A84-4F27-417A-9647-E8D94326D1F8}">
      <dgm:prSet/>
      <dgm:spPr/>
      <dgm:t>
        <a:bodyPr/>
        <a:lstStyle/>
        <a:p>
          <a:endParaRPr lang="en-US" sz="2000"/>
        </a:p>
      </dgm:t>
    </dgm:pt>
    <dgm:pt modelId="{851CB14D-2400-4CDB-8CCC-A4AA4C4DAD41}">
      <dgm:prSet phldrT="[Text]" custT="1"/>
      <dgm:spPr>
        <a:solidFill>
          <a:srgbClr val="3A9645"/>
        </a:solidFill>
      </dgm:spPr>
      <dgm:t>
        <a:bodyPr/>
        <a:lstStyle/>
        <a:p>
          <a:pPr>
            <a:lnSpc>
              <a:spcPct val="100000"/>
            </a:lnSpc>
            <a:spcAft>
              <a:spcPts val="0"/>
            </a:spcAft>
          </a:pPr>
          <a:r>
            <a:rPr lang="en-US" sz="1600" baseline="0" dirty="0" smtClean="0">
              <a:latin typeface="Arial" pitchFamily="34" charset="0"/>
              <a:cs typeface="Arial" pitchFamily="34" charset="0"/>
            </a:rPr>
            <a:t>Parks.</a:t>
          </a:r>
        </a:p>
        <a:p>
          <a:pPr>
            <a:lnSpc>
              <a:spcPct val="100000"/>
            </a:lnSpc>
            <a:spcAft>
              <a:spcPts val="0"/>
            </a:spcAft>
          </a:pPr>
          <a:r>
            <a:rPr lang="en-US" sz="1600" baseline="0" dirty="0" err="1" smtClean="0">
              <a:latin typeface="Arial" pitchFamily="34" charset="0"/>
              <a:cs typeface="Arial" pitchFamily="34" charset="0"/>
            </a:rPr>
            <a:t>Greenspace</a:t>
          </a:r>
          <a:r>
            <a:rPr lang="en-US" sz="1600" baseline="0" dirty="0" smtClean="0">
              <a:latin typeface="Arial" pitchFamily="34" charset="0"/>
              <a:cs typeface="Arial" pitchFamily="34" charset="0"/>
            </a:rPr>
            <a:t>,</a:t>
          </a:r>
        </a:p>
        <a:p>
          <a:pPr>
            <a:lnSpc>
              <a:spcPct val="100000"/>
            </a:lnSpc>
            <a:spcAft>
              <a:spcPts val="0"/>
            </a:spcAft>
          </a:pPr>
          <a:r>
            <a:rPr lang="en-US" sz="1600" baseline="0" dirty="0" smtClean="0">
              <a:latin typeface="Arial" pitchFamily="34" charset="0"/>
              <a:cs typeface="Arial" pitchFamily="34" charset="0"/>
            </a:rPr>
            <a:t>Recreation</a:t>
          </a:r>
          <a:endParaRPr lang="en-US" sz="1600" baseline="0" dirty="0">
            <a:latin typeface="Arial" pitchFamily="34" charset="0"/>
            <a:cs typeface="Arial" pitchFamily="34" charset="0"/>
          </a:endParaRPr>
        </a:p>
      </dgm:t>
    </dgm:pt>
    <dgm:pt modelId="{2C4D14B3-3824-48BF-A82C-D5108DDF5203}" type="parTrans" cxnId="{F9A2514C-586E-41DE-A039-BFC8E3C1D770}">
      <dgm:prSet custT="1"/>
      <dgm:spPr>
        <a:ln>
          <a:solidFill>
            <a:srgbClr val="3A9645"/>
          </a:solidFill>
        </a:ln>
      </dgm:spPr>
      <dgm:t>
        <a:bodyPr/>
        <a:lstStyle/>
        <a:p>
          <a:endParaRPr lang="en-US" sz="2000"/>
        </a:p>
      </dgm:t>
    </dgm:pt>
    <dgm:pt modelId="{5F32012F-0AE6-47E3-A341-EE358336E15D}" type="sibTrans" cxnId="{F9A2514C-586E-41DE-A039-BFC8E3C1D770}">
      <dgm:prSet/>
      <dgm:spPr/>
      <dgm:t>
        <a:bodyPr/>
        <a:lstStyle/>
        <a:p>
          <a:endParaRPr lang="en-US" sz="2000"/>
        </a:p>
      </dgm:t>
    </dgm:pt>
    <dgm:pt modelId="{54A3063C-2E98-4D6E-B91B-C635F8C4ABE0}">
      <dgm:prSet phldrT="[Text]" custT="1"/>
      <dgm:spPr>
        <a:solidFill>
          <a:schemeClr val="accent3">
            <a:lumMod val="75000"/>
          </a:schemeClr>
        </a:solidFill>
      </dgm:spPr>
      <dgm:t>
        <a:bodyPr/>
        <a:lstStyle/>
        <a:p>
          <a:r>
            <a:rPr lang="en-US" sz="1800" dirty="0" smtClean="0">
              <a:latin typeface="Arial" pitchFamily="34" charset="0"/>
              <a:cs typeface="Arial" pitchFamily="34" charset="0"/>
            </a:rPr>
            <a:t>Social Capital</a:t>
          </a:r>
          <a:endParaRPr lang="en-US" sz="1800" dirty="0">
            <a:latin typeface="Arial" pitchFamily="34" charset="0"/>
            <a:cs typeface="Arial" pitchFamily="34" charset="0"/>
          </a:endParaRPr>
        </a:p>
      </dgm:t>
    </dgm:pt>
    <dgm:pt modelId="{20EDF091-587B-4B72-91AB-0AA644F291F4}" type="parTrans" cxnId="{486BD1A5-6C75-4E1F-8923-2D9F813F4CFA}">
      <dgm:prSet custT="1"/>
      <dgm:spPr>
        <a:ln>
          <a:solidFill>
            <a:schemeClr val="bg2">
              <a:lumMod val="25000"/>
            </a:schemeClr>
          </a:solidFill>
        </a:ln>
      </dgm:spPr>
      <dgm:t>
        <a:bodyPr/>
        <a:lstStyle/>
        <a:p>
          <a:endParaRPr lang="en-US" sz="2000"/>
        </a:p>
      </dgm:t>
    </dgm:pt>
    <dgm:pt modelId="{0D8EB5A6-C586-464B-95B4-E40867EE6A0F}" type="sibTrans" cxnId="{486BD1A5-6C75-4E1F-8923-2D9F813F4CFA}">
      <dgm:prSet/>
      <dgm:spPr/>
      <dgm:t>
        <a:bodyPr/>
        <a:lstStyle/>
        <a:p>
          <a:endParaRPr lang="en-US" sz="2000"/>
        </a:p>
      </dgm:t>
    </dgm:pt>
    <dgm:pt modelId="{CA9E12B2-3901-4456-A085-4DDD5954476D}">
      <dgm:prSet phldrT="[Text]" custT="1"/>
      <dgm:spPr>
        <a:solidFill>
          <a:schemeClr val="accent3">
            <a:lumMod val="75000"/>
          </a:schemeClr>
        </a:solidFill>
      </dgm:spPr>
      <dgm:t>
        <a:bodyPr/>
        <a:lstStyle/>
        <a:p>
          <a:r>
            <a:rPr lang="en-US" sz="1600" dirty="0" smtClean="0">
              <a:latin typeface="Arial" pitchFamily="34" charset="0"/>
              <a:cs typeface="Arial" pitchFamily="34" charset="0"/>
            </a:rPr>
            <a:t>Mental Health</a:t>
          </a:r>
          <a:endParaRPr lang="en-US" sz="1600" dirty="0">
            <a:latin typeface="Arial" pitchFamily="34" charset="0"/>
            <a:cs typeface="Arial" pitchFamily="34" charset="0"/>
          </a:endParaRPr>
        </a:p>
      </dgm:t>
    </dgm:pt>
    <dgm:pt modelId="{5093BD37-C889-42FF-96A6-D2235167398E}" type="parTrans" cxnId="{3FAB79EE-318B-4E99-92EE-B2D123D1E560}">
      <dgm:prSet custT="1"/>
      <dgm:spPr>
        <a:ln>
          <a:solidFill>
            <a:schemeClr val="accent3">
              <a:lumMod val="75000"/>
            </a:schemeClr>
          </a:solidFill>
        </a:ln>
      </dgm:spPr>
      <dgm:t>
        <a:bodyPr/>
        <a:lstStyle/>
        <a:p>
          <a:endParaRPr lang="en-US" sz="2000"/>
        </a:p>
      </dgm:t>
    </dgm:pt>
    <dgm:pt modelId="{1E3B5D20-6C30-423D-A0A6-2AC4B8F7ABB4}" type="sibTrans" cxnId="{3FAB79EE-318B-4E99-92EE-B2D123D1E560}">
      <dgm:prSet/>
      <dgm:spPr/>
      <dgm:t>
        <a:bodyPr/>
        <a:lstStyle/>
        <a:p>
          <a:endParaRPr lang="en-US" sz="2000"/>
        </a:p>
      </dgm:t>
    </dgm:pt>
    <dgm:pt modelId="{E32DB715-CEC6-44F7-AEFF-51636D6EF8FE}">
      <dgm:prSet custT="1"/>
      <dgm:spPr>
        <a:solidFill>
          <a:schemeClr val="accent3">
            <a:lumMod val="75000"/>
          </a:schemeClr>
        </a:solidFill>
      </dgm:spPr>
      <dgm:t>
        <a:bodyPr/>
        <a:lstStyle/>
        <a:p>
          <a:r>
            <a:rPr lang="en-US" sz="1800" dirty="0" smtClean="0">
              <a:latin typeface="Arial" pitchFamily="34" charset="0"/>
              <a:cs typeface="Arial" pitchFamily="34" charset="0"/>
            </a:rPr>
            <a:t>Multimodal Transport</a:t>
          </a:r>
          <a:endParaRPr lang="en-US" sz="1800" dirty="0">
            <a:latin typeface="Arial" pitchFamily="34" charset="0"/>
            <a:cs typeface="Arial" pitchFamily="34" charset="0"/>
          </a:endParaRPr>
        </a:p>
      </dgm:t>
    </dgm:pt>
    <dgm:pt modelId="{5823503B-18C3-4C18-9107-3E8671AB18C5}" type="parTrans" cxnId="{837DDC48-A0EA-4AF2-B0E9-768E161822CF}">
      <dgm:prSet custT="1"/>
      <dgm:spPr>
        <a:ln>
          <a:solidFill>
            <a:schemeClr val="bg2">
              <a:lumMod val="25000"/>
            </a:schemeClr>
          </a:solidFill>
        </a:ln>
      </dgm:spPr>
      <dgm:t>
        <a:bodyPr/>
        <a:lstStyle/>
        <a:p>
          <a:endParaRPr lang="en-US" sz="2000"/>
        </a:p>
      </dgm:t>
    </dgm:pt>
    <dgm:pt modelId="{5B51D608-0693-4935-A7F1-082F1FC2B245}" type="sibTrans" cxnId="{837DDC48-A0EA-4AF2-B0E9-768E161822CF}">
      <dgm:prSet/>
      <dgm:spPr/>
      <dgm:t>
        <a:bodyPr/>
        <a:lstStyle/>
        <a:p>
          <a:endParaRPr lang="en-US" sz="2000"/>
        </a:p>
      </dgm:t>
    </dgm:pt>
    <dgm:pt modelId="{20DC2883-49B3-49B8-A634-9D0C1A72BC16}">
      <dgm:prSet custT="1"/>
      <dgm:spPr>
        <a:solidFill>
          <a:schemeClr val="accent3">
            <a:lumMod val="75000"/>
          </a:schemeClr>
        </a:solidFill>
      </dgm:spPr>
      <dgm:t>
        <a:bodyPr/>
        <a:lstStyle/>
        <a:p>
          <a:r>
            <a:rPr lang="en-US" sz="1800" dirty="0" smtClean="0">
              <a:latin typeface="Arial" pitchFamily="34" charset="0"/>
              <a:cs typeface="Arial" pitchFamily="34" charset="0"/>
            </a:rPr>
            <a:t>Natural Resources</a:t>
          </a:r>
        </a:p>
      </dgm:t>
    </dgm:pt>
    <dgm:pt modelId="{0098983D-EB57-4393-89EC-9555FCFC44C2}" type="parTrans" cxnId="{277643B2-36A4-45B7-84F5-E4819BC2BF35}">
      <dgm:prSet custT="1"/>
      <dgm:spPr>
        <a:ln>
          <a:solidFill>
            <a:schemeClr val="bg2">
              <a:lumMod val="25000"/>
            </a:schemeClr>
          </a:solidFill>
        </a:ln>
      </dgm:spPr>
      <dgm:t>
        <a:bodyPr/>
        <a:lstStyle/>
        <a:p>
          <a:endParaRPr lang="en-US" sz="2000"/>
        </a:p>
      </dgm:t>
    </dgm:pt>
    <dgm:pt modelId="{3006DD4E-BD31-47FE-AEE1-31364A149BEF}" type="sibTrans" cxnId="{277643B2-36A4-45B7-84F5-E4819BC2BF35}">
      <dgm:prSet/>
      <dgm:spPr/>
      <dgm:t>
        <a:bodyPr/>
        <a:lstStyle/>
        <a:p>
          <a:endParaRPr lang="en-US" sz="2000"/>
        </a:p>
      </dgm:t>
    </dgm:pt>
    <dgm:pt modelId="{6A12CBDB-222B-4ED7-B104-03B8E9D0AF7B}">
      <dgm:prSet custT="1"/>
      <dgm:spPr>
        <a:solidFill>
          <a:srgbClr val="3A9645"/>
        </a:solidFill>
      </dgm:spPr>
      <dgm:t>
        <a:bodyPr/>
        <a:lstStyle/>
        <a:p>
          <a:r>
            <a:rPr lang="en-US" sz="1600" dirty="0" smtClean="0">
              <a:latin typeface="Arial" pitchFamily="34" charset="0"/>
              <a:cs typeface="Arial" pitchFamily="34" charset="0"/>
            </a:rPr>
            <a:t>Housing, Work, School</a:t>
          </a:r>
          <a:endParaRPr lang="en-US" sz="1600" dirty="0">
            <a:latin typeface="Arial" pitchFamily="34" charset="0"/>
            <a:cs typeface="Arial" pitchFamily="34" charset="0"/>
          </a:endParaRPr>
        </a:p>
      </dgm:t>
    </dgm:pt>
    <dgm:pt modelId="{54714FE1-11F5-4706-99FB-2F1408F719A1}" type="parTrans" cxnId="{05B99A77-906D-4B51-BE0E-19BC06CE1B4D}">
      <dgm:prSet custT="1"/>
      <dgm:spPr>
        <a:ln>
          <a:solidFill>
            <a:srgbClr val="3A9645"/>
          </a:solidFill>
        </a:ln>
      </dgm:spPr>
      <dgm:t>
        <a:bodyPr/>
        <a:lstStyle/>
        <a:p>
          <a:endParaRPr lang="en-US" sz="2000"/>
        </a:p>
      </dgm:t>
    </dgm:pt>
    <dgm:pt modelId="{5E4D9B64-4D54-4BBB-9646-90B62CBC384A}" type="sibTrans" cxnId="{05B99A77-906D-4B51-BE0E-19BC06CE1B4D}">
      <dgm:prSet/>
      <dgm:spPr/>
      <dgm:t>
        <a:bodyPr/>
        <a:lstStyle/>
        <a:p>
          <a:endParaRPr lang="en-US" sz="2000"/>
        </a:p>
      </dgm:t>
    </dgm:pt>
    <dgm:pt modelId="{C7A90C86-5DAA-4338-B922-677C7308CCC1}">
      <dgm:prSet custT="1"/>
      <dgm:spPr>
        <a:solidFill>
          <a:schemeClr val="accent3">
            <a:lumMod val="75000"/>
          </a:schemeClr>
        </a:solidFill>
      </dgm:spPr>
      <dgm:t>
        <a:bodyPr/>
        <a:lstStyle/>
        <a:p>
          <a:r>
            <a:rPr lang="en-US" sz="1600" dirty="0" smtClean="0">
              <a:latin typeface="Arial" pitchFamily="34" charset="0"/>
              <a:cs typeface="Arial" pitchFamily="34" charset="0"/>
            </a:rPr>
            <a:t>Physical Activity</a:t>
          </a:r>
          <a:endParaRPr lang="en-US" sz="1600" dirty="0">
            <a:latin typeface="Arial" pitchFamily="34" charset="0"/>
            <a:cs typeface="Arial" pitchFamily="34" charset="0"/>
          </a:endParaRPr>
        </a:p>
      </dgm:t>
    </dgm:pt>
    <dgm:pt modelId="{54771CF7-7CD4-40B5-A1A8-02AAF3394203}" type="parTrans" cxnId="{B8774D34-1D11-4F2C-BB05-3037838B7265}">
      <dgm:prSet custT="1"/>
      <dgm:spPr>
        <a:ln>
          <a:solidFill>
            <a:schemeClr val="accent3">
              <a:lumMod val="75000"/>
            </a:schemeClr>
          </a:solidFill>
        </a:ln>
      </dgm:spPr>
      <dgm:t>
        <a:bodyPr/>
        <a:lstStyle/>
        <a:p>
          <a:endParaRPr lang="en-US" sz="2000"/>
        </a:p>
      </dgm:t>
    </dgm:pt>
    <dgm:pt modelId="{EDCBF9F4-4E24-4B2E-9A4B-39DC60373D40}" type="sibTrans" cxnId="{B8774D34-1D11-4F2C-BB05-3037838B7265}">
      <dgm:prSet/>
      <dgm:spPr/>
      <dgm:t>
        <a:bodyPr/>
        <a:lstStyle/>
        <a:p>
          <a:endParaRPr lang="en-US" sz="2000"/>
        </a:p>
      </dgm:t>
    </dgm:pt>
    <dgm:pt modelId="{267286FF-CE69-4EB6-A135-D40E0F580B42}">
      <dgm:prSet custT="1"/>
      <dgm:spPr>
        <a:solidFill>
          <a:srgbClr val="3A9645"/>
        </a:solidFill>
      </dgm:spPr>
      <dgm:t>
        <a:bodyPr/>
        <a:lstStyle/>
        <a:p>
          <a:r>
            <a:rPr lang="en-US" sz="1600" dirty="0" smtClean="0">
              <a:latin typeface="Arial" pitchFamily="34" charset="0"/>
              <a:cs typeface="Arial" pitchFamily="34" charset="0"/>
            </a:rPr>
            <a:t>Obesity</a:t>
          </a:r>
          <a:endParaRPr lang="en-US" sz="1600" dirty="0">
            <a:latin typeface="Arial" pitchFamily="34" charset="0"/>
            <a:cs typeface="Arial" pitchFamily="34" charset="0"/>
          </a:endParaRPr>
        </a:p>
      </dgm:t>
    </dgm:pt>
    <dgm:pt modelId="{172A643F-680B-49B3-A4FF-18D2E2D97C3B}" type="parTrans" cxnId="{EECEB0E3-E2F3-41D5-93EF-F799BDB4FFE1}">
      <dgm:prSet custT="1"/>
      <dgm:spPr>
        <a:ln>
          <a:solidFill>
            <a:srgbClr val="3A9645"/>
          </a:solidFill>
        </a:ln>
      </dgm:spPr>
      <dgm:t>
        <a:bodyPr/>
        <a:lstStyle/>
        <a:p>
          <a:endParaRPr lang="en-US" sz="2000"/>
        </a:p>
      </dgm:t>
    </dgm:pt>
    <dgm:pt modelId="{DC2BD53F-498F-4E07-B6B0-0929D344DCD2}" type="sibTrans" cxnId="{EECEB0E3-E2F3-41D5-93EF-F799BDB4FFE1}">
      <dgm:prSet/>
      <dgm:spPr/>
      <dgm:t>
        <a:bodyPr/>
        <a:lstStyle/>
        <a:p>
          <a:endParaRPr lang="en-US" sz="2000"/>
        </a:p>
      </dgm:t>
    </dgm:pt>
    <dgm:pt modelId="{7AC8DF21-52D0-437E-BC76-D9B4897FFDD2}">
      <dgm:prSet custT="1"/>
      <dgm:spPr>
        <a:solidFill>
          <a:srgbClr val="3A9645"/>
        </a:solidFill>
      </dgm:spPr>
      <dgm:t>
        <a:bodyPr/>
        <a:lstStyle/>
        <a:p>
          <a:r>
            <a:rPr lang="en-US" sz="1600" dirty="0" smtClean="0">
              <a:latin typeface="Arial" pitchFamily="34" charset="0"/>
              <a:cs typeface="Arial" pitchFamily="34" charset="0"/>
            </a:rPr>
            <a:t>Physical Activity</a:t>
          </a:r>
          <a:endParaRPr lang="en-US" sz="1600" dirty="0">
            <a:latin typeface="Arial" pitchFamily="34" charset="0"/>
            <a:cs typeface="Arial" pitchFamily="34" charset="0"/>
          </a:endParaRPr>
        </a:p>
      </dgm:t>
    </dgm:pt>
    <dgm:pt modelId="{8134FD13-98E6-4B34-AC0D-EDA6BDD3623E}" type="parTrans" cxnId="{24A3F3F3-9D38-4D48-9B72-C95FFE317E06}">
      <dgm:prSet custT="1"/>
      <dgm:spPr>
        <a:ln>
          <a:solidFill>
            <a:srgbClr val="3A9645"/>
          </a:solidFill>
        </a:ln>
      </dgm:spPr>
      <dgm:t>
        <a:bodyPr/>
        <a:lstStyle/>
        <a:p>
          <a:endParaRPr lang="en-US" sz="2000"/>
        </a:p>
      </dgm:t>
    </dgm:pt>
    <dgm:pt modelId="{EB48D890-B4A5-4CB2-90ED-836A63E6C565}" type="sibTrans" cxnId="{24A3F3F3-9D38-4D48-9B72-C95FFE317E06}">
      <dgm:prSet/>
      <dgm:spPr/>
      <dgm:t>
        <a:bodyPr/>
        <a:lstStyle/>
        <a:p>
          <a:endParaRPr lang="en-US" sz="2000"/>
        </a:p>
      </dgm:t>
    </dgm:pt>
    <dgm:pt modelId="{B9011B73-EDDC-4522-B400-D6D54C4BA156}">
      <dgm:prSet custT="1"/>
      <dgm:spPr>
        <a:solidFill>
          <a:schemeClr val="accent3">
            <a:lumMod val="75000"/>
          </a:schemeClr>
        </a:solidFill>
      </dgm:spPr>
      <dgm:t>
        <a:bodyPr/>
        <a:lstStyle/>
        <a:p>
          <a:r>
            <a:rPr lang="en-US" sz="1600" dirty="0" smtClean="0">
              <a:latin typeface="Arial" pitchFamily="34" charset="0"/>
              <a:cs typeface="Arial" pitchFamily="34" charset="0"/>
            </a:rPr>
            <a:t>Cardiovascular Health</a:t>
          </a:r>
          <a:endParaRPr lang="en-US" sz="1600" dirty="0">
            <a:latin typeface="Arial" pitchFamily="34" charset="0"/>
            <a:cs typeface="Arial" pitchFamily="34" charset="0"/>
          </a:endParaRPr>
        </a:p>
      </dgm:t>
    </dgm:pt>
    <dgm:pt modelId="{9D1D1758-C313-4DE2-BCF2-FC1291E20011}" type="parTrans" cxnId="{6B9E9ACD-37D7-4210-B530-7B98DDB6DA98}">
      <dgm:prSet/>
      <dgm:spPr>
        <a:ln>
          <a:solidFill>
            <a:schemeClr val="accent3">
              <a:lumMod val="75000"/>
            </a:schemeClr>
          </a:solidFill>
        </a:ln>
      </dgm:spPr>
      <dgm:t>
        <a:bodyPr/>
        <a:lstStyle/>
        <a:p>
          <a:endParaRPr lang="en-US"/>
        </a:p>
      </dgm:t>
    </dgm:pt>
    <dgm:pt modelId="{6A7A8F36-E26E-4CA2-A0BB-CA6E0CB390C1}" type="sibTrans" cxnId="{6B9E9ACD-37D7-4210-B530-7B98DDB6DA98}">
      <dgm:prSet/>
      <dgm:spPr/>
      <dgm:t>
        <a:bodyPr/>
        <a:lstStyle/>
        <a:p>
          <a:endParaRPr lang="en-US"/>
        </a:p>
      </dgm:t>
    </dgm:pt>
    <dgm:pt modelId="{37149854-1074-4E19-81E3-D2187889FA15}">
      <dgm:prSet custT="1"/>
      <dgm:spPr>
        <a:solidFill>
          <a:srgbClr val="3A9645"/>
        </a:solidFill>
      </dgm:spPr>
      <dgm:t>
        <a:bodyPr/>
        <a:lstStyle/>
        <a:p>
          <a:r>
            <a:rPr lang="en-US" sz="1600" dirty="0" smtClean="0">
              <a:latin typeface="Arial" pitchFamily="34" charset="0"/>
              <a:cs typeface="Arial" pitchFamily="34" charset="0"/>
            </a:rPr>
            <a:t>Equity and well-being</a:t>
          </a:r>
          <a:endParaRPr lang="en-US" sz="1600" dirty="0">
            <a:latin typeface="Arial" pitchFamily="34" charset="0"/>
            <a:cs typeface="Arial" pitchFamily="34" charset="0"/>
          </a:endParaRPr>
        </a:p>
      </dgm:t>
    </dgm:pt>
    <dgm:pt modelId="{E5F319A6-7FE5-49DD-AF7B-0D6386B4DB52}" type="parTrans" cxnId="{79029E90-B54D-4257-B834-9C28D88E8662}">
      <dgm:prSet/>
      <dgm:spPr>
        <a:ln>
          <a:solidFill>
            <a:srgbClr val="3A9645"/>
          </a:solidFill>
        </a:ln>
      </dgm:spPr>
      <dgm:t>
        <a:bodyPr/>
        <a:lstStyle/>
        <a:p>
          <a:endParaRPr lang="en-US"/>
        </a:p>
      </dgm:t>
    </dgm:pt>
    <dgm:pt modelId="{810BDCC1-178E-4830-A28F-ADE30D899644}" type="sibTrans" cxnId="{79029E90-B54D-4257-B834-9C28D88E8662}">
      <dgm:prSet/>
      <dgm:spPr/>
      <dgm:t>
        <a:bodyPr/>
        <a:lstStyle/>
        <a:p>
          <a:endParaRPr lang="en-US"/>
        </a:p>
      </dgm:t>
    </dgm:pt>
    <dgm:pt modelId="{B42A8EE0-898E-45D5-9635-132FF846D98C}">
      <dgm:prSet custT="1"/>
      <dgm:spPr>
        <a:solidFill>
          <a:schemeClr val="accent3">
            <a:lumMod val="75000"/>
          </a:schemeClr>
        </a:solidFill>
      </dgm:spPr>
      <dgm:t>
        <a:bodyPr/>
        <a:lstStyle/>
        <a:p>
          <a:r>
            <a:rPr lang="en-US" sz="1600" dirty="0" smtClean="0">
              <a:latin typeface="Arial" pitchFamily="34" charset="0"/>
              <a:cs typeface="Arial" pitchFamily="34" charset="0"/>
            </a:rPr>
            <a:t>Air Quality, Water Quality</a:t>
          </a:r>
          <a:endParaRPr lang="en-US" sz="1600" dirty="0">
            <a:latin typeface="Arial" pitchFamily="34" charset="0"/>
            <a:cs typeface="Arial" pitchFamily="34" charset="0"/>
          </a:endParaRPr>
        </a:p>
      </dgm:t>
    </dgm:pt>
    <dgm:pt modelId="{756C5E44-20FA-43D2-9B9D-F029EE60C35F}" type="parTrans" cxnId="{CCD2CAE3-7DFE-40AE-949D-AF7C6475D8E3}">
      <dgm:prSet/>
      <dgm:spPr>
        <a:ln>
          <a:solidFill>
            <a:schemeClr val="accent3">
              <a:lumMod val="75000"/>
            </a:schemeClr>
          </a:solidFill>
        </a:ln>
      </dgm:spPr>
      <dgm:t>
        <a:bodyPr/>
        <a:lstStyle/>
        <a:p>
          <a:endParaRPr lang="en-US"/>
        </a:p>
      </dgm:t>
    </dgm:pt>
    <dgm:pt modelId="{90CEC8BF-47E4-44EB-9A6E-64F41EDA97AD}" type="sibTrans" cxnId="{CCD2CAE3-7DFE-40AE-949D-AF7C6475D8E3}">
      <dgm:prSet/>
      <dgm:spPr/>
      <dgm:t>
        <a:bodyPr/>
        <a:lstStyle/>
        <a:p>
          <a:endParaRPr lang="en-US"/>
        </a:p>
      </dgm:t>
    </dgm:pt>
    <dgm:pt modelId="{E0DCEC54-A49A-4A01-9DBC-C9A47E0B74FB}">
      <dgm:prSet custT="1"/>
      <dgm:spPr>
        <a:solidFill>
          <a:schemeClr val="accent3">
            <a:lumMod val="75000"/>
          </a:schemeClr>
        </a:solidFill>
      </dgm:spPr>
      <dgm:t>
        <a:bodyPr/>
        <a:lstStyle/>
        <a:p>
          <a:r>
            <a:rPr lang="en-US" sz="1600" dirty="0" smtClean="0">
              <a:latin typeface="Arial" pitchFamily="34" charset="0"/>
              <a:cs typeface="Arial" pitchFamily="34" charset="0"/>
            </a:rPr>
            <a:t>Respiratory Health, other</a:t>
          </a:r>
          <a:endParaRPr lang="en-US" sz="1600" dirty="0">
            <a:latin typeface="Arial" pitchFamily="34" charset="0"/>
            <a:cs typeface="Arial" pitchFamily="34" charset="0"/>
          </a:endParaRPr>
        </a:p>
      </dgm:t>
    </dgm:pt>
    <dgm:pt modelId="{4567B62A-041D-4122-988B-39F2DCCAB775}" type="parTrans" cxnId="{73BABDDB-7129-49DD-AD48-68D5FCCFF7DA}">
      <dgm:prSet/>
      <dgm:spPr>
        <a:ln>
          <a:solidFill>
            <a:schemeClr val="accent3">
              <a:lumMod val="75000"/>
            </a:schemeClr>
          </a:solidFill>
        </a:ln>
      </dgm:spPr>
      <dgm:t>
        <a:bodyPr/>
        <a:lstStyle/>
        <a:p>
          <a:endParaRPr lang="en-US"/>
        </a:p>
      </dgm:t>
    </dgm:pt>
    <dgm:pt modelId="{0D1D11D7-DE7A-4EDD-B14F-3FD25FA2F3C2}" type="sibTrans" cxnId="{73BABDDB-7129-49DD-AD48-68D5FCCFF7DA}">
      <dgm:prSet/>
      <dgm:spPr/>
      <dgm:t>
        <a:bodyPr/>
        <a:lstStyle/>
        <a:p>
          <a:endParaRPr lang="en-US"/>
        </a:p>
      </dgm:t>
    </dgm:pt>
    <dgm:pt modelId="{1079F1AD-8C80-4666-819B-9B81BE825174}" type="pres">
      <dgm:prSet presAssocID="{7BC9B8E9-D969-44DD-B61B-132C293DCA4D}" presName="diagram" presStyleCnt="0">
        <dgm:presLayoutVars>
          <dgm:chPref val="1"/>
          <dgm:dir/>
          <dgm:animOne val="branch"/>
          <dgm:animLvl val="lvl"/>
          <dgm:resizeHandles val="exact"/>
        </dgm:presLayoutVars>
      </dgm:prSet>
      <dgm:spPr/>
      <dgm:t>
        <a:bodyPr/>
        <a:lstStyle/>
        <a:p>
          <a:endParaRPr lang="en-US"/>
        </a:p>
      </dgm:t>
    </dgm:pt>
    <dgm:pt modelId="{F59AC45D-834B-4B45-9550-BC54F2977CCD}" type="pres">
      <dgm:prSet presAssocID="{EE17D433-31E5-4722-A7C9-FF014F5A4160}" presName="root1" presStyleCnt="0"/>
      <dgm:spPr/>
    </dgm:pt>
    <dgm:pt modelId="{6F41BFE0-F7BA-408B-ADA3-02B4B87298B5}" type="pres">
      <dgm:prSet presAssocID="{EE17D433-31E5-4722-A7C9-FF014F5A4160}" presName="LevelOneTextNode" presStyleLbl="node0" presStyleIdx="0" presStyleCnt="1" custScaleX="106786" custScaleY="194292" custLinFactNeighborY="-48980">
        <dgm:presLayoutVars>
          <dgm:chPref val="3"/>
        </dgm:presLayoutVars>
      </dgm:prSet>
      <dgm:spPr/>
      <dgm:t>
        <a:bodyPr/>
        <a:lstStyle/>
        <a:p>
          <a:endParaRPr lang="en-US"/>
        </a:p>
      </dgm:t>
    </dgm:pt>
    <dgm:pt modelId="{E17C5268-83A7-4C09-A155-057F63E1C551}" type="pres">
      <dgm:prSet presAssocID="{EE17D433-31E5-4722-A7C9-FF014F5A4160}" presName="level2hierChild" presStyleCnt="0"/>
      <dgm:spPr/>
    </dgm:pt>
    <dgm:pt modelId="{E29F66D1-D9F0-476C-9BAB-B4EDBB9DB28F}" type="pres">
      <dgm:prSet presAssocID="{8B7A3846-561D-494B-8CD8-82446E8E0C05}" presName="conn2-1" presStyleLbl="parChTrans1D2" presStyleIdx="0" presStyleCnt="4"/>
      <dgm:spPr/>
      <dgm:t>
        <a:bodyPr/>
        <a:lstStyle/>
        <a:p>
          <a:endParaRPr lang="en-US"/>
        </a:p>
      </dgm:t>
    </dgm:pt>
    <dgm:pt modelId="{974FDE6B-413E-4FC8-96C1-07464D63A7A7}" type="pres">
      <dgm:prSet presAssocID="{8B7A3846-561D-494B-8CD8-82446E8E0C05}" presName="connTx" presStyleLbl="parChTrans1D2" presStyleIdx="0" presStyleCnt="4"/>
      <dgm:spPr/>
      <dgm:t>
        <a:bodyPr/>
        <a:lstStyle/>
        <a:p>
          <a:endParaRPr lang="en-US"/>
        </a:p>
      </dgm:t>
    </dgm:pt>
    <dgm:pt modelId="{8AEB9805-EB45-4EFD-90D2-7B6705B89FEB}" type="pres">
      <dgm:prSet presAssocID="{4DC20C4E-0DAE-4494-B271-4CCA3F94F453}" presName="root2" presStyleCnt="0"/>
      <dgm:spPr/>
    </dgm:pt>
    <dgm:pt modelId="{D6D32F2B-D1CD-41ED-9D17-8E94E73C88A0}" type="pres">
      <dgm:prSet presAssocID="{4DC20C4E-0DAE-4494-B271-4CCA3F94F453}" presName="LevelTwoTextNode" presStyleLbl="node2" presStyleIdx="0" presStyleCnt="4" custScaleY="130952">
        <dgm:presLayoutVars>
          <dgm:chPref val="3"/>
        </dgm:presLayoutVars>
      </dgm:prSet>
      <dgm:spPr/>
      <dgm:t>
        <a:bodyPr/>
        <a:lstStyle/>
        <a:p>
          <a:endParaRPr lang="en-US"/>
        </a:p>
      </dgm:t>
    </dgm:pt>
    <dgm:pt modelId="{1CA67DC8-BB4C-4237-BA37-6DA7FE7AC2F0}" type="pres">
      <dgm:prSet presAssocID="{4DC20C4E-0DAE-4494-B271-4CCA3F94F453}" presName="level3hierChild" presStyleCnt="0"/>
      <dgm:spPr/>
    </dgm:pt>
    <dgm:pt modelId="{54DF0C1C-CD3E-49EA-87AB-F7A13C78DC8B}" type="pres">
      <dgm:prSet presAssocID="{1631C9F4-9D98-46D9-BC68-80A3A5FDB02B}" presName="conn2-1" presStyleLbl="parChTrans1D3" presStyleIdx="0" presStyleCnt="6"/>
      <dgm:spPr/>
      <dgm:t>
        <a:bodyPr/>
        <a:lstStyle/>
        <a:p>
          <a:endParaRPr lang="en-US"/>
        </a:p>
      </dgm:t>
    </dgm:pt>
    <dgm:pt modelId="{4F63FD04-3354-42B4-86BF-395A0DAFE370}" type="pres">
      <dgm:prSet presAssocID="{1631C9F4-9D98-46D9-BC68-80A3A5FDB02B}" presName="connTx" presStyleLbl="parChTrans1D3" presStyleIdx="0" presStyleCnt="6"/>
      <dgm:spPr/>
      <dgm:t>
        <a:bodyPr/>
        <a:lstStyle/>
        <a:p>
          <a:endParaRPr lang="en-US"/>
        </a:p>
      </dgm:t>
    </dgm:pt>
    <dgm:pt modelId="{EF23A79C-2FC9-4A8F-8628-2A2C7C962A96}" type="pres">
      <dgm:prSet presAssocID="{4587427F-4C52-4AC4-BC81-1EA42BB638FA}" presName="root2" presStyleCnt="0"/>
      <dgm:spPr/>
    </dgm:pt>
    <dgm:pt modelId="{7FE8C349-0872-46C5-B5C4-06D833A2A4FD}" type="pres">
      <dgm:prSet presAssocID="{4587427F-4C52-4AC4-BC81-1EA42BB638FA}" presName="LevelTwoTextNode" presStyleLbl="node3" presStyleIdx="0" presStyleCnt="6">
        <dgm:presLayoutVars>
          <dgm:chPref val="3"/>
        </dgm:presLayoutVars>
      </dgm:prSet>
      <dgm:spPr/>
      <dgm:t>
        <a:bodyPr/>
        <a:lstStyle/>
        <a:p>
          <a:endParaRPr lang="en-US"/>
        </a:p>
      </dgm:t>
    </dgm:pt>
    <dgm:pt modelId="{457BCADD-5F08-415C-97B2-6BC55A250106}" type="pres">
      <dgm:prSet presAssocID="{4587427F-4C52-4AC4-BC81-1EA42BB638FA}" presName="level3hierChild" presStyleCnt="0"/>
      <dgm:spPr/>
    </dgm:pt>
    <dgm:pt modelId="{7003EF96-25D2-4E83-8BF2-2340B3D2DEFD}" type="pres">
      <dgm:prSet presAssocID="{172A643F-680B-49B3-A4FF-18D2E2D97C3B}" presName="conn2-1" presStyleLbl="parChTrans1D4" presStyleIdx="0" presStyleCnt="5"/>
      <dgm:spPr/>
      <dgm:t>
        <a:bodyPr/>
        <a:lstStyle/>
        <a:p>
          <a:endParaRPr lang="en-US"/>
        </a:p>
      </dgm:t>
    </dgm:pt>
    <dgm:pt modelId="{14B40CDC-DCAA-4093-9449-01C5F4F535EA}" type="pres">
      <dgm:prSet presAssocID="{172A643F-680B-49B3-A4FF-18D2E2D97C3B}" presName="connTx" presStyleLbl="parChTrans1D4" presStyleIdx="0" presStyleCnt="5"/>
      <dgm:spPr/>
      <dgm:t>
        <a:bodyPr/>
        <a:lstStyle/>
        <a:p>
          <a:endParaRPr lang="en-US"/>
        </a:p>
      </dgm:t>
    </dgm:pt>
    <dgm:pt modelId="{A1453ABC-1954-4B9C-9168-F2BAD4BCC35A}" type="pres">
      <dgm:prSet presAssocID="{267286FF-CE69-4EB6-A135-D40E0F580B42}" presName="root2" presStyleCnt="0"/>
      <dgm:spPr/>
    </dgm:pt>
    <dgm:pt modelId="{9C9A7543-2A99-45D0-9F38-039AF6CDFADF}" type="pres">
      <dgm:prSet presAssocID="{267286FF-CE69-4EB6-A135-D40E0F580B42}" presName="LevelTwoTextNode" presStyleLbl="node4" presStyleIdx="0" presStyleCnt="5">
        <dgm:presLayoutVars>
          <dgm:chPref val="3"/>
        </dgm:presLayoutVars>
      </dgm:prSet>
      <dgm:spPr/>
      <dgm:t>
        <a:bodyPr/>
        <a:lstStyle/>
        <a:p>
          <a:endParaRPr lang="en-US"/>
        </a:p>
      </dgm:t>
    </dgm:pt>
    <dgm:pt modelId="{D86C8633-191B-46DD-9014-8C653B3134D4}" type="pres">
      <dgm:prSet presAssocID="{267286FF-CE69-4EB6-A135-D40E0F580B42}" presName="level3hierChild" presStyleCnt="0"/>
      <dgm:spPr/>
    </dgm:pt>
    <dgm:pt modelId="{F7BEAB30-396B-44BC-BE17-51614F07C1E0}" type="pres">
      <dgm:prSet presAssocID="{2C4D14B3-3824-48BF-A82C-D5108DDF5203}" presName="conn2-1" presStyleLbl="parChTrans1D3" presStyleIdx="1" presStyleCnt="6"/>
      <dgm:spPr/>
      <dgm:t>
        <a:bodyPr/>
        <a:lstStyle/>
        <a:p>
          <a:endParaRPr lang="en-US"/>
        </a:p>
      </dgm:t>
    </dgm:pt>
    <dgm:pt modelId="{340B0D7C-70D2-4066-BC5C-28DDA336DDB7}" type="pres">
      <dgm:prSet presAssocID="{2C4D14B3-3824-48BF-A82C-D5108DDF5203}" presName="connTx" presStyleLbl="parChTrans1D3" presStyleIdx="1" presStyleCnt="6"/>
      <dgm:spPr/>
      <dgm:t>
        <a:bodyPr/>
        <a:lstStyle/>
        <a:p>
          <a:endParaRPr lang="en-US"/>
        </a:p>
      </dgm:t>
    </dgm:pt>
    <dgm:pt modelId="{07F1A17F-3211-46C3-AF2B-99625E513CF9}" type="pres">
      <dgm:prSet presAssocID="{851CB14D-2400-4CDB-8CCC-A4AA4C4DAD41}" presName="root2" presStyleCnt="0"/>
      <dgm:spPr/>
    </dgm:pt>
    <dgm:pt modelId="{5F075361-9BC8-45EB-A88F-C283C843B398}" type="pres">
      <dgm:prSet presAssocID="{851CB14D-2400-4CDB-8CCC-A4AA4C4DAD41}" presName="LevelTwoTextNode" presStyleLbl="node3" presStyleIdx="1" presStyleCnt="6">
        <dgm:presLayoutVars>
          <dgm:chPref val="3"/>
        </dgm:presLayoutVars>
      </dgm:prSet>
      <dgm:spPr/>
      <dgm:t>
        <a:bodyPr/>
        <a:lstStyle/>
        <a:p>
          <a:endParaRPr lang="en-US"/>
        </a:p>
      </dgm:t>
    </dgm:pt>
    <dgm:pt modelId="{C2F20909-4EC5-4AFB-84F3-24127A61CE4D}" type="pres">
      <dgm:prSet presAssocID="{851CB14D-2400-4CDB-8CCC-A4AA4C4DAD41}" presName="level3hierChild" presStyleCnt="0"/>
      <dgm:spPr/>
    </dgm:pt>
    <dgm:pt modelId="{CC460BB1-667E-4F03-810A-CF1888B62433}" type="pres">
      <dgm:prSet presAssocID="{8134FD13-98E6-4B34-AC0D-EDA6BDD3623E}" presName="conn2-1" presStyleLbl="parChTrans1D4" presStyleIdx="1" presStyleCnt="5"/>
      <dgm:spPr/>
      <dgm:t>
        <a:bodyPr/>
        <a:lstStyle/>
        <a:p>
          <a:endParaRPr lang="en-US"/>
        </a:p>
      </dgm:t>
    </dgm:pt>
    <dgm:pt modelId="{CC1E301E-177F-407D-8EF3-896C8804730E}" type="pres">
      <dgm:prSet presAssocID="{8134FD13-98E6-4B34-AC0D-EDA6BDD3623E}" presName="connTx" presStyleLbl="parChTrans1D4" presStyleIdx="1" presStyleCnt="5"/>
      <dgm:spPr/>
      <dgm:t>
        <a:bodyPr/>
        <a:lstStyle/>
        <a:p>
          <a:endParaRPr lang="en-US"/>
        </a:p>
      </dgm:t>
    </dgm:pt>
    <dgm:pt modelId="{4EDE9C0C-2140-4378-AE2C-45B35FD97247}" type="pres">
      <dgm:prSet presAssocID="{7AC8DF21-52D0-437E-BC76-D9B4897FFDD2}" presName="root2" presStyleCnt="0"/>
      <dgm:spPr/>
    </dgm:pt>
    <dgm:pt modelId="{5DC1384F-032D-4003-8833-AB010E4C929B}" type="pres">
      <dgm:prSet presAssocID="{7AC8DF21-52D0-437E-BC76-D9B4897FFDD2}" presName="LevelTwoTextNode" presStyleLbl="node4" presStyleIdx="1" presStyleCnt="5">
        <dgm:presLayoutVars>
          <dgm:chPref val="3"/>
        </dgm:presLayoutVars>
      </dgm:prSet>
      <dgm:spPr/>
      <dgm:t>
        <a:bodyPr/>
        <a:lstStyle/>
        <a:p>
          <a:endParaRPr lang="en-US"/>
        </a:p>
      </dgm:t>
    </dgm:pt>
    <dgm:pt modelId="{0AC3E4AA-8C36-4DD4-A634-345188F4164C}" type="pres">
      <dgm:prSet presAssocID="{7AC8DF21-52D0-437E-BC76-D9B4897FFDD2}" presName="level3hierChild" presStyleCnt="0"/>
      <dgm:spPr/>
    </dgm:pt>
    <dgm:pt modelId="{105F7026-421D-4179-AAC0-5B0AE0037BE3}" type="pres">
      <dgm:prSet presAssocID="{54714FE1-11F5-4706-99FB-2F1408F719A1}" presName="conn2-1" presStyleLbl="parChTrans1D3" presStyleIdx="2" presStyleCnt="6"/>
      <dgm:spPr/>
      <dgm:t>
        <a:bodyPr/>
        <a:lstStyle/>
        <a:p>
          <a:endParaRPr lang="en-US"/>
        </a:p>
      </dgm:t>
    </dgm:pt>
    <dgm:pt modelId="{02471C3E-ABD1-4876-BFCB-B29A6ED2144E}" type="pres">
      <dgm:prSet presAssocID="{54714FE1-11F5-4706-99FB-2F1408F719A1}" presName="connTx" presStyleLbl="parChTrans1D3" presStyleIdx="2" presStyleCnt="6"/>
      <dgm:spPr/>
      <dgm:t>
        <a:bodyPr/>
        <a:lstStyle/>
        <a:p>
          <a:endParaRPr lang="en-US"/>
        </a:p>
      </dgm:t>
    </dgm:pt>
    <dgm:pt modelId="{1406C264-3477-47A6-A236-32DD947BF91A}" type="pres">
      <dgm:prSet presAssocID="{6A12CBDB-222B-4ED7-B104-03B8E9D0AF7B}" presName="root2" presStyleCnt="0"/>
      <dgm:spPr/>
    </dgm:pt>
    <dgm:pt modelId="{D184240D-B775-4FB3-AB44-60780FFBD579}" type="pres">
      <dgm:prSet presAssocID="{6A12CBDB-222B-4ED7-B104-03B8E9D0AF7B}" presName="LevelTwoTextNode" presStyleLbl="node3" presStyleIdx="2" presStyleCnt="6" custScaleX="100086" custScaleY="117840">
        <dgm:presLayoutVars>
          <dgm:chPref val="3"/>
        </dgm:presLayoutVars>
      </dgm:prSet>
      <dgm:spPr/>
      <dgm:t>
        <a:bodyPr/>
        <a:lstStyle/>
        <a:p>
          <a:endParaRPr lang="en-US"/>
        </a:p>
      </dgm:t>
    </dgm:pt>
    <dgm:pt modelId="{59402EEB-2DE2-4BBE-B600-E9F9D2840872}" type="pres">
      <dgm:prSet presAssocID="{6A12CBDB-222B-4ED7-B104-03B8E9D0AF7B}" presName="level3hierChild" presStyleCnt="0"/>
      <dgm:spPr/>
    </dgm:pt>
    <dgm:pt modelId="{D09904F1-34B8-4E9A-B809-7FE7E10EB4B3}" type="pres">
      <dgm:prSet presAssocID="{E5F319A6-7FE5-49DD-AF7B-0D6386B4DB52}" presName="conn2-1" presStyleLbl="parChTrans1D4" presStyleIdx="2" presStyleCnt="5"/>
      <dgm:spPr/>
      <dgm:t>
        <a:bodyPr/>
        <a:lstStyle/>
        <a:p>
          <a:endParaRPr lang="en-US"/>
        </a:p>
      </dgm:t>
    </dgm:pt>
    <dgm:pt modelId="{F84C53F3-8D9F-4994-ABE2-BFF66BD14780}" type="pres">
      <dgm:prSet presAssocID="{E5F319A6-7FE5-49DD-AF7B-0D6386B4DB52}" presName="connTx" presStyleLbl="parChTrans1D4" presStyleIdx="2" presStyleCnt="5"/>
      <dgm:spPr/>
      <dgm:t>
        <a:bodyPr/>
        <a:lstStyle/>
        <a:p>
          <a:endParaRPr lang="en-US"/>
        </a:p>
      </dgm:t>
    </dgm:pt>
    <dgm:pt modelId="{D2CAE346-FDA4-480B-8143-459F028B454D}" type="pres">
      <dgm:prSet presAssocID="{37149854-1074-4E19-81E3-D2187889FA15}" presName="root2" presStyleCnt="0"/>
      <dgm:spPr/>
    </dgm:pt>
    <dgm:pt modelId="{D00CA438-8EB7-4A2E-B336-F17D71C6B79B}" type="pres">
      <dgm:prSet presAssocID="{37149854-1074-4E19-81E3-D2187889FA15}" presName="LevelTwoTextNode" presStyleLbl="node4" presStyleIdx="2" presStyleCnt="5" custScaleX="110008" custScaleY="110029">
        <dgm:presLayoutVars>
          <dgm:chPref val="3"/>
        </dgm:presLayoutVars>
      </dgm:prSet>
      <dgm:spPr/>
      <dgm:t>
        <a:bodyPr/>
        <a:lstStyle/>
        <a:p>
          <a:endParaRPr lang="en-US"/>
        </a:p>
      </dgm:t>
    </dgm:pt>
    <dgm:pt modelId="{A13DA660-C54B-4B6F-A3DA-E8934678442D}" type="pres">
      <dgm:prSet presAssocID="{37149854-1074-4E19-81E3-D2187889FA15}" presName="level3hierChild" presStyleCnt="0"/>
      <dgm:spPr/>
    </dgm:pt>
    <dgm:pt modelId="{3934A343-3F57-4572-A1C7-A4FC2E1A8171}" type="pres">
      <dgm:prSet presAssocID="{20EDF091-587B-4B72-91AB-0AA644F291F4}" presName="conn2-1" presStyleLbl="parChTrans1D2" presStyleIdx="1" presStyleCnt="4"/>
      <dgm:spPr/>
      <dgm:t>
        <a:bodyPr/>
        <a:lstStyle/>
        <a:p>
          <a:endParaRPr lang="en-US"/>
        </a:p>
      </dgm:t>
    </dgm:pt>
    <dgm:pt modelId="{6A81BC0D-91A9-4D9A-A331-E9A9E5BB87C7}" type="pres">
      <dgm:prSet presAssocID="{20EDF091-587B-4B72-91AB-0AA644F291F4}" presName="connTx" presStyleLbl="parChTrans1D2" presStyleIdx="1" presStyleCnt="4"/>
      <dgm:spPr/>
      <dgm:t>
        <a:bodyPr/>
        <a:lstStyle/>
        <a:p>
          <a:endParaRPr lang="en-US"/>
        </a:p>
      </dgm:t>
    </dgm:pt>
    <dgm:pt modelId="{659BD53E-97A4-45CB-93F3-6EC555B9BA0B}" type="pres">
      <dgm:prSet presAssocID="{54A3063C-2E98-4D6E-B91B-C635F8C4ABE0}" presName="root2" presStyleCnt="0"/>
      <dgm:spPr/>
    </dgm:pt>
    <dgm:pt modelId="{36A63166-1DC3-42E0-B4D9-656A9B72064D}" type="pres">
      <dgm:prSet presAssocID="{54A3063C-2E98-4D6E-B91B-C635F8C4ABE0}" presName="LevelTwoTextNode" presStyleLbl="node2" presStyleIdx="1" presStyleCnt="4">
        <dgm:presLayoutVars>
          <dgm:chPref val="3"/>
        </dgm:presLayoutVars>
      </dgm:prSet>
      <dgm:spPr/>
      <dgm:t>
        <a:bodyPr/>
        <a:lstStyle/>
        <a:p>
          <a:endParaRPr lang="en-US"/>
        </a:p>
      </dgm:t>
    </dgm:pt>
    <dgm:pt modelId="{796F3A92-BA43-4D82-8A00-15501CF61785}" type="pres">
      <dgm:prSet presAssocID="{54A3063C-2E98-4D6E-B91B-C635F8C4ABE0}" presName="level3hierChild" presStyleCnt="0"/>
      <dgm:spPr/>
    </dgm:pt>
    <dgm:pt modelId="{8A1CB1D9-B3D1-4BA1-A876-B8A32AFA6F7B}" type="pres">
      <dgm:prSet presAssocID="{5093BD37-C889-42FF-96A6-D2235167398E}" presName="conn2-1" presStyleLbl="parChTrans1D3" presStyleIdx="3" presStyleCnt="6"/>
      <dgm:spPr/>
      <dgm:t>
        <a:bodyPr/>
        <a:lstStyle/>
        <a:p>
          <a:endParaRPr lang="en-US"/>
        </a:p>
      </dgm:t>
    </dgm:pt>
    <dgm:pt modelId="{C99EE70D-CE7F-4FCA-ACEC-D43C65BB582A}" type="pres">
      <dgm:prSet presAssocID="{5093BD37-C889-42FF-96A6-D2235167398E}" presName="connTx" presStyleLbl="parChTrans1D3" presStyleIdx="3" presStyleCnt="6"/>
      <dgm:spPr/>
      <dgm:t>
        <a:bodyPr/>
        <a:lstStyle/>
        <a:p>
          <a:endParaRPr lang="en-US"/>
        </a:p>
      </dgm:t>
    </dgm:pt>
    <dgm:pt modelId="{41D30543-4B31-45B2-94AA-C3A8D96D82B7}" type="pres">
      <dgm:prSet presAssocID="{CA9E12B2-3901-4456-A085-4DDD5954476D}" presName="root2" presStyleCnt="0"/>
      <dgm:spPr/>
    </dgm:pt>
    <dgm:pt modelId="{6323EFC0-AD58-4353-8EF7-293E4CA52D9E}" type="pres">
      <dgm:prSet presAssocID="{CA9E12B2-3901-4456-A085-4DDD5954476D}" presName="LevelTwoTextNode" presStyleLbl="node3" presStyleIdx="3" presStyleCnt="6" custScaleY="70316" custLinFactNeighborY="26769">
        <dgm:presLayoutVars>
          <dgm:chPref val="3"/>
        </dgm:presLayoutVars>
      </dgm:prSet>
      <dgm:spPr/>
      <dgm:t>
        <a:bodyPr/>
        <a:lstStyle/>
        <a:p>
          <a:endParaRPr lang="en-US"/>
        </a:p>
      </dgm:t>
    </dgm:pt>
    <dgm:pt modelId="{9DC1C70F-A0F0-48F3-B4BD-922CE2C9901D}" type="pres">
      <dgm:prSet presAssocID="{CA9E12B2-3901-4456-A085-4DDD5954476D}" presName="level3hierChild" presStyleCnt="0"/>
      <dgm:spPr/>
    </dgm:pt>
    <dgm:pt modelId="{5D452D18-075C-4B5B-8C2A-7272DCD2B025}" type="pres">
      <dgm:prSet presAssocID="{5823503B-18C3-4C18-9107-3E8671AB18C5}" presName="conn2-1" presStyleLbl="parChTrans1D2" presStyleIdx="2" presStyleCnt="4"/>
      <dgm:spPr/>
      <dgm:t>
        <a:bodyPr/>
        <a:lstStyle/>
        <a:p>
          <a:endParaRPr lang="en-US"/>
        </a:p>
      </dgm:t>
    </dgm:pt>
    <dgm:pt modelId="{4A00C71E-0422-4052-8A8E-6D5586182B94}" type="pres">
      <dgm:prSet presAssocID="{5823503B-18C3-4C18-9107-3E8671AB18C5}" presName="connTx" presStyleLbl="parChTrans1D2" presStyleIdx="2" presStyleCnt="4"/>
      <dgm:spPr/>
      <dgm:t>
        <a:bodyPr/>
        <a:lstStyle/>
        <a:p>
          <a:endParaRPr lang="en-US"/>
        </a:p>
      </dgm:t>
    </dgm:pt>
    <dgm:pt modelId="{A186A483-8A7A-4F42-AADB-30978500E2AC}" type="pres">
      <dgm:prSet presAssocID="{E32DB715-CEC6-44F7-AEFF-51636D6EF8FE}" presName="root2" presStyleCnt="0"/>
      <dgm:spPr/>
    </dgm:pt>
    <dgm:pt modelId="{F440D231-95C3-4CA5-BFC7-C2EC475B1B41}" type="pres">
      <dgm:prSet presAssocID="{E32DB715-CEC6-44F7-AEFF-51636D6EF8FE}" presName="LevelTwoTextNode" presStyleLbl="node2" presStyleIdx="2" presStyleCnt="4">
        <dgm:presLayoutVars>
          <dgm:chPref val="3"/>
        </dgm:presLayoutVars>
      </dgm:prSet>
      <dgm:spPr/>
      <dgm:t>
        <a:bodyPr/>
        <a:lstStyle/>
        <a:p>
          <a:endParaRPr lang="en-US"/>
        </a:p>
      </dgm:t>
    </dgm:pt>
    <dgm:pt modelId="{48E11AA0-D5FB-45E8-AF0F-9607EF2A6ADD}" type="pres">
      <dgm:prSet presAssocID="{E32DB715-CEC6-44F7-AEFF-51636D6EF8FE}" presName="level3hierChild" presStyleCnt="0"/>
      <dgm:spPr/>
    </dgm:pt>
    <dgm:pt modelId="{5F135E43-7D7A-42BA-B36B-4DF9393EEA1B}" type="pres">
      <dgm:prSet presAssocID="{54771CF7-7CD4-40B5-A1A8-02AAF3394203}" presName="conn2-1" presStyleLbl="parChTrans1D3" presStyleIdx="4" presStyleCnt="6"/>
      <dgm:spPr/>
      <dgm:t>
        <a:bodyPr/>
        <a:lstStyle/>
        <a:p>
          <a:endParaRPr lang="en-US"/>
        </a:p>
      </dgm:t>
    </dgm:pt>
    <dgm:pt modelId="{74EB191D-94F2-41BC-9E32-205950FBE76D}" type="pres">
      <dgm:prSet presAssocID="{54771CF7-7CD4-40B5-A1A8-02AAF3394203}" presName="connTx" presStyleLbl="parChTrans1D3" presStyleIdx="4" presStyleCnt="6"/>
      <dgm:spPr/>
      <dgm:t>
        <a:bodyPr/>
        <a:lstStyle/>
        <a:p>
          <a:endParaRPr lang="en-US"/>
        </a:p>
      </dgm:t>
    </dgm:pt>
    <dgm:pt modelId="{CAAE7560-0785-4740-AF12-3F07D73DAB2F}" type="pres">
      <dgm:prSet presAssocID="{C7A90C86-5DAA-4338-B922-677C7308CCC1}" presName="root2" presStyleCnt="0"/>
      <dgm:spPr/>
    </dgm:pt>
    <dgm:pt modelId="{4D343CDF-F151-455A-9BCB-2ADED7E4B687}" type="pres">
      <dgm:prSet presAssocID="{C7A90C86-5DAA-4338-B922-677C7308CCC1}" presName="LevelTwoTextNode" presStyleLbl="node3" presStyleIdx="4" presStyleCnt="6" custScaleY="67987" custLinFactNeighborY="9674">
        <dgm:presLayoutVars>
          <dgm:chPref val="3"/>
        </dgm:presLayoutVars>
      </dgm:prSet>
      <dgm:spPr/>
      <dgm:t>
        <a:bodyPr/>
        <a:lstStyle/>
        <a:p>
          <a:endParaRPr lang="en-US"/>
        </a:p>
      </dgm:t>
    </dgm:pt>
    <dgm:pt modelId="{26DC9E63-6992-4D7E-A696-F32E7F7F240C}" type="pres">
      <dgm:prSet presAssocID="{C7A90C86-5DAA-4338-B922-677C7308CCC1}" presName="level3hierChild" presStyleCnt="0"/>
      <dgm:spPr/>
    </dgm:pt>
    <dgm:pt modelId="{95D84388-5DCD-4AA8-9064-9B402F9B0323}" type="pres">
      <dgm:prSet presAssocID="{9D1D1758-C313-4DE2-BCF2-FC1291E20011}" presName="conn2-1" presStyleLbl="parChTrans1D4" presStyleIdx="3" presStyleCnt="5"/>
      <dgm:spPr/>
      <dgm:t>
        <a:bodyPr/>
        <a:lstStyle/>
        <a:p>
          <a:endParaRPr lang="en-US"/>
        </a:p>
      </dgm:t>
    </dgm:pt>
    <dgm:pt modelId="{453C02AD-6AC5-473B-9D7E-B03A084F23C7}" type="pres">
      <dgm:prSet presAssocID="{9D1D1758-C313-4DE2-BCF2-FC1291E20011}" presName="connTx" presStyleLbl="parChTrans1D4" presStyleIdx="3" presStyleCnt="5"/>
      <dgm:spPr/>
      <dgm:t>
        <a:bodyPr/>
        <a:lstStyle/>
        <a:p>
          <a:endParaRPr lang="en-US"/>
        </a:p>
      </dgm:t>
    </dgm:pt>
    <dgm:pt modelId="{DBD4FBDE-62A4-4AFD-A27F-925D83263F04}" type="pres">
      <dgm:prSet presAssocID="{B9011B73-EDDC-4522-B400-D6D54C4BA156}" presName="root2" presStyleCnt="0"/>
      <dgm:spPr/>
    </dgm:pt>
    <dgm:pt modelId="{1CFC4407-1B1C-4FE0-80D2-D4BE04E22519}" type="pres">
      <dgm:prSet presAssocID="{B9011B73-EDDC-4522-B400-D6D54C4BA156}" presName="LevelTwoTextNode" presStyleLbl="node4" presStyleIdx="3" presStyleCnt="5" custScaleY="87335" custLinFactNeighborY="9674">
        <dgm:presLayoutVars>
          <dgm:chPref val="3"/>
        </dgm:presLayoutVars>
      </dgm:prSet>
      <dgm:spPr/>
      <dgm:t>
        <a:bodyPr/>
        <a:lstStyle/>
        <a:p>
          <a:endParaRPr lang="en-US"/>
        </a:p>
      </dgm:t>
    </dgm:pt>
    <dgm:pt modelId="{9BDCC7AB-F162-4D11-819A-5EBBD6D6C780}" type="pres">
      <dgm:prSet presAssocID="{B9011B73-EDDC-4522-B400-D6D54C4BA156}" presName="level3hierChild" presStyleCnt="0"/>
      <dgm:spPr/>
    </dgm:pt>
    <dgm:pt modelId="{FC248518-866C-42C2-9FE1-98D25EA591C3}" type="pres">
      <dgm:prSet presAssocID="{0098983D-EB57-4393-89EC-9555FCFC44C2}" presName="conn2-1" presStyleLbl="parChTrans1D2" presStyleIdx="3" presStyleCnt="4"/>
      <dgm:spPr/>
      <dgm:t>
        <a:bodyPr/>
        <a:lstStyle/>
        <a:p>
          <a:endParaRPr lang="en-US"/>
        </a:p>
      </dgm:t>
    </dgm:pt>
    <dgm:pt modelId="{DEA2F2C7-AF76-4113-86BD-F7DACE825FDD}" type="pres">
      <dgm:prSet presAssocID="{0098983D-EB57-4393-89EC-9555FCFC44C2}" presName="connTx" presStyleLbl="parChTrans1D2" presStyleIdx="3" presStyleCnt="4"/>
      <dgm:spPr/>
      <dgm:t>
        <a:bodyPr/>
        <a:lstStyle/>
        <a:p>
          <a:endParaRPr lang="en-US"/>
        </a:p>
      </dgm:t>
    </dgm:pt>
    <dgm:pt modelId="{3463C248-534C-4620-90D4-AF384D65B16A}" type="pres">
      <dgm:prSet presAssocID="{20DC2883-49B3-49B8-A634-9D0C1A72BC16}" presName="root2" presStyleCnt="0"/>
      <dgm:spPr/>
    </dgm:pt>
    <dgm:pt modelId="{4F2A7C69-4055-437A-A24D-6A9711918B11}" type="pres">
      <dgm:prSet presAssocID="{20DC2883-49B3-49B8-A634-9D0C1A72BC16}" presName="LevelTwoTextNode" presStyleLbl="node2" presStyleIdx="3" presStyleCnt="4">
        <dgm:presLayoutVars>
          <dgm:chPref val="3"/>
        </dgm:presLayoutVars>
      </dgm:prSet>
      <dgm:spPr/>
      <dgm:t>
        <a:bodyPr/>
        <a:lstStyle/>
        <a:p>
          <a:endParaRPr lang="en-US"/>
        </a:p>
      </dgm:t>
    </dgm:pt>
    <dgm:pt modelId="{F8DCA7B3-6488-42A0-9D20-A78D6FDAB3AB}" type="pres">
      <dgm:prSet presAssocID="{20DC2883-49B3-49B8-A634-9D0C1A72BC16}" presName="level3hierChild" presStyleCnt="0"/>
      <dgm:spPr/>
    </dgm:pt>
    <dgm:pt modelId="{435B2313-646C-4F1D-851D-7E46F0C02C60}" type="pres">
      <dgm:prSet presAssocID="{756C5E44-20FA-43D2-9B9D-F029EE60C35F}" presName="conn2-1" presStyleLbl="parChTrans1D3" presStyleIdx="5" presStyleCnt="6"/>
      <dgm:spPr/>
      <dgm:t>
        <a:bodyPr/>
        <a:lstStyle/>
        <a:p>
          <a:endParaRPr lang="en-US"/>
        </a:p>
      </dgm:t>
    </dgm:pt>
    <dgm:pt modelId="{46FEA305-5F88-4233-B640-4C821C954589}" type="pres">
      <dgm:prSet presAssocID="{756C5E44-20FA-43D2-9B9D-F029EE60C35F}" presName="connTx" presStyleLbl="parChTrans1D3" presStyleIdx="5" presStyleCnt="6"/>
      <dgm:spPr/>
      <dgm:t>
        <a:bodyPr/>
        <a:lstStyle/>
        <a:p>
          <a:endParaRPr lang="en-US"/>
        </a:p>
      </dgm:t>
    </dgm:pt>
    <dgm:pt modelId="{7C9218F1-EA30-4E93-88E8-78D0152C169F}" type="pres">
      <dgm:prSet presAssocID="{B42A8EE0-898E-45D5-9635-132FF846D98C}" presName="root2" presStyleCnt="0"/>
      <dgm:spPr/>
    </dgm:pt>
    <dgm:pt modelId="{DCCB7240-E41F-438D-B9A1-17BAE79C7DF1}" type="pres">
      <dgm:prSet presAssocID="{B42A8EE0-898E-45D5-9635-132FF846D98C}" presName="LevelTwoTextNode" presStyleLbl="node3" presStyleIdx="5" presStyleCnt="6" custScaleY="89513">
        <dgm:presLayoutVars>
          <dgm:chPref val="3"/>
        </dgm:presLayoutVars>
      </dgm:prSet>
      <dgm:spPr/>
      <dgm:t>
        <a:bodyPr/>
        <a:lstStyle/>
        <a:p>
          <a:endParaRPr lang="en-US"/>
        </a:p>
      </dgm:t>
    </dgm:pt>
    <dgm:pt modelId="{D9D1AF48-B6D4-411D-808B-49FD7E2B8A2B}" type="pres">
      <dgm:prSet presAssocID="{B42A8EE0-898E-45D5-9635-132FF846D98C}" presName="level3hierChild" presStyleCnt="0"/>
      <dgm:spPr/>
    </dgm:pt>
    <dgm:pt modelId="{BBAEC6FB-5AA9-4CAE-8AEE-C803232C92C9}" type="pres">
      <dgm:prSet presAssocID="{4567B62A-041D-4122-988B-39F2DCCAB775}" presName="conn2-1" presStyleLbl="parChTrans1D4" presStyleIdx="4" presStyleCnt="5"/>
      <dgm:spPr/>
      <dgm:t>
        <a:bodyPr/>
        <a:lstStyle/>
        <a:p>
          <a:endParaRPr lang="en-US"/>
        </a:p>
      </dgm:t>
    </dgm:pt>
    <dgm:pt modelId="{19FB1380-A69F-43EF-9DAA-05675976AE4C}" type="pres">
      <dgm:prSet presAssocID="{4567B62A-041D-4122-988B-39F2DCCAB775}" presName="connTx" presStyleLbl="parChTrans1D4" presStyleIdx="4" presStyleCnt="5"/>
      <dgm:spPr/>
      <dgm:t>
        <a:bodyPr/>
        <a:lstStyle/>
        <a:p>
          <a:endParaRPr lang="en-US"/>
        </a:p>
      </dgm:t>
    </dgm:pt>
    <dgm:pt modelId="{8AB87E48-1D79-4CBE-8F9A-AB8DCF762A3B}" type="pres">
      <dgm:prSet presAssocID="{E0DCEC54-A49A-4A01-9DBC-C9A47E0B74FB}" presName="root2" presStyleCnt="0"/>
      <dgm:spPr/>
    </dgm:pt>
    <dgm:pt modelId="{CC4382C8-C1DF-4689-A530-9929DE8ACC90}" type="pres">
      <dgm:prSet presAssocID="{E0DCEC54-A49A-4A01-9DBC-C9A47E0B74FB}" presName="LevelTwoTextNode" presStyleLbl="node4" presStyleIdx="4" presStyleCnt="5" custScaleY="89513">
        <dgm:presLayoutVars>
          <dgm:chPref val="3"/>
        </dgm:presLayoutVars>
      </dgm:prSet>
      <dgm:spPr/>
      <dgm:t>
        <a:bodyPr/>
        <a:lstStyle/>
        <a:p>
          <a:endParaRPr lang="en-US"/>
        </a:p>
      </dgm:t>
    </dgm:pt>
    <dgm:pt modelId="{97CF4FB5-DC54-4C12-AF0E-06256086EB29}" type="pres">
      <dgm:prSet presAssocID="{E0DCEC54-A49A-4A01-9DBC-C9A47E0B74FB}" presName="level3hierChild" presStyleCnt="0"/>
      <dgm:spPr/>
    </dgm:pt>
  </dgm:ptLst>
  <dgm:cxnLst>
    <dgm:cxn modelId="{35958054-9C59-4751-B070-558BA505C4AE}" type="presOf" srcId="{8134FD13-98E6-4B34-AC0D-EDA6BDD3623E}" destId="{CC1E301E-177F-407D-8EF3-896C8804730E}" srcOrd="1" destOrd="0" presId="urn:microsoft.com/office/officeart/2005/8/layout/hierarchy2"/>
    <dgm:cxn modelId="{6B9E9ACD-37D7-4210-B530-7B98DDB6DA98}" srcId="{C7A90C86-5DAA-4338-B922-677C7308CCC1}" destId="{B9011B73-EDDC-4522-B400-D6D54C4BA156}" srcOrd="0" destOrd="0" parTransId="{9D1D1758-C313-4DE2-BCF2-FC1291E20011}" sibTransId="{6A7A8F36-E26E-4CA2-A0BB-CA6E0CB390C1}"/>
    <dgm:cxn modelId="{05E6F3FD-2ADF-4522-901D-024EC7AF4063}" type="presOf" srcId="{6A12CBDB-222B-4ED7-B104-03B8E9D0AF7B}" destId="{D184240D-B775-4FB3-AB44-60780FFBD579}" srcOrd="0" destOrd="0" presId="urn:microsoft.com/office/officeart/2005/8/layout/hierarchy2"/>
    <dgm:cxn modelId="{9925EB44-2846-4041-89ED-F7D05E6291BF}" type="presOf" srcId="{E5F319A6-7FE5-49DD-AF7B-0D6386B4DB52}" destId="{F84C53F3-8D9F-4994-ABE2-BFF66BD14780}" srcOrd="1" destOrd="0" presId="urn:microsoft.com/office/officeart/2005/8/layout/hierarchy2"/>
    <dgm:cxn modelId="{168ABD90-C61C-46E8-906C-E65BF09CEC86}" type="presOf" srcId="{267286FF-CE69-4EB6-A135-D40E0F580B42}" destId="{9C9A7543-2A99-45D0-9F38-039AF6CDFADF}" srcOrd="0" destOrd="0" presId="urn:microsoft.com/office/officeart/2005/8/layout/hierarchy2"/>
    <dgm:cxn modelId="{9A9B4B95-3E53-43B4-9B6A-A849683B9184}" type="presOf" srcId="{B9011B73-EDDC-4522-B400-D6D54C4BA156}" destId="{1CFC4407-1B1C-4FE0-80D2-D4BE04E22519}" srcOrd="0" destOrd="0" presId="urn:microsoft.com/office/officeart/2005/8/layout/hierarchy2"/>
    <dgm:cxn modelId="{DB73F033-082E-4C58-8D18-582DF1E7C119}" type="presOf" srcId="{2C4D14B3-3824-48BF-A82C-D5108DDF5203}" destId="{F7BEAB30-396B-44BC-BE17-51614F07C1E0}" srcOrd="0" destOrd="0" presId="urn:microsoft.com/office/officeart/2005/8/layout/hierarchy2"/>
    <dgm:cxn modelId="{79029E90-B54D-4257-B834-9C28D88E8662}" srcId="{6A12CBDB-222B-4ED7-B104-03B8E9D0AF7B}" destId="{37149854-1074-4E19-81E3-D2187889FA15}" srcOrd="0" destOrd="0" parTransId="{E5F319A6-7FE5-49DD-AF7B-0D6386B4DB52}" sibTransId="{810BDCC1-178E-4830-A28F-ADE30D899644}"/>
    <dgm:cxn modelId="{98A35C27-B03B-4B43-8BD9-F433FA0D86A1}" type="presOf" srcId="{8134FD13-98E6-4B34-AC0D-EDA6BDD3623E}" destId="{CC460BB1-667E-4F03-810A-CF1888B62433}" srcOrd="0" destOrd="0" presId="urn:microsoft.com/office/officeart/2005/8/layout/hierarchy2"/>
    <dgm:cxn modelId="{0431E199-8711-4780-A6E6-0625E1750415}" type="presOf" srcId="{5823503B-18C3-4C18-9107-3E8671AB18C5}" destId="{5D452D18-075C-4B5B-8C2A-7272DCD2B025}" srcOrd="0" destOrd="0" presId="urn:microsoft.com/office/officeart/2005/8/layout/hierarchy2"/>
    <dgm:cxn modelId="{6B1F9B9B-849B-4832-A556-4BDD9DC3F1E4}" type="presOf" srcId="{EE17D433-31E5-4722-A7C9-FF014F5A4160}" destId="{6F41BFE0-F7BA-408B-ADA3-02B4B87298B5}" srcOrd="0" destOrd="0" presId="urn:microsoft.com/office/officeart/2005/8/layout/hierarchy2"/>
    <dgm:cxn modelId="{E5ACFD8B-5426-4298-A06E-3BC708F8EF1F}" type="presOf" srcId="{5093BD37-C889-42FF-96A6-D2235167398E}" destId="{C99EE70D-CE7F-4FCA-ACEC-D43C65BB582A}" srcOrd="1" destOrd="0" presId="urn:microsoft.com/office/officeart/2005/8/layout/hierarchy2"/>
    <dgm:cxn modelId="{73BABDDB-7129-49DD-AD48-68D5FCCFF7DA}" srcId="{B42A8EE0-898E-45D5-9635-132FF846D98C}" destId="{E0DCEC54-A49A-4A01-9DBC-C9A47E0B74FB}" srcOrd="0" destOrd="0" parTransId="{4567B62A-041D-4122-988B-39F2DCCAB775}" sibTransId="{0D1D11D7-DE7A-4EDD-B14F-3FD25FA2F3C2}"/>
    <dgm:cxn modelId="{6AC04100-E25F-4BAC-87CC-ED9095899DB6}" type="presOf" srcId="{E32DB715-CEC6-44F7-AEFF-51636D6EF8FE}" destId="{F440D231-95C3-4CA5-BFC7-C2EC475B1B41}" srcOrd="0" destOrd="0" presId="urn:microsoft.com/office/officeart/2005/8/layout/hierarchy2"/>
    <dgm:cxn modelId="{3750A8BF-81EE-4057-977F-30B7A6132757}" type="presOf" srcId="{4567B62A-041D-4122-988B-39F2DCCAB775}" destId="{BBAEC6FB-5AA9-4CAE-8AEE-C803232C92C9}" srcOrd="0" destOrd="0" presId="urn:microsoft.com/office/officeart/2005/8/layout/hierarchy2"/>
    <dgm:cxn modelId="{EECEB0E3-E2F3-41D5-93EF-F799BDB4FFE1}" srcId="{4587427F-4C52-4AC4-BC81-1EA42BB638FA}" destId="{267286FF-CE69-4EB6-A135-D40E0F580B42}" srcOrd="0" destOrd="0" parTransId="{172A643F-680B-49B3-A4FF-18D2E2D97C3B}" sibTransId="{DC2BD53F-498F-4E07-B6B0-0929D344DCD2}"/>
    <dgm:cxn modelId="{BE549395-5827-4214-A529-19D97E03E04F}" type="presOf" srcId="{54714FE1-11F5-4706-99FB-2F1408F719A1}" destId="{105F7026-421D-4179-AAC0-5B0AE0037BE3}" srcOrd="0" destOrd="0" presId="urn:microsoft.com/office/officeart/2005/8/layout/hierarchy2"/>
    <dgm:cxn modelId="{596CF22B-53A7-4CFD-9B79-ED8A18E1695A}" type="presOf" srcId="{37149854-1074-4E19-81E3-D2187889FA15}" destId="{D00CA438-8EB7-4A2E-B336-F17D71C6B79B}" srcOrd="0" destOrd="0" presId="urn:microsoft.com/office/officeart/2005/8/layout/hierarchy2"/>
    <dgm:cxn modelId="{F9A2514C-586E-41DE-A039-BFC8E3C1D770}" srcId="{4DC20C4E-0DAE-4494-B271-4CCA3F94F453}" destId="{851CB14D-2400-4CDB-8CCC-A4AA4C4DAD41}" srcOrd="1" destOrd="0" parTransId="{2C4D14B3-3824-48BF-A82C-D5108DDF5203}" sibTransId="{5F32012F-0AE6-47E3-A341-EE358336E15D}"/>
    <dgm:cxn modelId="{05B99A77-906D-4B51-BE0E-19BC06CE1B4D}" srcId="{4DC20C4E-0DAE-4494-B271-4CCA3F94F453}" destId="{6A12CBDB-222B-4ED7-B104-03B8E9D0AF7B}" srcOrd="2" destOrd="0" parTransId="{54714FE1-11F5-4706-99FB-2F1408F719A1}" sibTransId="{5E4D9B64-4D54-4BBB-9646-90B62CBC384A}"/>
    <dgm:cxn modelId="{5C85D0CC-1C66-4B4D-B69B-86A3029D7C99}" type="presOf" srcId="{20EDF091-587B-4B72-91AB-0AA644F291F4}" destId="{3934A343-3F57-4572-A1C7-A4FC2E1A8171}" srcOrd="0" destOrd="0" presId="urn:microsoft.com/office/officeart/2005/8/layout/hierarchy2"/>
    <dgm:cxn modelId="{277643B2-36A4-45B7-84F5-E4819BC2BF35}" srcId="{EE17D433-31E5-4722-A7C9-FF014F5A4160}" destId="{20DC2883-49B3-49B8-A634-9D0C1A72BC16}" srcOrd="3" destOrd="0" parTransId="{0098983D-EB57-4393-89EC-9555FCFC44C2}" sibTransId="{3006DD4E-BD31-47FE-AEE1-31364A149BEF}"/>
    <dgm:cxn modelId="{6918529F-87A2-4AA0-AFFC-BDB56954CAB9}" type="presOf" srcId="{7BC9B8E9-D969-44DD-B61B-132C293DCA4D}" destId="{1079F1AD-8C80-4666-819B-9B81BE825174}" srcOrd="0" destOrd="0" presId="urn:microsoft.com/office/officeart/2005/8/layout/hierarchy2"/>
    <dgm:cxn modelId="{BDD631B3-F5A0-4F06-A3FB-72A36A018C26}" type="presOf" srcId="{9D1D1758-C313-4DE2-BCF2-FC1291E20011}" destId="{453C02AD-6AC5-473B-9D7E-B03A084F23C7}" srcOrd="1" destOrd="0" presId="urn:microsoft.com/office/officeart/2005/8/layout/hierarchy2"/>
    <dgm:cxn modelId="{3A43C460-F326-4A30-B290-2E11378A8034}" type="presOf" srcId="{172A643F-680B-49B3-A4FF-18D2E2D97C3B}" destId="{7003EF96-25D2-4E83-8BF2-2340B3D2DEFD}" srcOrd="0" destOrd="0" presId="urn:microsoft.com/office/officeart/2005/8/layout/hierarchy2"/>
    <dgm:cxn modelId="{3FAB79EE-318B-4E99-92EE-B2D123D1E560}" srcId="{54A3063C-2E98-4D6E-B91B-C635F8C4ABE0}" destId="{CA9E12B2-3901-4456-A085-4DDD5954476D}" srcOrd="0" destOrd="0" parTransId="{5093BD37-C889-42FF-96A6-D2235167398E}" sibTransId="{1E3B5D20-6C30-423D-A0A6-2AC4B8F7ABB4}"/>
    <dgm:cxn modelId="{07CAA6CA-C56D-4C8E-B0FD-94E7E626DAA9}" type="presOf" srcId="{2C4D14B3-3824-48BF-A82C-D5108DDF5203}" destId="{340B0D7C-70D2-4066-BC5C-28DDA336DDB7}" srcOrd="1" destOrd="0" presId="urn:microsoft.com/office/officeart/2005/8/layout/hierarchy2"/>
    <dgm:cxn modelId="{C1A07A84-4F27-417A-9647-E8D94326D1F8}" srcId="{4DC20C4E-0DAE-4494-B271-4CCA3F94F453}" destId="{4587427F-4C52-4AC4-BC81-1EA42BB638FA}" srcOrd="0" destOrd="0" parTransId="{1631C9F4-9D98-46D9-BC68-80A3A5FDB02B}" sibTransId="{B2319616-5FE4-4BCE-A9E5-0E05B8466D7F}"/>
    <dgm:cxn modelId="{DDBA619B-CDEF-4A58-AC37-806C1555F051}" type="presOf" srcId="{54771CF7-7CD4-40B5-A1A8-02AAF3394203}" destId="{5F135E43-7D7A-42BA-B36B-4DF9393EEA1B}" srcOrd="0" destOrd="0" presId="urn:microsoft.com/office/officeart/2005/8/layout/hierarchy2"/>
    <dgm:cxn modelId="{C89A6ED7-D481-45DF-86AF-301A4AB4B0DD}" type="presOf" srcId="{0098983D-EB57-4393-89EC-9555FCFC44C2}" destId="{DEA2F2C7-AF76-4113-86BD-F7DACE825FDD}" srcOrd="1" destOrd="0" presId="urn:microsoft.com/office/officeart/2005/8/layout/hierarchy2"/>
    <dgm:cxn modelId="{3E21ACB9-D46F-4663-B379-3B1637418F81}" type="presOf" srcId="{8B7A3846-561D-494B-8CD8-82446E8E0C05}" destId="{974FDE6B-413E-4FC8-96C1-07464D63A7A7}" srcOrd="1" destOrd="0" presId="urn:microsoft.com/office/officeart/2005/8/layout/hierarchy2"/>
    <dgm:cxn modelId="{239CA1E2-416D-4664-B626-16AB4F163B02}" type="presOf" srcId="{4DC20C4E-0DAE-4494-B271-4CCA3F94F453}" destId="{D6D32F2B-D1CD-41ED-9D17-8E94E73C88A0}" srcOrd="0" destOrd="0" presId="urn:microsoft.com/office/officeart/2005/8/layout/hierarchy2"/>
    <dgm:cxn modelId="{28FBCBBA-F8D5-4B84-A76A-02AD1F73ACFE}" type="presOf" srcId="{4587427F-4C52-4AC4-BC81-1EA42BB638FA}" destId="{7FE8C349-0872-46C5-B5C4-06D833A2A4FD}" srcOrd="0" destOrd="0" presId="urn:microsoft.com/office/officeart/2005/8/layout/hierarchy2"/>
    <dgm:cxn modelId="{67C3B81A-472C-4456-9DD3-A6BD1A50547F}" type="presOf" srcId="{E5F319A6-7FE5-49DD-AF7B-0D6386B4DB52}" destId="{D09904F1-34B8-4E9A-B809-7FE7E10EB4B3}" srcOrd="0" destOrd="0" presId="urn:microsoft.com/office/officeart/2005/8/layout/hierarchy2"/>
    <dgm:cxn modelId="{47A4B3E6-85A0-4750-BE0F-8C28B73D2F5B}" type="presOf" srcId="{54A3063C-2E98-4D6E-B91B-C635F8C4ABE0}" destId="{36A63166-1DC3-42E0-B4D9-656A9B72064D}" srcOrd="0" destOrd="0" presId="urn:microsoft.com/office/officeart/2005/8/layout/hierarchy2"/>
    <dgm:cxn modelId="{4BDB5BB5-3957-4D19-BD4E-13A575684634}" type="presOf" srcId="{7AC8DF21-52D0-437E-BC76-D9B4897FFDD2}" destId="{5DC1384F-032D-4003-8833-AB010E4C929B}" srcOrd="0" destOrd="0" presId="urn:microsoft.com/office/officeart/2005/8/layout/hierarchy2"/>
    <dgm:cxn modelId="{2394407F-B12B-4D04-B799-72773073B3C1}" type="presOf" srcId="{851CB14D-2400-4CDB-8CCC-A4AA4C4DAD41}" destId="{5F075361-9BC8-45EB-A88F-C283C843B398}" srcOrd="0" destOrd="0" presId="urn:microsoft.com/office/officeart/2005/8/layout/hierarchy2"/>
    <dgm:cxn modelId="{DB978EFC-CA5B-4B88-B9AC-4B552FF971C2}" type="presOf" srcId="{1631C9F4-9D98-46D9-BC68-80A3A5FDB02B}" destId="{4F63FD04-3354-42B4-86BF-395A0DAFE370}" srcOrd="1" destOrd="0" presId="urn:microsoft.com/office/officeart/2005/8/layout/hierarchy2"/>
    <dgm:cxn modelId="{CCD2CAE3-7DFE-40AE-949D-AF7C6475D8E3}" srcId="{20DC2883-49B3-49B8-A634-9D0C1A72BC16}" destId="{B42A8EE0-898E-45D5-9635-132FF846D98C}" srcOrd="0" destOrd="0" parTransId="{756C5E44-20FA-43D2-9B9D-F029EE60C35F}" sibTransId="{90CEC8BF-47E4-44EB-9A6E-64F41EDA97AD}"/>
    <dgm:cxn modelId="{837DDC48-A0EA-4AF2-B0E9-768E161822CF}" srcId="{EE17D433-31E5-4722-A7C9-FF014F5A4160}" destId="{E32DB715-CEC6-44F7-AEFF-51636D6EF8FE}" srcOrd="2" destOrd="0" parTransId="{5823503B-18C3-4C18-9107-3E8671AB18C5}" sibTransId="{5B51D608-0693-4935-A7F1-082F1FC2B245}"/>
    <dgm:cxn modelId="{C287493D-7ACF-4D90-A474-98C2C06F7A83}" type="presOf" srcId="{756C5E44-20FA-43D2-9B9D-F029EE60C35F}" destId="{435B2313-646C-4F1D-851D-7E46F0C02C60}" srcOrd="0" destOrd="0" presId="urn:microsoft.com/office/officeart/2005/8/layout/hierarchy2"/>
    <dgm:cxn modelId="{C6FDE408-FCA8-464B-ACC1-F105DE25AFFF}" type="presOf" srcId="{C7A90C86-5DAA-4338-B922-677C7308CCC1}" destId="{4D343CDF-F151-455A-9BCB-2ADED7E4B687}" srcOrd="0" destOrd="0" presId="urn:microsoft.com/office/officeart/2005/8/layout/hierarchy2"/>
    <dgm:cxn modelId="{0BC46341-B496-485C-9C23-36E10E40C9E0}" type="presOf" srcId="{54714FE1-11F5-4706-99FB-2F1408F719A1}" destId="{02471C3E-ABD1-4876-BFCB-B29A6ED2144E}" srcOrd="1" destOrd="0" presId="urn:microsoft.com/office/officeart/2005/8/layout/hierarchy2"/>
    <dgm:cxn modelId="{9A278DEA-A80A-4212-933C-AE1B1FE2D03E}" type="presOf" srcId="{172A643F-680B-49B3-A4FF-18D2E2D97C3B}" destId="{14B40CDC-DCAA-4093-9449-01C5F4F535EA}" srcOrd="1" destOrd="0" presId="urn:microsoft.com/office/officeart/2005/8/layout/hierarchy2"/>
    <dgm:cxn modelId="{DB83C905-7A6A-4389-9FF4-98D029ED3CEC}" type="presOf" srcId="{B42A8EE0-898E-45D5-9635-132FF846D98C}" destId="{DCCB7240-E41F-438D-B9A1-17BAE79C7DF1}" srcOrd="0" destOrd="0" presId="urn:microsoft.com/office/officeart/2005/8/layout/hierarchy2"/>
    <dgm:cxn modelId="{C17CBEB9-D652-4018-8E55-87BC3B908DF6}" type="presOf" srcId="{1631C9F4-9D98-46D9-BC68-80A3A5FDB02B}" destId="{54DF0C1C-CD3E-49EA-87AB-F7A13C78DC8B}" srcOrd="0" destOrd="0" presId="urn:microsoft.com/office/officeart/2005/8/layout/hierarchy2"/>
    <dgm:cxn modelId="{57F0B767-C817-47B1-A4AE-9BAD4A7EAFBD}" type="presOf" srcId="{5093BD37-C889-42FF-96A6-D2235167398E}" destId="{8A1CB1D9-B3D1-4BA1-A876-B8A32AFA6F7B}" srcOrd="0" destOrd="0" presId="urn:microsoft.com/office/officeart/2005/8/layout/hierarchy2"/>
    <dgm:cxn modelId="{73DCB89A-8969-4694-B613-DE89F98ABEB4}" srcId="{EE17D433-31E5-4722-A7C9-FF014F5A4160}" destId="{4DC20C4E-0DAE-4494-B271-4CCA3F94F453}" srcOrd="0" destOrd="0" parTransId="{8B7A3846-561D-494B-8CD8-82446E8E0C05}" sibTransId="{E267245D-19F0-4B66-8F65-098E4F302997}"/>
    <dgm:cxn modelId="{48A72D63-4819-4248-8053-D46FB302AADF}" type="presOf" srcId="{CA9E12B2-3901-4456-A085-4DDD5954476D}" destId="{6323EFC0-AD58-4353-8EF7-293E4CA52D9E}" srcOrd="0" destOrd="0" presId="urn:microsoft.com/office/officeart/2005/8/layout/hierarchy2"/>
    <dgm:cxn modelId="{FF07AF3A-7179-4F37-B2E2-734E27F1559A}" srcId="{7BC9B8E9-D969-44DD-B61B-132C293DCA4D}" destId="{EE17D433-31E5-4722-A7C9-FF014F5A4160}" srcOrd="0" destOrd="0" parTransId="{FBB51B5A-E114-4A2F-A025-0D3CD5A3A459}" sibTransId="{DBB5CE85-B632-4502-B8A3-9BA216D73A56}"/>
    <dgm:cxn modelId="{5E78C28B-783D-4D69-B109-D6BD62EEC878}" type="presOf" srcId="{20EDF091-587B-4B72-91AB-0AA644F291F4}" destId="{6A81BC0D-91A9-4D9A-A331-E9A9E5BB87C7}" srcOrd="1" destOrd="0" presId="urn:microsoft.com/office/officeart/2005/8/layout/hierarchy2"/>
    <dgm:cxn modelId="{486BD1A5-6C75-4E1F-8923-2D9F813F4CFA}" srcId="{EE17D433-31E5-4722-A7C9-FF014F5A4160}" destId="{54A3063C-2E98-4D6E-B91B-C635F8C4ABE0}" srcOrd="1" destOrd="0" parTransId="{20EDF091-587B-4B72-91AB-0AA644F291F4}" sibTransId="{0D8EB5A6-C586-464B-95B4-E40867EE6A0F}"/>
    <dgm:cxn modelId="{24A3F3F3-9D38-4D48-9B72-C95FFE317E06}" srcId="{851CB14D-2400-4CDB-8CCC-A4AA4C4DAD41}" destId="{7AC8DF21-52D0-437E-BC76-D9B4897FFDD2}" srcOrd="0" destOrd="0" parTransId="{8134FD13-98E6-4B34-AC0D-EDA6BDD3623E}" sibTransId="{EB48D890-B4A5-4CB2-90ED-836A63E6C565}"/>
    <dgm:cxn modelId="{767ECFAF-BD26-480F-8DDE-A2DAFD1AFE6E}" type="presOf" srcId="{9D1D1758-C313-4DE2-BCF2-FC1291E20011}" destId="{95D84388-5DCD-4AA8-9064-9B402F9B0323}" srcOrd="0" destOrd="0" presId="urn:microsoft.com/office/officeart/2005/8/layout/hierarchy2"/>
    <dgm:cxn modelId="{5A760A34-1C65-4DCF-9B62-7C6FF9B8C661}" type="presOf" srcId="{20DC2883-49B3-49B8-A634-9D0C1A72BC16}" destId="{4F2A7C69-4055-437A-A24D-6A9711918B11}" srcOrd="0" destOrd="0" presId="urn:microsoft.com/office/officeart/2005/8/layout/hierarchy2"/>
    <dgm:cxn modelId="{770D8B17-DD0F-4C1B-A302-8A6944AB2EFC}" type="presOf" srcId="{4567B62A-041D-4122-988B-39F2DCCAB775}" destId="{19FB1380-A69F-43EF-9DAA-05675976AE4C}" srcOrd="1" destOrd="0" presId="urn:microsoft.com/office/officeart/2005/8/layout/hierarchy2"/>
    <dgm:cxn modelId="{0A19B412-AE5E-43BC-BCC3-2FA5C7871C41}" type="presOf" srcId="{54771CF7-7CD4-40B5-A1A8-02AAF3394203}" destId="{74EB191D-94F2-41BC-9E32-205950FBE76D}" srcOrd="1" destOrd="0" presId="urn:microsoft.com/office/officeart/2005/8/layout/hierarchy2"/>
    <dgm:cxn modelId="{A33B5061-D7F4-4503-B581-8D426779EFF7}" type="presOf" srcId="{8B7A3846-561D-494B-8CD8-82446E8E0C05}" destId="{E29F66D1-D9F0-476C-9BAB-B4EDBB9DB28F}" srcOrd="0" destOrd="0" presId="urn:microsoft.com/office/officeart/2005/8/layout/hierarchy2"/>
    <dgm:cxn modelId="{847A46F0-8327-4EB8-B949-A74A31255244}" type="presOf" srcId="{E0DCEC54-A49A-4A01-9DBC-C9A47E0B74FB}" destId="{CC4382C8-C1DF-4689-A530-9929DE8ACC90}" srcOrd="0" destOrd="0" presId="urn:microsoft.com/office/officeart/2005/8/layout/hierarchy2"/>
    <dgm:cxn modelId="{B8774D34-1D11-4F2C-BB05-3037838B7265}" srcId="{E32DB715-CEC6-44F7-AEFF-51636D6EF8FE}" destId="{C7A90C86-5DAA-4338-B922-677C7308CCC1}" srcOrd="0" destOrd="0" parTransId="{54771CF7-7CD4-40B5-A1A8-02AAF3394203}" sibTransId="{EDCBF9F4-4E24-4B2E-9A4B-39DC60373D40}"/>
    <dgm:cxn modelId="{CE63B8B3-9B59-4931-8520-C539EC380EB6}" type="presOf" srcId="{0098983D-EB57-4393-89EC-9555FCFC44C2}" destId="{FC248518-866C-42C2-9FE1-98D25EA591C3}" srcOrd="0" destOrd="0" presId="urn:microsoft.com/office/officeart/2005/8/layout/hierarchy2"/>
    <dgm:cxn modelId="{074C214F-396B-43B1-B934-2339A0A070EE}" type="presOf" srcId="{756C5E44-20FA-43D2-9B9D-F029EE60C35F}" destId="{46FEA305-5F88-4233-B640-4C821C954589}" srcOrd="1" destOrd="0" presId="urn:microsoft.com/office/officeart/2005/8/layout/hierarchy2"/>
    <dgm:cxn modelId="{5C6B2FCD-3A97-4FFD-BFC9-C83AFFB00C80}" type="presOf" srcId="{5823503B-18C3-4C18-9107-3E8671AB18C5}" destId="{4A00C71E-0422-4052-8A8E-6D5586182B94}" srcOrd="1" destOrd="0" presId="urn:microsoft.com/office/officeart/2005/8/layout/hierarchy2"/>
    <dgm:cxn modelId="{CEA1D7C1-5C33-4BB9-9463-C2E7B462CEF1}" type="presParOf" srcId="{1079F1AD-8C80-4666-819B-9B81BE825174}" destId="{F59AC45D-834B-4B45-9550-BC54F2977CCD}" srcOrd="0" destOrd="0" presId="urn:microsoft.com/office/officeart/2005/8/layout/hierarchy2"/>
    <dgm:cxn modelId="{E69E2871-3030-4129-8A53-1298799A0A3F}" type="presParOf" srcId="{F59AC45D-834B-4B45-9550-BC54F2977CCD}" destId="{6F41BFE0-F7BA-408B-ADA3-02B4B87298B5}" srcOrd="0" destOrd="0" presId="urn:microsoft.com/office/officeart/2005/8/layout/hierarchy2"/>
    <dgm:cxn modelId="{20D44DAC-715D-41E8-A793-C60149984FB9}" type="presParOf" srcId="{F59AC45D-834B-4B45-9550-BC54F2977CCD}" destId="{E17C5268-83A7-4C09-A155-057F63E1C551}" srcOrd="1" destOrd="0" presId="urn:microsoft.com/office/officeart/2005/8/layout/hierarchy2"/>
    <dgm:cxn modelId="{8802DBD5-E462-428D-9A7C-B71B73D5E0C0}" type="presParOf" srcId="{E17C5268-83A7-4C09-A155-057F63E1C551}" destId="{E29F66D1-D9F0-476C-9BAB-B4EDBB9DB28F}" srcOrd="0" destOrd="0" presId="urn:microsoft.com/office/officeart/2005/8/layout/hierarchy2"/>
    <dgm:cxn modelId="{44BBE69A-597C-4C30-AC8C-278C05D040E9}" type="presParOf" srcId="{E29F66D1-D9F0-476C-9BAB-B4EDBB9DB28F}" destId="{974FDE6B-413E-4FC8-96C1-07464D63A7A7}" srcOrd="0" destOrd="0" presId="urn:microsoft.com/office/officeart/2005/8/layout/hierarchy2"/>
    <dgm:cxn modelId="{73BD3256-5AF1-43DC-8F55-C1AC696756F3}" type="presParOf" srcId="{E17C5268-83A7-4C09-A155-057F63E1C551}" destId="{8AEB9805-EB45-4EFD-90D2-7B6705B89FEB}" srcOrd="1" destOrd="0" presId="urn:microsoft.com/office/officeart/2005/8/layout/hierarchy2"/>
    <dgm:cxn modelId="{E6EE63FB-8EBA-402E-B777-236016EE8E0C}" type="presParOf" srcId="{8AEB9805-EB45-4EFD-90D2-7B6705B89FEB}" destId="{D6D32F2B-D1CD-41ED-9D17-8E94E73C88A0}" srcOrd="0" destOrd="0" presId="urn:microsoft.com/office/officeart/2005/8/layout/hierarchy2"/>
    <dgm:cxn modelId="{BBD3D35C-0630-4164-8FF4-FDB7FE92F60B}" type="presParOf" srcId="{8AEB9805-EB45-4EFD-90D2-7B6705B89FEB}" destId="{1CA67DC8-BB4C-4237-BA37-6DA7FE7AC2F0}" srcOrd="1" destOrd="0" presId="urn:microsoft.com/office/officeart/2005/8/layout/hierarchy2"/>
    <dgm:cxn modelId="{3CC70120-A6F1-483D-8E57-7354142309C6}" type="presParOf" srcId="{1CA67DC8-BB4C-4237-BA37-6DA7FE7AC2F0}" destId="{54DF0C1C-CD3E-49EA-87AB-F7A13C78DC8B}" srcOrd="0" destOrd="0" presId="urn:microsoft.com/office/officeart/2005/8/layout/hierarchy2"/>
    <dgm:cxn modelId="{FC7E2E2F-195F-4852-BE0B-F4DD9F3436B2}" type="presParOf" srcId="{54DF0C1C-CD3E-49EA-87AB-F7A13C78DC8B}" destId="{4F63FD04-3354-42B4-86BF-395A0DAFE370}" srcOrd="0" destOrd="0" presId="urn:microsoft.com/office/officeart/2005/8/layout/hierarchy2"/>
    <dgm:cxn modelId="{4B32C04A-1CB6-4FAD-8E5C-FC53CFAB294E}" type="presParOf" srcId="{1CA67DC8-BB4C-4237-BA37-6DA7FE7AC2F0}" destId="{EF23A79C-2FC9-4A8F-8628-2A2C7C962A96}" srcOrd="1" destOrd="0" presId="urn:microsoft.com/office/officeart/2005/8/layout/hierarchy2"/>
    <dgm:cxn modelId="{87FF199A-F816-4D75-B499-1EC2BAA111D1}" type="presParOf" srcId="{EF23A79C-2FC9-4A8F-8628-2A2C7C962A96}" destId="{7FE8C349-0872-46C5-B5C4-06D833A2A4FD}" srcOrd="0" destOrd="0" presId="urn:microsoft.com/office/officeart/2005/8/layout/hierarchy2"/>
    <dgm:cxn modelId="{C03F255F-EE96-4508-B8FC-21A03AAF66BE}" type="presParOf" srcId="{EF23A79C-2FC9-4A8F-8628-2A2C7C962A96}" destId="{457BCADD-5F08-415C-97B2-6BC55A250106}" srcOrd="1" destOrd="0" presId="urn:microsoft.com/office/officeart/2005/8/layout/hierarchy2"/>
    <dgm:cxn modelId="{5E881846-A03F-45E4-B727-E0882E483E52}" type="presParOf" srcId="{457BCADD-5F08-415C-97B2-6BC55A250106}" destId="{7003EF96-25D2-4E83-8BF2-2340B3D2DEFD}" srcOrd="0" destOrd="0" presId="urn:microsoft.com/office/officeart/2005/8/layout/hierarchy2"/>
    <dgm:cxn modelId="{DDA8825F-5923-4B0F-A821-C31F56B7C2BD}" type="presParOf" srcId="{7003EF96-25D2-4E83-8BF2-2340B3D2DEFD}" destId="{14B40CDC-DCAA-4093-9449-01C5F4F535EA}" srcOrd="0" destOrd="0" presId="urn:microsoft.com/office/officeart/2005/8/layout/hierarchy2"/>
    <dgm:cxn modelId="{B3D5610D-86C4-46AA-900B-80903D98CF07}" type="presParOf" srcId="{457BCADD-5F08-415C-97B2-6BC55A250106}" destId="{A1453ABC-1954-4B9C-9168-F2BAD4BCC35A}" srcOrd="1" destOrd="0" presId="urn:microsoft.com/office/officeart/2005/8/layout/hierarchy2"/>
    <dgm:cxn modelId="{C3F8C6AF-5538-4914-B46A-2749DA13D6EA}" type="presParOf" srcId="{A1453ABC-1954-4B9C-9168-F2BAD4BCC35A}" destId="{9C9A7543-2A99-45D0-9F38-039AF6CDFADF}" srcOrd="0" destOrd="0" presId="urn:microsoft.com/office/officeart/2005/8/layout/hierarchy2"/>
    <dgm:cxn modelId="{F448F8D3-5D56-4810-A284-9BB08FBCB266}" type="presParOf" srcId="{A1453ABC-1954-4B9C-9168-F2BAD4BCC35A}" destId="{D86C8633-191B-46DD-9014-8C653B3134D4}" srcOrd="1" destOrd="0" presId="urn:microsoft.com/office/officeart/2005/8/layout/hierarchy2"/>
    <dgm:cxn modelId="{D14D40D4-A551-4F51-AA9C-6C0C23C60E4D}" type="presParOf" srcId="{1CA67DC8-BB4C-4237-BA37-6DA7FE7AC2F0}" destId="{F7BEAB30-396B-44BC-BE17-51614F07C1E0}" srcOrd="2" destOrd="0" presId="urn:microsoft.com/office/officeart/2005/8/layout/hierarchy2"/>
    <dgm:cxn modelId="{104971A7-4575-4DBC-B95E-5C5B6018D4EF}" type="presParOf" srcId="{F7BEAB30-396B-44BC-BE17-51614F07C1E0}" destId="{340B0D7C-70D2-4066-BC5C-28DDA336DDB7}" srcOrd="0" destOrd="0" presId="urn:microsoft.com/office/officeart/2005/8/layout/hierarchy2"/>
    <dgm:cxn modelId="{3BC5D248-6492-4399-9D40-E5340604506D}" type="presParOf" srcId="{1CA67DC8-BB4C-4237-BA37-6DA7FE7AC2F0}" destId="{07F1A17F-3211-46C3-AF2B-99625E513CF9}" srcOrd="3" destOrd="0" presId="urn:microsoft.com/office/officeart/2005/8/layout/hierarchy2"/>
    <dgm:cxn modelId="{03FC6CB8-F2C6-4A9C-B45C-85C7F87E71CA}" type="presParOf" srcId="{07F1A17F-3211-46C3-AF2B-99625E513CF9}" destId="{5F075361-9BC8-45EB-A88F-C283C843B398}" srcOrd="0" destOrd="0" presId="urn:microsoft.com/office/officeart/2005/8/layout/hierarchy2"/>
    <dgm:cxn modelId="{D8A3403E-6499-4BA8-BDFB-92383883E223}" type="presParOf" srcId="{07F1A17F-3211-46C3-AF2B-99625E513CF9}" destId="{C2F20909-4EC5-4AFB-84F3-24127A61CE4D}" srcOrd="1" destOrd="0" presId="urn:microsoft.com/office/officeart/2005/8/layout/hierarchy2"/>
    <dgm:cxn modelId="{DE757E79-236A-4FE4-9921-EA47BD3F8D15}" type="presParOf" srcId="{C2F20909-4EC5-4AFB-84F3-24127A61CE4D}" destId="{CC460BB1-667E-4F03-810A-CF1888B62433}" srcOrd="0" destOrd="0" presId="urn:microsoft.com/office/officeart/2005/8/layout/hierarchy2"/>
    <dgm:cxn modelId="{57C2F262-E71A-458A-B302-E0E92DCD0FB8}" type="presParOf" srcId="{CC460BB1-667E-4F03-810A-CF1888B62433}" destId="{CC1E301E-177F-407D-8EF3-896C8804730E}" srcOrd="0" destOrd="0" presId="urn:microsoft.com/office/officeart/2005/8/layout/hierarchy2"/>
    <dgm:cxn modelId="{5B50DD1D-FAD5-4EA4-A363-97272332526D}" type="presParOf" srcId="{C2F20909-4EC5-4AFB-84F3-24127A61CE4D}" destId="{4EDE9C0C-2140-4378-AE2C-45B35FD97247}" srcOrd="1" destOrd="0" presId="urn:microsoft.com/office/officeart/2005/8/layout/hierarchy2"/>
    <dgm:cxn modelId="{BC16C8B3-6B70-450D-818F-A8E6703CF80A}" type="presParOf" srcId="{4EDE9C0C-2140-4378-AE2C-45B35FD97247}" destId="{5DC1384F-032D-4003-8833-AB010E4C929B}" srcOrd="0" destOrd="0" presId="urn:microsoft.com/office/officeart/2005/8/layout/hierarchy2"/>
    <dgm:cxn modelId="{A75D8B53-883B-4314-8884-27C1F120570F}" type="presParOf" srcId="{4EDE9C0C-2140-4378-AE2C-45B35FD97247}" destId="{0AC3E4AA-8C36-4DD4-A634-345188F4164C}" srcOrd="1" destOrd="0" presId="urn:microsoft.com/office/officeart/2005/8/layout/hierarchy2"/>
    <dgm:cxn modelId="{58EBE945-6939-44E2-9CA1-7A1A6994F378}" type="presParOf" srcId="{1CA67DC8-BB4C-4237-BA37-6DA7FE7AC2F0}" destId="{105F7026-421D-4179-AAC0-5B0AE0037BE3}" srcOrd="4" destOrd="0" presId="urn:microsoft.com/office/officeart/2005/8/layout/hierarchy2"/>
    <dgm:cxn modelId="{6ECBF6BD-74E2-4FF0-81B7-37B87CCAD174}" type="presParOf" srcId="{105F7026-421D-4179-AAC0-5B0AE0037BE3}" destId="{02471C3E-ABD1-4876-BFCB-B29A6ED2144E}" srcOrd="0" destOrd="0" presId="urn:microsoft.com/office/officeart/2005/8/layout/hierarchy2"/>
    <dgm:cxn modelId="{CD755CDD-73B3-499C-BBEA-8CBCA2F4A37A}" type="presParOf" srcId="{1CA67DC8-BB4C-4237-BA37-6DA7FE7AC2F0}" destId="{1406C264-3477-47A6-A236-32DD947BF91A}" srcOrd="5" destOrd="0" presId="urn:microsoft.com/office/officeart/2005/8/layout/hierarchy2"/>
    <dgm:cxn modelId="{AF8C8CA7-A891-48F3-8CC0-24E3B1B18FE5}" type="presParOf" srcId="{1406C264-3477-47A6-A236-32DD947BF91A}" destId="{D184240D-B775-4FB3-AB44-60780FFBD579}" srcOrd="0" destOrd="0" presId="urn:microsoft.com/office/officeart/2005/8/layout/hierarchy2"/>
    <dgm:cxn modelId="{504BA000-BDEF-471A-9858-99EFDF5310CD}" type="presParOf" srcId="{1406C264-3477-47A6-A236-32DD947BF91A}" destId="{59402EEB-2DE2-4BBE-B600-E9F9D2840872}" srcOrd="1" destOrd="0" presId="urn:microsoft.com/office/officeart/2005/8/layout/hierarchy2"/>
    <dgm:cxn modelId="{99C90677-0314-4826-8ADC-E35CE4E320D9}" type="presParOf" srcId="{59402EEB-2DE2-4BBE-B600-E9F9D2840872}" destId="{D09904F1-34B8-4E9A-B809-7FE7E10EB4B3}" srcOrd="0" destOrd="0" presId="urn:microsoft.com/office/officeart/2005/8/layout/hierarchy2"/>
    <dgm:cxn modelId="{3673C537-95C3-4E98-BB7C-97C587782A6A}" type="presParOf" srcId="{D09904F1-34B8-4E9A-B809-7FE7E10EB4B3}" destId="{F84C53F3-8D9F-4994-ABE2-BFF66BD14780}" srcOrd="0" destOrd="0" presId="urn:microsoft.com/office/officeart/2005/8/layout/hierarchy2"/>
    <dgm:cxn modelId="{9569192A-D851-4367-8CBE-5DC68ACD0CFF}" type="presParOf" srcId="{59402EEB-2DE2-4BBE-B600-E9F9D2840872}" destId="{D2CAE346-FDA4-480B-8143-459F028B454D}" srcOrd="1" destOrd="0" presId="urn:microsoft.com/office/officeart/2005/8/layout/hierarchy2"/>
    <dgm:cxn modelId="{6463AD13-9855-4914-90B7-C29EAFF4C5AF}" type="presParOf" srcId="{D2CAE346-FDA4-480B-8143-459F028B454D}" destId="{D00CA438-8EB7-4A2E-B336-F17D71C6B79B}" srcOrd="0" destOrd="0" presId="urn:microsoft.com/office/officeart/2005/8/layout/hierarchy2"/>
    <dgm:cxn modelId="{AEDB61EA-3C70-467B-A416-C6DA4F305005}" type="presParOf" srcId="{D2CAE346-FDA4-480B-8143-459F028B454D}" destId="{A13DA660-C54B-4B6F-A3DA-E8934678442D}" srcOrd="1" destOrd="0" presId="urn:microsoft.com/office/officeart/2005/8/layout/hierarchy2"/>
    <dgm:cxn modelId="{4E1CF6DD-99AD-483E-9A9D-8D0B3966F467}" type="presParOf" srcId="{E17C5268-83A7-4C09-A155-057F63E1C551}" destId="{3934A343-3F57-4572-A1C7-A4FC2E1A8171}" srcOrd="2" destOrd="0" presId="urn:microsoft.com/office/officeart/2005/8/layout/hierarchy2"/>
    <dgm:cxn modelId="{37BCD599-01A4-49EB-802C-A5A13EACB028}" type="presParOf" srcId="{3934A343-3F57-4572-A1C7-A4FC2E1A8171}" destId="{6A81BC0D-91A9-4D9A-A331-E9A9E5BB87C7}" srcOrd="0" destOrd="0" presId="urn:microsoft.com/office/officeart/2005/8/layout/hierarchy2"/>
    <dgm:cxn modelId="{F3955285-FDCB-4B50-A3E3-43AA1310654C}" type="presParOf" srcId="{E17C5268-83A7-4C09-A155-057F63E1C551}" destId="{659BD53E-97A4-45CB-93F3-6EC555B9BA0B}" srcOrd="3" destOrd="0" presId="urn:microsoft.com/office/officeart/2005/8/layout/hierarchy2"/>
    <dgm:cxn modelId="{B66B08D7-00ED-4C32-91FD-8DBF5D31FAB3}" type="presParOf" srcId="{659BD53E-97A4-45CB-93F3-6EC555B9BA0B}" destId="{36A63166-1DC3-42E0-B4D9-656A9B72064D}" srcOrd="0" destOrd="0" presId="urn:microsoft.com/office/officeart/2005/8/layout/hierarchy2"/>
    <dgm:cxn modelId="{1E30FECF-FC91-4D3C-8E9F-913BD9483F09}" type="presParOf" srcId="{659BD53E-97A4-45CB-93F3-6EC555B9BA0B}" destId="{796F3A92-BA43-4D82-8A00-15501CF61785}" srcOrd="1" destOrd="0" presId="urn:microsoft.com/office/officeart/2005/8/layout/hierarchy2"/>
    <dgm:cxn modelId="{986721AF-01BA-4801-AD74-C62252CCEB38}" type="presParOf" srcId="{796F3A92-BA43-4D82-8A00-15501CF61785}" destId="{8A1CB1D9-B3D1-4BA1-A876-B8A32AFA6F7B}" srcOrd="0" destOrd="0" presId="urn:microsoft.com/office/officeart/2005/8/layout/hierarchy2"/>
    <dgm:cxn modelId="{B4E52BF9-B5C8-436A-A1BF-F6329F425339}" type="presParOf" srcId="{8A1CB1D9-B3D1-4BA1-A876-B8A32AFA6F7B}" destId="{C99EE70D-CE7F-4FCA-ACEC-D43C65BB582A}" srcOrd="0" destOrd="0" presId="urn:microsoft.com/office/officeart/2005/8/layout/hierarchy2"/>
    <dgm:cxn modelId="{5B1EBD44-FACB-45F7-8BA7-7136ED3B3580}" type="presParOf" srcId="{796F3A92-BA43-4D82-8A00-15501CF61785}" destId="{41D30543-4B31-45B2-94AA-C3A8D96D82B7}" srcOrd="1" destOrd="0" presId="urn:microsoft.com/office/officeart/2005/8/layout/hierarchy2"/>
    <dgm:cxn modelId="{17A98E05-6096-495F-AFBC-ECA7E7AA4C7C}" type="presParOf" srcId="{41D30543-4B31-45B2-94AA-C3A8D96D82B7}" destId="{6323EFC0-AD58-4353-8EF7-293E4CA52D9E}" srcOrd="0" destOrd="0" presId="urn:microsoft.com/office/officeart/2005/8/layout/hierarchy2"/>
    <dgm:cxn modelId="{D2B33C4C-A4D7-4836-A4DA-CF27BFAF727E}" type="presParOf" srcId="{41D30543-4B31-45B2-94AA-C3A8D96D82B7}" destId="{9DC1C70F-A0F0-48F3-B4BD-922CE2C9901D}" srcOrd="1" destOrd="0" presId="urn:microsoft.com/office/officeart/2005/8/layout/hierarchy2"/>
    <dgm:cxn modelId="{A98460CE-C181-49A1-B72A-69A97CECD8C9}" type="presParOf" srcId="{E17C5268-83A7-4C09-A155-057F63E1C551}" destId="{5D452D18-075C-4B5B-8C2A-7272DCD2B025}" srcOrd="4" destOrd="0" presId="urn:microsoft.com/office/officeart/2005/8/layout/hierarchy2"/>
    <dgm:cxn modelId="{C4E187BA-6F1C-402A-90A8-1F094C9A9CB8}" type="presParOf" srcId="{5D452D18-075C-4B5B-8C2A-7272DCD2B025}" destId="{4A00C71E-0422-4052-8A8E-6D5586182B94}" srcOrd="0" destOrd="0" presId="urn:microsoft.com/office/officeart/2005/8/layout/hierarchy2"/>
    <dgm:cxn modelId="{504FBF62-72B1-4C12-BC65-7101B73D07C6}" type="presParOf" srcId="{E17C5268-83A7-4C09-A155-057F63E1C551}" destId="{A186A483-8A7A-4F42-AADB-30978500E2AC}" srcOrd="5" destOrd="0" presId="urn:microsoft.com/office/officeart/2005/8/layout/hierarchy2"/>
    <dgm:cxn modelId="{1B139FDA-D07D-4463-ADC5-55178E88CDC3}" type="presParOf" srcId="{A186A483-8A7A-4F42-AADB-30978500E2AC}" destId="{F440D231-95C3-4CA5-BFC7-C2EC475B1B41}" srcOrd="0" destOrd="0" presId="urn:microsoft.com/office/officeart/2005/8/layout/hierarchy2"/>
    <dgm:cxn modelId="{1736DC84-F503-4C9E-A018-203281D5FF24}" type="presParOf" srcId="{A186A483-8A7A-4F42-AADB-30978500E2AC}" destId="{48E11AA0-D5FB-45E8-AF0F-9607EF2A6ADD}" srcOrd="1" destOrd="0" presId="urn:microsoft.com/office/officeart/2005/8/layout/hierarchy2"/>
    <dgm:cxn modelId="{96131EE7-1C05-469C-8D1E-B928AEDB2EE8}" type="presParOf" srcId="{48E11AA0-D5FB-45E8-AF0F-9607EF2A6ADD}" destId="{5F135E43-7D7A-42BA-B36B-4DF9393EEA1B}" srcOrd="0" destOrd="0" presId="urn:microsoft.com/office/officeart/2005/8/layout/hierarchy2"/>
    <dgm:cxn modelId="{271590AD-BE34-464C-A4E6-FE9AA14A5D1D}" type="presParOf" srcId="{5F135E43-7D7A-42BA-B36B-4DF9393EEA1B}" destId="{74EB191D-94F2-41BC-9E32-205950FBE76D}" srcOrd="0" destOrd="0" presId="urn:microsoft.com/office/officeart/2005/8/layout/hierarchy2"/>
    <dgm:cxn modelId="{8B6CD7F6-CF6D-4BEB-BBB4-7D001F81CF43}" type="presParOf" srcId="{48E11AA0-D5FB-45E8-AF0F-9607EF2A6ADD}" destId="{CAAE7560-0785-4740-AF12-3F07D73DAB2F}" srcOrd="1" destOrd="0" presId="urn:microsoft.com/office/officeart/2005/8/layout/hierarchy2"/>
    <dgm:cxn modelId="{F33759D5-EB0A-44BF-9801-45A0592AEF9E}" type="presParOf" srcId="{CAAE7560-0785-4740-AF12-3F07D73DAB2F}" destId="{4D343CDF-F151-455A-9BCB-2ADED7E4B687}" srcOrd="0" destOrd="0" presId="urn:microsoft.com/office/officeart/2005/8/layout/hierarchy2"/>
    <dgm:cxn modelId="{C6580516-6D54-460A-BBE8-2A9F500178B8}" type="presParOf" srcId="{CAAE7560-0785-4740-AF12-3F07D73DAB2F}" destId="{26DC9E63-6992-4D7E-A696-F32E7F7F240C}" srcOrd="1" destOrd="0" presId="urn:microsoft.com/office/officeart/2005/8/layout/hierarchy2"/>
    <dgm:cxn modelId="{1DD0871A-0960-4257-84D5-F6585C6FA084}" type="presParOf" srcId="{26DC9E63-6992-4D7E-A696-F32E7F7F240C}" destId="{95D84388-5DCD-4AA8-9064-9B402F9B0323}" srcOrd="0" destOrd="0" presId="urn:microsoft.com/office/officeart/2005/8/layout/hierarchy2"/>
    <dgm:cxn modelId="{03AA5B73-2A07-46FD-94B8-6A0D45A41907}" type="presParOf" srcId="{95D84388-5DCD-4AA8-9064-9B402F9B0323}" destId="{453C02AD-6AC5-473B-9D7E-B03A084F23C7}" srcOrd="0" destOrd="0" presId="urn:microsoft.com/office/officeart/2005/8/layout/hierarchy2"/>
    <dgm:cxn modelId="{223BE1DE-EAC3-443F-A812-FCC55E075A88}" type="presParOf" srcId="{26DC9E63-6992-4D7E-A696-F32E7F7F240C}" destId="{DBD4FBDE-62A4-4AFD-A27F-925D83263F04}" srcOrd="1" destOrd="0" presId="urn:microsoft.com/office/officeart/2005/8/layout/hierarchy2"/>
    <dgm:cxn modelId="{D7943C62-8D98-433C-83E6-A63309E6C7CB}" type="presParOf" srcId="{DBD4FBDE-62A4-4AFD-A27F-925D83263F04}" destId="{1CFC4407-1B1C-4FE0-80D2-D4BE04E22519}" srcOrd="0" destOrd="0" presId="urn:microsoft.com/office/officeart/2005/8/layout/hierarchy2"/>
    <dgm:cxn modelId="{1E80720A-462B-414C-B125-C2E05A8A1D64}" type="presParOf" srcId="{DBD4FBDE-62A4-4AFD-A27F-925D83263F04}" destId="{9BDCC7AB-F162-4D11-819A-5EBBD6D6C780}" srcOrd="1" destOrd="0" presId="urn:microsoft.com/office/officeart/2005/8/layout/hierarchy2"/>
    <dgm:cxn modelId="{1F13F673-60D1-48C5-9933-DCFB56B12889}" type="presParOf" srcId="{E17C5268-83A7-4C09-A155-057F63E1C551}" destId="{FC248518-866C-42C2-9FE1-98D25EA591C3}" srcOrd="6" destOrd="0" presId="urn:microsoft.com/office/officeart/2005/8/layout/hierarchy2"/>
    <dgm:cxn modelId="{B9DB7F9B-1BE0-4A70-ABA1-9F2B8F1DA899}" type="presParOf" srcId="{FC248518-866C-42C2-9FE1-98D25EA591C3}" destId="{DEA2F2C7-AF76-4113-86BD-F7DACE825FDD}" srcOrd="0" destOrd="0" presId="urn:microsoft.com/office/officeart/2005/8/layout/hierarchy2"/>
    <dgm:cxn modelId="{AD2B9132-1051-455E-8E2F-7077EA5B8982}" type="presParOf" srcId="{E17C5268-83A7-4C09-A155-057F63E1C551}" destId="{3463C248-534C-4620-90D4-AF384D65B16A}" srcOrd="7" destOrd="0" presId="urn:microsoft.com/office/officeart/2005/8/layout/hierarchy2"/>
    <dgm:cxn modelId="{8C607D1C-9000-4EB2-9505-448599668C9D}" type="presParOf" srcId="{3463C248-534C-4620-90D4-AF384D65B16A}" destId="{4F2A7C69-4055-437A-A24D-6A9711918B11}" srcOrd="0" destOrd="0" presId="urn:microsoft.com/office/officeart/2005/8/layout/hierarchy2"/>
    <dgm:cxn modelId="{75DA2CD8-7568-4554-92E5-AD7D98F447C3}" type="presParOf" srcId="{3463C248-534C-4620-90D4-AF384D65B16A}" destId="{F8DCA7B3-6488-42A0-9D20-A78D6FDAB3AB}" srcOrd="1" destOrd="0" presId="urn:microsoft.com/office/officeart/2005/8/layout/hierarchy2"/>
    <dgm:cxn modelId="{434016DA-B92F-49D2-A81B-F0CFCBC54F2C}" type="presParOf" srcId="{F8DCA7B3-6488-42A0-9D20-A78D6FDAB3AB}" destId="{435B2313-646C-4F1D-851D-7E46F0C02C60}" srcOrd="0" destOrd="0" presId="urn:microsoft.com/office/officeart/2005/8/layout/hierarchy2"/>
    <dgm:cxn modelId="{FC09571A-5A5E-43D0-9D2D-4D00EDF85E9F}" type="presParOf" srcId="{435B2313-646C-4F1D-851D-7E46F0C02C60}" destId="{46FEA305-5F88-4233-B640-4C821C954589}" srcOrd="0" destOrd="0" presId="urn:microsoft.com/office/officeart/2005/8/layout/hierarchy2"/>
    <dgm:cxn modelId="{5ABC8697-7A2D-477A-9CB0-502388FD8EDA}" type="presParOf" srcId="{F8DCA7B3-6488-42A0-9D20-A78D6FDAB3AB}" destId="{7C9218F1-EA30-4E93-88E8-78D0152C169F}" srcOrd="1" destOrd="0" presId="urn:microsoft.com/office/officeart/2005/8/layout/hierarchy2"/>
    <dgm:cxn modelId="{36C99185-F323-45EB-A1E2-6038460F39DB}" type="presParOf" srcId="{7C9218F1-EA30-4E93-88E8-78D0152C169F}" destId="{DCCB7240-E41F-438D-B9A1-17BAE79C7DF1}" srcOrd="0" destOrd="0" presId="urn:microsoft.com/office/officeart/2005/8/layout/hierarchy2"/>
    <dgm:cxn modelId="{2A83632C-1140-490C-B06D-F8297FC9AB43}" type="presParOf" srcId="{7C9218F1-EA30-4E93-88E8-78D0152C169F}" destId="{D9D1AF48-B6D4-411D-808B-49FD7E2B8A2B}" srcOrd="1" destOrd="0" presId="urn:microsoft.com/office/officeart/2005/8/layout/hierarchy2"/>
    <dgm:cxn modelId="{5537DD85-2D65-4401-B5BC-5185AA82FE4D}" type="presParOf" srcId="{D9D1AF48-B6D4-411D-808B-49FD7E2B8A2B}" destId="{BBAEC6FB-5AA9-4CAE-8AEE-C803232C92C9}" srcOrd="0" destOrd="0" presId="urn:microsoft.com/office/officeart/2005/8/layout/hierarchy2"/>
    <dgm:cxn modelId="{A18B8F42-0284-4141-B9CC-A1B971953E27}" type="presParOf" srcId="{BBAEC6FB-5AA9-4CAE-8AEE-C803232C92C9}" destId="{19FB1380-A69F-43EF-9DAA-05675976AE4C}" srcOrd="0" destOrd="0" presId="urn:microsoft.com/office/officeart/2005/8/layout/hierarchy2"/>
    <dgm:cxn modelId="{9C65FE19-60ED-4B18-B6E6-CFA3DA01D790}" type="presParOf" srcId="{D9D1AF48-B6D4-411D-808B-49FD7E2B8A2B}" destId="{8AB87E48-1D79-4CBE-8F9A-AB8DCF762A3B}" srcOrd="1" destOrd="0" presId="urn:microsoft.com/office/officeart/2005/8/layout/hierarchy2"/>
    <dgm:cxn modelId="{1FD5F3B1-FE2D-47BC-8A21-866AC9D0FC43}" type="presParOf" srcId="{8AB87E48-1D79-4CBE-8F9A-AB8DCF762A3B}" destId="{CC4382C8-C1DF-4689-A530-9929DE8ACC90}" srcOrd="0" destOrd="0" presId="urn:microsoft.com/office/officeart/2005/8/layout/hierarchy2"/>
    <dgm:cxn modelId="{07603B97-0ED0-4383-9134-08D5E7700380}" type="presParOf" srcId="{8AB87E48-1D79-4CBE-8F9A-AB8DCF762A3B}" destId="{97CF4FB5-DC54-4C12-AF0E-06256086EB29}"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C9B8E9-D969-44DD-B61B-132C293DCA4D}" type="doc">
      <dgm:prSet loTypeId="urn:microsoft.com/office/officeart/2005/8/layout/hierarchy2" loCatId="hierarchy" qsTypeId="urn:microsoft.com/office/officeart/2005/8/quickstyle/simple1#4" qsCatId="simple" csTypeId="urn:microsoft.com/office/officeart/2005/8/colors/accent1_2#5" csCatId="accent1" phldr="1"/>
      <dgm:spPr/>
      <dgm:t>
        <a:bodyPr/>
        <a:lstStyle/>
        <a:p>
          <a:endParaRPr lang="en-US"/>
        </a:p>
      </dgm:t>
    </dgm:pt>
    <dgm:pt modelId="{EE17D433-31E5-4722-A7C9-FF014F5A4160}">
      <dgm:prSet phldrT="[Text]" custT="1"/>
      <dgm:spPr>
        <a:solidFill>
          <a:srgbClr val="3A9645"/>
        </a:solidFill>
      </dgm:spPr>
      <dgm:t>
        <a:bodyPr/>
        <a:lstStyle/>
        <a:p>
          <a:r>
            <a:rPr lang="en-US" sz="3200" b="1" dirty="0" smtClean="0">
              <a:latin typeface="Arial" pitchFamily="34" charset="0"/>
              <a:cs typeface="Arial" pitchFamily="34" charset="0"/>
            </a:rPr>
            <a:t>Policies &amp; Programs</a:t>
          </a:r>
          <a:endParaRPr lang="en-US" sz="3200" b="1" dirty="0">
            <a:latin typeface="Arial" pitchFamily="34" charset="0"/>
            <a:cs typeface="Arial" pitchFamily="34" charset="0"/>
          </a:endParaRPr>
        </a:p>
      </dgm:t>
    </dgm:pt>
    <dgm:pt modelId="{FBB51B5A-E114-4A2F-A025-0D3CD5A3A459}" type="parTrans" cxnId="{FF07AF3A-7179-4F37-B2E2-734E27F1559A}">
      <dgm:prSet/>
      <dgm:spPr/>
      <dgm:t>
        <a:bodyPr/>
        <a:lstStyle/>
        <a:p>
          <a:endParaRPr lang="en-US" sz="2000"/>
        </a:p>
      </dgm:t>
    </dgm:pt>
    <dgm:pt modelId="{DBB5CE85-B632-4502-B8A3-9BA216D73A56}" type="sibTrans" cxnId="{FF07AF3A-7179-4F37-B2E2-734E27F1559A}">
      <dgm:prSet/>
      <dgm:spPr/>
      <dgm:t>
        <a:bodyPr/>
        <a:lstStyle/>
        <a:p>
          <a:endParaRPr lang="en-US" sz="2000"/>
        </a:p>
      </dgm:t>
    </dgm:pt>
    <dgm:pt modelId="{84B53E2D-C4C6-44C3-8AAB-F31AF80909A3}">
      <dgm:prSet custT="1"/>
      <dgm:spPr>
        <a:solidFill>
          <a:schemeClr val="accent3">
            <a:lumMod val="75000"/>
          </a:schemeClr>
        </a:solidFill>
      </dgm:spPr>
      <dgm:t>
        <a:bodyPr/>
        <a:lstStyle/>
        <a:p>
          <a:pPr>
            <a:lnSpc>
              <a:spcPct val="100000"/>
            </a:lnSpc>
            <a:spcAft>
              <a:spcPts val="0"/>
            </a:spcAft>
          </a:pPr>
          <a:r>
            <a:rPr lang="en-US" sz="2400" dirty="0" smtClean="0">
              <a:latin typeface="Arial" pitchFamily="34" charset="0"/>
              <a:cs typeface="Arial" pitchFamily="34" charset="0"/>
            </a:rPr>
            <a:t>Encourage people to make healthy choices</a:t>
          </a:r>
          <a:endParaRPr lang="en-US" sz="2400" dirty="0">
            <a:latin typeface="Arial" pitchFamily="34" charset="0"/>
            <a:cs typeface="Arial" pitchFamily="34" charset="0"/>
          </a:endParaRPr>
        </a:p>
      </dgm:t>
    </dgm:pt>
    <dgm:pt modelId="{9E68AA6A-4BA4-4C43-BBBD-6674B2D59E45}" type="parTrans" cxnId="{01F3735A-9298-44E0-8100-93EF5B8672DD}">
      <dgm:prSet/>
      <dgm:spPr>
        <a:ln w="38100">
          <a:solidFill>
            <a:srgbClr val="3A9645"/>
          </a:solidFill>
        </a:ln>
      </dgm:spPr>
      <dgm:t>
        <a:bodyPr/>
        <a:lstStyle/>
        <a:p>
          <a:endParaRPr lang="en-US"/>
        </a:p>
      </dgm:t>
    </dgm:pt>
    <dgm:pt modelId="{E77220A7-C65A-423C-B735-731606AE1B2D}" type="sibTrans" cxnId="{01F3735A-9298-44E0-8100-93EF5B8672DD}">
      <dgm:prSet/>
      <dgm:spPr/>
      <dgm:t>
        <a:bodyPr/>
        <a:lstStyle/>
        <a:p>
          <a:endParaRPr lang="en-US"/>
        </a:p>
      </dgm:t>
    </dgm:pt>
    <dgm:pt modelId="{1079F1AD-8C80-4666-819B-9B81BE825174}" type="pres">
      <dgm:prSet presAssocID="{7BC9B8E9-D969-44DD-B61B-132C293DCA4D}" presName="diagram" presStyleCnt="0">
        <dgm:presLayoutVars>
          <dgm:chPref val="1"/>
          <dgm:dir/>
          <dgm:animOne val="branch"/>
          <dgm:animLvl val="lvl"/>
          <dgm:resizeHandles val="exact"/>
        </dgm:presLayoutVars>
      </dgm:prSet>
      <dgm:spPr/>
      <dgm:t>
        <a:bodyPr/>
        <a:lstStyle/>
        <a:p>
          <a:endParaRPr lang="en-US"/>
        </a:p>
      </dgm:t>
    </dgm:pt>
    <dgm:pt modelId="{F59AC45D-834B-4B45-9550-BC54F2977CCD}" type="pres">
      <dgm:prSet presAssocID="{EE17D433-31E5-4722-A7C9-FF014F5A4160}" presName="root1" presStyleCnt="0"/>
      <dgm:spPr/>
    </dgm:pt>
    <dgm:pt modelId="{6F41BFE0-F7BA-408B-ADA3-02B4B87298B5}" type="pres">
      <dgm:prSet presAssocID="{EE17D433-31E5-4722-A7C9-FF014F5A4160}" presName="LevelOneTextNode" presStyleLbl="node0" presStyleIdx="0" presStyleCnt="1" custScaleX="84769" custScaleY="134527" custLinFactNeighborX="3918">
        <dgm:presLayoutVars>
          <dgm:chPref val="3"/>
        </dgm:presLayoutVars>
      </dgm:prSet>
      <dgm:spPr/>
      <dgm:t>
        <a:bodyPr/>
        <a:lstStyle/>
        <a:p>
          <a:endParaRPr lang="en-US"/>
        </a:p>
      </dgm:t>
    </dgm:pt>
    <dgm:pt modelId="{E17C5268-83A7-4C09-A155-057F63E1C551}" type="pres">
      <dgm:prSet presAssocID="{EE17D433-31E5-4722-A7C9-FF014F5A4160}" presName="level2hierChild" presStyleCnt="0"/>
      <dgm:spPr/>
    </dgm:pt>
    <dgm:pt modelId="{D9F00D5F-8C59-43B3-A160-0F010548EC55}" type="pres">
      <dgm:prSet presAssocID="{9E68AA6A-4BA4-4C43-BBBD-6674B2D59E45}" presName="conn2-1" presStyleLbl="parChTrans1D2" presStyleIdx="0" presStyleCnt="1"/>
      <dgm:spPr/>
      <dgm:t>
        <a:bodyPr/>
        <a:lstStyle/>
        <a:p>
          <a:endParaRPr lang="en-US"/>
        </a:p>
      </dgm:t>
    </dgm:pt>
    <dgm:pt modelId="{295D4EFD-D96D-42FC-8341-87D0259AA797}" type="pres">
      <dgm:prSet presAssocID="{9E68AA6A-4BA4-4C43-BBBD-6674B2D59E45}" presName="connTx" presStyleLbl="parChTrans1D2" presStyleIdx="0" presStyleCnt="1"/>
      <dgm:spPr/>
      <dgm:t>
        <a:bodyPr/>
        <a:lstStyle/>
        <a:p>
          <a:endParaRPr lang="en-US"/>
        </a:p>
      </dgm:t>
    </dgm:pt>
    <dgm:pt modelId="{CDE11479-F981-4740-879E-C7D4A6EE96BC}" type="pres">
      <dgm:prSet presAssocID="{84B53E2D-C4C6-44C3-8AAB-F31AF80909A3}" presName="root2" presStyleCnt="0"/>
      <dgm:spPr/>
    </dgm:pt>
    <dgm:pt modelId="{773CC28A-9B74-467C-9A7C-224B4049F65B}" type="pres">
      <dgm:prSet presAssocID="{84B53E2D-C4C6-44C3-8AAB-F31AF80909A3}" presName="LevelTwoTextNode" presStyleLbl="node2" presStyleIdx="0" presStyleCnt="1" custLinFactNeighborX="-9232">
        <dgm:presLayoutVars>
          <dgm:chPref val="3"/>
        </dgm:presLayoutVars>
      </dgm:prSet>
      <dgm:spPr/>
      <dgm:t>
        <a:bodyPr/>
        <a:lstStyle/>
        <a:p>
          <a:endParaRPr lang="en-US"/>
        </a:p>
      </dgm:t>
    </dgm:pt>
    <dgm:pt modelId="{F075760D-D6BB-4674-9126-43CDF9C85E5C}" type="pres">
      <dgm:prSet presAssocID="{84B53E2D-C4C6-44C3-8AAB-F31AF80909A3}" presName="level3hierChild" presStyleCnt="0"/>
      <dgm:spPr/>
    </dgm:pt>
  </dgm:ptLst>
  <dgm:cxnLst>
    <dgm:cxn modelId="{452FF8EF-B5D8-433F-849E-4F6C967D9BAA}" type="presOf" srcId="{9E68AA6A-4BA4-4C43-BBBD-6674B2D59E45}" destId="{D9F00D5F-8C59-43B3-A160-0F010548EC55}" srcOrd="0" destOrd="0" presId="urn:microsoft.com/office/officeart/2005/8/layout/hierarchy2"/>
    <dgm:cxn modelId="{01F3735A-9298-44E0-8100-93EF5B8672DD}" srcId="{EE17D433-31E5-4722-A7C9-FF014F5A4160}" destId="{84B53E2D-C4C6-44C3-8AAB-F31AF80909A3}" srcOrd="0" destOrd="0" parTransId="{9E68AA6A-4BA4-4C43-BBBD-6674B2D59E45}" sibTransId="{E77220A7-C65A-423C-B735-731606AE1B2D}"/>
    <dgm:cxn modelId="{FF07AF3A-7179-4F37-B2E2-734E27F1559A}" srcId="{7BC9B8E9-D969-44DD-B61B-132C293DCA4D}" destId="{EE17D433-31E5-4722-A7C9-FF014F5A4160}" srcOrd="0" destOrd="0" parTransId="{FBB51B5A-E114-4A2F-A025-0D3CD5A3A459}" sibTransId="{DBB5CE85-B632-4502-B8A3-9BA216D73A56}"/>
    <dgm:cxn modelId="{8DE9DA7B-BF0F-4B5B-AD66-C79958F4C967}" type="presOf" srcId="{7BC9B8E9-D969-44DD-B61B-132C293DCA4D}" destId="{1079F1AD-8C80-4666-819B-9B81BE825174}" srcOrd="0" destOrd="0" presId="urn:microsoft.com/office/officeart/2005/8/layout/hierarchy2"/>
    <dgm:cxn modelId="{97F76D39-D2F5-4AEC-A676-1BC20872DA1C}" type="presOf" srcId="{EE17D433-31E5-4722-A7C9-FF014F5A4160}" destId="{6F41BFE0-F7BA-408B-ADA3-02B4B87298B5}" srcOrd="0" destOrd="0" presId="urn:microsoft.com/office/officeart/2005/8/layout/hierarchy2"/>
    <dgm:cxn modelId="{850F3D6F-AB86-458E-A512-853EB6C2C4CB}" type="presOf" srcId="{9E68AA6A-4BA4-4C43-BBBD-6674B2D59E45}" destId="{295D4EFD-D96D-42FC-8341-87D0259AA797}" srcOrd="1" destOrd="0" presId="urn:microsoft.com/office/officeart/2005/8/layout/hierarchy2"/>
    <dgm:cxn modelId="{7CED34B3-8370-4054-A751-FCD98B59B7EC}" type="presOf" srcId="{84B53E2D-C4C6-44C3-8AAB-F31AF80909A3}" destId="{773CC28A-9B74-467C-9A7C-224B4049F65B}" srcOrd="0" destOrd="0" presId="urn:microsoft.com/office/officeart/2005/8/layout/hierarchy2"/>
    <dgm:cxn modelId="{B80D6CB5-B67E-415B-A3DF-7CA3B3AD58A0}" type="presParOf" srcId="{1079F1AD-8C80-4666-819B-9B81BE825174}" destId="{F59AC45D-834B-4B45-9550-BC54F2977CCD}" srcOrd="0" destOrd="0" presId="urn:microsoft.com/office/officeart/2005/8/layout/hierarchy2"/>
    <dgm:cxn modelId="{7AB2DB51-D0F6-4938-A0DC-BD6C6057D799}" type="presParOf" srcId="{F59AC45D-834B-4B45-9550-BC54F2977CCD}" destId="{6F41BFE0-F7BA-408B-ADA3-02B4B87298B5}" srcOrd="0" destOrd="0" presId="urn:microsoft.com/office/officeart/2005/8/layout/hierarchy2"/>
    <dgm:cxn modelId="{E6763ADD-DC3A-4FCA-8F03-541D14F55383}" type="presParOf" srcId="{F59AC45D-834B-4B45-9550-BC54F2977CCD}" destId="{E17C5268-83A7-4C09-A155-057F63E1C551}" srcOrd="1" destOrd="0" presId="urn:microsoft.com/office/officeart/2005/8/layout/hierarchy2"/>
    <dgm:cxn modelId="{C03B6AB2-3B5E-449E-B6C5-B50CCED8FE5A}" type="presParOf" srcId="{E17C5268-83A7-4C09-A155-057F63E1C551}" destId="{D9F00D5F-8C59-43B3-A160-0F010548EC55}" srcOrd="0" destOrd="0" presId="urn:microsoft.com/office/officeart/2005/8/layout/hierarchy2"/>
    <dgm:cxn modelId="{D80784AA-2057-44EE-8AF1-E6D6A4A27A42}" type="presParOf" srcId="{D9F00D5F-8C59-43B3-A160-0F010548EC55}" destId="{295D4EFD-D96D-42FC-8341-87D0259AA797}" srcOrd="0" destOrd="0" presId="urn:microsoft.com/office/officeart/2005/8/layout/hierarchy2"/>
    <dgm:cxn modelId="{CFFCCB2B-D0E5-45D7-B638-F2FAAB5502EB}" type="presParOf" srcId="{E17C5268-83A7-4C09-A155-057F63E1C551}" destId="{CDE11479-F981-4740-879E-C7D4A6EE96BC}" srcOrd="1" destOrd="0" presId="urn:microsoft.com/office/officeart/2005/8/layout/hierarchy2"/>
    <dgm:cxn modelId="{DC862F28-EBC6-4217-B8AD-5FBD4A36018A}" type="presParOf" srcId="{CDE11479-F981-4740-879E-C7D4A6EE96BC}" destId="{773CC28A-9B74-467C-9A7C-224B4049F65B}" srcOrd="0" destOrd="0" presId="urn:microsoft.com/office/officeart/2005/8/layout/hierarchy2"/>
    <dgm:cxn modelId="{BA898D6F-CE39-404D-9884-81BC0A7946F8}" type="presParOf" srcId="{CDE11479-F981-4740-879E-C7D4A6EE96BC}" destId="{F075760D-D6BB-4674-9126-43CDF9C85E5C}"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939" y="0"/>
            <a:ext cx="3037840" cy="465138"/>
          </a:xfrm>
          <a:prstGeom prst="rect">
            <a:avLst/>
          </a:prstGeom>
        </p:spPr>
        <p:txBody>
          <a:bodyPr vert="horz" lIns="91440" tIns="45720" rIns="91440" bIns="45720" rtlCol="0"/>
          <a:lstStyle>
            <a:lvl1pPr algn="r">
              <a:defRPr sz="1200"/>
            </a:lvl1pPr>
          </a:lstStyle>
          <a:p>
            <a:pPr>
              <a:defRPr/>
            </a:pPr>
            <a:fld id="{EC27F597-9635-4AD9-B1A7-DC3F50440B34}" type="datetimeFigureOut">
              <a:rPr lang="en-US"/>
              <a:pPr>
                <a:defRPr/>
              </a:pPr>
              <a:t>9/15/2011</a:t>
            </a:fld>
            <a:endParaRPr lang="en-US"/>
          </a:p>
        </p:txBody>
      </p:sp>
      <p:sp>
        <p:nvSpPr>
          <p:cNvPr id="4" name="Footer Placeholder 3"/>
          <p:cNvSpPr>
            <a:spLocks noGrp="1"/>
          </p:cNvSpPr>
          <p:nvPr>
            <p:ph type="ftr" sz="quarter" idx="2"/>
          </p:nvPr>
        </p:nvSpPr>
        <p:spPr>
          <a:xfrm>
            <a:off x="1" y="8829675"/>
            <a:ext cx="303784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9" y="8829675"/>
            <a:ext cx="3037840" cy="465138"/>
          </a:xfrm>
          <a:prstGeom prst="rect">
            <a:avLst/>
          </a:prstGeom>
        </p:spPr>
        <p:txBody>
          <a:bodyPr vert="horz" lIns="91440" tIns="45720" rIns="91440" bIns="45720" rtlCol="0" anchor="b"/>
          <a:lstStyle>
            <a:lvl1pPr algn="r">
              <a:defRPr sz="1200"/>
            </a:lvl1pPr>
          </a:lstStyle>
          <a:p>
            <a:pPr>
              <a:defRPr/>
            </a:pPr>
            <a:fld id="{60972557-1899-4C18-B316-0DC6DC76C96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9" y="0"/>
            <a:ext cx="303784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0F2188C-DC2D-443C-BC35-D9EF8CFEA442}" type="datetimeFigureOut">
              <a:rPr lang="en-US"/>
              <a:pPr>
                <a:defRPr/>
              </a:pPr>
              <a:t>9/15/2011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041" y="4416427"/>
            <a:ext cx="560832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784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9" y="8829675"/>
            <a:ext cx="303784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CC5ACC9-1056-4DBA-B52F-401484A65F9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nformaworld.com/smpp/section?content=a926084087&amp;fulltext=71324092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Every time we step out our doors, our health is affected by the physical design of our community. T</a:t>
            </a:r>
            <a:r>
              <a:rPr lang="en-US" dirty="0" smtClean="0"/>
              <a:t>his presentation discusses</a:t>
            </a:r>
            <a:r>
              <a:rPr lang="en-US" baseline="0" dirty="0" smtClean="0"/>
              <a:t> </a:t>
            </a:r>
            <a:r>
              <a:rPr lang="en-US" dirty="0" smtClean="0"/>
              <a:t>how planning and designing communities with health in mind can lead to improved community health, wellness, and quality of life.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0000"/>
                </a:solidFill>
              </a:rPr>
              <a:t>In June 2011, the U.S. Surgeon</a:t>
            </a:r>
            <a:r>
              <a:rPr lang="en-US" baseline="0" dirty="0" smtClean="0">
                <a:solidFill>
                  <a:srgbClr val="FF0000"/>
                </a:solidFill>
              </a:rPr>
              <a:t> General released</a:t>
            </a:r>
            <a:r>
              <a:rPr lang="en-US" dirty="0" smtClean="0">
                <a:solidFill>
                  <a:srgbClr val="FF0000"/>
                </a:solidFill>
              </a:rPr>
              <a:t> </a:t>
            </a:r>
            <a:r>
              <a:rPr lang="en-US" baseline="0" dirty="0" smtClean="0">
                <a:solidFill>
                  <a:srgbClr val="FF0000"/>
                </a:solidFill>
              </a:rPr>
              <a:t>the </a:t>
            </a:r>
            <a:r>
              <a:rPr lang="en-US" i="1" baseline="0" dirty="0" smtClean="0">
                <a:solidFill>
                  <a:srgbClr val="FF0000"/>
                </a:solidFill>
              </a:rPr>
              <a:t>National Prevention Strategy: America’s Plan for Health and Wellness</a:t>
            </a:r>
            <a:r>
              <a:rPr lang="en-US" baseline="0" dirty="0" smtClean="0">
                <a:solidFill>
                  <a:srgbClr val="FF0000"/>
                </a:solidFill>
              </a:rPr>
              <a:t>. The report states that a part of achieving health and wellness is </a:t>
            </a:r>
            <a:r>
              <a:rPr lang="en-US" sz="1200" b="1" kern="1200" dirty="0" smtClean="0">
                <a:solidFill>
                  <a:srgbClr val="FF0000"/>
                </a:solidFill>
                <a:latin typeface="+mn-lt"/>
                <a:ea typeface="+mn-ea"/>
                <a:cs typeface="+mn-cs"/>
              </a:rPr>
              <a:t>Building Healthy and Safe Community Environments</a:t>
            </a:r>
            <a:r>
              <a:rPr lang="en-US" sz="1200" kern="1200" dirty="0" smtClean="0">
                <a:solidFill>
                  <a:srgbClr val="FF0000"/>
                </a:solidFill>
                <a:latin typeface="+mn-lt"/>
                <a:ea typeface="+mn-ea"/>
                <a:cs typeface="+mn-cs"/>
              </a:rPr>
              <a:t> and </a:t>
            </a:r>
            <a:r>
              <a:rPr lang="en-US" sz="1200" b="1" kern="1200" dirty="0" smtClean="0">
                <a:solidFill>
                  <a:srgbClr val="FF0000"/>
                </a:solidFill>
                <a:latin typeface="+mn-lt"/>
                <a:ea typeface="+mn-ea"/>
                <a:cs typeface="+mn-cs"/>
              </a:rPr>
              <a:t>Empowering People to Make Healthy Choices</a:t>
            </a:r>
            <a:r>
              <a:rPr lang="en-US" sz="1200" kern="1200" dirty="0" smtClean="0">
                <a:solidFill>
                  <a:srgbClr val="FF0000"/>
                </a:solidFill>
                <a:latin typeface="+mn-lt"/>
                <a:ea typeface="+mn-ea"/>
                <a:cs typeface="+mn-cs"/>
              </a:rPr>
              <a:t>.  Healthy</a:t>
            </a:r>
            <a:r>
              <a:rPr lang="en-US" sz="1200" kern="1200" baseline="0" dirty="0" smtClean="0">
                <a:solidFill>
                  <a:srgbClr val="FF0000"/>
                </a:solidFill>
                <a:latin typeface="+mn-lt"/>
                <a:ea typeface="+mn-ea"/>
                <a:cs typeface="+mn-cs"/>
              </a:rPr>
              <a:t> community design can help achieve that and more.</a:t>
            </a:r>
            <a:endParaRPr lang="en-US" dirty="0" smtClean="0">
              <a:solidFill>
                <a:srgbClr val="FF0000"/>
              </a:solidFill>
            </a:endParaRPr>
          </a:p>
          <a:p>
            <a:endParaRPr lang="en-US" dirty="0" smtClean="0"/>
          </a:p>
        </p:txBody>
      </p:sp>
      <p:sp>
        <p:nvSpPr>
          <p:cNvPr id="4" name="Slide Number Placeholder 3"/>
          <p:cNvSpPr>
            <a:spLocks noGrp="1"/>
          </p:cNvSpPr>
          <p:nvPr>
            <p:ph type="sldNum" sz="quarter" idx="10"/>
          </p:nvPr>
        </p:nvSpPr>
        <p:spPr/>
        <p:txBody>
          <a:bodyPr/>
          <a:lstStyle/>
          <a:p>
            <a:pPr>
              <a:defRPr/>
            </a:pPr>
            <a:fld id="{ECC5ACC9-1056-4DBA-B52F-401484A65F9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 example of how p</a:t>
            </a:r>
            <a:r>
              <a:rPr lang="en-US" dirty="0" smtClean="0"/>
              <a:t>oor</a:t>
            </a:r>
            <a:r>
              <a:rPr lang="en-US" baseline="0" dirty="0" smtClean="0"/>
              <a:t> community design can affect children’s daily physical activity is walking to and from school. A CDC study found that distance and traffic danger were the main reasons parents did not let their children walk to school</a:t>
            </a:r>
            <a:r>
              <a:rPr lang="en-US" dirty="0" smtClean="0"/>
              <a:t>. Also,</a:t>
            </a:r>
            <a:r>
              <a:rPr lang="en-US" baseline="0" dirty="0" smtClean="0"/>
              <a:t> w</a:t>
            </a:r>
            <a:r>
              <a:rPr lang="en-US" dirty="0" smtClean="0"/>
              <a:t>hen new schools are built a long distance from where families live, children are driven to school, depriving them of an opportunity for physical activity, socializing </a:t>
            </a:r>
            <a:r>
              <a:rPr lang="en-US" baseline="0" dirty="0" smtClean="0"/>
              <a:t>with other students, </a:t>
            </a:r>
            <a:r>
              <a:rPr lang="en-US" dirty="0" smtClean="0"/>
              <a:t>and contributing to air pollution and risk for automobile crashes. On the other hand, if safe routes to school are provided, and if schools are located within walking or biking distance of where people live, then children can make walking or biking a part of their daily lives, establishing healthy habits that can last a lifetime.</a:t>
            </a:r>
          </a:p>
          <a:p>
            <a:endParaRPr lang="en-US" dirty="0" smtClean="0"/>
          </a:p>
          <a:p>
            <a:r>
              <a:rPr lang="en-US" dirty="0" smtClean="0"/>
              <a:t>***</a:t>
            </a:r>
          </a:p>
          <a:p>
            <a:r>
              <a:rPr lang="en-US" sz="900" dirty="0" smtClean="0"/>
              <a:t>Source: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900" dirty="0" smtClean="0"/>
              <a:t>Centers for Disease Control and Prevention. </a:t>
            </a:r>
            <a:r>
              <a:rPr lang="en-US" sz="900" baseline="0" dirty="0" smtClean="0"/>
              <a:t>Barriers to children walking and biking to school—United States, 1999. </a:t>
            </a:r>
            <a:r>
              <a:rPr lang="en-US" sz="900" i="0" dirty="0" smtClean="0"/>
              <a:t>Morbidity &amp; Mortality Weekly Report </a:t>
            </a:r>
            <a:r>
              <a:rPr lang="en-US" sz="900" dirty="0" smtClean="0"/>
              <a:t>2002;51(32):701–704. [cited 2010 Aug 11]. Available from URL: http://www.cdc.gov/mmwr/PDF/wk/mm5132.pdf</a:t>
            </a:r>
          </a:p>
          <a:p>
            <a:endParaRPr lang="en-US" dirty="0" smtClean="0"/>
          </a:p>
        </p:txBody>
      </p:sp>
      <p:sp>
        <p:nvSpPr>
          <p:cNvPr id="4" name="Slide Number Placeholder 3"/>
          <p:cNvSpPr>
            <a:spLocks noGrp="1"/>
          </p:cNvSpPr>
          <p:nvPr>
            <p:ph type="sldNum" sz="quarter" idx="10"/>
          </p:nvPr>
        </p:nvSpPr>
        <p:spPr/>
        <p:txBody>
          <a:bodyPr/>
          <a:lstStyle/>
          <a:p>
            <a:pPr>
              <a:defRPr/>
            </a:pPr>
            <a:fld id="{ECC5ACC9-1056-4DBA-B52F-401484A65F94}"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u="none" strike="noStrike" kern="1200" dirty="0" smtClean="0">
                <a:solidFill>
                  <a:schemeClr val="tx1"/>
                </a:solidFill>
                <a:latin typeface="+mn-lt"/>
                <a:ea typeface="+mn-ea"/>
                <a:cs typeface="+mn-cs"/>
              </a:rPr>
              <a:t>Communities</a:t>
            </a:r>
            <a:r>
              <a:rPr lang="en-US" sz="1200" b="0" u="none" strike="noStrike" kern="1200" baseline="0" dirty="0" smtClean="0">
                <a:solidFill>
                  <a:schemeClr val="tx1"/>
                </a:solidFill>
                <a:latin typeface="+mn-lt"/>
                <a:ea typeface="+mn-ea"/>
                <a:cs typeface="+mn-cs"/>
              </a:rPr>
              <a:t> that do not offer easy and accessible options for </a:t>
            </a:r>
            <a:r>
              <a:rPr lang="en-US" sz="1200" b="0" u="none" strike="noStrike" kern="1200" dirty="0" smtClean="0">
                <a:solidFill>
                  <a:schemeClr val="tx1"/>
                </a:solidFill>
                <a:latin typeface="+mn-lt"/>
                <a:ea typeface="+mn-ea"/>
                <a:cs typeface="+mn-cs"/>
              </a:rPr>
              <a:t>routine physical activity, such</a:t>
            </a:r>
            <a:r>
              <a:rPr lang="en-US" sz="1200" b="0" u="none" strike="noStrike" kern="1200" baseline="0" dirty="0" smtClean="0">
                <a:solidFill>
                  <a:schemeClr val="tx1"/>
                </a:solidFill>
                <a:latin typeface="+mn-lt"/>
                <a:ea typeface="+mn-ea"/>
                <a:cs typeface="+mn-cs"/>
              </a:rPr>
              <a:t> as walking to and from school,</a:t>
            </a:r>
            <a:r>
              <a:rPr lang="en-US" sz="1200" b="0" u="none" strike="noStrike" kern="1200" dirty="0" smtClean="0">
                <a:solidFill>
                  <a:schemeClr val="tx1"/>
                </a:solidFill>
                <a:latin typeface="+mn-lt"/>
                <a:ea typeface="+mn-ea"/>
                <a:cs typeface="+mn-cs"/>
              </a:rPr>
              <a:t> </a:t>
            </a:r>
            <a:r>
              <a:rPr lang="en-US" dirty="0" smtClean="0"/>
              <a:t>may</a:t>
            </a:r>
            <a:r>
              <a:rPr lang="en-US" baseline="0" dirty="0" smtClean="0"/>
              <a:t> be contributing to increased obesity rates in the United States.  Today, more than 1/3 of U.S. adults and 17% of U.S. children are obese. </a:t>
            </a:r>
            <a:r>
              <a:rPr lang="en-US" dirty="0" smtClean="0"/>
              <a:t>Since 1980, obesity rates for adults have doubled and rates for children have tripled. Children and adolescents are developing obesity-related diseases, such as type 2 diabetes, that were once seen only in adults. Obese children are more likely to have risk factors for cardiovascular disease, including high cholesterol levels, high blood pressure, and abnormal glucose tolerance. One study of 5- to 17-year-olds found that 70% of obese children had at least one risk factor for cardiovascular disease and 39% of obese children had at least two risk factors.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a:t>
            </a:r>
          </a:p>
          <a:p>
            <a:r>
              <a:rPr lang="en-US" sz="900" dirty="0" smtClean="0">
                <a:latin typeface="+mn-lt"/>
              </a:rPr>
              <a:t>Sources:</a:t>
            </a:r>
          </a:p>
          <a:p>
            <a:endParaRPr lang="en-US" sz="900" dirty="0" smtClean="0">
              <a:latin typeface="+mn-lt"/>
            </a:endParaRPr>
          </a:p>
          <a:p>
            <a:pPr eaLnBrk="1" hangingPunct="1">
              <a:spcBef>
                <a:spcPct val="0"/>
              </a:spcBef>
            </a:pPr>
            <a:r>
              <a:rPr lang="en-US" sz="900" dirty="0" smtClean="0">
                <a:latin typeface="+mn-lt"/>
              </a:rPr>
              <a:t>Centers for Disease Control and Prevention. Chronic</a:t>
            </a:r>
            <a:r>
              <a:rPr lang="en-US" sz="900" baseline="0" dirty="0" smtClean="0">
                <a:latin typeface="+mn-lt"/>
              </a:rPr>
              <a:t> disease prevention and health promotion: the obesity epidemic [online]. 2009 Dec 17. [cited 2010 Aug 11]. Available from URL: </a:t>
            </a:r>
            <a:r>
              <a:rPr lang="en-US" sz="900" dirty="0" smtClean="0">
                <a:latin typeface="+mn-lt"/>
              </a:rPr>
              <a:t>http://www.cdc.gov/chronicdisease/resources/publications/AAG/obesity.htm.</a:t>
            </a:r>
          </a:p>
          <a:p>
            <a:pPr eaLnBrk="1" hangingPunct="1">
              <a:spcBef>
                <a:spcPct val="0"/>
              </a:spcBef>
            </a:pPr>
            <a:endParaRPr lang="en-US" sz="900" dirty="0" smtClean="0">
              <a:latin typeface="+mn-lt"/>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900" dirty="0" smtClean="0">
                <a:solidFill>
                  <a:schemeClr val="tx1"/>
                </a:solidFill>
                <a:latin typeface="+mn-lt"/>
              </a:rPr>
              <a:t>Centers for Disease Control and Prevention. Children’s health</a:t>
            </a:r>
            <a:r>
              <a:rPr lang="en-US" sz="900" baseline="0" dirty="0" smtClean="0">
                <a:solidFill>
                  <a:schemeClr val="tx1"/>
                </a:solidFill>
                <a:latin typeface="+mn-lt"/>
              </a:rPr>
              <a:t> &amp; built environment </a:t>
            </a:r>
            <a:r>
              <a:rPr lang="en-US" sz="900" dirty="0" smtClean="0">
                <a:latin typeface="+mn-lt"/>
              </a:rPr>
              <a:t>[online]. 2009 Jun</a:t>
            </a:r>
            <a:r>
              <a:rPr lang="en-US" sz="900" baseline="0" dirty="0" smtClean="0">
                <a:latin typeface="+mn-lt"/>
              </a:rPr>
              <a:t> 16. [cited 2010 Sep 16]. http://www.cdc.gov/healthyplaces/healthtopics/children.htm.</a:t>
            </a:r>
            <a:endParaRPr lang="en-US" sz="900" dirty="0" smtClean="0">
              <a:effectLst>
                <a:outerShdw blurRad="38100" dist="38100" dir="2700000" algn="tl">
                  <a:srgbClr val="000000">
                    <a:alpha val="43137"/>
                  </a:srgbClr>
                </a:outerShdw>
              </a:effectLst>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ECC5ACC9-1056-4DBA-B52F-401484A65F9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F9CA402-C91B-4667-9CDC-BC5BBE231E15}" type="slidenum">
              <a:rPr lang="en-US" smtClean="0"/>
              <a:pPr/>
              <a:t>12</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dirty="0" smtClean="0"/>
              <a:t>Transportation-related pollutants are one of the largest contributors to unhealthy air quality; exposure to traffic emissions has been linked to many negative health effects including: Exacerbation of asthma symptoms, diminished lung function, heart attacks, adverse birth outcomes such as low birth weight, and increase risk for childhood cancer.</a:t>
            </a:r>
          </a:p>
          <a:p>
            <a:pPr eaLnBrk="1" hangingPunct="1"/>
            <a:endParaRPr lang="en-US" dirty="0" smtClean="0"/>
          </a:p>
          <a:p>
            <a:pPr eaLnBrk="1" hangingPunct="1"/>
            <a:r>
              <a:rPr lang="en-US" dirty="0" smtClean="0"/>
              <a:t>But changes in the built environment, such as </a:t>
            </a:r>
            <a:r>
              <a:rPr lang="en-US" baseline="0" dirty="0" smtClean="0"/>
              <a:t>offering alternatives to driving --such as public transit, biking, and walking – can help reduce transportation-related pollutants and improve air quality and health outcomes. </a:t>
            </a:r>
            <a:endParaRPr lang="en-US" strike="sngStrike" dirty="0" smtClean="0"/>
          </a:p>
          <a:p>
            <a:pPr eaLnBrk="1" hangingPunct="1"/>
            <a:endParaRPr lang="en-US" dirty="0" smtClean="0"/>
          </a:p>
          <a:p>
            <a:pPr eaLnBrk="1" hangingPunct="1"/>
            <a:r>
              <a:rPr lang="en-US" dirty="0" smtClean="0"/>
              <a:t>So, communities that make it easier to walk, bike, or take public transit  rather than drive can help reduce the number of cars on the road. This can reduce</a:t>
            </a:r>
            <a:r>
              <a:rPr lang="en-US" baseline="0" dirty="0" smtClean="0"/>
              <a:t> air pollution from cars which</a:t>
            </a:r>
            <a:r>
              <a:rPr lang="en-US" dirty="0" smtClean="0"/>
              <a:t> can improve the respiratory health and air quality of a community.</a:t>
            </a:r>
          </a:p>
          <a:p>
            <a:pPr eaLnBrk="1" hangingPunct="1"/>
            <a:r>
              <a:rPr lang="en-US" dirty="0" smtClean="0"/>
              <a:t>***</a:t>
            </a:r>
          </a:p>
          <a:p>
            <a:pPr eaLnBrk="1" hangingPunct="1"/>
            <a:r>
              <a:rPr lang="en-US" sz="900" dirty="0" smtClean="0"/>
              <a:t>Sources:</a:t>
            </a:r>
          </a:p>
          <a:p>
            <a:pPr eaLnBrk="1" hangingPunct="1"/>
            <a:endParaRPr lang="en-US" sz="900" dirty="0" smtClean="0"/>
          </a:p>
          <a:p>
            <a:pPr eaLnBrk="1" hangingPunct="1"/>
            <a:r>
              <a:rPr lang="en-US" sz="900" dirty="0" smtClean="0"/>
              <a:t>Centers</a:t>
            </a:r>
            <a:r>
              <a:rPr lang="en-US" sz="900" baseline="0" dirty="0" smtClean="0"/>
              <a:t> for Disease Control and Prevention. Healthy Places: Respiratory health and air pollution [online]. 2009 Nov 16. [cited 2010 Aug 11]. Available from URL </a:t>
            </a:r>
            <a:r>
              <a:rPr lang="en-US" sz="900" dirty="0" smtClean="0"/>
              <a:t>www.cdc.gov/healthyplaces/healthtopics/airpollution.htm.</a:t>
            </a:r>
          </a:p>
          <a:p>
            <a:pPr eaLnBrk="1" hangingPunct="1"/>
            <a:endParaRPr lang="en-US" dirty="0" smtClean="0">
              <a:latin typeface="Tahoma" pitchFamily="34" charset="0"/>
            </a:endParaRPr>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C983FDB-9B5E-459A-9E8D-96EF761F6AC0}" type="slidenum">
              <a:rPr lang="en-US" smtClean="0"/>
              <a:pPr/>
              <a:t>13</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34723" y="4416428"/>
            <a:ext cx="5140960" cy="4183063"/>
          </a:xfrm>
          <a:noFill/>
          <a:ln/>
        </p:spPr>
        <p:txBody>
          <a:bodyPr/>
          <a:lstStyle/>
          <a:p>
            <a:pPr eaLnBrk="1" hangingPunct="1">
              <a:buFont typeface="Arial" pitchFamily="34" charset="0"/>
              <a:buNone/>
            </a:pPr>
            <a:r>
              <a:rPr lang="en-US" dirty="0" smtClean="0"/>
              <a:t>Community design can also have several effects on  drinking water supplies, recreation, fisheries and wildlife. Water-resistant surfaces such as roads, sidewalks, driveways, parking lots, and rooftops can keep precipitation events, such as rainwater and snowmelt, from soaking into the ground. The result is runoff. As the runoff moves, it picks up and carries away natural and human-made pollutants, finally depositing them into lakes, rivers, wetlands, coastal waters and ground waters. It may contain potentially dangerous materials, such as fecal material from overflowing sewage systems, agricultural runoff, and chemicals from industrial areas. </a:t>
            </a:r>
            <a:r>
              <a:rPr lang="en-US" baseline="0" dirty="0" smtClean="0"/>
              <a:t>Runoff water can contaminate private wells and community water systems with waterborne diseases that make drinking water unsafe. Injuries may also result from flood waters.</a:t>
            </a:r>
            <a:endParaRPr lang="en-US" dirty="0" smtClean="0"/>
          </a:p>
          <a:p>
            <a:pPr eaLnBrk="1" hangingPunct="1"/>
            <a:endParaRPr lang="en-US" dirty="0" smtClean="0"/>
          </a:p>
          <a:p>
            <a:pPr eaLnBrk="1" hangingPunct="1"/>
            <a:r>
              <a:rPr lang="en-US" dirty="0" smtClean="0"/>
              <a:t>Healthy community design applies the low-impact development approach by incorporating wetlands into watershed planning; applying techniques such as soil amendments and </a:t>
            </a:r>
            <a:r>
              <a:rPr lang="en-US" dirty="0" err="1" smtClean="0"/>
              <a:t>bioretention</a:t>
            </a:r>
            <a:r>
              <a:rPr lang="en-US" dirty="0" smtClean="0"/>
              <a:t>; harvesting rooftop rainwater, and using permeable pavement to better deal with </a:t>
            </a:r>
            <a:r>
              <a:rPr lang="en-US" dirty="0" err="1" smtClean="0"/>
              <a:t>stormwater</a:t>
            </a:r>
            <a:r>
              <a:rPr lang="en-US" dirty="0" smtClean="0"/>
              <a:t> runoff, and restore ecologic water balances. </a:t>
            </a:r>
            <a:r>
              <a:rPr lang="en-US" sz="1200" b="0" i="0" kern="1200" dirty="0" smtClean="0">
                <a:solidFill>
                  <a:schemeClr val="tx1"/>
                </a:solidFill>
                <a:latin typeface="+mn-lt"/>
                <a:ea typeface="+mn-ea"/>
                <a:cs typeface="+mn-cs"/>
              </a:rPr>
              <a:t>Filtering water naturally through the soil, trees, green roofs, or rain gardens improves the quality</a:t>
            </a:r>
            <a:r>
              <a:rPr lang="en-US" sz="1200" b="0" i="0" kern="1200" baseline="0" dirty="0" smtClean="0">
                <a:solidFill>
                  <a:schemeClr val="tx1"/>
                </a:solidFill>
                <a:latin typeface="+mn-lt"/>
                <a:ea typeface="+mn-ea"/>
                <a:cs typeface="+mn-cs"/>
              </a:rPr>
              <a:t> and quantity of our drinking water.</a:t>
            </a:r>
            <a:endParaRPr lang="en-US" b="0" i="0" dirty="0" smtClean="0"/>
          </a:p>
          <a:p>
            <a:pPr eaLnBrk="1" hangingPunct="1"/>
            <a:r>
              <a:rPr lang="en-US" dirty="0" smtClean="0"/>
              <a:t>***</a:t>
            </a:r>
          </a:p>
          <a:p>
            <a:pPr eaLnBrk="1" hangingPunct="1"/>
            <a:r>
              <a:rPr lang="en-US" sz="900" dirty="0" smtClean="0"/>
              <a:t>Sources:</a:t>
            </a:r>
          </a:p>
          <a:p>
            <a:pPr eaLnBrk="1" hangingPunct="1"/>
            <a:endParaRPr lang="en-US" sz="900" dirty="0" smtClean="0"/>
          </a:p>
          <a:p>
            <a:pPr eaLnBrk="1" hangingPunct="1"/>
            <a:r>
              <a:rPr lang="en-US" sz="900" dirty="0" smtClean="0"/>
              <a:t>Centers for Disease Control and Prevention. Healthy places: water quality [online].</a:t>
            </a:r>
            <a:r>
              <a:rPr lang="en-US" sz="900" baseline="0" dirty="0" smtClean="0"/>
              <a:t> 2009 Nov 16. [cited 2010 Aug 11]. Available from URL: </a:t>
            </a:r>
            <a:r>
              <a:rPr lang="en-US" sz="900" dirty="0" smtClean="0"/>
              <a:t>www.cdc.gov/healthyplaces/healthtopics/water.htm.</a:t>
            </a:r>
          </a:p>
          <a:p>
            <a:pPr eaLnBrk="1" hangingPunct="1"/>
            <a:endParaRPr lang="en-US" sz="900" dirty="0" smtClean="0"/>
          </a:p>
          <a:p>
            <a:pPr eaLnBrk="1" hangingPunct="1"/>
            <a:r>
              <a:rPr lang="en-US" sz="900" dirty="0" smtClean="0"/>
              <a:t>Centers</a:t>
            </a:r>
            <a:r>
              <a:rPr lang="en-US" sz="900" baseline="0" dirty="0" smtClean="0"/>
              <a:t> for Disease Control and Prevention. Healthy water: water-related emergencies and outbreaks [online]. 2009 Apr 10. [cited 2010 Aug 11]. Available from URL:</a:t>
            </a:r>
            <a:r>
              <a:rPr lang="en-US" sz="900" dirty="0" smtClean="0"/>
              <a:t> www.cdc.gov/healthywater/emergency/flood/index.html.</a:t>
            </a:r>
          </a:p>
          <a:p>
            <a:pPr eaLnBrk="1" hangingPunct="1"/>
            <a:endParaRPr lang="en-US" sz="900" dirty="0" smtClean="0"/>
          </a:p>
          <a:p>
            <a:pPr eaLnBrk="1" hangingPunct="1"/>
            <a:r>
              <a:rPr lang="en-US" sz="900" dirty="0" smtClean="0"/>
              <a:t>Centers for Disease Control and Prevention. Global WASH-related</a:t>
            </a:r>
            <a:r>
              <a:rPr lang="en-US" sz="900" baseline="0" dirty="0" smtClean="0"/>
              <a:t> diseases and contaminants [online]. 2010 April 26. [cited 2011 Jan 21]. Available URL: www.cdc.gov/healthywater/global/wash_diseases.html</a:t>
            </a:r>
            <a:endParaRPr lang="en-US" sz="900" dirty="0" smtClean="0"/>
          </a:p>
          <a:p>
            <a:pPr eaLnBrk="1" hangingPunct="1"/>
            <a:endParaRPr lang="en-US" sz="900" dirty="0" smtClean="0"/>
          </a:p>
          <a:p>
            <a:pPr eaLnBrk="1" hangingPunct="1"/>
            <a:r>
              <a:rPr lang="en-US" sz="900" dirty="0" smtClean="0"/>
              <a:t>U.S. Environmental</a:t>
            </a:r>
            <a:r>
              <a:rPr lang="en-US" sz="900" baseline="0" dirty="0" smtClean="0"/>
              <a:t> Protection Agency. polluted runoff (non-point source pollution) [online].  2010 Aug 23 [cited 2010 Sept 13]. Available from URL: http://www.epa.gov/owow_keep/nps/index.html.</a:t>
            </a:r>
            <a:endParaRPr lang="en-US" sz="9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5065E19-131B-44FA-B89A-AF4B6ED314D0}" type="slidenum">
              <a:rPr lang="en-US" smtClean="0"/>
              <a:pPr/>
              <a:t>14</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34723" y="4267203"/>
            <a:ext cx="5140960" cy="4183063"/>
          </a:xfrm>
          <a:noFill/>
          <a:ln/>
        </p:spPr>
        <p:txBody>
          <a:bodyPr/>
          <a:lstStyle/>
          <a:p>
            <a:pPr eaLnBrk="1" hangingPunct="1"/>
            <a:r>
              <a:rPr lang="en-US" dirty="0" smtClean="0"/>
              <a:t>Communities that make it easier and safer to walk, bike or take public transit  help reduce the number of cars on the road. </a:t>
            </a:r>
            <a:r>
              <a:rPr lang="en-US" u="none" dirty="0" smtClean="0"/>
              <a:t>The</a:t>
            </a:r>
            <a:r>
              <a:rPr lang="en-US" u="none" baseline="0" dirty="0" smtClean="0"/>
              <a:t> combination of fewer cars on the road and how cars, bicycles, and pedestrians share space are all important in reducing </a:t>
            </a:r>
            <a:r>
              <a:rPr lang="en-US" u="none" dirty="0" smtClean="0"/>
              <a:t>traffic-related</a:t>
            </a:r>
            <a:r>
              <a:rPr lang="en-US" dirty="0" smtClean="0"/>
              <a:t> deaths and injuries in the U.S.  More than 30,000 people die </a:t>
            </a:r>
            <a:r>
              <a:rPr lang="en-US" u="none" dirty="0" smtClean="0"/>
              <a:t>each</a:t>
            </a:r>
            <a:r>
              <a:rPr lang="en-US" dirty="0" smtClean="0"/>
              <a:t> year from car crashes. </a:t>
            </a:r>
            <a:r>
              <a:rPr lang="en-US" dirty="0" smtClean="0">
                <a:solidFill>
                  <a:srgbClr val="000000"/>
                </a:solidFill>
              </a:rPr>
              <a:t>Car crashes are one of the leading causes of non-disease related deaths in the U.S. and the leading cause of death among those age 5-34 </a:t>
            </a:r>
            <a:r>
              <a:rPr lang="en-US" baseline="0" dirty="0" smtClean="0">
                <a:solidFill>
                  <a:srgbClr val="000000"/>
                </a:solidFill>
              </a:rPr>
              <a:t> in the U.S</a:t>
            </a:r>
            <a:r>
              <a:rPr lang="en-US" dirty="0" smtClean="0">
                <a:solidFill>
                  <a:srgbClr val="000000"/>
                </a:solidFill>
              </a:rPr>
              <a:t>. car crashes account for more</a:t>
            </a:r>
            <a:r>
              <a:rPr lang="en-US" baseline="0" dirty="0" smtClean="0">
                <a:solidFill>
                  <a:srgbClr val="000000"/>
                </a:solidFill>
              </a:rPr>
              <a:t> than 2</a:t>
            </a:r>
            <a:r>
              <a:rPr lang="en-US" dirty="0" smtClean="0">
                <a:solidFill>
                  <a:srgbClr val="000000"/>
                </a:solidFill>
              </a:rPr>
              <a:t> million nonfatal injuries annually.</a:t>
            </a:r>
            <a:r>
              <a:rPr lang="en-US" dirty="0" smtClean="0"/>
              <a:t> In</a:t>
            </a:r>
            <a:r>
              <a:rPr lang="en-US" baseline="0" dirty="0" smtClean="0"/>
              <a:t> 2005 (</a:t>
            </a:r>
            <a:r>
              <a:rPr lang="en-US" dirty="0" smtClean="0"/>
              <a:t>the most current source of national fatal and non-fatal injury and cost data from multiple sources)</a:t>
            </a:r>
            <a:r>
              <a:rPr lang="en-US" baseline="0" dirty="0" smtClean="0"/>
              <a:t>, the</a:t>
            </a:r>
            <a:r>
              <a:rPr lang="en-US" dirty="0" smtClean="0"/>
              <a:t> economic burden of motor vehicle-related deaths and injuries cost the United States more than $70 billion </a:t>
            </a:r>
            <a:r>
              <a:rPr lang="en-US" b="0" i="0" dirty="0" smtClean="0"/>
              <a:t>.</a:t>
            </a:r>
            <a:r>
              <a:rPr lang="en-US" b="0" i="0" baseline="0" dirty="0" smtClean="0"/>
              <a:t> </a:t>
            </a:r>
            <a:r>
              <a:rPr lang="en-US" baseline="0" dirty="0" smtClean="0"/>
              <a:t> Roadways that are designed to slow down the speed of moving vehicles </a:t>
            </a:r>
            <a:r>
              <a:rPr lang="en-US" u="none" baseline="0" dirty="0" smtClean="0"/>
              <a:t>and buffer bicyclists and pedestrians from automobile traffic </a:t>
            </a:r>
            <a:r>
              <a:rPr lang="en-US" baseline="0" dirty="0" smtClean="0"/>
              <a:t>can help reduce the probability of deaths and injuries from traffic crashes.</a:t>
            </a:r>
            <a:endParaRPr lang="en-US" dirty="0" smtClean="0">
              <a:solidFill>
                <a:srgbClr val="000000"/>
              </a:solidFill>
            </a:endParaRPr>
          </a:p>
          <a:p>
            <a:pPr eaLnBrk="1" hangingPunct="1"/>
            <a:r>
              <a:rPr lang="en-US" sz="900" dirty="0" smtClean="0">
                <a:solidFill>
                  <a:srgbClr val="000000"/>
                </a:solidFill>
              </a:rPr>
              <a:t>***</a:t>
            </a:r>
          </a:p>
          <a:p>
            <a:pPr eaLnBrk="1" hangingPunct="1"/>
            <a:r>
              <a:rPr lang="en-US" sz="900" dirty="0" smtClean="0">
                <a:solidFill>
                  <a:srgbClr val="000000"/>
                </a:solidFill>
              </a:rPr>
              <a:t>Sources: </a:t>
            </a:r>
          </a:p>
          <a:p>
            <a:pPr eaLnBrk="1" hangingPunct="1"/>
            <a:r>
              <a:rPr lang="en-US" sz="900" dirty="0" smtClean="0"/>
              <a:t/>
            </a:r>
            <a:br>
              <a:rPr lang="en-US" sz="900" dirty="0" smtClean="0"/>
            </a:br>
            <a:r>
              <a:rPr lang="en-US" sz="900" dirty="0" smtClean="0"/>
              <a:t>Centers</a:t>
            </a:r>
            <a:r>
              <a:rPr lang="en-US" sz="900" baseline="0" dirty="0" smtClean="0"/>
              <a:t> for Disease Control and Prevention. Motor vehicle safety [online]. 2011 May 20. [cited 2011 Jul 5]. Available from URL: http://www.cdc.gov/Motorvehiclesafety/index.html.</a:t>
            </a:r>
          </a:p>
          <a:p>
            <a:pPr eaLnBrk="1" hangingPunct="1"/>
            <a:endParaRPr lang="en-US" sz="900" baseline="0" dirty="0" smtClean="0"/>
          </a:p>
          <a:p>
            <a:pPr eaLnBrk="1" hangingPunct="1"/>
            <a:r>
              <a:rPr lang="en-US" sz="900" baseline="0" dirty="0" smtClean="0"/>
              <a:t>Centers for Disease Control and Prevention. </a:t>
            </a:r>
            <a:r>
              <a:rPr lang="en-US" sz="900" b="0" kern="1200" baseline="0" dirty="0" smtClean="0">
                <a:solidFill>
                  <a:schemeClr val="tx1"/>
                </a:solidFill>
                <a:latin typeface="+mn-lt"/>
                <a:ea typeface="+mn-ea"/>
                <a:cs typeface="+mn-cs"/>
              </a:rPr>
              <a:t>10 leading causes of injury deaths by age group highlighting </a:t>
            </a:r>
          </a:p>
          <a:p>
            <a:pPr eaLnBrk="1" hangingPunct="1"/>
            <a:r>
              <a:rPr lang="en-US" sz="900" b="0" kern="1200" baseline="0" dirty="0" smtClean="0">
                <a:solidFill>
                  <a:schemeClr val="tx1"/>
                </a:solidFill>
                <a:latin typeface="+mn-lt"/>
                <a:ea typeface="+mn-ea"/>
                <a:cs typeface="+mn-cs"/>
              </a:rPr>
              <a:t>unintentional injury deaths, United States – 2007. No date. [cited 2011 Jul 5]. Available from URL: http://www.cdc.gov/injury/wisqars/pdf/Unintentional_2007-a.pdf.</a:t>
            </a:r>
          </a:p>
          <a:p>
            <a:pPr eaLnBrk="1" hangingPunct="1"/>
            <a:endParaRPr lang="en-US" sz="900" b="0" kern="1200" baseline="0" dirty="0" smtClean="0">
              <a:solidFill>
                <a:schemeClr val="tx1"/>
              </a:solidFill>
              <a:latin typeface="+mn-lt"/>
              <a:ea typeface="+mn-ea"/>
              <a:cs typeface="+mn-cs"/>
            </a:endParaRPr>
          </a:p>
          <a:p>
            <a:pPr eaLnBrk="1" hangingPunct="1"/>
            <a:r>
              <a:rPr lang="en-US" sz="900" b="0" kern="1200" baseline="0" dirty="0" smtClean="0">
                <a:solidFill>
                  <a:schemeClr val="tx1"/>
                </a:solidFill>
                <a:latin typeface="+mn-lt"/>
                <a:ea typeface="+mn-ea"/>
                <a:cs typeface="+mn-cs"/>
              </a:rPr>
              <a:t>Centers for Disease Control and Prevention. National estimates of the 10 leading causes of nonfatal injuries treated in hospital emergency departments, United States – 2008.  No date. [cited 2011 Jul 5]. Available from URL: http://www.cdc.gov/injury/wisqars/pdf/Nonfatal_2008-a.pdf.</a:t>
            </a:r>
            <a:endParaRPr lang="en-US" sz="900" b="0" dirty="0" smtClean="0"/>
          </a:p>
          <a:p>
            <a:pPr eaLnBrk="1" hangingPunct="1"/>
            <a:endParaRPr lang="en-US" sz="900" i="0" kern="1200" baseline="0" dirty="0" smtClean="0">
              <a:solidFill>
                <a:schemeClr val="tx1"/>
              </a:solidFill>
              <a:latin typeface="+mn-lt"/>
              <a:ea typeface="+mn-ea"/>
              <a:cs typeface="+mn-cs"/>
            </a:endParaRPr>
          </a:p>
          <a:p>
            <a:pPr eaLnBrk="1" hangingPunct="1"/>
            <a:r>
              <a:rPr lang="en-US" sz="900" i="0" kern="1200" baseline="0" dirty="0" smtClean="0">
                <a:solidFill>
                  <a:schemeClr val="tx1"/>
                </a:solidFill>
                <a:latin typeface="+mn-lt"/>
                <a:ea typeface="+mn-ea"/>
                <a:cs typeface="+mn-cs"/>
              </a:rPr>
              <a:t>U.S. Department of Transportation</a:t>
            </a:r>
            <a:r>
              <a:rPr lang="en-US" sz="900" i="0" dirty="0" smtClean="0"/>
              <a:t>. </a:t>
            </a:r>
            <a:r>
              <a:rPr lang="en-US" sz="900" dirty="0" smtClean="0"/>
              <a:t>National Highway Traffic Safety Administration, </a:t>
            </a:r>
            <a:r>
              <a:rPr lang="en-US" sz="900" i="0" kern="1200" baseline="0" dirty="0" smtClean="0">
                <a:solidFill>
                  <a:schemeClr val="tx1"/>
                </a:solidFill>
                <a:latin typeface="+mn-lt"/>
                <a:ea typeface="+mn-ea"/>
                <a:cs typeface="+mn-cs"/>
              </a:rPr>
              <a:t>National Center for Statistics and Analysis. </a:t>
            </a:r>
            <a:r>
              <a:rPr lang="en-US" sz="900" i="0" dirty="0" smtClean="0"/>
              <a:t>Traffic safety facts 2008: a compilation of motor vehicle crash data from the fatality analysis reporting System and the general estimates system</a:t>
            </a:r>
            <a:r>
              <a:rPr lang="en-US" sz="900" i="1" dirty="0" smtClean="0"/>
              <a:t>.</a:t>
            </a:r>
            <a:r>
              <a:rPr lang="en-US" sz="900" dirty="0" smtClean="0"/>
              <a:t> Washington, DC: NHTSA; 2008. </a:t>
            </a:r>
            <a:r>
              <a:rPr lang="en-US" sz="900" baseline="0" dirty="0" smtClean="0"/>
              <a:t>[cited 2010 Aug 11].</a:t>
            </a:r>
            <a:r>
              <a:rPr lang="en-US" sz="900" dirty="0" smtClean="0"/>
              <a:t> Available from URL: http://www-nrd.nhtsa.dot.gov/Pubs/811170.pdf.</a:t>
            </a:r>
            <a:endParaRPr lang="en-US" sz="900" baseline="0" dirty="0" smtClean="0"/>
          </a:p>
          <a:p>
            <a:pPr eaLnBrk="1" hangingPunct="1"/>
            <a:endParaRPr lang="en-US" sz="900" baseline="0" dirty="0" smtClean="0"/>
          </a:p>
          <a:p>
            <a:r>
              <a:rPr lang="en-US" sz="900" dirty="0" err="1" smtClean="0"/>
              <a:t>Naumann</a:t>
            </a:r>
            <a:r>
              <a:rPr lang="en-US" sz="900" dirty="0" smtClean="0"/>
              <a:t> R, Dellinger A, </a:t>
            </a:r>
            <a:r>
              <a:rPr lang="en-US" sz="900" dirty="0" err="1" smtClean="0"/>
              <a:t>Zaloshnia</a:t>
            </a:r>
            <a:r>
              <a:rPr lang="en-US" sz="900" dirty="0" smtClean="0"/>
              <a:t> E, Lawrence, B, Miller T. </a:t>
            </a:r>
            <a:r>
              <a:rPr lang="en-US" sz="900" b="0" u="none" dirty="0" smtClean="0">
                <a:hlinkClick r:id="rId3"/>
              </a:rPr>
              <a:t>Incidence and Total Lifetime Costs of Motor Vehicle-Related Fatal and Nonfatal Injury by Road User Type, United States, 2005</a:t>
            </a:r>
            <a:r>
              <a:rPr lang="en-US" sz="900" b="0" u="none" dirty="0" smtClean="0"/>
              <a:t>. </a:t>
            </a:r>
            <a:r>
              <a:rPr lang="en-US" sz="900" i="1" dirty="0" smtClean="0"/>
              <a:t>Traffic Injury Prevention, </a:t>
            </a:r>
            <a:r>
              <a:rPr lang="en-US" sz="900" dirty="0" smtClean="0"/>
              <a:t>Vol. 11, Issue 4, p. 353-360. August 2010.</a:t>
            </a:r>
          </a:p>
          <a:p>
            <a:r>
              <a:rPr lang="en-US" sz="800" dirty="0" smtClean="0"/>
              <a:t/>
            </a:r>
            <a:br>
              <a:rPr lang="en-US" sz="800" dirty="0" smtClean="0"/>
            </a:br>
            <a:endParaRPr lang="en-US" sz="9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D132C-8B73-4081-842D-763FA9EF2BE5}" type="slidenum">
              <a:rPr lang="en-US"/>
              <a:pPr/>
              <a:t>15</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sz="1200" b="0" u="none" strike="noStrike" kern="1200" dirty="0" smtClean="0">
                <a:solidFill>
                  <a:schemeClr val="tx1"/>
                </a:solidFill>
                <a:latin typeface="+mn-lt"/>
                <a:ea typeface="+mn-ea"/>
                <a:cs typeface="+mn-cs"/>
              </a:rPr>
              <a:t>Communities where healthy foods are not</a:t>
            </a:r>
            <a:r>
              <a:rPr lang="en-US" sz="1200" b="0" u="none" strike="noStrike" kern="1200" baseline="0" dirty="0" smtClean="0">
                <a:solidFill>
                  <a:schemeClr val="tx1"/>
                </a:solidFill>
                <a:latin typeface="+mn-lt"/>
                <a:ea typeface="+mn-ea"/>
                <a:cs typeface="+mn-cs"/>
              </a:rPr>
              <a:t> </a:t>
            </a:r>
            <a:r>
              <a:rPr lang="en-US" sz="1200" b="0" u="none" strike="noStrike" kern="1200" dirty="0" smtClean="0">
                <a:solidFill>
                  <a:schemeClr val="tx1"/>
                </a:solidFill>
                <a:latin typeface="+mn-lt"/>
                <a:ea typeface="+mn-ea"/>
                <a:cs typeface="+mn-cs"/>
              </a:rPr>
              <a:t>accessible</a:t>
            </a:r>
            <a:r>
              <a:rPr lang="en-US" sz="1200" b="0" u="none" strike="noStrike" kern="1200" baseline="0" dirty="0" smtClean="0">
                <a:solidFill>
                  <a:schemeClr val="tx1"/>
                </a:solidFill>
                <a:latin typeface="+mn-lt"/>
                <a:ea typeface="+mn-ea"/>
                <a:cs typeface="+mn-cs"/>
              </a:rPr>
              <a:t> </a:t>
            </a:r>
            <a:r>
              <a:rPr lang="en-US" sz="1200" b="0" u="none" strike="noStrike" kern="1200" dirty="0" smtClean="0">
                <a:solidFill>
                  <a:schemeClr val="tx1"/>
                </a:solidFill>
                <a:latin typeface="+mn-lt"/>
                <a:ea typeface="+mn-ea"/>
                <a:cs typeface="+mn-cs"/>
              </a:rPr>
              <a:t> and affordable </a:t>
            </a:r>
            <a:r>
              <a:rPr lang="en-US" sz="1200" kern="1200" dirty="0" smtClean="0">
                <a:solidFill>
                  <a:schemeClr val="tx1"/>
                </a:solidFill>
                <a:latin typeface="+mn-lt"/>
                <a:ea typeface="+mn-ea"/>
                <a:cs typeface="+mn-cs"/>
              </a:rPr>
              <a:t>may also be a contributor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the obesity epidemic in the United States. A healthy diet may be more difficult for some because healthy food options are not readily available, easily accessible, or affordable in their communities. In fact, scientific studies have found that low-income and underserved communities often have limited access to stores that sell healthy food, especially high-quality fruits and vegetables. And rural communities often have a higher number of convenience stores, where healthy foods are less available than in larger, retail food markets. The U.S. Department of Agriculture’s Food Desert Locator gives a spatial</a:t>
            </a:r>
            <a:r>
              <a:rPr lang="en-US" sz="1200" kern="1200" baseline="0" dirty="0" smtClean="0">
                <a:solidFill>
                  <a:schemeClr val="tx1"/>
                </a:solidFill>
                <a:latin typeface="+mn-lt"/>
                <a:ea typeface="+mn-ea"/>
                <a:cs typeface="+mn-cs"/>
              </a:rPr>
              <a:t> overview of low-income neighborhoods with high concentrations of people who are far from a grocery store.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Good nutrition is vital to good health and disease prevention. But</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t’s hard for people to eat their fruits and vegetables (and to stay away from too much junk food) if they don’t have access to fruits and vegetables! In one study of 50,000 neighborhood blocks in Detroit, researchers found that 92% of food retailers were comprised of “fringe food outlets” such as liquor stores and fast-food restaurants, while only 8% were grocery stores of any size. Access to affordable and healthy food is a part </a:t>
            </a:r>
            <a:r>
              <a:rPr lang="en-US" sz="1200" kern="1200" baseline="0" dirty="0" smtClean="0">
                <a:solidFill>
                  <a:schemeClr val="tx1"/>
                </a:solidFill>
                <a:latin typeface="+mn-lt"/>
                <a:ea typeface="+mn-ea"/>
                <a:cs typeface="+mn-cs"/>
              </a:rPr>
              <a:t>of </a:t>
            </a:r>
            <a:r>
              <a:rPr lang="en-US" sz="1200" kern="1200" dirty="0" smtClean="0">
                <a:solidFill>
                  <a:schemeClr val="tx1"/>
                </a:solidFill>
                <a:latin typeface="+mn-lt"/>
                <a:ea typeface="+mn-ea"/>
                <a:cs typeface="+mn-cs"/>
              </a:rPr>
              <a:t>healthy community design. </a:t>
            </a:r>
          </a:p>
          <a:p>
            <a:r>
              <a:rPr lang="en-US" sz="1200" kern="1200" dirty="0" smtClean="0">
                <a:solidFill>
                  <a:schemeClr val="tx1"/>
                </a:solidFill>
                <a:latin typeface="+mn-lt"/>
                <a:ea typeface="+mn-ea"/>
                <a:cs typeface="+mn-cs"/>
              </a:rPr>
              <a:t>***</a:t>
            </a:r>
          </a:p>
          <a:p>
            <a:r>
              <a:rPr lang="en-US" sz="900" kern="1200" dirty="0" smtClean="0">
                <a:solidFill>
                  <a:schemeClr val="tx1"/>
                </a:solidFill>
                <a:latin typeface="+mn-lt"/>
                <a:ea typeface="+mn-ea"/>
                <a:cs typeface="+mn-cs"/>
              </a:rPr>
              <a:t>Sources:</a:t>
            </a:r>
          </a:p>
          <a:p>
            <a:endParaRPr lang="en-US" sz="900" kern="1200" dirty="0" smtClean="0">
              <a:solidFill>
                <a:schemeClr val="tx1"/>
              </a:solidFill>
              <a:latin typeface="+mn-lt"/>
              <a:ea typeface="+mn-ea"/>
              <a:cs typeface="+mn-cs"/>
            </a:endParaRPr>
          </a:p>
          <a:p>
            <a:r>
              <a:rPr lang="en-US" sz="900" i="0" kern="1200" baseline="0" dirty="0" smtClean="0">
                <a:solidFill>
                  <a:schemeClr val="tx1"/>
                </a:solidFill>
                <a:latin typeface="+mn-lt"/>
                <a:ea typeface="+mn-ea"/>
                <a:cs typeface="+mn-cs"/>
              </a:rPr>
              <a:t>Mari Gallagher </a:t>
            </a:r>
            <a:r>
              <a:rPr lang="en-US" sz="900" kern="1200" baseline="0" dirty="0" smtClean="0">
                <a:solidFill>
                  <a:schemeClr val="tx1"/>
                </a:solidFill>
                <a:latin typeface="+mn-lt"/>
                <a:ea typeface="+mn-ea"/>
                <a:cs typeface="+mn-cs"/>
              </a:rPr>
              <a:t>Research &amp; Consulting Group. </a:t>
            </a:r>
            <a:r>
              <a:rPr lang="en-US" sz="900" i="0" kern="1200" baseline="0" dirty="0" smtClean="0">
                <a:solidFill>
                  <a:schemeClr val="tx1"/>
                </a:solidFill>
                <a:latin typeface="+mn-lt"/>
                <a:ea typeface="+mn-ea"/>
                <a:cs typeface="+mn-cs"/>
              </a:rPr>
              <a:t>Examining the impact of food deserts on public health in Detroit,</a:t>
            </a:r>
            <a:r>
              <a:rPr lang="en-US" sz="900" kern="1200" baseline="0" dirty="0" smtClean="0">
                <a:solidFill>
                  <a:schemeClr val="tx1"/>
                </a:solidFill>
                <a:latin typeface="+mn-lt"/>
                <a:ea typeface="+mn-ea"/>
                <a:cs typeface="+mn-cs"/>
              </a:rPr>
              <a:t> 2007. [cited 2010 Aug 11]. Available from URL: http://marigallagher.com/projects/2/.</a:t>
            </a:r>
          </a:p>
          <a:p>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Story M, </a:t>
            </a:r>
            <a:r>
              <a:rPr lang="en-US" sz="900" kern="1200" dirty="0" err="1" smtClean="0">
                <a:solidFill>
                  <a:schemeClr val="tx1"/>
                </a:solidFill>
                <a:latin typeface="+mn-lt"/>
                <a:ea typeface="+mn-ea"/>
                <a:cs typeface="+mn-cs"/>
              </a:rPr>
              <a:t>Kaphingst</a:t>
            </a:r>
            <a:r>
              <a:rPr lang="en-US" sz="900" kern="1200" dirty="0" smtClean="0">
                <a:solidFill>
                  <a:schemeClr val="tx1"/>
                </a:solidFill>
                <a:latin typeface="+mn-lt"/>
                <a:ea typeface="+mn-ea"/>
                <a:cs typeface="+mn-cs"/>
              </a:rPr>
              <a:t> KM, Robinson-O'Brien R, </a:t>
            </a:r>
            <a:r>
              <a:rPr lang="en-US" sz="900" kern="1200" dirty="0" err="1" smtClean="0">
                <a:solidFill>
                  <a:schemeClr val="tx1"/>
                </a:solidFill>
                <a:latin typeface="+mn-lt"/>
                <a:ea typeface="+mn-ea"/>
                <a:cs typeface="+mn-cs"/>
              </a:rPr>
              <a:t>Glanz</a:t>
            </a:r>
            <a:r>
              <a:rPr lang="en-US" sz="900" kern="1200" dirty="0" smtClean="0">
                <a:solidFill>
                  <a:schemeClr val="tx1"/>
                </a:solidFill>
                <a:latin typeface="+mn-lt"/>
                <a:ea typeface="+mn-ea"/>
                <a:cs typeface="+mn-cs"/>
              </a:rPr>
              <a:t> K. Creating healthy food and eating environments: policy and environmental approaches. Annual Review of Public Health, April 2008;29:253–72.</a:t>
            </a:r>
          </a:p>
          <a:p>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Powell L. Food store availability and neighborhood characteristics in the United States. Preventive Medicine 2007;44:189–195.</a:t>
            </a:r>
          </a:p>
          <a:p>
            <a:endParaRPr lang="en-US" sz="900" kern="1200" dirty="0" smtClean="0">
              <a:solidFill>
                <a:schemeClr val="tx1"/>
              </a:solidFill>
              <a:latin typeface="+mn-lt"/>
              <a:ea typeface="+mn-ea"/>
              <a:cs typeface="+mn-cs"/>
            </a:endParaRPr>
          </a:p>
          <a:p>
            <a:r>
              <a:rPr lang="en-US" sz="900" kern="1200" dirty="0" err="1" smtClean="0">
                <a:solidFill>
                  <a:schemeClr val="tx1"/>
                </a:solidFill>
                <a:latin typeface="+mn-lt"/>
                <a:ea typeface="+mn-ea"/>
                <a:cs typeface="+mn-cs"/>
              </a:rPr>
              <a:t>Liese</a:t>
            </a:r>
            <a:r>
              <a:rPr lang="en-US" sz="900" kern="1200" dirty="0" smtClean="0">
                <a:solidFill>
                  <a:schemeClr val="tx1"/>
                </a:solidFill>
                <a:latin typeface="+mn-lt"/>
                <a:ea typeface="+mn-ea"/>
                <a:cs typeface="+mn-cs"/>
              </a:rPr>
              <a:t> AD, Weis KE, Pluto D, Smith E, Lawson A. Food store types, availability and cost of foods in a rural environment. J Am Dietetic Assoc 2007;107(11):1916–23.</a:t>
            </a:r>
          </a:p>
          <a:p>
            <a:endParaRPr lang="en-US" sz="900" kern="1200" dirty="0" smtClean="0">
              <a:solidFill>
                <a:schemeClr val="tx1"/>
              </a:solidFill>
              <a:latin typeface="+mn-lt"/>
              <a:ea typeface="+mn-ea"/>
              <a:cs typeface="+mn-cs"/>
            </a:endParaRPr>
          </a:p>
          <a:p>
            <a:r>
              <a:rPr lang="en-US" sz="900" kern="1200" dirty="0" err="1" smtClean="0">
                <a:solidFill>
                  <a:schemeClr val="tx1"/>
                </a:solidFill>
                <a:latin typeface="+mn-lt"/>
                <a:ea typeface="+mn-ea"/>
                <a:cs typeface="+mn-cs"/>
              </a:rPr>
              <a:t>Zenk</a:t>
            </a:r>
            <a:r>
              <a:rPr lang="en-US" sz="900" kern="1200" dirty="0" smtClean="0">
                <a:solidFill>
                  <a:schemeClr val="tx1"/>
                </a:solidFill>
                <a:latin typeface="+mn-lt"/>
                <a:ea typeface="+mn-ea"/>
                <a:cs typeface="+mn-cs"/>
              </a:rPr>
              <a:t> SN, Schulz AJ, Israel BA, James SA, </a:t>
            </a:r>
            <a:r>
              <a:rPr lang="en-US" sz="900" kern="1200" dirty="0" err="1" smtClean="0">
                <a:solidFill>
                  <a:schemeClr val="tx1"/>
                </a:solidFill>
                <a:latin typeface="+mn-lt"/>
                <a:ea typeface="+mn-ea"/>
                <a:cs typeface="+mn-cs"/>
              </a:rPr>
              <a:t>Bao</a:t>
            </a:r>
            <a:r>
              <a:rPr lang="en-US" sz="900" kern="1200" dirty="0" smtClean="0">
                <a:solidFill>
                  <a:schemeClr val="tx1"/>
                </a:solidFill>
                <a:latin typeface="+mn-lt"/>
                <a:ea typeface="+mn-ea"/>
                <a:cs typeface="+mn-cs"/>
              </a:rPr>
              <a:t> SM, Wilson ML. Fruit and vegetable access differs by community racial composition and socioeconomic position in Detroit, Michigan. </a:t>
            </a:r>
            <a:r>
              <a:rPr lang="en-US" sz="900" kern="1200" dirty="0" err="1" smtClean="0">
                <a:solidFill>
                  <a:schemeClr val="tx1"/>
                </a:solidFill>
                <a:latin typeface="+mn-lt"/>
                <a:ea typeface="+mn-ea"/>
                <a:cs typeface="+mn-cs"/>
              </a:rPr>
              <a:t>Ethn</a:t>
            </a:r>
            <a:r>
              <a:rPr lang="en-US" sz="900" kern="1200" dirty="0" smtClean="0">
                <a:solidFill>
                  <a:schemeClr val="tx1"/>
                </a:solidFill>
                <a:latin typeface="+mn-lt"/>
                <a:ea typeface="+mn-ea"/>
                <a:cs typeface="+mn-cs"/>
              </a:rPr>
              <a:t> </a:t>
            </a:r>
            <a:r>
              <a:rPr lang="en-US" sz="900" kern="1200" dirty="0" err="1" smtClean="0">
                <a:solidFill>
                  <a:schemeClr val="tx1"/>
                </a:solidFill>
                <a:latin typeface="+mn-lt"/>
                <a:ea typeface="+mn-ea"/>
                <a:cs typeface="+mn-cs"/>
              </a:rPr>
              <a:t>Dis</a:t>
            </a:r>
            <a:r>
              <a:rPr lang="en-US" sz="900" kern="1200" dirty="0" smtClean="0">
                <a:solidFill>
                  <a:schemeClr val="tx1"/>
                </a:solidFill>
                <a:latin typeface="+mn-lt"/>
                <a:ea typeface="+mn-ea"/>
                <a:cs typeface="+mn-cs"/>
              </a:rPr>
              <a:t> 2006;16(1):275–80.</a:t>
            </a:r>
          </a:p>
          <a:p>
            <a:endParaRPr lang="en-US" sz="900" kern="1200" dirty="0" smtClean="0">
              <a:solidFill>
                <a:schemeClr val="tx1"/>
              </a:solidFill>
              <a:latin typeface="+mn-lt"/>
              <a:ea typeface="+mn-ea"/>
              <a:cs typeface="+mn-cs"/>
            </a:endParaRPr>
          </a:p>
          <a:p>
            <a:r>
              <a:rPr lang="en-US" sz="900" kern="1200" dirty="0" err="1" smtClean="0">
                <a:solidFill>
                  <a:schemeClr val="tx1"/>
                </a:solidFill>
                <a:latin typeface="+mn-lt"/>
                <a:ea typeface="+mn-ea"/>
                <a:cs typeface="+mn-cs"/>
              </a:rPr>
              <a:t>Glanz</a:t>
            </a:r>
            <a:r>
              <a:rPr lang="en-US" sz="900" kern="1200" dirty="0" smtClean="0">
                <a:solidFill>
                  <a:schemeClr val="tx1"/>
                </a:solidFill>
                <a:latin typeface="+mn-lt"/>
                <a:ea typeface="+mn-ea"/>
                <a:cs typeface="+mn-cs"/>
              </a:rPr>
              <a:t>, et al. Healthy nutrition environments: concepts and measures. Am J Health Promotion. 2005;19(5):330–3, ii.</a:t>
            </a:r>
          </a:p>
          <a:p>
            <a:r>
              <a:rPr lang="en-US" sz="900" kern="1200" dirty="0" smtClean="0">
                <a:solidFill>
                  <a:schemeClr val="tx1"/>
                </a:solidFill>
                <a:latin typeface="+mn-lt"/>
                <a:ea typeface="+mn-ea"/>
                <a:cs typeface="+mn-cs"/>
              </a:rPr>
              <a:t>Horowitz CR, Colson KA, Hebert PL, Lancaster K. Barriers to buying healthy foods for people with diabetes: evidence of environmental disparities. Am J Pub Health. 2004;94:1549–54.</a:t>
            </a:r>
            <a:endParaRPr lang="en-US" sz="900" kern="1200" dirty="0">
              <a:solidFill>
                <a:schemeClr val="tx1"/>
              </a:solidFill>
              <a:latin typeface="+mn-lt"/>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5E68AE8-2B98-48CC-AA71-BC485AA163F7}" type="slidenum">
              <a:rPr lang="en-US" smtClean="0"/>
              <a:pPr/>
              <a:t>16</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normAutofit fontScale="70000" lnSpcReduction="20000"/>
          </a:bodyPr>
          <a:lstStyle/>
          <a:p>
            <a:pPr marL="0" marR="0" indent="0" algn="l" defTabSz="907174" rtl="0" eaLnBrk="1" fontAlgn="base" latinLnBrk="0" hangingPunct="1">
              <a:lnSpc>
                <a:spcPct val="100000"/>
              </a:lnSpc>
              <a:spcBef>
                <a:spcPct val="30000"/>
              </a:spcBef>
              <a:spcAft>
                <a:spcPct val="0"/>
              </a:spcAft>
              <a:buClrTx/>
              <a:buSzTx/>
              <a:buFontTx/>
              <a:buNone/>
              <a:tabLst/>
              <a:defRPr/>
            </a:pPr>
            <a:r>
              <a:rPr lang="en-US" baseline="0" dirty="0" smtClean="0"/>
              <a:t>How we design our communities may also determine how well we cope with climate change in the future. </a:t>
            </a:r>
            <a:r>
              <a:rPr lang="en-US" dirty="0" smtClean="0"/>
              <a:t>People are exposed to climate change through changing weather patterns (for example, more intense and frequent extreme events) and indirectly through changes in water, air, food quality and quantity, ecosystems, agriculture, and economy. At this early stage the effects of climate change are small but are expected to steadily increase in all countries and regions.</a:t>
            </a:r>
          </a:p>
          <a:p>
            <a:pPr defTabSz="907174" eaLnBrk="1" hangingPunct="1">
              <a:defRPr/>
            </a:pPr>
            <a:endParaRPr lang="en-US" baseline="0" dirty="0" smtClean="0"/>
          </a:p>
          <a:p>
            <a:pPr eaLnBrk="1" hangingPunct="1"/>
            <a:r>
              <a:rPr lang="en-US" dirty="0" smtClean="0"/>
              <a:t>Because automobile emissions account for 26% of U.S. greenhouse gas emissions </a:t>
            </a:r>
            <a:r>
              <a:rPr lang="en-US" baseline="0" dirty="0" smtClean="0"/>
              <a:t>(</a:t>
            </a:r>
            <a:r>
              <a:rPr lang="en-US" dirty="0" smtClean="0"/>
              <a:t>a contributor to climate</a:t>
            </a:r>
            <a:r>
              <a:rPr lang="en-US" baseline="0" dirty="0" smtClean="0"/>
              <a:t> change),</a:t>
            </a:r>
            <a:r>
              <a:rPr lang="en-US" dirty="0" smtClean="0"/>
              <a:t> healthy community design elements may help slow down the effects of climate change by providing</a:t>
            </a:r>
            <a:r>
              <a:rPr lang="en-US" baseline="0" dirty="0" smtClean="0"/>
              <a:t> alternatives to driving cars (such as walking, biking and public transit).</a:t>
            </a:r>
          </a:p>
          <a:p>
            <a:pPr eaLnBrk="1" hangingPunct="1">
              <a:buFont typeface="Arial" pitchFamily="34" charset="0"/>
              <a:buNone/>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As cities grow larger, they</a:t>
            </a:r>
            <a:r>
              <a:rPr lang="en-US" baseline="0" dirty="0" smtClean="0"/>
              <a:t> may experience stronger and longer heat waves because of the</a:t>
            </a:r>
            <a:r>
              <a:rPr lang="en-US" dirty="0" smtClean="0"/>
              <a:t> urban heat island effect.  Two factors create the urban heat island effect: fewer trees and vegetative</a:t>
            </a:r>
            <a:r>
              <a:rPr lang="en-US" baseline="0" dirty="0" smtClean="0"/>
              <a:t> cover</a:t>
            </a:r>
            <a:r>
              <a:rPr lang="en-US" dirty="0" smtClean="0"/>
              <a:t> to cool cities</a:t>
            </a:r>
            <a:r>
              <a:rPr lang="en-US" baseline="0" dirty="0" smtClean="0"/>
              <a:t> by</a:t>
            </a:r>
            <a:r>
              <a:rPr lang="en-US" dirty="0" smtClean="0"/>
              <a:t> </a:t>
            </a:r>
            <a:r>
              <a:rPr lang="en-US" sz="1200" kern="1200" dirty="0" smtClean="0">
                <a:solidFill>
                  <a:schemeClr val="tx1"/>
                </a:solidFill>
                <a:latin typeface="+mn-lt"/>
                <a:ea typeface="+mn-ea"/>
                <a:cs typeface="+mn-cs"/>
              </a:rPr>
              <a:t>deflecting solar radiation and transpiring water back to the atmosphere;</a:t>
            </a:r>
            <a:r>
              <a:rPr lang="en-US" sz="1200" kern="1200" baseline="0" dirty="0" smtClean="0">
                <a:solidFill>
                  <a:schemeClr val="tx1"/>
                </a:solidFill>
                <a:latin typeface="+mn-lt"/>
                <a:ea typeface="+mn-ea"/>
                <a:cs typeface="+mn-cs"/>
              </a:rPr>
              <a:t> </a:t>
            </a:r>
            <a:r>
              <a:rPr lang="en-US" dirty="0" smtClean="0"/>
              <a:t>and the construction of dark surfaces that absorb heat and re-radiate that heat. </a:t>
            </a:r>
            <a:r>
              <a:rPr lang="en-US" baseline="0" dirty="0" smtClean="0"/>
              <a:t>Community design elements that may help lessen the  urban heat island effect include: </a:t>
            </a:r>
            <a:endParaRPr lang="en-US" dirty="0" smtClean="0"/>
          </a:p>
          <a:p>
            <a:pPr eaLnBrk="1" hangingPunct="1">
              <a:buFontTx/>
              <a:buChar char="•"/>
            </a:pPr>
            <a:r>
              <a:rPr lang="en-US" dirty="0" smtClean="0"/>
              <a:t>Creating parks, </a:t>
            </a:r>
            <a:r>
              <a:rPr lang="en-US" baseline="0" dirty="0" smtClean="0"/>
              <a:t>green rooftop parks, gardens and green spaces, </a:t>
            </a:r>
          </a:p>
          <a:p>
            <a:pPr eaLnBrk="1" hangingPunct="1">
              <a:buFontTx/>
              <a:buChar char="•"/>
            </a:pPr>
            <a:r>
              <a:rPr lang="en-US" baseline="0" dirty="0" smtClean="0"/>
              <a:t>Making building energy-efficient, and</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baseline="0" dirty="0" smtClean="0"/>
              <a:t>Minimizing </a:t>
            </a:r>
            <a:r>
              <a:rPr lang="en-US" dirty="0" smtClean="0"/>
              <a:t>the use of dark surfaces that absorb heat and re-radiate that heat during the evenings, when the cities would otherwise cool down.</a:t>
            </a:r>
          </a:p>
          <a:p>
            <a:pPr defTabSz="907174" eaLnBrk="1" hangingPunct="1">
              <a:defRPr/>
            </a:pPr>
            <a:r>
              <a:rPr lang="en-US" dirty="0" smtClean="0"/>
              <a:t>***</a:t>
            </a:r>
          </a:p>
          <a:p>
            <a:pPr defTabSz="907174" eaLnBrk="1" hangingPunct="1">
              <a:defRPr/>
            </a:pPr>
            <a:r>
              <a:rPr lang="en-US" sz="900" dirty="0" smtClean="0"/>
              <a:t>Sources: </a:t>
            </a:r>
          </a:p>
          <a:p>
            <a:pPr defTabSz="907174" eaLnBrk="1" hangingPunct="1">
              <a:defRPr/>
            </a:pPr>
            <a:endParaRPr lang="en-US" sz="900" dirty="0" smtClean="0"/>
          </a:p>
          <a:p>
            <a:pPr defTabSz="907174" eaLnBrk="1" hangingPunct="1">
              <a:defRPr/>
            </a:pPr>
            <a:r>
              <a:rPr lang="en-US" sz="900" dirty="0" smtClean="0"/>
              <a:t>Centers for Disease Control and Prevention. Climate</a:t>
            </a:r>
            <a:r>
              <a:rPr lang="en-US" sz="900" baseline="0" dirty="0" smtClean="0"/>
              <a:t> change and public health [online]. 2010 April 23. [cited 2010 Aug 11]. Available from URL:  www.cdc.gov/climatechange/.</a:t>
            </a:r>
          </a:p>
          <a:p>
            <a:pPr defTabSz="907174" eaLnBrk="1" hangingPunct="1">
              <a:defRPr/>
            </a:pPr>
            <a:endParaRPr lang="en-US" sz="900" baseline="0" dirty="0" smtClean="0"/>
          </a:p>
          <a:p>
            <a:pPr defTabSz="907174" eaLnBrk="1" hangingPunct="1">
              <a:defRPr/>
            </a:pPr>
            <a:r>
              <a:rPr lang="en-US" sz="900" baseline="0" dirty="0" smtClean="0"/>
              <a:t>Centers for Disease Control and Prevention. Climate change: science, health and the environment [online]. 2007 April 10. [cited 2010 Aug 11]. Available from URL: www2c.cdc.gov/podcasts/</a:t>
            </a:r>
            <a:r>
              <a:rPr lang="en-US" sz="900" baseline="0" dirty="0" err="1" smtClean="0"/>
              <a:t>player.asp?f</a:t>
            </a:r>
            <a:r>
              <a:rPr lang="en-US" sz="900" baseline="0" dirty="0" smtClean="0"/>
              <a:t>=5251#transcript. </a:t>
            </a:r>
          </a:p>
          <a:p>
            <a:pPr defTabSz="907174" eaLnBrk="1" hangingPunct="1">
              <a:defRPr/>
            </a:pPr>
            <a:endParaRPr lang="en-US" sz="900" baseline="0" dirty="0" smtClean="0"/>
          </a:p>
          <a:p>
            <a:pPr marL="0" marR="0" indent="0" algn="l" defTabSz="907174" rtl="0" eaLnBrk="1" fontAlgn="base" latinLnBrk="0" hangingPunct="1">
              <a:lnSpc>
                <a:spcPct val="100000"/>
              </a:lnSpc>
              <a:spcBef>
                <a:spcPct val="30000"/>
              </a:spcBef>
              <a:spcAft>
                <a:spcPct val="0"/>
              </a:spcAft>
              <a:buClrTx/>
              <a:buSzTx/>
              <a:buFontTx/>
              <a:buNone/>
              <a:tabLst/>
              <a:defRPr/>
            </a:pPr>
            <a:r>
              <a:rPr lang="en-US" sz="900" dirty="0" smtClean="0"/>
              <a:t>The Intergovernmental Panel on Climate Change.</a:t>
            </a:r>
            <a:r>
              <a:rPr lang="en-US" sz="900" baseline="0" dirty="0" smtClean="0"/>
              <a:t> Working group II: impacts, adaptation and vulnerability [online].</a:t>
            </a:r>
            <a:r>
              <a:rPr lang="en-US" sz="900" dirty="0" smtClean="0"/>
              <a:t> 2007.  [cited 2010 Aug 11]. Available from URL:</a:t>
            </a:r>
            <a:r>
              <a:rPr lang="en-US" sz="900" baseline="0" dirty="0" smtClean="0"/>
              <a:t> </a:t>
            </a:r>
            <a:r>
              <a:rPr lang="en-US" sz="900" dirty="0" smtClean="0"/>
              <a:t>http://www.ipcc-wg2.org/index.html.</a:t>
            </a:r>
          </a:p>
          <a:p>
            <a:pPr marL="0" marR="0" indent="0" algn="l" defTabSz="907174" rtl="0" eaLnBrk="1" fontAlgn="base" latinLnBrk="0" hangingPunct="1">
              <a:lnSpc>
                <a:spcPct val="100000"/>
              </a:lnSpc>
              <a:spcBef>
                <a:spcPct val="30000"/>
              </a:spcBef>
              <a:spcAft>
                <a:spcPct val="0"/>
              </a:spcAft>
              <a:buClrTx/>
              <a:buSzTx/>
              <a:buFontTx/>
              <a:buNone/>
              <a:tabLst/>
              <a:defRPr/>
            </a:pPr>
            <a:endParaRPr lang="en-US" sz="900" dirty="0" smtClean="0"/>
          </a:p>
          <a:p>
            <a:pPr marL="0" marR="0" indent="0" algn="l" defTabSz="907174" rtl="0" eaLnBrk="1" fontAlgn="base" latinLnBrk="0" hangingPunct="1">
              <a:lnSpc>
                <a:spcPct val="100000"/>
              </a:lnSpc>
              <a:spcBef>
                <a:spcPct val="30000"/>
              </a:spcBef>
              <a:spcAft>
                <a:spcPct val="0"/>
              </a:spcAft>
              <a:buClrTx/>
              <a:buSzTx/>
              <a:buFontTx/>
              <a:buNone/>
              <a:tabLst/>
              <a:defRPr/>
            </a:pPr>
            <a:r>
              <a:rPr lang="en-US" sz="900" dirty="0" smtClean="0"/>
              <a:t>U.S. Environmental</a:t>
            </a:r>
            <a:r>
              <a:rPr lang="en-US" sz="900" baseline="0" dirty="0" smtClean="0"/>
              <a:t> Protection Agency</a:t>
            </a:r>
            <a:r>
              <a:rPr lang="en-US" sz="900" dirty="0" smtClean="0"/>
              <a:t>. Heat island effect </a:t>
            </a:r>
            <a:r>
              <a:rPr lang="en-US" sz="900" baseline="0" dirty="0" smtClean="0"/>
              <a:t>[online]. 2010 Aug 13. [cited 2010 Sep 15]. Available from URL:  http://www.epa.gov/heatisland/index.htm.</a:t>
            </a:r>
          </a:p>
          <a:p>
            <a:pPr marL="0" marR="0" indent="0" algn="l" defTabSz="907174"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07174" rtl="0" eaLnBrk="1" fontAlgn="base" latinLnBrk="0" hangingPunct="1">
              <a:lnSpc>
                <a:spcPct val="100000"/>
              </a:lnSpc>
              <a:spcBef>
                <a:spcPct val="30000"/>
              </a:spcBef>
              <a:spcAft>
                <a:spcPct val="0"/>
              </a:spcAft>
              <a:buClrTx/>
              <a:buSzTx/>
              <a:buFontTx/>
              <a:buNone/>
              <a:tabLst/>
              <a:defRPr/>
            </a:pPr>
            <a:endParaRPr lang="en-US" dirty="0" smtClean="0"/>
          </a:p>
          <a:p>
            <a:pPr defTabSz="907174" eaLnBrk="1" hangingPunct="1">
              <a:defRPr/>
            </a:pPr>
            <a:endParaRPr lang="en-US" baseline="0" dirty="0" smtClean="0"/>
          </a:p>
          <a:p>
            <a:pPr defTabSz="907174" eaLnBrk="1" hangingPunct="1">
              <a:defRPr/>
            </a:pPr>
            <a:endParaRPr lang="en-US" dirty="0" smtClean="0"/>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40FD832-E3BD-4B42-84EE-715CF407C588}" type="slidenum">
              <a:rPr lang="en-US" smtClean="0"/>
              <a:pPr/>
              <a:t>17</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34723" y="4416428"/>
            <a:ext cx="5140960" cy="4183063"/>
          </a:xfrm>
          <a:noFill/>
          <a:ln/>
        </p:spPr>
        <p:txBody>
          <a:bodyPr>
            <a:normAutofit lnSpcReduction="10000"/>
          </a:bodyPr>
          <a:lstStyle/>
          <a:p>
            <a:pPr eaLnBrk="1" hangingPunct="1"/>
            <a:r>
              <a:rPr lang="en-US" dirty="0" smtClean="0"/>
              <a:t>The fabric of a community and the community pool of human resources available to it is often called “social capital.”  This term refers to the individual and communal time and energy available for such things as community improvement, social networking, civic engagement, personal recreation, and other activities that create social bonds between individuals and groups. Such activities and bonds can have an effect on mental and physical</a:t>
            </a:r>
            <a:r>
              <a:rPr lang="en-US" baseline="0" dirty="0" smtClean="0"/>
              <a:t> health.</a:t>
            </a:r>
            <a:r>
              <a:rPr lang="en-US" dirty="0" smtClean="0"/>
              <a:t> </a:t>
            </a:r>
          </a:p>
          <a:p>
            <a:pPr eaLnBrk="1" hangingPunct="1"/>
            <a:endParaRPr lang="en-US" dirty="0" smtClean="0"/>
          </a:p>
          <a:p>
            <a:pPr eaLnBrk="1" hangingPunct="1"/>
            <a:r>
              <a:rPr lang="en-US" dirty="0" smtClean="0"/>
              <a:t>Numerous writers have observed a loss of social capital in recent years,</a:t>
            </a:r>
            <a:r>
              <a:rPr lang="en-US" dirty="0" smtClean="0">
                <a:solidFill>
                  <a:srgbClr val="000000"/>
                </a:solidFill>
              </a:rPr>
              <a:t> and some authors have attributed this decline, in part, to suburbanization and sprawl.</a:t>
            </a:r>
            <a:r>
              <a:rPr lang="en-US" baseline="0" dirty="0" smtClean="0">
                <a:solidFill>
                  <a:srgbClr val="800080"/>
                </a:solidFill>
              </a:rPr>
              <a:t> </a:t>
            </a:r>
            <a:r>
              <a:rPr lang="en-US" dirty="0" smtClean="0"/>
              <a:t>Healthy</a:t>
            </a:r>
            <a:r>
              <a:rPr lang="en-US" baseline="0" dirty="0" smtClean="0"/>
              <a:t> community design aims to increase social capital by creating</a:t>
            </a:r>
            <a:endParaRPr lang="en-US" dirty="0" smtClean="0"/>
          </a:p>
          <a:p>
            <a:pPr eaLnBrk="1" hangingPunct="1">
              <a:buFont typeface="Arial" pitchFamily="34" charset="0"/>
              <a:buChar char="•"/>
            </a:pPr>
            <a:r>
              <a:rPr lang="en-US" dirty="0" smtClean="0"/>
              <a:t>Parks</a:t>
            </a:r>
            <a:r>
              <a:rPr lang="en-US" baseline="0" dirty="0" smtClean="0"/>
              <a:t>, green spaces and public places for leisure and social activities and</a:t>
            </a:r>
          </a:p>
          <a:p>
            <a:pPr eaLnBrk="1" hangingPunct="1">
              <a:buFont typeface="Arial" pitchFamily="34" charset="0"/>
              <a:buChar char="•"/>
            </a:pPr>
            <a:r>
              <a:rPr lang="en-US" baseline="0" dirty="0" smtClean="0"/>
              <a:t>Communities that are mixed-use </a:t>
            </a:r>
            <a:r>
              <a:rPr lang="en-US" dirty="0" smtClean="0"/>
              <a:t>which</a:t>
            </a:r>
            <a:r>
              <a:rPr lang="en-US" baseline="0" dirty="0" smtClean="0"/>
              <a:t> means a </a:t>
            </a:r>
            <a:r>
              <a:rPr lang="en-US" dirty="0" smtClean="0"/>
              <a:t>mix of housing, civic uses, and commercial uses, including retail, restaurants, and offices.</a:t>
            </a:r>
            <a:r>
              <a:rPr lang="en-US" baseline="0" dirty="0" smtClean="0"/>
              <a:t> Mixed use allows a community member to work closer to where they live, thus reducing their amount of commuting time and increasing their time for leisure and social activities. </a:t>
            </a:r>
            <a:endParaRPr lang="en-US" dirty="0" smtClean="0"/>
          </a:p>
          <a:p>
            <a:pPr eaLnBrk="1" hangingPunct="1"/>
            <a:r>
              <a:rPr lang="en-US" dirty="0" smtClean="0"/>
              <a:t>***</a:t>
            </a:r>
          </a:p>
          <a:p>
            <a:pPr eaLnBrk="1" hangingPunct="1"/>
            <a:r>
              <a:rPr lang="en-US" sz="900" dirty="0" smtClean="0"/>
              <a:t>Sources:</a:t>
            </a:r>
            <a:br>
              <a:rPr lang="en-US" sz="900" dirty="0" smtClean="0"/>
            </a:br>
            <a:endParaRPr lang="en-US" sz="900" dirty="0" smtClean="0"/>
          </a:p>
          <a:p>
            <a:pPr eaLnBrk="1" hangingPunct="1"/>
            <a:r>
              <a:rPr lang="en-US" sz="900" dirty="0" smtClean="0"/>
              <a:t>Centers for Disease Control</a:t>
            </a:r>
            <a:r>
              <a:rPr lang="en-US" sz="900" baseline="0" dirty="0" smtClean="0"/>
              <a:t> and Prevention. </a:t>
            </a:r>
            <a:r>
              <a:rPr lang="en-US" sz="900" dirty="0" smtClean="0"/>
              <a:t> Healthy places:</a:t>
            </a:r>
            <a:r>
              <a:rPr lang="en-US" sz="900" baseline="0" dirty="0" smtClean="0"/>
              <a:t> social capital [online]. 2009 Nov 16. [cited 2010 Aug 11]. Available from URL</a:t>
            </a:r>
            <a:r>
              <a:rPr lang="en-US" sz="900" dirty="0" smtClean="0"/>
              <a:t>: http://www.cdc.gov/healthyplaces/healthtopics/social.htm.</a:t>
            </a:r>
          </a:p>
          <a:p>
            <a:pPr eaLnBrk="1" hangingPunct="1"/>
            <a:endParaRPr lang="en-US" sz="900" dirty="0" smtClean="0"/>
          </a:p>
          <a:p>
            <a:pPr eaLnBrk="1" hangingPunct="1"/>
            <a:r>
              <a:rPr lang="en-US" sz="900" dirty="0" err="1" smtClean="0"/>
              <a:t>Etzioni</a:t>
            </a:r>
            <a:r>
              <a:rPr lang="en-US" sz="900" dirty="0" smtClean="0"/>
              <a:t> A.  </a:t>
            </a:r>
            <a:r>
              <a:rPr lang="en-US" sz="900" i="0" dirty="0" smtClean="0"/>
              <a:t>The spirit of community : the reinvention of </a:t>
            </a:r>
            <a:r>
              <a:rPr lang="en-US" sz="900" i="0" dirty="0" err="1" smtClean="0"/>
              <a:t>american</a:t>
            </a:r>
            <a:r>
              <a:rPr lang="en-US" sz="900" i="0" dirty="0" smtClean="0"/>
              <a:t> society.</a:t>
            </a:r>
            <a:r>
              <a:rPr lang="en-US" sz="900" dirty="0" smtClean="0"/>
              <a:t>  New York:  Crown Publishers; 1993.</a:t>
            </a:r>
          </a:p>
          <a:p>
            <a:pPr eaLnBrk="1" hangingPunct="1"/>
            <a:endParaRPr lang="en-US" sz="900" dirty="0" smtClean="0"/>
          </a:p>
          <a:p>
            <a:pPr eaLnBrk="1" hangingPunct="1"/>
            <a:r>
              <a:rPr lang="en-US" sz="900" dirty="0" smtClean="0"/>
              <a:t>Putnam R.  </a:t>
            </a:r>
            <a:r>
              <a:rPr lang="en-US" sz="900" i="0" dirty="0" smtClean="0"/>
              <a:t>bowling alone: the collapse and revival of </a:t>
            </a:r>
            <a:r>
              <a:rPr lang="en-US" sz="900" i="0" dirty="0" err="1" smtClean="0"/>
              <a:t>american</a:t>
            </a:r>
            <a:r>
              <a:rPr lang="en-US" sz="900" i="0" dirty="0" smtClean="0"/>
              <a:t> community.  </a:t>
            </a:r>
            <a:r>
              <a:rPr lang="en-US" sz="900" dirty="0" smtClean="0"/>
              <a:t>New York:  Simon &amp; Schuster; 2000.</a:t>
            </a:r>
          </a:p>
          <a:p>
            <a:pPr eaLnBrk="1" hangingPunct="1"/>
            <a:endParaRPr lang="en-US" sz="900" dirty="0" smtClean="0"/>
          </a:p>
          <a:p>
            <a:pPr eaLnBrk="1" hangingPunct="1"/>
            <a:r>
              <a:rPr lang="en-US" sz="900" dirty="0" smtClean="0"/>
              <a:t>Mo R and </a:t>
            </a:r>
            <a:r>
              <a:rPr lang="en-US" sz="900" dirty="0" err="1" smtClean="0"/>
              <a:t>Wilkie</a:t>
            </a:r>
            <a:r>
              <a:rPr lang="en-US" sz="900" dirty="0" smtClean="0"/>
              <a:t> C.  </a:t>
            </a:r>
            <a:r>
              <a:rPr lang="en-US" sz="900" i="0" dirty="0" smtClean="0"/>
              <a:t>Changing places: rebuilding community in the age of sprawl.  </a:t>
            </a:r>
            <a:r>
              <a:rPr lang="en-US" sz="900" dirty="0" smtClean="0"/>
              <a:t>New York: Henry Holt and Co.; 1997.</a:t>
            </a:r>
          </a:p>
          <a:p>
            <a:pPr eaLnBrk="1" hangingPunct="1"/>
            <a:endParaRPr lang="en-US" sz="900" dirty="0" smtClean="0"/>
          </a:p>
          <a:p>
            <a:pPr eaLnBrk="1" hangingPunct="1"/>
            <a:r>
              <a:rPr lang="en-US" sz="900" dirty="0" err="1" smtClean="0"/>
              <a:t>Calthorpe</a:t>
            </a:r>
            <a:r>
              <a:rPr lang="en-US" sz="900" dirty="0" smtClean="0"/>
              <a:t> P.  </a:t>
            </a:r>
            <a:r>
              <a:rPr lang="en-US" sz="900" i="1" dirty="0" smtClean="0"/>
              <a:t>The Next American Metropolis: Ecology, Community, and the American Dream.</a:t>
            </a:r>
            <a:r>
              <a:rPr lang="en-US" sz="900" dirty="0" smtClean="0"/>
              <a:t>  Princeton:  Princeton Architectural Press, 1993.</a:t>
            </a:r>
          </a:p>
          <a:p>
            <a:pPr eaLnBrk="1" hangingPunct="1"/>
            <a:endParaRPr lang="en-US" sz="10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F9CA402-C91B-4667-9CDC-BC5BBE231E15}" type="slidenum">
              <a:rPr lang="en-US" smtClean="0"/>
              <a:pPr/>
              <a:t>18</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baseline="0" dirty="0" smtClean="0"/>
          </a:p>
          <a:p>
            <a:pPr eaLnBrk="1" hangingPunct="1"/>
            <a:r>
              <a:rPr lang="en-US" baseline="0" dirty="0" smtClean="0"/>
              <a:t>Finding a good home in a safe neighborhood,  that’s convenient to jobs, good schools, and other daily needs can be difficult; usually neighborhoods with lots of amenities are more expensive because more people want to live there. People who work  in these neighborhoods, but can’t afford to live there, may have to live far away in areas that are not safe. Workers like police officers, firefighters, teachers who contribute so much to a community may have to sacrifice safety and convenience for affordability.</a:t>
            </a:r>
          </a:p>
          <a:p>
            <a:pPr eaLnBrk="1" hangingPunct="1"/>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mn-lt"/>
              </a:rPr>
              <a:t>Healthy community design principles support social equity by promoting:</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latin typeface="+mn-lt"/>
              </a:rPr>
              <a:t>Communities where people of all abilities and ages </a:t>
            </a:r>
            <a:r>
              <a:rPr lang="en-US" dirty="0" smtClean="0"/>
              <a:t>can move about their community for all</a:t>
            </a:r>
            <a:r>
              <a:rPr lang="en-US" baseline="0" dirty="0" smtClean="0"/>
              <a:t> their needs, and, should they choose, </a:t>
            </a:r>
            <a:r>
              <a:rPr lang="en-US" dirty="0" smtClean="0"/>
              <a:t>remain in their community all their lives.</a:t>
            </a:r>
            <a:endParaRPr lang="en-US" baseline="0" dirty="0" smtClean="0"/>
          </a:p>
          <a:p>
            <a:pPr eaLnBrk="1" hangingPunct="1">
              <a:buFont typeface="Arial" pitchFamily="34" charset="0"/>
              <a:buChar char="•"/>
            </a:pPr>
            <a:r>
              <a:rPr lang="en-US" dirty="0" smtClean="0"/>
              <a:t>Diverse housing options and price levels </a:t>
            </a:r>
            <a:r>
              <a:rPr lang="en-US" baseline="0" dirty="0" smtClean="0"/>
              <a:t>so that all persons regardless of income can live in the same community where they work, play and worship.</a:t>
            </a:r>
          </a:p>
          <a:p>
            <a:pPr eaLnBrk="1" hangingPunct="1">
              <a:buFont typeface="Arial" pitchFamily="34" charset="0"/>
              <a:buChar char="•"/>
            </a:pPr>
            <a:r>
              <a:rPr lang="en-US" dirty="0" smtClean="0"/>
              <a:t>Neighborhoods clustered around one or more well-defined neighborhood centers that support jobs of</a:t>
            </a:r>
            <a:r>
              <a:rPr lang="en-US" baseline="0" dirty="0" smtClean="0"/>
              <a:t> all types and skills</a:t>
            </a:r>
            <a:r>
              <a:rPr lang="en-US" dirty="0" smtClean="0"/>
              <a:t>, commercial activity, and a range of amenities. </a:t>
            </a:r>
            <a:endParaRPr lang="en-US" baseline="0" dirty="0" smtClean="0"/>
          </a:p>
          <a:p>
            <a:pPr eaLnBrk="1" hangingPunct="1"/>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Social equity means that every community member, regardless of age, income, ability or cultural custom should have:</a:t>
            </a:r>
            <a:endParaRPr lang="en-US" strike="sngStrike" baseline="0" dirty="0" smtClean="0"/>
          </a:p>
          <a:p>
            <a:pPr>
              <a:buFont typeface="Arial" pitchFamily="34" charset="0"/>
              <a:buChar char="•"/>
            </a:pPr>
            <a:r>
              <a:rPr lang="en-US" dirty="0" smtClean="0"/>
              <a:t>Fair access to livelihood, education, and resources</a:t>
            </a:r>
          </a:p>
          <a:p>
            <a:pPr>
              <a:buFont typeface="Arial" pitchFamily="34" charset="0"/>
              <a:buChar char="•"/>
            </a:pPr>
            <a:r>
              <a:rPr lang="en-US" dirty="0" smtClean="0"/>
              <a:t>Full participation in the political and cultural life of the community</a:t>
            </a:r>
          </a:p>
          <a:p>
            <a:pPr>
              <a:buFont typeface="Arial" pitchFamily="34" charset="0"/>
              <a:buChar char="•"/>
            </a:pPr>
            <a:r>
              <a:rPr lang="en-US" dirty="0" smtClean="0"/>
              <a:t>Self-determination in meeting fundamental needs</a:t>
            </a:r>
          </a:p>
          <a:p>
            <a:pPr eaLnBrk="1" hangingPunct="1"/>
            <a:endParaRPr lang="en-US" dirty="0" smtClean="0">
              <a:latin typeface="Tahoma" pitchFamily="34" charset="0"/>
            </a:endParaRPr>
          </a:p>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970134" y="8829675"/>
            <a:ext cx="3038649" cy="465138"/>
          </a:xfrm>
          <a:prstGeom prst="rect">
            <a:avLst/>
          </a:prstGeom>
          <a:noFill/>
          <a:ln w="9525">
            <a:noFill/>
            <a:miter lim="800000"/>
            <a:headEnd/>
            <a:tailEnd/>
          </a:ln>
        </p:spPr>
        <p:txBody>
          <a:bodyPr lIns="92441" tIns="46221" rIns="92441" bIns="46221" anchor="b"/>
          <a:lstStyle/>
          <a:p>
            <a:pPr algn="r" defTabSz="924498"/>
            <a:fld id="{EC88B1C2-7B46-4977-9098-3A2C9A01FB3A}" type="slidenum">
              <a:rPr lang="en-US" sz="1200"/>
              <a:pPr algn="r" defTabSz="924498"/>
              <a:t>19</a:t>
            </a:fld>
            <a:endParaRPr lang="en-US" sz="1200" dirty="0"/>
          </a:p>
        </p:txBody>
      </p:sp>
      <p:sp>
        <p:nvSpPr>
          <p:cNvPr id="92163" name="Rectangle 2"/>
          <p:cNvSpPr>
            <a:spLocks noGrp="1" noRot="1" noChangeAspect="1" noChangeArrowheads="1" noTextEdit="1"/>
          </p:cNvSpPr>
          <p:nvPr>
            <p:ph type="sldImg"/>
          </p:nvPr>
        </p:nvSpPr>
        <p:spPr>
          <a:xfrm>
            <a:off x="1181100" y="696913"/>
            <a:ext cx="4649788" cy="3486150"/>
          </a:xfrm>
          <a:ln/>
        </p:spPr>
      </p:sp>
      <p:sp>
        <p:nvSpPr>
          <p:cNvPr id="92164" name="Rectangle 3"/>
          <p:cNvSpPr>
            <a:spLocks noGrp="1" noChangeArrowheads="1"/>
          </p:cNvSpPr>
          <p:nvPr>
            <p:ph type="body" idx="1"/>
          </p:nvPr>
        </p:nvSpPr>
        <p:spPr>
          <a:xfrm>
            <a:off x="934723" y="4416428"/>
            <a:ext cx="5140960" cy="4183063"/>
          </a:xfrm>
          <a:noFill/>
          <a:ln/>
        </p:spPr>
        <p:txBody>
          <a:bodyPr>
            <a:normAutofit lnSpcReduction="10000"/>
          </a:bodyPr>
          <a:lstStyle/>
          <a:p>
            <a:pPr eaLnBrk="1" hangingPunct="1"/>
            <a:r>
              <a:rPr lang="en-US" baseline="0" dirty="0" smtClean="0"/>
              <a:t>Let’s review how healthy community design can improve our health where we live, work, play and worship. Here are some healthy community design principles. Many of these principles that make communities healthier also make them more attractive and affordable places, too. They are</a:t>
            </a:r>
          </a:p>
          <a:p>
            <a:pPr eaLnBrk="1" hangingPunct="1"/>
            <a:endParaRPr lang="en-US" baseline="0" dirty="0" smtClean="0"/>
          </a:p>
          <a:p>
            <a:pPr marL="340191" indent="-340191">
              <a:buFont typeface="Arial" pitchFamily="34" charset="0"/>
              <a:buChar char="•"/>
            </a:pPr>
            <a:r>
              <a:rPr lang="en-US" dirty="0" smtClean="0"/>
              <a:t>Mixed land use and land use density that supports short distances between homes, workplaces, schools, and recreation so people can walk or bike more easily to them. </a:t>
            </a:r>
          </a:p>
          <a:p>
            <a:pPr marL="340191" indent="-340191">
              <a:buFont typeface="Arial" pitchFamily="34" charset="0"/>
              <a:buChar char="•"/>
            </a:pPr>
            <a:r>
              <a:rPr lang="en-US" dirty="0" smtClean="0"/>
              <a:t>Public transit to reduce the dependence on automobiles</a:t>
            </a:r>
            <a:r>
              <a:rPr lang="en-US" baseline="0" dirty="0" smtClean="0"/>
              <a:t>.</a:t>
            </a:r>
            <a:r>
              <a:rPr lang="en-US" dirty="0" smtClean="0"/>
              <a:t> </a:t>
            </a:r>
          </a:p>
          <a:p>
            <a:pPr marL="340191" indent="-340191">
              <a:buFont typeface="Arial" pitchFamily="34" charset="0"/>
              <a:buChar char="•"/>
            </a:pPr>
            <a:r>
              <a:rPr lang="en-US" dirty="0" smtClean="0"/>
              <a:t>Pedestrian and bicycle infrastructure,</a:t>
            </a:r>
            <a:r>
              <a:rPr lang="en-US" baseline="0" dirty="0" smtClean="0"/>
              <a:t> </a:t>
            </a:r>
            <a:r>
              <a:rPr lang="en-US" dirty="0" smtClean="0"/>
              <a:t>including sidewalks and bike paths that are safely removed from automobile traffic, as well as good right-of-way laws and clear, easy-to-follow signage</a:t>
            </a:r>
            <a:r>
              <a:rPr lang="en-US" baseline="0" dirty="0" smtClean="0"/>
              <a:t>.</a:t>
            </a:r>
            <a:r>
              <a:rPr lang="en-US" dirty="0" smtClean="0"/>
              <a:t> </a:t>
            </a:r>
          </a:p>
          <a:p>
            <a:pPr marL="340191" indent="-340191">
              <a:buFont typeface="Arial" pitchFamily="34" charset="0"/>
              <a:buChar char="•"/>
            </a:pPr>
            <a:r>
              <a:rPr lang="en-US" dirty="0" smtClean="0"/>
              <a:t>A</a:t>
            </a:r>
            <a:r>
              <a:rPr lang="en-US" baseline="0" dirty="0" smtClean="0"/>
              <a:t> c</a:t>
            </a:r>
            <a:r>
              <a:rPr lang="en-US" dirty="0" smtClean="0"/>
              <a:t>ommunity that is accessible and socially equitable to all residents</a:t>
            </a:r>
            <a:r>
              <a:rPr lang="en-US" baseline="0" dirty="0" smtClean="0"/>
              <a:t> </a:t>
            </a:r>
            <a:r>
              <a:rPr lang="en-US" dirty="0" smtClean="0"/>
              <a:t>regardless of age, ability, income and cultural custom.</a:t>
            </a:r>
          </a:p>
          <a:p>
            <a:pPr marL="342900" indent="-342900">
              <a:buFont typeface="Arial" pitchFamily="34" charset="0"/>
              <a:buChar char="•"/>
            </a:pPr>
            <a:r>
              <a:rPr lang="en-US" sz="1200" dirty="0" smtClean="0"/>
              <a:t>Housing for different incomes and stages of life.</a:t>
            </a:r>
          </a:p>
          <a:p>
            <a:pPr marL="342900" marR="0" indent="-3429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Green space and parks that are accessible.</a:t>
            </a:r>
            <a:endParaRPr lang="en-US" sz="1200" dirty="0" smtClean="0"/>
          </a:p>
          <a:p>
            <a:pPr marL="340191" indent="-340191">
              <a:buFont typeface="Arial" pitchFamily="34" charset="0"/>
              <a:buChar char="•"/>
            </a:pPr>
            <a:r>
              <a:rPr lang="en-US" dirty="0" smtClean="0"/>
              <a:t>Community centers where people can gather and mingle as part of their daily activities. </a:t>
            </a:r>
          </a:p>
          <a:p>
            <a:pPr marL="340191" indent="-340191" defTabSz="907174">
              <a:buFont typeface="Arial" pitchFamily="34" charset="0"/>
              <a:buChar char="•"/>
            </a:pPr>
            <a:r>
              <a:rPr lang="en-US" dirty="0" smtClean="0"/>
              <a:t>Land</a:t>
            </a:r>
            <a:r>
              <a:rPr lang="en-US" baseline="0" dirty="0" smtClean="0"/>
              <a:t> development and storm water management using the </a:t>
            </a:r>
            <a:r>
              <a:rPr lang="en-US" dirty="0" smtClean="0"/>
              <a:t>Low Impact Development (or LID) approach.</a:t>
            </a:r>
            <a:r>
              <a:rPr lang="en-US" baseline="0" dirty="0" smtClean="0"/>
              <a:t> </a:t>
            </a:r>
            <a:r>
              <a:rPr lang="en-US" dirty="0" smtClean="0"/>
              <a:t>LID uses manmad</a:t>
            </a:r>
            <a:r>
              <a:rPr lang="en-US" baseline="0" dirty="0" smtClean="0"/>
              <a:t>e and </a:t>
            </a:r>
            <a:r>
              <a:rPr lang="en-US" dirty="0" smtClean="0"/>
              <a:t>natural landscape features</a:t>
            </a:r>
            <a:r>
              <a:rPr lang="en-US" baseline="0" dirty="0" smtClean="0"/>
              <a:t> to </a:t>
            </a:r>
            <a:r>
              <a:rPr lang="en-US" dirty="0" smtClean="0"/>
              <a:t>handle </a:t>
            </a:r>
            <a:r>
              <a:rPr lang="en-US" baseline="0" dirty="0" smtClean="0"/>
              <a:t>storm water</a:t>
            </a:r>
            <a:r>
              <a:rPr lang="en-US" dirty="0" smtClean="0"/>
              <a:t> as a resource rather than a waste product. </a:t>
            </a:r>
          </a:p>
          <a:p>
            <a:pPr marL="340191" indent="-340191">
              <a:buFont typeface="Arial" pitchFamily="34" charset="0"/>
              <a:buNone/>
            </a:pPr>
            <a:r>
              <a:rPr lang="en-US" dirty="0" smtClean="0"/>
              <a:t>***</a:t>
            </a:r>
          </a:p>
          <a:p>
            <a:pPr marL="340191" indent="-340191">
              <a:buFont typeface="Arial" pitchFamily="34" charset="0"/>
              <a:buNone/>
            </a:pPr>
            <a:r>
              <a:rPr lang="en-US" sz="900" dirty="0" smtClean="0"/>
              <a:t>Source:</a:t>
            </a:r>
          </a:p>
          <a:p>
            <a:pPr marL="340191" indent="-340191">
              <a:buFont typeface="Arial" pitchFamily="34" charset="0"/>
              <a:buNone/>
            </a:pPr>
            <a:endParaRPr lang="en-US" sz="900" dirty="0" smtClean="0"/>
          </a:p>
          <a:p>
            <a:pPr marL="340191" indent="-340191">
              <a:buFont typeface="Arial" pitchFamily="34" charset="0"/>
              <a:buNone/>
            </a:pPr>
            <a:r>
              <a:rPr lang="en-US" sz="900" dirty="0" smtClean="0"/>
              <a:t>Environmental</a:t>
            </a:r>
            <a:r>
              <a:rPr lang="en-US" sz="900" baseline="0" dirty="0" smtClean="0"/>
              <a:t> Protection Agency.</a:t>
            </a:r>
            <a:r>
              <a:rPr lang="en-US" sz="900" dirty="0" smtClean="0"/>
              <a:t> Low-Impact</a:t>
            </a:r>
            <a:r>
              <a:rPr lang="en-US" sz="900" baseline="0" dirty="0" smtClean="0"/>
              <a:t> Development (LID) [online]. 2010 July 28. [cited 2010 Aug 11].</a:t>
            </a:r>
          </a:p>
          <a:p>
            <a:pPr marL="340191" indent="-340191">
              <a:buFont typeface="Arial" pitchFamily="34" charset="0"/>
              <a:buNone/>
            </a:pPr>
            <a:r>
              <a:rPr lang="en-US" sz="900" baseline="0" dirty="0" smtClean="0"/>
              <a:t>Available from URL: http://water.epa.gov/polwaste/green/.</a:t>
            </a:r>
          </a:p>
          <a:p>
            <a:pPr marL="340191" indent="-340191">
              <a:buFont typeface="Arial" pitchFamily="34" charset="0"/>
              <a:buNone/>
            </a:pPr>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will cover the following</a:t>
            </a:r>
            <a:r>
              <a:rPr lang="en-US" baseline="0" dirty="0" smtClean="0"/>
              <a:t> topics</a:t>
            </a:r>
          </a:p>
          <a:p>
            <a:pPr marL="571500" indent="-571500" eaLnBrk="1" hangingPunct="1">
              <a:buFont typeface="Arial" pitchFamily="34" charset="0"/>
              <a:buChar char="•"/>
              <a:defRPr/>
            </a:pPr>
            <a:r>
              <a:rPr lang="en-US" sz="1200" dirty="0" smtClean="0"/>
              <a:t>What is health?</a:t>
            </a:r>
          </a:p>
          <a:p>
            <a:pPr marL="571500" indent="-571500" eaLnBrk="1" hangingPunct="1">
              <a:buFont typeface="Arial" pitchFamily="34" charset="0"/>
              <a:buChar char="•"/>
              <a:defRPr/>
            </a:pPr>
            <a:r>
              <a:rPr lang="en-US" sz="1200" dirty="0" smtClean="0"/>
              <a:t>What factors determine our health?</a:t>
            </a:r>
          </a:p>
          <a:p>
            <a:pPr marL="571500" indent="-571500" eaLnBrk="1" hangingPunct="1">
              <a:buFont typeface="Arial" pitchFamily="34" charset="0"/>
              <a:buChar char="•"/>
              <a:defRPr/>
            </a:pPr>
            <a:r>
              <a:rPr lang="en-US" sz="1200" dirty="0" smtClean="0"/>
              <a:t>What is the built environment?</a:t>
            </a:r>
          </a:p>
          <a:p>
            <a:pPr marL="571500" indent="-571500" eaLnBrk="1" hangingPunct="1">
              <a:buFont typeface="Arial" pitchFamily="34" charset="0"/>
              <a:buChar char="•"/>
              <a:defRPr/>
            </a:pPr>
            <a:r>
              <a:rPr lang="en-US" sz="1200" dirty="0" smtClean="0"/>
              <a:t>What is community design?</a:t>
            </a:r>
          </a:p>
          <a:p>
            <a:pPr marL="571500" indent="-571500" eaLnBrk="1" hangingPunct="1">
              <a:buFont typeface="Arial" pitchFamily="34" charset="0"/>
              <a:buChar char="•"/>
              <a:defRPr/>
            </a:pPr>
            <a:r>
              <a:rPr lang="en-US" sz="1200" dirty="0" smtClean="0"/>
              <a:t>What is healthy community design?</a:t>
            </a:r>
          </a:p>
          <a:p>
            <a:pPr marL="571500" indent="-571500" eaLnBrk="1" hangingPunct="1">
              <a:buFont typeface="Arial" pitchFamily="34" charset="0"/>
              <a:buChar char="•"/>
              <a:defRPr/>
            </a:pPr>
            <a:r>
              <a:rPr lang="en-US" sz="1200" dirty="0" smtClean="0"/>
              <a:t>How can community design affect your health?</a:t>
            </a:r>
          </a:p>
          <a:p>
            <a:pPr marL="571500" indent="-571500" eaLnBrk="1" hangingPunct="1">
              <a:buFont typeface="Arial" pitchFamily="34" charset="0"/>
              <a:buChar char="•"/>
              <a:defRPr/>
            </a:pPr>
            <a:r>
              <a:rPr lang="en-US" sz="1200" dirty="0" smtClean="0"/>
              <a:t>What are the healthy community design principles and benefits?</a:t>
            </a:r>
          </a:p>
          <a:p>
            <a:pPr marL="571500" indent="-571500" eaLnBrk="1" hangingPunct="1">
              <a:buFont typeface="Arial" pitchFamily="34" charset="0"/>
              <a:buChar char="•"/>
              <a:defRPr/>
            </a:pPr>
            <a:r>
              <a:rPr lang="en-US" sz="1200" dirty="0" smtClean="0"/>
              <a:t>How can I achieve healthy community design in my community?</a:t>
            </a:r>
          </a:p>
          <a:p>
            <a:endParaRPr lang="en-US" dirty="0"/>
          </a:p>
        </p:txBody>
      </p:sp>
      <p:sp>
        <p:nvSpPr>
          <p:cNvPr id="4" name="Slide Number Placeholder 3"/>
          <p:cNvSpPr>
            <a:spLocks noGrp="1"/>
          </p:cNvSpPr>
          <p:nvPr>
            <p:ph type="sldNum" sz="quarter" idx="10"/>
          </p:nvPr>
        </p:nvSpPr>
        <p:spPr/>
        <p:txBody>
          <a:bodyPr/>
          <a:lstStyle/>
          <a:p>
            <a:pPr>
              <a:defRPr/>
            </a:pPr>
            <a:fld id="{ECC5ACC9-1056-4DBA-B52F-401484A65F9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0671AF8-9AD9-4B62-88A2-F687697DDB7A}" type="slidenum">
              <a:rPr lang="en-US" smtClean="0"/>
              <a:pPr/>
              <a:t>20</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z="1200" b="0" dirty="0" smtClean="0"/>
              <a:t>When</a:t>
            </a:r>
            <a:r>
              <a:rPr lang="en-US" sz="1200" b="0" baseline="0" dirty="0" smtClean="0"/>
              <a:t> </a:t>
            </a:r>
            <a:r>
              <a:rPr lang="en-US" sz="1200" dirty="0" smtClean="0"/>
              <a:t>a community implements healthy</a:t>
            </a:r>
            <a:r>
              <a:rPr lang="en-US" sz="1200" baseline="0" dirty="0" smtClean="0"/>
              <a:t> community design principles, the health benefits are many, such as:</a:t>
            </a:r>
          </a:p>
          <a:p>
            <a:pPr eaLnBrk="1" hangingPunct="1"/>
            <a:endParaRPr lang="en-US" sz="1200" baseline="0" dirty="0" smtClean="0"/>
          </a:p>
          <a:p>
            <a:pPr eaLnBrk="1" hangingPunct="1">
              <a:buFont typeface="Arial" pitchFamily="34" charset="0"/>
              <a:buChar char="•"/>
            </a:pPr>
            <a:r>
              <a:rPr lang="en-US" sz="1200" baseline="0" dirty="0" smtClean="0"/>
              <a:t> Creating safe and comfortable streets and sidewalks that encourage community members to incorporate physical activity into their daily routine by biking an walking.</a:t>
            </a:r>
          </a:p>
          <a:p>
            <a:pPr eaLnBrk="1" hangingPunct="1">
              <a:buFont typeface="Arial" pitchFamily="34" charset="0"/>
              <a:buChar char="•"/>
            </a:pPr>
            <a:r>
              <a:rPr lang="en-US" sz="1200" baseline="0" dirty="0" smtClean="0"/>
              <a:t>Increasing access to healthy foods.</a:t>
            </a:r>
          </a:p>
          <a:p>
            <a:pPr eaLnBrk="1" hangingPunct="1">
              <a:buFont typeface="Arial" pitchFamily="34" charset="0"/>
              <a:buChar char="•"/>
            </a:pPr>
            <a:r>
              <a:rPr lang="en-US" sz="1200" baseline="0" dirty="0" smtClean="0"/>
              <a:t>Providing transportation options--like public transit, biking, and walking– that help reduce traffic and air pollution.</a:t>
            </a:r>
          </a:p>
          <a:p>
            <a:pPr eaLnBrk="1" hangingPunct="1">
              <a:buFont typeface="Arial" pitchFamily="34" charset="0"/>
              <a:buChar char="•"/>
            </a:pPr>
            <a:r>
              <a:rPr lang="en-US" sz="1200" baseline="0" dirty="0" smtClean="0"/>
              <a:t>Protecting water quality and making communities more attractive by preserving  wetlands and undeveloped land. This valued land may also give people a place to play, relax and connect with nature (which is good for mental health).</a:t>
            </a:r>
          </a:p>
          <a:p>
            <a:pPr eaLnBrk="1" hangingPunct="1"/>
            <a:endParaRPr lang="en-US" sz="1200" baseline="0" dirty="0" smtClean="0"/>
          </a:p>
          <a:p>
            <a:pPr eaLnBrk="1" hangingPunct="1"/>
            <a:endParaRPr lang="en-US" sz="1200" baseline="0" dirty="0" smtClean="0"/>
          </a:p>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Where do we start if we want to ensure that healthy community design decisions are being considered in our communities?  The </a:t>
            </a:r>
            <a:r>
              <a:rPr lang="en-US" dirty="0" smtClean="0"/>
              <a:t>most common areas are those in our local government</a:t>
            </a:r>
            <a:r>
              <a:rPr lang="en-US" baseline="0" dirty="0" smtClean="0"/>
              <a:t> that deal with</a:t>
            </a:r>
            <a:r>
              <a:rPr lang="en-US" dirty="0" smtClean="0"/>
              <a:t> transportation, land</a:t>
            </a:r>
            <a:r>
              <a:rPr lang="en-US" baseline="0" dirty="0" smtClean="0"/>
              <a:t> </a:t>
            </a:r>
            <a:r>
              <a:rPr lang="en-US" dirty="0" smtClean="0"/>
              <a:t>use and community development, and policies and programs. </a:t>
            </a:r>
          </a:p>
          <a:p>
            <a:endParaRPr lang="en-US" dirty="0" smtClean="0"/>
          </a:p>
        </p:txBody>
      </p:sp>
      <p:sp>
        <p:nvSpPr>
          <p:cNvPr id="4" name="Slide Number Placeholder 3"/>
          <p:cNvSpPr>
            <a:spLocks noGrp="1"/>
          </p:cNvSpPr>
          <p:nvPr>
            <p:ph type="sldNum" sz="quarter" idx="5"/>
          </p:nvPr>
        </p:nvSpPr>
        <p:spPr/>
        <p:txBody>
          <a:bodyPr/>
          <a:lstStyle/>
          <a:p>
            <a:pPr>
              <a:defRPr/>
            </a:pPr>
            <a:fld id="{94DFE0AB-D1DD-409E-963A-7BEBBF1B58FB}"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As </a:t>
            </a:r>
            <a:r>
              <a:rPr lang="en-US" baseline="0" dirty="0" smtClean="0"/>
              <a:t> discussed in this presentation</a:t>
            </a:r>
            <a:r>
              <a:rPr lang="en-US" dirty="0" smtClean="0"/>
              <a:t>, transportation systems impact health several ways – especially some of our nation’s biggest health issues, like obesity, physical</a:t>
            </a:r>
            <a:r>
              <a:rPr lang="en-US" baseline="0" dirty="0" smtClean="0"/>
              <a:t> activity, respiratory health, </a:t>
            </a:r>
            <a:r>
              <a:rPr lang="en-US" dirty="0" smtClean="0"/>
              <a:t>and vehicle-related injury and deaths. According to</a:t>
            </a:r>
            <a:r>
              <a:rPr lang="en-US" baseline="0" dirty="0" smtClean="0"/>
              <a:t> the Centers for Disease Control Prevention’s Transportation Recommendations: “</a:t>
            </a:r>
            <a:r>
              <a:rPr lang="en-US" dirty="0" smtClean="0"/>
              <a:t>Expanding the availability of, safety for, and access to a variety of transportation options and integrating health-enhancing choices into transportation policy has the potential to save lives by preventing chronic diseases, reducing and preventing motor-vehicle-related injury and deaths, improving environmental health, while stimulating economic development, and ensuring access for all people.”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Suggestions to find out about transportation issues in the community are your local:</a:t>
            </a:r>
          </a:p>
          <a:p>
            <a:endParaRPr lang="en-US" baseline="0" dirty="0" smtClean="0"/>
          </a:p>
          <a:p>
            <a:pPr>
              <a:buFont typeface="Arial" charset="0"/>
              <a:buChar char="•"/>
            </a:pPr>
            <a:r>
              <a:rPr lang="en-US" sz="1200" dirty="0" smtClean="0"/>
              <a:t>Department of transportation</a:t>
            </a:r>
          </a:p>
          <a:p>
            <a:pPr>
              <a:buFont typeface="Arial" charset="0"/>
              <a:buChar char="•"/>
            </a:pPr>
            <a:r>
              <a:rPr lang="en-US" sz="1200" dirty="0" smtClean="0"/>
              <a:t>Department of public works ( who generally</a:t>
            </a:r>
            <a:r>
              <a:rPr lang="en-US" sz="1200" baseline="0" dirty="0" smtClean="0"/>
              <a:t> make decisions about </a:t>
            </a:r>
            <a:r>
              <a:rPr lang="en-US" sz="1200" dirty="0" smtClean="0"/>
              <a:t>sidewalks, signage and crosswalks)</a:t>
            </a:r>
          </a:p>
          <a:p>
            <a:pPr>
              <a:buFont typeface="Arial" charset="0"/>
              <a:buChar char="•"/>
            </a:pPr>
            <a:r>
              <a:rPr lang="en-US" sz="1200" dirty="0" smtClean="0"/>
              <a:t>Local advocacy groups</a:t>
            </a:r>
            <a:endParaRPr lang="en-US" baseline="0" dirty="0" smtClean="0"/>
          </a:p>
          <a:p>
            <a:r>
              <a:rPr lang="en-US" baseline="0" dirty="0" smtClean="0"/>
              <a:t>***</a:t>
            </a:r>
          </a:p>
          <a:p>
            <a:r>
              <a:rPr lang="en-US" sz="900" baseline="0" dirty="0" smtClean="0"/>
              <a:t>Source:</a:t>
            </a:r>
          </a:p>
          <a:p>
            <a:endParaRPr lang="en-US" sz="900" baseline="0" dirty="0" smtClean="0"/>
          </a:p>
          <a:p>
            <a:r>
              <a:rPr lang="en-US" sz="900" baseline="0" dirty="0" smtClean="0"/>
              <a:t>Centers for Disease Control and Prevention. CDC transportation recommendations. 2010 April 28. [cited 2011 Jul 6]. Available from URL: http://www.cdc.gov/transportation/.</a:t>
            </a:r>
          </a:p>
          <a:p>
            <a:endParaRPr lang="en-US" baseline="0" dirty="0" smtClean="0"/>
          </a:p>
          <a:p>
            <a:endParaRPr lang="en-US" baseline="0" dirty="0" smtClean="0"/>
          </a:p>
          <a:p>
            <a:pPr>
              <a:buFont typeface="Arial" pitchFamily="34" charset="0"/>
              <a:buChar char="•"/>
            </a:pPr>
            <a:endParaRPr lang="en-US" baseline="0" dirty="0" smtClean="0"/>
          </a:p>
        </p:txBody>
      </p:sp>
      <p:sp>
        <p:nvSpPr>
          <p:cNvPr id="4" name="Slide Number Placeholder 3"/>
          <p:cNvSpPr>
            <a:spLocks noGrp="1"/>
          </p:cNvSpPr>
          <p:nvPr>
            <p:ph type="sldNum" sz="quarter" idx="5"/>
          </p:nvPr>
        </p:nvSpPr>
        <p:spPr/>
        <p:txBody>
          <a:bodyPr/>
          <a:lstStyle/>
          <a:p>
            <a:pPr>
              <a:defRPr/>
            </a:pPr>
            <a:fld id="{6A506CA5-40EA-4949-A065-9F6F820D1126}"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Land use and community development also impact many aspects of our lives including our health.</a:t>
            </a:r>
            <a:r>
              <a:rPr lang="en-US" baseline="0" dirty="0" smtClean="0"/>
              <a:t> </a:t>
            </a:r>
            <a:r>
              <a:rPr lang="en-US" strike="noStrike" baseline="0" dirty="0" smtClean="0"/>
              <a:t>Land-use decisions can affect whether we have access to healthy food choices, parks and </a:t>
            </a:r>
            <a:r>
              <a:rPr lang="en-US" strike="noStrike" baseline="0" dirty="0" err="1" smtClean="0"/>
              <a:t>greenspace</a:t>
            </a:r>
            <a:r>
              <a:rPr lang="en-US" strike="noStrike" baseline="0" dirty="0" smtClean="0"/>
              <a:t>, good homes, jobs, and schools within our community. </a:t>
            </a:r>
            <a:r>
              <a:rPr lang="en-US" strike="noStrike" dirty="0" smtClean="0"/>
              <a:t>Land-use</a:t>
            </a:r>
            <a:r>
              <a:rPr lang="en-US" dirty="0" smtClean="0"/>
              <a:t> decisions affect our freedom to choose how we get to the grocery store, a park, or even work or school.</a:t>
            </a:r>
            <a:r>
              <a:rPr lang="en-US" baseline="0" dirty="0" smtClean="0"/>
              <a:t> A community that ensures freedom of choice supports </a:t>
            </a:r>
            <a:r>
              <a:rPr lang="en-US" dirty="0" smtClean="0"/>
              <a:t>bike lanes and</a:t>
            </a:r>
            <a:r>
              <a:rPr lang="en-US" baseline="0" dirty="0" smtClean="0"/>
              <a:t> paths</a:t>
            </a:r>
            <a:r>
              <a:rPr lang="en-US" dirty="0" smtClean="0"/>
              <a:t>, sidewalks, and transit stations and stops. </a:t>
            </a:r>
            <a:r>
              <a:rPr lang="en-US" strike="noStrike" baseline="0" dirty="0" smtClean="0"/>
              <a:t>A</a:t>
            </a:r>
            <a:r>
              <a:rPr lang="en-US" baseline="0" dirty="0" smtClean="0"/>
              <a:t> community that supports mixed-use development allows homes and shops offering the necessities of life within walking distance of each other. </a:t>
            </a:r>
            <a:r>
              <a:rPr lang="en-US" dirty="0" smtClean="0"/>
              <a:t>Land use and community development decisions can affect a community’s social capital,</a:t>
            </a:r>
            <a:r>
              <a:rPr lang="en-US" baseline="0" dirty="0" smtClean="0"/>
              <a:t> </a:t>
            </a:r>
            <a:r>
              <a:rPr lang="en-US" dirty="0" smtClean="0"/>
              <a:t>a necessary component in a community’s livability, health, and well-being.  Community centers and</a:t>
            </a:r>
            <a:r>
              <a:rPr lang="en-US" baseline="0" dirty="0" smtClean="0"/>
              <a:t> town centers or public squares are examples of land-use decisions that allow people to gather, interact, and strengthen a community’s social bonds. How </a:t>
            </a:r>
            <a:r>
              <a:rPr lang="en-US" dirty="0" smtClean="0"/>
              <a:t>we use our land can affect our natural resources like wetlands and aquifers</a:t>
            </a:r>
            <a:r>
              <a:rPr lang="en-US" baseline="0" dirty="0" smtClean="0"/>
              <a:t> that might be a community’s source for drinking water</a:t>
            </a:r>
            <a:r>
              <a:rPr lang="en-US" dirty="0" smtClean="0"/>
              <a:t>. The health of our natural resources directly influences our own health and well-being. Supporting</a:t>
            </a:r>
            <a:r>
              <a:rPr lang="en-US" baseline="0" dirty="0" smtClean="0"/>
              <a:t>  the compactness of development and </a:t>
            </a:r>
            <a:r>
              <a:rPr lang="en-US" dirty="0" smtClean="0"/>
              <a:t>maximizing the</a:t>
            </a:r>
            <a:r>
              <a:rPr lang="en-US" baseline="0" dirty="0" smtClean="0"/>
              <a:t> </a:t>
            </a:r>
            <a:r>
              <a:rPr lang="en-US" dirty="0" smtClean="0"/>
              <a:t>use of the existing infrastructure (also</a:t>
            </a:r>
            <a:r>
              <a:rPr lang="en-US" baseline="0" dirty="0" smtClean="0"/>
              <a:t> known as infill development) </a:t>
            </a:r>
            <a:r>
              <a:rPr lang="en-US" dirty="0" smtClean="0"/>
              <a:t>instead of building on previously undeveloped land </a:t>
            </a:r>
            <a:r>
              <a:rPr lang="en-US" baseline="0" dirty="0" smtClean="0"/>
              <a:t>helps protect natural resources.</a:t>
            </a:r>
          </a:p>
          <a:p>
            <a:endParaRPr lang="en-US" baseline="0" dirty="0" smtClean="0"/>
          </a:p>
          <a:p>
            <a:r>
              <a:rPr lang="en-US" dirty="0" smtClean="0"/>
              <a:t>To become involved in land use and community development decisions in your community, you can visit your</a:t>
            </a:r>
          </a:p>
          <a:p>
            <a:pPr>
              <a:buFont typeface="Arial" pitchFamily="34" charset="0"/>
              <a:buChar char="•"/>
            </a:pPr>
            <a:r>
              <a:rPr lang="en-US" dirty="0" smtClean="0"/>
              <a:t>City planning department</a:t>
            </a:r>
          </a:p>
          <a:p>
            <a:pPr>
              <a:buFont typeface="Arial" pitchFamily="34" charset="0"/>
              <a:buChar char="•"/>
            </a:pPr>
            <a:r>
              <a:rPr lang="en-US" dirty="0" smtClean="0"/>
              <a:t>Rural or metropolitan planning organization (RPO or MPO);</a:t>
            </a:r>
            <a:r>
              <a:rPr lang="en-US" baseline="0" dirty="0" smtClean="0"/>
              <a:t> and</a:t>
            </a:r>
            <a:endParaRPr lang="en-US" dirty="0" smtClean="0"/>
          </a:p>
          <a:p>
            <a:pPr>
              <a:buFont typeface="Arial" pitchFamily="34" charset="0"/>
              <a:buChar char="•"/>
            </a:pPr>
            <a:r>
              <a:rPr lang="en-US" dirty="0" smtClean="0"/>
              <a:t>Local community development organizations (sometimes referred to as CDC's, or community development corporations).</a:t>
            </a:r>
          </a:p>
          <a:p>
            <a:endParaRPr lang="en-US" dirty="0" smtClean="0"/>
          </a:p>
        </p:txBody>
      </p:sp>
      <p:sp>
        <p:nvSpPr>
          <p:cNvPr id="4" name="Slide Number Placeholder 3"/>
          <p:cNvSpPr>
            <a:spLocks noGrp="1"/>
          </p:cNvSpPr>
          <p:nvPr>
            <p:ph type="sldNum" sz="quarter" idx="5"/>
          </p:nvPr>
        </p:nvSpPr>
        <p:spPr/>
        <p:txBody>
          <a:bodyPr/>
          <a:lstStyle/>
          <a:p>
            <a:pPr>
              <a:defRPr/>
            </a:pPr>
            <a:fld id="{BD7203E2-6EE9-4BA5-BC92-01049CD6D08C}"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Sometimes</a:t>
            </a:r>
            <a:r>
              <a:rPr lang="en-US" baseline="0" dirty="0" smtClean="0"/>
              <a:t> policies such as zoning codes (which regulate </a:t>
            </a:r>
            <a:r>
              <a:rPr lang="en-US" dirty="0" smtClean="0"/>
              <a:t>the use and development of property within specific categories)</a:t>
            </a:r>
            <a:r>
              <a:rPr lang="en-US" baseline="0" dirty="0" smtClean="0"/>
              <a:t>,  must be changed  and smarter land-use practice encouraged so that  healthy community design principles can be implemented. </a:t>
            </a:r>
            <a:r>
              <a:rPr lang="en-US" dirty="0" smtClean="0"/>
              <a:t>Creating </a:t>
            </a:r>
            <a:r>
              <a:rPr lang="en-US" baseline="0" dirty="0" smtClean="0"/>
              <a:t>community programs that promote healthy active living are also important. Policies and programs have the power to promote and encourage such healthy choices as: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Safe routes to school programs;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Farmers Markets in areas that have limited access to fruits and vegetables;</a:t>
            </a:r>
            <a:r>
              <a:rPr lang="en-US" sz="1200" baseline="0" dirty="0" smtClean="0"/>
              <a:t> and</a:t>
            </a:r>
          </a:p>
          <a:p>
            <a:pPr>
              <a:buFont typeface="Arial" pitchFamily="34" charset="0"/>
              <a:buChar char="•"/>
            </a:pPr>
            <a:r>
              <a:rPr lang="en-US" baseline="0" dirty="0" smtClean="0"/>
              <a:t>Mixed-use neighborhoods where </a:t>
            </a:r>
            <a:r>
              <a:rPr lang="en-US" sz="1200" kern="1200" baseline="0" dirty="0" smtClean="0">
                <a:solidFill>
                  <a:schemeClr val="tx1"/>
                </a:solidFill>
                <a:latin typeface="+mn-lt"/>
                <a:ea typeface="+mn-ea"/>
                <a:cs typeface="+mn-cs"/>
              </a:rPr>
              <a:t>homes, shops, community services, public transit stops, and schools are within walking or biking distance of one another.</a:t>
            </a: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How do you find out if policies and programs in your community are improving health? City councils, Zoning boards or planning commissions often regulate zoning codes and hear appeals on zoning and land-use matters. Other areas that affect policy, planning and programs in your community might be your:</a:t>
            </a:r>
          </a:p>
          <a:p>
            <a:endParaRPr lang="en-US" baseline="0" dirty="0" smtClean="0"/>
          </a:p>
          <a:p>
            <a:pPr>
              <a:buFont typeface="Arial" pitchFamily="34" charset="0"/>
              <a:buChar char="•"/>
            </a:pPr>
            <a:r>
              <a:rPr lang="en-US" sz="1200" dirty="0" smtClean="0"/>
              <a:t>Local planning department</a:t>
            </a:r>
          </a:p>
          <a:p>
            <a:pPr>
              <a:buFont typeface="Arial" pitchFamily="34" charset="0"/>
              <a:buChar char="•"/>
            </a:pPr>
            <a:r>
              <a:rPr lang="en-US" sz="1200" dirty="0" smtClean="0"/>
              <a:t>Local department of parks  and recreation</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Local</a:t>
            </a:r>
            <a:r>
              <a:rPr lang="en-US" sz="1200" baseline="0" dirty="0" smtClean="0"/>
              <a:t> n</a:t>
            </a:r>
            <a:r>
              <a:rPr lang="en-US" sz="1200" dirty="0" smtClean="0"/>
              <a:t>on-profit land trusts</a:t>
            </a:r>
          </a:p>
          <a:p>
            <a:pPr>
              <a:buFont typeface="Arial" pitchFamily="34" charset="0"/>
              <a:buChar char="•"/>
            </a:pPr>
            <a:r>
              <a:rPr lang="en-US" sz="1200" dirty="0" smtClean="0"/>
              <a:t>Local department of  water, and</a:t>
            </a:r>
          </a:p>
          <a:p>
            <a:pPr>
              <a:buFont typeface="Arial" pitchFamily="34" charset="0"/>
              <a:buChar char="•"/>
            </a:pPr>
            <a:r>
              <a:rPr lang="en-US" sz="1200" dirty="0" smtClean="0"/>
              <a:t>Local department</a:t>
            </a:r>
            <a:r>
              <a:rPr lang="en-US" sz="1200" baseline="0" dirty="0" smtClean="0"/>
              <a:t> of health.</a:t>
            </a:r>
            <a:endParaRPr lang="en-US" sz="1200"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9FBFCC1F-BAFE-4159-B6B7-4A776C72A7A2}"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032ED1D-D5EC-47F6-910F-E69D7369FEC3}" type="slidenum">
              <a:rPr lang="en-US" smtClean="0"/>
              <a:pPr/>
              <a:t>25</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dirty="0" smtClean="0"/>
              <a:t>The most important questions you can impress</a:t>
            </a:r>
            <a:r>
              <a:rPr lang="en-US" baseline="0" dirty="0" smtClean="0"/>
              <a:t> upon </a:t>
            </a:r>
            <a:r>
              <a:rPr lang="en-US" dirty="0" smtClean="0"/>
              <a:t>all</a:t>
            </a:r>
            <a:r>
              <a:rPr lang="en-US" baseline="0" dirty="0" smtClean="0"/>
              <a:t> decision-makers are: </a:t>
            </a:r>
          </a:p>
          <a:p>
            <a:pPr>
              <a:buFont typeface="Arial" pitchFamily="34" charset="0"/>
              <a:buChar char="•"/>
            </a:pPr>
            <a:r>
              <a:rPr lang="en-US" baseline="0" dirty="0" smtClean="0"/>
              <a:t>Are </a:t>
            </a:r>
            <a:r>
              <a:rPr lang="en-US" strike="noStrike" baseline="0" dirty="0" smtClean="0"/>
              <a:t>you</a:t>
            </a:r>
            <a:r>
              <a:rPr lang="en-US" baseline="0" dirty="0" smtClean="0"/>
              <a:t> considering the health impact of </a:t>
            </a:r>
            <a:r>
              <a:rPr lang="en-US" b="0" baseline="0" dirty="0" smtClean="0"/>
              <a:t>your</a:t>
            </a:r>
            <a:r>
              <a:rPr lang="en-US" baseline="0" dirty="0" smtClean="0"/>
              <a:t> decisions by seeking advice from public health professionals on </a:t>
            </a:r>
            <a:r>
              <a:rPr lang="en-US" dirty="0" smtClean="0"/>
              <a:t>the potential health effects of a project or policy before it is built or implemented? </a:t>
            </a:r>
            <a:endParaRPr lang="en-US" baseline="0" dirty="0" smtClean="0"/>
          </a:p>
          <a:p>
            <a:pPr>
              <a:buFont typeface="Arial" pitchFamily="34" charset="0"/>
              <a:buChar char="•"/>
            </a:pPr>
            <a:r>
              <a:rPr lang="en-US" baseline="0" dirty="0" smtClean="0"/>
              <a:t>Do </a:t>
            </a:r>
            <a:r>
              <a:rPr lang="en-US" strike="noStrike" baseline="0" dirty="0" smtClean="0"/>
              <a:t>your</a:t>
            </a:r>
            <a:r>
              <a:rPr lang="en-US" baseline="0" dirty="0" smtClean="0"/>
              <a:t> decisions offer the  healthy community design benefits mentioned in this presentation?  </a:t>
            </a:r>
          </a:p>
          <a:p>
            <a:pPr>
              <a:buFont typeface="Arial" pitchFamily="34" charset="0"/>
              <a:buChar char="•"/>
            </a:pPr>
            <a:r>
              <a:rPr lang="en-US" baseline="0" dirty="0" smtClean="0"/>
              <a:t>Are you making the healthy choice the easy choice for all community members regardless of age, income, ability, or cultural custom? </a:t>
            </a:r>
            <a:r>
              <a:rPr lang="en-US" dirty="0" smtClean="0"/>
              <a:t> </a:t>
            </a:r>
          </a:p>
          <a:p>
            <a:pPr eaLnBrk="1" hangingPunct="1"/>
            <a:endParaRPr lang="en-US" baseline="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032ED1D-D5EC-47F6-910F-E69D7369FEC3}" type="slidenum">
              <a:rPr lang="en-US" smtClean="0"/>
              <a:pPr/>
              <a:t>26</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a:buFont typeface="Arial" pitchFamily="34" charset="0"/>
              <a:buNone/>
            </a:pPr>
            <a:r>
              <a:rPr lang="en-US" baseline="0" dirty="0" smtClean="0"/>
              <a:t>Several tools and processes exist that can help decision-makers determine the health impact of community design:</a:t>
            </a:r>
          </a:p>
          <a:p>
            <a:pPr>
              <a:buFont typeface="Arial" pitchFamily="34" charset="0"/>
              <a:buChar char="•"/>
            </a:pPr>
            <a:r>
              <a:rPr lang="en-US" baseline="0" dirty="0" smtClean="0"/>
              <a:t>Health Impact Assessment, HIA for short, is a step-by-step process that brings </a:t>
            </a:r>
            <a:r>
              <a:rPr lang="en-US" dirty="0" smtClean="0"/>
              <a:t>potential public health impacts and considerations to the decision-making process for plans, projects, and policies that fall outside of traditional public health arenas, such as transportation and land use.</a:t>
            </a:r>
            <a:r>
              <a:rPr lang="en-US" baseline="0" dirty="0" smtClean="0"/>
              <a:t> The process </a:t>
            </a:r>
            <a:r>
              <a:rPr lang="en-US" dirty="0" smtClean="0"/>
              <a:t>can be useful</a:t>
            </a:r>
            <a:r>
              <a:rPr lang="en-US" baseline="0" dirty="0" smtClean="0"/>
              <a:t> in focusing</a:t>
            </a:r>
            <a:r>
              <a:rPr lang="en-US" dirty="0" smtClean="0"/>
              <a:t> on potential health outcomes such as obesity, physical inactivity, asthma, and injuries before a project or</a:t>
            </a:r>
            <a:r>
              <a:rPr lang="en-US" baseline="0" dirty="0" smtClean="0"/>
              <a:t> policy is built or implemented</a:t>
            </a:r>
            <a:r>
              <a:rPr lang="en-US" dirty="0" smtClean="0"/>
              <a:t>.</a:t>
            </a:r>
            <a:endParaRPr lang="en-US" sz="1200" kern="1200" baseline="0" dirty="0" smtClean="0">
              <a:solidFill>
                <a:schemeClr val="tx1"/>
              </a:solidFill>
              <a:latin typeface="+mn-lt"/>
              <a:ea typeface="+mn-ea"/>
              <a:cs typeface="+mn-cs"/>
            </a:endParaRPr>
          </a:p>
          <a:p>
            <a:pPr>
              <a:buFont typeface="Arial" pitchFamily="34" charset="0"/>
              <a:buChar char="•"/>
            </a:pPr>
            <a:r>
              <a:rPr lang="en-US" b="0" dirty="0" smtClean="0"/>
              <a:t>PACE EH: Protocol for Assessing Community Excellence in Environmental Health  is a tool for assessing the health of a neighborhood.  PACE EH </a:t>
            </a:r>
            <a:r>
              <a:rPr lang="en-US" dirty="0" smtClean="0"/>
              <a:t>takes local</a:t>
            </a:r>
            <a:r>
              <a:rPr lang="en-US" baseline="0" dirty="0" smtClean="0"/>
              <a:t> health officials and community members </a:t>
            </a:r>
            <a:r>
              <a:rPr lang="en-US" dirty="0" smtClean="0"/>
              <a:t>through a series of steps to collect necessary and relevant information pertaining to community environmental health concerns, rank issues, and set local priorities for action. For example, the process was used in the community of </a:t>
            </a:r>
            <a:r>
              <a:rPr lang="en-US" dirty="0" err="1" smtClean="0"/>
              <a:t>Wabasso</a:t>
            </a:r>
            <a:r>
              <a:rPr lang="en-US" dirty="0" smtClean="0"/>
              <a:t> by the Florida Department of Public Health. The community identified its top “health” issues which included street lighting to safely walk at</a:t>
            </a:r>
            <a:r>
              <a:rPr lang="en-US" baseline="0" dirty="0" smtClean="0"/>
              <a:t> night</a:t>
            </a:r>
            <a:r>
              <a:rPr lang="en-US" dirty="0" smtClean="0"/>
              <a:t>, accessible areas for safe physical activity and recreation,  and access to safe drinking water.</a:t>
            </a:r>
            <a:r>
              <a:rPr lang="en-US" baseline="0" dirty="0" smtClean="0"/>
              <a:t> </a:t>
            </a:r>
            <a:r>
              <a:rPr lang="en-US" dirty="0" smtClean="0"/>
              <a:t>As a result of the process, streetlights and sidewalks were installed, and other improvements that affect health were made. The community also felt that after using PACE EH, government was better able to respond to issues in the community. </a:t>
            </a:r>
          </a:p>
          <a:p>
            <a:pPr>
              <a:buFont typeface="Arial" pitchFamily="34" charset="0"/>
              <a:buChar char="•"/>
            </a:pPr>
            <a:r>
              <a:rPr lang="en-US" dirty="0" smtClean="0"/>
              <a:t>The Acting Living</a:t>
            </a:r>
            <a:r>
              <a:rPr lang="en-US" baseline="0" dirty="0" smtClean="0"/>
              <a:t> Research Web site, a national program of the Robert Wood Johnson Foundation, has a variety of tools for auditing  the health of a community’s social and built environments.</a:t>
            </a:r>
          </a:p>
          <a:p>
            <a:pPr>
              <a:buFont typeface="Arial" pitchFamily="34" charset="0"/>
              <a:buChar char="•"/>
            </a:pPr>
            <a:r>
              <a:rPr lang="en-US" baseline="0" dirty="0" smtClean="0"/>
              <a:t>The Centers for Disease Control and Prevention’s National Environmental Public Health Tracking Network </a:t>
            </a:r>
            <a:r>
              <a:rPr lang="en-US" sz="1200" kern="1200" dirty="0" smtClean="0">
                <a:solidFill>
                  <a:schemeClr val="tx1"/>
                </a:solidFill>
                <a:latin typeface="+mn-lt"/>
                <a:ea typeface="+mn-ea"/>
                <a:cs typeface="+mn-cs"/>
              </a:rPr>
              <a:t>Community Design landing page has maps, tables, and charts about transportation to work, air quality, and motor vehicle-related fatalities</a:t>
            </a:r>
            <a:r>
              <a:rPr lang="en-US" sz="1200" kern="1200" baseline="0" dirty="0" smtClean="0">
                <a:solidFill>
                  <a:schemeClr val="tx1"/>
                </a:solidFill>
                <a:latin typeface="+mn-lt"/>
                <a:ea typeface="+mn-ea"/>
                <a:cs typeface="+mn-cs"/>
              </a:rPr>
              <a:t> in your community.</a:t>
            </a:r>
            <a:r>
              <a:rPr lang="en-US" sz="1200" kern="1200" dirty="0" smtClean="0">
                <a:solidFill>
                  <a:schemeClr val="tx1"/>
                </a:solidFill>
                <a:latin typeface="+mn-lt"/>
                <a:ea typeface="+mn-ea"/>
                <a:cs typeface="+mn-cs"/>
              </a:rPr>
              <a:t> </a:t>
            </a:r>
            <a:endParaRPr lang="en-US" dirty="0" smtClean="0"/>
          </a:p>
          <a:p>
            <a:pPr>
              <a:buFont typeface="Arial" pitchFamily="34" charset="0"/>
              <a:buNone/>
            </a:pPr>
            <a:r>
              <a:rPr lang="en-US" sz="1200" kern="1200" baseline="0" dirty="0" smtClean="0">
                <a:solidFill>
                  <a:schemeClr val="tx1"/>
                </a:solidFill>
                <a:latin typeface="+mn-lt"/>
                <a:ea typeface="+mn-ea"/>
                <a:cs typeface="+mn-cs"/>
              </a:rPr>
              <a:t>****</a:t>
            </a:r>
          </a:p>
          <a:p>
            <a:pPr>
              <a:buFont typeface="Arial" pitchFamily="34" charset="0"/>
              <a:buNone/>
            </a:pPr>
            <a:r>
              <a:rPr lang="en-US" sz="900" dirty="0" smtClean="0"/>
              <a:t>Sources:</a:t>
            </a:r>
          </a:p>
          <a:p>
            <a:pPr>
              <a:buFont typeface="Arial" pitchFamily="34" charset="0"/>
              <a:buNone/>
            </a:pPr>
            <a:endParaRPr lang="en-US" sz="90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900" dirty="0" smtClean="0"/>
              <a:t>Centers for Disease Control</a:t>
            </a:r>
            <a:r>
              <a:rPr lang="en-US" sz="900" baseline="0" dirty="0" smtClean="0"/>
              <a:t> and Prevention. </a:t>
            </a:r>
            <a:r>
              <a:rPr lang="en-US" sz="900" dirty="0" smtClean="0"/>
              <a:t> Healthy places:</a:t>
            </a:r>
            <a:r>
              <a:rPr lang="en-US" sz="900" baseline="0" dirty="0" smtClean="0"/>
              <a:t> health impact assessment[online]. 2010 May 14. [cited 2010 Oct 6]. Available from URL</a:t>
            </a:r>
            <a:r>
              <a:rPr lang="en-US" sz="900" dirty="0" smtClean="0"/>
              <a:t>: http://www.cdc.gov/healthyplaces/hia.htm.</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90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900" dirty="0" smtClean="0"/>
              <a:t>Centers for Disease Control and Prevention. Environmental</a:t>
            </a:r>
            <a:r>
              <a:rPr lang="en-US" sz="900" baseline="0" dirty="0" smtClean="0"/>
              <a:t> health services: </a:t>
            </a:r>
            <a:r>
              <a:rPr lang="en-US" sz="900" b="0" baseline="0" dirty="0" smtClean="0"/>
              <a:t>c</a:t>
            </a:r>
            <a:r>
              <a:rPr lang="en-US" sz="900" b="0" dirty="0" smtClean="0"/>
              <a:t>ommunity environmental health assessment (CEHA) [online]. 2010 May 12 [cited 2010 Oct</a:t>
            </a:r>
            <a:r>
              <a:rPr lang="en-US" sz="900" b="0" baseline="0" dirty="0" smtClean="0"/>
              <a:t> 13]. Available from URL: http://www.cdc.gov/nceh/ehs/CEHA/default.htm.</a:t>
            </a:r>
            <a:endParaRPr lang="en-US" sz="900" b="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dirty="0" smtClean="0"/>
          </a:p>
          <a:p>
            <a:pPr>
              <a:buFont typeface="Arial" pitchFamily="34" charset="0"/>
              <a:buNone/>
            </a:pPr>
            <a:endParaRPr lang="en-US" dirty="0" smtClean="0"/>
          </a:p>
          <a:p>
            <a:pPr>
              <a:buFont typeface="Arial" pitchFamily="34" charset="0"/>
              <a:buNone/>
            </a:pPr>
            <a:endParaRPr lang="en-US" dirty="0" smtClean="0"/>
          </a:p>
          <a:p>
            <a:pPr eaLnBrk="1" hangingPunct="1"/>
            <a:endParaRPr lang="en-US" baseline="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efforts with decision-makers could hel</a:t>
            </a:r>
            <a:r>
              <a:rPr lang="en-US" baseline="0" dirty="0" smtClean="0"/>
              <a:t>p transform  a community from one that discourages healthy active living  to one that embraces it for</a:t>
            </a:r>
            <a:r>
              <a:rPr lang="en-US" sz="1200" kern="1200" baseline="0" dirty="0" smtClean="0">
                <a:solidFill>
                  <a:schemeClr val="tx1"/>
                </a:solidFill>
                <a:latin typeface="+mn-lt"/>
                <a:ea typeface="+mn-ea"/>
                <a:cs typeface="+mn-cs"/>
              </a:rPr>
              <a:t> people of all ages, incomes and abilities, and provides a variety of transportation options.</a:t>
            </a:r>
            <a:endParaRPr lang="en-US" dirty="0"/>
          </a:p>
        </p:txBody>
      </p:sp>
      <p:sp>
        <p:nvSpPr>
          <p:cNvPr id="4" name="Slide Number Placeholder 3"/>
          <p:cNvSpPr>
            <a:spLocks noGrp="1"/>
          </p:cNvSpPr>
          <p:nvPr>
            <p:ph type="sldNum" sz="quarter" idx="10"/>
          </p:nvPr>
        </p:nvSpPr>
        <p:spPr/>
        <p:txBody>
          <a:bodyPr/>
          <a:lstStyle/>
          <a:p>
            <a:pPr>
              <a:defRPr/>
            </a:pPr>
            <a:fld id="{ECC5ACC9-1056-4DBA-B52F-401484A65F94}"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B53FD-6781-4E0F-858C-4637F51DAE9A}" type="slidenum">
              <a:rPr lang="en-US"/>
              <a:pPr/>
              <a:t>28</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pPr>
              <a:lnSpc>
                <a:spcPct val="80000"/>
              </a:lnSpc>
            </a:pPr>
            <a:r>
              <a:rPr lang="en-US" sz="1200" baseline="0" dirty="0" smtClean="0"/>
              <a:t>Every time we step out our doors, our health is affected by the physical design of our community. </a:t>
            </a:r>
            <a:r>
              <a:rPr lang="en-US" dirty="0" smtClean="0"/>
              <a:t>I hope this overview has helped you better understand how healthy community design can lead to community health and wellness;</a:t>
            </a:r>
            <a:r>
              <a:rPr lang="en-US" baseline="0" dirty="0" smtClean="0"/>
              <a:t> and</a:t>
            </a:r>
            <a:r>
              <a:rPr lang="en-US" dirty="0" smtClean="0"/>
              <a:t> improve the quality of life for every person living in it, giving everyone a variety of healthy, available, accessible, and affordable options.</a:t>
            </a:r>
            <a:r>
              <a:rPr lang="en-US" sz="800" dirty="0" smtClean="0"/>
              <a:t> </a:t>
            </a:r>
          </a:p>
          <a:p>
            <a:pPr>
              <a:lnSpc>
                <a:spcPct val="80000"/>
              </a:lnSpc>
            </a:pPr>
            <a:endParaRPr lang="en-US" sz="800" dirty="0" smtClean="0"/>
          </a:p>
          <a:p>
            <a:pPr>
              <a:lnSpc>
                <a:spcPct val="80000"/>
              </a:lnSpc>
            </a:pPr>
            <a:endParaRPr lang="en-US" sz="800" dirty="0" smtClean="0"/>
          </a:p>
          <a:p>
            <a:pPr>
              <a:lnSpc>
                <a:spcPct val="80000"/>
              </a:lnSpc>
            </a:pPr>
            <a:endParaRPr lang="en-US" sz="800" dirty="0"/>
          </a:p>
          <a:p>
            <a:pPr>
              <a:lnSpc>
                <a:spcPct val="80000"/>
              </a:lnSpc>
            </a:pPr>
            <a:endParaRPr lang="en-US" sz="8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 on healthy community design, visit</a:t>
            </a:r>
            <a:r>
              <a:rPr lang="en-US" baseline="0" dirty="0" smtClean="0"/>
              <a:t> the Healthy Community Design Initiative Web site at The  Centers for Disease Control and Prevention.</a:t>
            </a:r>
          </a:p>
          <a:p>
            <a:pPr>
              <a:buFont typeface="Arial" pitchFamily="34" charset="0"/>
              <a:buChar char="•"/>
            </a:pPr>
            <a:endParaRPr lang="en-US" baseline="0" dirty="0" smtClean="0"/>
          </a:p>
          <a:p>
            <a:pPr>
              <a:buFont typeface="Arial" pitchFamily="34" charset="0"/>
              <a:buChar char="•"/>
            </a:pPr>
            <a:endParaRPr lang="en-US" baseline="0" dirty="0" smtClean="0"/>
          </a:p>
          <a:p>
            <a:pPr>
              <a:buFont typeface="Arial" pitchFamily="34" charset="0"/>
              <a:buNone/>
            </a:pPr>
            <a:r>
              <a:rPr lang="en-US" baseline="0" dirty="0" smtClean="0"/>
              <a:t>Thank you.</a:t>
            </a:r>
            <a:endParaRPr lang="en-US" dirty="0"/>
          </a:p>
        </p:txBody>
      </p:sp>
      <p:sp>
        <p:nvSpPr>
          <p:cNvPr id="4" name="Slide Number Placeholder 3"/>
          <p:cNvSpPr>
            <a:spLocks noGrp="1"/>
          </p:cNvSpPr>
          <p:nvPr>
            <p:ph type="sldNum" sz="quarter" idx="10"/>
          </p:nvPr>
        </p:nvSpPr>
        <p:spPr/>
        <p:txBody>
          <a:bodyPr/>
          <a:lstStyle/>
          <a:p>
            <a:pPr>
              <a:defRPr/>
            </a:pPr>
            <a:fld id="{ECC5ACC9-1056-4DBA-B52F-401484A65F94}"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EF989E-5999-4F61-97CE-74A5AC97B95E}" type="slidenum">
              <a:rPr lang="en-US" smtClean="0"/>
              <a:pPr fontAlgn="base">
                <a:spcBef>
                  <a:spcPct val="0"/>
                </a:spcBef>
                <a:spcAft>
                  <a:spcPct val="0"/>
                </a:spcAft>
                <a:defRPr/>
              </a:pPr>
              <a:t>3</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a:t>
            </a:r>
            <a:r>
              <a:rPr lang="en-US" baseline="0" dirty="0" smtClean="0"/>
              <a:t> popular definition of health comes from the World Health Organization. They define </a:t>
            </a:r>
            <a:r>
              <a:rPr lang="en-US" dirty="0" smtClean="0"/>
              <a:t>health as the state of complete physical, mental, and social well-being, and not merely the absence of disease or infirmity.  This</a:t>
            </a:r>
            <a:r>
              <a:rPr lang="en-US" baseline="0" dirty="0" smtClean="0"/>
              <a:t> means that health is more than being free of disease or not feeling sick; it is also a </a:t>
            </a:r>
            <a:r>
              <a:rPr lang="en-US" i="1" baseline="0" dirty="0" smtClean="0"/>
              <a:t>state</a:t>
            </a:r>
            <a:r>
              <a:rPr lang="en-US" baseline="0" dirty="0" smtClean="0"/>
              <a:t> of physical, mental, and social well-being.  This state can bring about such feelings as happiness, contentment, and security.</a:t>
            </a:r>
          </a:p>
          <a:p>
            <a:pPr eaLnBrk="1" hangingPunct="1">
              <a:spcBef>
                <a:spcPct val="0"/>
              </a:spcBef>
            </a:pPr>
            <a:r>
              <a:rPr lang="en-US" baseline="0" dirty="0" smtClean="0"/>
              <a:t>****</a:t>
            </a:r>
          </a:p>
          <a:p>
            <a:pPr eaLnBrk="1" hangingPunct="1">
              <a:spcBef>
                <a:spcPct val="0"/>
              </a:spcBef>
            </a:pPr>
            <a:r>
              <a:rPr lang="en-US" sz="900" baseline="0" dirty="0" smtClean="0"/>
              <a:t>Source:</a:t>
            </a:r>
            <a:endParaRPr lang="en-US" sz="900" dirty="0" smtClean="0"/>
          </a:p>
          <a:p>
            <a:pPr eaLnBrk="1" hangingPunct="1">
              <a:spcBef>
                <a:spcPct val="0"/>
              </a:spcBef>
            </a:pPr>
            <a:endParaRPr lang="en-US" sz="900" dirty="0" smtClean="0"/>
          </a:p>
          <a:p>
            <a:pPr eaLnBrk="1" hangingPunct="1">
              <a:spcBef>
                <a:spcPct val="0"/>
              </a:spcBef>
            </a:pPr>
            <a:r>
              <a:rPr lang="en-US" sz="900" dirty="0" smtClean="0"/>
              <a:t>World Health Organization. Frequently</a:t>
            </a:r>
            <a:r>
              <a:rPr lang="en-US" sz="900" baseline="0" dirty="0" smtClean="0"/>
              <a:t> asked questions [online]. No date. [cited 2010 August 11]. Available from URL:  http://www.who.int/suggestions/faq/en/.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Major</a:t>
            </a:r>
            <a:r>
              <a:rPr lang="en-US" baseline="0" dirty="0" smtClean="0"/>
              <a:t> factors that determine our health are:</a:t>
            </a:r>
          </a:p>
          <a:p>
            <a:pPr eaLnBrk="1" hangingPunct="1">
              <a:spcBef>
                <a:spcPct val="0"/>
              </a:spcBef>
            </a:pPr>
            <a:endParaRPr lang="en-US" baseline="0" dirty="0" smtClean="0"/>
          </a:p>
          <a:p>
            <a:pPr eaLnBrk="1" hangingPunct="1">
              <a:spcBef>
                <a:spcPct val="0"/>
              </a:spcBef>
            </a:pPr>
            <a:r>
              <a:rPr lang="en-US" u="sng" dirty="0" smtClean="0"/>
              <a:t>Family Health History</a:t>
            </a:r>
            <a:r>
              <a:rPr lang="en-US" dirty="0" smtClean="0"/>
              <a:t>: Many people have a family health history of some chronic diseases (like cancer, coronary heart disease, and diabetes) and health conditions (like high blood pressure). People who have a close family member with a chronic disease may have a higher risk for developing that disease than those without such a family member.</a:t>
            </a:r>
          </a:p>
          <a:p>
            <a:pPr eaLnBrk="1" hangingPunct="1">
              <a:spcBef>
                <a:spcPct val="0"/>
              </a:spcBef>
            </a:pPr>
            <a:endParaRPr lang="en-US" dirty="0" smtClean="0"/>
          </a:p>
          <a:p>
            <a:pPr eaLnBrk="1" hangingPunct="1">
              <a:spcBef>
                <a:spcPct val="0"/>
              </a:spcBef>
            </a:pPr>
            <a:r>
              <a:rPr lang="en-US" u="sng" dirty="0" smtClean="0"/>
              <a:t>Behaviors/Lifestyles</a:t>
            </a:r>
            <a:r>
              <a:rPr lang="en-US" dirty="0" smtClean="0"/>
              <a:t>: We all make choices that affect</a:t>
            </a:r>
            <a:r>
              <a:rPr lang="en-US" baseline="0" dirty="0" smtClean="0"/>
              <a:t> our health. Some people choose to eat healthy, get regular physical activity and maintain a healthy weight; they don’t smoke or put themselves at risk for injury or catching a disease.  </a:t>
            </a:r>
            <a:endParaRPr lang="en-US" dirty="0" smtClean="0"/>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u="sng" dirty="0" smtClean="0"/>
              <a:t>Environment</a:t>
            </a:r>
            <a:r>
              <a:rPr lang="en-US" dirty="0" smtClean="0"/>
              <a:t> –  The environment</a:t>
            </a:r>
            <a:r>
              <a:rPr lang="en-US" baseline="0" dirty="0" smtClean="0"/>
              <a:t> can directly influence our health, such as when we are exposed to pollution or injured due to environmental hazards, and it also influences our behavior and lifestyle.  Behaviors and lifestyle choices are in part, shaped by </a:t>
            </a:r>
            <a:r>
              <a:rPr lang="en-US" dirty="0" smtClean="0"/>
              <a:t>environment</a:t>
            </a:r>
            <a:r>
              <a:rPr lang="en-US" baseline="0" dirty="0" smtClean="0"/>
              <a:t> </a:t>
            </a:r>
            <a:r>
              <a:rPr lang="en-US" dirty="0" smtClean="0"/>
              <a:t> where people are born, grow, live, work, worship, and age; and the</a:t>
            </a:r>
            <a:r>
              <a:rPr lang="en-US" baseline="0" dirty="0" smtClean="0"/>
              <a:t> health systems available to them</a:t>
            </a:r>
            <a:r>
              <a:rPr lang="en-US" dirty="0" smtClean="0"/>
              <a:t>. The</a:t>
            </a:r>
            <a:r>
              <a:rPr lang="en-US" baseline="0" dirty="0" smtClean="0"/>
              <a:t> term “e</a:t>
            </a:r>
            <a:r>
              <a:rPr lang="en-US" dirty="0" smtClean="0"/>
              <a:t>nvironment”</a:t>
            </a:r>
            <a:r>
              <a:rPr lang="en-US" baseline="0" dirty="0" smtClean="0"/>
              <a:t> can </a:t>
            </a:r>
            <a:r>
              <a:rPr lang="en-US" dirty="0" smtClean="0"/>
              <a:t>include</a:t>
            </a:r>
            <a:r>
              <a:rPr lang="en-US" baseline="0" dirty="0" smtClean="0"/>
              <a:t> the</a:t>
            </a:r>
            <a:r>
              <a:rPr lang="en-US" dirty="0" smtClean="0"/>
              <a:t> social,</a:t>
            </a:r>
            <a:r>
              <a:rPr lang="en-US" baseline="0" dirty="0" smtClean="0"/>
              <a:t> </a:t>
            </a:r>
            <a:r>
              <a:rPr lang="en-US" dirty="0" smtClean="0"/>
              <a:t>cultural, political, natural, and built environments. These</a:t>
            </a:r>
            <a:r>
              <a:rPr lang="en-US" baseline="0" dirty="0" smtClean="0"/>
              <a:t> environments can affect physical and mental health. For this presentation, we will concentrate on the built environment  and how it can be a factor in your health.  </a:t>
            </a: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a:t>
            </a:r>
          </a:p>
          <a:p>
            <a:pPr marL="0" marR="0" indent="0" algn="l" defTabSz="914400" rtl="0" eaLnBrk="1" fontAlgn="base" latinLnBrk="0" hangingPunct="1">
              <a:lnSpc>
                <a:spcPct val="100000"/>
              </a:lnSpc>
              <a:spcBef>
                <a:spcPct val="0"/>
              </a:spcBef>
              <a:spcAft>
                <a:spcPct val="0"/>
              </a:spcAft>
              <a:buClrTx/>
              <a:buSzTx/>
              <a:buFontTx/>
              <a:buNone/>
              <a:tabLst/>
              <a:defRPr/>
            </a:pPr>
            <a:r>
              <a:rPr lang="en-US" sz="900" baseline="0" dirty="0" smtClean="0"/>
              <a:t>Sources:</a:t>
            </a:r>
            <a:endParaRPr lang="en-US" sz="900" dirty="0" smtClean="0"/>
          </a:p>
          <a:p>
            <a:pPr eaLnBrk="1" hangingPunct="1">
              <a:spcBef>
                <a:spcPct val="0"/>
              </a:spcBef>
            </a:pPr>
            <a:endParaRPr lang="en-US" sz="900" dirty="0" smtClean="0"/>
          </a:p>
          <a:p>
            <a:pPr eaLnBrk="1" hangingPunct="1">
              <a:spcBef>
                <a:spcPct val="0"/>
              </a:spcBef>
              <a:buFont typeface="Arial" pitchFamily="34" charset="0"/>
              <a:buNone/>
            </a:pPr>
            <a:r>
              <a:rPr lang="en-US" sz="900" dirty="0" smtClean="0"/>
              <a:t>Centers</a:t>
            </a:r>
            <a:r>
              <a:rPr lang="en-US" sz="900" baseline="0" dirty="0" smtClean="0"/>
              <a:t> for Disease Control and Prevention.</a:t>
            </a:r>
            <a:r>
              <a:rPr lang="en-US" sz="900" dirty="0" smtClean="0"/>
              <a:t> Public</a:t>
            </a:r>
            <a:r>
              <a:rPr lang="en-US" sz="900" baseline="0" dirty="0" smtClean="0"/>
              <a:t> health genomics: Family health history [online]. 2010 March 8 [cited 2010 Aug 11]. Available from URL www.cdc.gov/genomics/famhistory/index.htm.</a:t>
            </a:r>
          </a:p>
          <a:p>
            <a:pPr eaLnBrk="1" hangingPunct="1">
              <a:spcBef>
                <a:spcPct val="0"/>
              </a:spcBef>
              <a:buFont typeface="Arial" pitchFamily="34" charset="0"/>
              <a:buNone/>
            </a:pPr>
            <a:endParaRPr lang="en-US" sz="900" baseline="0" dirty="0" smtClean="0"/>
          </a:p>
          <a:p>
            <a:pPr eaLnBrk="1" hangingPunct="1">
              <a:spcBef>
                <a:spcPct val="0"/>
              </a:spcBef>
              <a:buFont typeface="Arial" pitchFamily="34" charset="0"/>
              <a:buNone/>
            </a:pPr>
            <a:r>
              <a:rPr lang="en-US" sz="900" baseline="0" dirty="0" smtClean="0"/>
              <a:t>World Health Organization. Social determinants of health [online]. No date [cited 2010 August 11]. Available from URL www.who.int/social_determinants/en/.</a:t>
            </a:r>
          </a:p>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09B14A-574B-451B-A438-E3C4349AA4AC}"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a:t>
            </a:r>
            <a:r>
              <a:rPr lang="en-US" baseline="0" dirty="0" smtClean="0"/>
              <a:t> b</a:t>
            </a:r>
            <a:r>
              <a:rPr lang="en-US" dirty="0" smtClean="0"/>
              <a:t>uilt</a:t>
            </a:r>
            <a:r>
              <a:rPr lang="en-US" baseline="0" dirty="0" smtClean="0"/>
              <a:t> environment are the </a:t>
            </a:r>
            <a:r>
              <a:rPr lang="en-US" dirty="0" smtClean="0"/>
              <a:t>manmade items that form the physical characteristics of a community.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a:t>
            </a:r>
            <a:r>
              <a:rPr lang="en-US" baseline="0" dirty="0" smtClean="0"/>
              <a:t> b</a:t>
            </a:r>
            <a:r>
              <a:rPr lang="en-US" dirty="0" smtClean="0"/>
              <a:t>uilt environment can include schools, workplaces, parks</a:t>
            </a:r>
            <a:r>
              <a:rPr lang="en-US" baseline="0" dirty="0" smtClean="0"/>
              <a:t> and </a:t>
            </a:r>
            <a:r>
              <a:rPr lang="en-US" dirty="0" smtClean="0"/>
              <a:t>recreation areas, greenways, business areas, and transportation systems. It extends overhead in the form of electric transmission lines, underground in the form of waste disposal sites, water systems, subway trains, and across the country in the form of highways.</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Sources:</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r>
              <a:rPr lang="en-US" sz="900" dirty="0" smtClean="0"/>
              <a:t>Centers for Disease Control</a:t>
            </a:r>
            <a:r>
              <a:rPr lang="en-US" sz="900" baseline="0" dirty="0" smtClean="0"/>
              <a:t> and Prevention. Healthy places terminology [online]. 2010 Jun 28. [cited 2010 Aug 11]. Available from URL  www.cdc.gov/healthyplaces/terminology.htm.</a:t>
            </a:r>
          </a:p>
          <a:p>
            <a:pPr eaLnBrk="1" hangingPunct="1">
              <a:spcBef>
                <a:spcPct val="0"/>
              </a:spcBef>
            </a:pPr>
            <a:endParaRPr lang="en-US" sz="900"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900" baseline="0" dirty="0" smtClean="0"/>
              <a:t>National Institutes of Health. Obesity and the built environment [online] 2004 Aug 20. [cited 2010 Aug 11]. </a:t>
            </a:r>
            <a:r>
              <a:rPr lang="en-US" sz="900" dirty="0" smtClean="0"/>
              <a:t>Available from URL http://grants.nih.gov/grants/guide/rfa-files/rfa-es-04-003.html.</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5F88ED-AAED-4C36-8303-BFDA333310F8}"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way we</a:t>
            </a:r>
            <a:r>
              <a:rPr lang="en-US" baseline="0" dirty="0" smtClean="0"/>
              <a:t> arrange all elements of the built environment make up a community’s physical design.  Community design is  usually decided by  a community’s planning processes and policy decisions. </a:t>
            </a:r>
            <a:endParaRPr lang="en-US" sz="1200" kern="1200" dirty="0" smtClean="0">
              <a:solidFill>
                <a:schemeClr val="tx1"/>
              </a:solidFill>
              <a:latin typeface="+mn-lt"/>
              <a:ea typeface="+mn-ea"/>
              <a:cs typeface="+mn-cs"/>
            </a:endParaRPr>
          </a:p>
          <a:p>
            <a:pPr eaLnBrk="1" hangingPunct="1">
              <a:spcBef>
                <a:spcPct val="0"/>
              </a:spcBef>
            </a:pPr>
            <a:endParaRPr lang="en-US" baseline="0" dirty="0" smtClean="0"/>
          </a:p>
          <a:p>
            <a:pPr eaLnBrk="1" hangingPunct="1">
              <a:spcBef>
                <a:spcPct val="0"/>
              </a:spcBef>
            </a:pPr>
            <a:endParaRPr lang="en-US" baseline="0" dirty="0" smtClean="0"/>
          </a:p>
          <a:p>
            <a:pPr eaLnBrk="1" hangingPunct="1">
              <a:spcBef>
                <a:spcPct val="0"/>
              </a:spcBef>
            </a:pPr>
            <a:endParaRPr lang="en-US" baseline="0" dirty="0" smtClean="0"/>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877BA0-99B3-414E-9AC9-443988376E05}"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47D2628-A2BA-4628-9A2B-8220E9D8B767}" type="slidenum">
              <a:rPr lang="en-US" smtClean="0"/>
              <a:pPr/>
              <a:t>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z="1200" kern="1200" baseline="0" dirty="0" smtClean="0">
              <a:solidFill>
                <a:schemeClr val="tx1"/>
              </a:solidFill>
              <a:latin typeface="+mn-lt"/>
              <a:ea typeface="+mn-ea"/>
              <a:cs typeface="+mn-cs"/>
            </a:endParaRPr>
          </a:p>
          <a:p>
            <a:r>
              <a:rPr lang="en-US" baseline="0" dirty="0" smtClean="0"/>
              <a:t>Healthy community design is planning and designing communities that make it easier for people to live healthy lives.  Healthy community design links destinations that promote health, such as schools, parks, grocery stores, and work places, via a transportation network that facilitates safe travel for pedestrians, bicyclists, public transportation users, and automobile occupants. Healthy community design can influence the overall health of a community by </a:t>
            </a:r>
            <a:r>
              <a:rPr lang="en-US" sz="1200" kern="1200" baseline="0" dirty="0" smtClean="0">
                <a:solidFill>
                  <a:schemeClr val="tx1"/>
                </a:solidFill>
                <a:latin typeface="+mn-lt"/>
                <a:ea typeface="+mn-ea"/>
                <a:cs typeface="+mn-cs"/>
              </a:rPr>
              <a:t>making healthy lifestyle choices easily available and accessible to all community members.</a:t>
            </a:r>
            <a:endParaRPr lang="en-US" baseline="0" dirty="0" smtClean="0"/>
          </a:p>
          <a:p>
            <a:pPr eaLnBrk="1" hangingPunct="1"/>
            <a:endParaRPr lang="en-US" sz="1200" kern="1200" dirty="0" smtClean="0">
              <a:solidFill>
                <a:schemeClr val="tx1"/>
              </a:solidFill>
              <a:latin typeface="+mn-lt"/>
              <a:ea typeface="+mn-ea"/>
              <a:cs typeface="+mn-cs"/>
            </a:endParaRPr>
          </a:p>
          <a:p>
            <a:pPr eaLnBrk="1" hangingPunct="1"/>
            <a:r>
              <a:rPr lang="en-US" sz="1200" kern="1200" dirty="0" smtClean="0">
                <a:solidFill>
                  <a:schemeClr val="tx1"/>
                </a:solidFill>
                <a:latin typeface="+mn-lt"/>
                <a:ea typeface="+mn-ea"/>
                <a:cs typeface="+mn-cs"/>
              </a:rPr>
              <a:t>Healthy community design links the traditional concepts of planning (such</a:t>
            </a:r>
            <a:r>
              <a:rPr lang="en-US" sz="1200" kern="1200" baseline="0" dirty="0" smtClean="0">
                <a:solidFill>
                  <a:schemeClr val="tx1"/>
                </a:solidFill>
                <a:latin typeface="+mn-lt"/>
                <a:ea typeface="+mn-ea"/>
                <a:cs typeface="+mn-cs"/>
              </a:rPr>
              <a:t> as </a:t>
            </a:r>
            <a:r>
              <a:rPr lang="en-US" sz="1200" kern="1200" dirty="0" smtClean="0">
                <a:solidFill>
                  <a:schemeClr val="tx1"/>
                </a:solidFill>
                <a:latin typeface="+mn-lt"/>
                <a:ea typeface="+mn-ea"/>
                <a:cs typeface="+mn-cs"/>
              </a:rPr>
              <a:t>land use, transportation, community facilities, parks, and open space) with health themes (such as physical activity, public safety, healthy food access, mental health, air and water quality, and social equity issues). </a:t>
            </a:r>
          </a:p>
          <a:p>
            <a:pPr eaLnBrk="1" hangingPunct="1"/>
            <a:endParaRPr lang="en-US" sz="1200" kern="1200" baseline="0" dirty="0" smtClean="0">
              <a:solidFill>
                <a:schemeClr val="tx1"/>
              </a:solidFill>
              <a:latin typeface="+mn-lt"/>
              <a:ea typeface="+mn-ea"/>
              <a:cs typeface="+mn-cs"/>
            </a:endParaRPr>
          </a:p>
          <a:p>
            <a:pPr eaLnBrk="1" hangingPunct="1"/>
            <a:r>
              <a:rPr lang="en-US" sz="1200" kern="1200" baseline="0" dirty="0" smtClean="0">
                <a:solidFill>
                  <a:schemeClr val="tx1"/>
                </a:solidFill>
                <a:latin typeface="+mn-lt"/>
                <a:ea typeface="+mn-ea"/>
                <a:cs typeface="+mn-cs"/>
              </a:rPr>
              <a:t>***</a:t>
            </a:r>
          </a:p>
          <a:p>
            <a:pPr eaLnBrk="1" hangingPunct="1"/>
            <a:r>
              <a:rPr lang="en-US" sz="1200" kern="1200" baseline="0" dirty="0" smtClean="0">
                <a:solidFill>
                  <a:schemeClr val="tx1"/>
                </a:solidFill>
                <a:latin typeface="+mn-lt"/>
                <a:ea typeface="+mn-ea"/>
                <a:cs typeface="+mn-cs"/>
              </a:rPr>
              <a:t>Source:</a:t>
            </a:r>
          </a:p>
          <a:p>
            <a:pPr eaLnBrk="1" hangingPunct="1"/>
            <a:endParaRPr lang="en-US" sz="1200" kern="1200" baseline="0" dirty="0" smtClean="0">
              <a:solidFill>
                <a:schemeClr val="tx1"/>
              </a:solidFill>
              <a:latin typeface="+mn-lt"/>
              <a:ea typeface="+mn-ea"/>
              <a:cs typeface="+mn-cs"/>
            </a:endParaRPr>
          </a:p>
          <a:p>
            <a:pPr eaLnBrk="1" hangingPunct="1"/>
            <a:r>
              <a:rPr lang="en-US" sz="900" kern="1200" baseline="0" dirty="0" smtClean="0">
                <a:solidFill>
                  <a:schemeClr val="tx1"/>
                </a:solidFill>
                <a:latin typeface="+mn-lt"/>
                <a:ea typeface="+mn-ea"/>
                <a:cs typeface="+mn-cs"/>
              </a:rPr>
              <a:t>Design for Health. </a:t>
            </a:r>
            <a:r>
              <a:rPr lang="en-US" sz="900" b="0" dirty="0" smtClean="0"/>
              <a:t>Integrating health into comprehensive planning</a:t>
            </a:r>
            <a:r>
              <a:rPr lang="en-US" sz="900" b="0" baseline="0" dirty="0" smtClean="0"/>
              <a:t> [online]. No date [cited 2010 Aug 11]. Available from URL: www.designforhealth.net/resources/integratinghealthissue.html.</a:t>
            </a:r>
            <a:r>
              <a:rPr lang="en-US" sz="900" b="0" dirty="0" smtClean="0"/>
              <a:t> </a:t>
            </a:r>
            <a:endParaRPr lang="en-US" sz="900" b="0" baseline="0" dirty="0" smtClean="0"/>
          </a:p>
          <a:p>
            <a:pPr eaLnBrk="1" hangingPunct="1"/>
            <a:endParaRPr lang="en-US" baseline="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trike="noStrike" baseline="0" dirty="0" smtClean="0"/>
              <a:t>Community Design can affect our health in a variety of ways</a:t>
            </a:r>
            <a:r>
              <a:rPr lang="en-US" sz="1200" strike="noStrike"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Let’s look at some of these health issues.</a:t>
            </a:r>
            <a:endParaRPr lang="en-US" dirty="0"/>
          </a:p>
        </p:txBody>
      </p:sp>
      <p:sp>
        <p:nvSpPr>
          <p:cNvPr id="4" name="Slide Number Placeholder 3"/>
          <p:cNvSpPr>
            <a:spLocks noGrp="1"/>
          </p:cNvSpPr>
          <p:nvPr>
            <p:ph type="sldNum" sz="quarter" idx="10"/>
          </p:nvPr>
        </p:nvSpPr>
        <p:spPr/>
        <p:txBody>
          <a:bodyPr/>
          <a:lstStyle/>
          <a:p>
            <a:pPr>
              <a:defRPr/>
            </a:pPr>
            <a:fld id="{ECC5ACC9-1056-4DBA-B52F-401484A65F94}"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fontAlgn="auto" hangingPunct="1">
              <a:lnSpc>
                <a:spcPct val="80000"/>
              </a:lnSpc>
              <a:spcBef>
                <a:spcPct val="0"/>
              </a:spcBef>
              <a:spcAft>
                <a:spcPts val="0"/>
              </a:spcAft>
              <a:defRPr/>
            </a:pPr>
            <a:r>
              <a:rPr lang="en-US" baseline="0" dirty="0" smtClean="0"/>
              <a:t>People who live in communities that make it safer to walk or bike to daily activities like shopping, work, school, and recreation are generally more physically active.   Incorporating physical activity into  our daily routines  helps reduce our risk from leading chronic disease killers like stroke, cardiovascular disease, and some types of cancer such as</a:t>
            </a:r>
            <a:r>
              <a:rPr lang="en-US" dirty="0" smtClean="0"/>
              <a:t> colon and breast</a:t>
            </a:r>
            <a:r>
              <a:rPr lang="en-US" baseline="0" dirty="0" smtClean="0"/>
              <a:t> cancer.</a:t>
            </a:r>
            <a:endParaRPr lang="en-US" dirty="0" smtClean="0"/>
          </a:p>
          <a:p>
            <a:pPr eaLnBrk="1" fontAlgn="auto" hangingPunct="1">
              <a:lnSpc>
                <a:spcPct val="80000"/>
              </a:lnSpc>
              <a:spcBef>
                <a:spcPct val="0"/>
              </a:spcBef>
              <a:spcAft>
                <a:spcPts val="0"/>
              </a:spcAft>
              <a:defRPr/>
            </a:pPr>
            <a:endParaRPr lang="en-US" dirty="0" smtClean="0"/>
          </a:p>
          <a:p>
            <a:r>
              <a:rPr lang="en-US" baseline="0" dirty="0" smtClean="0"/>
              <a:t>One study looked at </a:t>
            </a:r>
            <a:r>
              <a:rPr lang="en-US" dirty="0" smtClean="0"/>
              <a:t>people who live in counties marked by sprawl-style development. These</a:t>
            </a:r>
            <a:r>
              <a:rPr lang="en-US" baseline="0" dirty="0" smtClean="0"/>
              <a:t> are </a:t>
            </a:r>
            <a:r>
              <a:rPr lang="en-US" sz="1200" kern="1200" baseline="0" dirty="0" smtClean="0">
                <a:solidFill>
                  <a:schemeClr val="tx1"/>
                </a:solidFill>
                <a:latin typeface="+mn-lt"/>
                <a:ea typeface="+mn-ea"/>
                <a:cs typeface="+mn-cs"/>
              </a:rPr>
              <a:t>spread-out areas where homes are far from any other destination; where driving is the most convenient way to get everything done, and people  are less likely to have easy opportunities to walk, bicycle, or take transit as part of their daily routine. The study found that found that people living in counties marked by sprawling development are likely to walk less and weigh more than people who live in less sprawling counties. In addition, people in more sprawling counties are more likely to suffer from high blood pressure.</a:t>
            </a:r>
          </a:p>
          <a:p>
            <a:endParaRPr lang="en-US" baseline="0" dirty="0" smtClean="0"/>
          </a:p>
          <a:p>
            <a:pPr eaLnBrk="1" fontAlgn="auto" hangingPunct="1">
              <a:lnSpc>
                <a:spcPct val="80000"/>
              </a:lnSpc>
              <a:spcBef>
                <a:spcPct val="0"/>
              </a:spcBef>
              <a:spcAft>
                <a:spcPts val="0"/>
              </a:spcAft>
              <a:defRPr/>
            </a:pPr>
            <a:r>
              <a:rPr lang="en-US" dirty="0" smtClean="0"/>
              <a:t>It is a well-established</a:t>
            </a:r>
            <a:r>
              <a:rPr lang="en-US" baseline="0" dirty="0" smtClean="0"/>
              <a:t> fact that </a:t>
            </a:r>
            <a:r>
              <a:rPr lang="en-US" dirty="0" smtClean="0">
                <a:solidFill>
                  <a:srgbClr val="000000"/>
                </a:solidFill>
              </a:rPr>
              <a:t>physical activity prolongs life. On the other hand, the health risk of low physical fitness is comparable to, and in some studies greater than, the risk for hypertension, high cholesterol, diabetes, and even smoking.</a:t>
            </a:r>
            <a:endParaRPr lang="en-US" dirty="0" smtClean="0">
              <a:solidFill>
                <a:srgbClr val="800080"/>
              </a:solidFill>
            </a:endParaRPr>
          </a:p>
          <a:p>
            <a:pPr eaLnBrk="1" fontAlgn="auto" hangingPunct="1">
              <a:lnSpc>
                <a:spcPct val="80000"/>
              </a:lnSpc>
              <a:spcBef>
                <a:spcPct val="0"/>
              </a:spcBef>
              <a:spcAft>
                <a:spcPts val="0"/>
              </a:spcAft>
              <a:defRPr/>
            </a:pPr>
            <a:endParaRPr lang="en-US" dirty="0" smtClean="0">
              <a:solidFill>
                <a:srgbClr val="800080"/>
              </a:solidFill>
            </a:endParaRPr>
          </a:p>
          <a:p>
            <a:pPr marL="0" marR="0" indent="0" algn="l" defTabSz="914400" rtl="0" eaLnBrk="1" fontAlgn="auto" latinLnBrk="0" hangingPunct="1">
              <a:lnSpc>
                <a:spcPct val="80000"/>
              </a:lnSpc>
              <a:spcBef>
                <a:spcPct val="0"/>
              </a:spcBef>
              <a:spcAft>
                <a:spcPts val="0"/>
              </a:spcAft>
              <a:buClrTx/>
              <a:buSzTx/>
              <a:buFontTx/>
              <a:buNone/>
              <a:tabLst/>
              <a:defRPr/>
            </a:pPr>
            <a:r>
              <a:rPr lang="en-US" dirty="0" smtClean="0"/>
              <a:t>Regular physical activity is very important to maintaining good health. CDC recommends that adults ages</a:t>
            </a:r>
            <a:r>
              <a:rPr lang="en-US" baseline="0" dirty="0" smtClean="0"/>
              <a:t> 16-64</a:t>
            </a:r>
            <a:r>
              <a:rPr lang="en-US" dirty="0" smtClean="0"/>
              <a:t> take a minimum 10-minute brisk walk 3 times a day, 5 days a week. </a:t>
            </a:r>
            <a:r>
              <a:rPr lang="en-US" baseline="0" dirty="0" smtClean="0"/>
              <a:t>Communities designed to  allow people to  walk or bike to school and work, and while completing daily activities and errands, can contribute toward this recommendation.</a:t>
            </a:r>
            <a:endParaRPr lang="en-US" dirty="0" smtClean="0"/>
          </a:p>
          <a:p>
            <a:pPr eaLnBrk="1" fontAlgn="auto" hangingPunct="1">
              <a:lnSpc>
                <a:spcPct val="80000"/>
              </a:lnSpc>
              <a:spcBef>
                <a:spcPct val="0"/>
              </a:spcBef>
              <a:spcAft>
                <a:spcPts val="0"/>
              </a:spcAft>
              <a:defRPr/>
            </a:pPr>
            <a:r>
              <a:rPr lang="en-US" dirty="0" smtClean="0"/>
              <a:t>***</a:t>
            </a:r>
          </a:p>
          <a:p>
            <a:pPr eaLnBrk="1" fontAlgn="auto" hangingPunct="1">
              <a:lnSpc>
                <a:spcPct val="80000"/>
              </a:lnSpc>
              <a:spcBef>
                <a:spcPct val="0"/>
              </a:spcBef>
              <a:spcAft>
                <a:spcPts val="0"/>
              </a:spcAft>
              <a:defRPr/>
            </a:pPr>
            <a:r>
              <a:rPr lang="en-US" sz="900" dirty="0" smtClean="0"/>
              <a:t>Sources:</a:t>
            </a:r>
          </a:p>
          <a:p>
            <a:pPr eaLnBrk="1" fontAlgn="auto" hangingPunct="1">
              <a:lnSpc>
                <a:spcPct val="80000"/>
              </a:lnSpc>
              <a:spcBef>
                <a:spcPct val="0"/>
              </a:spcBef>
              <a:spcAft>
                <a:spcPts val="0"/>
              </a:spcAft>
              <a:defRPr/>
            </a:pPr>
            <a:r>
              <a:rPr lang="en-US" sz="900" dirty="0" smtClean="0"/>
              <a:t> </a:t>
            </a:r>
          </a:p>
          <a:p>
            <a:pPr marL="0" marR="0" indent="0" algn="l" defTabSz="914400" rtl="0" eaLnBrk="1" fontAlgn="auto" latinLnBrk="0" hangingPunct="1">
              <a:lnSpc>
                <a:spcPct val="80000"/>
              </a:lnSpc>
              <a:spcBef>
                <a:spcPct val="0"/>
              </a:spcBef>
              <a:spcAft>
                <a:spcPts val="0"/>
              </a:spcAft>
              <a:buClrTx/>
              <a:buSzTx/>
              <a:buFontTx/>
              <a:buNone/>
              <a:tabLst/>
              <a:defRPr/>
            </a:pPr>
            <a:r>
              <a:rPr lang="en-US" sz="900" dirty="0" smtClean="0">
                <a:effectLst>
                  <a:outerShdw blurRad="38100" dist="38100" dir="2700000" algn="tl">
                    <a:srgbClr val="000000">
                      <a:alpha val="43137"/>
                    </a:srgbClr>
                  </a:outerShdw>
                </a:effectLst>
                <a:latin typeface="+mn-lt"/>
              </a:rPr>
              <a:t>McCann BA, Ewing R. Measuring the effects of sprawl: A national analysis of physical activity, obesity and chronic disease. Smart Growth America Surface Transportation Policy Project:</a:t>
            </a:r>
            <a:r>
              <a:rPr lang="en-US" sz="900" baseline="0" dirty="0" smtClean="0">
                <a:effectLst>
                  <a:outerShdw blurRad="38100" dist="38100" dir="2700000" algn="tl">
                    <a:srgbClr val="000000">
                      <a:alpha val="43137"/>
                    </a:srgbClr>
                  </a:outerShdw>
                </a:effectLst>
                <a:latin typeface="+mn-lt"/>
              </a:rPr>
              <a:t> </a:t>
            </a:r>
            <a:r>
              <a:rPr lang="en-US" sz="900" dirty="0" smtClean="0">
                <a:effectLst>
                  <a:outerShdw blurRad="38100" dist="38100" dir="2700000" algn="tl">
                    <a:srgbClr val="000000">
                      <a:alpha val="43137"/>
                    </a:srgbClr>
                  </a:outerShdw>
                </a:effectLst>
                <a:latin typeface="+mn-lt"/>
              </a:rPr>
              <a:t>September 2003. Available from URL: www.smartgrowthamerica.org/report/HealthSprawl8.03.pdf [cited</a:t>
            </a:r>
            <a:r>
              <a:rPr lang="en-US" sz="900" baseline="0" dirty="0" smtClean="0">
                <a:effectLst>
                  <a:outerShdw blurRad="38100" dist="38100" dir="2700000" algn="tl">
                    <a:srgbClr val="000000">
                      <a:alpha val="43137"/>
                    </a:srgbClr>
                  </a:outerShdw>
                </a:effectLst>
                <a:latin typeface="+mn-lt"/>
              </a:rPr>
              <a:t> 2010 Aug 11].</a:t>
            </a:r>
            <a:endParaRPr lang="en-US" sz="900" dirty="0" smtClean="0">
              <a:effectLst>
                <a:outerShdw blurRad="38100" dist="38100" dir="2700000" algn="tl">
                  <a:srgbClr val="000000">
                    <a:alpha val="43137"/>
                  </a:srgbClr>
                </a:outerShdw>
              </a:effectLst>
              <a:latin typeface="+mn-lt"/>
            </a:endParaRPr>
          </a:p>
          <a:p>
            <a:pPr marL="0" marR="0" indent="0" algn="l" defTabSz="914400" rtl="0" eaLnBrk="1" fontAlgn="auto" latinLnBrk="0" hangingPunct="1">
              <a:lnSpc>
                <a:spcPct val="80000"/>
              </a:lnSpc>
              <a:spcBef>
                <a:spcPct val="0"/>
              </a:spcBef>
              <a:spcAft>
                <a:spcPts val="0"/>
              </a:spcAft>
              <a:buClrTx/>
              <a:buSzTx/>
              <a:buFontTx/>
              <a:buNone/>
              <a:tabLst/>
              <a:defRPr/>
            </a:pPr>
            <a:endParaRPr lang="en-US" sz="900" dirty="0" smtClean="0">
              <a:effectLst>
                <a:outerShdw blurRad="38100" dist="38100" dir="2700000" algn="tl">
                  <a:srgbClr val="000000">
                    <a:alpha val="43137"/>
                  </a:srgbClr>
                </a:outerShdw>
              </a:effectLst>
              <a:latin typeface="+mn-lt"/>
            </a:endParaRPr>
          </a:p>
          <a:p>
            <a:pPr marL="0" marR="0" indent="0" algn="l" defTabSz="914400" rtl="0" eaLnBrk="1" fontAlgn="auto" latinLnBrk="0" hangingPunct="1">
              <a:lnSpc>
                <a:spcPct val="80000"/>
              </a:lnSpc>
              <a:spcBef>
                <a:spcPct val="0"/>
              </a:spcBef>
              <a:spcAft>
                <a:spcPts val="0"/>
              </a:spcAft>
              <a:buClrTx/>
              <a:buSzTx/>
              <a:buFontTx/>
              <a:buNone/>
              <a:tabLst/>
              <a:defRPr/>
            </a:pPr>
            <a:r>
              <a:rPr lang="en-US" sz="900" dirty="0" smtClean="0">
                <a:effectLst>
                  <a:outerShdw blurRad="38100" dist="38100" dir="2700000" algn="tl">
                    <a:srgbClr val="000000">
                      <a:alpha val="43137"/>
                    </a:srgbClr>
                  </a:outerShdw>
                </a:effectLst>
                <a:latin typeface="+mn-lt"/>
              </a:rPr>
              <a:t>Centers</a:t>
            </a:r>
            <a:r>
              <a:rPr lang="en-US" sz="900" baseline="0" dirty="0" smtClean="0">
                <a:effectLst>
                  <a:outerShdw blurRad="38100" dist="38100" dir="2700000" algn="tl">
                    <a:srgbClr val="000000">
                      <a:alpha val="43137"/>
                    </a:srgbClr>
                  </a:outerShdw>
                </a:effectLst>
                <a:latin typeface="+mn-lt"/>
              </a:rPr>
              <a:t> for Disease Control and Prevention. </a:t>
            </a:r>
            <a:r>
              <a:rPr lang="en-US" sz="900" dirty="0" smtClean="0"/>
              <a:t>Physical activity for everyone [online].  2010 June</a:t>
            </a:r>
            <a:r>
              <a:rPr lang="en-US" sz="900" baseline="0" dirty="0" smtClean="0"/>
              <a:t> 21. [cited 2010 Aug 11]. Available from URL:</a:t>
            </a:r>
            <a:r>
              <a:rPr lang="en-US" sz="900" dirty="0" smtClean="0"/>
              <a:t> www.cdc.gov/physicalactivity/everyone/guidelines/.</a:t>
            </a:r>
            <a:endParaRPr lang="en-US" sz="900" dirty="0" smtClean="0">
              <a:effectLst>
                <a:outerShdw blurRad="38100" dist="38100" dir="2700000" algn="tl">
                  <a:srgbClr val="000000">
                    <a:alpha val="43137"/>
                  </a:srgbClr>
                </a:outerShdw>
              </a:effectLst>
              <a:latin typeface="+mn-lt"/>
            </a:endParaRPr>
          </a:p>
          <a:p>
            <a:pPr eaLnBrk="1" fontAlgn="auto" hangingPunct="1">
              <a:lnSpc>
                <a:spcPct val="80000"/>
              </a:lnSpc>
              <a:spcBef>
                <a:spcPts val="0"/>
              </a:spcBef>
              <a:spcAft>
                <a:spcPts val="0"/>
              </a:spcAft>
              <a:defRPr/>
            </a:pPr>
            <a:endParaRPr lang="en-US" sz="900" dirty="0" smtClean="0"/>
          </a:p>
          <a:p>
            <a:r>
              <a:rPr lang="en-US" sz="900" dirty="0" smtClean="0"/>
              <a:t>US Department of Health and Human Services. Physical activity and health: a report of the Surgeon General. Atlanta, Georgia: US Department of Health and Human Services, Public Health Service, CDC, National Center for Chronic Disease Prevention and Health Promotion; 1996. </a:t>
            </a:r>
          </a:p>
          <a:p>
            <a:pPr eaLnBrk="1" fontAlgn="auto" hangingPunct="1">
              <a:lnSpc>
                <a:spcPct val="80000"/>
              </a:lnSpc>
              <a:spcBef>
                <a:spcPts val="0"/>
              </a:spcBef>
              <a:spcAft>
                <a:spcPts val="0"/>
              </a:spcAft>
              <a:defRPr/>
            </a:pPr>
            <a:endParaRPr lang="en-US" sz="900" dirty="0" smtClean="0">
              <a:solidFill>
                <a:srgbClr val="800080"/>
              </a:solidFill>
            </a:endParaRPr>
          </a:p>
          <a:p>
            <a:pPr eaLnBrk="1" fontAlgn="auto" hangingPunct="1">
              <a:lnSpc>
                <a:spcPct val="80000"/>
              </a:lnSpc>
              <a:spcBef>
                <a:spcPts val="0"/>
              </a:spcBef>
              <a:spcAft>
                <a:spcPts val="0"/>
              </a:spcAft>
              <a:defRPr/>
            </a:pPr>
            <a:r>
              <a:rPr lang="en-US" sz="900" dirty="0" smtClean="0"/>
              <a:t>NIH Consensus Development Panel on Physical Activity and Cardiovascular Health.  NIH Consensus Conference: physical activity and cardiovascular health.  </a:t>
            </a:r>
            <a:r>
              <a:rPr lang="en-US" sz="900" i="0" dirty="0" smtClean="0"/>
              <a:t>JAMA </a:t>
            </a:r>
            <a:r>
              <a:rPr lang="en-US" sz="900" dirty="0" smtClean="0"/>
              <a:t>1996;276:241-246.</a:t>
            </a:r>
          </a:p>
          <a:p>
            <a:pPr eaLnBrk="1" fontAlgn="auto" hangingPunct="1">
              <a:lnSpc>
                <a:spcPct val="80000"/>
              </a:lnSpc>
              <a:spcBef>
                <a:spcPts val="0"/>
              </a:spcBef>
              <a:spcAft>
                <a:spcPts val="0"/>
              </a:spcAft>
              <a:defRPr/>
            </a:pPr>
            <a:endParaRPr lang="en-US" sz="900" dirty="0" smtClean="0"/>
          </a:p>
          <a:p>
            <a:pPr eaLnBrk="1" fontAlgn="auto" hangingPunct="1">
              <a:lnSpc>
                <a:spcPct val="80000"/>
              </a:lnSpc>
              <a:spcBef>
                <a:spcPts val="0"/>
              </a:spcBef>
              <a:spcAft>
                <a:spcPts val="0"/>
              </a:spcAft>
              <a:defRPr/>
            </a:pPr>
            <a:r>
              <a:rPr lang="en-US" sz="900" dirty="0" err="1" smtClean="0"/>
              <a:t>Wannamethee</a:t>
            </a:r>
            <a:r>
              <a:rPr lang="en-US" sz="900" dirty="0" smtClean="0"/>
              <a:t> SG, et al. Lifestyle and 15-year survival free of heart attack, stroke, and diabetes in middle-aged British men.  </a:t>
            </a:r>
            <a:r>
              <a:rPr lang="en-US" sz="900" i="0" dirty="0" smtClean="0"/>
              <a:t>Arch Internal Med </a:t>
            </a:r>
            <a:r>
              <a:rPr lang="en-US" sz="900" dirty="0" smtClean="0"/>
              <a:t>1998;158(22):2433-40.</a:t>
            </a:r>
          </a:p>
          <a:p>
            <a:pPr eaLnBrk="1" fontAlgn="auto" hangingPunct="1">
              <a:lnSpc>
                <a:spcPct val="80000"/>
              </a:lnSpc>
              <a:spcBef>
                <a:spcPts val="0"/>
              </a:spcBef>
              <a:spcAft>
                <a:spcPts val="0"/>
              </a:spcAft>
              <a:defRPr/>
            </a:pPr>
            <a:endParaRPr lang="en-US" sz="900" dirty="0" smtClean="0">
              <a:solidFill>
                <a:srgbClr val="800080"/>
              </a:solidFill>
            </a:endParaRPr>
          </a:p>
          <a:p>
            <a:pPr eaLnBrk="1" fontAlgn="auto" hangingPunct="1">
              <a:lnSpc>
                <a:spcPct val="80000"/>
              </a:lnSpc>
              <a:spcBef>
                <a:spcPts val="0"/>
              </a:spcBef>
              <a:spcAft>
                <a:spcPts val="0"/>
              </a:spcAft>
              <a:defRPr/>
            </a:pPr>
            <a:r>
              <a:rPr lang="en-US" sz="900" dirty="0" err="1" smtClean="0"/>
              <a:t>Wannamethee</a:t>
            </a:r>
            <a:r>
              <a:rPr lang="en-US" sz="900" dirty="0" smtClean="0"/>
              <a:t> SG, et al. Physical activity and the prevention of stroke.  </a:t>
            </a:r>
            <a:r>
              <a:rPr lang="en-US" sz="900" i="0" dirty="0" smtClean="0"/>
              <a:t>J </a:t>
            </a:r>
            <a:r>
              <a:rPr lang="en-US" sz="900" i="0" dirty="0" err="1" smtClean="0"/>
              <a:t>Cardiovasc</a:t>
            </a:r>
            <a:r>
              <a:rPr lang="en-US" sz="900" i="0" dirty="0" smtClean="0"/>
              <a:t> Risk </a:t>
            </a:r>
            <a:r>
              <a:rPr lang="en-US" sz="900" dirty="0" smtClean="0"/>
              <a:t>1999;6(4):213-6.</a:t>
            </a:r>
          </a:p>
          <a:p>
            <a:pPr eaLnBrk="1" fontAlgn="auto" hangingPunct="1">
              <a:lnSpc>
                <a:spcPct val="80000"/>
              </a:lnSpc>
              <a:spcBef>
                <a:spcPts val="0"/>
              </a:spcBef>
              <a:spcAft>
                <a:spcPts val="0"/>
              </a:spcAft>
              <a:defRPr/>
            </a:pPr>
            <a:endParaRPr lang="en-US" sz="900" dirty="0" smtClean="0"/>
          </a:p>
          <a:p>
            <a:pPr eaLnBrk="1" fontAlgn="auto" hangingPunct="1">
              <a:lnSpc>
                <a:spcPct val="80000"/>
              </a:lnSpc>
              <a:spcBef>
                <a:spcPts val="0"/>
              </a:spcBef>
              <a:spcAft>
                <a:spcPts val="0"/>
              </a:spcAft>
              <a:defRPr/>
            </a:pPr>
            <a:r>
              <a:rPr lang="en-US" sz="900" dirty="0" smtClean="0"/>
              <a:t>Pate RR, et al.  Physical activity and public health: a recommendation from the Centers for Disease Control and Prevention and the American College of Sports Medicine.  </a:t>
            </a:r>
            <a:r>
              <a:rPr lang="en-US" sz="900" i="0" dirty="0" smtClean="0"/>
              <a:t>JAMA</a:t>
            </a:r>
            <a:r>
              <a:rPr lang="en-US" sz="900" dirty="0" smtClean="0"/>
              <a:t> 1995;273:402-407.</a:t>
            </a:r>
          </a:p>
          <a:p>
            <a:pPr eaLnBrk="1" fontAlgn="auto" hangingPunct="1">
              <a:lnSpc>
                <a:spcPct val="80000"/>
              </a:lnSpc>
              <a:spcBef>
                <a:spcPts val="0"/>
              </a:spcBef>
              <a:spcAft>
                <a:spcPts val="0"/>
              </a:spcAft>
              <a:defRPr/>
            </a:pPr>
            <a:endParaRPr lang="en-US" sz="900" dirty="0" smtClean="0"/>
          </a:p>
          <a:p>
            <a:pPr eaLnBrk="1" fontAlgn="auto" hangingPunct="1">
              <a:lnSpc>
                <a:spcPct val="80000"/>
              </a:lnSpc>
              <a:spcBef>
                <a:spcPts val="0"/>
              </a:spcBef>
              <a:spcAft>
                <a:spcPts val="0"/>
              </a:spcAft>
              <a:defRPr/>
            </a:pPr>
            <a:r>
              <a:rPr lang="en-US" sz="900" dirty="0" smtClean="0"/>
              <a:t> Lee IM, </a:t>
            </a:r>
            <a:r>
              <a:rPr lang="en-US" sz="900" dirty="0" err="1" smtClean="0"/>
              <a:t>Paffenbarger</a:t>
            </a:r>
            <a:r>
              <a:rPr lang="en-US" sz="900" dirty="0" smtClean="0"/>
              <a:t> RS Jr.  Associations of light, moderate, and vigorous intensity physical activity with longevity. The Harvard Alumni Health Study.  </a:t>
            </a:r>
            <a:r>
              <a:rPr lang="en-US" sz="900" i="0" dirty="0" smtClean="0"/>
              <a:t>Am J </a:t>
            </a:r>
            <a:r>
              <a:rPr lang="en-US" sz="900" i="0" dirty="0" err="1" smtClean="0"/>
              <a:t>Epidemiol</a:t>
            </a:r>
            <a:r>
              <a:rPr lang="en-US" sz="900" i="0" dirty="0" smtClean="0"/>
              <a:t> </a:t>
            </a:r>
            <a:r>
              <a:rPr lang="en-US" sz="900" dirty="0" smtClean="0"/>
              <a:t>2000;151:293-9.</a:t>
            </a:r>
          </a:p>
          <a:p>
            <a:pPr eaLnBrk="1" fontAlgn="auto" hangingPunct="1">
              <a:lnSpc>
                <a:spcPct val="80000"/>
              </a:lnSpc>
              <a:spcBef>
                <a:spcPts val="0"/>
              </a:spcBef>
              <a:spcAft>
                <a:spcPts val="0"/>
              </a:spcAft>
              <a:defRPr/>
            </a:pPr>
            <a:endParaRPr lang="en-US" sz="900" dirty="0" smtClean="0"/>
          </a:p>
          <a:p>
            <a:pPr eaLnBrk="1" fontAlgn="auto" hangingPunct="1">
              <a:lnSpc>
                <a:spcPct val="80000"/>
              </a:lnSpc>
              <a:spcBef>
                <a:spcPts val="0"/>
              </a:spcBef>
              <a:spcAft>
                <a:spcPts val="0"/>
              </a:spcAft>
              <a:defRPr/>
            </a:pPr>
            <a:r>
              <a:rPr lang="en-US" sz="900" dirty="0" smtClean="0"/>
              <a:t> </a:t>
            </a:r>
            <a:r>
              <a:rPr lang="en-US" sz="900" dirty="0" err="1" smtClean="0"/>
              <a:t>Wannamethee</a:t>
            </a:r>
            <a:r>
              <a:rPr lang="en-US" sz="900" dirty="0" smtClean="0"/>
              <a:t> SG, et al.  Changes in physical activity, mortality and incidence of coronary heart disease in older men.  </a:t>
            </a:r>
            <a:r>
              <a:rPr lang="en-US" sz="900" i="0" dirty="0" smtClean="0"/>
              <a:t>Lancet</a:t>
            </a:r>
            <a:r>
              <a:rPr lang="en-US" sz="900" dirty="0" smtClean="0"/>
              <a:t> 1998;351:1603-08.</a:t>
            </a:r>
          </a:p>
          <a:p>
            <a:pPr eaLnBrk="1" fontAlgn="auto" hangingPunct="1">
              <a:lnSpc>
                <a:spcPct val="80000"/>
              </a:lnSpc>
              <a:spcBef>
                <a:spcPts val="0"/>
              </a:spcBef>
              <a:spcAft>
                <a:spcPts val="0"/>
              </a:spcAft>
              <a:defRPr/>
            </a:pPr>
            <a:endParaRPr lang="en-US" sz="900" dirty="0" smtClean="0"/>
          </a:p>
          <a:p>
            <a:pPr eaLnBrk="1" fontAlgn="auto" hangingPunct="1">
              <a:lnSpc>
                <a:spcPct val="80000"/>
              </a:lnSpc>
              <a:spcBef>
                <a:spcPts val="0"/>
              </a:spcBef>
              <a:spcAft>
                <a:spcPts val="0"/>
              </a:spcAft>
              <a:defRPr/>
            </a:pPr>
            <a:r>
              <a:rPr lang="en-US" sz="900" dirty="0" smtClean="0"/>
              <a:t>Wei M, et al.  Relationship between low </a:t>
            </a:r>
            <a:r>
              <a:rPr lang="en-US" sz="900" dirty="0" err="1" smtClean="0"/>
              <a:t>cardiorespiratory</a:t>
            </a:r>
            <a:r>
              <a:rPr lang="en-US" sz="900" dirty="0" smtClean="0"/>
              <a:t> fitness and mortality in normal-weight, overweight, and obese men.  </a:t>
            </a:r>
            <a:r>
              <a:rPr lang="en-US" sz="900" i="0" dirty="0" smtClean="0"/>
              <a:t>JAMA</a:t>
            </a:r>
            <a:r>
              <a:rPr lang="en-US" sz="900" dirty="0" smtClean="0"/>
              <a:t> 1999;282:1547-1553.</a:t>
            </a:r>
          </a:p>
          <a:p>
            <a:pPr eaLnBrk="1" fontAlgn="auto" hangingPunct="1">
              <a:lnSpc>
                <a:spcPct val="80000"/>
              </a:lnSpc>
              <a:spcBef>
                <a:spcPts val="0"/>
              </a:spcBef>
              <a:spcAft>
                <a:spcPts val="0"/>
              </a:spcAft>
              <a:defRPr/>
            </a:pPr>
            <a:endParaRPr lang="en-US" sz="900" dirty="0" smtClean="0"/>
          </a:p>
          <a:p>
            <a:pPr eaLnBrk="1" fontAlgn="auto" hangingPunct="1">
              <a:lnSpc>
                <a:spcPct val="80000"/>
              </a:lnSpc>
              <a:spcBef>
                <a:spcPts val="0"/>
              </a:spcBef>
              <a:spcAft>
                <a:spcPts val="0"/>
              </a:spcAft>
              <a:defRPr/>
            </a:pPr>
            <a:r>
              <a:rPr lang="en-US" sz="900" dirty="0" err="1" smtClean="0"/>
              <a:t>Sesso</a:t>
            </a:r>
            <a:r>
              <a:rPr lang="en-US" sz="900" dirty="0" smtClean="0"/>
              <a:t> HD, et al.  Physical activity and cardiovascular disease risk in middle-aged and older women.  </a:t>
            </a:r>
            <a:r>
              <a:rPr lang="en-US" sz="900" i="0" dirty="0" smtClean="0"/>
              <a:t>Am J </a:t>
            </a:r>
            <a:r>
              <a:rPr lang="en-US" sz="900" i="0" dirty="0" err="1" smtClean="0"/>
              <a:t>Epidemiol</a:t>
            </a:r>
            <a:r>
              <a:rPr lang="en-US" sz="900" i="0" dirty="0" smtClean="0"/>
              <a:t> </a:t>
            </a:r>
            <a:r>
              <a:rPr lang="en-US" sz="900" dirty="0" smtClean="0"/>
              <a:t>1999;150(4):408-16.</a:t>
            </a:r>
          </a:p>
          <a:p>
            <a:pPr eaLnBrk="1" fontAlgn="auto" hangingPunct="1">
              <a:lnSpc>
                <a:spcPct val="80000"/>
              </a:lnSpc>
              <a:spcBef>
                <a:spcPts val="0"/>
              </a:spcBef>
              <a:spcAft>
                <a:spcPts val="0"/>
              </a:spcAft>
              <a:defRPr/>
            </a:pPr>
            <a:endParaRPr lang="en-US" sz="900" dirty="0" smtClean="0"/>
          </a:p>
          <a:p>
            <a:pPr eaLnBrk="1" fontAlgn="auto" hangingPunct="1">
              <a:lnSpc>
                <a:spcPct val="80000"/>
              </a:lnSpc>
              <a:spcBef>
                <a:spcPts val="0"/>
              </a:spcBef>
              <a:spcAft>
                <a:spcPts val="0"/>
              </a:spcAft>
              <a:defRPr/>
            </a:pPr>
            <a:r>
              <a:rPr lang="en-US" sz="900" dirty="0" smtClean="0"/>
              <a:t>Wei M, et al. Relationship Between Low </a:t>
            </a:r>
            <a:r>
              <a:rPr lang="en-US" sz="900" dirty="0" err="1" smtClean="0"/>
              <a:t>cardiorespiratory</a:t>
            </a:r>
            <a:r>
              <a:rPr lang="en-US" sz="900" dirty="0" smtClean="0"/>
              <a:t> fitness and mortality in normal-weight, overweight, and obese men.  </a:t>
            </a:r>
            <a:r>
              <a:rPr lang="en-US" sz="900" i="0" dirty="0" smtClean="0"/>
              <a:t>JAMA </a:t>
            </a:r>
            <a:r>
              <a:rPr lang="en-US" sz="900" dirty="0" smtClean="0"/>
              <a:t>1999;282:1547-1553.</a:t>
            </a:r>
          </a:p>
          <a:p>
            <a:pPr eaLnBrk="1" fontAlgn="auto" hangingPunct="1">
              <a:lnSpc>
                <a:spcPct val="80000"/>
              </a:lnSpc>
              <a:spcBef>
                <a:spcPts val="0"/>
              </a:spcBef>
              <a:spcAft>
                <a:spcPts val="0"/>
              </a:spcAft>
              <a:defRPr/>
            </a:pPr>
            <a:endParaRPr lang="en-US" sz="900" dirty="0" smtClean="0"/>
          </a:p>
          <a:p>
            <a:pPr eaLnBrk="1" fontAlgn="auto" hangingPunct="1">
              <a:lnSpc>
                <a:spcPct val="80000"/>
              </a:lnSpc>
              <a:spcBef>
                <a:spcPts val="0"/>
              </a:spcBef>
              <a:spcAft>
                <a:spcPts val="0"/>
              </a:spcAft>
              <a:defRPr/>
            </a:pPr>
            <a:r>
              <a:rPr lang="en-US" sz="900" dirty="0" smtClean="0"/>
              <a:t>Blair SN, et al.  Influences of </a:t>
            </a:r>
            <a:r>
              <a:rPr lang="en-US" sz="900" dirty="0" err="1" smtClean="0"/>
              <a:t>cardiorespiratory</a:t>
            </a:r>
            <a:r>
              <a:rPr lang="en-US" sz="900" dirty="0" smtClean="0"/>
              <a:t> fitness and other precursors on cardiovascular disease and all-cause mortality in men and women.  </a:t>
            </a:r>
            <a:r>
              <a:rPr lang="en-US" sz="900" i="0" dirty="0" smtClean="0"/>
              <a:t>JAMA</a:t>
            </a:r>
            <a:r>
              <a:rPr lang="en-US" sz="900" dirty="0" smtClean="0"/>
              <a:t> 1996;276:205-210.</a:t>
            </a:r>
          </a:p>
          <a:p>
            <a:endParaRPr lang="en-US" sz="900" dirty="0"/>
          </a:p>
        </p:txBody>
      </p:sp>
      <p:sp>
        <p:nvSpPr>
          <p:cNvPr id="4" name="Slide Number Placeholder 3"/>
          <p:cNvSpPr>
            <a:spLocks noGrp="1"/>
          </p:cNvSpPr>
          <p:nvPr>
            <p:ph type="sldNum" sz="quarter" idx="10"/>
          </p:nvPr>
        </p:nvSpPr>
        <p:spPr/>
        <p:txBody>
          <a:bodyPr/>
          <a:lstStyle/>
          <a:p>
            <a:pPr>
              <a:defRPr/>
            </a:pPr>
            <a:fld id="{ECC5ACC9-1056-4DBA-B52F-401484A65F94}"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608B4D0-68C5-4C8F-8568-AFCCC1D176AC}" type="datetimeFigureOut">
              <a:rPr lang="en-US"/>
              <a:pPr>
                <a:defRPr/>
              </a:pPr>
              <a:t>9/15/2011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204966-BC52-46FB-A364-E7308D8525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2B1FA-0C00-4171-ACC1-49588E71EB3B}" type="datetimeFigureOut">
              <a:rPr lang="en-US"/>
              <a:pPr>
                <a:defRPr/>
              </a:pPr>
              <a:t>9/15/2011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882E57-B60E-4876-A29F-0DBC42E9A22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2ECEA4-E221-4DF7-89A1-D7D49DEE0E08}" type="datetimeFigureOut">
              <a:rPr lang="en-US"/>
              <a:pPr>
                <a:defRPr/>
              </a:pPr>
              <a:t>9/15/2011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CFB894-B191-44D5-A6B4-3EB223AE353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479903B-295B-4F04-A948-492E77BAB8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Myriad Web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65760" indent="-365760">
              <a:spcBef>
                <a:spcPts val="0"/>
              </a:spcBef>
              <a:spcAft>
                <a:spcPts val="600"/>
              </a:spcAft>
              <a:buClr>
                <a:schemeClr val="bg2">
                  <a:lumMod val="25000"/>
                </a:schemeClr>
              </a:buClr>
              <a:buSzPct val="120000"/>
              <a:defRPr sz="2800">
                <a:latin typeface="Myriad Web Pro" pitchFamily="34" charset="0"/>
              </a:defRPr>
            </a:lvl1pPr>
            <a:lvl2pPr>
              <a:defRPr>
                <a:latin typeface="Myriad Web Pro" pitchFamily="34" charset="0"/>
              </a:defRPr>
            </a:lvl2pPr>
            <a:lvl3pPr>
              <a:defRPr>
                <a:latin typeface="Myriad Web Pro" pitchFamily="34" charset="0"/>
              </a:defRPr>
            </a:lvl3pPr>
            <a:lvl4pPr>
              <a:defRPr>
                <a:latin typeface="Myriad Web Pro" pitchFamily="34" charset="0"/>
              </a:defRPr>
            </a:lvl4pPr>
            <a:lvl5pPr>
              <a:defRPr>
                <a:latin typeface="Myriad Web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EC20FAF-14F2-48DE-AAE0-EADD5ED4EA06}" type="datetimeFigureOut">
              <a:rPr lang="en-US"/>
              <a:pPr>
                <a:defRPr/>
              </a:pPr>
              <a:t>9/15/2011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EE1CC0-87AF-418B-8022-AD0C5082D1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E0E60D-ABC6-464F-8DD3-B27D984A41CA}" type="datetimeFigureOut">
              <a:rPr lang="en-US"/>
              <a:pPr>
                <a:defRPr/>
              </a:pPr>
              <a:t>9/15/2011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0F36EF-59E7-40FD-A7DE-C6BD37ED43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69C7822-99D8-4D42-A5B7-A8D94AC34D71}" type="datetimeFigureOut">
              <a:rPr lang="en-US"/>
              <a:pPr>
                <a:defRPr/>
              </a:pPr>
              <a:t>9/15/2011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20129E-9BBE-45FE-B504-A18A505ECE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C81D36-230F-4624-B770-BB94F8E90F91}" type="datetimeFigureOut">
              <a:rPr lang="en-US"/>
              <a:pPr>
                <a:defRPr/>
              </a:pPr>
              <a:t>9/15/2011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08B9235-02B3-418F-AA43-6359362CEAB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CBF113B-2706-4C89-BD7D-17B0D692B8EA}" type="datetimeFigureOut">
              <a:rPr lang="en-US"/>
              <a:pPr>
                <a:defRPr/>
              </a:pPr>
              <a:t>9/15/2011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5EDFAE-A7B9-4D26-90AF-1D3F37954F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D2C38-9A73-4392-A21E-5CFF369D8022}" type="datetimeFigureOut">
              <a:rPr lang="en-US"/>
              <a:pPr>
                <a:defRPr/>
              </a:pPr>
              <a:t>9/15/2011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504A0FB-5326-45AA-BDA7-470C1E149E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BECD2D-118B-47DB-A09B-FE60BBE49DC2}" type="datetimeFigureOut">
              <a:rPr lang="en-US"/>
              <a:pPr>
                <a:defRPr/>
              </a:pPr>
              <a:t>9/15/2011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B1D142-B024-4832-91F5-A7F699F519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1A2870-BC1B-4534-8559-1F372E6FCFE6}" type="datetimeFigureOut">
              <a:rPr lang="en-US"/>
              <a:pPr>
                <a:defRPr/>
              </a:pPr>
              <a:t>9/15/2011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ED11A0-B184-436F-9B29-69F32DE1867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alpha val="30000"/>
              </a:schemeClr>
            </a:gs>
            <a:gs pos="64999">
              <a:srgbClr val="F0EBD5">
                <a:alpha val="50000"/>
              </a:srgbClr>
            </a:gs>
            <a:gs pos="100000">
              <a:srgbClr val="D1C39F">
                <a:alpha val="60000"/>
              </a:srgb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4851309-4DCC-4129-8EC8-C8BB509840E0}" type="datetimeFigureOut">
              <a:rPr lang="en-US"/>
              <a:pPr>
                <a:defRPr/>
              </a:pPr>
              <a:t>9/15/2011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2E7E729-964D-4063-9161-0C68690CB122}" type="slidenum">
              <a:rPr lang="en-US"/>
              <a:pPr>
                <a:defRPr/>
              </a:pPr>
              <a:t>‹#›</a:t>
            </a:fld>
            <a:endParaRPr lang="en-US"/>
          </a:p>
        </p:txBody>
      </p:sp>
      <p:grpSp>
        <p:nvGrpSpPr>
          <p:cNvPr id="7" name="Group 6"/>
          <p:cNvGrpSpPr/>
          <p:nvPr userDrawn="1"/>
        </p:nvGrpSpPr>
        <p:grpSpPr>
          <a:xfrm>
            <a:off x="88900" y="1454150"/>
            <a:ext cx="8818563" cy="5475288"/>
            <a:chOff x="88900" y="1454150"/>
            <a:chExt cx="8818563" cy="5475288"/>
          </a:xfrm>
        </p:grpSpPr>
        <p:sp>
          <p:nvSpPr>
            <p:cNvPr id="8" name="Freeform 5"/>
            <p:cNvSpPr>
              <a:spLocks/>
            </p:cNvSpPr>
            <p:nvPr/>
          </p:nvSpPr>
          <p:spPr bwMode="auto">
            <a:xfrm>
              <a:off x="88900" y="1454150"/>
              <a:ext cx="7461250" cy="4067175"/>
            </a:xfrm>
            <a:custGeom>
              <a:avLst/>
              <a:gdLst/>
              <a:ahLst/>
              <a:cxnLst>
                <a:cxn ang="0">
                  <a:pos x="978" y="264"/>
                </a:cxn>
                <a:cxn ang="0">
                  <a:pos x="1275" y="310"/>
                </a:cxn>
                <a:cxn ang="0">
                  <a:pos x="1295" y="216"/>
                </a:cxn>
                <a:cxn ang="0">
                  <a:pos x="1389" y="51"/>
                </a:cxn>
                <a:cxn ang="0">
                  <a:pos x="1389" y="2"/>
                </a:cxn>
                <a:cxn ang="0">
                  <a:pos x="1183" y="98"/>
                </a:cxn>
                <a:cxn ang="0">
                  <a:pos x="720" y="38"/>
                </a:cxn>
                <a:cxn ang="0">
                  <a:pos x="260" y="263"/>
                </a:cxn>
                <a:cxn ang="0">
                  <a:pos x="140" y="614"/>
                </a:cxn>
                <a:cxn ang="0">
                  <a:pos x="131" y="621"/>
                </a:cxn>
                <a:cxn ang="0">
                  <a:pos x="106" y="642"/>
                </a:cxn>
                <a:cxn ang="0">
                  <a:pos x="55" y="772"/>
                </a:cxn>
                <a:cxn ang="0">
                  <a:pos x="140" y="638"/>
                </a:cxn>
                <a:cxn ang="0">
                  <a:pos x="294" y="667"/>
                </a:cxn>
                <a:cxn ang="0">
                  <a:pos x="422" y="738"/>
                </a:cxn>
                <a:cxn ang="0">
                  <a:pos x="517" y="488"/>
                </a:cxn>
                <a:cxn ang="0">
                  <a:pos x="978" y="264"/>
                </a:cxn>
              </a:cxnLst>
              <a:rect l="0" t="0" r="r" b="b"/>
              <a:pathLst>
                <a:path w="1417" h="772">
                  <a:moveTo>
                    <a:pt x="978" y="264"/>
                  </a:moveTo>
                  <a:cubicBezTo>
                    <a:pt x="1080" y="259"/>
                    <a:pt x="1176" y="290"/>
                    <a:pt x="1275" y="310"/>
                  </a:cubicBezTo>
                  <a:cubicBezTo>
                    <a:pt x="1281" y="277"/>
                    <a:pt x="1288" y="246"/>
                    <a:pt x="1295" y="216"/>
                  </a:cubicBezTo>
                  <a:cubicBezTo>
                    <a:pt x="1315" y="137"/>
                    <a:pt x="1350" y="120"/>
                    <a:pt x="1389" y="51"/>
                  </a:cubicBezTo>
                  <a:cubicBezTo>
                    <a:pt x="1417" y="0"/>
                    <a:pt x="1397" y="1"/>
                    <a:pt x="1389" y="2"/>
                  </a:cubicBezTo>
                  <a:cubicBezTo>
                    <a:pt x="1296" y="113"/>
                    <a:pt x="1277" y="92"/>
                    <a:pt x="1183" y="98"/>
                  </a:cubicBezTo>
                  <a:cubicBezTo>
                    <a:pt x="1020" y="109"/>
                    <a:pt x="877" y="32"/>
                    <a:pt x="720" y="38"/>
                  </a:cubicBezTo>
                  <a:cubicBezTo>
                    <a:pt x="571" y="45"/>
                    <a:pt x="346" y="123"/>
                    <a:pt x="260" y="263"/>
                  </a:cubicBezTo>
                  <a:cubicBezTo>
                    <a:pt x="195" y="368"/>
                    <a:pt x="169" y="494"/>
                    <a:pt x="140" y="614"/>
                  </a:cubicBezTo>
                  <a:cubicBezTo>
                    <a:pt x="131" y="621"/>
                    <a:pt x="131" y="621"/>
                    <a:pt x="131" y="621"/>
                  </a:cubicBezTo>
                  <a:cubicBezTo>
                    <a:pt x="116" y="633"/>
                    <a:pt x="113" y="636"/>
                    <a:pt x="106" y="642"/>
                  </a:cubicBezTo>
                  <a:cubicBezTo>
                    <a:pt x="0" y="715"/>
                    <a:pt x="1" y="751"/>
                    <a:pt x="55" y="772"/>
                  </a:cubicBezTo>
                  <a:cubicBezTo>
                    <a:pt x="63" y="730"/>
                    <a:pt x="106" y="654"/>
                    <a:pt x="140" y="638"/>
                  </a:cubicBezTo>
                  <a:cubicBezTo>
                    <a:pt x="175" y="614"/>
                    <a:pt x="257" y="646"/>
                    <a:pt x="294" y="667"/>
                  </a:cubicBezTo>
                  <a:cubicBezTo>
                    <a:pt x="382" y="716"/>
                    <a:pt x="389" y="720"/>
                    <a:pt x="422" y="738"/>
                  </a:cubicBezTo>
                  <a:cubicBezTo>
                    <a:pt x="445" y="651"/>
                    <a:pt x="471" y="564"/>
                    <a:pt x="517" y="488"/>
                  </a:cubicBezTo>
                  <a:cubicBezTo>
                    <a:pt x="604" y="348"/>
                    <a:pt x="829" y="270"/>
                    <a:pt x="978" y="264"/>
                  </a:cubicBezTo>
                  <a:close/>
                </a:path>
              </a:pathLst>
            </a:custGeom>
            <a:solidFill>
              <a:srgbClr val="89A355">
                <a:alpha val="2117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2311400" y="2817813"/>
              <a:ext cx="4491038" cy="3473450"/>
            </a:xfrm>
            <a:custGeom>
              <a:avLst/>
              <a:gdLst/>
              <a:ahLst/>
              <a:cxnLst>
                <a:cxn ang="0">
                  <a:pos x="249" y="588"/>
                </a:cxn>
                <a:cxn ang="0">
                  <a:pos x="676" y="526"/>
                </a:cxn>
                <a:cxn ang="0">
                  <a:pos x="853" y="51"/>
                </a:cxn>
                <a:cxn ang="0">
                  <a:pos x="556" y="5"/>
                </a:cxn>
                <a:cxn ang="0">
                  <a:pos x="95" y="229"/>
                </a:cxn>
                <a:cxn ang="0">
                  <a:pos x="0" y="479"/>
                </a:cxn>
                <a:cxn ang="0">
                  <a:pos x="24" y="492"/>
                </a:cxn>
                <a:cxn ang="0">
                  <a:pos x="249" y="588"/>
                </a:cxn>
              </a:cxnLst>
              <a:rect l="0" t="0" r="r" b="b"/>
              <a:pathLst>
                <a:path w="853" h="659">
                  <a:moveTo>
                    <a:pt x="249" y="588"/>
                  </a:moveTo>
                  <a:cubicBezTo>
                    <a:pt x="479" y="659"/>
                    <a:pt x="606" y="590"/>
                    <a:pt x="676" y="526"/>
                  </a:cubicBezTo>
                  <a:cubicBezTo>
                    <a:pt x="791" y="422"/>
                    <a:pt x="820" y="221"/>
                    <a:pt x="853" y="51"/>
                  </a:cubicBezTo>
                  <a:cubicBezTo>
                    <a:pt x="754" y="31"/>
                    <a:pt x="658" y="0"/>
                    <a:pt x="556" y="5"/>
                  </a:cubicBezTo>
                  <a:cubicBezTo>
                    <a:pt x="407" y="11"/>
                    <a:pt x="182" y="89"/>
                    <a:pt x="95" y="229"/>
                  </a:cubicBezTo>
                  <a:cubicBezTo>
                    <a:pt x="49" y="305"/>
                    <a:pt x="23" y="392"/>
                    <a:pt x="0" y="479"/>
                  </a:cubicBezTo>
                  <a:cubicBezTo>
                    <a:pt x="7" y="483"/>
                    <a:pt x="14" y="487"/>
                    <a:pt x="24" y="492"/>
                  </a:cubicBezTo>
                  <a:cubicBezTo>
                    <a:pt x="96" y="533"/>
                    <a:pt x="148" y="556"/>
                    <a:pt x="249" y="588"/>
                  </a:cubicBezTo>
                  <a:close/>
                </a:path>
              </a:pathLst>
            </a:custGeom>
            <a:solidFill>
              <a:srgbClr val="7F9F55">
                <a:alpha val="3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1447800" y="2638425"/>
              <a:ext cx="7459663" cy="4291013"/>
            </a:xfrm>
            <a:custGeom>
              <a:avLst/>
              <a:gdLst/>
              <a:ahLst/>
              <a:cxnLst>
                <a:cxn ang="0">
                  <a:pos x="55" y="773"/>
                </a:cxn>
                <a:cxn ang="0">
                  <a:pos x="140" y="638"/>
                </a:cxn>
                <a:cxn ang="0">
                  <a:pos x="294" y="667"/>
                </a:cxn>
                <a:cxn ang="0">
                  <a:pos x="446" y="752"/>
                </a:cxn>
                <a:cxn ang="0">
                  <a:pos x="575" y="814"/>
                </a:cxn>
                <a:cxn ang="0">
                  <a:pos x="1062" y="814"/>
                </a:cxn>
                <a:cxn ang="0">
                  <a:pos x="1098" y="785"/>
                </a:cxn>
                <a:cxn ang="0">
                  <a:pos x="1295" y="217"/>
                </a:cxn>
                <a:cxn ang="0">
                  <a:pos x="1388" y="51"/>
                </a:cxn>
                <a:cxn ang="0">
                  <a:pos x="1389" y="3"/>
                </a:cxn>
                <a:cxn ang="0">
                  <a:pos x="1183" y="98"/>
                </a:cxn>
                <a:cxn ang="0">
                  <a:pos x="1017" y="85"/>
                </a:cxn>
                <a:cxn ang="0">
                  <a:pos x="840" y="560"/>
                </a:cxn>
                <a:cxn ang="0">
                  <a:pos x="413" y="622"/>
                </a:cxn>
                <a:cxn ang="0">
                  <a:pos x="188" y="526"/>
                </a:cxn>
                <a:cxn ang="0">
                  <a:pos x="164" y="513"/>
                </a:cxn>
                <a:cxn ang="0">
                  <a:pos x="140" y="615"/>
                </a:cxn>
                <a:cxn ang="0">
                  <a:pos x="131" y="621"/>
                </a:cxn>
                <a:cxn ang="0">
                  <a:pos x="106" y="642"/>
                </a:cxn>
                <a:cxn ang="0">
                  <a:pos x="55" y="773"/>
                </a:cxn>
              </a:cxnLst>
              <a:rect l="0" t="0" r="r" b="b"/>
              <a:pathLst>
                <a:path w="1417" h="814">
                  <a:moveTo>
                    <a:pt x="55" y="773"/>
                  </a:moveTo>
                  <a:cubicBezTo>
                    <a:pt x="63" y="730"/>
                    <a:pt x="106" y="654"/>
                    <a:pt x="140" y="638"/>
                  </a:cubicBezTo>
                  <a:cubicBezTo>
                    <a:pt x="175" y="614"/>
                    <a:pt x="257" y="646"/>
                    <a:pt x="294" y="667"/>
                  </a:cubicBezTo>
                  <a:cubicBezTo>
                    <a:pt x="399" y="726"/>
                    <a:pt x="389" y="720"/>
                    <a:pt x="446" y="752"/>
                  </a:cubicBezTo>
                  <a:cubicBezTo>
                    <a:pt x="491" y="777"/>
                    <a:pt x="529" y="796"/>
                    <a:pt x="575" y="814"/>
                  </a:cubicBezTo>
                  <a:cubicBezTo>
                    <a:pt x="1062" y="814"/>
                    <a:pt x="1062" y="814"/>
                    <a:pt x="1062" y="814"/>
                  </a:cubicBezTo>
                  <a:cubicBezTo>
                    <a:pt x="1075" y="805"/>
                    <a:pt x="1087" y="795"/>
                    <a:pt x="1098" y="785"/>
                  </a:cubicBezTo>
                  <a:cubicBezTo>
                    <a:pt x="1235" y="661"/>
                    <a:pt x="1250" y="400"/>
                    <a:pt x="1295" y="217"/>
                  </a:cubicBezTo>
                  <a:cubicBezTo>
                    <a:pt x="1315" y="137"/>
                    <a:pt x="1349" y="120"/>
                    <a:pt x="1388" y="51"/>
                  </a:cubicBezTo>
                  <a:cubicBezTo>
                    <a:pt x="1417" y="0"/>
                    <a:pt x="1397" y="1"/>
                    <a:pt x="1389" y="3"/>
                  </a:cubicBezTo>
                  <a:cubicBezTo>
                    <a:pt x="1296" y="113"/>
                    <a:pt x="1277" y="92"/>
                    <a:pt x="1183" y="98"/>
                  </a:cubicBezTo>
                  <a:cubicBezTo>
                    <a:pt x="1126" y="102"/>
                    <a:pt x="1071" y="95"/>
                    <a:pt x="1017" y="85"/>
                  </a:cubicBezTo>
                  <a:cubicBezTo>
                    <a:pt x="984" y="255"/>
                    <a:pt x="955" y="456"/>
                    <a:pt x="840" y="560"/>
                  </a:cubicBezTo>
                  <a:cubicBezTo>
                    <a:pt x="770" y="624"/>
                    <a:pt x="643" y="693"/>
                    <a:pt x="413" y="622"/>
                  </a:cubicBezTo>
                  <a:cubicBezTo>
                    <a:pt x="312" y="590"/>
                    <a:pt x="260" y="567"/>
                    <a:pt x="188" y="526"/>
                  </a:cubicBezTo>
                  <a:cubicBezTo>
                    <a:pt x="178" y="521"/>
                    <a:pt x="171" y="517"/>
                    <a:pt x="164" y="513"/>
                  </a:cubicBezTo>
                  <a:cubicBezTo>
                    <a:pt x="156" y="547"/>
                    <a:pt x="148" y="581"/>
                    <a:pt x="140" y="615"/>
                  </a:cubicBezTo>
                  <a:cubicBezTo>
                    <a:pt x="131" y="621"/>
                    <a:pt x="131" y="621"/>
                    <a:pt x="131" y="621"/>
                  </a:cubicBezTo>
                  <a:cubicBezTo>
                    <a:pt x="116" y="634"/>
                    <a:pt x="113" y="636"/>
                    <a:pt x="106" y="642"/>
                  </a:cubicBezTo>
                  <a:cubicBezTo>
                    <a:pt x="0" y="716"/>
                    <a:pt x="1" y="751"/>
                    <a:pt x="55" y="773"/>
                  </a:cubicBezTo>
                  <a:close/>
                </a:path>
              </a:pathLst>
            </a:custGeom>
            <a:solidFill>
              <a:srgbClr val="9AAA6B">
                <a:alpha val="2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dc.gov/healthyplaces/hia.htm" TargetMode="External"/><Relationship Id="rId7" Type="http://schemas.openxmlformats.org/officeDocument/2006/relationships/hyperlink" Target="http://ephtracking.cdc.gov/showCommunityDesign.actio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ephtracking.cdc.gov/showHome.action" TargetMode="External"/><Relationship Id="rId5" Type="http://schemas.openxmlformats.org/officeDocument/2006/relationships/hyperlink" Target="http://www.activelivingresearch.org/resourcesearch/toolsandmeasures" TargetMode="External"/><Relationship Id="rId4" Type="http://schemas.openxmlformats.org/officeDocument/2006/relationships/hyperlink" Target="http://www.cdc.gov/nceh/ehs/CEHA/default.ht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pedbikeimages.org/" TargetMode="External"/><Relationship Id="rId5" Type="http://schemas.openxmlformats.org/officeDocument/2006/relationships/image" Target="../media/image29.jpe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29.xml.rels><?xml version="1.0" encoding="UTF-8" standalone="yes"?>
<Relationships xmlns="http://schemas.openxmlformats.org/package/2006/relationships"><Relationship Id="rId3" Type="http://schemas.openxmlformats.org/officeDocument/2006/relationships/hyperlink" Target="http://www.cdc.gov/healthyplaces"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8900" y="1454150"/>
            <a:ext cx="8818563" cy="5475288"/>
            <a:chOff x="88900" y="1454150"/>
            <a:chExt cx="8818563" cy="5475288"/>
          </a:xfrm>
        </p:grpSpPr>
        <p:sp>
          <p:nvSpPr>
            <p:cNvPr id="13" name="Freeform 5"/>
            <p:cNvSpPr>
              <a:spLocks/>
            </p:cNvSpPr>
            <p:nvPr/>
          </p:nvSpPr>
          <p:spPr bwMode="auto">
            <a:xfrm>
              <a:off x="88900" y="1454150"/>
              <a:ext cx="7461250" cy="4067175"/>
            </a:xfrm>
            <a:custGeom>
              <a:avLst/>
              <a:gdLst/>
              <a:ahLst/>
              <a:cxnLst>
                <a:cxn ang="0">
                  <a:pos x="978" y="264"/>
                </a:cxn>
                <a:cxn ang="0">
                  <a:pos x="1275" y="310"/>
                </a:cxn>
                <a:cxn ang="0">
                  <a:pos x="1295" y="216"/>
                </a:cxn>
                <a:cxn ang="0">
                  <a:pos x="1389" y="51"/>
                </a:cxn>
                <a:cxn ang="0">
                  <a:pos x="1389" y="2"/>
                </a:cxn>
                <a:cxn ang="0">
                  <a:pos x="1183" y="98"/>
                </a:cxn>
                <a:cxn ang="0">
                  <a:pos x="720" y="38"/>
                </a:cxn>
                <a:cxn ang="0">
                  <a:pos x="260" y="263"/>
                </a:cxn>
                <a:cxn ang="0">
                  <a:pos x="140" y="614"/>
                </a:cxn>
                <a:cxn ang="0">
                  <a:pos x="131" y="621"/>
                </a:cxn>
                <a:cxn ang="0">
                  <a:pos x="106" y="642"/>
                </a:cxn>
                <a:cxn ang="0">
                  <a:pos x="55" y="772"/>
                </a:cxn>
                <a:cxn ang="0">
                  <a:pos x="140" y="638"/>
                </a:cxn>
                <a:cxn ang="0">
                  <a:pos x="294" y="667"/>
                </a:cxn>
                <a:cxn ang="0">
                  <a:pos x="422" y="738"/>
                </a:cxn>
                <a:cxn ang="0">
                  <a:pos x="517" y="488"/>
                </a:cxn>
                <a:cxn ang="0">
                  <a:pos x="978" y="264"/>
                </a:cxn>
              </a:cxnLst>
              <a:rect l="0" t="0" r="r" b="b"/>
              <a:pathLst>
                <a:path w="1417" h="772">
                  <a:moveTo>
                    <a:pt x="978" y="264"/>
                  </a:moveTo>
                  <a:cubicBezTo>
                    <a:pt x="1080" y="259"/>
                    <a:pt x="1176" y="290"/>
                    <a:pt x="1275" y="310"/>
                  </a:cubicBezTo>
                  <a:cubicBezTo>
                    <a:pt x="1281" y="277"/>
                    <a:pt x="1288" y="246"/>
                    <a:pt x="1295" y="216"/>
                  </a:cubicBezTo>
                  <a:cubicBezTo>
                    <a:pt x="1315" y="137"/>
                    <a:pt x="1350" y="120"/>
                    <a:pt x="1389" y="51"/>
                  </a:cubicBezTo>
                  <a:cubicBezTo>
                    <a:pt x="1417" y="0"/>
                    <a:pt x="1397" y="1"/>
                    <a:pt x="1389" y="2"/>
                  </a:cubicBezTo>
                  <a:cubicBezTo>
                    <a:pt x="1296" y="113"/>
                    <a:pt x="1277" y="92"/>
                    <a:pt x="1183" y="98"/>
                  </a:cubicBezTo>
                  <a:cubicBezTo>
                    <a:pt x="1020" y="109"/>
                    <a:pt x="877" y="32"/>
                    <a:pt x="720" y="38"/>
                  </a:cubicBezTo>
                  <a:cubicBezTo>
                    <a:pt x="571" y="45"/>
                    <a:pt x="346" y="123"/>
                    <a:pt x="260" y="263"/>
                  </a:cubicBezTo>
                  <a:cubicBezTo>
                    <a:pt x="195" y="368"/>
                    <a:pt x="169" y="494"/>
                    <a:pt x="140" y="614"/>
                  </a:cubicBezTo>
                  <a:cubicBezTo>
                    <a:pt x="131" y="621"/>
                    <a:pt x="131" y="621"/>
                    <a:pt x="131" y="621"/>
                  </a:cubicBezTo>
                  <a:cubicBezTo>
                    <a:pt x="116" y="633"/>
                    <a:pt x="113" y="636"/>
                    <a:pt x="106" y="642"/>
                  </a:cubicBezTo>
                  <a:cubicBezTo>
                    <a:pt x="0" y="715"/>
                    <a:pt x="1" y="751"/>
                    <a:pt x="55" y="772"/>
                  </a:cubicBezTo>
                  <a:cubicBezTo>
                    <a:pt x="63" y="730"/>
                    <a:pt x="106" y="654"/>
                    <a:pt x="140" y="638"/>
                  </a:cubicBezTo>
                  <a:cubicBezTo>
                    <a:pt x="175" y="614"/>
                    <a:pt x="257" y="646"/>
                    <a:pt x="294" y="667"/>
                  </a:cubicBezTo>
                  <a:cubicBezTo>
                    <a:pt x="382" y="716"/>
                    <a:pt x="389" y="720"/>
                    <a:pt x="422" y="738"/>
                  </a:cubicBezTo>
                  <a:cubicBezTo>
                    <a:pt x="445" y="651"/>
                    <a:pt x="471" y="564"/>
                    <a:pt x="517" y="488"/>
                  </a:cubicBezTo>
                  <a:cubicBezTo>
                    <a:pt x="604" y="348"/>
                    <a:pt x="829" y="270"/>
                    <a:pt x="978" y="264"/>
                  </a:cubicBezTo>
                  <a:close/>
                </a:path>
              </a:pathLst>
            </a:custGeom>
            <a:solidFill>
              <a:srgbClr val="89A355">
                <a:alpha val="2117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a:off x="2311400" y="2817813"/>
              <a:ext cx="4491038" cy="3473450"/>
            </a:xfrm>
            <a:custGeom>
              <a:avLst/>
              <a:gdLst/>
              <a:ahLst/>
              <a:cxnLst>
                <a:cxn ang="0">
                  <a:pos x="249" y="588"/>
                </a:cxn>
                <a:cxn ang="0">
                  <a:pos x="676" y="526"/>
                </a:cxn>
                <a:cxn ang="0">
                  <a:pos x="853" y="51"/>
                </a:cxn>
                <a:cxn ang="0">
                  <a:pos x="556" y="5"/>
                </a:cxn>
                <a:cxn ang="0">
                  <a:pos x="95" y="229"/>
                </a:cxn>
                <a:cxn ang="0">
                  <a:pos x="0" y="479"/>
                </a:cxn>
                <a:cxn ang="0">
                  <a:pos x="24" y="492"/>
                </a:cxn>
                <a:cxn ang="0">
                  <a:pos x="249" y="588"/>
                </a:cxn>
              </a:cxnLst>
              <a:rect l="0" t="0" r="r" b="b"/>
              <a:pathLst>
                <a:path w="853" h="659">
                  <a:moveTo>
                    <a:pt x="249" y="588"/>
                  </a:moveTo>
                  <a:cubicBezTo>
                    <a:pt x="479" y="659"/>
                    <a:pt x="606" y="590"/>
                    <a:pt x="676" y="526"/>
                  </a:cubicBezTo>
                  <a:cubicBezTo>
                    <a:pt x="791" y="422"/>
                    <a:pt x="820" y="221"/>
                    <a:pt x="853" y="51"/>
                  </a:cubicBezTo>
                  <a:cubicBezTo>
                    <a:pt x="754" y="31"/>
                    <a:pt x="658" y="0"/>
                    <a:pt x="556" y="5"/>
                  </a:cubicBezTo>
                  <a:cubicBezTo>
                    <a:pt x="407" y="11"/>
                    <a:pt x="182" y="89"/>
                    <a:pt x="95" y="229"/>
                  </a:cubicBezTo>
                  <a:cubicBezTo>
                    <a:pt x="49" y="305"/>
                    <a:pt x="23" y="392"/>
                    <a:pt x="0" y="479"/>
                  </a:cubicBezTo>
                  <a:cubicBezTo>
                    <a:pt x="7" y="483"/>
                    <a:pt x="14" y="487"/>
                    <a:pt x="24" y="492"/>
                  </a:cubicBezTo>
                  <a:cubicBezTo>
                    <a:pt x="96" y="533"/>
                    <a:pt x="148" y="556"/>
                    <a:pt x="249" y="588"/>
                  </a:cubicBezTo>
                  <a:close/>
                </a:path>
              </a:pathLst>
            </a:custGeom>
            <a:solidFill>
              <a:srgbClr val="7F9F55">
                <a:alpha val="3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p:cNvSpPr>
            <p:nvPr/>
          </p:nvSpPr>
          <p:spPr bwMode="auto">
            <a:xfrm>
              <a:off x="1447800" y="2638425"/>
              <a:ext cx="7459663" cy="4291013"/>
            </a:xfrm>
            <a:custGeom>
              <a:avLst/>
              <a:gdLst/>
              <a:ahLst/>
              <a:cxnLst>
                <a:cxn ang="0">
                  <a:pos x="55" y="773"/>
                </a:cxn>
                <a:cxn ang="0">
                  <a:pos x="140" y="638"/>
                </a:cxn>
                <a:cxn ang="0">
                  <a:pos x="294" y="667"/>
                </a:cxn>
                <a:cxn ang="0">
                  <a:pos x="446" y="752"/>
                </a:cxn>
                <a:cxn ang="0">
                  <a:pos x="575" y="814"/>
                </a:cxn>
                <a:cxn ang="0">
                  <a:pos x="1062" y="814"/>
                </a:cxn>
                <a:cxn ang="0">
                  <a:pos x="1098" y="785"/>
                </a:cxn>
                <a:cxn ang="0">
                  <a:pos x="1295" y="217"/>
                </a:cxn>
                <a:cxn ang="0">
                  <a:pos x="1388" y="51"/>
                </a:cxn>
                <a:cxn ang="0">
                  <a:pos x="1389" y="3"/>
                </a:cxn>
                <a:cxn ang="0">
                  <a:pos x="1183" y="98"/>
                </a:cxn>
                <a:cxn ang="0">
                  <a:pos x="1017" y="85"/>
                </a:cxn>
                <a:cxn ang="0">
                  <a:pos x="840" y="560"/>
                </a:cxn>
                <a:cxn ang="0">
                  <a:pos x="413" y="622"/>
                </a:cxn>
                <a:cxn ang="0">
                  <a:pos x="188" y="526"/>
                </a:cxn>
                <a:cxn ang="0">
                  <a:pos x="164" y="513"/>
                </a:cxn>
                <a:cxn ang="0">
                  <a:pos x="140" y="615"/>
                </a:cxn>
                <a:cxn ang="0">
                  <a:pos x="131" y="621"/>
                </a:cxn>
                <a:cxn ang="0">
                  <a:pos x="106" y="642"/>
                </a:cxn>
                <a:cxn ang="0">
                  <a:pos x="55" y="773"/>
                </a:cxn>
              </a:cxnLst>
              <a:rect l="0" t="0" r="r" b="b"/>
              <a:pathLst>
                <a:path w="1417" h="814">
                  <a:moveTo>
                    <a:pt x="55" y="773"/>
                  </a:moveTo>
                  <a:cubicBezTo>
                    <a:pt x="63" y="730"/>
                    <a:pt x="106" y="654"/>
                    <a:pt x="140" y="638"/>
                  </a:cubicBezTo>
                  <a:cubicBezTo>
                    <a:pt x="175" y="614"/>
                    <a:pt x="257" y="646"/>
                    <a:pt x="294" y="667"/>
                  </a:cubicBezTo>
                  <a:cubicBezTo>
                    <a:pt x="399" y="726"/>
                    <a:pt x="389" y="720"/>
                    <a:pt x="446" y="752"/>
                  </a:cubicBezTo>
                  <a:cubicBezTo>
                    <a:pt x="491" y="777"/>
                    <a:pt x="529" y="796"/>
                    <a:pt x="575" y="814"/>
                  </a:cubicBezTo>
                  <a:cubicBezTo>
                    <a:pt x="1062" y="814"/>
                    <a:pt x="1062" y="814"/>
                    <a:pt x="1062" y="814"/>
                  </a:cubicBezTo>
                  <a:cubicBezTo>
                    <a:pt x="1075" y="805"/>
                    <a:pt x="1087" y="795"/>
                    <a:pt x="1098" y="785"/>
                  </a:cubicBezTo>
                  <a:cubicBezTo>
                    <a:pt x="1235" y="661"/>
                    <a:pt x="1250" y="400"/>
                    <a:pt x="1295" y="217"/>
                  </a:cubicBezTo>
                  <a:cubicBezTo>
                    <a:pt x="1315" y="137"/>
                    <a:pt x="1349" y="120"/>
                    <a:pt x="1388" y="51"/>
                  </a:cubicBezTo>
                  <a:cubicBezTo>
                    <a:pt x="1417" y="0"/>
                    <a:pt x="1397" y="1"/>
                    <a:pt x="1389" y="3"/>
                  </a:cubicBezTo>
                  <a:cubicBezTo>
                    <a:pt x="1296" y="113"/>
                    <a:pt x="1277" y="92"/>
                    <a:pt x="1183" y="98"/>
                  </a:cubicBezTo>
                  <a:cubicBezTo>
                    <a:pt x="1126" y="102"/>
                    <a:pt x="1071" y="95"/>
                    <a:pt x="1017" y="85"/>
                  </a:cubicBezTo>
                  <a:cubicBezTo>
                    <a:pt x="984" y="255"/>
                    <a:pt x="955" y="456"/>
                    <a:pt x="840" y="560"/>
                  </a:cubicBezTo>
                  <a:cubicBezTo>
                    <a:pt x="770" y="624"/>
                    <a:pt x="643" y="693"/>
                    <a:pt x="413" y="622"/>
                  </a:cubicBezTo>
                  <a:cubicBezTo>
                    <a:pt x="312" y="590"/>
                    <a:pt x="260" y="567"/>
                    <a:pt x="188" y="526"/>
                  </a:cubicBezTo>
                  <a:cubicBezTo>
                    <a:pt x="178" y="521"/>
                    <a:pt x="171" y="517"/>
                    <a:pt x="164" y="513"/>
                  </a:cubicBezTo>
                  <a:cubicBezTo>
                    <a:pt x="156" y="547"/>
                    <a:pt x="148" y="581"/>
                    <a:pt x="140" y="615"/>
                  </a:cubicBezTo>
                  <a:cubicBezTo>
                    <a:pt x="131" y="621"/>
                    <a:pt x="131" y="621"/>
                    <a:pt x="131" y="621"/>
                  </a:cubicBezTo>
                  <a:cubicBezTo>
                    <a:pt x="116" y="634"/>
                    <a:pt x="113" y="636"/>
                    <a:pt x="106" y="642"/>
                  </a:cubicBezTo>
                  <a:cubicBezTo>
                    <a:pt x="0" y="716"/>
                    <a:pt x="1" y="751"/>
                    <a:pt x="55" y="773"/>
                  </a:cubicBezTo>
                  <a:close/>
                </a:path>
              </a:pathLst>
            </a:custGeom>
            <a:solidFill>
              <a:srgbClr val="9AAA6B">
                <a:alpha val="2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Title 3"/>
          <p:cNvSpPr>
            <a:spLocks noGrp="1"/>
          </p:cNvSpPr>
          <p:nvPr>
            <p:ph type="ctrTitle"/>
          </p:nvPr>
        </p:nvSpPr>
        <p:spPr>
          <a:xfrm>
            <a:off x="457200" y="838200"/>
            <a:ext cx="8229600" cy="1143000"/>
          </a:xfrm>
        </p:spPr>
        <p:txBody>
          <a:bodyPr/>
          <a:lstStyle/>
          <a:p>
            <a:pPr eaLnBrk="1" hangingPunct="1">
              <a:defRPr/>
            </a:pPr>
            <a:r>
              <a:rPr lang="en-US" b="1" cap="all" dirty="0" smtClean="0">
                <a:latin typeface="Myriad Web Pro" pitchFamily="34" charset="0"/>
              </a:rPr>
              <a:t>Healthy Community Design</a:t>
            </a:r>
            <a:endParaRPr lang="en-US" b="1" cap="all" dirty="0">
              <a:latin typeface="Myriad Web Pro" pitchFamily="34" charset="0"/>
            </a:endParaRPr>
          </a:p>
        </p:txBody>
      </p:sp>
      <p:sp>
        <p:nvSpPr>
          <p:cNvPr id="5" name="Subtitle 4"/>
          <p:cNvSpPr>
            <a:spLocks noGrp="1"/>
          </p:cNvSpPr>
          <p:nvPr>
            <p:ph type="subTitle" idx="1"/>
          </p:nvPr>
        </p:nvSpPr>
        <p:spPr>
          <a:xfrm>
            <a:off x="838200" y="2590800"/>
            <a:ext cx="7467600" cy="1828800"/>
          </a:xfrm>
        </p:spPr>
        <p:txBody>
          <a:bodyPr/>
          <a:lstStyle/>
          <a:p>
            <a:pPr eaLnBrk="1" hangingPunct="1">
              <a:spcBef>
                <a:spcPts val="0"/>
              </a:spcBef>
              <a:defRPr/>
            </a:pPr>
            <a:r>
              <a:rPr lang="en-US" b="1" dirty="0" smtClean="0">
                <a:solidFill>
                  <a:schemeClr val="tx1"/>
                </a:solidFill>
                <a:latin typeface="Myriad Web Pro" pitchFamily="34" charset="0"/>
              </a:rPr>
              <a:t>Planning and designing communities that make it easier for people</a:t>
            </a:r>
          </a:p>
          <a:p>
            <a:pPr eaLnBrk="1" hangingPunct="1">
              <a:spcBef>
                <a:spcPts val="0"/>
              </a:spcBef>
              <a:defRPr/>
            </a:pPr>
            <a:r>
              <a:rPr lang="en-US" b="1" dirty="0" smtClean="0">
                <a:solidFill>
                  <a:schemeClr val="tx1"/>
                </a:solidFill>
                <a:latin typeface="Myriad Web Pro" pitchFamily="34" charset="0"/>
              </a:rPr>
              <a:t> to live healthy lives</a:t>
            </a:r>
            <a:endParaRPr lang="en-US" b="1" dirty="0">
              <a:solidFill>
                <a:schemeClr val="tx1"/>
              </a:solidFill>
              <a:latin typeface="Myriad Web Pro" pitchFamily="34" charset="0"/>
            </a:endParaRPr>
          </a:p>
        </p:txBody>
      </p:sp>
      <p:sp>
        <p:nvSpPr>
          <p:cNvPr id="7" name="TextBox 6"/>
          <p:cNvSpPr txBox="1"/>
          <p:nvPr/>
        </p:nvSpPr>
        <p:spPr>
          <a:xfrm>
            <a:off x="1676400" y="4800600"/>
            <a:ext cx="5791200" cy="369332"/>
          </a:xfrm>
          <a:prstGeom prst="rect">
            <a:avLst/>
          </a:prstGeom>
          <a:noFill/>
        </p:spPr>
        <p:txBody>
          <a:bodyPr wrap="square" rtlCol="0">
            <a:spAutoFit/>
          </a:bodyPr>
          <a:lstStyle/>
          <a:p>
            <a:pPr algn="ctr"/>
            <a:r>
              <a:rPr lang="en-US" dirty="0" smtClean="0">
                <a:latin typeface="Myriad Web Pro" pitchFamily="34" charset="0"/>
              </a:rPr>
              <a:t>[presenter name/title here/affiliation]</a:t>
            </a:r>
            <a:endParaRPr lang="en-US" dirty="0">
              <a:latin typeface="Myriad Web Pro"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b="1" dirty="0" smtClean="0">
                <a:latin typeface="Myriad Web Pro" pitchFamily="34" charset="0"/>
              </a:rPr>
              <a:t>Community Design Affects Walking and Biking to School</a:t>
            </a:r>
            <a:endParaRPr lang="en-US" sz="3600" b="1" dirty="0">
              <a:latin typeface="Myriad Web Pro" pitchFamily="34" charset="0"/>
            </a:endParaRPr>
          </a:p>
        </p:txBody>
      </p:sp>
      <p:pic>
        <p:nvPicPr>
          <p:cNvPr id="4" name="Picture 3" descr="78437093.jpg"/>
          <p:cNvPicPr>
            <a:picLocks noChangeAspect="1"/>
          </p:cNvPicPr>
          <p:nvPr/>
        </p:nvPicPr>
        <p:blipFill>
          <a:blip r:embed="rId3" cstate="print"/>
          <a:stretch>
            <a:fillRect/>
          </a:stretch>
        </p:blipFill>
        <p:spPr>
          <a:xfrm>
            <a:off x="1600200" y="2133600"/>
            <a:ext cx="2459736"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stk131440rke_low.jpg"/>
          <p:cNvPicPr>
            <a:picLocks noChangeAspect="1"/>
          </p:cNvPicPr>
          <p:nvPr/>
        </p:nvPicPr>
        <p:blipFill>
          <a:blip r:embed="rId4" cstate="print"/>
          <a:stretch>
            <a:fillRect/>
          </a:stretch>
        </p:blipFill>
        <p:spPr>
          <a:xfrm>
            <a:off x="5105400" y="2133600"/>
            <a:ext cx="2615184"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Rectangle 24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Text Box 2"/>
          <p:cNvSpPr txBox="1">
            <a:spLocks noChangeArrowheads="1"/>
          </p:cNvSpPr>
          <p:nvPr/>
        </p:nvSpPr>
        <p:spPr bwMode="auto">
          <a:xfrm>
            <a:off x="6862235" y="1376366"/>
            <a:ext cx="595035" cy="307777"/>
          </a:xfrm>
          <a:prstGeom prst="rect">
            <a:avLst/>
          </a:prstGeom>
          <a:noFill/>
          <a:ln w="9525">
            <a:noFill/>
            <a:miter lim="800000"/>
            <a:headEnd/>
            <a:tailEnd/>
          </a:ln>
        </p:spPr>
        <p:txBody>
          <a:bodyPr wrap="none">
            <a:spAutoFit/>
          </a:bodyPr>
          <a:lstStyle/>
          <a:p>
            <a:pPr eaLnBrk="0" hangingPunct="0"/>
            <a:r>
              <a:rPr lang="en-US" sz="1400" b="1" smtClean="0">
                <a:solidFill>
                  <a:srgbClr val="000000"/>
                </a:solidFill>
                <a:latin typeface="Myriad Web Pro" pitchFamily="34" charset="0"/>
              </a:rPr>
              <a:t>1999</a:t>
            </a:r>
          </a:p>
        </p:txBody>
      </p:sp>
      <p:sp>
        <p:nvSpPr>
          <p:cNvPr id="32771" name="Rectangle 3"/>
          <p:cNvSpPr>
            <a:spLocks noChangeArrowheads="1"/>
          </p:cNvSpPr>
          <p:nvPr/>
        </p:nvSpPr>
        <p:spPr bwMode="auto">
          <a:xfrm>
            <a:off x="0" y="152400"/>
            <a:ext cx="9144000" cy="1143000"/>
          </a:xfrm>
          <a:prstGeom prst="rect">
            <a:avLst/>
          </a:prstGeom>
          <a:noFill/>
          <a:ln w="9525">
            <a:noFill/>
            <a:miter lim="800000"/>
            <a:headEnd/>
            <a:tailEnd/>
          </a:ln>
        </p:spPr>
        <p:txBody>
          <a:bodyPr anchor="ctr"/>
          <a:lstStyle/>
          <a:p>
            <a:pPr algn="ctr" eaLnBrk="0" hangingPunct="0"/>
            <a:r>
              <a:rPr lang="en-US" sz="2400" b="1" dirty="0" smtClean="0">
                <a:solidFill>
                  <a:srgbClr val="000000"/>
                </a:solidFill>
                <a:latin typeface="Myriad Web Pro" pitchFamily="34" charset="0"/>
              </a:rPr>
              <a:t>Obesity Trends* Among U.S. Adults</a:t>
            </a:r>
            <a:r>
              <a:rPr lang="en-US" sz="2400" b="1" dirty="0" smtClean="0">
                <a:solidFill>
                  <a:srgbClr val="201D5D"/>
                </a:solidFill>
                <a:latin typeface="Myriad Web Pro" pitchFamily="34" charset="0"/>
              </a:rPr>
              <a:t/>
            </a:r>
            <a:br>
              <a:rPr lang="en-US" sz="2400" b="1" dirty="0" smtClean="0">
                <a:solidFill>
                  <a:srgbClr val="201D5D"/>
                </a:solidFill>
                <a:latin typeface="Myriad Web Pro" pitchFamily="34" charset="0"/>
              </a:rPr>
            </a:br>
            <a:r>
              <a:rPr lang="en-US" sz="2400" b="1" dirty="0" smtClean="0">
                <a:solidFill>
                  <a:srgbClr val="DE3021"/>
                </a:solidFill>
                <a:latin typeface="Myriad Web Pro" pitchFamily="34" charset="0"/>
              </a:rPr>
              <a:t>BRFSS,</a:t>
            </a:r>
            <a:r>
              <a:rPr lang="en-US" sz="2400" b="1" dirty="0" smtClean="0">
                <a:solidFill>
                  <a:srgbClr val="201D5D"/>
                </a:solidFill>
                <a:latin typeface="Myriad Web Pro" pitchFamily="34" charset="0"/>
              </a:rPr>
              <a:t> </a:t>
            </a:r>
            <a:r>
              <a:rPr lang="en-US" sz="2400" b="1" dirty="0" smtClean="0">
                <a:solidFill>
                  <a:srgbClr val="DE3021"/>
                </a:solidFill>
                <a:latin typeface="Myriad Web Pro" pitchFamily="34" charset="0"/>
              </a:rPr>
              <a:t>1990, 1999, 2009</a:t>
            </a:r>
          </a:p>
        </p:txBody>
      </p:sp>
      <p:sp>
        <p:nvSpPr>
          <p:cNvPr id="32772" name="Text Box 4"/>
          <p:cNvSpPr txBox="1">
            <a:spLocks noChangeArrowheads="1"/>
          </p:cNvSpPr>
          <p:nvPr/>
        </p:nvSpPr>
        <p:spPr bwMode="auto">
          <a:xfrm>
            <a:off x="0" y="990600"/>
            <a:ext cx="9144000" cy="304800"/>
          </a:xfrm>
          <a:prstGeom prst="rect">
            <a:avLst/>
          </a:prstGeom>
          <a:noFill/>
          <a:ln w="7938">
            <a:noFill/>
            <a:miter lim="800000"/>
            <a:headEnd/>
            <a:tailEnd/>
          </a:ln>
        </p:spPr>
        <p:txBody>
          <a:bodyPr>
            <a:spAutoFit/>
          </a:bodyPr>
          <a:lstStyle/>
          <a:p>
            <a:pPr algn="ctr" eaLnBrk="0" hangingPunct="0">
              <a:spcBef>
                <a:spcPct val="50000"/>
              </a:spcBef>
            </a:pPr>
            <a:r>
              <a:rPr lang="en-US" sz="1400" b="1" dirty="0" smtClean="0">
                <a:solidFill>
                  <a:srgbClr val="000000"/>
                </a:solidFill>
                <a:latin typeface="Myriad Web Pro" pitchFamily="34" charset="0"/>
              </a:rPr>
              <a:t>(*BMI </a:t>
            </a:r>
            <a:r>
              <a:rPr lang="en-US" sz="1400" b="1" dirty="0" smtClean="0">
                <a:solidFill>
                  <a:srgbClr val="000000"/>
                </a:solidFill>
                <a:latin typeface="Myriad Web Pro" pitchFamily="34" charset="0"/>
                <a:sym typeface="Symbol" pitchFamily="18" charset="2"/>
              </a:rPr>
              <a:t></a:t>
            </a:r>
            <a:r>
              <a:rPr lang="en-US" sz="1400" b="1" dirty="0" smtClean="0">
                <a:solidFill>
                  <a:srgbClr val="000000"/>
                </a:solidFill>
                <a:latin typeface="Myriad Web Pro" pitchFamily="34" charset="0"/>
              </a:rPr>
              <a:t>30, or about 30 lbs. overweight for 5’4” person)</a:t>
            </a:r>
          </a:p>
        </p:txBody>
      </p:sp>
      <p:sp>
        <p:nvSpPr>
          <p:cNvPr id="32773" name="Text Box 5"/>
          <p:cNvSpPr txBox="1">
            <a:spLocks noChangeArrowheads="1"/>
          </p:cNvSpPr>
          <p:nvPr/>
        </p:nvSpPr>
        <p:spPr bwMode="auto">
          <a:xfrm>
            <a:off x="4233336" y="3378202"/>
            <a:ext cx="595035" cy="307777"/>
          </a:xfrm>
          <a:prstGeom prst="rect">
            <a:avLst/>
          </a:prstGeom>
          <a:noFill/>
          <a:ln w="9525">
            <a:noFill/>
            <a:miter lim="800000"/>
            <a:headEnd/>
            <a:tailEnd/>
          </a:ln>
        </p:spPr>
        <p:txBody>
          <a:bodyPr wrap="none">
            <a:spAutoFit/>
          </a:bodyPr>
          <a:lstStyle/>
          <a:p>
            <a:pPr eaLnBrk="0" hangingPunct="0"/>
            <a:r>
              <a:rPr lang="en-US" sz="1400" b="1" smtClean="0">
                <a:solidFill>
                  <a:srgbClr val="000000"/>
                </a:solidFill>
                <a:latin typeface="Myriad Web Pro" pitchFamily="34" charset="0"/>
              </a:rPr>
              <a:t>2009</a:t>
            </a:r>
          </a:p>
        </p:txBody>
      </p:sp>
      <p:grpSp>
        <p:nvGrpSpPr>
          <p:cNvPr id="2" name="Group 6"/>
          <p:cNvGrpSpPr>
            <a:grpSpLocks/>
          </p:cNvGrpSpPr>
          <p:nvPr/>
        </p:nvGrpSpPr>
        <p:grpSpPr bwMode="auto">
          <a:xfrm>
            <a:off x="458611" y="1558925"/>
            <a:ext cx="3227211" cy="1866900"/>
            <a:chOff x="728" y="1077"/>
            <a:chExt cx="4371" cy="2247"/>
          </a:xfrm>
        </p:grpSpPr>
        <p:sp>
          <p:nvSpPr>
            <p:cNvPr id="32938" name="Freeform 7"/>
            <p:cNvSpPr>
              <a:spLocks/>
            </p:cNvSpPr>
            <p:nvPr/>
          </p:nvSpPr>
          <p:spPr bwMode="auto">
            <a:xfrm>
              <a:off x="1661" y="1077"/>
              <a:ext cx="460" cy="322"/>
            </a:xfrm>
            <a:custGeom>
              <a:avLst/>
              <a:gdLst>
                <a:gd name="T0" fmla="*/ 5 w 90"/>
                <a:gd name="T1" fmla="*/ 195 h 66"/>
                <a:gd name="T2" fmla="*/ 0 w 90"/>
                <a:gd name="T3" fmla="*/ 195 h 66"/>
                <a:gd name="T4" fmla="*/ 5 w 90"/>
                <a:gd name="T5" fmla="*/ 181 h 66"/>
                <a:gd name="T6" fmla="*/ 5 w 90"/>
                <a:gd name="T7" fmla="*/ 171 h 66"/>
                <a:gd name="T8" fmla="*/ 5 w 90"/>
                <a:gd name="T9" fmla="*/ 171 h 66"/>
                <a:gd name="T10" fmla="*/ 10 w 90"/>
                <a:gd name="T11" fmla="*/ 176 h 66"/>
                <a:gd name="T12" fmla="*/ 5 w 90"/>
                <a:gd name="T13" fmla="*/ 181 h 66"/>
                <a:gd name="T14" fmla="*/ 15 w 90"/>
                <a:gd name="T15" fmla="*/ 176 h 66"/>
                <a:gd name="T16" fmla="*/ 15 w 90"/>
                <a:gd name="T17" fmla="*/ 171 h 66"/>
                <a:gd name="T18" fmla="*/ 15 w 90"/>
                <a:gd name="T19" fmla="*/ 161 h 66"/>
                <a:gd name="T20" fmla="*/ 10 w 90"/>
                <a:gd name="T21" fmla="*/ 146 h 66"/>
                <a:gd name="T22" fmla="*/ 15 w 90"/>
                <a:gd name="T23" fmla="*/ 146 h 66"/>
                <a:gd name="T24" fmla="*/ 26 w 90"/>
                <a:gd name="T25" fmla="*/ 141 h 66"/>
                <a:gd name="T26" fmla="*/ 20 w 90"/>
                <a:gd name="T27" fmla="*/ 137 h 66"/>
                <a:gd name="T28" fmla="*/ 15 w 90"/>
                <a:gd name="T29" fmla="*/ 141 h 66"/>
                <a:gd name="T30" fmla="*/ 15 w 90"/>
                <a:gd name="T31" fmla="*/ 122 h 66"/>
                <a:gd name="T32" fmla="*/ 15 w 90"/>
                <a:gd name="T33" fmla="*/ 107 h 66"/>
                <a:gd name="T34" fmla="*/ 15 w 90"/>
                <a:gd name="T35" fmla="*/ 83 h 66"/>
                <a:gd name="T36" fmla="*/ 10 w 90"/>
                <a:gd name="T37" fmla="*/ 54 h 66"/>
                <a:gd name="T38" fmla="*/ 10 w 90"/>
                <a:gd name="T39" fmla="*/ 29 h 66"/>
                <a:gd name="T40" fmla="*/ 56 w 90"/>
                <a:gd name="T41" fmla="*/ 44 h 66"/>
                <a:gd name="T42" fmla="*/ 97 w 90"/>
                <a:gd name="T43" fmla="*/ 63 h 66"/>
                <a:gd name="T44" fmla="*/ 118 w 90"/>
                <a:gd name="T45" fmla="*/ 68 h 66"/>
                <a:gd name="T46" fmla="*/ 123 w 90"/>
                <a:gd name="T47" fmla="*/ 73 h 66"/>
                <a:gd name="T48" fmla="*/ 123 w 90"/>
                <a:gd name="T49" fmla="*/ 98 h 66"/>
                <a:gd name="T50" fmla="*/ 112 w 90"/>
                <a:gd name="T51" fmla="*/ 112 h 66"/>
                <a:gd name="T52" fmla="*/ 112 w 90"/>
                <a:gd name="T53" fmla="*/ 122 h 66"/>
                <a:gd name="T54" fmla="*/ 112 w 90"/>
                <a:gd name="T55" fmla="*/ 132 h 66"/>
                <a:gd name="T56" fmla="*/ 118 w 90"/>
                <a:gd name="T57" fmla="*/ 137 h 66"/>
                <a:gd name="T58" fmla="*/ 128 w 90"/>
                <a:gd name="T59" fmla="*/ 117 h 66"/>
                <a:gd name="T60" fmla="*/ 138 w 90"/>
                <a:gd name="T61" fmla="*/ 102 h 66"/>
                <a:gd name="T62" fmla="*/ 148 w 90"/>
                <a:gd name="T63" fmla="*/ 88 h 66"/>
                <a:gd name="T64" fmla="*/ 133 w 90"/>
                <a:gd name="T65" fmla="*/ 49 h 66"/>
                <a:gd name="T66" fmla="*/ 138 w 90"/>
                <a:gd name="T67" fmla="*/ 44 h 66"/>
                <a:gd name="T68" fmla="*/ 148 w 90"/>
                <a:gd name="T69" fmla="*/ 34 h 66"/>
                <a:gd name="T70" fmla="*/ 138 w 90"/>
                <a:gd name="T71" fmla="*/ 24 h 66"/>
                <a:gd name="T72" fmla="*/ 138 w 90"/>
                <a:gd name="T73" fmla="*/ 0 h 66"/>
                <a:gd name="T74" fmla="*/ 317 w 90"/>
                <a:gd name="T75" fmla="*/ 44 h 66"/>
                <a:gd name="T76" fmla="*/ 460 w 90"/>
                <a:gd name="T77" fmla="*/ 78 h 66"/>
                <a:gd name="T78" fmla="*/ 409 w 90"/>
                <a:gd name="T79" fmla="*/ 288 h 66"/>
                <a:gd name="T80" fmla="*/ 409 w 90"/>
                <a:gd name="T81" fmla="*/ 293 h 66"/>
                <a:gd name="T82" fmla="*/ 409 w 90"/>
                <a:gd name="T83" fmla="*/ 298 h 66"/>
                <a:gd name="T84" fmla="*/ 414 w 90"/>
                <a:gd name="T85" fmla="*/ 307 h 66"/>
                <a:gd name="T86" fmla="*/ 409 w 90"/>
                <a:gd name="T87" fmla="*/ 312 h 66"/>
                <a:gd name="T88" fmla="*/ 409 w 90"/>
                <a:gd name="T89" fmla="*/ 322 h 66"/>
                <a:gd name="T90" fmla="*/ 281 w 90"/>
                <a:gd name="T91" fmla="*/ 298 h 66"/>
                <a:gd name="T92" fmla="*/ 266 w 90"/>
                <a:gd name="T93" fmla="*/ 298 h 66"/>
                <a:gd name="T94" fmla="*/ 256 w 90"/>
                <a:gd name="T95" fmla="*/ 293 h 66"/>
                <a:gd name="T96" fmla="*/ 240 w 90"/>
                <a:gd name="T97" fmla="*/ 298 h 66"/>
                <a:gd name="T98" fmla="*/ 225 w 90"/>
                <a:gd name="T99" fmla="*/ 293 h 66"/>
                <a:gd name="T100" fmla="*/ 210 w 90"/>
                <a:gd name="T101" fmla="*/ 298 h 66"/>
                <a:gd name="T102" fmla="*/ 189 w 90"/>
                <a:gd name="T103" fmla="*/ 293 h 66"/>
                <a:gd name="T104" fmla="*/ 153 w 90"/>
                <a:gd name="T105" fmla="*/ 293 h 66"/>
                <a:gd name="T106" fmla="*/ 123 w 90"/>
                <a:gd name="T107" fmla="*/ 283 h 66"/>
                <a:gd name="T108" fmla="*/ 97 w 90"/>
                <a:gd name="T109" fmla="*/ 283 h 66"/>
                <a:gd name="T110" fmla="*/ 61 w 90"/>
                <a:gd name="T111" fmla="*/ 273 h 66"/>
                <a:gd name="T112" fmla="*/ 56 w 90"/>
                <a:gd name="T113" fmla="*/ 244 h 66"/>
                <a:gd name="T114" fmla="*/ 56 w 90"/>
                <a:gd name="T115" fmla="*/ 229 h 66"/>
                <a:gd name="T116" fmla="*/ 36 w 90"/>
                <a:gd name="T117" fmla="*/ 215 h 66"/>
                <a:gd name="T118" fmla="*/ 31 w 90"/>
                <a:gd name="T119" fmla="*/ 210 h 66"/>
                <a:gd name="T120" fmla="*/ 15 w 90"/>
                <a:gd name="T121" fmla="*/ 205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39" name="Freeform 8"/>
            <p:cNvSpPr>
              <a:spLocks/>
            </p:cNvSpPr>
            <p:nvPr/>
          </p:nvSpPr>
          <p:spPr bwMode="auto">
            <a:xfrm>
              <a:off x="2843" y="1262"/>
              <a:ext cx="457" cy="269"/>
            </a:xfrm>
            <a:custGeom>
              <a:avLst/>
              <a:gdLst>
                <a:gd name="T0" fmla="*/ 0 w 89"/>
                <a:gd name="T1" fmla="*/ 249 h 55"/>
                <a:gd name="T2" fmla="*/ 26 w 89"/>
                <a:gd name="T3" fmla="*/ 0 h 55"/>
                <a:gd name="T4" fmla="*/ 226 w 89"/>
                <a:gd name="T5" fmla="*/ 15 h 55"/>
                <a:gd name="T6" fmla="*/ 421 w 89"/>
                <a:gd name="T7" fmla="*/ 20 h 55"/>
                <a:gd name="T8" fmla="*/ 421 w 89"/>
                <a:gd name="T9" fmla="*/ 24 h 55"/>
                <a:gd name="T10" fmla="*/ 426 w 89"/>
                <a:gd name="T11" fmla="*/ 44 h 55"/>
                <a:gd name="T12" fmla="*/ 426 w 89"/>
                <a:gd name="T13" fmla="*/ 49 h 55"/>
                <a:gd name="T14" fmla="*/ 421 w 89"/>
                <a:gd name="T15" fmla="*/ 64 h 55"/>
                <a:gd name="T16" fmla="*/ 421 w 89"/>
                <a:gd name="T17" fmla="*/ 88 h 55"/>
                <a:gd name="T18" fmla="*/ 431 w 89"/>
                <a:gd name="T19" fmla="*/ 112 h 55"/>
                <a:gd name="T20" fmla="*/ 436 w 89"/>
                <a:gd name="T21" fmla="*/ 122 h 55"/>
                <a:gd name="T22" fmla="*/ 442 w 89"/>
                <a:gd name="T23" fmla="*/ 147 h 55"/>
                <a:gd name="T24" fmla="*/ 442 w 89"/>
                <a:gd name="T25" fmla="*/ 186 h 55"/>
                <a:gd name="T26" fmla="*/ 447 w 89"/>
                <a:gd name="T27" fmla="*/ 196 h 55"/>
                <a:gd name="T28" fmla="*/ 447 w 89"/>
                <a:gd name="T29" fmla="*/ 210 h 55"/>
                <a:gd name="T30" fmla="*/ 447 w 89"/>
                <a:gd name="T31" fmla="*/ 215 h 55"/>
                <a:gd name="T32" fmla="*/ 457 w 89"/>
                <a:gd name="T33" fmla="*/ 249 h 55"/>
                <a:gd name="T34" fmla="*/ 457 w 89"/>
                <a:gd name="T35" fmla="*/ 259 h 55"/>
                <a:gd name="T36" fmla="*/ 457 w 89"/>
                <a:gd name="T37" fmla="*/ 269 h 55"/>
                <a:gd name="T38" fmla="*/ 0 w 89"/>
                <a:gd name="T39" fmla="*/ 249 h 55"/>
                <a:gd name="T40" fmla="*/ 0 w 89"/>
                <a:gd name="T41" fmla="*/ 249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40" name="Freeform 9"/>
            <p:cNvSpPr>
              <a:spLocks/>
            </p:cNvSpPr>
            <p:nvPr/>
          </p:nvSpPr>
          <p:spPr bwMode="auto">
            <a:xfrm>
              <a:off x="2823" y="1511"/>
              <a:ext cx="483" cy="312"/>
            </a:xfrm>
            <a:custGeom>
              <a:avLst/>
              <a:gdLst>
                <a:gd name="T0" fmla="*/ 0 w 94"/>
                <a:gd name="T1" fmla="*/ 249 h 64"/>
                <a:gd name="T2" fmla="*/ 15 w 94"/>
                <a:gd name="T3" fmla="*/ 83 h 64"/>
                <a:gd name="T4" fmla="*/ 21 w 94"/>
                <a:gd name="T5" fmla="*/ 0 h 64"/>
                <a:gd name="T6" fmla="*/ 478 w 94"/>
                <a:gd name="T7" fmla="*/ 20 h 64"/>
                <a:gd name="T8" fmla="*/ 478 w 94"/>
                <a:gd name="T9" fmla="*/ 29 h 64"/>
                <a:gd name="T10" fmla="*/ 473 w 94"/>
                <a:gd name="T11" fmla="*/ 34 h 64"/>
                <a:gd name="T12" fmla="*/ 462 w 94"/>
                <a:gd name="T13" fmla="*/ 49 h 64"/>
                <a:gd name="T14" fmla="*/ 462 w 94"/>
                <a:gd name="T15" fmla="*/ 54 h 64"/>
                <a:gd name="T16" fmla="*/ 483 w 94"/>
                <a:gd name="T17" fmla="*/ 73 h 64"/>
                <a:gd name="T18" fmla="*/ 483 w 94"/>
                <a:gd name="T19" fmla="*/ 224 h 64"/>
                <a:gd name="T20" fmla="*/ 483 w 94"/>
                <a:gd name="T21" fmla="*/ 224 h 64"/>
                <a:gd name="T22" fmla="*/ 473 w 94"/>
                <a:gd name="T23" fmla="*/ 224 h 64"/>
                <a:gd name="T24" fmla="*/ 478 w 94"/>
                <a:gd name="T25" fmla="*/ 229 h 64"/>
                <a:gd name="T26" fmla="*/ 483 w 94"/>
                <a:gd name="T27" fmla="*/ 234 h 64"/>
                <a:gd name="T28" fmla="*/ 478 w 94"/>
                <a:gd name="T29" fmla="*/ 244 h 64"/>
                <a:gd name="T30" fmla="*/ 483 w 94"/>
                <a:gd name="T31" fmla="*/ 249 h 64"/>
                <a:gd name="T32" fmla="*/ 483 w 94"/>
                <a:gd name="T33" fmla="*/ 263 h 64"/>
                <a:gd name="T34" fmla="*/ 478 w 94"/>
                <a:gd name="T35" fmla="*/ 263 h 64"/>
                <a:gd name="T36" fmla="*/ 483 w 94"/>
                <a:gd name="T37" fmla="*/ 273 h 64"/>
                <a:gd name="T38" fmla="*/ 473 w 94"/>
                <a:gd name="T39" fmla="*/ 288 h 64"/>
                <a:gd name="T40" fmla="*/ 483 w 94"/>
                <a:gd name="T41" fmla="*/ 302 h 64"/>
                <a:gd name="T42" fmla="*/ 483 w 94"/>
                <a:gd name="T43" fmla="*/ 312 h 64"/>
                <a:gd name="T44" fmla="*/ 483 w 94"/>
                <a:gd name="T45" fmla="*/ 312 h 64"/>
                <a:gd name="T46" fmla="*/ 468 w 94"/>
                <a:gd name="T47" fmla="*/ 302 h 64"/>
                <a:gd name="T48" fmla="*/ 442 w 94"/>
                <a:gd name="T49" fmla="*/ 288 h 64"/>
                <a:gd name="T50" fmla="*/ 432 w 94"/>
                <a:gd name="T51" fmla="*/ 283 h 64"/>
                <a:gd name="T52" fmla="*/ 421 w 94"/>
                <a:gd name="T53" fmla="*/ 283 h 64"/>
                <a:gd name="T54" fmla="*/ 411 w 94"/>
                <a:gd name="T55" fmla="*/ 292 h 64"/>
                <a:gd name="T56" fmla="*/ 406 w 94"/>
                <a:gd name="T57" fmla="*/ 292 h 64"/>
                <a:gd name="T58" fmla="*/ 396 w 94"/>
                <a:gd name="T59" fmla="*/ 292 h 64"/>
                <a:gd name="T60" fmla="*/ 391 w 94"/>
                <a:gd name="T61" fmla="*/ 278 h 64"/>
                <a:gd name="T62" fmla="*/ 385 w 94"/>
                <a:gd name="T63" fmla="*/ 273 h 64"/>
                <a:gd name="T64" fmla="*/ 375 w 94"/>
                <a:gd name="T65" fmla="*/ 278 h 64"/>
                <a:gd name="T66" fmla="*/ 365 w 94"/>
                <a:gd name="T67" fmla="*/ 278 h 64"/>
                <a:gd name="T68" fmla="*/ 355 w 94"/>
                <a:gd name="T69" fmla="*/ 263 h 64"/>
                <a:gd name="T70" fmla="*/ 0 w 94"/>
                <a:gd name="T71" fmla="*/ 249 h 64"/>
                <a:gd name="T72" fmla="*/ 0 w 94"/>
                <a:gd name="T73" fmla="*/ 249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41" name="Freeform 10"/>
            <p:cNvSpPr>
              <a:spLocks/>
            </p:cNvSpPr>
            <p:nvPr/>
          </p:nvSpPr>
          <p:spPr bwMode="auto">
            <a:xfrm>
              <a:off x="2807" y="1760"/>
              <a:ext cx="571" cy="268"/>
            </a:xfrm>
            <a:custGeom>
              <a:avLst/>
              <a:gdLst>
                <a:gd name="T0" fmla="*/ 0 w 111"/>
                <a:gd name="T1" fmla="*/ 166 h 55"/>
                <a:gd name="T2" fmla="*/ 15 w 111"/>
                <a:gd name="T3" fmla="*/ 0 h 55"/>
                <a:gd name="T4" fmla="*/ 370 w 111"/>
                <a:gd name="T5" fmla="*/ 15 h 55"/>
                <a:gd name="T6" fmla="*/ 381 w 111"/>
                <a:gd name="T7" fmla="*/ 29 h 55"/>
                <a:gd name="T8" fmla="*/ 391 w 111"/>
                <a:gd name="T9" fmla="*/ 29 h 55"/>
                <a:gd name="T10" fmla="*/ 401 w 111"/>
                <a:gd name="T11" fmla="*/ 24 h 55"/>
                <a:gd name="T12" fmla="*/ 406 w 111"/>
                <a:gd name="T13" fmla="*/ 29 h 55"/>
                <a:gd name="T14" fmla="*/ 412 w 111"/>
                <a:gd name="T15" fmla="*/ 44 h 55"/>
                <a:gd name="T16" fmla="*/ 422 w 111"/>
                <a:gd name="T17" fmla="*/ 44 h 55"/>
                <a:gd name="T18" fmla="*/ 427 w 111"/>
                <a:gd name="T19" fmla="*/ 44 h 55"/>
                <a:gd name="T20" fmla="*/ 437 w 111"/>
                <a:gd name="T21" fmla="*/ 34 h 55"/>
                <a:gd name="T22" fmla="*/ 448 w 111"/>
                <a:gd name="T23" fmla="*/ 34 h 55"/>
                <a:gd name="T24" fmla="*/ 458 w 111"/>
                <a:gd name="T25" fmla="*/ 39 h 55"/>
                <a:gd name="T26" fmla="*/ 484 w 111"/>
                <a:gd name="T27" fmla="*/ 54 h 55"/>
                <a:gd name="T28" fmla="*/ 499 w 111"/>
                <a:gd name="T29" fmla="*/ 63 h 55"/>
                <a:gd name="T30" fmla="*/ 499 w 111"/>
                <a:gd name="T31" fmla="*/ 73 h 55"/>
                <a:gd name="T32" fmla="*/ 509 w 111"/>
                <a:gd name="T33" fmla="*/ 78 h 55"/>
                <a:gd name="T34" fmla="*/ 509 w 111"/>
                <a:gd name="T35" fmla="*/ 83 h 55"/>
                <a:gd name="T36" fmla="*/ 504 w 111"/>
                <a:gd name="T37" fmla="*/ 93 h 55"/>
                <a:gd name="T38" fmla="*/ 509 w 111"/>
                <a:gd name="T39" fmla="*/ 102 h 55"/>
                <a:gd name="T40" fmla="*/ 514 w 111"/>
                <a:gd name="T41" fmla="*/ 117 h 55"/>
                <a:gd name="T42" fmla="*/ 520 w 111"/>
                <a:gd name="T43" fmla="*/ 122 h 55"/>
                <a:gd name="T44" fmla="*/ 520 w 111"/>
                <a:gd name="T45" fmla="*/ 127 h 55"/>
                <a:gd name="T46" fmla="*/ 520 w 111"/>
                <a:gd name="T47" fmla="*/ 136 h 55"/>
                <a:gd name="T48" fmla="*/ 530 w 111"/>
                <a:gd name="T49" fmla="*/ 141 h 55"/>
                <a:gd name="T50" fmla="*/ 535 w 111"/>
                <a:gd name="T51" fmla="*/ 146 h 55"/>
                <a:gd name="T52" fmla="*/ 530 w 111"/>
                <a:gd name="T53" fmla="*/ 156 h 55"/>
                <a:gd name="T54" fmla="*/ 530 w 111"/>
                <a:gd name="T55" fmla="*/ 166 h 55"/>
                <a:gd name="T56" fmla="*/ 540 w 111"/>
                <a:gd name="T57" fmla="*/ 171 h 55"/>
                <a:gd name="T58" fmla="*/ 540 w 111"/>
                <a:gd name="T59" fmla="*/ 180 h 55"/>
                <a:gd name="T60" fmla="*/ 535 w 111"/>
                <a:gd name="T61" fmla="*/ 185 h 55"/>
                <a:gd name="T62" fmla="*/ 540 w 111"/>
                <a:gd name="T63" fmla="*/ 190 h 55"/>
                <a:gd name="T64" fmla="*/ 545 w 111"/>
                <a:gd name="T65" fmla="*/ 200 h 55"/>
                <a:gd name="T66" fmla="*/ 540 w 111"/>
                <a:gd name="T67" fmla="*/ 205 h 55"/>
                <a:gd name="T68" fmla="*/ 545 w 111"/>
                <a:gd name="T69" fmla="*/ 214 h 55"/>
                <a:gd name="T70" fmla="*/ 545 w 111"/>
                <a:gd name="T71" fmla="*/ 219 h 55"/>
                <a:gd name="T72" fmla="*/ 550 w 111"/>
                <a:gd name="T73" fmla="*/ 224 h 55"/>
                <a:gd name="T74" fmla="*/ 556 w 111"/>
                <a:gd name="T75" fmla="*/ 234 h 55"/>
                <a:gd name="T76" fmla="*/ 561 w 111"/>
                <a:gd name="T77" fmla="*/ 244 h 55"/>
                <a:gd name="T78" fmla="*/ 571 w 111"/>
                <a:gd name="T79" fmla="*/ 253 h 55"/>
                <a:gd name="T80" fmla="*/ 571 w 111"/>
                <a:gd name="T81" fmla="*/ 258 h 55"/>
                <a:gd name="T82" fmla="*/ 571 w 111"/>
                <a:gd name="T83" fmla="*/ 263 h 55"/>
                <a:gd name="T84" fmla="*/ 571 w 111"/>
                <a:gd name="T85" fmla="*/ 268 h 55"/>
                <a:gd name="T86" fmla="*/ 129 w 111"/>
                <a:gd name="T87" fmla="*/ 258 h 55"/>
                <a:gd name="T88" fmla="*/ 134 w 111"/>
                <a:gd name="T89" fmla="*/ 175 h 55"/>
                <a:gd name="T90" fmla="*/ 0 w 111"/>
                <a:gd name="T91" fmla="*/ 166 h 55"/>
                <a:gd name="T92" fmla="*/ 0 w 111"/>
                <a:gd name="T93" fmla="*/ 16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42" name="Freeform 11"/>
            <p:cNvSpPr>
              <a:spLocks/>
            </p:cNvSpPr>
            <p:nvPr/>
          </p:nvSpPr>
          <p:spPr bwMode="auto">
            <a:xfrm>
              <a:off x="2921" y="2018"/>
              <a:ext cx="512" cy="259"/>
            </a:xfrm>
            <a:custGeom>
              <a:avLst/>
              <a:gdLst>
                <a:gd name="T0" fmla="*/ 15 w 100"/>
                <a:gd name="T1" fmla="*/ 0 h 53"/>
                <a:gd name="T2" fmla="*/ 456 w 100"/>
                <a:gd name="T3" fmla="*/ 10 h 53"/>
                <a:gd name="T4" fmla="*/ 486 w 100"/>
                <a:gd name="T5" fmla="*/ 29 h 53"/>
                <a:gd name="T6" fmla="*/ 476 w 100"/>
                <a:gd name="T7" fmla="*/ 39 h 53"/>
                <a:gd name="T8" fmla="*/ 476 w 100"/>
                <a:gd name="T9" fmla="*/ 49 h 53"/>
                <a:gd name="T10" fmla="*/ 481 w 100"/>
                <a:gd name="T11" fmla="*/ 59 h 53"/>
                <a:gd name="T12" fmla="*/ 486 w 100"/>
                <a:gd name="T13" fmla="*/ 59 h 53"/>
                <a:gd name="T14" fmla="*/ 492 w 100"/>
                <a:gd name="T15" fmla="*/ 73 h 53"/>
                <a:gd name="T16" fmla="*/ 497 w 100"/>
                <a:gd name="T17" fmla="*/ 78 h 53"/>
                <a:gd name="T18" fmla="*/ 507 w 100"/>
                <a:gd name="T19" fmla="*/ 78 h 53"/>
                <a:gd name="T20" fmla="*/ 507 w 100"/>
                <a:gd name="T21" fmla="*/ 83 h 53"/>
                <a:gd name="T22" fmla="*/ 512 w 100"/>
                <a:gd name="T23" fmla="*/ 259 h 53"/>
                <a:gd name="T24" fmla="*/ 0 w 100"/>
                <a:gd name="T25" fmla="*/ 249 h 53"/>
                <a:gd name="T26" fmla="*/ 15 w 100"/>
                <a:gd name="T27" fmla="*/ 0 h 53"/>
                <a:gd name="T28" fmla="*/ 1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43" name="Freeform 12"/>
            <p:cNvSpPr>
              <a:spLocks/>
            </p:cNvSpPr>
            <p:nvPr/>
          </p:nvSpPr>
          <p:spPr bwMode="auto">
            <a:xfrm>
              <a:off x="2848" y="2262"/>
              <a:ext cx="595" cy="293"/>
            </a:xfrm>
            <a:custGeom>
              <a:avLst/>
              <a:gdLst>
                <a:gd name="T0" fmla="*/ 72 w 116"/>
                <a:gd name="T1" fmla="*/ 5 h 60"/>
                <a:gd name="T2" fmla="*/ 0 w 116"/>
                <a:gd name="T3" fmla="*/ 44 h 60"/>
                <a:gd name="T4" fmla="*/ 205 w 116"/>
                <a:gd name="T5" fmla="*/ 215 h 60"/>
                <a:gd name="T6" fmla="*/ 215 w 116"/>
                <a:gd name="T7" fmla="*/ 220 h 60"/>
                <a:gd name="T8" fmla="*/ 231 w 116"/>
                <a:gd name="T9" fmla="*/ 234 h 60"/>
                <a:gd name="T10" fmla="*/ 246 w 116"/>
                <a:gd name="T11" fmla="*/ 230 h 60"/>
                <a:gd name="T12" fmla="*/ 256 w 116"/>
                <a:gd name="T13" fmla="*/ 234 h 60"/>
                <a:gd name="T14" fmla="*/ 262 w 116"/>
                <a:gd name="T15" fmla="*/ 244 h 60"/>
                <a:gd name="T16" fmla="*/ 282 w 116"/>
                <a:gd name="T17" fmla="*/ 249 h 60"/>
                <a:gd name="T18" fmla="*/ 292 w 116"/>
                <a:gd name="T19" fmla="*/ 254 h 60"/>
                <a:gd name="T20" fmla="*/ 303 w 116"/>
                <a:gd name="T21" fmla="*/ 249 h 60"/>
                <a:gd name="T22" fmla="*/ 313 w 116"/>
                <a:gd name="T23" fmla="*/ 259 h 60"/>
                <a:gd name="T24" fmla="*/ 333 w 116"/>
                <a:gd name="T25" fmla="*/ 259 h 60"/>
                <a:gd name="T26" fmla="*/ 344 w 116"/>
                <a:gd name="T27" fmla="*/ 269 h 60"/>
                <a:gd name="T28" fmla="*/ 349 w 116"/>
                <a:gd name="T29" fmla="*/ 278 h 60"/>
                <a:gd name="T30" fmla="*/ 364 w 116"/>
                <a:gd name="T31" fmla="*/ 273 h 60"/>
                <a:gd name="T32" fmla="*/ 385 w 116"/>
                <a:gd name="T33" fmla="*/ 283 h 60"/>
                <a:gd name="T34" fmla="*/ 395 w 116"/>
                <a:gd name="T35" fmla="*/ 278 h 60"/>
                <a:gd name="T36" fmla="*/ 405 w 116"/>
                <a:gd name="T37" fmla="*/ 278 h 60"/>
                <a:gd name="T38" fmla="*/ 405 w 116"/>
                <a:gd name="T39" fmla="*/ 293 h 60"/>
                <a:gd name="T40" fmla="*/ 410 w 116"/>
                <a:gd name="T41" fmla="*/ 283 h 60"/>
                <a:gd name="T42" fmla="*/ 421 w 116"/>
                <a:gd name="T43" fmla="*/ 273 h 60"/>
                <a:gd name="T44" fmla="*/ 426 w 116"/>
                <a:gd name="T45" fmla="*/ 278 h 60"/>
                <a:gd name="T46" fmla="*/ 436 w 116"/>
                <a:gd name="T47" fmla="*/ 283 h 60"/>
                <a:gd name="T48" fmla="*/ 446 w 116"/>
                <a:gd name="T49" fmla="*/ 278 h 60"/>
                <a:gd name="T50" fmla="*/ 446 w 116"/>
                <a:gd name="T51" fmla="*/ 283 h 60"/>
                <a:gd name="T52" fmla="*/ 462 w 116"/>
                <a:gd name="T53" fmla="*/ 293 h 60"/>
                <a:gd name="T54" fmla="*/ 477 w 116"/>
                <a:gd name="T55" fmla="*/ 283 h 60"/>
                <a:gd name="T56" fmla="*/ 508 w 116"/>
                <a:gd name="T57" fmla="*/ 273 h 60"/>
                <a:gd name="T58" fmla="*/ 518 w 116"/>
                <a:gd name="T59" fmla="*/ 273 h 60"/>
                <a:gd name="T60" fmla="*/ 544 w 116"/>
                <a:gd name="T61" fmla="*/ 273 h 60"/>
                <a:gd name="T62" fmla="*/ 580 w 116"/>
                <a:gd name="T63" fmla="*/ 288 h 60"/>
                <a:gd name="T64" fmla="*/ 590 w 116"/>
                <a:gd name="T65" fmla="*/ 293 h 60"/>
                <a:gd name="T66" fmla="*/ 595 w 116"/>
                <a:gd name="T67" fmla="*/ 151 h 60"/>
                <a:gd name="T68" fmla="*/ 585 w 116"/>
                <a:gd name="T69" fmla="*/ 15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44" name="Freeform 13"/>
            <p:cNvSpPr>
              <a:spLocks/>
            </p:cNvSpPr>
            <p:nvPr/>
          </p:nvSpPr>
          <p:spPr bwMode="auto">
            <a:xfrm>
              <a:off x="3296" y="1726"/>
              <a:ext cx="420" cy="263"/>
            </a:xfrm>
            <a:custGeom>
              <a:avLst/>
              <a:gdLst>
                <a:gd name="T0" fmla="*/ 338 w 82"/>
                <a:gd name="T1" fmla="*/ 0 h 54"/>
                <a:gd name="T2" fmla="*/ 348 w 82"/>
                <a:gd name="T3" fmla="*/ 19 h 54"/>
                <a:gd name="T4" fmla="*/ 343 w 82"/>
                <a:gd name="T5" fmla="*/ 29 h 54"/>
                <a:gd name="T6" fmla="*/ 353 w 82"/>
                <a:gd name="T7" fmla="*/ 63 h 54"/>
                <a:gd name="T8" fmla="*/ 379 w 82"/>
                <a:gd name="T9" fmla="*/ 78 h 54"/>
                <a:gd name="T10" fmla="*/ 384 w 82"/>
                <a:gd name="T11" fmla="*/ 88 h 54"/>
                <a:gd name="T12" fmla="*/ 400 w 82"/>
                <a:gd name="T13" fmla="*/ 102 h 54"/>
                <a:gd name="T14" fmla="*/ 420 w 82"/>
                <a:gd name="T15" fmla="*/ 127 h 54"/>
                <a:gd name="T16" fmla="*/ 410 w 82"/>
                <a:gd name="T17" fmla="*/ 141 h 54"/>
                <a:gd name="T18" fmla="*/ 410 w 82"/>
                <a:gd name="T19" fmla="*/ 151 h 54"/>
                <a:gd name="T20" fmla="*/ 384 w 82"/>
                <a:gd name="T21" fmla="*/ 166 h 54"/>
                <a:gd name="T22" fmla="*/ 369 w 82"/>
                <a:gd name="T23" fmla="*/ 170 h 54"/>
                <a:gd name="T24" fmla="*/ 359 w 82"/>
                <a:gd name="T25" fmla="*/ 185 h 54"/>
                <a:gd name="T26" fmla="*/ 369 w 82"/>
                <a:gd name="T27" fmla="*/ 200 h 54"/>
                <a:gd name="T28" fmla="*/ 369 w 82"/>
                <a:gd name="T29" fmla="*/ 214 h 54"/>
                <a:gd name="T30" fmla="*/ 348 w 82"/>
                <a:gd name="T31" fmla="*/ 244 h 54"/>
                <a:gd name="T32" fmla="*/ 343 w 82"/>
                <a:gd name="T33" fmla="*/ 258 h 54"/>
                <a:gd name="T34" fmla="*/ 323 w 82"/>
                <a:gd name="T35" fmla="*/ 244 h 54"/>
                <a:gd name="T36" fmla="*/ 56 w 82"/>
                <a:gd name="T37" fmla="*/ 248 h 54"/>
                <a:gd name="T38" fmla="*/ 56 w 82"/>
                <a:gd name="T39" fmla="*/ 234 h 54"/>
                <a:gd name="T40" fmla="*/ 46 w 82"/>
                <a:gd name="T41" fmla="*/ 219 h 54"/>
                <a:gd name="T42" fmla="*/ 51 w 82"/>
                <a:gd name="T43" fmla="*/ 205 h 54"/>
                <a:gd name="T44" fmla="*/ 41 w 82"/>
                <a:gd name="T45" fmla="*/ 190 h 54"/>
                <a:gd name="T46" fmla="*/ 41 w 82"/>
                <a:gd name="T47" fmla="*/ 175 h 54"/>
                <a:gd name="T48" fmla="*/ 31 w 82"/>
                <a:gd name="T49" fmla="*/ 161 h 54"/>
                <a:gd name="T50" fmla="*/ 26 w 82"/>
                <a:gd name="T51" fmla="*/ 151 h 54"/>
                <a:gd name="T52" fmla="*/ 15 w 82"/>
                <a:gd name="T53" fmla="*/ 127 h 54"/>
                <a:gd name="T54" fmla="*/ 20 w 82"/>
                <a:gd name="T55" fmla="*/ 112 h 54"/>
                <a:gd name="T56" fmla="*/ 10 w 82"/>
                <a:gd name="T57" fmla="*/ 97 h 54"/>
                <a:gd name="T58" fmla="*/ 10 w 82"/>
                <a:gd name="T59" fmla="*/ 88 h 54"/>
                <a:gd name="T60" fmla="*/ 10 w 82"/>
                <a:gd name="T61" fmla="*/ 58 h 54"/>
                <a:gd name="T62" fmla="*/ 10 w 82"/>
                <a:gd name="T63" fmla="*/ 49 h 54"/>
                <a:gd name="T64" fmla="*/ 5 w 82"/>
                <a:gd name="T65" fmla="*/ 29 h 54"/>
                <a:gd name="T66" fmla="*/ 5 w 82"/>
                <a:gd name="T67" fmla="*/ 15 h 54"/>
                <a:gd name="T68" fmla="*/ 10 w 82"/>
                <a:gd name="T69" fmla="*/ 10 h 54"/>
                <a:gd name="T70" fmla="*/ 10 w 82"/>
                <a:gd name="T71" fmla="*/ 1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45" name="Freeform 14"/>
            <p:cNvSpPr>
              <a:spLocks/>
            </p:cNvSpPr>
            <p:nvPr/>
          </p:nvSpPr>
          <p:spPr bwMode="auto">
            <a:xfrm>
              <a:off x="3353" y="1970"/>
              <a:ext cx="460" cy="380"/>
            </a:xfrm>
            <a:custGeom>
              <a:avLst/>
              <a:gdLst>
                <a:gd name="T0" fmla="*/ 388 w 90"/>
                <a:gd name="T1" fmla="*/ 336 h 78"/>
                <a:gd name="T2" fmla="*/ 394 w 90"/>
                <a:gd name="T3" fmla="*/ 346 h 78"/>
                <a:gd name="T4" fmla="*/ 394 w 90"/>
                <a:gd name="T5" fmla="*/ 361 h 78"/>
                <a:gd name="T6" fmla="*/ 378 w 90"/>
                <a:gd name="T7" fmla="*/ 375 h 78"/>
                <a:gd name="T8" fmla="*/ 424 w 90"/>
                <a:gd name="T9" fmla="*/ 380 h 78"/>
                <a:gd name="T10" fmla="*/ 424 w 90"/>
                <a:gd name="T11" fmla="*/ 361 h 78"/>
                <a:gd name="T12" fmla="*/ 434 w 90"/>
                <a:gd name="T13" fmla="*/ 336 h 78"/>
                <a:gd name="T14" fmla="*/ 450 w 90"/>
                <a:gd name="T15" fmla="*/ 326 h 78"/>
                <a:gd name="T16" fmla="*/ 455 w 90"/>
                <a:gd name="T17" fmla="*/ 326 h 78"/>
                <a:gd name="T18" fmla="*/ 460 w 90"/>
                <a:gd name="T19" fmla="*/ 297 h 78"/>
                <a:gd name="T20" fmla="*/ 455 w 90"/>
                <a:gd name="T21" fmla="*/ 292 h 78"/>
                <a:gd name="T22" fmla="*/ 450 w 90"/>
                <a:gd name="T23" fmla="*/ 287 h 78"/>
                <a:gd name="T24" fmla="*/ 445 w 90"/>
                <a:gd name="T25" fmla="*/ 292 h 78"/>
                <a:gd name="T26" fmla="*/ 429 w 90"/>
                <a:gd name="T27" fmla="*/ 273 h 78"/>
                <a:gd name="T28" fmla="*/ 434 w 90"/>
                <a:gd name="T29" fmla="*/ 263 h 78"/>
                <a:gd name="T30" fmla="*/ 429 w 90"/>
                <a:gd name="T31" fmla="*/ 253 h 78"/>
                <a:gd name="T32" fmla="*/ 404 w 90"/>
                <a:gd name="T33" fmla="*/ 224 h 78"/>
                <a:gd name="T34" fmla="*/ 378 w 90"/>
                <a:gd name="T35" fmla="*/ 209 h 78"/>
                <a:gd name="T36" fmla="*/ 363 w 90"/>
                <a:gd name="T37" fmla="*/ 185 h 78"/>
                <a:gd name="T38" fmla="*/ 378 w 90"/>
                <a:gd name="T39" fmla="*/ 166 h 78"/>
                <a:gd name="T40" fmla="*/ 378 w 90"/>
                <a:gd name="T41" fmla="*/ 146 h 78"/>
                <a:gd name="T42" fmla="*/ 358 w 90"/>
                <a:gd name="T43" fmla="*/ 132 h 78"/>
                <a:gd name="T44" fmla="*/ 348 w 90"/>
                <a:gd name="T45" fmla="*/ 141 h 78"/>
                <a:gd name="T46" fmla="*/ 332 w 90"/>
                <a:gd name="T47" fmla="*/ 107 h 78"/>
                <a:gd name="T48" fmla="*/ 307 w 90"/>
                <a:gd name="T49" fmla="*/ 88 h 78"/>
                <a:gd name="T50" fmla="*/ 286 w 90"/>
                <a:gd name="T51" fmla="*/ 63 h 78"/>
                <a:gd name="T52" fmla="*/ 281 w 90"/>
                <a:gd name="T53" fmla="*/ 29 h 78"/>
                <a:gd name="T54" fmla="*/ 281 w 90"/>
                <a:gd name="T55" fmla="*/ 19 h 78"/>
                <a:gd name="T56" fmla="*/ 0 w 90"/>
                <a:gd name="T57" fmla="*/ 10 h 78"/>
                <a:gd name="T58" fmla="*/ 10 w 90"/>
                <a:gd name="T59" fmla="*/ 24 h 78"/>
                <a:gd name="T60" fmla="*/ 26 w 90"/>
                <a:gd name="T61" fmla="*/ 44 h 78"/>
                <a:gd name="T62" fmla="*/ 26 w 90"/>
                <a:gd name="T63" fmla="*/ 54 h 78"/>
                <a:gd name="T64" fmla="*/ 56 w 90"/>
                <a:gd name="T65" fmla="*/ 78 h 78"/>
                <a:gd name="T66" fmla="*/ 46 w 90"/>
                <a:gd name="T67" fmla="*/ 97 h 78"/>
                <a:gd name="T68" fmla="*/ 56 w 90"/>
                <a:gd name="T69" fmla="*/ 107 h 78"/>
                <a:gd name="T70" fmla="*/ 66 w 90"/>
                <a:gd name="T71" fmla="*/ 127 h 78"/>
                <a:gd name="T72" fmla="*/ 77 w 90"/>
                <a:gd name="T73" fmla="*/ 132 h 78"/>
                <a:gd name="T74" fmla="*/ 82 w 90"/>
                <a:gd name="T75" fmla="*/ 351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46" name="Freeform 15"/>
            <p:cNvSpPr>
              <a:spLocks/>
            </p:cNvSpPr>
            <p:nvPr/>
          </p:nvSpPr>
          <p:spPr bwMode="auto">
            <a:xfrm>
              <a:off x="3526" y="1438"/>
              <a:ext cx="364" cy="371"/>
            </a:xfrm>
            <a:custGeom>
              <a:avLst/>
              <a:gdLst>
                <a:gd name="T0" fmla="*/ 149 w 71"/>
                <a:gd name="T1" fmla="*/ 366 h 76"/>
                <a:gd name="T2" fmla="*/ 123 w 71"/>
                <a:gd name="T3" fmla="*/ 351 h 76"/>
                <a:gd name="T4" fmla="*/ 113 w 71"/>
                <a:gd name="T5" fmla="*/ 317 h 76"/>
                <a:gd name="T6" fmla="*/ 118 w 71"/>
                <a:gd name="T7" fmla="*/ 308 h 76"/>
                <a:gd name="T8" fmla="*/ 108 w 71"/>
                <a:gd name="T9" fmla="*/ 288 h 76"/>
                <a:gd name="T10" fmla="*/ 108 w 71"/>
                <a:gd name="T11" fmla="*/ 264 h 76"/>
                <a:gd name="T12" fmla="*/ 87 w 71"/>
                <a:gd name="T13" fmla="*/ 244 h 76"/>
                <a:gd name="T14" fmla="*/ 62 w 71"/>
                <a:gd name="T15" fmla="*/ 220 h 76"/>
                <a:gd name="T16" fmla="*/ 41 w 71"/>
                <a:gd name="T17" fmla="*/ 210 h 76"/>
                <a:gd name="T18" fmla="*/ 36 w 71"/>
                <a:gd name="T19" fmla="*/ 205 h 76"/>
                <a:gd name="T20" fmla="*/ 15 w 71"/>
                <a:gd name="T21" fmla="*/ 200 h 76"/>
                <a:gd name="T22" fmla="*/ 5 w 71"/>
                <a:gd name="T23" fmla="*/ 190 h 76"/>
                <a:gd name="T24" fmla="*/ 10 w 71"/>
                <a:gd name="T25" fmla="*/ 151 h 76"/>
                <a:gd name="T26" fmla="*/ 15 w 71"/>
                <a:gd name="T27" fmla="*/ 137 h 76"/>
                <a:gd name="T28" fmla="*/ 0 w 71"/>
                <a:gd name="T29" fmla="*/ 122 h 76"/>
                <a:gd name="T30" fmla="*/ 5 w 71"/>
                <a:gd name="T31" fmla="*/ 107 h 76"/>
                <a:gd name="T32" fmla="*/ 26 w 71"/>
                <a:gd name="T33" fmla="*/ 83 h 76"/>
                <a:gd name="T34" fmla="*/ 36 w 71"/>
                <a:gd name="T35" fmla="*/ 78 h 76"/>
                <a:gd name="T36" fmla="*/ 36 w 71"/>
                <a:gd name="T37" fmla="*/ 29 h 76"/>
                <a:gd name="T38" fmla="*/ 46 w 71"/>
                <a:gd name="T39" fmla="*/ 24 h 76"/>
                <a:gd name="T40" fmla="*/ 67 w 71"/>
                <a:gd name="T41" fmla="*/ 24 h 76"/>
                <a:gd name="T42" fmla="*/ 113 w 71"/>
                <a:gd name="T43" fmla="*/ 5 h 76"/>
                <a:gd name="T44" fmla="*/ 123 w 71"/>
                <a:gd name="T45" fmla="*/ 5 h 76"/>
                <a:gd name="T46" fmla="*/ 118 w 71"/>
                <a:gd name="T47" fmla="*/ 15 h 76"/>
                <a:gd name="T48" fmla="*/ 113 w 71"/>
                <a:gd name="T49" fmla="*/ 29 h 76"/>
                <a:gd name="T50" fmla="*/ 133 w 71"/>
                <a:gd name="T51" fmla="*/ 24 h 76"/>
                <a:gd name="T52" fmla="*/ 144 w 71"/>
                <a:gd name="T53" fmla="*/ 29 h 76"/>
                <a:gd name="T54" fmla="*/ 159 w 71"/>
                <a:gd name="T55" fmla="*/ 39 h 76"/>
                <a:gd name="T56" fmla="*/ 164 w 71"/>
                <a:gd name="T57" fmla="*/ 49 h 76"/>
                <a:gd name="T58" fmla="*/ 226 w 71"/>
                <a:gd name="T59" fmla="*/ 63 h 76"/>
                <a:gd name="T60" fmla="*/ 246 w 71"/>
                <a:gd name="T61" fmla="*/ 73 h 76"/>
                <a:gd name="T62" fmla="*/ 256 w 71"/>
                <a:gd name="T63" fmla="*/ 73 h 76"/>
                <a:gd name="T64" fmla="*/ 261 w 71"/>
                <a:gd name="T65" fmla="*/ 73 h 76"/>
                <a:gd name="T66" fmla="*/ 287 w 71"/>
                <a:gd name="T67" fmla="*/ 78 h 76"/>
                <a:gd name="T68" fmla="*/ 287 w 71"/>
                <a:gd name="T69" fmla="*/ 83 h 76"/>
                <a:gd name="T70" fmla="*/ 297 w 71"/>
                <a:gd name="T71" fmla="*/ 88 h 76"/>
                <a:gd name="T72" fmla="*/ 313 w 71"/>
                <a:gd name="T73" fmla="*/ 103 h 76"/>
                <a:gd name="T74" fmla="*/ 308 w 71"/>
                <a:gd name="T75" fmla="*/ 122 h 76"/>
                <a:gd name="T76" fmla="*/ 323 w 71"/>
                <a:gd name="T77" fmla="*/ 122 h 76"/>
                <a:gd name="T78" fmla="*/ 318 w 71"/>
                <a:gd name="T79" fmla="*/ 132 h 76"/>
                <a:gd name="T80" fmla="*/ 328 w 71"/>
                <a:gd name="T81" fmla="*/ 146 h 76"/>
                <a:gd name="T82" fmla="*/ 313 w 71"/>
                <a:gd name="T83" fmla="*/ 161 h 76"/>
                <a:gd name="T84" fmla="*/ 302 w 71"/>
                <a:gd name="T85" fmla="*/ 186 h 76"/>
                <a:gd name="T86" fmla="*/ 302 w 71"/>
                <a:gd name="T87" fmla="*/ 190 h 76"/>
                <a:gd name="T88" fmla="*/ 323 w 71"/>
                <a:gd name="T89" fmla="*/ 171 h 76"/>
                <a:gd name="T90" fmla="*/ 338 w 71"/>
                <a:gd name="T91" fmla="*/ 161 h 76"/>
                <a:gd name="T92" fmla="*/ 349 w 71"/>
                <a:gd name="T93" fmla="*/ 151 h 76"/>
                <a:gd name="T94" fmla="*/ 349 w 71"/>
                <a:gd name="T95" fmla="*/ 137 h 76"/>
                <a:gd name="T96" fmla="*/ 354 w 71"/>
                <a:gd name="T97" fmla="*/ 132 h 76"/>
                <a:gd name="T98" fmla="*/ 359 w 71"/>
                <a:gd name="T99" fmla="*/ 122 h 76"/>
                <a:gd name="T100" fmla="*/ 364 w 71"/>
                <a:gd name="T101" fmla="*/ 127 h 76"/>
                <a:gd name="T102" fmla="*/ 354 w 71"/>
                <a:gd name="T103" fmla="*/ 161 h 76"/>
                <a:gd name="T104" fmla="*/ 349 w 71"/>
                <a:gd name="T105" fmla="*/ 171 h 76"/>
                <a:gd name="T106" fmla="*/ 338 w 71"/>
                <a:gd name="T107" fmla="*/ 195 h 76"/>
                <a:gd name="T108" fmla="*/ 338 w 71"/>
                <a:gd name="T109" fmla="*/ 220 h 76"/>
                <a:gd name="T110" fmla="*/ 328 w 71"/>
                <a:gd name="T111" fmla="*/ 229 h 76"/>
                <a:gd name="T112" fmla="*/ 333 w 71"/>
                <a:gd name="T113" fmla="*/ 264 h 76"/>
                <a:gd name="T114" fmla="*/ 323 w 71"/>
                <a:gd name="T115" fmla="*/ 288 h 76"/>
                <a:gd name="T116" fmla="*/ 333 w 71"/>
                <a:gd name="T117" fmla="*/ 342 h 76"/>
                <a:gd name="T118" fmla="*/ 333 w 71"/>
                <a:gd name="T119" fmla="*/ 347 h 76"/>
                <a:gd name="T120" fmla="*/ 333 w 71"/>
                <a:gd name="T121" fmla="*/ 361 h 76"/>
                <a:gd name="T122" fmla="*/ 154 w 71"/>
                <a:gd name="T123" fmla="*/ 371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47" name="Freeform 16"/>
            <p:cNvSpPr>
              <a:spLocks/>
            </p:cNvSpPr>
            <p:nvPr/>
          </p:nvSpPr>
          <p:spPr bwMode="auto">
            <a:xfrm>
              <a:off x="3787" y="2057"/>
              <a:ext cx="509" cy="249"/>
            </a:xfrm>
            <a:custGeom>
              <a:avLst/>
              <a:gdLst>
                <a:gd name="T0" fmla="*/ 103 w 99"/>
                <a:gd name="T1" fmla="*/ 239 h 51"/>
                <a:gd name="T2" fmla="*/ 98 w 99"/>
                <a:gd name="T3" fmla="*/ 229 h 51"/>
                <a:gd name="T4" fmla="*/ 113 w 99"/>
                <a:gd name="T5" fmla="*/ 229 h 51"/>
                <a:gd name="T6" fmla="*/ 411 w 99"/>
                <a:gd name="T7" fmla="*/ 200 h 51"/>
                <a:gd name="T8" fmla="*/ 437 w 99"/>
                <a:gd name="T9" fmla="*/ 186 h 51"/>
                <a:gd name="T10" fmla="*/ 458 w 99"/>
                <a:gd name="T11" fmla="*/ 171 h 51"/>
                <a:gd name="T12" fmla="*/ 458 w 99"/>
                <a:gd name="T13" fmla="*/ 161 h 51"/>
                <a:gd name="T14" fmla="*/ 463 w 99"/>
                <a:gd name="T15" fmla="*/ 151 h 51"/>
                <a:gd name="T16" fmla="*/ 509 w 99"/>
                <a:gd name="T17" fmla="*/ 112 h 51"/>
                <a:gd name="T18" fmla="*/ 504 w 99"/>
                <a:gd name="T19" fmla="*/ 107 h 51"/>
                <a:gd name="T20" fmla="*/ 499 w 99"/>
                <a:gd name="T21" fmla="*/ 103 h 51"/>
                <a:gd name="T22" fmla="*/ 488 w 99"/>
                <a:gd name="T23" fmla="*/ 98 h 51"/>
                <a:gd name="T24" fmla="*/ 483 w 99"/>
                <a:gd name="T25" fmla="*/ 98 h 51"/>
                <a:gd name="T26" fmla="*/ 463 w 99"/>
                <a:gd name="T27" fmla="*/ 68 h 51"/>
                <a:gd name="T28" fmla="*/ 458 w 99"/>
                <a:gd name="T29" fmla="*/ 59 h 51"/>
                <a:gd name="T30" fmla="*/ 458 w 99"/>
                <a:gd name="T31" fmla="*/ 39 h 51"/>
                <a:gd name="T32" fmla="*/ 447 w 99"/>
                <a:gd name="T33" fmla="*/ 34 h 51"/>
                <a:gd name="T34" fmla="*/ 432 w 99"/>
                <a:gd name="T35" fmla="*/ 20 h 51"/>
                <a:gd name="T36" fmla="*/ 422 w 99"/>
                <a:gd name="T37" fmla="*/ 20 h 51"/>
                <a:gd name="T38" fmla="*/ 416 w 99"/>
                <a:gd name="T39" fmla="*/ 29 h 51"/>
                <a:gd name="T40" fmla="*/ 401 w 99"/>
                <a:gd name="T41" fmla="*/ 29 h 51"/>
                <a:gd name="T42" fmla="*/ 386 w 99"/>
                <a:gd name="T43" fmla="*/ 29 h 51"/>
                <a:gd name="T44" fmla="*/ 365 w 99"/>
                <a:gd name="T45" fmla="*/ 24 h 51"/>
                <a:gd name="T46" fmla="*/ 339 w 99"/>
                <a:gd name="T47" fmla="*/ 20 h 51"/>
                <a:gd name="T48" fmla="*/ 324 w 99"/>
                <a:gd name="T49" fmla="*/ 0 h 51"/>
                <a:gd name="T50" fmla="*/ 314 w 99"/>
                <a:gd name="T51" fmla="*/ 5 h 51"/>
                <a:gd name="T52" fmla="*/ 298 w 99"/>
                <a:gd name="T53" fmla="*/ 0 h 51"/>
                <a:gd name="T54" fmla="*/ 298 w 99"/>
                <a:gd name="T55" fmla="*/ 10 h 51"/>
                <a:gd name="T56" fmla="*/ 298 w 99"/>
                <a:gd name="T57" fmla="*/ 29 h 51"/>
                <a:gd name="T58" fmla="*/ 283 w 99"/>
                <a:gd name="T59" fmla="*/ 39 h 51"/>
                <a:gd name="T60" fmla="*/ 262 w 99"/>
                <a:gd name="T61" fmla="*/ 39 h 51"/>
                <a:gd name="T62" fmla="*/ 237 w 99"/>
                <a:gd name="T63" fmla="*/ 88 h 51"/>
                <a:gd name="T64" fmla="*/ 216 w 99"/>
                <a:gd name="T65" fmla="*/ 103 h 51"/>
                <a:gd name="T66" fmla="*/ 201 w 99"/>
                <a:gd name="T67" fmla="*/ 93 h 51"/>
                <a:gd name="T68" fmla="*/ 190 w 99"/>
                <a:gd name="T69" fmla="*/ 117 h 51"/>
                <a:gd name="T70" fmla="*/ 180 w 99"/>
                <a:gd name="T71" fmla="*/ 117 h 51"/>
                <a:gd name="T72" fmla="*/ 165 w 99"/>
                <a:gd name="T73" fmla="*/ 112 h 51"/>
                <a:gd name="T74" fmla="*/ 154 w 99"/>
                <a:gd name="T75" fmla="*/ 127 h 51"/>
                <a:gd name="T76" fmla="*/ 134 w 99"/>
                <a:gd name="T77" fmla="*/ 117 h 51"/>
                <a:gd name="T78" fmla="*/ 103 w 99"/>
                <a:gd name="T79" fmla="*/ 122 h 51"/>
                <a:gd name="T80" fmla="*/ 103 w 99"/>
                <a:gd name="T81" fmla="*/ 132 h 51"/>
                <a:gd name="T82" fmla="*/ 93 w 99"/>
                <a:gd name="T83" fmla="*/ 132 h 51"/>
                <a:gd name="T84" fmla="*/ 93 w 99"/>
                <a:gd name="T85" fmla="*/ 132 h 51"/>
                <a:gd name="T86" fmla="*/ 87 w 99"/>
                <a:gd name="T87" fmla="*/ 146 h 51"/>
                <a:gd name="T88" fmla="*/ 87 w 99"/>
                <a:gd name="T89" fmla="*/ 146 h 51"/>
                <a:gd name="T90" fmla="*/ 93 w 99"/>
                <a:gd name="T91" fmla="*/ 161 h 51"/>
                <a:gd name="T92" fmla="*/ 62 w 99"/>
                <a:gd name="T93" fmla="*/ 166 h 51"/>
                <a:gd name="T94" fmla="*/ 67 w 99"/>
                <a:gd name="T95" fmla="*/ 195 h 51"/>
                <a:gd name="T96" fmla="*/ 51 w 99"/>
                <a:gd name="T97" fmla="*/ 190 h 51"/>
                <a:gd name="T98" fmla="*/ 31 w 99"/>
                <a:gd name="T99" fmla="*/ 186 h 51"/>
                <a:gd name="T100" fmla="*/ 21 w 99"/>
                <a:gd name="T101" fmla="*/ 205 h 51"/>
                <a:gd name="T102" fmla="*/ 21 w 99"/>
                <a:gd name="T103" fmla="*/ 205 h 51"/>
                <a:gd name="T104" fmla="*/ 26 w 99"/>
                <a:gd name="T105" fmla="*/ 215 h 51"/>
                <a:gd name="T106" fmla="*/ 15 w 99"/>
                <a:gd name="T107" fmla="*/ 239 h 51"/>
                <a:gd name="T108" fmla="*/ 5 w 99"/>
                <a:gd name="T109" fmla="*/ 239 h 51"/>
                <a:gd name="T110" fmla="*/ 0 w 99"/>
                <a:gd name="T111" fmla="*/ 249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48" name="Freeform 17"/>
            <p:cNvSpPr>
              <a:spLocks/>
            </p:cNvSpPr>
            <p:nvPr/>
          </p:nvSpPr>
          <p:spPr bwMode="auto">
            <a:xfrm>
              <a:off x="3742" y="2243"/>
              <a:ext cx="568" cy="190"/>
            </a:xfrm>
            <a:custGeom>
              <a:avLst/>
              <a:gdLst>
                <a:gd name="T0" fmla="*/ 568 w 111"/>
                <a:gd name="T1" fmla="*/ 0 h 39"/>
                <a:gd name="T2" fmla="*/ 455 w 111"/>
                <a:gd name="T3" fmla="*/ 15 h 39"/>
                <a:gd name="T4" fmla="*/ 445 w 111"/>
                <a:gd name="T5" fmla="*/ 19 h 39"/>
                <a:gd name="T6" fmla="*/ 159 w 111"/>
                <a:gd name="T7" fmla="*/ 44 h 39"/>
                <a:gd name="T8" fmla="*/ 159 w 111"/>
                <a:gd name="T9" fmla="*/ 39 h 39"/>
                <a:gd name="T10" fmla="*/ 143 w 111"/>
                <a:gd name="T11" fmla="*/ 44 h 39"/>
                <a:gd name="T12" fmla="*/ 148 w 111"/>
                <a:gd name="T13" fmla="*/ 49 h 39"/>
                <a:gd name="T14" fmla="*/ 148 w 111"/>
                <a:gd name="T15" fmla="*/ 54 h 39"/>
                <a:gd name="T16" fmla="*/ 46 w 111"/>
                <a:gd name="T17" fmla="*/ 63 h 39"/>
                <a:gd name="T18" fmla="*/ 41 w 111"/>
                <a:gd name="T19" fmla="*/ 73 h 39"/>
                <a:gd name="T20" fmla="*/ 36 w 111"/>
                <a:gd name="T21" fmla="*/ 88 h 39"/>
                <a:gd name="T22" fmla="*/ 41 w 111"/>
                <a:gd name="T23" fmla="*/ 93 h 39"/>
                <a:gd name="T24" fmla="*/ 36 w 111"/>
                <a:gd name="T25" fmla="*/ 107 h 39"/>
                <a:gd name="T26" fmla="*/ 36 w 111"/>
                <a:gd name="T27" fmla="*/ 107 h 39"/>
                <a:gd name="T28" fmla="*/ 36 w 111"/>
                <a:gd name="T29" fmla="*/ 112 h 39"/>
                <a:gd name="T30" fmla="*/ 31 w 111"/>
                <a:gd name="T31" fmla="*/ 122 h 39"/>
                <a:gd name="T32" fmla="*/ 26 w 111"/>
                <a:gd name="T33" fmla="*/ 127 h 39"/>
                <a:gd name="T34" fmla="*/ 20 w 111"/>
                <a:gd name="T35" fmla="*/ 146 h 39"/>
                <a:gd name="T36" fmla="*/ 10 w 111"/>
                <a:gd name="T37" fmla="*/ 156 h 39"/>
                <a:gd name="T38" fmla="*/ 10 w 111"/>
                <a:gd name="T39" fmla="*/ 171 h 39"/>
                <a:gd name="T40" fmla="*/ 10 w 111"/>
                <a:gd name="T41" fmla="*/ 185 h 39"/>
                <a:gd name="T42" fmla="*/ 10 w 111"/>
                <a:gd name="T43" fmla="*/ 185 h 39"/>
                <a:gd name="T44" fmla="*/ 0 w 111"/>
                <a:gd name="T45" fmla="*/ 190 h 39"/>
                <a:gd name="T46" fmla="*/ 148 w 111"/>
                <a:gd name="T47" fmla="*/ 180 h 39"/>
                <a:gd name="T48" fmla="*/ 333 w 111"/>
                <a:gd name="T49" fmla="*/ 166 h 39"/>
                <a:gd name="T50" fmla="*/ 399 w 111"/>
                <a:gd name="T51" fmla="*/ 156 h 39"/>
                <a:gd name="T52" fmla="*/ 404 w 111"/>
                <a:gd name="T53" fmla="*/ 136 h 39"/>
                <a:gd name="T54" fmla="*/ 409 w 111"/>
                <a:gd name="T55" fmla="*/ 136 h 39"/>
                <a:gd name="T56" fmla="*/ 409 w 111"/>
                <a:gd name="T57" fmla="*/ 136 h 39"/>
                <a:gd name="T58" fmla="*/ 414 w 111"/>
                <a:gd name="T59" fmla="*/ 132 h 39"/>
                <a:gd name="T60" fmla="*/ 420 w 111"/>
                <a:gd name="T61" fmla="*/ 127 h 39"/>
                <a:gd name="T62" fmla="*/ 414 w 111"/>
                <a:gd name="T63" fmla="*/ 122 h 39"/>
                <a:gd name="T64" fmla="*/ 420 w 111"/>
                <a:gd name="T65" fmla="*/ 117 h 39"/>
                <a:gd name="T66" fmla="*/ 425 w 111"/>
                <a:gd name="T67" fmla="*/ 112 h 39"/>
                <a:gd name="T68" fmla="*/ 440 w 111"/>
                <a:gd name="T69" fmla="*/ 107 h 39"/>
                <a:gd name="T70" fmla="*/ 455 w 111"/>
                <a:gd name="T71" fmla="*/ 102 h 39"/>
                <a:gd name="T72" fmla="*/ 471 w 111"/>
                <a:gd name="T73" fmla="*/ 88 h 39"/>
                <a:gd name="T74" fmla="*/ 476 w 111"/>
                <a:gd name="T75" fmla="*/ 88 h 39"/>
                <a:gd name="T76" fmla="*/ 486 w 111"/>
                <a:gd name="T77" fmla="*/ 78 h 39"/>
                <a:gd name="T78" fmla="*/ 491 w 111"/>
                <a:gd name="T79" fmla="*/ 68 h 39"/>
                <a:gd name="T80" fmla="*/ 491 w 111"/>
                <a:gd name="T81" fmla="*/ 68 h 39"/>
                <a:gd name="T82" fmla="*/ 496 w 111"/>
                <a:gd name="T83" fmla="*/ 68 h 39"/>
                <a:gd name="T84" fmla="*/ 501 w 111"/>
                <a:gd name="T85" fmla="*/ 68 h 39"/>
                <a:gd name="T86" fmla="*/ 501 w 111"/>
                <a:gd name="T87" fmla="*/ 63 h 39"/>
                <a:gd name="T88" fmla="*/ 507 w 111"/>
                <a:gd name="T89" fmla="*/ 58 h 39"/>
                <a:gd name="T90" fmla="*/ 507 w 111"/>
                <a:gd name="T91" fmla="*/ 58 h 39"/>
                <a:gd name="T92" fmla="*/ 512 w 111"/>
                <a:gd name="T93" fmla="*/ 63 h 39"/>
                <a:gd name="T94" fmla="*/ 517 w 111"/>
                <a:gd name="T95" fmla="*/ 58 h 39"/>
                <a:gd name="T96" fmla="*/ 517 w 111"/>
                <a:gd name="T97" fmla="*/ 58 h 39"/>
                <a:gd name="T98" fmla="*/ 527 w 111"/>
                <a:gd name="T99" fmla="*/ 49 h 39"/>
                <a:gd name="T100" fmla="*/ 532 w 111"/>
                <a:gd name="T101" fmla="*/ 49 h 39"/>
                <a:gd name="T102" fmla="*/ 542 w 111"/>
                <a:gd name="T103" fmla="*/ 49 h 39"/>
                <a:gd name="T104" fmla="*/ 558 w 111"/>
                <a:gd name="T105" fmla="*/ 29 h 39"/>
                <a:gd name="T106" fmla="*/ 563 w 111"/>
                <a:gd name="T107" fmla="*/ 24 h 39"/>
                <a:gd name="T108" fmla="*/ 568 w 111"/>
                <a:gd name="T109" fmla="*/ 19 h 39"/>
                <a:gd name="T110" fmla="*/ 568 w 111"/>
                <a:gd name="T111" fmla="*/ 15 h 39"/>
                <a:gd name="T112" fmla="*/ 568 w 111"/>
                <a:gd name="T113" fmla="*/ 5 h 39"/>
                <a:gd name="T114" fmla="*/ 568 w 111"/>
                <a:gd name="T115" fmla="*/ 0 h 39"/>
                <a:gd name="T116" fmla="*/ 568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49" name="Freeform 18"/>
            <p:cNvSpPr>
              <a:spLocks/>
            </p:cNvSpPr>
            <p:nvPr/>
          </p:nvSpPr>
          <p:spPr bwMode="auto">
            <a:xfrm>
              <a:off x="3890" y="2409"/>
              <a:ext cx="266" cy="404"/>
            </a:xfrm>
            <a:custGeom>
              <a:avLst/>
              <a:gdLst>
                <a:gd name="T0" fmla="*/ 0 w 52"/>
                <a:gd name="T1" fmla="*/ 15 h 83"/>
                <a:gd name="T2" fmla="*/ 5 w 52"/>
                <a:gd name="T3" fmla="*/ 24 h 83"/>
                <a:gd name="T4" fmla="*/ 0 w 52"/>
                <a:gd name="T5" fmla="*/ 268 h 83"/>
                <a:gd name="T6" fmla="*/ 0 w 52"/>
                <a:gd name="T7" fmla="*/ 277 h 83"/>
                <a:gd name="T8" fmla="*/ 15 w 52"/>
                <a:gd name="T9" fmla="*/ 399 h 83"/>
                <a:gd name="T10" fmla="*/ 20 w 52"/>
                <a:gd name="T11" fmla="*/ 399 h 83"/>
                <a:gd name="T12" fmla="*/ 26 w 52"/>
                <a:gd name="T13" fmla="*/ 394 h 83"/>
                <a:gd name="T14" fmla="*/ 36 w 52"/>
                <a:gd name="T15" fmla="*/ 399 h 83"/>
                <a:gd name="T16" fmla="*/ 41 w 52"/>
                <a:gd name="T17" fmla="*/ 394 h 83"/>
                <a:gd name="T18" fmla="*/ 41 w 52"/>
                <a:gd name="T19" fmla="*/ 375 h 83"/>
                <a:gd name="T20" fmla="*/ 46 w 52"/>
                <a:gd name="T21" fmla="*/ 365 h 83"/>
                <a:gd name="T22" fmla="*/ 51 w 52"/>
                <a:gd name="T23" fmla="*/ 375 h 83"/>
                <a:gd name="T24" fmla="*/ 51 w 52"/>
                <a:gd name="T25" fmla="*/ 380 h 83"/>
                <a:gd name="T26" fmla="*/ 56 w 52"/>
                <a:gd name="T27" fmla="*/ 389 h 83"/>
                <a:gd name="T28" fmla="*/ 67 w 52"/>
                <a:gd name="T29" fmla="*/ 404 h 83"/>
                <a:gd name="T30" fmla="*/ 72 w 52"/>
                <a:gd name="T31" fmla="*/ 404 h 83"/>
                <a:gd name="T32" fmla="*/ 77 w 52"/>
                <a:gd name="T33" fmla="*/ 404 h 83"/>
                <a:gd name="T34" fmla="*/ 87 w 52"/>
                <a:gd name="T35" fmla="*/ 394 h 83"/>
                <a:gd name="T36" fmla="*/ 87 w 52"/>
                <a:gd name="T37" fmla="*/ 394 h 83"/>
                <a:gd name="T38" fmla="*/ 92 w 52"/>
                <a:gd name="T39" fmla="*/ 389 h 83"/>
                <a:gd name="T40" fmla="*/ 92 w 52"/>
                <a:gd name="T41" fmla="*/ 389 h 83"/>
                <a:gd name="T42" fmla="*/ 92 w 52"/>
                <a:gd name="T43" fmla="*/ 385 h 83"/>
                <a:gd name="T44" fmla="*/ 87 w 52"/>
                <a:gd name="T45" fmla="*/ 385 h 83"/>
                <a:gd name="T46" fmla="*/ 87 w 52"/>
                <a:gd name="T47" fmla="*/ 380 h 83"/>
                <a:gd name="T48" fmla="*/ 92 w 52"/>
                <a:gd name="T49" fmla="*/ 375 h 83"/>
                <a:gd name="T50" fmla="*/ 92 w 52"/>
                <a:gd name="T51" fmla="*/ 370 h 83"/>
                <a:gd name="T52" fmla="*/ 82 w 52"/>
                <a:gd name="T53" fmla="*/ 365 h 83"/>
                <a:gd name="T54" fmla="*/ 82 w 52"/>
                <a:gd name="T55" fmla="*/ 365 h 83"/>
                <a:gd name="T56" fmla="*/ 77 w 52"/>
                <a:gd name="T57" fmla="*/ 365 h 83"/>
                <a:gd name="T58" fmla="*/ 72 w 52"/>
                <a:gd name="T59" fmla="*/ 355 h 83"/>
                <a:gd name="T60" fmla="*/ 72 w 52"/>
                <a:gd name="T61" fmla="*/ 350 h 83"/>
                <a:gd name="T62" fmla="*/ 72 w 52"/>
                <a:gd name="T63" fmla="*/ 346 h 83"/>
                <a:gd name="T64" fmla="*/ 72 w 52"/>
                <a:gd name="T65" fmla="*/ 346 h 83"/>
                <a:gd name="T66" fmla="*/ 72 w 52"/>
                <a:gd name="T67" fmla="*/ 341 h 83"/>
                <a:gd name="T68" fmla="*/ 266 w 52"/>
                <a:gd name="T69" fmla="*/ 321 h 83"/>
                <a:gd name="T70" fmla="*/ 266 w 52"/>
                <a:gd name="T71" fmla="*/ 316 h 83"/>
                <a:gd name="T72" fmla="*/ 256 w 52"/>
                <a:gd name="T73" fmla="*/ 307 h 83"/>
                <a:gd name="T74" fmla="*/ 256 w 52"/>
                <a:gd name="T75" fmla="*/ 282 h 83"/>
                <a:gd name="T76" fmla="*/ 246 w 52"/>
                <a:gd name="T77" fmla="*/ 268 h 83"/>
                <a:gd name="T78" fmla="*/ 246 w 52"/>
                <a:gd name="T79" fmla="*/ 253 h 83"/>
                <a:gd name="T80" fmla="*/ 251 w 52"/>
                <a:gd name="T81" fmla="*/ 243 h 83"/>
                <a:gd name="T82" fmla="*/ 251 w 52"/>
                <a:gd name="T83" fmla="*/ 229 h 83"/>
                <a:gd name="T84" fmla="*/ 256 w 52"/>
                <a:gd name="T85" fmla="*/ 219 h 83"/>
                <a:gd name="T86" fmla="*/ 261 w 52"/>
                <a:gd name="T87" fmla="*/ 219 h 83"/>
                <a:gd name="T88" fmla="*/ 251 w 52"/>
                <a:gd name="T89" fmla="*/ 214 h 83"/>
                <a:gd name="T90" fmla="*/ 256 w 52"/>
                <a:gd name="T91" fmla="*/ 204 h 83"/>
                <a:gd name="T92" fmla="*/ 251 w 52"/>
                <a:gd name="T93" fmla="*/ 200 h 83"/>
                <a:gd name="T94" fmla="*/ 246 w 52"/>
                <a:gd name="T95" fmla="*/ 195 h 83"/>
                <a:gd name="T96" fmla="*/ 240 w 52"/>
                <a:gd name="T97" fmla="*/ 190 h 83"/>
                <a:gd name="T98" fmla="*/ 235 w 52"/>
                <a:gd name="T99" fmla="*/ 180 h 83"/>
                <a:gd name="T100" fmla="*/ 230 w 52"/>
                <a:gd name="T101" fmla="*/ 175 h 83"/>
                <a:gd name="T102" fmla="*/ 184 w 52"/>
                <a:gd name="T103" fmla="*/ 0 h 83"/>
                <a:gd name="T104" fmla="*/ 0 w 52"/>
                <a:gd name="T105" fmla="*/ 15 h 83"/>
                <a:gd name="T106" fmla="*/ 0 w 52"/>
                <a:gd name="T107" fmla="*/ 1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50" name="Freeform 19"/>
            <p:cNvSpPr>
              <a:spLocks/>
            </p:cNvSpPr>
            <p:nvPr/>
          </p:nvSpPr>
          <p:spPr bwMode="auto">
            <a:xfrm>
              <a:off x="4060" y="1789"/>
              <a:ext cx="291" cy="307"/>
            </a:xfrm>
            <a:custGeom>
              <a:avLst/>
              <a:gdLst>
                <a:gd name="T0" fmla="*/ 26 w 57"/>
                <a:gd name="T1" fmla="*/ 268 h 63"/>
                <a:gd name="T2" fmla="*/ 41 w 57"/>
                <a:gd name="T3" fmla="*/ 273 h 63"/>
                <a:gd name="T4" fmla="*/ 51 w 57"/>
                <a:gd name="T5" fmla="*/ 268 h 63"/>
                <a:gd name="T6" fmla="*/ 66 w 57"/>
                <a:gd name="T7" fmla="*/ 288 h 63"/>
                <a:gd name="T8" fmla="*/ 92 w 57"/>
                <a:gd name="T9" fmla="*/ 292 h 63"/>
                <a:gd name="T10" fmla="*/ 112 w 57"/>
                <a:gd name="T11" fmla="*/ 297 h 63"/>
                <a:gd name="T12" fmla="*/ 128 w 57"/>
                <a:gd name="T13" fmla="*/ 297 h 63"/>
                <a:gd name="T14" fmla="*/ 143 w 57"/>
                <a:gd name="T15" fmla="*/ 297 h 63"/>
                <a:gd name="T16" fmla="*/ 148 w 57"/>
                <a:gd name="T17" fmla="*/ 288 h 63"/>
                <a:gd name="T18" fmla="*/ 158 w 57"/>
                <a:gd name="T19" fmla="*/ 288 h 63"/>
                <a:gd name="T20" fmla="*/ 174 w 57"/>
                <a:gd name="T21" fmla="*/ 302 h 63"/>
                <a:gd name="T22" fmla="*/ 184 w 57"/>
                <a:gd name="T23" fmla="*/ 307 h 63"/>
                <a:gd name="T24" fmla="*/ 199 w 57"/>
                <a:gd name="T25" fmla="*/ 297 h 63"/>
                <a:gd name="T26" fmla="*/ 204 w 57"/>
                <a:gd name="T27" fmla="*/ 283 h 63"/>
                <a:gd name="T28" fmla="*/ 209 w 57"/>
                <a:gd name="T29" fmla="*/ 253 h 63"/>
                <a:gd name="T30" fmla="*/ 225 w 57"/>
                <a:gd name="T31" fmla="*/ 263 h 63"/>
                <a:gd name="T32" fmla="*/ 230 w 57"/>
                <a:gd name="T33" fmla="*/ 249 h 63"/>
                <a:gd name="T34" fmla="*/ 240 w 57"/>
                <a:gd name="T35" fmla="*/ 229 h 63"/>
                <a:gd name="T36" fmla="*/ 245 w 57"/>
                <a:gd name="T37" fmla="*/ 219 h 63"/>
                <a:gd name="T38" fmla="*/ 260 w 57"/>
                <a:gd name="T39" fmla="*/ 214 h 63"/>
                <a:gd name="T40" fmla="*/ 271 w 57"/>
                <a:gd name="T41" fmla="*/ 200 h 63"/>
                <a:gd name="T42" fmla="*/ 281 w 57"/>
                <a:gd name="T43" fmla="*/ 190 h 63"/>
                <a:gd name="T44" fmla="*/ 281 w 57"/>
                <a:gd name="T45" fmla="*/ 175 h 63"/>
                <a:gd name="T46" fmla="*/ 286 w 57"/>
                <a:gd name="T47" fmla="*/ 166 h 63"/>
                <a:gd name="T48" fmla="*/ 276 w 57"/>
                <a:gd name="T49" fmla="*/ 127 h 63"/>
                <a:gd name="T50" fmla="*/ 281 w 57"/>
                <a:gd name="T51" fmla="*/ 112 h 63"/>
                <a:gd name="T52" fmla="*/ 291 w 57"/>
                <a:gd name="T53" fmla="*/ 107 h 63"/>
                <a:gd name="T54" fmla="*/ 235 w 57"/>
                <a:gd name="T55" fmla="*/ 15 h 63"/>
                <a:gd name="T56" fmla="*/ 214 w 57"/>
                <a:gd name="T57" fmla="*/ 29 h 63"/>
                <a:gd name="T58" fmla="*/ 189 w 57"/>
                <a:gd name="T59" fmla="*/ 49 h 63"/>
                <a:gd name="T60" fmla="*/ 174 w 57"/>
                <a:gd name="T61" fmla="*/ 49 h 63"/>
                <a:gd name="T62" fmla="*/ 153 w 57"/>
                <a:gd name="T63" fmla="*/ 63 h 63"/>
                <a:gd name="T64" fmla="*/ 138 w 57"/>
                <a:gd name="T65" fmla="*/ 58 h 63"/>
                <a:gd name="T66" fmla="*/ 128 w 57"/>
                <a:gd name="T67" fmla="*/ 58 h 63"/>
                <a:gd name="T68" fmla="*/ 128 w 57"/>
                <a:gd name="T69" fmla="*/ 54 h 63"/>
                <a:gd name="T70" fmla="*/ 97 w 57"/>
                <a:gd name="T71" fmla="*/ 44 h 63"/>
                <a:gd name="T72" fmla="*/ 87 w 57"/>
                <a:gd name="T73" fmla="*/ 49 h 63"/>
                <a:gd name="T74" fmla="*/ 0 w 57"/>
                <a:gd name="T75" fmla="*/ 54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51" name="Freeform 20"/>
            <p:cNvSpPr>
              <a:spLocks/>
            </p:cNvSpPr>
            <p:nvPr/>
          </p:nvSpPr>
          <p:spPr bwMode="auto">
            <a:xfrm>
              <a:off x="4141" y="2179"/>
              <a:ext cx="610" cy="249"/>
            </a:xfrm>
            <a:custGeom>
              <a:avLst/>
              <a:gdLst>
                <a:gd name="T0" fmla="*/ 10 w 119"/>
                <a:gd name="T1" fmla="*/ 200 h 51"/>
                <a:gd name="T2" fmla="*/ 21 w 119"/>
                <a:gd name="T3" fmla="*/ 190 h 51"/>
                <a:gd name="T4" fmla="*/ 26 w 119"/>
                <a:gd name="T5" fmla="*/ 176 h 51"/>
                <a:gd name="T6" fmla="*/ 72 w 119"/>
                <a:gd name="T7" fmla="*/ 151 h 51"/>
                <a:gd name="T8" fmla="*/ 92 w 119"/>
                <a:gd name="T9" fmla="*/ 132 h 51"/>
                <a:gd name="T10" fmla="*/ 103 w 119"/>
                <a:gd name="T11" fmla="*/ 132 h 51"/>
                <a:gd name="T12" fmla="*/ 108 w 119"/>
                <a:gd name="T13" fmla="*/ 122 h 51"/>
                <a:gd name="T14" fmla="*/ 118 w 119"/>
                <a:gd name="T15" fmla="*/ 122 h 51"/>
                <a:gd name="T16" fmla="*/ 144 w 119"/>
                <a:gd name="T17" fmla="*/ 112 h 51"/>
                <a:gd name="T18" fmla="*/ 169 w 119"/>
                <a:gd name="T19" fmla="*/ 83 h 51"/>
                <a:gd name="T20" fmla="*/ 169 w 119"/>
                <a:gd name="T21" fmla="*/ 63 h 51"/>
                <a:gd name="T22" fmla="*/ 190 w 119"/>
                <a:gd name="T23" fmla="*/ 63 h 51"/>
                <a:gd name="T24" fmla="*/ 215 w 119"/>
                <a:gd name="T25" fmla="*/ 59 h 51"/>
                <a:gd name="T26" fmla="*/ 579 w 119"/>
                <a:gd name="T27" fmla="*/ 5 h 51"/>
                <a:gd name="T28" fmla="*/ 584 w 119"/>
                <a:gd name="T29" fmla="*/ 10 h 51"/>
                <a:gd name="T30" fmla="*/ 595 w 119"/>
                <a:gd name="T31" fmla="*/ 24 h 51"/>
                <a:gd name="T32" fmla="*/ 595 w 119"/>
                <a:gd name="T33" fmla="*/ 29 h 51"/>
                <a:gd name="T34" fmla="*/ 584 w 119"/>
                <a:gd name="T35" fmla="*/ 24 h 51"/>
                <a:gd name="T36" fmla="*/ 579 w 119"/>
                <a:gd name="T37" fmla="*/ 29 h 51"/>
                <a:gd name="T38" fmla="*/ 559 w 119"/>
                <a:gd name="T39" fmla="*/ 39 h 51"/>
                <a:gd name="T40" fmla="*/ 538 w 119"/>
                <a:gd name="T41" fmla="*/ 54 h 51"/>
                <a:gd name="T42" fmla="*/ 543 w 119"/>
                <a:gd name="T43" fmla="*/ 59 h 51"/>
                <a:gd name="T44" fmla="*/ 574 w 119"/>
                <a:gd name="T45" fmla="*/ 44 h 51"/>
                <a:gd name="T46" fmla="*/ 584 w 119"/>
                <a:gd name="T47" fmla="*/ 54 h 51"/>
                <a:gd name="T48" fmla="*/ 589 w 119"/>
                <a:gd name="T49" fmla="*/ 54 h 51"/>
                <a:gd name="T50" fmla="*/ 605 w 119"/>
                <a:gd name="T51" fmla="*/ 44 h 51"/>
                <a:gd name="T52" fmla="*/ 610 w 119"/>
                <a:gd name="T53" fmla="*/ 68 h 51"/>
                <a:gd name="T54" fmla="*/ 600 w 119"/>
                <a:gd name="T55" fmla="*/ 83 h 51"/>
                <a:gd name="T56" fmla="*/ 584 w 119"/>
                <a:gd name="T57" fmla="*/ 93 h 51"/>
                <a:gd name="T58" fmla="*/ 564 w 119"/>
                <a:gd name="T59" fmla="*/ 98 h 51"/>
                <a:gd name="T60" fmla="*/ 559 w 119"/>
                <a:gd name="T61" fmla="*/ 93 h 51"/>
                <a:gd name="T62" fmla="*/ 554 w 119"/>
                <a:gd name="T63" fmla="*/ 88 h 51"/>
                <a:gd name="T64" fmla="*/ 554 w 119"/>
                <a:gd name="T65" fmla="*/ 103 h 51"/>
                <a:gd name="T66" fmla="*/ 559 w 119"/>
                <a:gd name="T67" fmla="*/ 107 h 51"/>
                <a:gd name="T68" fmla="*/ 564 w 119"/>
                <a:gd name="T69" fmla="*/ 117 h 51"/>
                <a:gd name="T70" fmla="*/ 538 w 119"/>
                <a:gd name="T71" fmla="*/ 132 h 51"/>
                <a:gd name="T72" fmla="*/ 538 w 119"/>
                <a:gd name="T73" fmla="*/ 142 h 51"/>
                <a:gd name="T74" fmla="*/ 574 w 119"/>
                <a:gd name="T75" fmla="*/ 132 h 51"/>
                <a:gd name="T76" fmla="*/ 584 w 119"/>
                <a:gd name="T77" fmla="*/ 132 h 51"/>
                <a:gd name="T78" fmla="*/ 559 w 119"/>
                <a:gd name="T79" fmla="*/ 156 h 51"/>
                <a:gd name="T80" fmla="*/ 528 w 119"/>
                <a:gd name="T81" fmla="*/ 176 h 51"/>
                <a:gd name="T82" fmla="*/ 523 w 119"/>
                <a:gd name="T83" fmla="*/ 181 h 51"/>
                <a:gd name="T84" fmla="*/ 492 w 119"/>
                <a:gd name="T85" fmla="*/ 215 h 51"/>
                <a:gd name="T86" fmla="*/ 477 w 119"/>
                <a:gd name="T87" fmla="*/ 244 h 51"/>
                <a:gd name="T88" fmla="*/ 354 w 119"/>
                <a:gd name="T89" fmla="*/ 190 h 51"/>
                <a:gd name="T90" fmla="*/ 256 w 119"/>
                <a:gd name="T91" fmla="*/ 176 h 51"/>
                <a:gd name="T92" fmla="*/ 251 w 119"/>
                <a:gd name="T93" fmla="*/ 176 h 51"/>
                <a:gd name="T94" fmla="*/ 154 w 119"/>
                <a:gd name="T95" fmla="*/ 181 h 51"/>
                <a:gd name="T96" fmla="*/ 133 w 119"/>
                <a:gd name="T97" fmla="*/ 195 h 51"/>
                <a:gd name="T98" fmla="*/ 0 w 119"/>
                <a:gd name="T99" fmla="*/ 22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52" name="Freeform 21"/>
            <p:cNvSpPr>
              <a:spLocks/>
            </p:cNvSpPr>
            <p:nvPr/>
          </p:nvSpPr>
          <p:spPr bwMode="auto">
            <a:xfrm>
              <a:off x="3962" y="2716"/>
              <a:ext cx="630" cy="453"/>
            </a:xfrm>
            <a:custGeom>
              <a:avLst/>
              <a:gdLst>
                <a:gd name="T0" fmla="*/ 0 w 123"/>
                <a:gd name="T1" fmla="*/ 39 h 93"/>
                <a:gd name="T2" fmla="*/ 0 w 123"/>
                <a:gd name="T3" fmla="*/ 49 h 93"/>
                <a:gd name="T4" fmla="*/ 10 w 123"/>
                <a:gd name="T5" fmla="*/ 58 h 93"/>
                <a:gd name="T6" fmla="*/ 15 w 123"/>
                <a:gd name="T7" fmla="*/ 73 h 93"/>
                <a:gd name="T8" fmla="*/ 20 w 123"/>
                <a:gd name="T9" fmla="*/ 83 h 93"/>
                <a:gd name="T10" fmla="*/ 15 w 123"/>
                <a:gd name="T11" fmla="*/ 93 h 93"/>
                <a:gd name="T12" fmla="*/ 36 w 123"/>
                <a:gd name="T13" fmla="*/ 88 h 93"/>
                <a:gd name="T14" fmla="*/ 46 w 123"/>
                <a:gd name="T15" fmla="*/ 73 h 93"/>
                <a:gd name="T16" fmla="*/ 51 w 123"/>
                <a:gd name="T17" fmla="*/ 73 h 93"/>
                <a:gd name="T18" fmla="*/ 46 w 123"/>
                <a:gd name="T19" fmla="*/ 83 h 93"/>
                <a:gd name="T20" fmla="*/ 97 w 123"/>
                <a:gd name="T21" fmla="*/ 68 h 93"/>
                <a:gd name="T22" fmla="*/ 97 w 123"/>
                <a:gd name="T23" fmla="*/ 78 h 93"/>
                <a:gd name="T24" fmla="*/ 128 w 123"/>
                <a:gd name="T25" fmla="*/ 83 h 93"/>
                <a:gd name="T26" fmla="*/ 149 w 123"/>
                <a:gd name="T27" fmla="*/ 88 h 93"/>
                <a:gd name="T28" fmla="*/ 159 w 123"/>
                <a:gd name="T29" fmla="*/ 93 h 93"/>
                <a:gd name="T30" fmla="*/ 159 w 123"/>
                <a:gd name="T31" fmla="*/ 97 h 93"/>
                <a:gd name="T32" fmla="*/ 184 w 123"/>
                <a:gd name="T33" fmla="*/ 117 h 93"/>
                <a:gd name="T34" fmla="*/ 179 w 123"/>
                <a:gd name="T35" fmla="*/ 122 h 93"/>
                <a:gd name="T36" fmla="*/ 174 w 123"/>
                <a:gd name="T37" fmla="*/ 127 h 93"/>
                <a:gd name="T38" fmla="*/ 210 w 123"/>
                <a:gd name="T39" fmla="*/ 117 h 93"/>
                <a:gd name="T40" fmla="*/ 256 w 123"/>
                <a:gd name="T41" fmla="*/ 102 h 93"/>
                <a:gd name="T42" fmla="*/ 256 w 123"/>
                <a:gd name="T43" fmla="*/ 88 h 93"/>
                <a:gd name="T44" fmla="*/ 312 w 123"/>
                <a:gd name="T45" fmla="*/ 102 h 93"/>
                <a:gd name="T46" fmla="*/ 353 w 123"/>
                <a:gd name="T47" fmla="*/ 136 h 93"/>
                <a:gd name="T48" fmla="*/ 379 w 123"/>
                <a:gd name="T49" fmla="*/ 146 h 93"/>
                <a:gd name="T50" fmla="*/ 394 w 123"/>
                <a:gd name="T51" fmla="*/ 175 h 93"/>
                <a:gd name="T52" fmla="*/ 389 w 123"/>
                <a:gd name="T53" fmla="*/ 234 h 93"/>
                <a:gd name="T54" fmla="*/ 410 w 123"/>
                <a:gd name="T55" fmla="*/ 263 h 93"/>
                <a:gd name="T56" fmla="*/ 405 w 123"/>
                <a:gd name="T57" fmla="*/ 244 h 93"/>
                <a:gd name="T58" fmla="*/ 420 w 123"/>
                <a:gd name="T59" fmla="*/ 248 h 93"/>
                <a:gd name="T60" fmla="*/ 425 w 123"/>
                <a:gd name="T61" fmla="*/ 244 h 93"/>
                <a:gd name="T62" fmla="*/ 425 w 123"/>
                <a:gd name="T63" fmla="*/ 258 h 93"/>
                <a:gd name="T64" fmla="*/ 410 w 123"/>
                <a:gd name="T65" fmla="*/ 278 h 93"/>
                <a:gd name="T66" fmla="*/ 425 w 123"/>
                <a:gd name="T67" fmla="*/ 297 h 93"/>
                <a:gd name="T68" fmla="*/ 456 w 123"/>
                <a:gd name="T69" fmla="*/ 331 h 93"/>
                <a:gd name="T70" fmla="*/ 466 w 123"/>
                <a:gd name="T71" fmla="*/ 336 h 93"/>
                <a:gd name="T72" fmla="*/ 481 w 123"/>
                <a:gd name="T73" fmla="*/ 360 h 93"/>
                <a:gd name="T74" fmla="*/ 507 w 123"/>
                <a:gd name="T75" fmla="*/ 399 h 93"/>
                <a:gd name="T76" fmla="*/ 553 w 123"/>
                <a:gd name="T77" fmla="*/ 429 h 93"/>
                <a:gd name="T78" fmla="*/ 569 w 123"/>
                <a:gd name="T79" fmla="*/ 438 h 93"/>
                <a:gd name="T80" fmla="*/ 563 w 123"/>
                <a:gd name="T81" fmla="*/ 443 h 93"/>
                <a:gd name="T82" fmla="*/ 558 w 123"/>
                <a:gd name="T83" fmla="*/ 448 h 93"/>
                <a:gd name="T84" fmla="*/ 579 w 123"/>
                <a:gd name="T85" fmla="*/ 448 h 93"/>
                <a:gd name="T86" fmla="*/ 620 w 123"/>
                <a:gd name="T87" fmla="*/ 429 h 93"/>
                <a:gd name="T88" fmla="*/ 620 w 123"/>
                <a:gd name="T89" fmla="*/ 399 h 93"/>
                <a:gd name="T90" fmla="*/ 625 w 123"/>
                <a:gd name="T91" fmla="*/ 360 h 93"/>
                <a:gd name="T92" fmla="*/ 620 w 123"/>
                <a:gd name="T93" fmla="*/ 297 h 93"/>
                <a:gd name="T94" fmla="*/ 579 w 123"/>
                <a:gd name="T95" fmla="*/ 234 h 93"/>
                <a:gd name="T96" fmla="*/ 563 w 123"/>
                <a:gd name="T97" fmla="*/ 209 h 93"/>
                <a:gd name="T98" fmla="*/ 563 w 123"/>
                <a:gd name="T99" fmla="*/ 185 h 93"/>
                <a:gd name="T100" fmla="*/ 528 w 123"/>
                <a:gd name="T101" fmla="*/ 141 h 93"/>
                <a:gd name="T102" fmla="*/ 507 w 123"/>
                <a:gd name="T103" fmla="*/ 117 h 93"/>
                <a:gd name="T104" fmla="*/ 471 w 123"/>
                <a:gd name="T105" fmla="*/ 39 h 93"/>
                <a:gd name="T106" fmla="*/ 461 w 123"/>
                <a:gd name="T107" fmla="*/ 29 h 93"/>
                <a:gd name="T108" fmla="*/ 451 w 123"/>
                <a:gd name="T109" fmla="*/ 5 h 93"/>
                <a:gd name="T110" fmla="*/ 420 w 123"/>
                <a:gd name="T111" fmla="*/ 5 h 93"/>
                <a:gd name="T112" fmla="*/ 420 w 123"/>
                <a:gd name="T113" fmla="*/ 34 h 93"/>
                <a:gd name="T114" fmla="*/ 410 w 123"/>
                <a:gd name="T115" fmla="*/ 39 h 93"/>
                <a:gd name="T116" fmla="*/ 200 w 123"/>
                <a:gd name="T117" fmla="*/ 34 h 93"/>
                <a:gd name="T118" fmla="*/ 195 w 123"/>
                <a:gd name="T119" fmla="*/ 15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53" name="Freeform 22"/>
            <p:cNvSpPr>
              <a:spLocks/>
            </p:cNvSpPr>
            <p:nvPr/>
          </p:nvSpPr>
          <p:spPr bwMode="auto">
            <a:xfrm>
              <a:off x="4243" y="1896"/>
              <a:ext cx="313" cy="293"/>
            </a:xfrm>
            <a:custGeom>
              <a:avLst/>
              <a:gdLst>
                <a:gd name="T0" fmla="*/ 103 w 61"/>
                <a:gd name="T1" fmla="*/ 0 h 60"/>
                <a:gd name="T2" fmla="*/ 103 w 61"/>
                <a:gd name="T3" fmla="*/ 15 h 60"/>
                <a:gd name="T4" fmla="*/ 108 w 61"/>
                <a:gd name="T5" fmla="*/ 24 h 60"/>
                <a:gd name="T6" fmla="*/ 97 w 61"/>
                <a:gd name="T7" fmla="*/ 63 h 60"/>
                <a:gd name="T8" fmla="*/ 97 w 61"/>
                <a:gd name="T9" fmla="*/ 73 h 60"/>
                <a:gd name="T10" fmla="*/ 92 w 61"/>
                <a:gd name="T11" fmla="*/ 93 h 60"/>
                <a:gd name="T12" fmla="*/ 77 w 61"/>
                <a:gd name="T13" fmla="*/ 107 h 60"/>
                <a:gd name="T14" fmla="*/ 67 w 61"/>
                <a:gd name="T15" fmla="*/ 112 h 60"/>
                <a:gd name="T16" fmla="*/ 56 w 61"/>
                <a:gd name="T17" fmla="*/ 117 h 60"/>
                <a:gd name="T18" fmla="*/ 51 w 61"/>
                <a:gd name="T19" fmla="*/ 127 h 60"/>
                <a:gd name="T20" fmla="*/ 46 w 61"/>
                <a:gd name="T21" fmla="*/ 147 h 60"/>
                <a:gd name="T22" fmla="*/ 31 w 61"/>
                <a:gd name="T23" fmla="*/ 147 h 60"/>
                <a:gd name="T24" fmla="*/ 21 w 61"/>
                <a:gd name="T25" fmla="*/ 166 h 60"/>
                <a:gd name="T26" fmla="*/ 21 w 61"/>
                <a:gd name="T27" fmla="*/ 186 h 60"/>
                <a:gd name="T28" fmla="*/ 10 w 61"/>
                <a:gd name="T29" fmla="*/ 200 h 60"/>
                <a:gd name="T30" fmla="*/ 0 w 61"/>
                <a:gd name="T31" fmla="*/ 210 h 60"/>
                <a:gd name="T32" fmla="*/ 0 w 61"/>
                <a:gd name="T33" fmla="*/ 225 h 60"/>
                <a:gd name="T34" fmla="*/ 15 w 61"/>
                <a:gd name="T35" fmla="*/ 249 h 60"/>
                <a:gd name="T36" fmla="*/ 31 w 61"/>
                <a:gd name="T37" fmla="*/ 264 h 60"/>
                <a:gd name="T38" fmla="*/ 41 w 61"/>
                <a:gd name="T39" fmla="*/ 264 h 60"/>
                <a:gd name="T40" fmla="*/ 41 w 61"/>
                <a:gd name="T41" fmla="*/ 269 h 60"/>
                <a:gd name="T42" fmla="*/ 51 w 61"/>
                <a:gd name="T43" fmla="*/ 269 h 60"/>
                <a:gd name="T44" fmla="*/ 51 w 61"/>
                <a:gd name="T45" fmla="*/ 278 h 60"/>
                <a:gd name="T46" fmla="*/ 77 w 61"/>
                <a:gd name="T47" fmla="*/ 293 h 60"/>
                <a:gd name="T48" fmla="*/ 92 w 61"/>
                <a:gd name="T49" fmla="*/ 288 h 60"/>
                <a:gd name="T50" fmla="*/ 97 w 61"/>
                <a:gd name="T51" fmla="*/ 278 h 60"/>
                <a:gd name="T52" fmla="*/ 108 w 61"/>
                <a:gd name="T53" fmla="*/ 288 h 60"/>
                <a:gd name="T54" fmla="*/ 128 w 61"/>
                <a:gd name="T55" fmla="*/ 278 h 60"/>
                <a:gd name="T56" fmla="*/ 133 w 61"/>
                <a:gd name="T57" fmla="*/ 269 h 60"/>
                <a:gd name="T58" fmla="*/ 154 w 61"/>
                <a:gd name="T59" fmla="*/ 259 h 60"/>
                <a:gd name="T60" fmla="*/ 169 w 61"/>
                <a:gd name="T61" fmla="*/ 249 h 60"/>
                <a:gd name="T62" fmla="*/ 169 w 61"/>
                <a:gd name="T63" fmla="*/ 234 h 60"/>
                <a:gd name="T64" fmla="*/ 195 w 61"/>
                <a:gd name="T65" fmla="*/ 156 h 60"/>
                <a:gd name="T66" fmla="*/ 205 w 61"/>
                <a:gd name="T67" fmla="*/ 161 h 60"/>
                <a:gd name="T68" fmla="*/ 210 w 61"/>
                <a:gd name="T69" fmla="*/ 171 h 60"/>
                <a:gd name="T70" fmla="*/ 226 w 61"/>
                <a:gd name="T71" fmla="*/ 156 h 60"/>
                <a:gd name="T72" fmla="*/ 236 w 61"/>
                <a:gd name="T73" fmla="*/ 132 h 60"/>
                <a:gd name="T74" fmla="*/ 251 w 61"/>
                <a:gd name="T75" fmla="*/ 122 h 60"/>
                <a:gd name="T76" fmla="*/ 262 w 61"/>
                <a:gd name="T77" fmla="*/ 112 h 60"/>
                <a:gd name="T78" fmla="*/ 267 w 61"/>
                <a:gd name="T79" fmla="*/ 98 h 60"/>
                <a:gd name="T80" fmla="*/ 267 w 61"/>
                <a:gd name="T81" fmla="*/ 93 h 60"/>
                <a:gd name="T82" fmla="*/ 267 w 61"/>
                <a:gd name="T83" fmla="*/ 73 h 60"/>
                <a:gd name="T84" fmla="*/ 303 w 61"/>
                <a:gd name="T85" fmla="*/ 93 h 60"/>
                <a:gd name="T86" fmla="*/ 308 w 61"/>
                <a:gd name="T87" fmla="*/ 93 h 60"/>
                <a:gd name="T88" fmla="*/ 303 w 61"/>
                <a:gd name="T89" fmla="*/ 63 h 60"/>
                <a:gd name="T90" fmla="*/ 298 w 61"/>
                <a:gd name="T91" fmla="*/ 54 h 60"/>
                <a:gd name="T92" fmla="*/ 287 w 61"/>
                <a:gd name="T93" fmla="*/ 54 h 60"/>
                <a:gd name="T94" fmla="*/ 262 w 61"/>
                <a:gd name="T95" fmla="*/ 59 h 60"/>
                <a:gd name="T96" fmla="*/ 251 w 61"/>
                <a:gd name="T97" fmla="*/ 68 h 60"/>
                <a:gd name="T98" fmla="*/ 236 w 61"/>
                <a:gd name="T99" fmla="*/ 63 h 60"/>
                <a:gd name="T100" fmla="*/ 231 w 61"/>
                <a:gd name="T101" fmla="*/ 73 h 60"/>
                <a:gd name="T102" fmla="*/ 216 w 61"/>
                <a:gd name="T103" fmla="*/ 83 h 60"/>
                <a:gd name="T104" fmla="*/ 200 w 61"/>
                <a:gd name="T105" fmla="*/ 98 h 60"/>
                <a:gd name="T106" fmla="*/ 185 w 61"/>
                <a:gd name="T107" fmla="*/ 63 h 60"/>
                <a:gd name="T108" fmla="*/ 108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54" name="Freeform 23"/>
            <p:cNvSpPr>
              <a:spLocks/>
            </p:cNvSpPr>
            <p:nvPr/>
          </p:nvSpPr>
          <p:spPr bwMode="auto">
            <a:xfrm>
              <a:off x="3433" y="2306"/>
              <a:ext cx="344" cy="302"/>
            </a:xfrm>
            <a:custGeom>
              <a:avLst/>
              <a:gdLst>
                <a:gd name="T0" fmla="*/ 0 w 67"/>
                <a:gd name="T1" fmla="*/ 15 h 62"/>
                <a:gd name="T2" fmla="*/ 308 w 67"/>
                <a:gd name="T3" fmla="*/ 0 h 62"/>
                <a:gd name="T4" fmla="*/ 308 w 67"/>
                <a:gd name="T5" fmla="*/ 5 h 62"/>
                <a:gd name="T6" fmla="*/ 313 w 67"/>
                <a:gd name="T7" fmla="*/ 10 h 62"/>
                <a:gd name="T8" fmla="*/ 318 w 67"/>
                <a:gd name="T9" fmla="*/ 15 h 62"/>
                <a:gd name="T10" fmla="*/ 313 w 67"/>
                <a:gd name="T11" fmla="*/ 24 h 62"/>
                <a:gd name="T12" fmla="*/ 308 w 67"/>
                <a:gd name="T13" fmla="*/ 29 h 62"/>
                <a:gd name="T14" fmla="*/ 298 w 67"/>
                <a:gd name="T15" fmla="*/ 39 h 62"/>
                <a:gd name="T16" fmla="*/ 298 w 67"/>
                <a:gd name="T17" fmla="*/ 44 h 62"/>
                <a:gd name="T18" fmla="*/ 344 w 67"/>
                <a:gd name="T19" fmla="*/ 44 h 62"/>
                <a:gd name="T20" fmla="*/ 344 w 67"/>
                <a:gd name="T21" fmla="*/ 44 h 62"/>
                <a:gd name="T22" fmla="*/ 344 w 67"/>
                <a:gd name="T23" fmla="*/ 49 h 62"/>
                <a:gd name="T24" fmla="*/ 339 w 67"/>
                <a:gd name="T25" fmla="*/ 58 h 62"/>
                <a:gd name="T26" fmla="*/ 334 w 67"/>
                <a:gd name="T27" fmla="*/ 63 h 62"/>
                <a:gd name="T28" fmla="*/ 329 w 67"/>
                <a:gd name="T29" fmla="*/ 83 h 62"/>
                <a:gd name="T30" fmla="*/ 318 w 67"/>
                <a:gd name="T31" fmla="*/ 93 h 62"/>
                <a:gd name="T32" fmla="*/ 318 w 67"/>
                <a:gd name="T33" fmla="*/ 107 h 62"/>
                <a:gd name="T34" fmla="*/ 318 w 67"/>
                <a:gd name="T35" fmla="*/ 122 h 62"/>
                <a:gd name="T36" fmla="*/ 318 w 67"/>
                <a:gd name="T37" fmla="*/ 122 h 62"/>
                <a:gd name="T38" fmla="*/ 308 w 67"/>
                <a:gd name="T39" fmla="*/ 127 h 62"/>
                <a:gd name="T40" fmla="*/ 308 w 67"/>
                <a:gd name="T41" fmla="*/ 132 h 62"/>
                <a:gd name="T42" fmla="*/ 293 w 67"/>
                <a:gd name="T43" fmla="*/ 141 h 62"/>
                <a:gd name="T44" fmla="*/ 293 w 67"/>
                <a:gd name="T45" fmla="*/ 156 h 62"/>
                <a:gd name="T46" fmla="*/ 293 w 67"/>
                <a:gd name="T47" fmla="*/ 170 h 62"/>
                <a:gd name="T48" fmla="*/ 288 w 67"/>
                <a:gd name="T49" fmla="*/ 175 h 62"/>
                <a:gd name="T50" fmla="*/ 277 w 67"/>
                <a:gd name="T51" fmla="*/ 185 h 62"/>
                <a:gd name="T52" fmla="*/ 267 w 67"/>
                <a:gd name="T53" fmla="*/ 195 h 62"/>
                <a:gd name="T54" fmla="*/ 262 w 67"/>
                <a:gd name="T55" fmla="*/ 200 h 62"/>
                <a:gd name="T56" fmla="*/ 262 w 67"/>
                <a:gd name="T57" fmla="*/ 209 h 62"/>
                <a:gd name="T58" fmla="*/ 257 w 67"/>
                <a:gd name="T59" fmla="*/ 219 h 62"/>
                <a:gd name="T60" fmla="*/ 257 w 67"/>
                <a:gd name="T61" fmla="*/ 224 h 62"/>
                <a:gd name="T62" fmla="*/ 252 w 67"/>
                <a:gd name="T63" fmla="*/ 239 h 62"/>
                <a:gd name="T64" fmla="*/ 246 w 67"/>
                <a:gd name="T65" fmla="*/ 248 h 62"/>
                <a:gd name="T66" fmla="*/ 252 w 67"/>
                <a:gd name="T67" fmla="*/ 263 h 62"/>
                <a:gd name="T68" fmla="*/ 257 w 67"/>
                <a:gd name="T69" fmla="*/ 268 h 62"/>
                <a:gd name="T70" fmla="*/ 257 w 67"/>
                <a:gd name="T71" fmla="*/ 278 h 62"/>
                <a:gd name="T72" fmla="*/ 257 w 67"/>
                <a:gd name="T73" fmla="*/ 278 h 62"/>
                <a:gd name="T74" fmla="*/ 257 w 67"/>
                <a:gd name="T75" fmla="*/ 283 h 62"/>
                <a:gd name="T76" fmla="*/ 257 w 67"/>
                <a:gd name="T77" fmla="*/ 283 h 62"/>
                <a:gd name="T78" fmla="*/ 252 w 67"/>
                <a:gd name="T79" fmla="*/ 292 h 62"/>
                <a:gd name="T80" fmla="*/ 257 w 67"/>
                <a:gd name="T81" fmla="*/ 297 h 62"/>
                <a:gd name="T82" fmla="*/ 41 w 67"/>
                <a:gd name="T83" fmla="*/ 302 h 62"/>
                <a:gd name="T84" fmla="*/ 41 w 67"/>
                <a:gd name="T85" fmla="*/ 258 h 62"/>
                <a:gd name="T86" fmla="*/ 31 w 67"/>
                <a:gd name="T87" fmla="*/ 253 h 62"/>
                <a:gd name="T88" fmla="*/ 21 w 67"/>
                <a:gd name="T89" fmla="*/ 258 h 62"/>
                <a:gd name="T90" fmla="*/ 21 w 67"/>
                <a:gd name="T91" fmla="*/ 258 h 62"/>
                <a:gd name="T92" fmla="*/ 10 w 67"/>
                <a:gd name="T93" fmla="*/ 248 h 62"/>
                <a:gd name="T94" fmla="*/ 10 w 67"/>
                <a:gd name="T95" fmla="*/ 107 h 62"/>
                <a:gd name="T96" fmla="*/ 0 w 67"/>
                <a:gd name="T97" fmla="*/ 15 h 62"/>
                <a:gd name="T98" fmla="*/ 0 w 67"/>
                <a:gd name="T99" fmla="*/ 15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55" name="Freeform 24"/>
            <p:cNvSpPr>
              <a:spLocks/>
            </p:cNvSpPr>
            <p:nvPr/>
          </p:nvSpPr>
          <p:spPr bwMode="auto">
            <a:xfrm>
              <a:off x="1491" y="1614"/>
              <a:ext cx="553" cy="897"/>
            </a:xfrm>
            <a:custGeom>
              <a:avLst/>
              <a:gdLst>
                <a:gd name="T0" fmla="*/ 312 w 108"/>
                <a:gd name="T1" fmla="*/ 873 h 184"/>
                <a:gd name="T2" fmla="*/ 312 w 108"/>
                <a:gd name="T3" fmla="*/ 863 h 184"/>
                <a:gd name="T4" fmla="*/ 307 w 108"/>
                <a:gd name="T5" fmla="*/ 853 h 184"/>
                <a:gd name="T6" fmla="*/ 292 w 108"/>
                <a:gd name="T7" fmla="*/ 795 h 184"/>
                <a:gd name="T8" fmla="*/ 256 w 108"/>
                <a:gd name="T9" fmla="*/ 761 h 184"/>
                <a:gd name="T10" fmla="*/ 246 w 108"/>
                <a:gd name="T11" fmla="*/ 746 h 184"/>
                <a:gd name="T12" fmla="*/ 236 w 108"/>
                <a:gd name="T13" fmla="*/ 731 h 184"/>
                <a:gd name="T14" fmla="*/ 200 w 108"/>
                <a:gd name="T15" fmla="*/ 717 h 184"/>
                <a:gd name="T16" fmla="*/ 169 w 108"/>
                <a:gd name="T17" fmla="*/ 687 h 184"/>
                <a:gd name="T18" fmla="*/ 113 w 108"/>
                <a:gd name="T19" fmla="*/ 663 h 184"/>
                <a:gd name="T20" fmla="*/ 113 w 108"/>
                <a:gd name="T21" fmla="*/ 644 h 184"/>
                <a:gd name="T22" fmla="*/ 118 w 108"/>
                <a:gd name="T23" fmla="*/ 619 h 184"/>
                <a:gd name="T24" fmla="*/ 108 w 108"/>
                <a:gd name="T25" fmla="*/ 595 h 184"/>
                <a:gd name="T26" fmla="*/ 113 w 108"/>
                <a:gd name="T27" fmla="*/ 585 h 184"/>
                <a:gd name="T28" fmla="*/ 82 w 108"/>
                <a:gd name="T29" fmla="*/ 531 h 184"/>
                <a:gd name="T30" fmla="*/ 61 w 108"/>
                <a:gd name="T31" fmla="*/ 497 h 184"/>
                <a:gd name="T32" fmla="*/ 72 w 108"/>
                <a:gd name="T33" fmla="*/ 468 h 184"/>
                <a:gd name="T34" fmla="*/ 72 w 108"/>
                <a:gd name="T35" fmla="*/ 444 h 184"/>
                <a:gd name="T36" fmla="*/ 46 w 108"/>
                <a:gd name="T37" fmla="*/ 419 h 184"/>
                <a:gd name="T38" fmla="*/ 46 w 108"/>
                <a:gd name="T39" fmla="*/ 380 h 184"/>
                <a:gd name="T40" fmla="*/ 56 w 108"/>
                <a:gd name="T41" fmla="*/ 366 h 184"/>
                <a:gd name="T42" fmla="*/ 61 w 108"/>
                <a:gd name="T43" fmla="*/ 385 h 184"/>
                <a:gd name="T44" fmla="*/ 77 w 108"/>
                <a:gd name="T45" fmla="*/ 380 h 184"/>
                <a:gd name="T46" fmla="*/ 72 w 108"/>
                <a:gd name="T47" fmla="*/ 346 h 184"/>
                <a:gd name="T48" fmla="*/ 61 w 108"/>
                <a:gd name="T49" fmla="*/ 356 h 184"/>
                <a:gd name="T50" fmla="*/ 36 w 108"/>
                <a:gd name="T51" fmla="*/ 341 h 184"/>
                <a:gd name="T52" fmla="*/ 31 w 108"/>
                <a:gd name="T53" fmla="*/ 297 h 184"/>
                <a:gd name="T54" fmla="*/ 5 w 108"/>
                <a:gd name="T55" fmla="*/ 249 h 184"/>
                <a:gd name="T56" fmla="*/ 5 w 108"/>
                <a:gd name="T57" fmla="*/ 224 h 184"/>
                <a:gd name="T58" fmla="*/ 20 w 108"/>
                <a:gd name="T59" fmla="*/ 195 h 184"/>
                <a:gd name="T60" fmla="*/ 10 w 108"/>
                <a:gd name="T61" fmla="*/ 156 h 184"/>
                <a:gd name="T62" fmla="*/ 0 w 108"/>
                <a:gd name="T63" fmla="*/ 136 h 184"/>
                <a:gd name="T64" fmla="*/ 0 w 108"/>
                <a:gd name="T65" fmla="*/ 117 h 184"/>
                <a:gd name="T66" fmla="*/ 31 w 108"/>
                <a:gd name="T67" fmla="*/ 73 h 184"/>
                <a:gd name="T68" fmla="*/ 46 w 108"/>
                <a:gd name="T69" fmla="*/ 49 h 184"/>
                <a:gd name="T70" fmla="*/ 46 w 108"/>
                <a:gd name="T71" fmla="*/ 5 h 184"/>
                <a:gd name="T72" fmla="*/ 246 w 108"/>
                <a:gd name="T73" fmla="*/ 312 h 184"/>
                <a:gd name="T74" fmla="*/ 533 w 108"/>
                <a:gd name="T75" fmla="*/ 726 h 184"/>
                <a:gd name="T76" fmla="*/ 538 w 108"/>
                <a:gd name="T77" fmla="*/ 746 h 184"/>
                <a:gd name="T78" fmla="*/ 543 w 108"/>
                <a:gd name="T79" fmla="*/ 765 h 184"/>
                <a:gd name="T80" fmla="*/ 548 w 108"/>
                <a:gd name="T81" fmla="*/ 780 h 184"/>
                <a:gd name="T82" fmla="*/ 527 w 108"/>
                <a:gd name="T83" fmla="*/ 790 h 184"/>
                <a:gd name="T84" fmla="*/ 502 w 108"/>
                <a:gd name="T85" fmla="*/ 839 h 184"/>
                <a:gd name="T86" fmla="*/ 497 w 108"/>
                <a:gd name="T87" fmla="*/ 848 h 184"/>
                <a:gd name="T88" fmla="*/ 492 w 108"/>
                <a:gd name="T89" fmla="*/ 868 h 184"/>
                <a:gd name="T90" fmla="*/ 502 w 108"/>
                <a:gd name="T91" fmla="*/ 882 h 184"/>
                <a:gd name="T92" fmla="*/ 492 w 108"/>
                <a:gd name="T93" fmla="*/ 89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56" name="Freeform 25"/>
            <p:cNvSpPr>
              <a:spLocks/>
            </p:cNvSpPr>
            <p:nvPr/>
          </p:nvSpPr>
          <p:spPr bwMode="auto">
            <a:xfrm>
              <a:off x="2356" y="1545"/>
              <a:ext cx="483" cy="381"/>
            </a:xfrm>
            <a:custGeom>
              <a:avLst/>
              <a:gdLst>
                <a:gd name="T0" fmla="*/ 452 w 94"/>
                <a:gd name="T1" fmla="*/ 381 h 78"/>
                <a:gd name="T2" fmla="*/ 468 w 94"/>
                <a:gd name="T3" fmla="*/ 215 h 78"/>
                <a:gd name="T4" fmla="*/ 483 w 94"/>
                <a:gd name="T5" fmla="*/ 49 h 78"/>
                <a:gd name="T6" fmla="*/ 51 w 94"/>
                <a:gd name="T7" fmla="*/ 0 h 78"/>
                <a:gd name="T8" fmla="*/ 46 w 94"/>
                <a:gd name="T9" fmla="*/ 39 h 78"/>
                <a:gd name="T10" fmla="*/ 15 w 94"/>
                <a:gd name="T11" fmla="*/ 244 h 78"/>
                <a:gd name="T12" fmla="*/ 10 w 94"/>
                <a:gd name="T13" fmla="*/ 244 h 78"/>
                <a:gd name="T14" fmla="*/ 0 w 94"/>
                <a:gd name="T15" fmla="*/ 327 h 78"/>
                <a:gd name="T16" fmla="*/ 128 w 94"/>
                <a:gd name="T17" fmla="*/ 347 h 78"/>
                <a:gd name="T18" fmla="*/ 452 w 94"/>
                <a:gd name="T19" fmla="*/ 381 h 78"/>
                <a:gd name="T20" fmla="*/ 452 w 94"/>
                <a:gd name="T21" fmla="*/ 38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57" name="Freeform 26"/>
            <p:cNvSpPr>
              <a:spLocks/>
            </p:cNvSpPr>
            <p:nvPr/>
          </p:nvSpPr>
          <p:spPr bwMode="auto">
            <a:xfrm>
              <a:off x="2434" y="1892"/>
              <a:ext cx="508" cy="375"/>
            </a:xfrm>
            <a:custGeom>
              <a:avLst/>
              <a:gdLst>
                <a:gd name="T0" fmla="*/ 0 w 99"/>
                <a:gd name="T1" fmla="*/ 326 h 77"/>
                <a:gd name="T2" fmla="*/ 51 w 99"/>
                <a:gd name="T3" fmla="*/ 0 h 77"/>
                <a:gd name="T4" fmla="*/ 375 w 99"/>
                <a:gd name="T5" fmla="*/ 34 h 77"/>
                <a:gd name="T6" fmla="*/ 508 w 99"/>
                <a:gd name="T7" fmla="*/ 44 h 77"/>
                <a:gd name="T8" fmla="*/ 503 w 99"/>
                <a:gd name="T9" fmla="*/ 127 h 77"/>
                <a:gd name="T10" fmla="*/ 487 w 99"/>
                <a:gd name="T11" fmla="*/ 375 h 77"/>
                <a:gd name="T12" fmla="*/ 421 w 99"/>
                <a:gd name="T13" fmla="*/ 370 h 77"/>
                <a:gd name="T14" fmla="*/ 0 w 99"/>
                <a:gd name="T15" fmla="*/ 326 h 77"/>
                <a:gd name="T16" fmla="*/ 0 w 99"/>
                <a:gd name="T17" fmla="*/ 32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58" name="Freeform 27"/>
            <p:cNvSpPr>
              <a:spLocks/>
            </p:cNvSpPr>
            <p:nvPr/>
          </p:nvSpPr>
          <p:spPr bwMode="auto">
            <a:xfrm>
              <a:off x="2368" y="2218"/>
              <a:ext cx="485" cy="478"/>
            </a:xfrm>
            <a:custGeom>
              <a:avLst/>
              <a:gdLst>
                <a:gd name="T0" fmla="*/ 66 w 95"/>
                <a:gd name="T1" fmla="*/ 0 h 98"/>
                <a:gd name="T2" fmla="*/ 0 w 95"/>
                <a:gd name="T3" fmla="*/ 468 h 98"/>
                <a:gd name="T4" fmla="*/ 0 w 95"/>
                <a:gd name="T5" fmla="*/ 468 h 98"/>
                <a:gd name="T6" fmla="*/ 61 w 95"/>
                <a:gd name="T7" fmla="*/ 478 h 98"/>
                <a:gd name="T8" fmla="*/ 66 w 95"/>
                <a:gd name="T9" fmla="*/ 439 h 98"/>
                <a:gd name="T10" fmla="*/ 189 w 95"/>
                <a:gd name="T11" fmla="*/ 454 h 98"/>
                <a:gd name="T12" fmla="*/ 189 w 95"/>
                <a:gd name="T13" fmla="*/ 454 h 98"/>
                <a:gd name="T14" fmla="*/ 184 w 95"/>
                <a:gd name="T15" fmla="*/ 449 h 98"/>
                <a:gd name="T16" fmla="*/ 189 w 95"/>
                <a:gd name="T17" fmla="*/ 444 h 98"/>
                <a:gd name="T18" fmla="*/ 184 w 95"/>
                <a:gd name="T19" fmla="*/ 439 h 98"/>
                <a:gd name="T20" fmla="*/ 184 w 95"/>
                <a:gd name="T21" fmla="*/ 439 h 98"/>
                <a:gd name="T22" fmla="*/ 184 w 95"/>
                <a:gd name="T23" fmla="*/ 439 h 98"/>
                <a:gd name="T24" fmla="*/ 444 w 95"/>
                <a:gd name="T25" fmla="*/ 458 h 98"/>
                <a:gd name="T26" fmla="*/ 475 w 95"/>
                <a:gd name="T27" fmla="*/ 88 h 98"/>
                <a:gd name="T28" fmla="*/ 480 w 95"/>
                <a:gd name="T29" fmla="*/ 88 h 98"/>
                <a:gd name="T30" fmla="*/ 485 w 95"/>
                <a:gd name="T31" fmla="*/ 44 h 98"/>
                <a:gd name="T32" fmla="*/ 66 w 95"/>
                <a:gd name="T33" fmla="*/ 0 h 98"/>
                <a:gd name="T34" fmla="*/ 66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59" name="Freeform 28"/>
            <p:cNvSpPr>
              <a:spLocks/>
            </p:cNvSpPr>
            <p:nvPr/>
          </p:nvSpPr>
          <p:spPr bwMode="auto">
            <a:xfrm>
              <a:off x="2552" y="2306"/>
              <a:ext cx="969" cy="898"/>
            </a:xfrm>
            <a:custGeom>
              <a:avLst/>
              <a:gdLst>
                <a:gd name="T0" fmla="*/ 877 w 189"/>
                <a:gd name="T1" fmla="*/ 244 h 184"/>
                <a:gd name="T2" fmla="*/ 815 w 189"/>
                <a:gd name="T3" fmla="*/ 229 h 184"/>
                <a:gd name="T4" fmla="*/ 774 w 189"/>
                <a:gd name="T5" fmla="*/ 239 h 184"/>
                <a:gd name="T6" fmla="*/ 743 w 189"/>
                <a:gd name="T7" fmla="*/ 239 h 184"/>
                <a:gd name="T8" fmla="*/ 733 w 189"/>
                <a:gd name="T9" fmla="*/ 239 h 184"/>
                <a:gd name="T10" fmla="*/ 718 w 189"/>
                <a:gd name="T11" fmla="*/ 229 h 184"/>
                <a:gd name="T12" fmla="*/ 702 w 189"/>
                <a:gd name="T13" fmla="*/ 249 h 184"/>
                <a:gd name="T14" fmla="*/ 692 w 189"/>
                <a:gd name="T15" fmla="*/ 234 h 184"/>
                <a:gd name="T16" fmla="*/ 661 w 189"/>
                <a:gd name="T17" fmla="*/ 229 h 184"/>
                <a:gd name="T18" fmla="*/ 641 w 189"/>
                <a:gd name="T19" fmla="*/ 225 h 184"/>
                <a:gd name="T20" fmla="*/ 610 w 189"/>
                <a:gd name="T21" fmla="*/ 215 h 184"/>
                <a:gd name="T22" fmla="*/ 590 w 189"/>
                <a:gd name="T23" fmla="*/ 210 h 184"/>
                <a:gd name="T24" fmla="*/ 559 w 189"/>
                <a:gd name="T25" fmla="*/ 200 h 184"/>
                <a:gd name="T26" fmla="*/ 543 w 189"/>
                <a:gd name="T27" fmla="*/ 185 h 184"/>
                <a:gd name="T28" fmla="*/ 513 w 189"/>
                <a:gd name="T29" fmla="*/ 176 h 184"/>
                <a:gd name="T30" fmla="*/ 297 w 189"/>
                <a:gd name="T31" fmla="*/ 0 h 184"/>
                <a:gd name="T32" fmla="*/ 0 w 189"/>
                <a:gd name="T33" fmla="*/ 351 h 184"/>
                <a:gd name="T34" fmla="*/ 5 w 189"/>
                <a:gd name="T35" fmla="*/ 366 h 184"/>
                <a:gd name="T36" fmla="*/ 26 w 189"/>
                <a:gd name="T37" fmla="*/ 395 h 184"/>
                <a:gd name="T38" fmla="*/ 118 w 189"/>
                <a:gd name="T39" fmla="*/ 483 h 184"/>
                <a:gd name="T40" fmla="*/ 128 w 189"/>
                <a:gd name="T41" fmla="*/ 508 h 184"/>
                <a:gd name="T42" fmla="*/ 195 w 189"/>
                <a:gd name="T43" fmla="*/ 600 h 184"/>
                <a:gd name="T44" fmla="*/ 251 w 189"/>
                <a:gd name="T45" fmla="*/ 610 h 184"/>
                <a:gd name="T46" fmla="*/ 287 w 189"/>
                <a:gd name="T47" fmla="*/ 556 h 184"/>
                <a:gd name="T48" fmla="*/ 308 w 189"/>
                <a:gd name="T49" fmla="*/ 551 h 184"/>
                <a:gd name="T50" fmla="*/ 344 w 189"/>
                <a:gd name="T51" fmla="*/ 561 h 184"/>
                <a:gd name="T52" fmla="*/ 385 w 189"/>
                <a:gd name="T53" fmla="*/ 581 h 184"/>
                <a:gd name="T54" fmla="*/ 395 w 189"/>
                <a:gd name="T55" fmla="*/ 591 h 184"/>
                <a:gd name="T56" fmla="*/ 426 w 189"/>
                <a:gd name="T57" fmla="*/ 630 h 184"/>
                <a:gd name="T58" fmla="*/ 482 w 189"/>
                <a:gd name="T59" fmla="*/ 727 h 184"/>
                <a:gd name="T60" fmla="*/ 513 w 189"/>
                <a:gd name="T61" fmla="*/ 756 h 184"/>
                <a:gd name="T62" fmla="*/ 523 w 189"/>
                <a:gd name="T63" fmla="*/ 805 h 184"/>
                <a:gd name="T64" fmla="*/ 569 w 189"/>
                <a:gd name="T65" fmla="*/ 859 h 184"/>
                <a:gd name="T66" fmla="*/ 646 w 189"/>
                <a:gd name="T67" fmla="*/ 883 h 184"/>
                <a:gd name="T68" fmla="*/ 692 w 189"/>
                <a:gd name="T69" fmla="*/ 888 h 184"/>
                <a:gd name="T70" fmla="*/ 687 w 189"/>
                <a:gd name="T71" fmla="*/ 878 h 184"/>
                <a:gd name="T72" fmla="*/ 672 w 189"/>
                <a:gd name="T73" fmla="*/ 791 h 184"/>
                <a:gd name="T74" fmla="*/ 667 w 189"/>
                <a:gd name="T75" fmla="*/ 781 h 184"/>
                <a:gd name="T76" fmla="*/ 682 w 189"/>
                <a:gd name="T77" fmla="*/ 747 h 184"/>
                <a:gd name="T78" fmla="*/ 687 w 189"/>
                <a:gd name="T79" fmla="*/ 737 h 184"/>
                <a:gd name="T80" fmla="*/ 702 w 189"/>
                <a:gd name="T81" fmla="*/ 708 h 184"/>
                <a:gd name="T82" fmla="*/ 713 w 189"/>
                <a:gd name="T83" fmla="*/ 708 h 184"/>
                <a:gd name="T84" fmla="*/ 723 w 189"/>
                <a:gd name="T85" fmla="*/ 693 h 184"/>
                <a:gd name="T86" fmla="*/ 733 w 189"/>
                <a:gd name="T87" fmla="*/ 693 h 184"/>
                <a:gd name="T88" fmla="*/ 754 w 189"/>
                <a:gd name="T89" fmla="*/ 683 h 184"/>
                <a:gd name="T90" fmla="*/ 764 w 189"/>
                <a:gd name="T91" fmla="*/ 664 h 184"/>
                <a:gd name="T92" fmla="*/ 769 w 189"/>
                <a:gd name="T93" fmla="*/ 674 h 184"/>
                <a:gd name="T94" fmla="*/ 846 w 189"/>
                <a:gd name="T95" fmla="*/ 634 h 184"/>
                <a:gd name="T96" fmla="*/ 861 w 189"/>
                <a:gd name="T97" fmla="*/ 591 h 184"/>
                <a:gd name="T98" fmla="*/ 877 w 189"/>
                <a:gd name="T99" fmla="*/ 586 h 184"/>
                <a:gd name="T100" fmla="*/ 928 w 189"/>
                <a:gd name="T101" fmla="*/ 581 h 184"/>
                <a:gd name="T102" fmla="*/ 943 w 189"/>
                <a:gd name="T103" fmla="*/ 571 h 184"/>
                <a:gd name="T104" fmla="*/ 948 w 189"/>
                <a:gd name="T105" fmla="*/ 556 h 184"/>
                <a:gd name="T106" fmla="*/ 954 w 189"/>
                <a:gd name="T107" fmla="*/ 517 h 184"/>
                <a:gd name="T108" fmla="*/ 964 w 189"/>
                <a:gd name="T109" fmla="*/ 493 h 184"/>
                <a:gd name="T110" fmla="*/ 959 w 189"/>
                <a:gd name="T111" fmla="*/ 444 h 184"/>
                <a:gd name="T112" fmla="*/ 948 w 189"/>
                <a:gd name="T113" fmla="*/ 429 h 184"/>
                <a:gd name="T114" fmla="*/ 943 w 189"/>
                <a:gd name="T115" fmla="*/ 400 h 184"/>
                <a:gd name="T116" fmla="*/ 923 w 189"/>
                <a:gd name="T117" fmla="*/ 259 h 184"/>
                <a:gd name="T118" fmla="*/ 892 w 189"/>
                <a:gd name="T119" fmla="*/ 249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60" name="Freeform 29"/>
            <p:cNvSpPr>
              <a:spLocks/>
            </p:cNvSpPr>
            <p:nvPr/>
          </p:nvSpPr>
          <p:spPr bwMode="auto">
            <a:xfrm>
              <a:off x="4372" y="1453"/>
              <a:ext cx="522" cy="380"/>
            </a:xfrm>
            <a:custGeom>
              <a:avLst/>
              <a:gdLst>
                <a:gd name="T0" fmla="*/ 399 w 102"/>
                <a:gd name="T1" fmla="*/ 341 h 78"/>
                <a:gd name="T2" fmla="*/ 389 w 102"/>
                <a:gd name="T3" fmla="*/ 356 h 78"/>
                <a:gd name="T4" fmla="*/ 384 w 102"/>
                <a:gd name="T5" fmla="*/ 365 h 78"/>
                <a:gd name="T6" fmla="*/ 384 w 102"/>
                <a:gd name="T7" fmla="*/ 380 h 78"/>
                <a:gd name="T8" fmla="*/ 394 w 102"/>
                <a:gd name="T9" fmla="*/ 370 h 78"/>
                <a:gd name="T10" fmla="*/ 415 w 102"/>
                <a:gd name="T11" fmla="*/ 365 h 78"/>
                <a:gd name="T12" fmla="*/ 445 w 102"/>
                <a:gd name="T13" fmla="*/ 356 h 78"/>
                <a:gd name="T14" fmla="*/ 491 w 102"/>
                <a:gd name="T15" fmla="*/ 322 h 78"/>
                <a:gd name="T16" fmla="*/ 507 w 102"/>
                <a:gd name="T17" fmla="*/ 312 h 78"/>
                <a:gd name="T18" fmla="*/ 522 w 102"/>
                <a:gd name="T19" fmla="*/ 297 h 78"/>
                <a:gd name="T20" fmla="*/ 512 w 102"/>
                <a:gd name="T21" fmla="*/ 302 h 78"/>
                <a:gd name="T22" fmla="*/ 496 w 102"/>
                <a:gd name="T23" fmla="*/ 312 h 78"/>
                <a:gd name="T24" fmla="*/ 481 w 102"/>
                <a:gd name="T25" fmla="*/ 317 h 78"/>
                <a:gd name="T26" fmla="*/ 496 w 102"/>
                <a:gd name="T27" fmla="*/ 297 h 78"/>
                <a:gd name="T28" fmla="*/ 486 w 102"/>
                <a:gd name="T29" fmla="*/ 302 h 78"/>
                <a:gd name="T30" fmla="*/ 440 w 102"/>
                <a:gd name="T31" fmla="*/ 326 h 78"/>
                <a:gd name="T32" fmla="*/ 409 w 102"/>
                <a:gd name="T33" fmla="*/ 351 h 78"/>
                <a:gd name="T34" fmla="*/ 404 w 102"/>
                <a:gd name="T35" fmla="*/ 331 h 78"/>
                <a:gd name="T36" fmla="*/ 415 w 102"/>
                <a:gd name="T37" fmla="*/ 312 h 78"/>
                <a:gd name="T38" fmla="*/ 404 w 102"/>
                <a:gd name="T39" fmla="*/ 239 h 78"/>
                <a:gd name="T40" fmla="*/ 394 w 102"/>
                <a:gd name="T41" fmla="*/ 166 h 78"/>
                <a:gd name="T42" fmla="*/ 384 w 102"/>
                <a:gd name="T43" fmla="*/ 122 h 78"/>
                <a:gd name="T44" fmla="*/ 379 w 102"/>
                <a:gd name="T45" fmla="*/ 117 h 78"/>
                <a:gd name="T46" fmla="*/ 374 w 102"/>
                <a:gd name="T47" fmla="*/ 102 h 78"/>
                <a:gd name="T48" fmla="*/ 368 w 102"/>
                <a:gd name="T49" fmla="*/ 58 h 78"/>
                <a:gd name="T50" fmla="*/ 353 w 102"/>
                <a:gd name="T51" fmla="*/ 15 h 78"/>
                <a:gd name="T52" fmla="*/ 348 w 102"/>
                <a:gd name="T53" fmla="*/ 0 h 78"/>
                <a:gd name="T54" fmla="*/ 261 w 102"/>
                <a:gd name="T55" fmla="*/ 19 h 78"/>
                <a:gd name="T56" fmla="*/ 215 w 102"/>
                <a:gd name="T57" fmla="*/ 68 h 78"/>
                <a:gd name="T58" fmla="*/ 210 w 102"/>
                <a:gd name="T59" fmla="*/ 88 h 78"/>
                <a:gd name="T60" fmla="*/ 184 w 102"/>
                <a:gd name="T61" fmla="*/ 112 h 78"/>
                <a:gd name="T62" fmla="*/ 194 w 102"/>
                <a:gd name="T63" fmla="*/ 122 h 78"/>
                <a:gd name="T64" fmla="*/ 194 w 102"/>
                <a:gd name="T65" fmla="*/ 132 h 78"/>
                <a:gd name="T66" fmla="*/ 200 w 102"/>
                <a:gd name="T67" fmla="*/ 156 h 78"/>
                <a:gd name="T68" fmla="*/ 154 w 102"/>
                <a:gd name="T69" fmla="*/ 190 h 78"/>
                <a:gd name="T70" fmla="*/ 97 w 102"/>
                <a:gd name="T71" fmla="*/ 190 h 78"/>
                <a:gd name="T72" fmla="*/ 46 w 102"/>
                <a:gd name="T73" fmla="*/ 205 h 78"/>
                <a:gd name="T74" fmla="*/ 31 w 102"/>
                <a:gd name="T75" fmla="*/ 224 h 78"/>
                <a:gd name="T76" fmla="*/ 46 w 102"/>
                <a:gd name="T77" fmla="*/ 253 h 78"/>
                <a:gd name="T78" fmla="*/ 10 w 102"/>
                <a:gd name="T79" fmla="*/ 292 h 78"/>
                <a:gd name="T80" fmla="*/ 287 w 102"/>
                <a:gd name="T81" fmla="*/ 268 h 78"/>
                <a:gd name="T82" fmla="*/ 292 w 102"/>
                <a:gd name="T83" fmla="*/ 278 h 78"/>
                <a:gd name="T84" fmla="*/ 302 w 102"/>
                <a:gd name="T85" fmla="*/ 283 h 78"/>
                <a:gd name="T86" fmla="*/ 317 w 102"/>
                <a:gd name="T87" fmla="*/ 307 h 78"/>
                <a:gd name="T88" fmla="*/ 338 w 102"/>
                <a:gd name="T89" fmla="*/ 31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61" name="Freeform 30"/>
            <p:cNvSpPr>
              <a:spLocks/>
            </p:cNvSpPr>
            <p:nvPr/>
          </p:nvSpPr>
          <p:spPr bwMode="auto">
            <a:xfrm>
              <a:off x="4720" y="1428"/>
              <a:ext cx="118" cy="205"/>
            </a:xfrm>
            <a:custGeom>
              <a:avLst/>
              <a:gdLst>
                <a:gd name="T0" fmla="*/ 0 w 23"/>
                <a:gd name="T1" fmla="*/ 24 h 42"/>
                <a:gd name="T2" fmla="*/ 5 w 23"/>
                <a:gd name="T3" fmla="*/ 34 h 42"/>
                <a:gd name="T4" fmla="*/ 0 w 23"/>
                <a:gd name="T5" fmla="*/ 39 h 42"/>
                <a:gd name="T6" fmla="*/ 5 w 23"/>
                <a:gd name="T7" fmla="*/ 39 h 42"/>
                <a:gd name="T8" fmla="*/ 5 w 23"/>
                <a:gd name="T9" fmla="*/ 44 h 42"/>
                <a:gd name="T10" fmla="*/ 15 w 23"/>
                <a:gd name="T11" fmla="*/ 68 h 42"/>
                <a:gd name="T12" fmla="*/ 21 w 23"/>
                <a:gd name="T13" fmla="*/ 83 h 42"/>
                <a:gd name="T14" fmla="*/ 15 w 23"/>
                <a:gd name="T15" fmla="*/ 93 h 42"/>
                <a:gd name="T16" fmla="*/ 15 w 23"/>
                <a:gd name="T17" fmla="*/ 103 h 42"/>
                <a:gd name="T18" fmla="*/ 26 w 23"/>
                <a:gd name="T19" fmla="*/ 127 h 42"/>
                <a:gd name="T20" fmla="*/ 26 w 23"/>
                <a:gd name="T21" fmla="*/ 137 h 42"/>
                <a:gd name="T22" fmla="*/ 26 w 23"/>
                <a:gd name="T23" fmla="*/ 142 h 42"/>
                <a:gd name="T24" fmla="*/ 31 w 23"/>
                <a:gd name="T25" fmla="*/ 142 h 42"/>
                <a:gd name="T26" fmla="*/ 26 w 23"/>
                <a:gd name="T27" fmla="*/ 137 h 42"/>
                <a:gd name="T28" fmla="*/ 31 w 23"/>
                <a:gd name="T29" fmla="*/ 137 h 42"/>
                <a:gd name="T30" fmla="*/ 36 w 23"/>
                <a:gd name="T31" fmla="*/ 146 h 42"/>
                <a:gd name="T32" fmla="*/ 41 w 23"/>
                <a:gd name="T33" fmla="*/ 166 h 42"/>
                <a:gd name="T34" fmla="*/ 41 w 23"/>
                <a:gd name="T35" fmla="*/ 181 h 42"/>
                <a:gd name="T36" fmla="*/ 46 w 23"/>
                <a:gd name="T37" fmla="*/ 190 h 42"/>
                <a:gd name="T38" fmla="*/ 51 w 23"/>
                <a:gd name="T39" fmla="*/ 205 h 42"/>
                <a:gd name="T40" fmla="*/ 103 w 23"/>
                <a:gd name="T41" fmla="*/ 195 h 42"/>
                <a:gd name="T42" fmla="*/ 97 w 23"/>
                <a:gd name="T43" fmla="*/ 190 h 42"/>
                <a:gd name="T44" fmla="*/ 92 w 23"/>
                <a:gd name="T45" fmla="*/ 185 h 42"/>
                <a:gd name="T46" fmla="*/ 92 w 23"/>
                <a:gd name="T47" fmla="*/ 181 h 42"/>
                <a:gd name="T48" fmla="*/ 97 w 23"/>
                <a:gd name="T49" fmla="*/ 176 h 42"/>
                <a:gd name="T50" fmla="*/ 92 w 23"/>
                <a:gd name="T51" fmla="*/ 166 h 42"/>
                <a:gd name="T52" fmla="*/ 92 w 23"/>
                <a:gd name="T53" fmla="*/ 132 h 42"/>
                <a:gd name="T54" fmla="*/ 92 w 23"/>
                <a:gd name="T55" fmla="*/ 122 h 42"/>
                <a:gd name="T56" fmla="*/ 97 w 23"/>
                <a:gd name="T57" fmla="*/ 103 h 42"/>
                <a:gd name="T58" fmla="*/ 97 w 23"/>
                <a:gd name="T59" fmla="*/ 93 h 42"/>
                <a:gd name="T60" fmla="*/ 97 w 23"/>
                <a:gd name="T61" fmla="*/ 83 h 42"/>
                <a:gd name="T62" fmla="*/ 97 w 23"/>
                <a:gd name="T63" fmla="*/ 73 h 42"/>
                <a:gd name="T64" fmla="*/ 97 w 23"/>
                <a:gd name="T65" fmla="*/ 68 h 42"/>
                <a:gd name="T66" fmla="*/ 97 w 23"/>
                <a:gd name="T67" fmla="*/ 63 h 42"/>
                <a:gd name="T68" fmla="*/ 113 w 23"/>
                <a:gd name="T69" fmla="*/ 54 h 42"/>
                <a:gd name="T70" fmla="*/ 118 w 23"/>
                <a:gd name="T71" fmla="*/ 34 h 42"/>
                <a:gd name="T72" fmla="*/ 113 w 23"/>
                <a:gd name="T73" fmla="*/ 24 h 42"/>
                <a:gd name="T74" fmla="*/ 113 w 23"/>
                <a:gd name="T75" fmla="*/ 15 h 42"/>
                <a:gd name="T76" fmla="*/ 113 w 23"/>
                <a:gd name="T77" fmla="*/ 15 h 42"/>
                <a:gd name="T78" fmla="*/ 113 w 23"/>
                <a:gd name="T79" fmla="*/ 10 h 42"/>
                <a:gd name="T80" fmla="*/ 108 w 23"/>
                <a:gd name="T81" fmla="*/ 0 h 42"/>
                <a:gd name="T82" fmla="*/ 0 w 23"/>
                <a:gd name="T83" fmla="*/ 24 h 42"/>
                <a:gd name="T84" fmla="*/ 0 w 23"/>
                <a:gd name="T85" fmla="*/ 24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nvGrpSpPr>
            <p:cNvPr id="3" name="Group 31"/>
            <p:cNvGrpSpPr>
              <a:grpSpLocks/>
            </p:cNvGrpSpPr>
            <p:nvPr/>
          </p:nvGrpSpPr>
          <p:grpSpPr bwMode="auto">
            <a:xfrm>
              <a:off x="728" y="2448"/>
              <a:ext cx="1266" cy="876"/>
              <a:chOff x="728" y="2532"/>
              <a:chExt cx="1266" cy="876"/>
            </a:xfrm>
          </p:grpSpPr>
          <p:sp>
            <p:nvSpPr>
              <p:cNvPr id="32997" name="Freeform 32"/>
              <p:cNvSpPr>
                <a:spLocks/>
              </p:cNvSpPr>
              <p:nvPr/>
            </p:nvSpPr>
            <p:spPr bwMode="auto">
              <a:xfrm>
                <a:off x="1031" y="2532"/>
                <a:ext cx="963" cy="780"/>
              </a:xfrm>
              <a:custGeom>
                <a:avLst/>
                <a:gdLst>
                  <a:gd name="T0" fmla="*/ 72 w 188"/>
                  <a:gd name="T1" fmla="*/ 151 h 160"/>
                  <a:gd name="T2" fmla="*/ 133 w 188"/>
                  <a:gd name="T3" fmla="*/ 195 h 160"/>
                  <a:gd name="T4" fmla="*/ 92 w 188"/>
                  <a:gd name="T5" fmla="*/ 244 h 160"/>
                  <a:gd name="T6" fmla="*/ 82 w 188"/>
                  <a:gd name="T7" fmla="*/ 210 h 160"/>
                  <a:gd name="T8" fmla="*/ 26 w 188"/>
                  <a:gd name="T9" fmla="*/ 268 h 160"/>
                  <a:gd name="T10" fmla="*/ 56 w 188"/>
                  <a:gd name="T11" fmla="*/ 312 h 160"/>
                  <a:gd name="T12" fmla="*/ 138 w 188"/>
                  <a:gd name="T13" fmla="*/ 297 h 160"/>
                  <a:gd name="T14" fmla="*/ 113 w 188"/>
                  <a:gd name="T15" fmla="*/ 361 h 160"/>
                  <a:gd name="T16" fmla="*/ 92 w 188"/>
                  <a:gd name="T17" fmla="*/ 385 h 160"/>
                  <a:gd name="T18" fmla="*/ 51 w 188"/>
                  <a:gd name="T19" fmla="*/ 400 h 160"/>
                  <a:gd name="T20" fmla="*/ 31 w 188"/>
                  <a:gd name="T21" fmla="*/ 478 h 160"/>
                  <a:gd name="T22" fmla="*/ 56 w 188"/>
                  <a:gd name="T23" fmla="*/ 522 h 160"/>
                  <a:gd name="T24" fmla="*/ 113 w 188"/>
                  <a:gd name="T25" fmla="*/ 546 h 160"/>
                  <a:gd name="T26" fmla="*/ 113 w 188"/>
                  <a:gd name="T27" fmla="*/ 585 h 160"/>
                  <a:gd name="T28" fmla="*/ 179 w 188"/>
                  <a:gd name="T29" fmla="*/ 600 h 160"/>
                  <a:gd name="T30" fmla="*/ 215 w 188"/>
                  <a:gd name="T31" fmla="*/ 609 h 160"/>
                  <a:gd name="T32" fmla="*/ 149 w 188"/>
                  <a:gd name="T33" fmla="*/ 687 h 160"/>
                  <a:gd name="T34" fmla="*/ 97 w 188"/>
                  <a:gd name="T35" fmla="*/ 717 h 160"/>
                  <a:gd name="T36" fmla="*/ 15 w 188"/>
                  <a:gd name="T37" fmla="*/ 756 h 160"/>
                  <a:gd name="T38" fmla="*/ 15 w 188"/>
                  <a:gd name="T39" fmla="*/ 780 h 160"/>
                  <a:gd name="T40" fmla="*/ 149 w 188"/>
                  <a:gd name="T41" fmla="*/ 726 h 160"/>
                  <a:gd name="T42" fmla="*/ 318 w 188"/>
                  <a:gd name="T43" fmla="*/ 585 h 160"/>
                  <a:gd name="T44" fmla="*/ 302 w 188"/>
                  <a:gd name="T45" fmla="*/ 570 h 160"/>
                  <a:gd name="T46" fmla="*/ 394 w 188"/>
                  <a:gd name="T47" fmla="*/ 463 h 160"/>
                  <a:gd name="T48" fmla="*/ 369 w 188"/>
                  <a:gd name="T49" fmla="*/ 492 h 160"/>
                  <a:gd name="T50" fmla="*/ 374 w 188"/>
                  <a:gd name="T51" fmla="*/ 531 h 160"/>
                  <a:gd name="T52" fmla="*/ 369 w 188"/>
                  <a:gd name="T53" fmla="*/ 556 h 160"/>
                  <a:gd name="T54" fmla="*/ 441 w 188"/>
                  <a:gd name="T55" fmla="*/ 517 h 160"/>
                  <a:gd name="T56" fmla="*/ 441 w 188"/>
                  <a:gd name="T57" fmla="*/ 478 h 160"/>
                  <a:gd name="T58" fmla="*/ 548 w 188"/>
                  <a:gd name="T59" fmla="*/ 502 h 160"/>
                  <a:gd name="T60" fmla="*/ 620 w 188"/>
                  <a:gd name="T61" fmla="*/ 492 h 160"/>
                  <a:gd name="T62" fmla="*/ 743 w 188"/>
                  <a:gd name="T63" fmla="*/ 531 h 160"/>
                  <a:gd name="T64" fmla="*/ 784 w 188"/>
                  <a:gd name="T65" fmla="*/ 580 h 160"/>
                  <a:gd name="T66" fmla="*/ 850 w 188"/>
                  <a:gd name="T67" fmla="*/ 624 h 160"/>
                  <a:gd name="T68" fmla="*/ 963 w 188"/>
                  <a:gd name="T69" fmla="*/ 634 h 160"/>
                  <a:gd name="T70" fmla="*/ 948 w 188"/>
                  <a:gd name="T71" fmla="*/ 570 h 160"/>
                  <a:gd name="T72" fmla="*/ 902 w 188"/>
                  <a:gd name="T73" fmla="*/ 561 h 160"/>
                  <a:gd name="T74" fmla="*/ 835 w 188"/>
                  <a:gd name="T75" fmla="*/ 517 h 160"/>
                  <a:gd name="T76" fmla="*/ 753 w 188"/>
                  <a:gd name="T77" fmla="*/ 463 h 160"/>
                  <a:gd name="T78" fmla="*/ 722 w 188"/>
                  <a:gd name="T79" fmla="*/ 502 h 160"/>
                  <a:gd name="T80" fmla="*/ 661 w 188"/>
                  <a:gd name="T81" fmla="*/ 453 h 160"/>
                  <a:gd name="T82" fmla="*/ 599 w 188"/>
                  <a:gd name="T83" fmla="*/ 390 h 160"/>
                  <a:gd name="T84" fmla="*/ 522 w 188"/>
                  <a:gd name="T85" fmla="*/ 102 h 160"/>
                  <a:gd name="T86" fmla="*/ 461 w 188"/>
                  <a:gd name="T87" fmla="*/ 24 h 160"/>
                  <a:gd name="T88" fmla="*/ 353 w 188"/>
                  <a:gd name="T89" fmla="*/ 24 h 160"/>
                  <a:gd name="T90" fmla="*/ 302 w 188"/>
                  <a:gd name="T91" fmla="*/ 24 h 160"/>
                  <a:gd name="T92" fmla="*/ 231 w 188"/>
                  <a:gd name="T93" fmla="*/ 0 h 160"/>
                  <a:gd name="T94" fmla="*/ 179 w 188"/>
                  <a:gd name="T95" fmla="*/ 20 h 160"/>
                  <a:gd name="T96" fmla="*/ 123 w 188"/>
                  <a:gd name="T97" fmla="*/ 63 h 160"/>
                  <a:gd name="T98" fmla="*/ 97 w 188"/>
                  <a:gd name="T99" fmla="*/ 102 h 160"/>
                  <a:gd name="T100" fmla="*/ 51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98" name="Freeform 33"/>
              <p:cNvSpPr>
                <a:spLocks/>
              </p:cNvSpPr>
              <p:nvPr/>
            </p:nvSpPr>
            <p:spPr bwMode="auto">
              <a:xfrm>
                <a:off x="995" y="33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99" name="Freeform 34"/>
              <p:cNvSpPr>
                <a:spLocks/>
              </p:cNvSpPr>
              <p:nvPr/>
            </p:nvSpPr>
            <p:spPr bwMode="auto">
              <a:xfrm>
                <a:off x="949" y="3310"/>
                <a:ext cx="46" cy="30"/>
              </a:xfrm>
              <a:custGeom>
                <a:avLst/>
                <a:gdLst>
                  <a:gd name="T0" fmla="*/ 36 w 9"/>
                  <a:gd name="T1" fmla="*/ 0 h 6"/>
                  <a:gd name="T2" fmla="*/ 20 w 9"/>
                  <a:gd name="T3" fmla="*/ 0 h 6"/>
                  <a:gd name="T4" fmla="*/ 15 w 9"/>
                  <a:gd name="T5" fmla="*/ 5 h 6"/>
                  <a:gd name="T6" fmla="*/ 15 w 9"/>
                  <a:gd name="T7" fmla="*/ 5 h 6"/>
                  <a:gd name="T8" fmla="*/ 15 w 9"/>
                  <a:gd name="T9" fmla="*/ 10 h 6"/>
                  <a:gd name="T10" fmla="*/ 15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5 w 9"/>
                  <a:gd name="T43" fmla="*/ 25 h 6"/>
                  <a:gd name="T44" fmla="*/ 31 w 9"/>
                  <a:gd name="T45" fmla="*/ 15 h 6"/>
                  <a:gd name="T46" fmla="*/ 36 w 9"/>
                  <a:gd name="T47" fmla="*/ 10 h 6"/>
                  <a:gd name="T48" fmla="*/ 41 w 9"/>
                  <a:gd name="T49" fmla="*/ 10 h 6"/>
                  <a:gd name="T50" fmla="*/ 46 w 9"/>
                  <a:gd name="T51" fmla="*/ 5 h 6"/>
                  <a:gd name="T52" fmla="*/ 46 w 9"/>
                  <a:gd name="T53" fmla="*/ 5 h 6"/>
                  <a:gd name="T54" fmla="*/ 46 w 9"/>
                  <a:gd name="T55" fmla="*/ 5 h 6"/>
                  <a:gd name="T56" fmla="*/ 41 w 9"/>
                  <a:gd name="T57" fmla="*/ 0 h 6"/>
                  <a:gd name="T58" fmla="*/ 41 w 9"/>
                  <a:gd name="T59" fmla="*/ 0 h 6"/>
                  <a:gd name="T60" fmla="*/ 41 w 9"/>
                  <a:gd name="T61" fmla="*/ 0 h 6"/>
                  <a:gd name="T62" fmla="*/ 41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00" name="Freeform 35"/>
              <p:cNvSpPr>
                <a:spLocks/>
              </p:cNvSpPr>
              <p:nvPr/>
            </p:nvSpPr>
            <p:spPr bwMode="auto">
              <a:xfrm>
                <a:off x="903" y="3332"/>
                <a:ext cx="46" cy="34"/>
              </a:xfrm>
              <a:custGeom>
                <a:avLst/>
                <a:gdLst>
                  <a:gd name="T0" fmla="*/ 41 w 9"/>
                  <a:gd name="T1" fmla="*/ 15 h 7"/>
                  <a:gd name="T2" fmla="*/ 41 w 9"/>
                  <a:gd name="T3" fmla="*/ 5 h 7"/>
                  <a:gd name="T4" fmla="*/ 26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31 w 9"/>
                  <a:gd name="T21" fmla="*/ 19 h 7"/>
                  <a:gd name="T22" fmla="*/ 41 w 9"/>
                  <a:gd name="T23" fmla="*/ 15 h 7"/>
                  <a:gd name="T24" fmla="*/ 41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01" name="Freeform 36"/>
              <p:cNvSpPr>
                <a:spLocks/>
              </p:cNvSpPr>
              <p:nvPr/>
            </p:nvSpPr>
            <p:spPr bwMode="auto">
              <a:xfrm>
                <a:off x="903" y="3337"/>
                <a:ext cx="41" cy="29"/>
              </a:xfrm>
              <a:custGeom>
                <a:avLst/>
                <a:gdLst>
                  <a:gd name="T0" fmla="*/ 41 w 8"/>
                  <a:gd name="T1" fmla="*/ 10 h 6"/>
                  <a:gd name="T2" fmla="*/ 41 w 8"/>
                  <a:gd name="T3" fmla="*/ 5 h 6"/>
                  <a:gd name="T4" fmla="*/ 41 w 8"/>
                  <a:gd name="T5" fmla="*/ 5 h 6"/>
                  <a:gd name="T6" fmla="*/ 41 w 8"/>
                  <a:gd name="T7" fmla="*/ 0 h 6"/>
                  <a:gd name="T8" fmla="*/ 41 w 8"/>
                  <a:gd name="T9" fmla="*/ 0 h 6"/>
                  <a:gd name="T10" fmla="*/ 41 w 8"/>
                  <a:gd name="T11" fmla="*/ 0 h 6"/>
                  <a:gd name="T12" fmla="*/ 41 w 8"/>
                  <a:gd name="T13" fmla="*/ 0 h 6"/>
                  <a:gd name="T14" fmla="*/ 41 w 8"/>
                  <a:gd name="T15" fmla="*/ 0 h 6"/>
                  <a:gd name="T16" fmla="*/ 41 w 8"/>
                  <a:gd name="T17" fmla="*/ 0 h 6"/>
                  <a:gd name="T18" fmla="*/ 41 w 8"/>
                  <a:gd name="T19" fmla="*/ 0 h 6"/>
                  <a:gd name="T20" fmla="*/ 36 w 8"/>
                  <a:gd name="T21" fmla="*/ 0 h 6"/>
                  <a:gd name="T22" fmla="*/ 36 w 8"/>
                  <a:gd name="T23" fmla="*/ 0 h 6"/>
                  <a:gd name="T24" fmla="*/ 31 w 8"/>
                  <a:gd name="T25" fmla="*/ 0 h 6"/>
                  <a:gd name="T26" fmla="*/ 26 w 8"/>
                  <a:gd name="T27" fmla="*/ 5 h 6"/>
                  <a:gd name="T28" fmla="*/ 26 w 8"/>
                  <a:gd name="T29" fmla="*/ 10 h 6"/>
                  <a:gd name="T30" fmla="*/ 26 w 8"/>
                  <a:gd name="T31" fmla="*/ 10 h 6"/>
                  <a:gd name="T32" fmla="*/ 21 w 8"/>
                  <a:gd name="T33" fmla="*/ 10 h 6"/>
                  <a:gd name="T34" fmla="*/ 21 w 8"/>
                  <a:gd name="T35" fmla="*/ 10 h 6"/>
                  <a:gd name="T36" fmla="*/ 21 w 8"/>
                  <a:gd name="T37" fmla="*/ 10 h 6"/>
                  <a:gd name="T38" fmla="*/ 21 w 8"/>
                  <a:gd name="T39" fmla="*/ 15 h 6"/>
                  <a:gd name="T40" fmla="*/ 21 w 8"/>
                  <a:gd name="T41" fmla="*/ 15 h 6"/>
                  <a:gd name="T42" fmla="*/ 21 w 8"/>
                  <a:gd name="T43" fmla="*/ 15 h 6"/>
                  <a:gd name="T44" fmla="*/ 21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6 w 8"/>
                  <a:gd name="T85" fmla="*/ 19 h 6"/>
                  <a:gd name="T86" fmla="*/ 26 w 8"/>
                  <a:gd name="T87" fmla="*/ 15 h 6"/>
                  <a:gd name="T88" fmla="*/ 31 w 8"/>
                  <a:gd name="T89" fmla="*/ 15 h 6"/>
                  <a:gd name="T90" fmla="*/ 36 w 8"/>
                  <a:gd name="T91" fmla="*/ 15 h 6"/>
                  <a:gd name="T92" fmla="*/ 36 w 8"/>
                  <a:gd name="T93" fmla="*/ 10 h 6"/>
                  <a:gd name="T94" fmla="*/ 36 w 8"/>
                  <a:gd name="T95" fmla="*/ 10 h 6"/>
                  <a:gd name="T96" fmla="*/ 41 w 8"/>
                  <a:gd name="T97" fmla="*/ 10 h 6"/>
                  <a:gd name="T98" fmla="*/ 41 w 8"/>
                  <a:gd name="T99" fmla="*/ 10 h 6"/>
                  <a:gd name="T100" fmla="*/ 41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02" name="Freeform 37"/>
              <p:cNvSpPr>
                <a:spLocks/>
              </p:cNvSpPr>
              <p:nvPr/>
            </p:nvSpPr>
            <p:spPr bwMode="auto">
              <a:xfrm>
                <a:off x="877" y="3376"/>
                <a:ext cx="4" cy="5"/>
              </a:xfrm>
              <a:custGeom>
                <a:avLst/>
                <a:gdLst>
                  <a:gd name="T0" fmla="*/ 4 w 1"/>
                  <a:gd name="T1" fmla="*/ 0 h 1"/>
                  <a:gd name="T2" fmla="*/ 0 w 1"/>
                  <a:gd name="T3" fmla="*/ 0 h 1"/>
                  <a:gd name="T4" fmla="*/ 0 w 1"/>
                  <a:gd name="T5" fmla="*/ 5 h 1"/>
                  <a:gd name="T6" fmla="*/ 4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03" name="Freeform 38"/>
              <p:cNvSpPr>
                <a:spLocks/>
              </p:cNvSpPr>
              <p:nvPr/>
            </p:nvSpPr>
            <p:spPr bwMode="auto">
              <a:xfrm>
                <a:off x="877" y="3376"/>
                <a:ext cx="4" cy="5"/>
              </a:xfrm>
              <a:custGeom>
                <a:avLst/>
                <a:gdLst>
                  <a:gd name="T0" fmla="*/ 4 w 1"/>
                  <a:gd name="T1" fmla="*/ 0 h 1"/>
                  <a:gd name="T2" fmla="*/ 4 w 1"/>
                  <a:gd name="T3" fmla="*/ 0 h 1"/>
                  <a:gd name="T4" fmla="*/ 4 w 1"/>
                  <a:gd name="T5" fmla="*/ 0 h 1"/>
                  <a:gd name="T6" fmla="*/ 4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4 w 1"/>
                  <a:gd name="T27" fmla="*/ 5 h 1"/>
                  <a:gd name="T28" fmla="*/ 4 w 1"/>
                  <a:gd name="T29" fmla="*/ 0 h 1"/>
                  <a:gd name="T30" fmla="*/ 4 w 1"/>
                  <a:gd name="T31" fmla="*/ 0 h 1"/>
                  <a:gd name="T32" fmla="*/ 4 w 1"/>
                  <a:gd name="T33" fmla="*/ 0 h 1"/>
                  <a:gd name="T34" fmla="*/ 4 w 1"/>
                  <a:gd name="T35" fmla="*/ 0 h 1"/>
                  <a:gd name="T36" fmla="*/ 4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04" name="Freeform 39"/>
              <p:cNvSpPr>
                <a:spLocks/>
              </p:cNvSpPr>
              <p:nvPr/>
            </p:nvSpPr>
            <p:spPr bwMode="auto">
              <a:xfrm>
                <a:off x="836" y="33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05" name="Freeform 40"/>
              <p:cNvSpPr>
                <a:spLocks/>
              </p:cNvSpPr>
              <p:nvPr/>
            </p:nvSpPr>
            <p:spPr bwMode="auto">
              <a:xfrm>
                <a:off x="840" y="3384"/>
                <a:ext cx="15" cy="9"/>
              </a:xfrm>
              <a:custGeom>
                <a:avLst/>
                <a:gdLst>
                  <a:gd name="T0" fmla="*/ 10 w 3"/>
                  <a:gd name="T1" fmla="*/ 0 h 2"/>
                  <a:gd name="T2" fmla="*/ 10 w 3"/>
                  <a:gd name="T3" fmla="*/ 0 h 2"/>
                  <a:gd name="T4" fmla="*/ 10 w 3"/>
                  <a:gd name="T5" fmla="*/ 0 h 2"/>
                  <a:gd name="T6" fmla="*/ 10 w 3"/>
                  <a:gd name="T7" fmla="*/ 0 h 2"/>
                  <a:gd name="T8" fmla="*/ 15 w 3"/>
                  <a:gd name="T9" fmla="*/ 0 h 2"/>
                  <a:gd name="T10" fmla="*/ 15 w 3"/>
                  <a:gd name="T11" fmla="*/ 0 h 2"/>
                  <a:gd name="T12" fmla="*/ 15 w 3"/>
                  <a:gd name="T13" fmla="*/ 0 h 2"/>
                  <a:gd name="T14" fmla="*/ 15 w 3"/>
                  <a:gd name="T15" fmla="*/ 0 h 2"/>
                  <a:gd name="T16" fmla="*/ 15 w 3"/>
                  <a:gd name="T17" fmla="*/ 0 h 2"/>
                  <a:gd name="T18" fmla="*/ 15 w 3"/>
                  <a:gd name="T19" fmla="*/ 0 h 2"/>
                  <a:gd name="T20" fmla="*/ 15 w 3"/>
                  <a:gd name="T21" fmla="*/ 0 h 2"/>
                  <a:gd name="T22" fmla="*/ 10 w 3"/>
                  <a:gd name="T23" fmla="*/ 0 h 2"/>
                  <a:gd name="T24" fmla="*/ 10 w 3"/>
                  <a:gd name="T25" fmla="*/ 5 h 2"/>
                  <a:gd name="T26" fmla="*/ 15 w 3"/>
                  <a:gd name="T27" fmla="*/ 5 h 2"/>
                  <a:gd name="T28" fmla="*/ 15 w 3"/>
                  <a:gd name="T29" fmla="*/ 5 h 2"/>
                  <a:gd name="T30" fmla="*/ 15 w 3"/>
                  <a:gd name="T31" fmla="*/ 5 h 2"/>
                  <a:gd name="T32" fmla="*/ 10 w 3"/>
                  <a:gd name="T33" fmla="*/ 5 h 2"/>
                  <a:gd name="T34" fmla="*/ 10 w 3"/>
                  <a:gd name="T35" fmla="*/ 5 h 2"/>
                  <a:gd name="T36" fmla="*/ 10 w 3"/>
                  <a:gd name="T37" fmla="*/ 5 h 2"/>
                  <a:gd name="T38" fmla="*/ 10 w 3"/>
                  <a:gd name="T39" fmla="*/ 5 h 2"/>
                  <a:gd name="T40" fmla="*/ 10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10 w 3"/>
                  <a:gd name="T63" fmla="*/ 0 h 2"/>
                  <a:gd name="T64" fmla="*/ 10 w 3"/>
                  <a:gd name="T65" fmla="*/ 0 h 2"/>
                  <a:gd name="T66" fmla="*/ 10 w 3"/>
                  <a:gd name="T67" fmla="*/ 0 h 2"/>
                  <a:gd name="T68" fmla="*/ 10 w 3"/>
                  <a:gd name="T69" fmla="*/ 0 h 2"/>
                  <a:gd name="T70" fmla="*/ 10 w 3"/>
                  <a:gd name="T71" fmla="*/ 0 h 2"/>
                  <a:gd name="T72" fmla="*/ 10 w 3"/>
                  <a:gd name="T73" fmla="*/ 0 h 2"/>
                  <a:gd name="T74" fmla="*/ 10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06" name="Freeform 41"/>
              <p:cNvSpPr>
                <a:spLocks/>
              </p:cNvSpPr>
              <p:nvPr/>
            </p:nvSpPr>
            <p:spPr bwMode="auto">
              <a:xfrm>
                <a:off x="796" y="3390"/>
                <a:ext cx="20" cy="10"/>
              </a:xfrm>
              <a:custGeom>
                <a:avLst/>
                <a:gdLst>
                  <a:gd name="T0" fmla="*/ 15 w 4"/>
                  <a:gd name="T1" fmla="*/ 5 h 2"/>
                  <a:gd name="T2" fmla="*/ 15 w 4"/>
                  <a:gd name="T3" fmla="*/ 0 h 2"/>
                  <a:gd name="T4" fmla="*/ 20 w 4"/>
                  <a:gd name="T5" fmla="*/ 0 h 2"/>
                  <a:gd name="T6" fmla="*/ 20 w 4"/>
                  <a:gd name="T7" fmla="*/ 5 h 2"/>
                  <a:gd name="T8" fmla="*/ 5 w 4"/>
                  <a:gd name="T9" fmla="*/ 10 h 2"/>
                  <a:gd name="T10" fmla="*/ 15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07" name="Freeform 42"/>
              <p:cNvSpPr>
                <a:spLocks/>
              </p:cNvSpPr>
              <p:nvPr/>
            </p:nvSpPr>
            <p:spPr bwMode="auto">
              <a:xfrm>
                <a:off x="802" y="33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08" name="Freeform 43"/>
              <p:cNvSpPr>
                <a:spLocks/>
              </p:cNvSpPr>
              <p:nvPr/>
            </p:nvSpPr>
            <p:spPr bwMode="auto">
              <a:xfrm>
                <a:off x="777" y="33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09" name="Freeform 44"/>
              <p:cNvSpPr>
                <a:spLocks/>
              </p:cNvSpPr>
              <p:nvPr/>
            </p:nvSpPr>
            <p:spPr bwMode="auto">
              <a:xfrm>
                <a:off x="777" y="33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10" name="Freeform 45"/>
              <p:cNvSpPr>
                <a:spLocks/>
              </p:cNvSpPr>
              <p:nvPr/>
            </p:nvSpPr>
            <p:spPr bwMode="auto">
              <a:xfrm>
                <a:off x="756" y="3393"/>
                <a:ext cx="16" cy="15"/>
              </a:xfrm>
              <a:custGeom>
                <a:avLst/>
                <a:gdLst>
                  <a:gd name="T0" fmla="*/ 16 w 3"/>
                  <a:gd name="T1" fmla="*/ 15 h 3"/>
                  <a:gd name="T2" fmla="*/ 16 w 3"/>
                  <a:gd name="T3" fmla="*/ 15 h 3"/>
                  <a:gd name="T4" fmla="*/ 16 w 3"/>
                  <a:gd name="T5" fmla="*/ 15 h 3"/>
                  <a:gd name="T6" fmla="*/ 16 w 3"/>
                  <a:gd name="T7" fmla="*/ 15 h 3"/>
                  <a:gd name="T8" fmla="*/ 16 w 3"/>
                  <a:gd name="T9" fmla="*/ 15 h 3"/>
                  <a:gd name="T10" fmla="*/ 16 w 3"/>
                  <a:gd name="T11" fmla="*/ 15 h 3"/>
                  <a:gd name="T12" fmla="*/ 11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1 w 3"/>
                  <a:gd name="T55" fmla="*/ 15 h 3"/>
                  <a:gd name="T56" fmla="*/ 11 w 3"/>
                  <a:gd name="T57" fmla="*/ 15 h 3"/>
                  <a:gd name="T58" fmla="*/ 16 w 3"/>
                  <a:gd name="T59" fmla="*/ 15 h 3"/>
                  <a:gd name="T60" fmla="*/ 16 w 3"/>
                  <a:gd name="T61" fmla="*/ 15 h 3"/>
                  <a:gd name="T62" fmla="*/ 16 w 3"/>
                  <a:gd name="T63" fmla="*/ 15 h 3"/>
                  <a:gd name="T64" fmla="*/ 16 w 3"/>
                  <a:gd name="T65" fmla="*/ 15 h 3"/>
                  <a:gd name="T66" fmla="*/ 16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3011" name="Freeform 46"/>
              <p:cNvSpPr>
                <a:spLocks/>
              </p:cNvSpPr>
              <p:nvPr/>
            </p:nvSpPr>
            <p:spPr bwMode="auto">
              <a:xfrm>
                <a:off x="728" y="3383"/>
                <a:ext cx="20" cy="10"/>
              </a:xfrm>
              <a:custGeom>
                <a:avLst/>
                <a:gdLst>
                  <a:gd name="T0" fmla="*/ 0 w 4"/>
                  <a:gd name="T1" fmla="*/ 5 h 2"/>
                  <a:gd name="T2" fmla="*/ 0 w 4"/>
                  <a:gd name="T3" fmla="*/ 5 h 2"/>
                  <a:gd name="T4" fmla="*/ 5 w 4"/>
                  <a:gd name="T5" fmla="*/ 0 h 2"/>
                  <a:gd name="T6" fmla="*/ 5 w 4"/>
                  <a:gd name="T7" fmla="*/ 0 h 2"/>
                  <a:gd name="T8" fmla="*/ 10 w 4"/>
                  <a:gd name="T9" fmla="*/ 0 h 2"/>
                  <a:gd name="T10" fmla="*/ 15 w 4"/>
                  <a:gd name="T11" fmla="*/ 0 h 2"/>
                  <a:gd name="T12" fmla="*/ 15 w 4"/>
                  <a:gd name="T13" fmla="*/ 0 h 2"/>
                  <a:gd name="T14" fmla="*/ 15 w 4"/>
                  <a:gd name="T15" fmla="*/ 0 h 2"/>
                  <a:gd name="T16" fmla="*/ 15 w 4"/>
                  <a:gd name="T17" fmla="*/ 5 h 2"/>
                  <a:gd name="T18" fmla="*/ 20 w 4"/>
                  <a:gd name="T19" fmla="*/ 5 h 2"/>
                  <a:gd name="T20" fmla="*/ 20 w 4"/>
                  <a:gd name="T21" fmla="*/ 5 h 2"/>
                  <a:gd name="T22" fmla="*/ 20 w 4"/>
                  <a:gd name="T23" fmla="*/ 5 h 2"/>
                  <a:gd name="T24" fmla="*/ 20 w 4"/>
                  <a:gd name="T25" fmla="*/ 5 h 2"/>
                  <a:gd name="T26" fmla="*/ 20 w 4"/>
                  <a:gd name="T27" fmla="*/ 5 h 2"/>
                  <a:gd name="T28" fmla="*/ 20 w 4"/>
                  <a:gd name="T29" fmla="*/ 5 h 2"/>
                  <a:gd name="T30" fmla="*/ 20 w 4"/>
                  <a:gd name="T31" fmla="*/ 5 h 2"/>
                  <a:gd name="T32" fmla="*/ 20 w 4"/>
                  <a:gd name="T33" fmla="*/ 10 h 2"/>
                  <a:gd name="T34" fmla="*/ 20 w 4"/>
                  <a:gd name="T35" fmla="*/ 10 h 2"/>
                  <a:gd name="T36" fmla="*/ 20 w 4"/>
                  <a:gd name="T37" fmla="*/ 10 h 2"/>
                  <a:gd name="T38" fmla="*/ 20 w 4"/>
                  <a:gd name="T39" fmla="*/ 10 h 2"/>
                  <a:gd name="T40" fmla="*/ 15 w 4"/>
                  <a:gd name="T41" fmla="*/ 5 h 2"/>
                  <a:gd name="T42" fmla="*/ 15 w 4"/>
                  <a:gd name="T43" fmla="*/ 5 h 2"/>
                  <a:gd name="T44" fmla="*/ 15 w 4"/>
                  <a:gd name="T45" fmla="*/ 10 h 2"/>
                  <a:gd name="T46" fmla="*/ 15 w 4"/>
                  <a:gd name="T47" fmla="*/ 10 h 2"/>
                  <a:gd name="T48" fmla="*/ 15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sp>
          <p:nvSpPr>
            <p:cNvPr id="32963" name="Freeform 47"/>
            <p:cNvSpPr>
              <a:spLocks/>
            </p:cNvSpPr>
            <p:nvPr/>
          </p:nvSpPr>
          <p:spPr bwMode="auto">
            <a:xfrm>
              <a:off x="2095" y="1760"/>
              <a:ext cx="391" cy="458"/>
            </a:xfrm>
            <a:custGeom>
              <a:avLst/>
              <a:gdLst>
                <a:gd name="T0" fmla="*/ 340 w 76"/>
                <a:gd name="T1" fmla="*/ 458 h 94"/>
                <a:gd name="T2" fmla="*/ 391 w 76"/>
                <a:gd name="T3" fmla="*/ 132 h 94"/>
                <a:gd name="T4" fmla="*/ 262 w 76"/>
                <a:gd name="T5" fmla="*/ 112 h 94"/>
                <a:gd name="T6" fmla="*/ 273 w 76"/>
                <a:gd name="T7" fmla="*/ 29 h 94"/>
                <a:gd name="T8" fmla="*/ 82 w 76"/>
                <a:gd name="T9" fmla="*/ 0 h 94"/>
                <a:gd name="T10" fmla="*/ 0 w 76"/>
                <a:gd name="T11" fmla="*/ 409 h 94"/>
                <a:gd name="T12" fmla="*/ 0 w 76"/>
                <a:gd name="T13" fmla="*/ 409 h 94"/>
                <a:gd name="T14" fmla="*/ 340 w 76"/>
                <a:gd name="T15" fmla="*/ 458 h 94"/>
                <a:gd name="T16" fmla="*/ 340 w 76"/>
                <a:gd name="T17" fmla="*/ 458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64" name="Freeform 48"/>
            <p:cNvSpPr>
              <a:spLocks/>
            </p:cNvSpPr>
            <p:nvPr/>
          </p:nvSpPr>
          <p:spPr bwMode="auto">
            <a:xfrm>
              <a:off x="1537" y="1282"/>
              <a:ext cx="554" cy="439"/>
            </a:xfrm>
            <a:custGeom>
              <a:avLst/>
              <a:gdLst>
                <a:gd name="T0" fmla="*/ 0 w 108"/>
                <a:gd name="T1" fmla="*/ 327 h 90"/>
                <a:gd name="T2" fmla="*/ 0 w 108"/>
                <a:gd name="T3" fmla="*/ 302 h 90"/>
                <a:gd name="T4" fmla="*/ 5 w 108"/>
                <a:gd name="T5" fmla="*/ 278 h 90"/>
                <a:gd name="T6" fmla="*/ 10 w 108"/>
                <a:gd name="T7" fmla="*/ 249 h 90"/>
                <a:gd name="T8" fmla="*/ 15 w 108"/>
                <a:gd name="T9" fmla="*/ 239 h 90"/>
                <a:gd name="T10" fmla="*/ 26 w 108"/>
                <a:gd name="T11" fmla="*/ 229 h 90"/>
                <a:gd name="T12" fmla="*/ 26 w 108"/>
                <a:gd name="T13" fmla="*/ 220 h 90"/>
                <a:gd name="T14" fmla="*/ 51 w 108"/>
                <a:gd name="T15" fmla="*/ 180 h 90"/>
                <a:gd name="T16" fmla="*/ 82 w 108"/>
                <a:gd name="T17" fmla="*/ 112 h 90"/>
                <a:gd name="T18" fmla="*/ 103 w 108"/>
                <a:gd name="T19" fmla="*/ 63 h 90"/>
                <a:gd name="T20" fmla="*/ 123 w 108"/>
                <a:gd name="T21" fmla="*/ 15 h 90"/>
                <a:gd name="T22" fmla="*/ 123 w 108"/>
                <a:gd name="T23" fmla="*/ 0 h 90"/>
                <a:gd name="T24" fmla="*/ 139 w 108"/>
                <a:gd name="T25" fmla="*/ 0 h 90"/>
                <a:gd name="T26" fmla="*/ 154 w 108"/>
                <a:gd name="T27" fmla="*/ 5 h 90"/>
                <a:gd name="T28" fmla="*/ 159 w 108"/>
                <a:gd name="T29" fmla="*/ 10 h 90"/>
                <a:gd name="T30" fmla="*/ 180 w 108"/>
                <a:gd name="T31" fmla="*/ 24 h 90"/>
                <a:gd name="T32" fmla="*/ 180 w 108"/>
                <a:gd name="T33" fmla="*/ 39 h 90"/>
                <a:gd name="T34" fmla="*/ 185 w 108"/>
                <a:gd name="T35" fmla="*/ 68 h 90"/>
                <a:gd name="T36" fmla="*/ 221 w 108"/>
                <a:gd name="T37" fmla="*/ 78 h 90"/>
                <a:gd name="T38" fmla="*/ 246 w 108"/>
                <a:gd name="T39" fmla="*/ 78 h 90"/>
                <a:gd name="T40" fmla="*/ 277 w 108"/>
                <a:gd name="T41" fmla="*/ 88 h 90"/>
                <a:gd name="T42" fmla="*/ 313 w 108"/>
                <a:gd name="T43" fmla="*/ 88 h 90"/>
                <a:gd name="T44" fmla="*/ 333 w 108"/>
                <a:gd name="T45" fmla="*/ 93 h 90"/>
                <a:gd name="T46" fmla="*/ 349 w 108"/>
                <a:gd name="T47" fmla="*/ 88 h 90"/>
                <a:gd name="T48" fmla="*/ 364 w 108"/>
                <a:gd name="T49" fmla="*/ 93 h 90"/>
                <a:gd name="T50" fmla="*/ 380 w 108"/>
                <a:gd name="T51" fmla="*/ 88 h 90"/>
                <a:gd name="T52" fmla="*/ 390 w 108"/>
                <a:gd name="T53" fmla="*/ 93 h 90"/>
                <a:gd name="T54" fmla="*/ 405 w 108"/>
                <a:gd name="T55" fmla="*/ 93 h 90"/>
                <a:gd name="T56" fmla="*/ 533 w 108"/>
                <a:gd name="T57" fmla="*/ 117 h 90"/>
                <a:gd name="T58" fmla="*/ 539 w 108"/>
                <a:gd name="T59" fmla="*/ 132 h 90"/>
                <a:gd name="T60" fmla="*/ 554 w 108"/>
                <a:gd name="T61" fmla="*/ 137 h 90"/>
                <a:gd name="T62" fmla="*/ 523 w 108"/>
                <a:gd name="T63" fmla="*/ 195 h 90"/>
                <a:gd name="T64" fmla="*/ 518 w 108"/>
                <a:gd name="T65" fmla="*/ 205 h 90"/>
                <a:gd name="T66" fmla="*/ 503 w 108"/>
                <a:gd name="T67" fmla="*/ 215 h 90"/>
                <a:gd name="T68" fmla="*/ 482 w 108"/>
                <a:gd name="T69" fmla="*/ 249 h 90"/>
                <a:gd name="T70" fmla="*/ 498 w 108"/>
                <a:gd name="T71" fmla="*/ 259 h 90"/>
                <a:gd name="T72" fmla="*/ 498 w 108"/>
                <a:gd name="T73" fmla="*/ 268 h 90"/>
                <a:gd name="T74" fmla="*/ 492 w 108"/>
                <a:gd name="T75" fmla="*/ 273 h 90"/>
                <a:gd name="T76" fmla="*/ 487 w 108"/>
                <a:gd name="T77" fmla="*/ 293 h 90"/>
                <a:gd name="T78" fmla="*/ 267 w 108"/>
                <a:gd name="T79" fmla="*/ 395 h 90"/>
                <a:gd name="T80" fmla="*/ 5 w 108"/>
                <a:gd name="T81" fmla="*/ 332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65" name="Freeform 49"/>
            <p:cNvSpPr>
              <a:spLocks/>
            </p:cNvSpPr>
            <p:nvPr/>
          </p:nvSpPr>
          <p:spPr bwMode="auto">
            <a:xfrm>
              <a:off x="1988" y="1155"/>
              <a:ext cx="415" cy="634"/>
            </a:xfrm>
            <a:custGeom>
              <a:avLst/>
              <a:gdLst>
                <a:gd name="T0" fmla="*/ 36 w 81"/>
                <a:gd name="T1" fmla="*/ 419 h 130"/>
                <a:gd name="T2" fmla="*/ 41 w 81"/>
                <a:gd name="T3" fmla="*/ 400 h 130"/>
                <a:gd name="T4" fmla="*/ 46 w 81"/>
                <a:gd name="T5" fmla="*/ 395 h 130"/>
                <a:gd name="T6" fmla="*/ 46 w 81"/>
                <a:gd name="T7" fmla="*/ 385 h 130"/>
                <a:gd name="T8" fmla="*/ 31 w 81"/>
                <a:gd name="T9" fmla="*/ 376 h 130"/>
                <a:gd name="T10" fmla="*/ 51 w 81"/>
                <a:gd name="T11" fmla="*/ 341 h 130"/>
                <a:gd name="T12" fmla="*/ 67 w 81"/>
                <a:gd name="T13" fmla="*/ 332 h 130"/>
                <a:gd name="T14" fmla="*/ 72 w 81"/>
                <a:gd name="T15" fmla="*/ 322 h 130"/>
                <a:gd name="T16" fmla="*/ 102 w 81"/>
                <a:gd name="T17" fmla="*/ 263 h 130"/>
                <a:gd name="T18" fmla="*/ 87 w 81"/>
                <a:gd name="T19" fmla="*/ 258 h 130"/>
                <a:gd name="T20" fmla="*/ 82 w 81"/>
                <a:gd name="T21" fmla="*/ 244 h 130"/>
                <a:gd name="T22" fmla="*/ 82 w 81"/>
                <a:gd name="T23" fmla="*/ 229 h 130"/>
                <a:gd name="T24" fmla="*/ 82 w 81"/>
                <a:gd name="T25" fmla="*/ 219 h 130"/>
                <a:gd name="T26" fmla="*/ 82 w 81"/>
                <a:gd name="T27" fmla="*/ 210 h 130"/>
                <a:gd name="T28" fmla="*/ 133 w 81"/>
                <a:gd name="T29" fmla="*/ 0 h 130"/>
                <a:gd name="T30" fmla="*/ 174 w 81"/>
                <a:gd name="T31" fmla="*/ 93 h 130"/>
                <a:gd name="T32" fmla="*/ 184 w 81"/>
                <a:gd name="T33" fmla="*/ 127 h 130"/>
                <a:gd name="T34" fmla="*/ 179 w 81"/>
                <a:gd name="T35" fmla="*/ 141 h 130"/>
                <a:gd name="T36" fmla="*/ 190 w 81"/>
                <a:gd name="T37" fmla="*/ 151 h 130"/>
                <a:gd name="T38" fmla="*/ 215 w 81"/>
                <a:gd name="T39" fmla="*/ 190 h 130"/>
                <a:gd name="T40" fmla="*/ 220 w 81"/>
                <a:gd name="T41" fmla="*/ 210 h 130"/>
                <a:gd name="T42" fmla="*/ 231 w 81"/>
                <a:gd name="T43" fmla="*/ 219 h 130"/>
                <a:gd name="T44" fmla="*/ 251 w 81"/>
                <a:gd name="T45" fmla="*/ 224 h 130"/>
                <a:gd name="T46" fmla="*/ 236 w 81"/>
                <a:gd name="T47" fmla="*/ 254 h 130"/>
                <a:gd name="T48" fmla="*/ 231 w 81"/>
                <a:gd name="T49" fmla="*/ 273 h 130"/>
                <a:gd name="T50" fmla="*/ 231 w 81"/>
                <a:gd name="T51" fmla="*/ 278 h 130"/>
                <a:gd name="T52" fmla="*/ 220 w 81"/>
                <a:gd name="T53" fmla="*/ 293 h 130"/>
                <a:gd name="T54" fmla="*/ 220 w 81"/>
                <a:gd name="T55" fmla="*/ 302 h 130"/>
                <a:gd name="T56" fmla="*/ 236 w 81"/>
                <a:gd name="T57" fmla="*/ 317 h 130"/>
                <a:gd name="T58" fmla="*/ 256 w 81"/>
                <a:gd name="T59" fmla="*/ 297 h 130"/>
                <a:gd name="T60" fmla="*/ 261 w 81"/>
                <a:gd name="T61" fmla="*/ 307 h 130"/>
                <a:gd name="T62" fmla="*/ 266 w 81"/>
                <a:gd name="T63" fmla="*/ 312 h 130"/>
                <a:gd name="T64" fmla="*/ 266 w 81"/>
                <a:gd name="T65" fmla="*/ 337 h 130"/>
                <a:gd name="T66" fmla="*/ 277 w 81"/>
                <a:gd name="T67" fmla="*/ 361 h 130"/>
                <a:gd name="T68" fmla="*/ 272 w 81"/>
                <a:gd name="T69" fmla="*/ 371 h 130"/>
                <a:gd name="T70" fmla="*/ 287 w 81"/>
                <a:gd name="T71" fmla="*/ 380 h 130"/>
                <a:gd name="T72" fmla="*/ 292 w 81"/>
                <a:gd name="T73" fmla="*/ 395 h 130"/>
                <a:gd name="T74" fmla="*/ 292 w 81"/>
                <a:gd name="T75" fmla="*/ 410 h 130"/>
                <a:gd name="T76" fmla="*/ 302 w 81"/>
                <a:gd name="T77" fmla="*/ 424 h 130"/>
                <a:gd name="T78" fmla="*/ 313 w 81"/>
                <a:gd name="T79" fmla="*/ 410 h 130"/>
                <a:gd name="T80" fmla="*/ 333 w 81"/>
                <a:gd name="T81" fmla="*/ 419 h 130"/>
                <a:gd name="T82" fmla="*/ 343 w 81"/>
                <a:gd name="T83" fmla="*/ 410 h 130"/>
                <a:gd name="T84" fmla="*/ 364 w 81"/>
                <a:gd name="T85" fmla="*/ 415 h 130"/>
                <a:gd name="T86" fmla="*/ 374 w 81"/>
                <a:gd name="T87" fmla="*/ 419 h 130"/>
                <a:gd name="T88" fmla="*/ 389 w 81"/>
                <a:gd name="T89" fmla="*/ 410 h 130"/>
                <a:gd name="T90" fmla="*/ 405 w 81"/>
                <a:gd name="T91" fmla="*/ 415 h 130"/>
                <a:gd name="T92" fmla="*/ 415 w 81"/>
                <a:gd name="T93" fmla="*/ 429 h 130"/>
                <a:gd name="T94" fmla="*/ 379 w 81"/>
                <a:gd name="T95" fmla="*/ 634 h 130"/>
                <a:gd name="T96" fmla="*/ 0 w 81"/>
                <a:gd name="T97" fmla="*/ 56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66" name="Freeform 50"/>
            <p:cNvSpPr>
              <a:spLocks/>
            </p:cNvSpPr>
            <p:nvPr/>
          </p:nvSpPr>
          <p:spPr bwMode="auto">
            <a:xfrm>
              <a:off x="2162" y="1170"/>
              <a:ext cx="707" cy="424"/>
            </a:xfrm>
            <a:custGeom>
              <a:avLst/>
              <a:gdLst>
                <a:gd name="T0" fmla="*/ 246 w 138"/>
                <a:gd name="T1" fmla="*/ 375 h 87"/>
                <a:gd name="T2" fmla="*/ 231 w 138"/>
                <a:gd name="T3" fmla="*/ 409 h 87"/>
                <a:gd name="T4" fmla="*/ 220 w 138"/>
                <a:gd name="T5" fmla="*/ 390 h 87"/>
                <a:gd name="T6" fmla="*/ 215 w 138"/>
                <a:gd name="T7" fmla="*/ 405 h 87"/>
                <a:gd name="T8" fmla="*/ 195 w 138"/>
                <a:gd name="T9" fmla="*/ 405 h 87"/>
                <a:gd name="T10" fmla="*/ 169 w 138"/>
                <a:gd name="T11" fmla="*/ 400 h 87"/>
                <a:gd name="T12" fmla="*/ 164 w 138"/>
                <a:gd name="T13" fmla="*/ 400 h 87"/>
                <a:gd name="T14" fmla="*/ 149 w 138"/>
                <a:gd name="T15" fmla="*/ 400 h 87"/>
                <a:gd name="T16" fmla="*/ 133 w 138"/>
                <a:gd name="T17" fmla="*/ 400 h 87"/>
                <a:gd name="T18" fmla="*/ 123 w 138"/>
                <a:gd name="T19" fmla="*/ 405 h 87"/>
                <a:gd name="T20" fmla="*/ 118 w 138"/>
                <a:gd name="T21" fmla="*/ 390 h 87"/>
                <a:gd name="T22" fmla="*/ 118 w 138"/>
                <a:gd name="T23" fmla="*/ 375 h 87"/>
                <a:gd name="T24" fmla="*/ 102 w 138"/>
                <a:gd name="T25" fmla="*/ 366 h 87"/>
                <a:gd name="T26" fmla="*/ 102 w 138"/>
                <a:gd name="T27" fmla="*/ 351 h 87"/>
                <a:gd name="T28" fmla="*/ 92 w 138"/>
                <a:gd name="T29" fmla="*/ 336 h 87"/>
                <a:gd name="T30" fmla="*/ 92 w 138"/>
                <a:gd name="T31" fmla="*/ 307 h 87"/>
                <a:gd name="T32" fmla="*/ 87 w 138"/>
                <a:gd name="T33" fmla="*/ 292 h 87"/>
                <a:gd name="T34" fmla="*/ 82 w 138"/>
                <a:gd name="T35" fmla="*/ 288 h 87"/>
                <a:gd name="T36" fmla="*/ 77 w 138"/>
                <a:gd name="T37" fmla="*/ 288 h 87"/>
                <a:gd name="T38" fmla="*/ 56 w 138"/>
                <a:gd name="T39" fmla="*/ 302 h 87"/>
                <a:gd name="T40" fmla="*/ 46 w 138"/>
                <a:gd name="T41" fmla="*/ 283 h 87"/>
                <a:gd name="T42" fmla="*/ 46 w 138"/>
                <a:gd name="T43" fmla="*/ 273 h 87"/>
                <a:gd name="T44" fmla="*/ 56 w 138"/>
                <a:gd name="T45" fmla="*/ 258 h 87"/>
                <a:gd name="T46" fmla="*/ 56 w 138"/>
                <a:gd name="T47" fmla="*/ 244 h 87"/>
                <a:gd name="T48" fmla="*/ 61 w 138"/>
                <a:gd name="T49" fmla="*/ 234 h 87"/>
                <a:gd name="T50" fmla="*/ 72 w 138"/>
                <a:gd name="T51" fmla="*/ 205 h 87"/>
                <a:gd name="T52" fmla="*/ 56 w 138"/>
                <a:gd name="T53" fmla="*/ 195 h 87"/>
                <a:gd name="T54" fmla="*/ 41 w 138"/>
                <a:gd name="T55" fmla="*/ 185 h 87"/>
                <a:gd name="T56" fmla="*/ 31 w 138"/>
                <a:gd name="T57" fmla="*/ 151 h 87"/>
                <a:gd name="T58" fmla="*/ 10 w 138"/>
                <a:gd name="T59" fmla="*/ 132 h 87"/>
                <a:gd name="T60" fmla="*/ 10 w 138"/>
                <a:gd name="T61" fmla="*/ 122 h 87"/>
                <a:gd name="T62" fmla="*/ 10 w 138"/>
                <a:gd name="T63" fmla="*/ 97 h 87"/>
                <a:gd name="T64" fmla="*/ 15 w 138"/>
                <a:gd name="T65" fmla="*/ 0 h 87"/>
                <a:gd name="T66" fmla="*/ 251 w 138"/>
                <a:gd name="T67" fmla="*/ 39 h 87"/>
                <a:gd name="T68" fmla="*/ 707 w 138"/>
                <a:gd name="T69" fmla="*/ 93 h 87"/>
                <a:gd name="T70" fmla="*/ 676 w 138"/>
                <a:gd name="T71" fmla="*/ 424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67" name="Freeform 51"/>
            <p:cNvSpPr>
              <a:spLocks/>
            </p:cNvSpPr>
            <p:nvPr/>
          </p:nvSpPr>
          <p:spPr bwMode="auto">
            <a:xfrm>
              <a:off x="1737" y="1677"/>
              <a:ext cx="440" cy="649"/>
            </a:xfrm>
            <a:custGeom>
              <a:avLst/>
              <a:gdLst>
                <a:gd name="T0" fmla="*/ 67 w 86"/>
                <a:gd name="T1" fmla="*/ 0 h 133"/>
                <a:gd name="T2" fmla="*/ 0 w 86"/>
                <a:gd name="T3" fmla="*/ 249 h 133"/>
                <a:gd name="T4" fmla="*/ 287 w 86"/>
                <a:gd name="T5" fmla="*/ 649 h 133"/>
                <a:gd name="T6" fmla="*/ 287 w 86"/>
                <a:gd name="T7" fmla="*/ 644 h 133"/>
                <a:gd name="T8" fmla="*/ 287 w 86"/>
                <a:gd name="T9" fmla="*/ 639 h 133"/>
                <a:gd name="T10" fmla="*/ 292 w 86"/>
                <a:gd name="T11" fmla="*/ 620 h 133"/>
                <a:gd name="T12" fmla="*/ 292 w 86"/>
                <a:gd name="T13" fmla="*/ 615 h 133"/>
                <a:gd name="T14" fmla="*/ 292 w 86"/>
                <a:gd name="T15" fmla="*/ 576 h 133"/>
                <a:gd name="T16" fmla="*/ 292 w 86"/>
                <a:gd name="T17" fmla="*/ 561 h 133"/>
                <a:gd name="T18" fmla="*/ 292 w 86"/>
                <a:gd name="T19" fmla="*/ 556 h 133"/>
                <a:gd name="T20" fmla="*/ 307 w 86"/>
                <a:gd name="T21" fmla="*/ 556 h 133"/>
                <a:gd name="T22" fmla="*/ 317 w 86"/>
                <a:gd name="T23" fmla="*/ 556 h 133"/>
                <a:gd name="T24" fmla="*/ 322 w 86"/>
                <a:gd name="T25" fmla="*/ 561 h 133"/>
                <a:gd name="T26" fmla="*/ 322 w 86"/>
                <a:gd name="T27" fmla="*/ 566 h 133"/>
                <a:gd name="T28" fmla="*/ 327 w 86"/>
                <a:gd name="T29" fmla="*/ 571 h 133"/>
                <a:gd name="T30" fmla="*/ 338 w 86"/>
                <a:gd name="T31" fmla="*/ 571 h 133"/>
                <a:gd name="T32" fmla="*/ 348 w 86"/>
                <a:gd name="T33" fmla="*/ 537 h 133"/>
                <a:gd name="T34" fmla="*/ 358 w 86"/>
                <a:gd name="T35" fmla="*/ 493 h 133"/>
                <a:gd name="T36" fmla="*/ 440 w 86"/>
                <a:gd name="T37" fmla="*/ 83 h 133"/>
                <a:gd name="T38" fmla="*/ 251 w 86"/>
                <a:gd name="T39" fmla="*/ 44 h 133"/>
                <a:gd name="T40" fmla="*/ 67 w 86"/>
                <a:gd name="T41" fmla="*/ 0 h 133"/>
                <a:gd name="T42" fmla="*/ 6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68" name="Freeform 52"/>
            <p:cNvSpPr>
              <a:spLocks/>
            </p:cNvSpPr>
            <p:nvPr/>
          </p:nvSpPr>
          <p:spPr bwMode="auto">
            <a:xfrm>
              <a:off x="1967" y="2170"/>
              <a:ext cx="467" cy="517"/>
            </a:xfrm>
            <a:custGeom>
              <a:avLst/>
              <a:gdLst>
                <a:gd name="T0" fmla="*/ 400 w 91"/>
                <a:gd name="T1" fmla="*/ 517 h 106"/>
                <a:gd name="T2" fmla="*/ 467 w 91"/>
                <a:gd name="T3" fmla="*/ 49 h 106"/>
                <a:gd name="T4" fmla="*/ 128 w 91"/>
                <a:gd name="T5" fmla="*/ 0 h 106"/>
                <a:gd name="T6" fmla="*/ 128 w 91"/>
                <a:gd name="T7" fmla="*/ 0 h 106"/>
                <a:gd name="T8" fmla="*/ 118 w 91"/>
                <a:gd name="T9" fmla="*/ 44 h 106"/>
                <a:gd name="T10" fmla="*/ 108 w 91"/>
                <a:gd name="T11" fmla="*/ 78 h 106"/>
                <a:gd name="T12" fmla="*/ 98 w 91"/>
                <a:gd name="T13" fmla="*/ 78 h 106"/>
                <a:gd name="T14" fmla="*/ 92 w 91"/>
                <a:gd name="T15" fmla="*/ 73 h 106"/>
                <a:gd name="T16" fmla="*/ 92 w 91"/>
                <a:gd name="T17" fmla="*/ 68 h 106"/>
                <a:gd name="T18" fmla="*/ 87 w 91"/>
                <a:gd name="T19" fmla="*/ 63 h 106"/>
                <a:gd name="T20" fmla="*/ 77 w 91"/>
                <a:gd name="T21" fmla="*/ 63 h 106"/>
                <a:gd name="T22" fmla="*/ 62 w 91"/>
                <a:gd name="T23" fmla="*/ 63 h 106"/>
                <a:gd name="T24" fmla="*/ 62 w 91"/>
                <a:gd name="T25" fmla="*/ 68 h 106"/>
                <a:gd name="T26" fmla="*/ 62 w 91"/>
                <a:gd name="T27" fmla="*/ 83 h 106"/>
                <a:gd name="T28" fmla="*/ 62 w 91"/>
                <a:gd name="T29" fmla="*/ 122 h 106"/>
                <a:gd name="T30" fmla="*/ 62 w 91"/>
                <a:gd name="T31" fmla="*/ 127 h 106"/>
                <a:gd name="T32" fmla="*/ 56 w 91"/>
                <a:gd name="T33" fmla="*/ 146 h 106"/>
                <a:gd name="T34" fmla="*/ 56 w 91"/>
                <a:gd name="T35" fmla="*/ 151 h 106"/>
                <a:gd name="T36" fmla="*/ 56 w 91"/>
                <a:gd name="T37" fmla="*/ 156 h 106"/>
                <a:gd name="T38" fmla="*/ 56 w 91"/>
                <a:gd name="T39" fmla="*/ 166 h 106"/>
                <a:gd name="T40" fmla="*/ 56 w 91"/>
                <a:gd name="T41" fmla="*/ 171 h 106"/>
                <a:gd name="T42" fmla="*/ 56 w 91"/>
                <a:gd name="T43" fmla="*/ 176 h 106"/>
                <a:gd name="T44" fmla="*/ 62 w 91"/>
                <a:gd name="T45" fmla="*/ 185 h 106"/>
                <a:gd name="T46" fmla="*/ 62 w 91"/>
                <a:gd name="T47" fmla="*/ 190 h 106"/>
                <a:gd name="T48" fmla="*/ 62 w 91"/>
                <a:gd name="T49" fmla="*/ 200 h 106"/>
                <a:gd name="T50" fmla="*/ 67 w 91"/>
                <a:gd name="T51" fmla="*/ 210 h 106"/>
                <a:gd name="T52" fmla="*/ 67 w 91"/>
                <a:gd name="T53" fmla="*/ 210 h 106"/>
                <a:gd name="T54" fmla="*/ 72 w 91"/>
                <a:gd name="T55" fmla="*/ 215 h 106"/>
                <a:gd name="T56" fmla="*/ 77 w 91"/>
                <a:gd name="T57" fmla="*/ 224 h 106"/>
                <a:gd name="T58" fmla="*/ 72 w 91"/>
                <a:gd name="T59" fmla="*/ 224 h 106"/>
                <a:gd name="T60" fmla="*/ 72 w 91"/>
                <a:gd name="T61" fmla="*/ 224 h 106"/>
                <a:gd name="T62" fmla="*/ 62 w 91"/>
                <a:gd name="T63" fmla="*/ 229 h 106"/>
                <a:gd name="T64" fmla="*/ 51 w 91"/>
                <a:gd name="T65" fmla="*/ 234 h 106"/>
                <a:gd name="T66" fmla="*/ 46 w 91"/>
                <a:gd name="T67" fmla="*/ 244 h 106"/>
                <a:gd name="T68" fmla="*/ 36 w 91"/>
                <a:gd name="T69" fmla="*/ 268 h 106"/>
                <a:gd name="T70" fmla="*/ 26 w 91"/>
                <a:gd name="T71" fmla="*/ 283 h 106"/>
                <a:gd name="T72" fmla="*/ 15 w 91"/>
                <a:gd name="T73" fmla="*/ 283 h 106"/>
                <a:gd name="T74" fmla="*/ 15 w 91"/>
                <a:gd name="T75" fmla="*/ 288 h 106"/>
                <a:gd name="T76" fmla="*/ 21 w 91"/>
                <a:gd name="T77" fmla="*/ 293 h 106"/>
                <a:gd name="T78" fmla="*/ 15 w 91"/>
                <a:gd name="T79" fmla="*/ 298 h 106"/>
                <a:gd name="T80" fmla="*/ 15 w 91"/>
                <a:gd name="T81" fmla="*/ 307 h 106"/>
                <a:gd name="T82" fmla="*/ 15 w 91"/>
                <a:gd name="T83" fmla="*/ 312 h 106"/>
                <a:gd name="T84" fmla="*/ 26 w 91"/>
                <a:gd name="T85" fmla="*/ 322 h 106"/>
                <a:gd name="T86" fmla="*/ 31 w 91"/>
                <a:gd name="T87" fmla="*/ 327 h 106"/>
                <a:gd name="T88" fmla="*/ 26 w 91"/>
                <a:gd name="T89" fmla="*/ 327 h 106"/>
                <a:gd name="T90" fmla="*/ 26 w 91"/>
                <a:gd name="T91" fmla="*/ 337 h 106"/>
                <a:gd name="T92" fmla="*/ 21 w 91"/>
                <a:gd name="T93" fmla="*/ 341 h 106"/>
                <a:gd name="T94" fmla="*/ 15 w 91"/>
                <a:gd name="T95" fmla="*/ 341 h 106"/>
                <a:gd name="T96" fmla="*/ 5 w 91"/>
                <a:gd name="T97" fmla="*/ 337 h 106"/>
                <a:gd name="T98" fmla="*/ 0 w 91"/>
                <a:gd name="T99" fmla="*/ 356 h 106"/>
                <a:gd name="T100" fmla="*/ 251 w 91"/>
                <a:gd name="T101" fmla="*/ 497 h 106"/>
                <a:gd name="T102" fmla="*/ 400 w 91"/>
                <a:gd name="T103" fmla="*/ 517 h 106"/>
                <a:gd name="T104" fmla="*/ 400 w 91"/>
                <a:gd name="T105" fmla="*/ 517 h 106"/>
                <a:gd name="T106" fmla="*/ 400 w 91"/>
                <a:gd name="T107" fmla="*/ 51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69" name="Freeform 53"/>
            <p:cNvSpPr>
              <a:spLocks/>
            </p:cNvSpPr>
            <p:nvPr/>
          </p:nvSpPr>
          <p:spPr bwMode="auto">
            <a:xfrm>
              <a:off x="3265" y="1248"/>
              <a:ext cx="455" cy="487"/>
            </a:xfrm>
            <a:custGeom>
              <a:avLst/>
              <a:gdLst>
                <a:gd name="T0" fmla="*/ 41 w 89"/>
                <a:gd name="T1" fmla="*/ 336 h 100"/>
                <a:gd name="T2" fmla="*/ 20 w 89"/>
                <a:gd name="T3" fmla="*/ 312 h 100"/>
                <a:gd name="T4" fmla="*/ 36 w 89"/>
                <a:gd name="T5" fmla="*/ 292 h 100"/>
                <a:gd name="T6" fmla="*/ 36 w 89"/>
                <a:gd name="T7" fmla="*/ 273 h 100"/>
                <a:gd name="T8" fmla="*/ 26 w 89"/>
                <a:gd name="T9" fmla="*/ 229 h 100"/>
                <a:gd name="T10" fmla="*/ 26 w 89"/>
                <a:gd name="T11" fmla="*/ 209 h 100"/>
                <a:gd name="T12" fmla="*/ 20 w 89"/>
                <a:gd name="T13" fmla="*/ 161 h 100"/>
                <a:gd name="T14" fmla="*/ 10 w 89"/>
                <a:gd name="T15" fmla="*/ 127 h 100"/>
                <a:gd name="T16" fmla="*/ 0 w 89"/>
                <a:gd name="T17" fmla="*/ 78 h 100"/>
                <a:gd name="T18" fmla="*/ 5 w 89"/>
                <a:gd name="T19" fmla="*/ 58 h 100"/>
                <a:gd name="T20" fmla="*/ 0 w 89"/>
                <a:gd name="T21" fmla="*/ 34 h 100"/>
                <a:gd name="T22" fmla="*/ 118 w 89"/>
                <a:gd name="T23" fmla="*/ 15 h 100"/>
                <a:gd name="T24" fmla="*/ 128 w 89"/>
                <a:gd name="T25" fmla="*/ 5 h 100"/>
                <a:gd name="T26" fmla="*/ 143 w 89"/>
                <a:gd name="T27" fmla="*/ 24 h 100"/>
                <a:gd name="T28" fmla="*/ 143 w 89"/>
                <a:gd name="T29" fmla="*/ 49 h 100"/>
                <a:gd name="T30" fmla="*/ 164 w 89"/>
                <a:gd name="T31" fmla="*/ 58 h 100"/>
                <a:gd name="T32" fmla="*/ 174 w 89"/>
                <a:gd name="T33" fmla="*/ 63 h 100"/>
                <a:gd name="T34" fmla="*/ 194 w 89"/>
                <a:gd name="T35" fmla="*/ 63 h 100"/>
                <a:gd name="T36" fmla="*/ 199 w 89"/>
                <a:gd name="T37" fmla="*/ 68 h 100"/>
                <a:gd name="T38" fmla="*/ 220 w 89"/>
                <a:gd name="T39" fmla="*/ 63 h 100"/>
                <a:gd name="T40" fmla="*/ 261 w 89"/>
                <a:gd name="T41" fmla="*/ 68 h 100"/>
                <a:gd name="T42" fmla="*/ 266 w 89"/>
                <a:gd name="T43" fmla="*/ 73 h 100"/>
                <a:gd name="T44" fmla="*/ 271 w 89"/>
                <a:gd name="T45" fmla="*/ 73 h 100"/>
                <a:gd name="T46" fmla="*/ 276 w 89"/>
                <a:gd name="T47" fmla="*/ 88 h 100"/>
                <a:gd name="T48" fmla="*/ 291 w 89"/>
                <a:gd name="T49" fmla="*/ 83 h 100"/>
                <a:gd name="T50" fmla="*/ 302 w 89"/>
                <a:gd name="T51" fmla="*/ 83 h 100"/>
                <a:gd name="T52" fmla="*/ 317 w 89"/>
                <a:gd name="T53" fmla="*/ 93 h 100"/>
                <a:gd name="T54" fmla="*/ 327 w 89"/>
                <a:gd name="T55" fmla="*/ 102 h 100"/>
                <a:gd name="T56" fmla="*/ 348 w 89"/>
                <a:gd name="T57" fmla="*/ 102 h 100"/>
                <a:gd name="T58" fmla="*/ 373 w 89"/>
                <a:gd name="T59" fmla="*/ 88 h 100"/>
                <a:gd name="T60" fmla="*/ 414 w 89"/>
                <a:gd name="T61" fmla="*/ 97 h 100"/>
                <a:gd name="T62" fmla="*/ 424 w 89"/>
                <a:gd name="T63" fmla="*/ 97 h 100"/>
                <a:gd name="T64" fmla="*/ 440 w 89"/>
                <a:gd name="T65" fmla="*/ 102 h 100"/>
                <a:gd name="T66" fmla="*/ 445 w 89"/>
                <a:gd name="T67" fmla="*/ 107 h 100"/>
                <a:gd name="T68" fmla="*/ 414 w 89"/>
                <a:gd name="T69" fmla="*/ 122 h 100"/>
                <a:gd name="T70" fmla="*/ 399 w 89"/>
                <a:gd name="T71" fmla="*/ 136 h 100"/>
                <a:gd name="T72" fmla="*/ 373 w 89"/>
                <a:gd name="T73" fmla="*/ 146 h 100"/>
                <a:gd name="T74" fmla="*/ 302 w 89"/>
                <a:gd name="T75" fmla="*/ 214 h 100"/>
                <a:gd name="T76" fmla="*/ 291 w 89"/>
                <a:gd name="T77" fmla="*/ 224 h 100"/>
                <a:gd name="T78" fmla="*/ 291 w 89"/>
                <a:gd name="T79" fmla="*/ 273 h 100"/>
                <a:gd name="T80" fmla="*/ 266 w 89"/>
                <a:gd name="T81" fmla="*/ 287 h 100"/>
                <a:gd name="T82" fmla="*/ 266 w 89"/>
                <a:gd name="T83" fmla="*/ 297 h 100"/>
                <a:gd name="T84" fmla="*/ 266 w 89"/>
                <a:gd name="T85" fmla="*/ 317 h 100"/>
                <a:gd name="T86" fmla="*/ 271 w 89"/>
                <a:gd name="T87" fmla="*/ 336 h 100"/>
                <a:gd name="T88" fmla="*/ 266 w 89"/>
                <a:gd name="T89" fmla="*/ 356 h 100"/>
                <a:gd name="T90" fmla="*/ 271 w 89"/>
                <a:gd name="T91" fmla="*/ 385 h 100"/>
                <a:gd name="T92" fmla="*/ 281 w 89"/>
                <a:gd name="T93" fmla="*/ 390 h 100"/>
                <a:gd name="T94" fmla="*/ 297 w 89"/>
                <a:gd name="T95" fmla="*/ 394 h 100"/>
                <a:gd name="T96" fmla="*/ 302 w 89"/>
                <a:gd name="T97" fmla="*/ 404 h 100"/>
                <a:gd name="T98" fmla="*/ 327 w 89"/>
                <a:gd name="T99" fmla="*/ 424 h 100"/>
                <a:gd name="T100" fmla="*/ 368 w 89"/>
                <a:gd name="T101" fmla="*/ 448 h 100"/>
                <a:gd name="T102" fmla="*/ 368 w 89"/>
                <a:gd name="T103" fmla="*/ 463 h 100"/>
                <a:gd name="T104" fmla="*/ 41 w 89"/>
                <a:gd name="T105" fmla="*/ 48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70" name="Freeform 54"/>
            <p:cNvSpPr>
              <a:spLocks/>
            </p:cNvSpPr>
            <p:nvPr/>
          </p:nvSpPr>
          <p:spPr bwMode="auto">
            <a:xfrm>
              <a:off x="3474" y="2604"/>
              <a:ext cx="395" cy="322"/>
            </a:xfrm>
            <a:custGeom>
              <a:avLst/>
              <a:gdLst>
                <a:gd name="T0" fmla="*/ 210 w 77"/>
                <a:gd name="T1" fmla="*/ 5 h 66"/>
                <a:gd name="T2" fmla="*/ 226 w 77"/>
                <a:gd name="T3" fmla="*/ 49 h 66"/>
                <a:gd name="T4" fmla="*/ 221 w 77"/>
                <a:gd name="T5" fmla="*/ 63 h 66"/>
                <a:gd name="T6" fmla="*/ 205 w 77"/>
                <a:gd name="T7" fmla="*/ 107 h 66"/>
                <a:gd name="T8" fmla="*/ 328 w 77"/>
                <a:gd name="T9" fmla="*/ 161 h 66"/>
                <a:gd name="T10" fmla="*/ 328 w 77"/>
                <a:gd name="T11" fmla="*/ 195 h 66"/>
                <a:gd name="T12" fmla="*/ 323 w 77"/>
                <a:gd name="T13" fmla="*/ 220 h 66"/>
                <a:gd name="T14" fmla="*/ 298 w 77"/>
                <a:gd name="T15" fmla="*/ 215 h 66"/>
                <a:gd name="T16" fmla="*/ 287 w 77"/>
                <a:gd name="T17" fmla="*/ 239 h 66"/>
                <a:gd name="T18" fmla="*/ 318 w 77"/>
                <a:gd name="T19" fmla="*/ 234 h 66"/>
                <a:gd name="T20" fmla="*/ 339 w 77"/>
                <a:gd name="T21" fmla="*/ 229 h 66"/>
                <a:gd name="T22" fmla="*/ 328 w 77"/>
                <a:gd name="T23" fmla="*/ 239 h 66"/>
                <a:gd name="T24" fmla="*/ 339 w 77"/>
                <a:gd name="T25" fmla="*/ 249 h 66"/>
                <a:gd name="T26" fmla="*/ 364 w 77"/>
                <a:gd name="T27" fmla="*/ 229 h 66"/>
                <a:gd name="T28" fmla="*/ 380 w 77"/>
                <a:gd name="T29" fmla="*/ 234 h 66"/>
                <a:gd name="T30" fmla="*/ 374 w 77"/>
                <a:gd name="T31" fmla="*/ 249 h 66"/>
                <a:gd name="T32" fmla="*/ 349 w 77"/>
                <a:gd name="T33" fmla="*/ 273 h 66"/>
                <a:gd name="T34" fmla="*/ 364 w 77"/>
                <a:gd name="T35" fmla="*/ 293 h 66"/>
                <a:gd name="T36" fmla="*/ 395 w 77"/>
                <a:gd name="T37" fmla="*/ 317 h 66"/>
                <a:gd name="T38" fmla="*/ 364 w 77"/>
                <a:gd name="T39" fmla="*/ 307 h 66"/>
                <a:gd name="T40" fmla="*/ 328 w 77"/>
                <a:gd name="T41" fmla="*/ 288 h 66"/>
                <a:gd name="T42" fmla="*/ 313 w 77"/>
                <a:gd name="T43" fmla="*/ 302 h 66"/>
                <a:gd name="T44" fmla="*/ 308 w 77"/>
                <a:gd name="T45" fmla="*/ 317 h 66"/>
                <a:gd name="T46" fmla="*/ 292 w 77"/>
                <a:gd name="T47" fmla="*/ 307 h 66"/>
                <a:gd name="T48" fmla="*/ 277 w 77"/>
                <a:gd name="T49" fmla="*/ 307 h 66"/>
                <a:gd name="T50" fmla="*/ 251 w 77"/>
                <a:gd name="T51" fmla="*/ 312 h 66"/>
                <a:gd name="T52" fmla="*/ 210 w 77"/>
                <a:gd name="T53" fmla="*/ 288 h 66"/>
                <a:gd name="T54" fmla="*/ 195 w 77"/>
                <a:gd name="T55" fmla="*/ 278 h 66"/>
                <a:gd name="T56" fmla="*/ 190 w 77"/>
                <a:gd name="T57" fmla="*/ 273 h 66"/>
                <a:gd name="T58" fmla="*/ 174 w 77"/>
                <a:gd name="T59" fmla="*/ 268 h 66"/>
                <a:gd name="T60" fmla="*/ 169 w 77"/>
                <a:gd name="T61" fmla="*/ 263 h 66"/>
                <a:gd name="T62" fmla="*/ 159 w 77"/>
                <a:gd name="T63" fmla="*/ 283 h 66"/>
                <a:gd name="T64" fmla="*/ 77 w 77"/>
                <a:gd name="T65" fmla="*/ 273 h 66"/>
                <a:gd name="T66" fmla="*/ 21 w 77"/>
                <a:gd name="T67" fmla="*/ 268 h 66"/>
                <a:gd name="T68" fmla="*/ 26 w 77"/>
                <a:gd name="T69" fmla="*/ 259 h 66"/>
                <a:gd name="T70" fmla="*/ 31 w 77"/>
                <a:gd name="T71" fmla="*/ 224 h 66"/>
                <a:gd name="T72" fmla="*/ 31 w 77"/>
                <a:gd name="T73" fmla="*/ 205 h 66"/>
                <a:gd name="T74" fmla="*/ 46 w 77"/>
                <a:gd name="T75" fmla="*/ 181 h 66"/>
                <a:gd name="T76" fmla="*/ 36 w 77"/>
                <a:gd name="T77" fmla="*/ 146 h 66"/>
                <a:gd name="T78" fmla="*/ 31 w 77"/>
                <a:gd name="T79" fmla="*/ 137 h 66"/>
                <a:gd name="T80" fmla="*/ 21 w 77"/>
                <a:gd name="T81" fmla="*/ 122 h 66"/>
                <a:gd name="T82" fmla="*/ 5 w 77"/>
                <a:gd name="T83" fmla="*/ 93 h 66"/>
                <a:gd name="T84" fmla="*/ 0 w 77"/>
                <a:gd name="T85" fmla="*/ 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71" name="Freeform 55"/>
            <p:cNvSpPr>
              <a:spLocks/>
            </p:cNvSpPr>
            <p:nvPr/>
          </p:nvSpPr>
          <p:spPr bwMode="auto">
            <a:xfrm>
              <a:off x="3633" y="1799"/>
              <a:ext cx="277" cy="463"/>
            </a:xfrm>
            <a:custGeom>
              <a:avLst/>
              <a:gdLst>
                <a:gd name="T0" fmla="*/ 46 w 54"/>
                <a:gd name="T1" fmla="*/ 10 h 95"/>
                <a:gd name="T2" fmla="*/ 62 w 54"/>
                <a:gd name="T3" fmla="*/ 24 h 95"/>
                <a:gd name="T4" fmla="*/ 77 w 54"/>
                <a:gd name="T5" fmla="*/ 39 h 95"/>
                <a:gd name="T6" fmla="*/ 77 w 54"/>
                <a:gd name="T7" fmla="*/ 58 h 95"/>
                <a:gd name="T8" fmla="*/ 72 w 54"/>
                <a:gd name="T9" fmla="*/ 73 h 95"/>
                <a:gd name="T10" fmla="*/ 56 w 54"/>
                <a:gd name="T11" fmla="*/ 93 h 95"/>
                <a:gd name="T12" fmla="*/ 46 w 54"/>
                <a:gd name="T13" fmla="*/ 97 h 95"/>
                <a:gd name="T14" fmla="*/ 26 w 54"/>
                <a:gd name="T15" fmla="*/ 102 h 95"/>
                <a:gd name="T16" fmla="*/ 21 w 54"/>
                <a:gd name="T17" fmla="*/ 117 h 95"/>
                <a:gd name="T18" fmla="*/ 31 w 54"/>
                <a:gd name="T19" fmla="*/ 132 h 95"/>
                <a:gd name="T20" fmla="*/ 21 w 54"/>
                <a:gd name="T21" fmla="*/ 166 h 95"/>
                <a:gd name="T22" fmla="*/ 5 w 54"/>
                <a:gd name="T23" fmla="*/ 175 h 95"/>
                <a:gd name="T24" fmla="*/ 0 w 54"/>
                <a:gd name="T25" fmla="*/ 190 h 95"/>
                <a:gd name="T26" fmla="*/ 0 w 54"/>
                <a:gd name="T27" fmla="*/ 200 h 95"/>
                <a:gd name="T28" fmla="*/ 5 w 54"/>
                <a:gd name="T29" fmla="*/ 234 h 95"/>
                <a:gd name="T30" fmla="*/ 26 w 54"/>
                <a:gd name="T31" fmla="*/ 258 h 95"/>
                <a:gd name="T32" fmla="*/ 51 w 54"/>
                <a:gd name="T33" fmla="*/ 278 h 95"/>
                <a:gd name="T34" fmla="*/ 67 w 54"/>
                <a:gd name="T35" fmla="*/ 312 h 95"/>
                <a:gd name="T36" fmla="*/ 77 w 54"/>
                <a:gd name="T37" fmla="*/ 302 h 95"/>
                <a:gd name="T38" fmla="*/ 97 w 54"/>
                <a:gd name="T39" fmla="*/ 317 h 95"/>
                <a:gd name="T40" fmla="*/ 97 w 54"/>
                <a:gd name="T41" fmla="*/ 336 h 95"/>
                <a:gd name="T42" fmla="*/ 82 w 54"/>
                <a:gd name="T43" fmla="*/ 356 h 95"/>
                <a:gd name="T44" fmla="*/ 97 w 54"/>
                <a:gd name="T45" fmla="*/ 380 h 95"/>
                <a:gd name="T46" fmla="*/ 123 w 54"/>
                <a:gd name="T47" fmla="*/ 395 h 95"/>
                <a:gd name="T48" fmla="*/ 149 w 54"/>
                <a:gd name="T49" fmla="*/ 424 h 95"/>
                <a:gd name="T50" fmla="*/ 154 w 54"/>
                <a:gd name="T51" fmla="*/ 434 h 95"/>
                <a:gd name="T52" fmla="*/ 149 w 54"/>
                <a:gd name="T53" fmla="*/ 444 h 95"/>
                <a:gd name="T54" fmla="*/ 164 w 54"/>
                <a:gd name="T55" fmla="*/ 463 h 95"/>
                <a:gd name="T56" fmla="*/ 169 w 54"/>
                <a:gd name="T57" fmla="*/ 458 h 95"/>
                <a:gd name="T58" fmla="*/ 174 w 54"/>
                <a:gd name="T59" fmla="*/ 448 h 95"/>
                <a:gd name="T60" fmla="*/ 195 w 54"/>
                <a:gd name="T61" fmla="*/ 444 h 95"/>
                <a:gd name="T62" fmla="*/ 215 w 54"/>
                <a:gd name="T63" fmla="*/ 453 h 95"/>
                <a:gd name="T64" fmla="*/ 221 w 54"/>
                <a:gd name="T65" fmla="*/ 434 h 95"/>
                <a:gd name="T66" fmla="*/ 226 w 54"/>
                <a:gd name="T67" fmla="*/ 424 h 95"/>
                <a:gd name="T68" fmla="*/ 246 w 54"/>
                <a:gd name="T69" fmla="*/ 414 h 95"/>
                <a:gd name="T70" fmla="*/ 241 w 54"/>
                <a:gd name="T71" fmla="*/ 405 h 95"/>
                <a:gd name="T72" fmla="*/ 241 w 54"/>
                <a:gd name="T73" fmla="*/ 395 h 95"/>
                <a:gd name="T74" fmla="*/ 246 w 54"/>
                <a:gd name="T75" fmla="*/ 390 h 95"/>
                <a:gd name="T76" fmla="*/ 246 w 54"/>
                <a:gd name="T77" fmla="*/ 385 h 95"/>
                <a:gd name="T78" fmla="*/ 246 w 54"/>
                <a:gd name="T79" fmla="*/ 356 h 95"/>
                <a:gd name="T80" fmla="*/ 267 w 54"/>
                <a:gd name="T81" fmla="*/ 331 h 95"/>
                <a:gd name="T82" fmla="*/ 277 w 54"/>
                <a:gd name="T83" fmla="*/ 312 h 95"/>
                <a:gd name="T84" fmla="*/ 267 w 54"/>
                <a:gd name="T85" fmla="*/ 278 h 95"/>
                <a:gd name="T86" fmla="*/ 267 w 54"/>
                <a:gd name="T87" fmla="*/ 263 h 95"/>
                <a:gd name="T88" fmla="*/ 251 w 54"/>
                <a:gd name="T89" fmla="*/ 63 h 95"/>
                <a:gd name="T90" fmla="*/ 246 w 54"/>
                <a:gd name="T91" fmla="*/ 54 h 95"/>
                <a:gd name="T92" fmla="*/ 236 w 54"/>
                <a:gd name="T93" fmla="*/ 29 h 95"/>
                <a:gd name="T94" fmla="*/ 226 w 54"/>
                <a:gd name="T95" fmla="*/ 15 h 95"/>
                <a:gd name="T96" fmla="*/ 22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72" name="Freeform 56"/>
            <p:cNvSpPr>
              <a:spLocks/>
            </p:cNvSpPr>
            <p:nvPr/>
          </p:nvSpPr>
          <p:spPr bwMode="auto">
            <a:xfrm>
              <a:off x="3925" y="1506"/>
              <a:ext cx="267" cy="346"/>
            </a:xfrm>
            <a:custGeom>
              <a:avLst/>
              <a:gdLst>
                <a:gd name="T0" fmla="*/ 134 w 52"/>
                <a:gd name="T1" fmla="*/ 331 h 71"/>
                <a:gd name="T2" fmla="*/ 221 w 52"/>
                <a:gd name="T3" fmla="*/ 327 h 71"/>
                <a:gd name="T4" fmla="*/ 231 w 52"/>
                <a:gd name="T5" fmla="*/ 302 h 71"/>
                <a:gd name="T6" fmla="*/ 231 w 52"/>
                <a:gd name="T7" fmla="*/ 283 h 71"/>
                <a:gd name="T8" fmla="*/ 246 w 52"/>
                <a:gd name="T9" fmla="*/ 268 h 71"/>
                <a:gd name="T10" fmla="*/ 252 w 52"/>
                <a:gd name="T11" fmla="*/ 253 h 71"/>
                <a:gd name="T12" fmla="*/ 257 w 52"/>
                <a:gd name="T13" fmla="*/ 244 h 71"/>
                <a:gd name="T14" fmla="*/ 262 w 52"/>
                <a:gd name="T15" fmla="*/ 249 h 71"/>
                <a:gd name="T16" fmla="*/ 267 w 52"/>
                <a:gd name="T17" fmla="*/ 244 h 71"/>
                <a:gd name="T18" fmla="*/ 267 w 52"/>
                <a:gd name="T19" fmla="*/ 224 h 71"/>
                <a:gd name="T20" fmla="*/ 262 w 52"/>
                <a:gd name="T21" fmla="*/ 205 h 71"/>
                <a:gd name="T22" fmla="*/ 241 w 52"/>
                <a:gd name="T23" fmla="*/ 136 h 71"/>
                <a:gd name="T24" fmla="*/ 216 w 52"/>
                <a:gd name="T25" fmla="*/ 136 h 71"/>
                <a:gd name="T26" fmla="*/ 185 w 52"/>
                <a:gd name="T27" fmla="*/ 175 h 71"/>
                <a:gd name="T28" fmla="*/ 180 w 52"/>
                <a:gd name="T29" fmla="*/ 171 h 71"/>
                <a:gd name="T30" fmla="*/ 169 w 52"/>
                <a:gd name="T31" fmla="*/ 166 h 71"/>
                <a:gd name="T32" fmla="*/ 169 w 52"/>
                <a:gd name="T33" fmla="*/ 146 h 71"/>
                <a:gd name="T34" fmla="*/ 185 w 52"/>
                <a:gd name="T35" fmla="*/ 136 h 71"/>
                <a:gd name="T36" fmla="*/ 185 w 52"/>
                <a:gd name="T37" fmla="*/ 127 h 71"/>
                <a:gd name="T38" fmla="*/ 195 w 52"/>
                <a:gd name="T39" fmla="*/ 117 h 71"/>
                <a:gd name="T40" fmla="*/ 195 w 52"/>
                <a:gd name="T41" fmla="*/ 83 h 71"/>
                <a:gd name="T42" fmla="*/ 190 w 52"/>
                <a:gd name="T43" fmla="*/ 68 h 71"/>
                <a:gd name="T44" fmla="*/ 180 w 52"/>
                <a:gd name="T45" fmla="*/ 58 h 71"/>
                <a:gd name="T46" fmla="*/ 190 w 52"/>
                <a:gd name="T47" fmla="*/ 49 h 71"/>
                <a:gd name="T48" fmla="*/ 185 w 52"/>
                <a:gd name="T49" fmla="*/ 34 h 71"/>
                <a:gd name="T50" fmla="*/ 154 w 52"/>
                <a:gd name="T51" fmla="*/ 19 h 71"/>
                <a:gd name="T52" fmla="*/ 134 w 52"/>
                <a:gd name="T53" fmla="*/ 10 h 71"/>
                <a:gd name="T54" fmla="*/ 108 w 52"/>
                <a:gd name="T55" fmla="*/ 5 h 71"/>
                <a:gd name="T56" fmla="*/ 92 w 52"/>
                <a:gd name="T57" fmla="*/ 5 h 71"/>
                <a:gd name="T58" fmla="*/ 77 w 52"/>
                <a:gd name="T59" fmla="*/ 15 h 71"/>
                <a:gd name="T60" fmla="*/ 77 w 52"/>
                <a:gd name="T61" fmla="*/ 29 h 71"/>
                <a:gd name="T62" fmla="*/ 82 w 52"/>
                <a:gd name="T63" fmla="*/ 34 h 71"/>
                <a:gd name="T64" fmla="*/ 77 w 52"/>
                <a:gd name="T65" fmla="*/ 39 h 71"/>
                <a:gd name="T66" fmla="*/ 67 w 52"/>
                <a:gd name="T67" fmla="*/ 49 h 71"/>
                <a:gd name="T68" fmla="*/ 62 w 52"/>
                <a:gd name="T69" fmla="*/ 63 h 71"/>
                <a:gd name="T70" fmla="*/ 62 w 52"/>
                <a:gd name="T71" fmla="*/ 83 h 71"/>
                <a:gd name="T72" fmla="*/ 51 w 52"/>
                <a:gd name="T73" fmla="*/ 78 h 71"/>
                <a:gd name="T74" fmla="*/ 51 w 52"/>
                <a:gd name="T75" fmla="*/ 63 h 71"/>
                <a:gd name="T76" fmla="*/ 51 w 52"/>
                <a:gd name="T77" fmla="*/ 54 h 71"/>
                <a:gd name="T78" fmla="*/ 41 w 52"/>
                <a:gd name="T79" fmla="*/ 63 h 71"/>
                <a:gd name="T80" fmla="*/ 41 w 52"/>
                <a:gd name="T81" fmla="*/ 78 h 71"/>
                <a:gd name="T82" fmla="*/ 26 w 52"/>
                <a:gd name="T83" fmla="*/ 83 h 71"/>
                <a:gd name="T84" fmla="*/ 21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31 w 52"/>
                <a:gd name="T97" fmla="*/ 244 h 71"/>
                <a:gd name="T98" fmla="*/ 36 w 52"/>
                <a:gd name="T99" fmla="*/ 268 h 71"/>
                <a:gd name="T100" fmla="*/ 36 w 52"/>
                <a:gd name="T101" fmla="*/ 273 h 71"/>
                <a:gd name="T102" fmla="*/ 31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73" name="Freeform 57"/>
            <p:cNvSpPr>
              <a:spLocks/>
            </p:cNvSpPr>
            <p:nvPr/>
          </p:nvSpPr>
          <p:spPr bwMode="auto">
            <a:xfrm>
              <a:off x="3669" y="1384"/>
              <a:ext cx="426" cy="200"/>
            </a:xfrm>
            <a:custGeom>
              <a:avLst/>
              <a:gdLst>
                <a:gd name="T0" fmla="*/ 21 w 83"/>
                <a:gd name="T1" fmla="*/ 78 h 41"/>
                <a:gd name="T2" fmla="*/ 41 w 83"/>
                <a:gd name="T3" fmla="*/ 63 h 41"/>
                <a:gd name="T4" fmla="*/ 103 w 83"/>
                <a:gd name="T5" fmla="*/ 29 h 41"/>
                <a:gd name="T6" fmla="*/ 133 w 83"/>
                <a:gd name="T7" fmla="*/ 5 h 41"/>
                <a:gd name="T8" fmla="*/ 159 w 83"/>
                <a:gd name="T9" fmla="*/ 5 h 41"/>
                <a:gd name="T10" fmla="*/ 144 w 83"/>
                <a:gd name="T11" fmla="*/ 20 h 41"/>
                <a:gd name="T12" fmla="*/ 118 w 83"/>
                <a:gd name="T13" fmla="*/ 44 h 41"/>
                <a:gd name="T14" fmla="*/ 118 w 83"/>
                <a:gd name="T15" fmla="*/ 59 h 41"/>
                <a:gd name="T16" fmla="*/ 144 w 83"/>
                <a:gd name="T17" fmla="*/ 49 h 41"/>
                <a:gd name="T18" fmla="*/ 200 w 83"/>
                <a:gd name="T19" fmla="*/ 73 h 41"/>
                <a:gd name="T20" fmla="*/ 221 w 83"/>
                <a:gd name="T21" fmla="*/ 78 h 41"/>
                <a:gd name="T22" fmla="*/ 226 w 83"/>
                <a:gd name="T23" fmla="*/ 83 h 41"/>
                <a:gd name="T24" fmla="*/ 251 w 83"/>
                <a:gd name="T25" fmla="*/ 63 h 41"/>
                <a:gd name="T26" fmla="*/ 328 w 83"/>
                <a:gd name="T27" fmla="*/ 39 h 41"/>
                <a:gd name="T28" fmla="*/ 323 w 83"/>
                <a:gd name="T29" fmla="*/ 54 h 41"/>
                <a:gd name="T30" fmla="*/ 339 w 83"/>
                <a:gd name="T31" fmla="*/ 68 h 41"/>
                <a:gd name="T32" fmla="*/ 370 w 83"/>
                <a:gd name="T33" fmla="*/ 63 h 41"/>
                <a:gd name="T34" fmla="*/ 390 w 83"/>
                <a:gd name="T35" fmla="*/ 88 h 41"/>
                <a:gd name="T36" fmla="*/ 421 w 83"/>
                <a:gd name="T37" fmla="*/ 93 h 41"/>
                <a:gd name="T38" fmla="*/ 421 w 83"/>
                <a:gd name="T39" fmla="*/ 102 h 41"/>
                <a:gd name="T40" fmla="*/ 405 w 83"/>
                <a:gd name="T41" fmla="*/ 102 h 41"/>
                <a:gd name="T42" fmla="*/ 385 w 83"/>
                <a:gd name="T43" fmla="*/ 102 h 41"/>
                <a:gd name="T44" fmla="*/ 354 w 83"/>
                <a:gd name="T45" fmla="*/ 102 h 41"/>
                <a:gd name="T46" fmla="*/ 354 w 83"/>
                <a:gd name="T47" fmla="*/ 117 h 41"/>
                <a:gd name="T48" fmla="*/ 318 w 83"/>
                <a:gd name="T49" fmla="*/ 102 h 41"/>
                <a:gd name="T50" fmla="*/ 293 w 83"/>
                <a:gd name="T51" fmla="*/ 112 h 41"/>
                <a:gd name="T52" fmla="*/ 282 w 83"/>
                <a:gd name="T53" fmla="*/ 122 h 41"/>
                <a:gd name="T54" fmla="*/ 257 w 83"/>
                <a:gd name="T55" fmla="*/ 122 h 41"/>
                <a:gd name="T56" fmla="*/ 236 w 83"/>
                <a:gd name="T57" fmla="*/ 146 h 41"/>
                <a:gd name="T58" fmla="*/ 241 w 83"/>
                <a:gd name="T59" fmla="*/ 137 h 41"/>
                <a:gd name="T60" fmla="*/ 226 w 83"/>
                <a:gd name="T61" fmla="*/ 137 h 41"/>
                <a:gd name="T62" fmla="*/ 216 w 83"/>
                <a:gd name="T63" fmla="*/ 132 h 41"/>
                <a:gd name="T64" fmla="*/ 205 w 83"/>
                <a:gd name="T65" fmla="*/ 156 h 41"/>
                <a:gd name="T66" fmla="*/ 185 w 83"/>
                <a:gd name="T67" fmla="*/ 185 h 41"/>
                <a:gd name="T68" fmla="*/ 175 w 83"/>
                <a:gd name="T69" fmla="*/ 190 h 41"/>
                <a:gd name="T70" fmla="*/ 180 w 83"/>
                <a:gd name="T71" fmla="*/ 176 h 41"/>
                <a:gd name="T72" fmla="*/ 164 w 83"/>
                <a:gd name="T73" fmla="*/ 176 h 41"/>
                <a:gd name="T74" fmla="*/ 154 w 83"/>
                <a:gd name="T75" fmla="*/ 141 h 41"/>
                <a:gd name="T76" fmla="*/ 149 w 83"/>
                <a:gd name="T77" fmla="*/ 137 h 41"/>
                <a:gd name="T78" fmla="*/ 118 w 83"/>
                <a:gd name="T79" fmla="*/ 127 h 41"/>
                <a:gd name="T80" fmla="*/ 113 w 83"/>
                <a:gd name="T81" fmla="*/ 127 h 41"/>
                <a:gd name="T82" fmla="*/ 82 w 83"/>
                <a:gd name="T83" fmla="*/ 117 h 41"/>
                <a:gd name="T84" fmla="*/ 21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74" name="Freeform 58"/>
            <p:cNvSpPr>
              <a:spLocks/>
            </p:cNvSpPr>
            <p:nvPr/>
          </p:nvSpPr>
          <p:spPr bwMode="auto">
            <a:xfrm>
              <a:off x="3879" y="1838"/>
              <a:ext cx="206" cy="351"/>
            </a:xfrm>
            <a:custGeom>
              <a:avLst/>
              <a:gdLst>
                <a:gd name="T0" fmla="*/ 5 w 40"/>
                <a:gd name="T1" fmla="*/ 24 h 72"/>
                <a:gd name="T2" fmla="*/ 21 w 40"/>
                <a:gd name="T3" fmla="*/ 219 h 72"/>
                <a:gd name="T4" fmla="*/ 21 w 40"/>
                <a:gd name="T5" fmla="*/ 224 h 72"/>
                <a:gd name="T6" fmla="*/ 21 w 40"/>
                <a:gd name="T7" fmla="*/ 229 h 72"/>
                <a:gd name="T8" fmla="*/ 21 w 40"/>
                <a:gd name="T9" fmla="*/ 239 h 72"/>
                <a:gd name="T10" fmla="*/ 26 w 40"/>
                <a:gd name="T11" fmla="*/ 253 h 72"/>
                <a:gd name="T12" fmla="*/ 31 w 40"/>
                <a:gd name="T13" fmla="*/ 273 h 72"/>
                <a:gd name="T14" fmla="*/ 21 w 40"/>
                <a:gd name="T15" fmla="*/ 288 h 72"/>
                <a:gd name="T16" fmla="*/ 21 w 40"/>
                <a:gd name="T17" fmla="*/ 292 h 72"/>
                <a:gd name="T18" fmla="*/ 10 w 40"/>
                <a:gd name="T19" fmla="*/ 307 h 72"/>
                <a:gd name="T20" fmla="*/ 0 w 40"/>
                <a:gd name="T21" fmla="*/ 317 h 72"/>
                <a:gd name="T22" fmla="*/ 0 w 40"/>
                <a:gd name="T23" fmla="*/ 332 h 72"/>
                <a:gd name="T24" fmla="*/ 0 w 40"/>
                <a:gd name="T25" fmla="*/ 346 h 72"/>
                <a:gd name="T26" fmla="*/ 0 w 40"/>
                <a:gd name="T27" fmla="*/ 346 h 72"/>
                <a:gd name="T28" fmla="*/ 0 w 40"/>
                <a:gd name="T29" fmla="*/ 351 h 72"/>
                <a:gd name="T30" fmla="*/ 0 w 40"/>
                <a:gd name="T31" fmla="*/ 351 h 72"/>
                <a:gd name="T32" fmla="*/ 5 w 40"/>
                <a:gd name="T33" fmla="*/ 351 h 72"/>
                <a:gd name="T34" fmla="*/ 10 w 40"/>
                <a:gd name="T35" fmla="*/ 351 h 72"/>
                <a:gd name="T36" fmla="*/ 10 w 40"/>
                <a:gd name="T37" fmla="*/ 346 h 72"/>
                <a:gd name="T38" fmla="*/ 10 w 40"/>
                <a:gd name="T39" fmla="*/ 341 h 72"/>
                <a:gd name="T40" fmla="*/ 26 w 40"/>
                <a:gd name="T41" fmla="*/ 341 h 72"/>
                <a:gd name="T42" fmla="*/ 41 w 40"/>
                <a:gd name="T43" fmla="*/ 336 h 72"/>
                <a:gd name="T44" fmla="*/ 62 w 40"/>
                <a:gd name="T45" fmla="*/ 346 h 72"/>
                <a:gd name="T46" fmla="*/ 62 w 40"/>
                <a:gd name="T47" fmla="*/ 346 h 72"/>
                <a:gd name="T48" fmla="*/ 67 w 40"/>
                <a:gd name="T49" fmla="*/ 346 h 72"/>
                <a:gd name="T50" fmla="*/ 72 w 40"/>
                <a:gd name="T51" fmla="*/ 332 h 72"/>
                <a:gd name="T52" fmla="*/ 82 w 40"/>
                <a:gd name="T53" fmla="*/ 332 h 72"/>
                <a:gd name="T54" fmla="*/ 88 w 40"/>
                <a:gd name="T55" fmla="*/ 336 h 72"/>
                <a:gd name="T56" fmla="*/ 93 w 40"/>
                <a:gd name="T57" fmla="*/ 341 h 72"/>
                <a:gd name="T58" fmla="*/ 98 w 40"/>
                <a:gd name="T59" fmla="*/ 336 h 72"/>
                <a:gd name="T60" fmla="*/ 103 w 40"/>
                <a:gd name="T61" fmla="*/ 317 h 72"/>
                <a:gd name="T62" fmla="*/ 108 w 40"/>
                <a:gd name="T63" fmla="*/ 312 h 72"/>
                <a:gd name="T64" fmla="*/ 113 w 40"/>
                <a:gd name="T65" fmla="*/ 312 h 72"/>
                <a:gd name="T66" fmla="*/ 124 w 40"/>
                <a:gd name="T67" fmla="*/ 322 h 72"/>
                <a:gd name="T68" fmla="*/ 139 w 40"/>
                <a:gd name="T69" fmla="*/ 322 h 72"/>
                <a:gd name="T70" fmla="*/ 144 w 40"/>
                <a:gd name="T71" fmla="*/ 307 h 72"/>
                <a:gd name="T72" fmla="*/ 170 w 40"/>
                <a:gd name="T73" fmla="*/ 273 h 72"/>
                <a:gd name="T74" fmla="*/ 170 w 40"/>
                <a:gd name="T75" fmla="*/ 258 h 72"/>
                <a:gd name="T76" fmla="*/ 175 w 40"/>
                <a:gd name="T77" fmla="*/ 258 h 72"/>
                <a:gd name="T78" fmla="*/ 191 w 40"/>
                <a:gd name="T79" fmla="*/ 258 h 72"/>
                <a:gd name="T80" fmla="*/ 196 w 40"/>
                <a:gd name="T81" fmla="*/ 253 h 72"/>
                <a:gd name="T82" fmla="*/ 206 w 40"/>
                <a:gd name="T83" fmla="*/ 249 h 72"/>
                <a:gd name="T84" fmla="*/ 206 w 40"/>
                <a:gd name="T85" fmla="*/ 244 h 72"/>
                <a:gd name="T86" fmla="*/ 206 w 40"/>
                <a:gd name="T87" fmla="*/ 229 h 72"/>
                <a:gd name="T88" fmla="*/ 206 w 40"/>
                <a:gd name="T89" fmla="*/ 229 h 72"/>
                <a:gd name="T90" fmla="*/ 206 w 40"/>
                <a:gd name="T91" fmla="*/ 219 h 72"/>
                <a:gd name="T92" fmla="*/ 180 w 40"/>
                <a:gd name="T93" fmla="*/ 5 h 72"/>
                <a:gd name="T94" fmla="*/ 180 w 40"/>
                <a:gd name="T95" fmla="*/ 0 h 72"/>
                <a:gd name="T96" fmla="*/ 46 w 40"/>
                <a:gd name="T97" fmla="*/ 15 h 72"/>
                <a:gd name="T98" fmla="*/ 41 w 40"/>
                <a:gd name="T99" fmla="*/ 20 h 72"/>
                <a:gd name="T100" fmla="*/ 31 w 40"/>
                <a:gd name="T101" fmla="*/ 24 h 72"/>
                <a:gd name="T102" fmla="*/ 26 w 40"/>
                <a:gd name="T103" fmla="*/ 29 h 72"/>
                <a:gd name="T104" fmla="*/ 15 w 40"/>
                <a:gd name="T105" fmla="*/ 29 h 72"/>
                <a:gd name="T106" fmla="*/ 5 w 40"/>
                <a:gd name="T107" fmla="*/ 24 h 72"/>
                <a:gd name="T108" fmla="*/ 5 w 40"/>
                <a:gd name="T109" fmla="*/ 24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75" name="Freeform 59"/>
            <p:cNvSpPr>
              <a:spLocks/>
            </p:cNvSpPr>
            <p:nvPr/>
          </p:nvSpPr>
          <p:spPr bwMode="auto">
            <a:xfrm>
              <a:off x="3665" y="2423"/>
              <a:ext cx="240" cy="405"/>
            </a:xfrm>
            <a:custGeom>
              <a:avLst/>
              <a:gdLst>
                <a:gd name="T0" fmla="*/ 225 w 47"/>
                <a:gd name="T1" fmla="*/ 0 h 83"/>
                <a:gd name="T2" fmla="*/ 77 w 47"/>
                <a:gd name="T3" fmla="*/ 10 h 83"/>
                <a:gd name="T4" fmla="*/ 77 w 47"/>
                <a:gd name="T5" fmla="*/ 15 h 83"/>
                <a:gd name="T6" fmla="*/ 61 w 47"/>
                <a:gd name="T7" fmla="*/ 24 h 83"/>
                <a:gd name="T8" fmla="*/ 61 w 47"/>
                <a:gd name="T9" fmla="*/ 39 h 83"/>
                <a:gd name="T10" fmla="*/ 61 w 47"/>
                <a:gd name="T11" fmla="*/ 54 h 83"/>
                <a:gd name="T12" fmla="*/ 56 w 47"/>
                <a:gd name="T13" fmla="*/ 59 h 83"/>
                <a:gd name="T14" fmla="*/ 46 w 47"/>
                <a:gd name="T15" fmla="*/ 68 h 83"/>
                <a:gd name="T16" fmla="*/ 36 w 47"/>
                <a:gd name="T17" fmla="*/ 78 h 83"/>
                <a:gd name="T18" fmla="*/ 31 w 47"/>
                <a:gd name="T19" fmla="*/ 83 h 83"/>
                <a:gd name="T20" fmla="*/ 31 w 47"/>
                <a:gd name="T21" fmla="*/ 93 h 83"/>
                <a:gd name="T22" fmla="*/ 26 w 47"/>
                <a:gd name="T23" fmla="*/ 102 h 83"/>
                <a:gd name="T24" fmla="*/ 26 w 47"/>
                <a:gd name="T25" fmla="*/ 107 h 83"/>
                <a:gd name="T26" fmla="*/ 20 w 47"/>
                <a:gd name="T27" fmla="*/ 122 h 83"/>
                <a:gd name="T28" fmla="*/ 15 w 47"/>
                <a:gd name="T29" fmla="*/ 132 h 83"/>
                <a:gd name="T30" fmla="*/ 20 w 47"/>
                <a:gd name="T31" fmla="*/ 146 h 83"/>
                <a:gd name="T32" fmla="*/ 26 w 47"/>
                <a:gd name="T33" fmla="*/ 151 h 83"/>
                <a:gd name="T34" fmla="*/ 26 w 47"/>
                <a:gd name="T35" fmla="*/ 161 h 83"/>
                <a:gd name="T36" fmla="*/ 26 w 47"/>
                <a:gd name="T37" fmla="*/ 161 h 83"/>
                <a:gd name="T38" fmla="*/ 26 w 47"/>
                <a:gd name="T39" fmla="*/ 166 h 83"/>
                <a:gd name="T40" fmla="*/ 26 w 47"/>
                <a:gd name="T41" fmla="*/ 166 h 83"/>
                <a:gd name="T42" fmla="*/ 20 w 47"/>
                <a:gd name="T43" fmla="*/ 176 h 83"/>
                <a:gd name="T44" fmla="*/ 26 w 47"/>
                <a:gd name="T45" fmla="*/ 181 h 83"/>
                <a:gd name="T46" fmla="*/ 20 w 47"/>
                <a:gd name="T47" fmla="*/ 185 h 83"/>
                <a:gd name="T48" fmla="*/ 31 w 47"/>
                <a:gd name="T49" fmla="*/ 205 h 83"/>
                <a:gd name="T50" fmla="*/ 31 w 47"/>
                <a:gd name="T51" fmla="*/ 220 h 83"/>
                <a:gd name="T52" fmla="*/ 36 w 47"/>
                <a:gd name="T53" fmla="*/ 229 h 83"/>
                <a:gd name="T54" fmla="*/ 41 w 47"/>
                <a:gd name="T55" fmla="*/ 234 h 83"/>
                <a:gd name="T56" fmla="*/ 41 w 47"/>
                <a:gd name="T57" fmla="*/ 239 h 83"/>
                <a:gd name="T58" fmla="*/ 31 w 47"/>
                <a:gd name="T59" fmla="*/ 244 h 83"/>
                <a:gd name="T60" fmla="*/ 31 w 47"/>
                <a:gd name="T61" fmla="*/ 249 h 83"/>
                <a:gd name="T62" fmla="*/ 26 w 47"/>
                <a:gd name="T63" fmla="*/ 263 h 83"/>
                <a:gd name="T64" fmla="*/ 15 w 47"/>
                <a:gd name="T65" fmla="*/ 288 h 83"/>
                <a:gd name="T66" fmla="*/ 0 w 47"/>
                <a:gd name="T67" fmla="*/ 322 h 83"/>
                <a:gd name="T68" fmla="*/ 0 w 47"/>
                <a:gd name="T69" fmla="*/ 346 h 83"/>
                <a:gd name="T70" fmla="*/ 138 w 47"/>
                <a:gd name="T71" fmla="*/ 342 h 83"/>
                <a:gd name="T72" fmla="*/ 138 w 47"/>
                <a:gd name="T73" fmla="*/ 346 h 83"/>
                <a:gd name="T74" fmla="*/ 133 w 47"/>
                <a:gd name="T75" fmla="*/ 356 h 83"/>
                <a:gd name="T76" fmla="*/ 138 w 47"/>
                <a:gd name="T77" fmla="*/ 376 h 83"/>
                <a:gd name="T78" fmla="*/ 148 w 47"/>
                <a:gd name="T79" fmla="*/ 390 h 83"/>
                <a:gd name="T80" fmla="*/ 153 w 47"/>
                <a:gd name="T81" fmla="*/ 405 h 83"/>
                <a:gd name="T82" fmla="*/ 163 w 47"/>
                <a:gd name="T83" fmla="*/ 405 h 83"/>
                <a:gd name="T84" fmla="*/ 179 w 47"/>
                <a:gd name="T85" fmla="*/ 395 h 83"/>
                <a:gd name="T86" fmla="*/ 209 w 47"/>
                <a:gd name="T87" fmla="*/ 385 h 83"/>
                <a:gd name="T88" fmla="*/ 220 w 47"/>
                <a:gd name="T89" fmla="*/ 385 h 83"/>
                <a:gd name="T90" fmla="*/ 230 w 47"/>
                <a:gd name="T91" fmla="*/ 381 h 83"/>
                <a:gd name="T92" fmla="*/ 235 w 47"/>
                <a:gd name="T93" fmla="*/ 385 h 83"/>
                <a:gd name="T94" fmla="*/ 240 w 47"/>
                <a:gd name="T95" fmla="*/ 390 h 83"/>
                <a:gd name="T96" fmla="*/ 240 w 47"/>
                <a:gd name="T97" fmla="*/ 385 h 83"/>
                <a:gd name="T98" fmla="*/ 225 w 47"/>
                <a:gd name="T99" fmla="*/ 263 h 83"/>
                <a:gd name="T100" fmla="*/ 225 w 47"/>
                <a:gd name="T101" fmla="*/ 254 h 83"/>
                <a:gd name="T102" fmla="*/ 230 w 47"/>
                <a:gd name="T103" fmla="*/ 10 h 83"/>
                <a:gd name="T104" fmla="*/ 225 w 47"/>
                <a:gd name="T105" fmla="*/ 0 h 83"/>
                <a:gd name="T106" fmla="*/ 225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76" name="Freeform 60"/>
            <p:cNvSpPr>
              <a:spLocks/>
            </p:cNvSpPr>
            <p:nvPr/>
          </p:nvSpPr>
          <p:spPr bwMode="auto">
            <a:xfrm>
              <a:off x="4331" y="1721"/>
              <a:ext cx="404" cy="249"/>
            </a:xfrm>
            <a:custGeom>
              <a:avLst/>
              <a:gdLst>
                <a:gd name="T0" fmla="*/ 97 w 79"/>
                <a:gd name="T1" fmla="*/ 239 h 51"/>
                <a:gd name="T2" fmla="*/ 281 w 79"/>
                <a:gd name="T3" fmla="*/ 205 h 51"/>
                <a:gd name="T4" fmla="*/ 338 w 79"/>
                <a:gd name="T5" fmla="*/ 195 h 51"/>
                <a:gd name="T6" fmla="*/ 343 w 79"/>
                <a:gd name="T7" fmla="*/ 195 h 51"/>
                <a:gd name="T8" fmla="*/ 343 w 79"/>
                <a:gd name="T9" fmla="*/ 190 h 51"/>
                <a:gd name="T10" fmla="*/ 343 w 79"/>
                <a:gd name="T11" fmla="*/ 186 h 51"/>
                <a:gd name="T12" fmla="*/ 348 w 79"/>
                <a:gd name="T13" fmla="*/ 181 h 51"/>
                <a:gd name="T14" fmla="*/ 358 w 79"/>
                <a:gd name="T15" fmla="*/ 181 h 51"/>
                <a:gd name="T16" fmla="*/ 363 w 79"/>
                <a:gd name="T17" fmla="*/ 181 h 51"/>
                <a:gd name="T18" fmla="*/ 378 w 79"/>
                <a:gd name="T19" fmla="*/ 171 h 51"/>
                <a:gd name="T20" fmla="*/ 378 w 79"/>
                <a:gd name="T21" fmla="*/ 161 h 51"/>
                <a:gd name="T22" fmla="*/ 394 w 79"/>
                <a:gd name="T23" fmla="*/ 151 h 51"/>
                <a:gd name="T24" fmla="*/ 404 w 79"/>
                <a:gd name="T25" fmla="*/ 146 h 51"/>
                <a:gd name="T26" fmla="*/ 404 w 79"/>
                <a:gd name="T27" fmla="*/ 142 h 51"/>
                <a:gd name="T28" fmla="*/ 394 w 79"/>
                <a:gd name="T29" fmla="*/ 137 h 51"/>
                <a:gd name="T30" fmla="*/ 389 w 79"/>
                <a:gd name="T31" fmla="*/ 132 h 51"/>
                <a:gd name="T32" fmla="*/ 384 w 79"/>
                <a:gd name="T33" fmla="*/ 132 h 51"/>
                <a:gd name="T34" fmla="*/ 384 w 79"/>
                <a:gd name="T35" fmla="*/ 127 h 51"/>
                <a:gd name="T36" fmla="*/ 373 w 79"/>
                <a:gd name="T37" fmla="*/ 127 h 51"/>
                <a:gd name="T38" fmla="*/ 373 w 79"/>
                <a:gd name="T39" fmla="*/ 117 h 51"/>
                <a:gd name="T40" fmla="*/ 363 w 79"/>
                <a:gd name="T41" fmla="*/ 117 h 51"/>
                <a:gd name="T42" fmla="*/ 363 w 79"/>
                <a:gd name="T43" fmla="*/ 112 h 51"/>
                <a:gd name="T44" fmla="*/ 363 w 79"/>
                <a:gd name="T45" fmla="*/ 98 h 51"/>
                <a:gd name="T46" fmla="*/ 368 w 79"/>
                <a:gd name="T47" fmla="*/ 98 h 51"/>
                <a:gd name="T48" fmla="*/ 363 w 79"/>
                <a:gd name="T49" fmla="*/ 88 h 51"/>
                <a:gd name="T50" fmla="*/ 358 w 79"/>
                <a:gd name="T51" fmla="*/ 83 h 51"/>
                <a:gd name="T52" fmla="*/ 358 w 79"/>
                <a:gd name="T53" fmla="*/ 83 h 51"/>
                <a:gd name="T54" fmla="*/ 363 w 79"/>
                <a:gd name="T55" fmla="*/ 78 h 51"/>
                <a:gd name="T56" fmla="*/ 368 w 79"/>
                <a:gd name="T57" fmla="*/ 73 h 51"/>
                <a:gd name="T58" fmla="*/ 373 w 79"/>
                <a:gd name="T59" fmla="*/ 59 h 51"/>
                <a:gd name="T60" fmla="*/ 373 w 79"/>
                <a:gd name="T61" fmla="*/ 54 h 51"/>
                <a:gd name="T62" fmla="*/ 378 w 79"/>
                <a:gd name="T63" fmla="*/ 49 h 51"/>
                <a:gd name="T64" fmla="*/ 378 w 79"/>
                <a:gd name="T65" fmla="*/ 44 h 51"/>
                <a:gd name="T66" fmla="*/ 373 w 79"/>
                <a:gd name="T67" fmla="*/ 44 h 51"/>
                <a:gd name="T68" fmla="*/ 358 w 79"/>
                <a:gd name="T69" fmla="*/ 39 h 51"/>
                <a:gd name="T70" fmla="*/ 358 w 79"/>
                <a:gd name="T71" fmla="*/ 39 h 51"/>
                <a:gd name="T72" fmla="*/ 353 w 79"/>
                <a:gd name="T73" fmla="*/ 34 h 51"/>
                <a:gd name="T74" fmla="*/ 353 w 79"/>
                <a:gd name="T75" fmla="*/ 29 h 51"/>
                <a:gd name="T76" fmla="*/ 343 w 79"/>
                <a:gd name="T77" fmla="*/ 15 h 51"/>
                <a:gd name="T78" fmla="*/ 338 w 79"/>
                <a:gd name="T79" fmla="*/ 15 h 51"/>
                <a:gd name="T80" fmla="*/ 338 w 79"/>
                <a:gd name="T81" fmla="*/ 10 h 51"/>
                <a:gd name="T82" fmla="*/ 332 w 79"/>
                <a:gd name="T83" fmla="*/ 10 h 51"/>
                <a:gd name="T84" fmla="*/ 332 w 79"/>
                <a:gd name="T85" fmla="*/ 10 h 51"/>
                <a:gd name="T86" fmla="*/ 332 w 79"/>
                <a:gd name="T87" fmla="*/ 5 h 51"/>
                <a:gd name="T88" fmla="*/ 327 w 79"/>
                <a:gd name="T89" fmla="*/ 0 h 51"/>
                <a:gd name="T90" fmla="*/ 46 w 79"/>
                <a:gd name="T91" fmla="*/ 54 h 51"/>
                <a:gd name="T92" fmla="*/ 41 w 79"/>
                <a:gd name="T93" fmla="*/ 34 h 51"/>
                <a:gd name="T94" fmla="*/ 26 w 79"/>
                <a:gd name="T95" fmla="*/ 49 h 51"/>
                <a:gd name="T96" fmla="*/ 26 w 79"/>
                <a:gd name="T97" fmla="*/ 49 h 51"/>
                <a:gd name="T98" fmla="*/ 20 w 79"/>
                <a:gd name="T99" fmla="*/ 44 h 51"/>
                <a:gd name="T100" fmla="*/ 20 w 79"/>
                <a:gd name="T101" fmla="*/ 44 h 51"/>
                <a:gd name="T102" fmla="*/ 15 w 79"/>
                <a:gd name="T103" fmla="*/ 54 h 51"/>
                <a:gd name="T104" fmla="*/ 5 w 79"/>
                <a:gd name="T105" fmla="*/ 63 h 51"/>
                <a:gd name="T106" fmla="*/ 0 w 79"/>
                <a:gd name="T107" fmla="*/ 68 h 51"/>
                <a:gd name="T108" fmla="*/ 20 w 79"/>
                <a:gd name="T109" fmla="*/ 176 h 51"/>
                <a:gd name="T110" fmla="*/ 31 w 79"/>
                <a:gd name="T111" fmla="*/ 249 h 51"/>
                <a:gd name="T112" fmla="*/ 97 w 79"/>
                <a:gd name="T113" fmla="*/ 239 h 51"/>
                <a:gd name="T114" fmla="*/ 97 w 79"/>
                <a:gd name="T115" fmla="*/ 23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77" name="Freeform 61"/>
            <p:cNvSpPr>
              <a:spLocks/>
            </p:cNvSpPr>
            <p:nvPr/>
          </p:nvSpPr>
          <p:spPr bwMode="auto">
            <a:xfrm>
              <a:off x="4197" y="1970"/>
              <a:ext cx="523" cy="287"/>
            </a:xfrm>
            <a:custGeom>
              <a:avLst/>
              <a:gdLst>
                <a:gd name="T0" fmla="*/ 159 w 102"/>
                <a:gd name="T1" fmla="*/ 268 h 59"/>
                <a:gd name="T2" fmla="*/ 133 w 102"/>
                <a:gd name="T3" fmla="*/ 272 h 59"/>
                <a:gd name="T4" fmla="*/ 113 w 102"/>
                <a:gd name="T5" fmla="*/ 272 h 59"/>
                <a:gd name="T6" fmla="*/ 26 w 102"/>
                <a:gd name="T7" fmla="*/ 272 h 59"/>
                <a:gd name="T8" fmla="*/ 46 w 102"/>
                <a:gd name="T9" fmla="*/ 253 h 59"/>
                <a:gd name="T10" fmla="*/ 51 w 102"/>
                <a:gd name="T11" fmla="*/ 238 h 59"/>
                <a:gd name="T12" fmla="*/ 97 w 102"/>
                <a:gd name="T13" fmla="*/ 195 h 59"/>
                <a:gd name="T14" fmla="*/ 108 w 102"/>
                <a:gd name="T15" fmla="*/ 214 h 59"/>
                <a:gd name="T16" fmla="*/ 138 w 102"/>
                <a:gd name="T17" fmla="*/ 214 h 59"/>
                <a:gd name="T18" fmla="*/ 149 w 102"/>
                <a:gd name="T19" fmla="*/ 209 h 59"/>
                <a:gd name="T20" fmla="*/ 174 w 102"/>
                <a:gd name="T21" fmla="*/ 204 h 59"/>
                <a:gd name="T22" fmla="*/ 185 w 102"/>
                <a:gd name="T23" fmla="*/ 199 h 59"/>
                <a:gd name="T24" fmla="*/ 215 w 102"/>
                <a:gd name="T25" fmla="*/ 175 h 59"/>
                <a:gd name="T26" fmla="*/ 226 w 102"/>
                <a:gd name="T27" fmla="*/ 136 h 59"/>
                <a:gd name="T28" fmla="*/ 251 w 102"/>
                <a:gd name="T29" fmla="*/ 88 h 59"/>
                <a:gd name="T30" fmla="*/ 267 w 102"/>
                <a:gd name="T31" fmla="*/ 92 h 59"/>
                <a:gd name="T32" fmla="*/ 282 w 102"/>
                <a:gd name="T33" fmla="*/ 58 h 59"/>
                <a:gd name="T34" fmla="*/ 303 w 102"/>
                <a:gd name="T35" fmla="*/ 49 h 59"/>
                <a:gd name="T36" fmla="*/ 313 w 102"/>
                <a:gd name="T37" fmla="*/ 24 h 59"/>
                <a:gd name="T38" fmla="*/ 313 w 102"/>
                <a:gd name="T39" fmla="*/ 5 h 59"/>
                <a:gd name="T40" fmla="*/ 349 w 102"/>
                <a:gd name="T41" fmla="*/ 19 h 59"/>
                <a:gd name="T42" fmla="*/ 359 w 102"/>
                <a:gd name="T43" fmla="*/ 5 h 59"/>
                <a:gd name="T44" fmla="*/ 374 w 102"/>
                <a:gd name="T45" fmla="*/ 10 h 59"/>
                <a:gd name="T46" fmla="*/ 390 w 102"/>
                <a:gd name="T47" fmla="*/ 19 h 59"/>
                <a:gd name="T48" fmla="*/ 410 w 102"/>
                <a:gd name="T49" fmla="*/ 39 h 59"/>
                <a:gd name="T50" fmla="*/ 395 w 102"/>
                <a:gd name="T51" fmla="*/ 68 h 59"/>
                <a:gd name="T52" fmla="*/ 415 w 102"/>
                <a:gd name="T53" fmla="*/ 73 h 59"/>
                <a:gd name="T54" fmla="*/ 431 w 102"/>
                <a:gd name="T55" fmla="*/ 83 h 59"/>
                <a:gd name="T56" fmla="*/ 446 w 102"/>
                <a:gd name="T57" fmla="*/ 88 h 59"/>
                <a:gd name="T58" fmla="*/ 477 w 102"/>
                <a:gd name="T59" fmla="*/ 97 h 59"/>
                <a:gd name="T60" fmla="*/ 477 w 102"/>
                <a:gd name="T61" fmla="*/ 112 h 59"/>
                <a:gd name="T62" fmla="*/ 472 w 102"/>
                <a:gd name="T63" fmla="*/ 126 h 59"/>
                <a:gd name="T64" fmla="*/ 487 w 102"/>
                <a:gd name="T65" fmla="*/ 141 h 59"/>
                <a:gd name="T66" fmla="*/ 477 w 102"/>
                <a:gd name="T67" fmla="*/ 146 h 59"/>
                <a:gd name="T68" fmla="*/ 482 w 102"/>
                <a:gd name="T69" fmla="*/ 151 h 59"/>
                <a:gd name="T70" fmla="*/ 472 w 102"/>
                <a:gd name="T71" fmla="*/ 156 h 59"/>
                <a:gd name="T72" fmla="*/ 482 w 102"/>
                <a:gd name="T73" fmla="*/ 161 h 59"/>
                <a:gd name="T74" fmla="*/ 482 w 102"/>
                <a:gd name="T75" fmla="*/ 175 h 59"/>
                <a:gd name="T76" fmla="*/ 472 w 102"/>
                <a:gd name="T77" fmla="*/ 175 h 59"/>
                <a:gd name="T78" fmla="*/ 492 w 102"/>
                <a:gd name="T79" fmla="*/ 180 h 59"/>
                <a:gd name="T80" fmla="*/ 513 w 102"/>
                <a:gd name="T81" fmla="*/ 175 h 59"/>
                <a:gd name="T82" fmla="*/ 518 w 102"/>
                <a:gd name="T83" fmla="*/ 204 h 59"/>
                <a:gd name="T84" fmla="*/ 518 w 102"/>
                <a:gd name="T85" fmla="*/ 209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AAC8F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78" name="Freeform 62"/>
            <p:cNvSpPr>
              <a:spLocks/>
            </p:cNvSpPr>
            <p:nvPr/>
          </p:nvSpPr>
          <p:spPr bwMode="auto">
            <a:xfrm>
              <a:off x="4233" y="2350"/>
              <a:ext cx="353" cy="258"/>
            </a:xfrm>
            <a:custGeom>
              <a:avLst/>
              <a:gdLst>
                <a:gd name="T0" fmla="*/ 210 w 69"/>
                <a:gd name="T1" fmla="*/ 258 h 53"/>
                <a:gd name="T2" fmla="*/ 194 w 69"/>
                <a:gd name="T3" fmla="*/ 253 h 53"/>
                <a:gd name="T4" fmla="*/ 189 w 69"/>
                <a:gd name="T5" fmla="*/ 234 h 53"/>
                <a:gd name="T6" fmla="*/ 169 w 69"/>
                <a:gd name="T7" fmla="*/ 214 h 53"/>
                <a:gd name="T8" fmla="*/ 159 w 69"/>
                <a:gd name="T9" fmla="*/ 190 h 53"/>
                <a:gd name="T10" fmla="*/ 148 w 69"/>
                <a:gd name="T11" fmla="*/ 180 h 53"/>
                <a:gd name="T12" fmla="*/ 128 w 69"/>
                <a:gd name="T13" fmla="*/ 166 h 53"/>
                <a:gd name="T14" fmla="*/ 118 w 69"/>
                <a:gd name="T15" fmla="*/ 156 h 53"/>
                <a:gd name="T16" fmla="*/ 113 w 69"/>
                <a:gd name="T17" fmla="*/ 146 h 53"/>
                <a:gd name="T18" fmla="*/ 77 w 69"/>
                <a:gd name="T19" fmla="*/ 122 h 53"/>
                <a:gd name="T20" fmla="*/ 67 w 69"/>
                <a:gd name="T21" fmla="*/ 112 h 53"/>
                <a:gd name="T22" fmla="*/ 51 w 69"/>
                <a:gd name="T23" fmla="*/ 92 h 53"/>
                <a:gd name="T24" fmla="*/ 41 w 69"/>
                <a:gd name="T25" fmla="*/ 78 h 53"/>
                <a:gd name="T26" fmla="*/ 5 w 69"/>
                <a:gd name="T27" fmla="*/ 68 h 53"/>
                <a:gd name="T28" fmla="*/ 5 w 69"/>
                <a:gd name="T29" fmla="*/ 49 h 53"/>
                <a:gd name="T30" fmla="*/ 15 w 69"/>
                <a:gd name="T31" fmla="*/ 39 h 53"/>
                <a:gd name="T32" fmla="*/ 15 w 69"/>
                <a:gd name="T33" fmla="*/ 34 h 53"/>
                <a:gd name="T34" fmla="*/ 41 w 69"/>
                <a:gd name="T35" fmla="*/ 24 h 53"/>
                <a:gd name="T36" fmla="*/ 61 w 69"/>
                <a:gd name="T37" fmla="*/ 15 h 53"/>
                <a:gd name="T38" fmla="*/ 67 w 69"/>
                <a:gd name="T39" fmla="*/ 10 h 53"/>
                <a:gd name="T40" fmla="*/ 159 w 69"/>
                <a:gd name="T41" fmla="*/ 5 h 53"/>
                <a:gd name="T42" fmla="*/ 159 w 69"/>
                <a:gd name="T43" fmla="*/ 10 h 53"/>
                <a:gd name="T44" fmla="*/ 179 w 69"/>
                <a:gd name="T45" fmla="*/ 19 h 53"/>
                <a:gd name="T46" fmla="*/ 261 w 69"/>
                <a:gd name="T47" fmla="*/ 19 h 53"/>
                <a:gd name="T48" fmla="*/ 348 w 69"/>
                <a:gd name="T49" fmla="*/ 83 h 53"/>
                <a:gd name="T50" fmla="*/ 338 w 69"/>
                <a:gd name="T51" fmla="*/ 92 h 53"/>
                <a:gd name="T52" fmla="*/ 322 w 69"/>
                <a:gd name="T53" fmla="*/ 117 h 53"/>
                <a:gd name="T54" fmla="*/ 317 w 69"/>
                <a:gd name="T55" fmla="*/ 136 h 53"/>
                <a:gd name="T56" fmla="*/ 317 w 69"/>
                <a:gd name="T57" fmla="*/ 146 h 53"/>
                <a:gd name="T58" fmla="*/ 307 w 69"/>
                <a:gd name="T59" fmla="*/ 151 h 53"/>
                <a:gd name="T60" fmla="*/ 302 w 69"/>
                <a:gd name="T61" fmla="*/ 161 h 53"/>
                <a:gd name="T62" fmla="*/ 292 w 69"/>
                <a:gd name="T63" fmla="*/ 170 h 53"/>
                <a:gd name="T64" fmla="*/ 271 w 69"/>
                <a:gd name="T65" fmla="*/ 190 h 53"/>
                <a:gd name="T66" fmla="*/ 256 w 69"/>
                <a:gd name="T67" fmla="*/ 200 h 53"/>
                <a:gd name="T68" fmla="*/ 251 w 69"/>
                <a:gd name="T69" fmla="*/ 209 h 53"/>
                <a:gd name="T70" fmla="*/ 235 w 69"/>
                <a:gd name="T71" fmla="*/ 214 h 53"/>
                <a:gd name="T72" fmla="*/ 235 w 69"/>
                <a:gd name="T73" fmla="*/ 219 h 53"/>
                <a:gd name="T74" fmla="*/ 230 w 69"/>
                <a:gd name="T75" fmla="*/ 229 h 53"/>
                <a:gd name="T76" fmla="*/ 220 w 69"/>
                <a:gd name="T77" fmla="*/ 234 h 53"/>
                <a:gd name="T78" fmla="*/ 220 w 69"/>
                <a:gd name="T79" fmla="*/ 234 h 53"/>
                <a:gd name="T80" fmla="*/ 220 w 69"/>
                <a:gd name="T81" fmla="*/ 239 h 53"/>
                <a:gd name="T82" fmla="*/ 225 w 69"/>
                <a:gd name="T83" fmla="*/ 243 h 53"/>
                <a:gd name="T84" fmla="*/ 215 w 69"/>
                <a:gd name="T85" fmla="*/ 248 h 53"/>
                <a:gd name="T86" fmla="*/ 210 w 69"/>
                <a:gd name="T87" fmla="*/ 25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79" name="Freeform 63"/>
            <p:cNvSpPr>
              <a:spLocks/>
            </p:cNvSpPr>
            <p:nvPr/>
          </p:nvSpPr>
          <p:spPr bwMode="auto">
            <a:xfrm>
              <a:off x="4074" y="2384"/>
              <a:ext cx="375" cy="376"/>
            </a:xfrm>
            <a:custGeom>
              <a:avLst/>
              <a:gdLst>
                <a:gd name="T0" fmla="*/ 46 w 73"/>
                <a:gd name="T1" fmla="*/ 200 h 77"/>
                <a:gd name="T2" fmla="*/ 57 w 73"/>
                <a:gd name="T3" fmla="*/ 215 h 77"/>
                <a:gd name="T4" fmla="*/ 67 w 73"/>
                <a:gd name="T5" fmla="*/ 225 h 77"/>
                <a:gd name="T6" fmla="*/ 67 w 73"/>
                <a:gd name="T7" fmla="*/ 239 h 77"/>
                <a:gd name="T8" fmla="*/ 72 w 73"/>
                <a:gd name="T9" fmla="*/ 244 h 77"/>
                <a:gd name="T10" fmla="*/ 67 w 73"/>
                <a:gd name="T11" fmla="*/ 269 h 77"/>
                <a:gd name="T12" fmla="*/ 62 w 73"/>
                <a:gd name="T13" fmla="*/ 293 h 77"/>
                <a:gd name="T14" fmla="*/ 72 w 73"/>
                <a:gd name="T15" fmla="*/ 332 h 77"/>
                <a:gd name="T16" fmla="*/ 82 w 73"/>
                <a:gd name="T17" fmla="*/ 347 h 77"/>
                <a:gd name="T18" fmla="*/ 87 w 73"/>
                <a:gd name="T19" fmla="*/ 361 h 77"/>
                <a:gd name="T20" fmla="*/ 92 w 73"/>
                <a:gd name="T21" fmla="*/ 371 h 77"/>
                <a:gd name="T22" fmla="*/ 298 w 73"/>
                <a:gd name="T23" fmla="*/ 371 h 77"/>
                <a:gd name="T24" fmla="*/ 308 w 73"/>
                <a:gd name="T25" fmla="*/ 376 h 77"/>
                <a:gd name="T26" fmla="*/ 303 w 73"/>
                <a:gd name="T27" fmla="*/ 347 h 77"/>
                <a:gd name="T28" fmla="*/ 308 w 73"/>
                <a:gd name="T29" fmla="*/ 337 h 77"/>
                <a:gd name="T30" fmla="*/ 329 w 73"/>
                <a:gd name="T31" fmla="*/ 337 h 77"/>
                <a:gd name="T32" fmla="*/ 344 w 73"/>
                <a:gd name="T33" fmla="*/ 337 h 77"/>
                <a:gd name="T34" fmla="*/ 344 w 73"/>
                <a:gd name="T35" fmla="*/ 317 h 77"/>
                <a:gd name="T36" fmla="*/ 344 w 73"/>
                <a:gd name="T37" fmla="*/ 303 h 77"/>
                <a:gd name="T38" fmla="*/ 354 w 73"/>
                <a:gd name="T39" fmla="*/ 259 h 77"/>
                <a:gd name="T40" fmla="*/ 365 w 73"/>
                <a:gd name="T41" fmla="*/ 234 h 77"/>
                <a:gd name="T42" fmla="*/ 375 w 73"/>
                <a:gd name="T43" fmla="*/ 230 h 77"/>
                <a:gd name="T44" fmla="*/ 375 w 73"/>
                <a:gd name="T45" fmla="*/ 225 h 77"/>
                <a:gd name="T46" fmla="*/ 370 w 73"/>
                <a:gd name="T47" fmla="*/ 225 h 77"/>
                <a:gd name="T48" fmla="*/ 354 w 73"/>
                <a:gd name="T49" fmla="*/ 220 h 77"/>
                <a:gd name="T50" fmla="*/ 349 w 73"/>
                <a:gd name="T51" fmla="*/ 200 h 77"/>
                <a:gd name="T52" fmla="*/ 329 w 73"/>
                <a:gd name="T53" fmla="*/ 181 h 77"/>
                <a:gd name="T54" fmla="*/ 318 w 73"/>
                <a:gd name="T55" fmla="*/ 156 h 77"/>
                <a:gd name="T56" fmla="*/ 308 w 73"/>
                <a:gd name="T57" fmla="*/ 146 h 77"/>
                <a:gd name="T58" fmla="*/ 288 w 73"/>
                <a:gd name="T59" fmla="*/ 132 h 77"/>
                <a:gd name="T60" fmla="*/ 277 w 73"/>
                <a:gd name="T61" fmla="*/ 122 h 77"/>
                <a:gd name="T62" fmla="*/ 272 w 73"/>
                <a:gd name="T63" fmla="*/ 112 h 77"/>
                <a:gd name="T64" fmla="*/ 236 w 73"/>
                <a:gd name="T65" fmla="*/ 88 h 77"/>
                <a:gd name="T66" fmla="*/ 226 w 73"/>
                <a:gd name="T67" fmla="*/ 78 h 77"/>
                <a:gd name="T68" fmla="*/ 211 w 73"/>
                <a:gd name="T69" fmla="*/ 59 h 77"/>
                <a:gd name="T70" fmla="*/ 200 w 73"/>
                <a:gd name="T71" fmla="*/ 44 h 77"/>
                <a:gd name="T72" fmla="*/ 164 w 73"/>
                <a:gd name="T73" fmla="*/ 34 h 77"/>
                <a:gd name="T74" fmla="*/ 164 w 73"/>
                <a:gd name="T75" fmla="*/ 15 h 77"/>
                <a:gd name="T76" fmla="*/ 175 w 73"/>
                <a:gd name="T77" fmla="*/ 5 h 77"/>
                <a:gd name="T78" fmla="*/ 175 w 73"/>
                <a:gd name="T79" fmla="*/ 0 h 77"/>
                <a:gd name="T80" fmla="*/ 0 w 73"/>
                <a:gd name="T81" fmla="*/ 24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80" name="Freeform 64"/>
            <p:cNvSpPr>
              <a:spLocks/>
            </p:cNvSpPr>
            <p:nvPr/>
          </p:nvSpPr>
          <p:spPr bwMode="auto">
            <a:xfrm>
              <a:off x="4427" y="1916"/>
              <a:ext cx="318" cy="141"/>
            </a:xfrm>
            <a:custGeom>
              <a:avLst/>
              <a:gdLst>
                <a:gd name="T0" fmla="*/ 185 w 62"/>
                <a:gd name="T1" fmla="*/ 10 h 29"/>
                <a:gd name="T2" fmla="*/ 10 w 62"/>
                <a:gd name="T3" fmla="*/ 83 h 29"/>
                <a:gd name="T4" fmla="*/ 21 w 62"/>
                <a:gd name="T5" fmla="*/ 78 h 29"/>
                <a:gd name="T6" fmla="*/ 41 w 62"/>
                <a:gd name="T7" fmla="*/ 63 h 29"/>
                <a:gd name="T8" fmla="*/ 51 w 62"/>
                <a:gd name="T9" fmla="*/ 53 h 29"/>
                <a:gd name="T10" fmla="*/ 56 w 62"/>
                <a:gd name="T11" fmla="*/ 49 h 29"/>
                <a:gd name="T12" fmla="*/ 72 w 62"/>
                <a:gd name="T13" fmla="*/ 44 h 29"/>
                <a:gd name="T14" fmla="*/ 97 w 62"/>
                <a:gd name="T15" fmla="*/ 34 h 29"/>
                <a:gd name="T16" fmla="*/ 108 w 62"/>
                <a:gd name="T17" fmla="*/ 39 h 29"/>
                <a:gd name="T18" fmla="*/ 118 w 62"/>
                <a:gd name="T19" fmla="*/ 39 h 29"/>
                <a:gd name="T20" fmla="*/ 128 w 62"/>
                <a:gd name="T21" fmla="*/ 58 h 29"/>
                <a:gd name="T22" fmla="*/ 138 w 62"/>
                <a:gd name="T23" fmla="*/ 58 h 29"/>
                <a:gd name="T24" fmla="*/ 138 w 62"/>
                <a:gd name="T25" fmla="*/ 68 h 29"/>
                <a:gd name="T26" fmla="*/ 159 w 62"/>
                <a:gd name="T27" fmla="*/ 73 h 29"/>
                <a:gd name="T28" fmla="*/ 174 w 62"/>
                <a:gd name="T29" fmla="*/ 83 h 29"/>
                <a:gd name="T30" fmla="*/ 180 w 62"/>
                <a:gd name="T31" fmla="*/ 92 h 29"/>
                <a:gd name="T32" fmla="*/ 164 w 62"/>
                <a:gd name="T33" fmla="*/ 122 h 29"/>
                <a:gd name="T34" fmla="*/ 180 w 62"/>
                <a:gd name="T35" fmla="*/ 131 h 29"/>
                <a:gd name="T36" fmla="*/ 195 w 62"/>
                <a:gd name="T37" fmla="*/ 136 h 29"/>
                <a:gd name="T38" fmla="*/ 200 w 62"/>
                <a:gd name="T39" fmla="*/ 136 h 29"/>
                <a:gd name="T40" fmla="*/ 215 w 62"/>
                <a:gd name="T41" fmla="*/ 131 h 29"/>
                <a:gd name="T42" fmla="*/ 236 w 62"/>
                <a:gd name="T43" fmla="*/ 141 h 29"/>
                <a:gd name="T44" fmla="*/ 241 w 62"/>
                <a:gd name="T45" fmla="*/ 136 h 29"/>
                <a:gd name="T46" fmla="*/ 231 w 62"/>
                <a:gd name="T47" fmla="*/ 126 h 29"/>
                <a:gd name="T48" fmla="*/ 226 w 62"/>
                <a:gd name="T49" fmla="*/ 122 h 29"/>
                <a:gd name="T50" fmla="*/ 231 w 62"/>
                <a:gd name="T51" fmla="*/ 117 h 29"/>
                <a:gd name="T52" fmla="*/ 226 w 62"/>
                <a:gd name="T53" fmla="*/ 112 h 29"/>
                <a:gd name="T54" fmla="*/ 210 w 62"/>
                <a:gd name="T55" fmla="*/ 92 h 29"/>
                <a:gd name="T56" fmla="*/ 210 w 62"/>
                <a:gd name="T57" fmla="*/ 78 h 29"/>
                <a:gd name="T58" fmla="*/ 210 w 62"/>
                <a:gd name="T59" fmla="*/ 58 h 29"/>
                <a:gd name="T60" fmla="*/ 210 w 62"/>
                <a:gd name="T61" fmla="*/ 49 h 29"/>
                <a:gd name="T62" fmla="*/ 210 w 62"/>
                <a:gd name="T63" fmla="*/ 44 h 29"/>
                <a:gd name="T64" fmla="*/ 226 w 62"/>
                <a:gd name="T65" fmla="*/ 29 h 29"/>
                <a:gd name="T66" fmla="*/ 231 w 62"/>
                <a:gd name="T67" fmla="*/ 19 h 29"/>
                <a:gd name="T68" fmla="*/ 241 w 62"/>
                <a:gd name="T69" fmla="*/ 19 h 29"/>
                <a:gd name="T70" fmla="*/ 231 w 62"/>
                <a:gd name="T71" fmla="*/ 39 h 29"/>
                <a:gd name="T72" fmla="*/ 226 w 62"/>
                <a:gd name="T73" fmla="*/ 49 h 29"/>
                <a:gd name="T74" fmla="*/ 236 w 62"/>
                <a:gd name="T75" fmla="*/ 58 h 29"/>
                <a:gd name="T76" fmla="*/ 236 w 62"/>
                <a:gd name="T77" fmla="*/ 78 h 29"/>
                <a:gd name="T78" fmla="*/ 231 w 62"/>
                <a:gd name="T79" fmla="*/ 88 h 29"/>
                <a:gd name="T80" fmla="*/ 236 w 62"/>
                <a:gd name="T81" fmla="*/ 92 h 29"/>
                <a:gd name="T82" fmla="*/ 236 w 62"/>
                <a:gd name="T83" fmla="*/ 102 h 29"/>
                <a:gd name="T84" fmla="*/ 241 w 62"/>
                <a:gd name="T85" fmla="*/ 117 h 29"/>
                <a:gd name="T86" fmla="*/ 256 w 62"/>
                <a:gd name="T87" fmla="*/ 122 h 29"/>
                <a:gd name="T88" fmla="*/ 267 w 62"/>
                <a:gd name="T89" fmla="*/ 117 h 29"/>
                <a:gd name="T90" fmla="*/ 267 w 62"/>
                <a:gd name="T91" fmla="*/ 126 h 29"/>
                <a:gd name="T92" fmla="*/ 272 w 62"/>
                <a:gd name="T93" fmla="*/ 136 h 29"/>
                <a:gd name="T94" fmla="*/ 282 w 62"/>
                <a:gd name="T95" fmla="*/ 141 h 29"/>
                <a:gd name="T96" fmla="*/ 287 w 62"/>
                <a:gd name="T97" fmla="*/ 136 h 29"/>
                <a:gd name="T98" fmla="*/ 313 w 62"/>
                <a:gd name="T99" fmla="*/ 126 h 29"/>
                <a:gd name="T100" fmla="*/ 318 w 62"/>
                <a:gd name="T101" fmla="*/ 92 h 29"/>
                <a:gd name="T102" fmla="*/ 277 w 62"/>
                <a:gd name="T103" fmla="*/ 102 h 29"/>
                <a:gd name="T104" fmla="*/ 241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81" name="Freeform 65"/>
            <p:cNvSpPr>
              <a:spLocks/>
            </p:cNvSpPr>
            <p:nvPr/>
          </p:nvSpPr>
          <p:spPr bwMode="auto">
            <a:xfrm>
              <a:off x="4669" y="1901"/>
              <a:ext cx="76" cy="117"/>
            </a:xfrm>
            <a:custGeom>
              <a:avLst/>
              <a:gdLst>
                <a:gd name="T0" fmla="*/ 76 w 15"/>
                <a:gd name="T1" fmla="*/ 107 h 24"/>
                <a:gd name="T2" fmla="*/ 76 w 15"/>
                <a:gd name="T3" fmla="*/ 98 h 24"/>
                <a:gd name="T4" fmla="*/ 71 w 15"/>
                <a:gd name="T5" fmla="*/ 88 h 24"/>
                <a:gd name="T6" fmla="*/ 61 w 15"/>
                <a:gd name="T7" fmla="*/ 78 h 24"/>
                <a:gd name="T8" fmla="*/ 51 w 15"/>
                <a:gd name="T9" fmla="*/ 73 h 24"/>
                <a:gd name="T10" fmla="*/ 46 w 15"/>
                <a:gd name="T11" fmla="*/ 68 h 24"/>
                <a:gd name="T12" fmla="*/ 46 w 15"/>
                <a:gd name="T13" fmla="*/ 58 h 24"/>
                <a:gd name="T14" fmla="*/ 35 w 15"/>
                <a:gd name="T15" fmla="*/ 44 h 24"/>
                <a:gd name="T16" fmla="*/ 30 w 15"/>
                <a:gd name="T17" fmla="*/ 39 h 24"/>
                <a:gd name="T18" fmla="*/ 25 w 15"/>
                <a:gd name="T19" fmla="*/ 29 h 24"/>
                <a:gd name="T20" fmla="*/ 20 w 15"/>
                <a:gd name="T21" fmla="*/ 24 h 24"/>
                <a:gd name="T22" fmla="*/ 20 w 15"/>
                <a:gd name="T23" fmla="*/ 20 h 24"/>
                <a:gd name="T24" fmla="*/ 20 w 15"/>
                <a:gd name="T25" fmla="*/ 20 h 24"/>
                <a:gd name="T26" fmla="*/ 20 w 15"/>
                <a:gd name="T27" fmla="*/ 15 h 24"/>
                <a:gd name="T28" fmla="*/ 25 w 15"/>
                <a:gd name="T29" fmla="*/ 0 h 24"/>
                <a:gd name="T30" fmla="*/ 20 w 15"/>
                <a:gd name="T31" fmla="*/ 0 h 24"/>
                <a:gd name="T32" fmla="*/ 10 w 15"/>
                <a:gd name="T33" fmla="*/ 0 h 24"/>
                <a:gd name="T34" fmla="*/ 5 w 15"/>
                <a:gd name="T35" fmla="*/ 5 h 24"/>
                <a:gd name="T36" fmla="*/ 5 w 15"/>
                <a:gd name="T37" fmla="*/ 10 h 24"/>
                <a:gd name="T38" fmla="*/ 5 w 15"/>
                <a:gd name="T39" fmla="*/ 15 h 24"/>
                <a:gd name="T40" fmla="*/ 0 w 15"/>
                <a:gd name="T41" fmla="*/ 15 h 24"/>
                <a:gd name="T42" fmla="*/ 35 w 15"/>
                <a:gd name="T43" fmla="*/ 117 h 24"/>
                <a:gd name="T44" fmla="*/ 76 w 15"/>
                <a:gd name="T45" fmla="*/ 107 h 24"/>
                <a:gd name="T46" fmla="*/ 76 w 15"/>
                <a:gd name="T47" fmla="*/ 10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82" name="Freeform 66"/>
            <p:cNvSpPr>
              <a:spLocks/>
            </p:cNvSpPr>
            <p:nvPr/>
          </p:nvSpPr>
          <p:spPr bwMode="auto">
            <a:xfrm>
              <a:off x="4689" y="1765"/>
              <a:ext cx="98" cy="205"/>
            </a:xfrm>
            <a:custGeom>
              <a:avLst/>
              <a:gdLst>
                <a:gd name="T0" fmla="*/ 0 w 19"/>
                <a:gd name="T1" fmla="*/ 151 h 42"/>
                <a:gd name="T2" fmla="*/ 0 w 19"/>
                <a:gd name="T3" fmla="*/ 156 h 42"/>
                <a:gd name="T4" fmla="*/ 10 w 19"/>
                <a:gd name="T5" fmla="*/ 166 h 42"/>
                <a:gd name="T6" fmla="*/ 31 w 19"/>
                <a:gd name="T7" fmla="*/ 181 h 42"/>
                <a:gd name="T8" fmla="*/ 46 w 19"/>
                <a:gd name="T9" fmla="*/ 185 h 42"/>
                <a:gd name="T10" fmla="*/ 52 w 19"/>
                <a:gd name="T11" fmla="*/ 195 h 42"/>
                <a:gd name="T12" fmla="*/ 57 w 19"/>
                <a:gd name="T13" fmla="*/ 205 h 42"/>
                <a:gd name="T14" fmla="*/ 67 w 19"/>
                <a:gd name="T15" fmla="*/ 190 h 42"/>
                <a:gd name="T16" fmla="*/ 72 w 19"/>
                <a:gd name="T17" fmla="*/ 171 h 42"/>
                <a:gd name="T18" fmla="*/ 88 w 19"/>
                <a:gd name="T19" fmla="*/ 146 h 42"/>
                <a:gd name="T20" fmla="*/ 98 w 19"/>
                <a:gd name="T21" fmla="*/ 127 h 42"/>
                <a:gd name="T22" fmla="*/ 93 w 19"/>
                <a:gd name="T23" fmla="*/ 93 h 42"/>
                <a:gd name="T24" fmla="*/ 88 w 19"/>
                <a:gd name="T25" fmla="*/ 63 h 42"/>
                <a:gd name="T26" fmla="*/ 72 w 19"/>
                <a:gd name="T27" fmla="*/ 68 h 42"/>
                <a:gd name="T28" fmla="*/ 67 w 19"/>
                <a:gd name="T29" fmla="*/ 68 h 42"/>
                <a:gd name="T30" fmla="*/ 62 w 19"/>
                <a:gd name="T31" fmla="*/ 68 h 42"/>
                <a:gd name="T32" fmla="*/ 67 w 19"/>
                <a:gd name="T33" fmla="*/ 54 h 42"/>
                <a:gd name="T34" fmla="*/ 72 w 19"/>
                <a:gd name="T35" fmla="*/ 54 h 42"/>
                <a:gd name="T36" fmla="*/ 77 w 19"/>
                <a:gd name="T37" fmla="*/ 39 h 42"/>
                <a:gd name="T38" fmla="*/ 83 w 19"/>
                <a:gd name="T39" fmla="*/ 29 h 42"/>
                <a:gd name="T40" fmla="*/ 21 w 19"/>
                <a:gd name="T41" fmla="*/ 0 h 42"/>
                <a:gd name="T42" fmla="*/ 15 w 19"/>
                <a:gd name="T43" fmla="*/ 10 h 42"/>
                <a:gd name="T44" fmla="*/ 10 w 19"/>
                <a:gd name="T45" fmla="*/ 29 h 42"/>
                <a:gd name="T46" fmla="*/ 0 w 19"/>
                <a:gd name="T47" fmla="*/ 39 h 42"/>
                <a:gd name="T48" fmla="*/ 5 w 19"/>
                <a:gd name="T49" fmla="*/ 44 h 42"/>
                <a:gd name="T50" fmla="*/ 5 w 19"/>
                <a:gd name="T51" fmla="*/ 54 h 42"/>
                <a:gd name="T52" fmla="*/ 5 w 19"/>
                <a:gd name="T53" fmla="*/ 73 h 42"/>
                <a:gd name="T54" fmla="*/ 15 w 19"/>
                <a:gd name="T55" fmla="*/ 83 h 42"/>
                <a:gd name="T56" fmla="*/ 26 w 19"/>
                <a:gd name="T57" fmla="*/ 88 h 42"/>
                <a:gd name="T58" fmla="*/ 36 w 19"/>
                <a:gd name="T59" fmla="*/ 93 h 42"/>
                <a:gd name="T60" fmla="*/ 46 w 19"/>
                <a:gd name="T61" fmla="*/ 103 h 42"/>
                <a:gd name="T62" fmla="*/ 21 w 19"/>
                <a:gd name="T63" fmla="*/ 117 h 42"/>
                <a:gd name="T64" fmla="*/ 5 w 19"/>
                <a:gd name="T65" fmla="*/ 1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83" name="Freeform 67"/>
            <p:cNvSpPr>
              <a:spLocks/>
            </p:cNvSpPr>
            <p:nvPr/>
          </p:nvSpPr>
          <p:spPr bwMode="auto">
            <a:xfrm>
              <a:off x="4776" y="1672"/>
              <a:ext cx="118" cy="107"/>
            </a:xfrm>
            <a:custGeom>
              <a:avLst/>
              <a:gdLst>
                <a:gd name="T0" fmla="*/ 0 w 23"/>
                <a:gd name="T1" fmla="*/ 19 h 22"/>
                <a:gd name="T2" fmla="*/ 41 w 23"/>
                <a:gd name="T3" fmla="*/ 10 h 22"/>
                <a:gd name="T4" fmla="*/ 41 w 23"/>
                <a:gd name="T5" fmla="*/ 15 h 22"/>
                <a:gd name="T6" fmla="*/ 46 w 23"/>
                <a:gd name="T7" fmla="*/ 15 h 22"/>
                <a:gd name="T8" fmla="*/ 46 w 23"/>
                <a:gd name="T9" fmla="*/ 15 h 22"/>
                <a:gd name="T10" fmla="*/ 103 w 23"/>
                <a:gd name="T11" fmla="*/ 0 h 22"/>
                <a:gd name="T12" fmla="*/ 118 w 23"/>
                <a:gd name="T13" fmla="*/ 44 h 22"/>
                <a:gd name="T14" fmla="*/ 118 w 23"/>
                <a:gd name="T15" fmla="*/ 49 h 22"/>
                <a:gd name="T16" fmla="*/ 113 w 23"/>
                <a:gd name="T17" fmla="*/ 49 h 22"/>
                <a:gd name="T18" fmla="*/ 118 w 23"/>
                <a:gd name="T19" fmla="*/ 54 h 22"/>
                <a:gd name="T20" fmla="*/ 118 w 23"/>
                <a:gd name="T21" fmla="*/ 54 h 22"/>
                <a:gd name="T22" fmla="*/ 108 w 23"/>
                <a:gd name="T23" fmla="*/ 58 h 22"/>
                <a:gd name="T24" fmla="*/ 87 w 23"/>
                <a:gd name="T25" fmla="*/ 63 h 22"/>
                <a:gd name="T26" fmla="*/ 82 w 23"/>
                <a:gd name="T27" fmla="*/ 63 h 22"/>
                <a:gd name="T28" fmla="*/ 82 w 23"/>
                <a:gd name="T29" fmla="*/ 63 h 22"/>
                <a:gd name="T30" fmla="*/ 82 w 23"/>
                <a:gd name="T31" fmla="*/ 68 h 22"/>
                <a:gd name="T32" fmla="*/ 82 w 23"/>
                <a:gd name="T33" fmla="*/ 68 h 22"/>
                <a:gd name="T34" fmla="*/ 67 w 23"/>
                <a:gd name="T35" fmla="*/ 73 h 22"/>
                <a:gd name="T36" fmla="*/ 51 w 23"/>
                <a:gd name="T37" fmla="*/ 78 h 22"/>
                <a:gd name="T38" fmla="*/ 51 w 23"/>
                <a:gd name="T39" fmla="*/ 78 h 22"/>
                <a:gd name="T40" fmla="*/ 41 w 23"/>
                <a:gd name="T41" fmla="*/ 88 h 22"/>
                <a:gd name="T42" fmla="*/ 15 w 23"/>
                <a:gd name="T43" fmla="*/ 102 h 22"/>
                <a:gd name="T44" fmla="*/ 10 w 23"/>
                <a:gd name="T45" fmla="*/ 107 h 22"/>
                <a:gd name="T46" fmla="*/ 0 w 23"/>
                <a:gd name="T47" fmla="*/ 102 h 22"/>
                <a:gd name="T48" fmla="*/ 10 w 23"/>
                <a:gd name="T49" fmla="*/ 92 h 22"/>
                <a:gd name="T50" fmla="*/ 10 w 23"/>
                <a:gd name="T51" fmla="*/ 88 h 22"/>
                <a:gd name="T52" fmla="*/ 10 w 23"/>
                <a:gd name="T53" fmla="*/ 83 h 22"/>
                <a:gd name="T54" fmla="*/ 0 w 23"/>
                <a:gd name="T55" fmla="*/ 19 h 22"/>
                <a:gd name="T56" fmla="*/ 0 w 23"/>
                <a:gd name="T57" fmla="*/ 19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84" name="Freeform 68"/>
            <p:cNvSpPr>
              <a:spLocks/>
            </p:cNvSpPr>
            <p:nvPr/>
          </p:nvSpPr>
          <p:spPr bwMode="auto">
            <a:xfrm>
              <a:off x="4771" y="1589"/>
              <a:ext cx="232" cy="112"/>
            </a:xfrm>
            <a:custGeom>
              <a:avLst/>
              <a:gdLst>
                <a:gd name="T0" fmla="*/ 52 w 45"/>
                <a:gd name="T1" fmla="*/ 34 h 23"/>
                <a:gd name="T2" fmla="*/ 124 w 45"/>
                <a:gd name="T3" fmla="*/ 15 h 23"/>
                <a:gd name="T4" fmla="*/ 129 w 45"/>
                <a:gd name="T5" fmla="*/ 15 h 23"/>
                <a:gd name="T6" fmla="*/ 129 w 45"/>
                <a:gd name="T7" fmla="*/ 10 h 23"/>
                <a:gd name="T8" fmla="*/ 139 w 45"/>
                <a:gd name="T9" fmla="*/ 0 h 23"/>
                <a:gd name="T10" fmla="*/ 150 w 45"/>
                <a:gd name="T11" fmla="*/ 0 h 23"/>
                <a:gd name="T12" fmla="*/ 160 w 45"/>
                <a:gd name="T13" fmla="*/ 15 h 23"/>
                <a:gd name="T14" fmla="*/ 165 w 45"/>
                <a:gd name="T15" fmla="*/ 24 h 23"/>
                <a:gd name="T16" fmla="*/ 155 w 45"/>
                <a:gd name="T17" fmla="*/ 34 h 23"/>
                <a:gd name="T18" fmla="*/ 150 w 45"/>
                <a:gd name="T19" fmla="*/ 49 h 23"/>
                <a:gd name="T20" fmla="*/ 170 w 45"/>
                <a:gd name="T21" fmla="*/ 49 h 23"/>
                <a:gd name="T22" fmla="*/ 186 w 45"/>
                <a:gd name="T23" fmla="*/ 73 h 23"/>
                <a:gd name="T24" fmla="*/ 211 w 45"/>
                <a:gd name="T25" fmla="*/ 78 h 23"/>
                <a:gd name="T26" fmla="*/ 222 w 45"/>
                <a:gd name="T27" fmla="*/ 68 h 23"/>
                <a:gd name="T28" fmla="*/ 217 w 45"/>
                <a:gd name="T29" fmla="*/ 58 h 23"/>
                <a:gd name="T30" fmla="*/ 206 w 45"/>
                <a:gd name="T31" fmla="*/ 49 h 23"/>
                <a:gd name="T32" fmla="*/ 217 w 45"/>
                <a:gd name="T33" fmla="*/ 54 h 23"/>
                <a:gd name="T34" fmla="*/ 232 w 45"/>
                <a:gd name="T35" fmla="*/ 78 h 23"/>
                <a:gd name="T36" fmla="*/ 227 w 45"/>
                <a:gd name="T37" fmla="*/ 83 h 23"/>
                <a:gd name="T38" fmla="*/ 206 w 45"/>
                <a:gd name="T39" fmla="*/ 93 h 23"/>
                <a:gd name="T40" fmla="*/ 191 w 45"/>
                <a:gd name="T41" fmla="*/ 102 h 23"/>
                <a:gd name="T42" fmla="*/ 191 w 45"/>
                <a:gd name="T43" fmla="*/ 97 h 23"/>
                <a:gd name="T44" fmla="*/ 186 w 45"/>
                <a:gd name="T45" fmla="*/ 88 h 23"/>
                <a:gd name="T46" fmla="*/ 175 w 45"/>
                <a:gd name="T47" fmla="*/ 107 h 23"/>
                <a:gd name="T48" fmla="*/ 165 w 45"/>
                <a:gd name="T49" fmla="*/ 107 h 23"/>
                <a:gd name="T50" fmla="*/ 165 w 45"/>
                <a:gd name="T51" fmla="*/ 102 h 23"/>
                <a:gd name="T52" fmla="*/ 155 w 45"/>
                <a:gd name="T53" fmla="*/ 97 h 23"/>
                <a:gd name="T54" fmla="*/ 144 w 45"/>
                <a:gd name="T55" fmla="*/ 93 h 23"/>
                <a:gd name="T56" fmla="*/ 139 w 45"/>
                <a:gd name="T57" fmla="*/ 83 h 23"/>
                <a:gd name="T58" fmla="*/ 108 w 45"/>
                <a:gd name="T59" fmla="*/ 83 h 23"/>
                <a:gd name="T60" fmla="*/ 52 w 45"/>
                <a:gd name="T61" fmla="*/ 97 h 23"/>
                <a:gd name="T62" fmla="*/ 46 w 45"/>
                <a:gd name="T63" fmla="*/ 93 h 23"/>
                <a:gd name="T64" fmla="*/ 0 w 45"/>
                <a:gd name="T65" fmla="*/ 102 h 23"/>
                <a:gd name="T66" fmla="*/ 0 w 45"/>
                <a:gd name="T67" fmla="*/ 4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85" name="Freeform 69"/>
            <p:cNvSpPr>
              <a:spLocks/>
            </p:cNvSpPr>
            <p:nvPr/>
          </p:nvSpPr>
          <p:spPr bwMode="auto">
            <a:xfrm>
              <a:off x="4879" y="1662"/>
              <a:ext cx="61" cy="64"/>
            </a:xfrm>
            <a:custGeom>
              <a:avLst/>
              <a:gdLst>
                <a:gd name="T0" fmla="*/ 0 w 12"/>
                <a:gd name="T1" fmla="*/ 10 h 13"/>
                <a:gd name="T2" fmla="*/ 15 w 12"/>
                <a:gd name="T3" fmla="*/ 54 h 13"/>
                <a:gd name="T4" fmla="*/ 15 w 12"/>
                <a:gd name="T5" fmla="*/ 59 h 13"/>
                <a:gd name="T6" fmla="*/ 10 w 12"/>
                <a:gd name="T7" fmla="*/ 59 h 13"/>
                <a:gd name="T8" fmla="*/ 15 w 12"/>
                <a:gd name="T9" fmla="*/ 64 h 13"/>
                <a:gd name="T10" fmla="*/ 15 w 12"/>
                <a:gd name="T11" fmla="*/ 64 h 13"/>
                <a:gd name="T12" fmla="*/ 15 w 12"/>
                <a:gd name="T13" fmla="*/ 64 h 13"/>
                <a:gd name="T14" fmla="*/ 31 w 12"/>
                <a:gd name="T15" fmla="*/ 59 h 13"/>
                <a:gd name="T16" fmla="*/ 36 w 12"/>
                <a:gd name="T17" fmla="*/ 54 h 13"/>
                <a:gd name="T18" fmla="*/ 36 w 12"/>
                <a:gd name="T19" fmla="*/ 49 h 13"/>
                <a:gd name="T20" fmla="*/ 36 w 12"/>
                <a:gd name="T21" fmla="*/ 44 h 13"/>
                <a:gd name="T22" fmla="*/ 36 w 12"/>
                <a:gd name="T23" fmla="*/ 34 h 13"/>
                <a:gd name="T24" fmla="*/ 41 w 12"/>
                <a:gd name="T25" fmla="*/ 30 h 13"/>
                <a:gd name="T26" fmla="*/ 41 w 12"/>
                <a:gd name="T27" fmla="*/ 34 h 13"/>
                <a:gd name="T28" fmla="*/ 41 w 12"/>
                <a:gd name="T29" fmla="*/ 39 h 13"/>
                <a:gd name="T30" fmla="*/ 41 w 12"/>
                <a:gd name="T31" fmla="*/ 49 h 13"/>
                <a:gd name="T32" fmla="*/ 46 w 12"/>
                <a:gd name="T33" fmla="*/ 49 h 13"/>
                <a:gd name="T34" fmla="*/ 46 w 12"/>
                <a:gd name="T35" fmla="*/ 49 h 13"/>
                <a:gd name="T36" fmla="*/ 46 w 12"/>
                <a:gd name="T37" fmla="*/ 44 h 13"/>
                <a:gd name="T38" fmla="*/ 51 w 12"/>
                <a:gd name="T39" fmla="*/ 44 h 13"/>
                <a:gd name="T40" fmla="*/ 56 w 12"/>
                <a:gd name="T41" fmla="*/ 39 h 13"/>
                <a:gd name="T42" fmla="*/ 61 w 12"/>
                <a:gd name="T43" fmla="*/ 39 h 13"/>
                <a:gd name="T44" fmla="*/ 61 w 12"/>
                <a:gd name="T45" fmla="*/ 39 h 13"/>
                <a:gd name="T46" fmla="*/ 56 w 12"/>
                <a:gd name="T47" fmla="*/ 34 h 13"/>
                <a:gd name="T48" fmla="*/ 56 w 12"/>
                <a:gd name="T49" fmla="*/ 30 h 13"/>
                <a:gd name="T50" fmla="*/ 56 w 12"/>
                <a:gd name="T51" fmla="*/ 30 h 13"/>
                <a:gd name="T52" fmla="*/ 51 w 12"/>
                <a:gd name="T53" fmla="*/ 30 h 13"/>
                <a:gd name="T54" fmla="*/ 46 w 12"/>
                <a:gd name="T55" fmla="*/ 25 h 13"/>
                <a:gd name="T56" fmla="*/ 46 w 12"/>
                <a:gd name="T57" fmla="*/ 25 h 13"/>
                <a:gd name="T58" fmla="*/ 36 w 12"/>
                <a:gd name="T59" fmla="*/ 20 h 13"/>
                <a:gd name="T60" fmla="*/ 31 w 12"/>
                <a:gd name="T61" fmla="*/ 10 h 13"/>
                <a:gd name="T62" fmla="*/ 31 w 12"/>
                <a:gd name="T63" fmla="*/ 10 h 13"/>
                <a:gd name="T64" fmla="*/ 25 w 12"/>
                <a:gd name="T65" fmla="*/ 0 h 13"/>
                <a:gd name="T66" fmla="*/ 0 w 12"/>
                <a:gd name="T67" fmla="*/ 10 h 13"/>
                <a:gd name="T68" fmla="*/ 0 w 12"/>
                <a:gd name="T69" fmla="*/ 1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86" name="Freeform 70"/>
            <p:cNvSpPr>
              <a:spLocks/>
            </p:cNvSpPr>
            <p:nvPr/>
          </p:nvSpPr>
          <p:spPr bwMode="auto">
            <a:xfrm>
              <a:off x="4812" y="1394"/>
              <a:ext cx="108" cy="229"/>
            </a:xfrm>
            <a:custGeom>
              <a:avLst/>
              <a:gdLst>
                <a:gd name="T0" fmla="*/ 108 w 21"/>
                <a:gd name="T1" fmla="*/ 195 h 47"/>
                <a:gd name="T2" fmla="*/ 103 w 21"/>
                <a:gd name="T3" fmla="*/ 195 h 47"/>
                <a:gd name="T4" fmla="*/ 98 w 21"/>
                <a:gd name="T5" fmla="*/ 195 h 47"/>
                <a:gd name="T6" fmla="*/ 93 w 21"/>
                <a:gd name="T7" fmla="*/ 205 h 47"/>
                <a:gd name="T8" fmla="*/ 87 w 21"/>
                <a:gd name="T9" fmla="*/ 205 h 47"/>
                <a:gd name="T10" fmla="*/ 87 w 21"/>
                <a:gd name="T11" fmla="*/ 210 h 47"/>
                <a:gd name="T12" fmla="*/ 87 w 21"/>
                <a:gd name="T13" fmla="*/ 210 h 47"/>
                <a:gd name="T14" fmla="*/ 87 w 21"/>
                <a:gd name="T15" fmla="*/ 210 h 47"/>
                <a:gd name="T16" fmla="*/ 82 w 21"/>
                <a:gd name="T17" fmla="*/ 210 h 47"/>
                <a:gd name="T18" fmla="*/ 82 w 21"/>
                <a:gd name="T19" fmla="*/ 214 h 47"/>
                <a:gd name="T20" fmla="*/ 10 w 21"/>
                <a:gd name="T21" fmla="*/ 229 h 47"/>
                <a:gd name="T22" fmla="*/ 5 w 21"/>
                <a:gd name="T23" fmla="*/ 224 h 47"/>
                <a:gd name="T24" fmla="*/ 0 w 21"/>
                <a:gd name="T25" fmla="*/ 219 h 47"/>
                <a:gd name="T26" fmla="*/ 0 w 21"/>
                <a:gd name="T27" fmla="*/ 214 h 47"/>
                <a:gd name="T28" fmla="*/ 5 w 21"/>
                <a:gd name="T29" fmla="*/ 210 h 47"/>
                <a:gd name="T30" fmla="*/ 0 w 21"/>
                <a:gd name="T31" fmla="*/ 200 h 47"/>
                <a:gd name="T32" fmla="*/ 0 w 21"/>
                <a:gd name="T33" fmla="*/ 166 h 47"/>
                <a:gd name="T34" fmla="*/ 0 w 21"/>
                <a:gd name="T35" fmla="*/ 156 h 47"/>
                <a:gd name="T36" fmla="*/ 5 w 21"/>
                <a:gd name="T37" fmla="*/ 136 h 47"/>
                <a:gd name="T38" fmla="*/ 5 w 21"/>
                <a:gd name="T39" fmla="*/ 127 h 47"/>
                <a:gd name="T40" fmla="*/ 5 w 21"/>
                <a:gd name="T41" fmla="*/ 117 h 47"/>
                <a:gd name="T42" fmla="*/ 5 w 21"/>
                <a:gd name="T43" fmla="*/ 107 h 47"/>
                <a:gd name="T44" fmla="*/ 5 w 21"/>
                <a:gd name="T45" fmla="*/ 102 h 47"/>
                <a:gd name="T46" fmla="*/ 5 w 21"/>
                <a:gd name="T47" fmla="*/ 97 h 47"/>
                <a:gd name="T48" fmla="*/ 21 w 21"/>
                <a:gd name="T49" fmla="*/ 88 h 47"/>
                <a:gd name="T50" fmla="*/ 26 w 21"/>
                <a:gd name="T51" fmla="*/ 68 h 47"/>
                <a:gd name="T52" fmla="*/ 21 w 21"/>
                <a:gd name="T53" fmla="*/ 58 h 47"/>
                <a:gd name="T54" fmla="*/ 21 w 21"/>
                <a:gd name="T55" fmla="*/ 49 h 47"/>
                <a:gd name="T56" fmla="*/ 21 w 21"/>
                <a:gd name="T57" fmla="*/ 49 h 47"/>
                <a:gd name="T58" fmla="*/ 21 w 21"/>
                <a:gd name="T59" fmla="*/ 44 h 47"/>
                <a:gd name="T60" fmla="*/ 15 w 21"/>
                <a:gd name="T61" fmla="*/ 34 h 47"/>
                <a:gd name="T62" fmla="*/ 21 w 21"/>
                <a:gd name="T63" fmla="*/ 19 h 47"/>
                <a:gd name="T64" fmla="*/ 15 w 21"/>
                <a:gd name="T65" fmla="*/ 15 h 47"/>
                <a:gd name="T66" fmla="*/ 15 w 21"/>
                <a:gd name="T67" fmla="*/ 10 h 47"/>
                <a:gd name="T68" fmla="*/ 21 w 21"/>
                <a:gd name="T69" fmla="*/ 10 h 47"/>
                <a:gd name="T70" fmla="*/ 26 w 21"/>
                <a:gd name="T71" fmla="*/ 5 h 47"/>
                <a:gd name="T72" fmla="*/ 31 w 21"/>
                <a:gd name="T73" fmla="*/ 5 h 47"/>
                <a:gd name="T74" fmla="*/ 31 w 21"/>
                <a:gd name="T75" fmla="*/ 5 h 47"/>
                <a:gd name="T76" fmla="*/ 36 w 21"/>
                <a:gd name="T77" fmla="*/ 0 h 47"/>
                <a:gd name="T78" fmla="*/ 87 w 21"/>
                <a:gd name="T79" fmla="*/ 141 h 47"/>
                <a:gd name="T80" fmla="*/ 87 w 21"/>
                <a:gd name="T81" fmla="*/ 146 h 47"/>
                <a:gd name="T82" fmla="*/ 87 w 21"/>
                <a:gd name="T83" fmla="*/ 151 h 47"/>
                <a:gd name="T84" fmla="*/ 87 w 21"/>
                <a:gd name="T85" fmla="*/ 151 h 47"/>
                <a:gd name="T86" fmla="*/ 98 w 21"/>
                <a:gd name="T87" fmla="*/ 161 h 47"/>
                <a:gd name="T88" fmla="*/ 103 w 21"/>
                <a:gd name="T89" fmla="*/ 161 h 47"/>
                <a:gd name="T90" fmla="*/ 103 w 21"/>
                <a:gd name="T91" fmla="*/ 166 h 47"/>
                <a:gd name="T92" fmla="*/ 103 w 21"/>
                <a:gd name="T93" fmla="*/ 171 h 47"/>
                <a:gd name="T94" fmla="*/ 108 w 21"/>
                <a:gd name="T95" fmla="*/ 180 h 47"/>
                <a:gd name="T96" fmla="*/ 108 w 21"/>
                <a:gd name="T97" fmla="*/ 185 h 47"/>
                <a:gd name="T98" fmla="*/ 108 w 21"/>
                <a:gd name="T99" fmla="*/ 190 h 47"/>
                <a:gd name="T100" fmla="*/ 108 w 21"/>
                <a:gd name="T101" fmla="*/ 195 h 47"/>
                <a:gd name="T102" fmla="*/ 108 w 21"/>
                <a:gd name="T103" fmla="*/ 195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87" name="Freeform 71"/>
            <p:cNvSpPr>
              <a:spLocks/>
            </p:cNvSpPr>
            <p:nvPr/>
          </p:nvSpPr>
          <p:spPr bwMode="auto">
            <a:xfrm>
              <a:off x="4848" y="1189"/>
              <a:ext cx="251" cy="385"/>
            </a:xfrm>
            <a:custGeom>
              <a:avLst/>
              <a:gdLst>
                <a:gd name="T0" fmla="*/ 51 w 49"/>
                <a:gd name="T1" fmla="*/ 346 h 79"/>
                <a:gd name="T2" fmla="*/ 51 w 49"/>
                <a:gd name="T3" fmla="*/ 356 h 79"/>
                <a:gd name="T4" fmla="*/ 61 w 49"/>
                <a:gd name="T5" fmla="*/ 366 h 79"/>
                <a:gd name="T6" fmla="*/ 67 w 49"/>
                <a:gd name="T7" fmla="*/ 370 h 79"/>
                <a:gd name="T8" fmla="*/ 72 w 49"/>
                <a:gd name="T9" fmla="*/ 385 h 79"/>
                <a:gd name="T10" fmla="*/ 77 w 49"/>
                <a:gd name="T11" fmla="*/ 375 h 79"/>
                <a:gd name="T12" fmla="*/ 82 w 49"/>
                <a:gd name="T13" fmla="*/ 356 h 79"/>
                <a:gd name="T14" fmla="*/ 92 w 49"/>
                <a:gd name="T15" fmla="*/ 331 h 79"/>
                <a:gd name="T16" fmla="*/ 92 w 49"/>
                <a:gd name="T17" fmla="*/ 327 h 79"/>
                <a:gd name="T18" fmla="*/ 102 w 49"/>
                <a:gd name="T19" fmla="*/ 307 h 79"/>
                <a:gd name="T20" fmla="*/ 108 w 49"/>
                <a:gd name="T21" fmla="*/ 312 h 79"/>
                <a:gd name="T22" fmla="*/ 113 w 49"/>
                <a:gd name="T23" fmla="*/ 312 h 79"/>
                <a:gd name="T24" fmla="*/ 113 w 49"/>
                <a:gd name="T25" fmla="*/ 302 h 79"/>
                <a:gd name="T26" fmla="*/ 133 w 49"/>
                <a:gd name="T27" fmla="*/ 297 h 79"/>
                <a:gd name="T28" fmla="*/ 133 w 49"/>
                <a:gd name="T29" fmla="*/ 288 h 79"/>
                <a:gd name="T30" fmla="*/ 143 w 49"/>
                <a:gd name="T31" fmla="*/ 283 h 79"/>
                <a:gd name="T32" fmla="*/ 149 w 49"/>
                <a:gd name="T33" fmla="*/ 273 h 79"/>
                <a:gd name="T34" fmla="*/ 159 w 49"/>
                <a:gd name="T35" fmla="*/ 253 h 79"/>
                <a:gd name="T36" fmla="*/ 159 w 49"/>
                <a:gd name="T37" fmla="*/ 249 h 79"/>
                <a:gd name="T38" fmla="*/ 174 w 49"/>
                <a:gd name="T39" fmla="*/ 249 h 79"/>
                <a:gd name="T40" fmla="*/ 179 w 49"/>
                <a:gd name="T41" fmla="*/ 239 h 79"/>
                <a:gd name="T42" fmla="*/ 190 w 49"/>
                <a:gd name="T43" fmla="*/ 229 h 79"/>
                <a:gd name="T44" fmla="*/ 205 w 49"/>
                <a:gd name="T45" fmla="*/ 234 h 79"/>
                <a:gd name="T46" fmla="*/ 220 w 49"/>
                <a:gd name="T47" fmla="*/ 214 h 79"/>
                <a:gd name="T48" fmla="*/ 236 w 49"/>
                <a:gd name="T49" fmla="*/ 200 h 79"/>
                <a:gd name="T50" fmla="*/ 246 w 49"/>
                <a:gd name="T51" fmla="*/ 195 h 79"/>
                <a:gd name="T52" fmla="*/ 251 w 49"/>
                <a:gd name="T53" fmla="*/ 185 h 79"/>
                <a:gd name="T54" fmla="*/ 246 w 49"/>
                <a:gd name="T55" fmla="*/ 180 h 79"/>
                <a:gd name="T56" fmla="*/ 241 w 49"/>
                <a:gd name="T57" fmla="*/ 175 h 79"/>
                <a:gd name="T58" fmla="*/ 246 w 49"/>
                <a:gd name="T59" fmla="*/ 171 h 79"/>
                <a:gd name="T60" fmla="*/ 241 w 49"/>
                <a:gd name="T61" fmla="*/ 156 h 79"/>
                <a:gd name="T62" fmla="*/ 231 w 49"/>
                <a:gd name="T63" fmla="*/ 151 h 79"/>
                <a:gd name="T64" fmla="*/ 220 w 49"/>
                <a:gd name="T65" fmla="*/ 156 h 79"/>
                <a:gd name="T66" fmla="*/ 210 w 49"/>
                <a:gd name="T67" fmla="*/ 136 h 79"/>
                <a:gd name="T68" fmla="*/ 210 w 49"/>
                <a:gd name="T69" fmla="*/ 127 h 79"/>
                <a:gd name="T70" fmla="*/ 205 w 49"/>
                <a:gd name="T71" fmla="*/ 127 h 79"/>
                <a:gd name="T72" fmla="*/ 195 w 49"/>
                <a:gd name="T73" fmla="*/ 127 h 79"/>
                <a:gd name="T74" fmla="*/ 184 w 49"/>
                <a:gd name="T75" fmla="*/ 122 h 79"/>
                <a:gd name="T76" fmla="*/ 179 w 49"/>
                <a:gd name="T77" fmla="*/ 107 h 79"/>
                <a:gd name="T78" fmla="*/ 123 w 49"/>
                <a:gd name="T79" fmla="*/ 0 h 79"/>
                <a:gd name="T80" fmla="*/ 113 w 49"/>
                <a:gd name="T81" fmla="*/ 0 h 79"/>
                <a:gd name="T82" fmla="*/ 108 w 49"/>
                <a:gd name="T83" fmla="*/ 10 h 79"/>
                <a:gd name="T84" fmla="*/ 92 w 49"/>
                <a:gd name="T85" fmla="*/ 10 h 79"/>
                <a:gd name="T86" fmla="*/ 77 w 49"/>
                <a:gd name="T87" fmla="*/ 24 h 79"/>
                <a:gd name="T88" fmla="*/ 72 w 49"/>
                <a:gd name="T89" fmla="*/ 10 h 79"/>
                <a:gd name="T90" fmla="*/ 67 w 49"/>
                <a:gd name="T91" fmla="*/ 5 h 79"/>
                <a:gd name="T92" fmla="*/ 31 w 49"/>
                <a:gd name="T93" fmla="*/ 78 h 79"/>
                <a:gd name="T94" fmla="*/ 36 w 49"/>
                <a:gd name="T95" fmla="*/ 93 h 79"/>
                <a:gd name="T96" fmla="*/ 36 w 49"/>
                <a:gd name="T97" fmla="*/ 107 h 79"/>
                <a:gd name="T98" fmla="*/ 26 w 49"/>
                <a:gd name="T99" fmla="*/ 117 h 79"/>
                <a:gd name="T100" fmla="*/ 31 w 49"/>
                <a:gd name="T101" fmla="*/ 156 h 79"/>
                <a:gd name="T102" fmla="*/ 20 w 49"/>
                <a:gd name="T103" fmla="*/ 175 h 79"/>
                <a:gd name="T104" fmla="*/ 20 w 49"/>
                <a:gd name="T105" fmla="*/ 190 h 79"/>
                <a:gd name="T106" fmla="*/ 15 w 49"/>
                <a:gd name="T107" fmla="*/ 195 h 79"/>
                <a:gd name="T108" fmla="*/ 15 w 49"/>
                <a:gd name="T109" fmla="*/ 205 h 79"/>
                <a:gd name="T110" fmla="*/ 5 w 49"/>
                <a:gd name="T111" fmla="*/ 200 h 79"/>
                <a:gd name="T112" fmla="*/ 0 w 49"/>
                <a:gd name="T113" fmla="*/ 20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nvGrpSpPr>
            <p:cNvPr id="4" name="Group 72"/>
            <p:cNvGrpSpPr>
              <a:grpSpLocks/>
            </p:cNvGrpSpPr>
            <p:nvPr/>
          </p:nvGrpSpPr>
          <p:grpSpPr bwMode="auto">
            <a:xfrm>
              <a:off x="2038" y="2920"/>
              <a:ext cx="609" cy="371"/>
              <a:chOff x="1991" y="3321"/>
              <a:chExt cx="361" cy="231"/>
            </a:xfrm>
          </p:grpSpPr>
          <p:sp>
            <p:nvSpPr>
              <p:cNvPr id="32989" name="Freeform 73"/>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90" name="Freeform 74"/>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91" name="Freeform 75"/>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92" name="Freeform 76"/>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93" name="Freeform 77"/>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94" name="Freeform 78"/>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95" name="Freeform 79"/>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96" name="Freeform 80"/>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grpSp>
      <p:sp>
        <p:nvSpPr>
          <p:cNvPr id="32775" name="Text Box 81"/>
          <p:cNvSpPr txBox="1">
            <a:spLocks noChangeArrowheads="1"/>
          </p:cNvSpPr>
          <p:nvPr/>
        </p:nvSpPr>
        <p:spPr bwMode="auto">
          <a:xfrm>
            <a:off x="1934635" y="1390653"/>
            <a:ext cx="595035"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latin typeface="Myriad Web Pro" pitchFamily="34" charset="0"/>
              </a:rPr>
              <a:t>1990</a:t>
            </a:r>
          </a:p>
        </p:txBody>
      </p:sp>
      <p:sp>
        <p:nvSpPr>
          <p:cNvPr id="32776" name="Text Box 82"/>
          <p:cNvSpPr txBox="1">
            <a:spLocks noChangeArrowheads="1"/>
          </p:cNvSpPr>
          <p:nvPr/>
        </p:nvSpPr>
        <p:spPr bwMode="auto">
          <a:xfrm>
            <a:off x="1219200" y="5894388"/>
            <a:ext cx="7239000" cy="304800"/>
          </a:xfrm>
          <a:prstGeom prst="rect">
            <a:avLst/>
          </a:prstGeom>
          <a:noFill/>
          <a:ln w="9525">
            <a:noFill/>
            <a:miter lim="800000"/>
            <a:headEnd/>
            <a:tailEnd/>
          </a:ln>
        </p:spPr>
        <p:txBody>
          <a:bodyPr>
            <a:spAutoFit/>
          </a:bodyPr>
          <a:lstStyle/>
          <a:p>
            <a:pPr eaLnBrk="0" hangingPunct="0"/>
            <a:r>
              <a:rPr lang="en-US" sz="1400" b="1" dirty="0" smtClean="0">
                <a:solidFill>
                  <a:srgbClr val="000000"/>
                </a:solidFill>
                <a:latin typeface="Arial Narrow" pitchFamily="34" charset="0"/>
              </a:rPr>
              <a:t>No Data          &lt;10%           10%–14%	    15%–19%           20%–24%          25%–29%           ≥30%</a:t>
            </a:r>
            <a:r>
              <a:rPr lang="en-US" sz="1400" dirty="0" smtClean="0">
                <a:solidFill>
                  <a:srgbClr val="000000"/>
                </a:solidFill>
                <a:latin typeface="Arial Narrow" pitchFamily="34" charset="0"/>
              </a:rPr>
              <a:t>  </a:t>
            </a:r>
          </a:p>
        </p:txBody>
      </p:sp>
      <p:sp>
        <p:nvSpPr>
          <p:cNvPr id="32777" name="Rectangle 83"/>
          <p:cNvSpPr>
            <a:spLocks noChangeArrowheads="1"/>
          </p:cNvSpPr>
          <p:nvPr/>
        </p:nvSpPr>
        <p:spPr bwMode="auto">
          <a:xfrm>
            <a:off x="1054100" y="5956300"/>
            <a:ext cx="207433"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sz="2400" smtClean="0">
              <a:solidFill>
                <a:srgbClr val="000000"/>
              </a:solidFill>
              <a:latin typeface="Times New Roman" pitchFamily="18" charset="0"/>
            </a:endParaRPr>
          </a:p>
        </p:txBody>
      </p:sp>
      <p:sp>
        <p:nvSpPr>
          <p:cNvPr id="32778" name="Rectangle 84"/>
          <p:cNvSpPr>
            <a:spLocks noChangeArrowheads="1"/>
          </p:cNvSpPr>
          <p:nvPr/>
        </p:nvSpPr>
        <p:spPr bwMode="auto">
          <a:xfrm>
            <a:off x="1912055" y="5953125"/>
            <a:ext cx="208844"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sz="2400" smtClean="0">
              <a:solidFill>
                <a:srgbClr val="000000"/>
              </a:solidFill>
              <a:latin typeface="Times New Roman" pitchFamily="18" charset="0"/>
            </a:endParaRPr>
          </a:p>
        </p:txBody>
      </p:sp>
      <p:sp>
        <p:nvSpPr>
          <p:cNvPr id="32779" name="Rectangle 85"/>
          <p:cNvSpPr>
            <a:spLocks noChangeArrowheads="1"/>
          </p:cNvSpPr>
          <p:nvPr/>
        </p:nvSpPr>
        <p:spPr bwMode="auto">
          <a:xfrm>
            <a:off x="2850443" y="5943600"/>
            <a:ext cx="208844"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sz="2400" smtClean="0">
              <a:solidFill>
                <a:srgbClr val="000000"/>
              </a:solidFill>
              <a:latin typeface="Times New Roman" pitchFamily="18" charset="0"/>
            </a:endParaRPr>
          </a:p>
        </p:txBody>
      </p:sp>
      <p:sp>
        <p:nvSpPr>
          <p:cNvPr id="32780" name="Rectangle 86"/>
          <p:cNvSpPr>
            <a:spLocks noChangeArrowheads="1"/>
          </p:cNvSpPr>
          <p:nvPr/>
        </p:nvSpPr>
        <p:spPr bwMode="auto">
          <a:xfrm>
            <a:off x="3917243" y="5943600"/>
            <a:ext cx="210255"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sz="2400" smtClean="0">
              <a:solidFill>
                <a:srgbClr val="000000"/>
              </a:solidFill>
              <a:latin typeface="Times New Roman" pitchFamily="18" charset="0"/>
            </a:endParaRPr>
          </a:p>
        </p:txBody>
      </p:sp>
      <p:sp>
        <p:nvSpPr>
          <p:cNvPr id="32781" name="Rectangle 87"/>
          <p:cNvSpPr>
            <a:spLocks noChangeArrowheads="1"/>
          </p:cNvSpPr>
          <p:nvPr/>
        </p:nvSpPr>
        <p:spPr bwMode="auto">
          <a:xfrm>
            <a:off x="6127043" y="5943600"/>
            <a:ext cx="207434"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sz="2400" smtClean="0">
              <a:solidFill>
                <a:srgbClr val="000000"/>
              </a:solidFill>
              <a:latin typeface="Times New Roman" pitchFamily="18" charset="0"/>
            </a:endParaRPr>
          </a:p>
        </p:txBody>
      </p:sp>
      <p:sp>
        <p:nvSpPr>
          <p:cNvPr id="32782" name="Rectangle 88"/>
          <p:cNvSpPr>
            <a:spLocks noChangeArrowheads="1"/>
          </p:cNvSpPr>
          <p:nvPr/>
        </p:nvSpPr>
        <p:spPr bwMode="auto">
          <a:xfrm>
            <a:off x="5060243" y="5943600"/>
            <a:ext cx="208844"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sz="2400" smtClean="0">
              <a:solidFill>
                <a:srgbClr val="000000"/>
              </a:solidFill>
              <a:latin typeface="Times New Roman" pitchFamily="18" charset="0"/>
            </a:endParaRPr>
          </a:p>
        </p:txBody>
      </p:sp>
      <p:sp>
        <p:nvSpPr>
          <p:cNvPr id="32783" name="Rectangle 89"/>
          <p:cNvSpPr>
            <a:spLocks noChangeArrowheads="1"/>
          </p:cNvSpPr>
          <p:nvPr/>
        </p:nvSpPr>
        <p:spPr bwMode="auto">
          <a:xfrm>
            <a:off x="959555" y="5892800"/>
            <a:ext cx="7224887" cy="350838"/>
          </a:xfrm>
          <a:prstGeom prst="rect">
            <a:avLst/>
          </a:prstGeom>
          <a:noFill/>
          <a:ln w="9525">
            <a:solidFill>
              <a:schemeClr val="tx1"/>
            </a:solidFill>
            <a:miter lim="800000"/>
            <a:headEnd/>
            <a:tailEnd/>
          </a:ln>
        </p:spPr>
        <p:txBody>
          <a:bodyPr wrap="none" anchor="ctr"/>
          <a:lstStyle/>
          <a:p>
            <a:pPr eaLnBrk="0" hangingPunct="0"/>
            <a:endParaRPr lang="en-US" sz="2400" smtClean="0">
              <a:solidFill>
                <a:srgbClr val="000000"/>
              </a:solidFill>
              <a:latin typeface="Times New Roman" pitchFamily="18" charset="0"/>
            </a:endParaRPr>
          </a:p>
        </p:txBody>
      </p:sp>
      <p:sp>
        <p:nvSpPr>
          <p:cNvPr id="32784" name="Rectangle 90" descr="20%"/>
          <p:cNvSpPr>
            <a:spLocks noChangeArrowheads="1"/>
          </p:cNvSpPr>
          <p:nvPr/>
        </p:nvSpPr>
        <p:spPr bwMode="auto">
          <a:xfrm>
            <a:off x="7270043" y="5943600"/>
            <a:ext cx="208844"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sz="2400" smtClean="0">
              <a:solidFill>
                <a:srgbClr val="000000"/>
              </a:solidFill>
              <a:latin typeface="Times New Roman" pitchFamily="18" charset="0"/>
            </a:endParaRPr>
          </a:p>
        </p:txBody>
      </p:sp>
      <p:grpSp>
        <p:nvGrpSpPr>
          <p:cNvPr id="5" name="Group 169"/>
          <p:cNvGrpSpPr>
            <a:grpSpLocks/>
          </p:cNvGrpSpPr>
          <p:nvPr/>
        </p:nvGrpSpPr>
        <p:grpSpPr bwMode="auto">
          <a:xfrm>
            <a:off x="5356578" y="1531941"/>
            <a:ext cx="3311878" cy="1908175"/>
            <a:chOff x="728" y="1077"/>
            <a:chExt cx="4371" cy="2247"/>
          </a:xfrm>
        </p:grpSpPr>
        <p:sp>
          <p:nvSpPr>
            <p:cNvPr id="32862" name="Freeform 170"/>
            <p:cNvSpPr>
              <a:spLocks/>
            </p:cNvSpPr>
            <p:nvPr/>
          </p:nvSpPr>
          <p:spPr bwMode="auto">
            <a:xfrm>
              <a:off x="2823" y="1511"/>
              <a:ext cx="483" cy="312"/>
            </a:xfrm>
            <a:custGeom>
              <a:avLst/>
              <a:gdLst>
                <a:gd name="T0" fmla="*/ 0 w 94"/>
                <a:gd name="T1" fmla="*/ 249 h 64"/>
                <a:gd name="T2" fmla="*/ 15 w 94"/>
                <a:gd name="T3" fmla="*/ 83 h 64"/>
                <a:gd name="T4" fmla="*/ 21 w 94"/>
                <a:gd name="T5" fmla="*/ 0 h 64"/>
                <a:gd name="T6" fmla="*/ 478 w 94"/>
                <a:gd name="T7" fmla="*/ 20 h 64"/>
                <a:gd name="T8" fmla="*/ 478 w 94"/>
                <a:gd name="T9" fmla="*/ 29 h 64"/>
                <a:gd name="T10" fmla="*/ 473 w 94"/>
                <a:gd name="T11" fmla="*/ 34 h 64"/>
                <a:gd name="T12" fmla="*/ 462 w 94"/>
                <a:gd name="T13" fmla="*/ 49 h 64"/>
                <a:gd name="T14" fmla="*/ 462 w 94"/>
                <a:gd name="T15" fmla="*/ 54 h 64"/>
                <a:gd name="T16" fmla="*/ 483 w 94"/>
                <a:gd name="T17" fmla="*/ 73 h 64"/>
                <a:gd name="T18" fmla="*/ 483 w 94"/>
                <a:gd name="T19" fmla="*/ 224 h 64"/>
                <a:gd name="T20" fmla="*/ 483 w 94"/>
                <a:gd name="T21" fmla="*/ 224 h 64"/>
                <a:gd name="T22" fmla="*/ 473 w 94"/>
                <a:gd name="T23" fmla="*/ 224 h 64"/>
                <a:gd name="T24" fmla="*/ 478 w 94"/>
                <a:gd name="T25" fmla="*/ 229 h 64"/>
                <a:gd name="T26" fmla="*/ 483 w 94"/>
                <a:gd name="T27" fmla="*/ 234 h 64"/>
                <a:gd name="T28" fmla="*/ 478 w 94"/>
                <a:gd name="T29" fmla="*/ 244 h 64"/>
                <a:gd name="T30" fmla="*/ 483 w 94"/>
                <a:gd name="T31" fmla="*/ 249 h 64"/>
                <a:gd name="T32" fmla="*/ 483 w 94"/>
                <a:gd name="T33" fmla="*/ 263 h 64"/>
                <a:gd name="T34" fmla="*/ 478 w 94"/>
                <a:gd name="T35" fmla="*/ 263 h 64"/>
                <a:gd name="T36" fmla="*/ 483 w 94"/>
                <a:gd name="T37" fmla="*/ 273 h 64"/>
                <a:gd name="T38" fmla="*/ 473 w 94"/>
                <a:gd name="T39" fmla="*/ 288 h 64"/>
                <a:gd name="T40" fmla="*/ 483 w 94"/>
                <a:gd name="T41" fmla="*/ 302 h 64"/>
                <a:gd name="T42" fmla="*/ 483 w 94"/>
                <a:gd name="T43" fmla="*/ 312 h 64"/>
                <a:gd name="T44" fmla="*/ 483 w 94"/>
                <a:gd name="T45" fmla="*/ 312 h 64"/>
                <a:gd name="T46" fmla="*/ 468 w 94"/>
                <a:gd name="T47" fmla="*/ 302 h 64"/>
                <a:gd name="T48" fmla="*/ 442 w 94"/>
                <a:gd name="T49" fmla="*/ 288 h 64"/>
                <a:gd name="T50" fmla="*/ 432 w 94"/>
                <a:gd name="T51" fmla="*/ 283 h 64"/>
                <a:gd name="T52" fmla="*/ 421 w 94"/>
                <a:gd name="T53" fmla="*/ 283 h 64"/>
                <a:gd name="T54" fmla="*/ 411 w 94"/>
                <a:gd name="T55" fmla="*/ 292 h 64"/>
                <a:gd name="T56" fmla="*/ 406 w 94"/>
                <a:gd name="T57" fmla="*/ 292 h 64"/>
                <a:gd name="T58" fmla="*/ 396 w 94"/>
                <a:gd name="T59" fmla="*/ 292 h 64"/>
                <a:gd name="T60" fmla="*/ 391 w 94"/>
                <a:gd name="T61" fmla="*/ 278 h 64"/>
                <a:gd name="T62" fmla="*/ 385 w 94"/>
                <a:gd name="T63" fmla="*/ 273 h 64"/>
                <a:gd name="T64" fmla="*/ 375 w 94"/>
                <a:gd name="T65" fmla="*/ 278 h 64"/>
                <a:gd name="T66" fmla="*/ 365 w 94"/>
                <a:gd name="T67" fmla="*/ 278 h 64"/>
                <a:gd name="T68" fmla="*/ 355 w 94"/>
                <a:gd name="T69" fmla="*/ 263 h 64"/>
                <a:gd name="T70" fmla="*/ 0 w 94"/>
                <a:gd name="T71" fmla="*/ 249 h 64"/>
                <a:gd name="T72" fmla="*/ 0 w 94"/>
                <a:gd name="T73" fmla="*/ 249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63" name="Freeform 171"/>
            <p:cNvSpPr>
              <a:spLocks/>
            </p:cNvSpPr>
            <p:nvPr/>
          </p:nvSpPr>
          <p:spPr bwMode="auto">
            <a:xfrm>
              <a:off x="2921" y="2018"/>
              <a:ext cx="512" cy="259"/>
            </a:xfrm>
            <a:custGeom>
              <a:avLst/>
              <a:gdLst>
                <a:gd name="T0" fmla="*/ 15 w 100"/>
                <a:gd name="T1" fmla="*/ 0 h 53"/>
                <a:gd name="T2" fmla="*/ 456 w 100"/>
                <a:gd name="T3" fmla="*/ 10 h 53"/>
                <a:gd name="T4" fmla="*/ 486 w 100"/>
                <a:gd name="T5" fmla="*/ 29 h 53"/>
                <a:gd name="T6" fmla="*/ 476 w 100"/>
                <a:gd name="T7" fmla="*/ 39 h 53"/>
                <a:gd name="T8" fmla="*/ 476 w 100"/>
                <a:gd name="T9" fmla="*/ 49 h 53"/>
                <a:gd name="T10" fmla="*/ 481 w 100"/>
                <a:gd name="T11" fmla="*/ 59 h 53"/>
                <a:gd name="T12" fmla="*/ 486 w 100"/>
                <a:gd name="T13" fmla="*/ 59 h 53"/>
                <a:gd name="T14" fmla="*/ 492 w 100"/>
                <a:gd name="T15" fmla="*/ 73 h 53"/>
                <a:gd name="T16" fmla="*/ 497 w 100"/>
                <a:gd name="T17" fmla="*/ 78 h 53"/>
                <a:gd name="T18" fmla="*/ 507 w 100"/>
                <a:gd name="T19" fmla="*/ 78 h 53"/>
                <a:gd name="T20" fmla="*/ 507 w 100"/>
                <a:gd name="T21" fmla="*/ 83 h 53"/>
                <a:gd name="T22" fmla="*/ 512 w 100"/>
                <a:gd name="T23" fmla="*/ 259 h 53"/>
                <a:gd name="T24" fmla="*/ 0 w 100"/>
                <a:gd name="T25" fmla="*/ 249 h 53"/>
                <a:gd name="T26" fmla="*/ 15 w 100"/>
                <a:gd name="T27" fmla="*/ 0 h 53"/>
                <a:gd name="T28" fmla="*/ 1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64" name="Freeform 172"/>
            <p:cNvSpPr>
              <a:spLocks/>
            </p:cNvSpPr>
            <p:nvPr/>
          </p:nvSpPr>
          <p:spPr bwMode="auto">
            <a:xfrm>
              <a:off x="3526" y="1438"/>
              <a:ext cx="364" cy="371"/>
            </a:xfrm>
            <a:custGeom>
              <a:avLst/>
              <a:gdLst>
                <a:gd name="T0" fmla="*/ 149 w 71"/>
                <a:gd name="T1" fmla="*/ 366 h 76"/>
                <a:gd name="T2" fmla="*/ 123 w 71"/>
                <a:gd name="T3" fmla="*/ 351 h 76"/>
                <a:gd name="T4" fmla="*/ 113 w 71"/>
                <a:gd name="T5" fmla="*/ 317 h 76"/>
                <a:gd name="T6" fmla="*/ 118 w 71"/>
                <a:gd name="T7" fmla="*/ 308 h 76"/>
                <a:gd name="T8" fmla="*/ 108 w 71"/>
                <a:gd name="T9" fmla="*/ 288 h 76"/>
                <a:gd name="T10" fmla="*/ 108 w 71"/>
                <a:gd name="T11" fmla="*/ 264 h 76"/>
                <a:gd name="T12" fmla="*/ 87 w 71"/>
                <a:gd name="T13" fmla="*/ 244 h 76"/>
                <a:gd name="T14" fmla="*/ 62 w 71"/>
                <a:gd name="T15" fmla="*/ 220 h 76"/>
                <a:gd name="T16" fmla="*/ 41 w 71"/>
                <a:gd name="T17" fmla="*/ 210 h 76"/>
                <a:gd name="T18" fmla="*/ 36 w 71"/>
                <a:gd name="T19" fmla="*/ 205 h 76"/>
                <a:gd name="T20" fmla="*/ 15 w 71"/>
                <a:gd name="T21" fmla="*/ 200 h 76"/>
                <a:gd name="T22" fmla="*/ 5 w 71"/>
                <a:gd name="T23" fmla="*/ 190 h 76"/>
                <a:gd name="T24" fmla="*/ 10 w 71"/>
                <a:gd name="T25" fmla="*/ 151 h 76"/>
                <a:gd name="T26" fmla="*/ 15 w 71"/>
                <a:gd name="T27" fmla="*/ 137 h 76"/>
                <a:gd name="T28" fmla="*/ 0 w 71"/>
                <a:gd name="T29" fmla="*/ 122 h 76"/>
                <a:gd name="T30" fmla="*/ 5 w 71"/>
                <a:gd name="T31" fmla="*/ 107 h 76"/>
                <a:gd name="T32" fmla="*/ 26 w 71"/>
                <a:gd name="T33" fmla="*/ 83 h 76"/>
                <a:gd name="T34" fmla="*/ 36 w 71"/>
                <a:gd name="T35" fmla="*/ 78 h 76"/>
                <a:gd name="T36" fmla="*/ 36 w 71"/>
                <a:gd name="T37" fmla="*/ 29 h 76"/>
                <a:gd name="T38" fmla="*/ 46 w 71"/>
                <a:gd name="T39" fmla="*/ 24 h 76"/>
                <a:gd name="T40" fmla="*/ 67 w 71"/>
                <a:gd name="T41" fmla="*/ 24 h 76"/>
                <a:gd name="T42" fmla="*/ 113 w 71"/>
                <a:gd name="T43" fmla="*/ 5 h 76"/>
                <a:gd name="T44" fmla="*/ 123 w 71"/>
                <a:gd name="T45" fmla="*/ 5 h 76"/>
                <a:gd name="T46" fmla="*/ 118 w 71"/>
                <a:gd name="T47" fmla="*/ 15 h 76"/>
                <a:gd name="T48" fmla="*/ 113 w 71"/>
                <a:gd name="T49" fmla="*/ 29 h 76"/>
                <a:gd name="T50" fmla="*/ 133 w 71"/>
                <a:gd name="T51" fmla="*/ 24 h 76"/>
                <a:gd name="T52" fmla="*/ 144 w 71"/>
                <a:gd name="T53" fmla="*/ 29 h 76"/>
                <a:gd name="T54" fmla="*/ 159 w 71"/>
                <a:gd name="T55" fmla="*/ 39 h 76"/>
                <a:gd name="T56" fmla="*/ 164 w 71"/>
                <a:gd name="T57" fmla="*/ 49 h 76"/>
                <a:gd name="T58" fmla="*/ 226 w 71"/>
                <a:gd name="T59" fmla="*/ 63 h 76"/>
                <a:gd name="T60" fmla="*/ 246 w 71"/>
                <a:gd name="T61" fmla="*/ 73 h 76"/>
                <a:gd name="T62" fmla="*/ 256 w 71"/>
                <a:gd name="T63" fmla="*/ 73 h 76"/>
                <a:gd name="T64" fmla="*/ 261 w 71"/>
                <a:gd name="T65" fmla="*/ 73 h 76"/>
                <a:gd name="T66" fmla="*/ 287 w 71"/>
                <a:gd name="T67" fmla="*/ 78 h 76"/>
                <a:gd name="T68" fmla="*/ 287 w 71"/>
                <a:gd name="T69" fmla="*/ 83 h 76"/>
                <a:gd name="T70" fmla="*/ 297 w 71"/>
                <a:gd name="T71" fmla="*/ 88 h 76"/>
                <a:gd name="T72" fmla="*/ 313 w 71"/>
                <a:gd name="T73" fmla="*/ 103 h 76"/>
                <a:gd name="T74" fmla="*/ 308 w 71"/>
                <a:gd name="T75" fmla="*/ 122 h 76"/>
                <a:gd name="T76" fmla="*/ 323 w 71"/>
                <a:gd name="T77" fmla="*/ 122 h 76"/>
                <a:gd name="T78" fmla="*/ 318 w 71"/>
                <a:gd name="T79" fmla="*/ 132 h 76"/>
                <a:gd name="T80" fmla="*/ 328 w 71"/>
                <a:gd name="T81" fmla="*/ 146 h 76"/>
                <a:gd name="T82" fmla="*/ 313 w 71"/>
                <a:gd name="T83" fmla="*/ 161 h 76"/>
                <a:gd name="T84" fmla="*/ 302 w 71"/>
                <a:gd name="T85" fmla="*/ 186 h 76"/>
                <a:gd name="T86" fmla="*/ 302 w 71"/>
                <a:gd name="T87" fmla="*/ 190 h 76"/>
                <a:gd name="T88" fmla="*/ 323 w 71"/>
                <a:gd name="T89" fmla="*/ 171 h 76"/>
                <a:gd name="T90" fmla="*/ 338 w 71"/>
                <a:gd name="T91" fmla="*/ 161 h 76"/>
                <a:gd name="T92" fmla="*/ 349 w 71"/>
                <a:gd name="T93" fmla="*/ 151 h 76"/>
                <a:gd name="T94" fmla="*/ 349 w 71"/>
                <a:gd name="T95" fmla="*/ 137 h 76"/>
                <a:gd name="T96" fmla="*/ 354 w 71"/>
                <a:gd name="T97" fmla="*/ 132 h 76"/>
                <a:gd name="T98" fmla="*/ 359 w 71"/>
                <a:gd name="T99" fmla="*/ 122 h 76"/>
                <a:gd name="T100" fmla="*/ 364 w 71"/>
                <a:gd name="T101" fmla="*/ 127 h 76"/>
                <a:gd name="T102" fmla="*/ 354 w 71"/>
                <a:gd name="T103" fmla="*/ 161 h 76"/>
                <a:gd name="T104" fmla="*/ 349 w 71"/>
                <a:gd name="T105" fmla="*/ 171 h 76"/>
                <a:gd name="T106" fmla="*/ 338 w 71"/>
                <a:gd name="T107" fmla="*/ 195 h 76"/>
                <a:gd name="T108" fmla="*/ 338 w 71"/>
                <a:gd name="T109" fmla="*/ 220 h 76"/>
                <a:gd name="T110" fmla="*/ 328 w 71"/>
                <a:gd name="T111" fmla="*/ 229 h 76"/>
                <a:gd name="T112" fmla="*/ 333 w 71"/>
                <a:gd name="T113" fmla="*/ 264 h 76"/>
                <a:gd name="T114" fmla="*/ 323 w 71"/>
                <a:gd name="T115" fmla="*/ 288 h 76"/>
                <a:gd name="T116" fmla="*/ 333 w 71"/>
                <a:gd name="T117" fmla="*/ 342 h 76"/>
                <a:gd name="T118" fmla="*/ 333 w 71"/>
                <a:gd name="T119" fmla="*/ 347 h 76"/>
                <a:gd name="T120" fmla="*/ 333 w 71"/>
                <a:gd name="T121" fmla="*/ 361 h 76"/>
                <a:gd name="T122" fmla="*/ 154 w 71"/>
                <a:gd name="T123" fmla="*/ 371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65" name="Freeform 173"/>
            <p:cNvSpPr>
              <a:spLocks/>
            </p:cNvSpPr>
            <p:nvPr/>
          </p:nvSpPr>
          <p:spPr bwMode="auto">
            <a:xfrm>
              <a:off x="4060" y="1789"/>
              <a:ext cx="291" cy="307"/>
            </a:xfrm>
            <a:custGeom>
              <a:avLst/>
              <a:gdLst>
                <a:gd name="T0" fmla="*/ 26 w 57"/>
                <a:gd name="T1" fmla="*/ 268 h 63"/>
                <a:gd name="T2" fmla="*/ 41 w 57"/>
                <a:gd name="T3" fmla="*/ 273 h 63"/>
                <a:gd name="T4" fmla="*/ 51 w 57"/>
                <a:gd name="T5" fmla="*/ 268 h 63"/>
                <a:gd name="T6" fmla="*/ 66 w 57"/>
                <a:gd name="T7" fmla="*/ 288 h 63"/>
                <a:gd name="T8" fmla="*/ 92 w 57"/>
                <a:gd name="T9" fmla="*/ 292 h 63"/>
                <a:gd name="T10" fmla="*/ 112 w 57"/>
                <a:gd name="T11" fmla="*/ 297 h 63"/>
                <a:gd name="T12" fmla="*/ 128 w 57"/>
                <a:gd name="T13" fmla="*/ 297 h 63"/>
                <a:gd name="T14" fmla="*/ 143 w 57"/>
                <a:gd name="T15" fmla="*/ 297 h 63"/>
                <a:gd name="T16" fmla="*/ 148 w 57"/>
                <a:gd name="T17" fmla="*/ 288 h 63"/>
                <a:gd name="T18" fmla="*/ 158 w 57"/>
                <a:gd name="T19" fmla="*/ 288 h 63"/>
                <a:gd name="T20" fmla="*/ 174 w 57"/>
                <a:gd name="T21" fmla="*/ 302 h 63"/>
                <a:gd name="T22" fmla="*/ 184 w 57"/>
                <a:gd name="T23" fmla="*/ 307 h 63"/>
                <a:gd name="T24" fmla="*/ 199 w 57"/>
                <a:gd name="T25" fmla="*/ 297 h 63"/>
                <a:gd name="T26" fmla="*/ 204 w 57"/>
                <a:gd name="T27" fmla="*/ 283 h 63"/>
                <a:gd name="T28" fmla="*/ 209 w 57"/>
                <a:gd name="T29" fmla="*/ 253 h 63"/>
                <a:gd name="T30" fmla="*/ 225 w 57"/>
                <a:gd name="T31" fmla="*/ 263 h 63"/>
                <a:gd name="T32" fmla="*/ 230 w 57"/>
                <a:gd name="T33" fmla="*/ 249 h 63"/>
                <a:gd name="T34" fmla="*/ 240 w 57"/>
                <a:gd name="T35" fmla="*/ 229 h 63"/>
                <a:gd name="T36" fmla="*/ 245 w 57"/>
                <a:gd name="T37" fmla="*/ 219 h 63"/>
                <a:gd name="T38" fmla="*/ 260 w 57"/>
                <a:gd name="T39" fmla="*/ 214 h 63"/>
                <a:gd name="T40" fmla="*/ 271 w 57"/>
                <a:gd name="T41" fmla="*/ 200 h 63"/>
                <a:gd name="T42" fmla="*/ 281 w 57"/>
                <a:gd name="T43" fmla="*/ 190 h 63"/>
                <a:gd name="T44" fmla="*/ 281 w 57"/>
                <a:gd name="T45" fmla="*/ 175 h 63"/>
                <a:gd name="T46" fmla="*/ 286 w 57"/>
                <a:gd name="T47" fmla="*/ 166 h 63"/>
                <a:gd name="T48" fmla="*/ 276 w 57"/>
                <a:gd name="T49" fmla="*/ 127 h 63"/>
                <a:gd name="T50" fmla="*/ 281 w 57"/>
                <a:gd name="T51" fmla="*/ 112 h 63"/>
                <a:gd name="T52" fmla="*/ 291 w 57"/>
                <a:gd name="T53" fmla="*/ 107 h 63"/>
                <a:gd name="T54" fmla="*/ 235 w 57"/>
                <a:gd name="T55" fmla="*/ 15 h 63"/>
                <a:gd name="T56" fmla="*/ 214 w 57"/>
                <a:gd name="T57" fmla="*/ 29 h 63"/>
                <a:gd name="T58" fmla="*/ 189 w 57"/>
                <a:gd name="T59" fmla="*/ 49 h 63"/>
                <a:gd name="T60" fmla="*/ 174 w 57"/>
                <a:gd name="T61" fmla="*/ 49 h 63"/>
                <a:gd name="T62" fmla="*/ 153 w 57"/>
                <a:gd name="T63" fmla="*/ 63 h 63"/>
                <a:gd name="T64" fmla="*/ 138 w 57"/>
                <a:gd name="T65" fmla="*/ 58 h 63"/>
                <a:gd name="T66" fmla="*/ 128 w 57"/>
                <a:gd name="T67" fmla="*/ 58 h 63"/>
                <a:gd name="T68" fmla="*/ 128 w 57"/>
                <a:gd name="T69" fmla="*/ 54 h 63"/>
                <a:gd name="T70" fmla="*/ 97 w 57"/>
                <a:gd name="T71" fmla="*/ 44 h 63"/>
                <a:gd name="T72" fmla="*/ 87 w 57"/>
                <a:gd name="T73" fmla="*/ 49 h 63"/>
                <a:gd name="T74" fmla="*/ 0 w 57"/>
                <a:gd name="T75" fmla="*/ 54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66" name="Freeform 174"/>
            <p:cNvSpPr>
              <a:spLocks/>
            </p:cNvSpPr>
            <p:nvPr/>
          </p:nvSpPr>
          <p:spPr bwMode="auto">
            <a:xfrm>
              <a:off x="3962" y="2716"/>
              <a:ext cx="630" cy="453"/>
            </a:xfrm>
            <a:custGeom>
              <a:avLst/>
              <a:gdLst>
                <a:gd name="T0" fmla="*/ 0 w 123"/>
                <a:gd name="T1" fmla="*/ 39 h 93"/>
                <a:gd name="T2" fmla="*/ 0 w 123"/>
                <a:gd name="T3" fmla="*/ 49 h 93"/>
                <a:gd name="T4" fmla="*/ 10 w 123"/>
                <a:gd name="T5" fmla="*/ 58 h 93"/>
                <a:gd name="T6" fmla="*/ 15 w 123"/>
                <a:gd name="T7" fmla="*/ 73 h 93"/>
                <a:gd name="T8" fmla="*/ 20 w 123"/>
                <a:gd name="T9" fmla="*/ 83 h 93"/>
                <a:gd name="T10" fmla="*/ 15 w 123"/>
                <a:gd name="T11" fmla="*/ 93 h 93"/>
                <a:gd name="T12" fmla="*/ 36 w 123"/>
                <a:gd name="T13" fmla="*/ 88 h 93"/>
                <a:gd name="T14" fmla="*/ 46 w 123"/>
                <a:gd name="T15" fmla="*/ 73 h 93"/>
                <a:gd name="T16" fmla="*/ 51 w 123"/>
                <a:gd name="T17" fmla="*/ 73 h 93"/>
                <a:gd name="T18" fmla="*/ 46 w 123"/>
                <a:gd name="T19" fmla="*/ 83 h 93"/>
                <a:gd name="T20" fmla="*/ 97 w 123"/>
                <a:gd name="T21" fmla="*/ 68 h 93"/>
                <a:gd name="T22" fmla="*/ 97 w 123"/>
                <a:gd name="T23" fmla="*/ 78 h 93"/>
                <a:gd name="T24" fmla="*/ 128 w 123"/>
                <a:gd name="T25" fmla="*/ 83 h 93"/>
                <a:gd name="T26" fmla="*/ 149 w 123"/>
                <a:gd name="T27" fmla="*/ 88 h 93"/>
                <a:gd name="T28" fmla="*/ 159 w 123"/>
                <a:gd name="T29" fmla="*/ 93 h 93"/>
                <a:gd name="T30" fmla="*/ 159 w 123"/>
                <a:gd name="T31" fmla="*/ 97 h 93"/>
                <a:gd name="T32" fmla="*/ 184 w 123"/>
                <a:gd name="T33" fmla="*/ 117 h 93"/>
                <a:gd name="T34" fmla="*/ 179 w 123"/>
                <a:gd name="T35" fmla="*/ 122 h 93"/>
                <a:gd name="T36" fmla="*/ 174 w 123"/>
                <a:gd name="T37" fmla="*/ 127 h 93"/>
                <a:gd name="T38" fmla="*/ 210 w 123"/>
                <a:gd name="T39" fmla="*/ 117 h 93"/>
                <a:gd name="T40" fmla="*/ 256 w 123"/>
                <a:gd name="T41" fmla="*/ 102 h 93"/>
                <a:gd name="T42" fmla="*/ 256 w 123"/>
                <a:gd name="T43" fmla="*/ 88 h 93"/>
                <a:gd name="T44" fmla="*/ 312 w 123"/>
                <a:gd name="T45" fmla="*/ 102 h 93"/>
                <a:gd name="T46" fmla="*/ 353 w 123"/>
                <a:gd name="T47" fmla="*/ 136 h 93"/>
                <a:gd name="T48" fmla="*/ 379 w 123"/>
                <a:gd name="T49" fmla="*/ 146 h 93"/>
                <a:gd name="T50" fmla="*/ 394 w 123"/>
                <a:gd name="T51" fmla="*/ 175 h 93"/>
                <a:gd name="T52" fmla="*/ 389 w 123"/>
                <a:gd name="T53" fmla="*/ 234 h 93"/>
                <a:gd name="T54" fmla="*/ 410 w 123"/>
                <a:gd name="T55" fmla="*/ 263 h 93"/>
                <a:gd name="T56" fmla="*/ 405 w 123"/>
                <a:gd name="T57" fmla="*/ 244 h 93"/>
                <a:gd name="T58" fmla="*/ 420 w 123"/>
                <a:gd name="T59" fmla="*/ 248 h 93"/>
                <a:gd name="T60" fmla="*/ 425 w 123"/>
                <a:gd name="T61" fmla="*/ 244 h 93"/>
                <a:gd name="T62" fmla="*/ 425 w 123"/>
                <a:gd name="T63" fmla="*/ 258 h 93"/>
                <a:gd name="T64" fmla="*/ 410 w 123"/>
                <a:gd name="T65" fmla="*/ 278 h 93"/>
                <a:gd name="T66" fmla="*/ 425 w 123"/>
                <a:gd name="T67" fmla="*/ 297 h 93"/>
                <a:gd name="T68" fmla="*/ 456 w 123"/>
                <a:gd name="T69" fmla="*/ 331 h 93"/>
                <a:gd name="T70" fmla="*/ 466 w 123"/>
                <a:gd name="T71" fmla="*/ 336 h 93"/>
                <a:gd name="T72" fmla="*/ 481 w 123"/>
                <a:gd name="T73" fmla="*/ 360 h 93"/>
                <a:gd name="T74" fmla="*/ 507 w 123"/>
                <a:gd name="T75" fmla="*/ 399 h 93"/>
                <a:gd name="T76" fmla="*/ 553 w 123"/>
                <a:gd name="T77" fmla="*/ 429 h 93"/>
                <a:gd name="T78" fmla="*/ 569 w 123"/>
                <a:gd name="T79" fmla="*/ 438 h 93"/>
                <a:gd name="T80" fmla="*/ 563 w 123"/>
                <a:gd name="T81" fmla="*/ 443 h 93"/>
                <a:gd name="T82" fmla="*/ 558 w 123"/>
                <a:gd name="T83" fmla="*/ 448 h 93"/>
                <a:gd name="T84" fmla="*/ 579 w 123"/>
                <a:gd name="T85" fmla="*/ 448 h 93"/>
                <a:gd name="T86" fmla="*/ 620 w 123"/>
                <a:gd name="T87" fmla="*/ 429 h 93"/>
                <a:gd name="T88" fmla="*/ 620 w 123"/>
                <a:gd name="T89" fmla="*/ 399 h 93"/>
                <a:gd name="T90" fmla="*/ 625 w 123"/>
                <a:gd name="T91" fmla="*/ 360 h 93"/>
                <a:gd name="T92" fmla="*/ 620 w 123"/>
                <a:gd name="T93" fmla="*/ 297 h 93"/>
                <a:gd name="T94" fmla="*/ 579 w 123"/>
                <a:gd name="T95" fmla="*/ 234 h 93"/>
                <a:gd name="T96" fmla="*/ 563 w 123"/>
                <a:gd name="T97" fmla="*/ 209 h 93"/>
                <a:gd name="T98" fmla="*/ 563 w 123"/>
                <a:gd name="T99" fmla="*/ 185 h 93"/>
                <a:gd name="T100" fmla="*/ 528 w 123"/>
                <a:gd name="T101" fmla="*/ 141 h 93"/>
                <a:gd name="T102" fmla="*/ 507 w 123"/>
                <a:gd name="T103" fmla="*/ 117 h 93"/>
                <a:gd name="T104" fmla="*/ 471 w 123"/>
                <a:gd name="T105" fmla="*/ 39 h 93"/>
                <a:gd name="T106" fmla="*/ 461 w 123"/>
                <a:gd name="T107" fmla="*/ 29 h 93"/>
                <a:gd name="T108" fmla="*/ 451 w 123"/>
                <a:gd name="T109" fmla="*/ 5 h 93"/>
                <a:gd name="T110" fmla="*/ 420 w 123"/>
                <a:gd name="T111" fmla="*/ 5 h 93"/>
                <a:gd name="T112" fmla="*/ 420 w 123"/>
                <a:gd name="T113" fmla="*/ 34 h 93"/>
                <a:gd name="T114" fmla="*/ 410 w 123"/>
                <a:gd name="T115" fmla="*/ 39 h 93"/>
                <a:gd name="T116" fmla="*/ 200 w 123"/>
                <a:gd name="T117" fmla="*/ 34 h 93"/>
                <a:gd name="T118" fmla="*/ 195 w 123"/>
                <a:gd name="T119" fmla="*/ 15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67" name="Freeform 175"/>
            <p:cNvSpPr>
              <a:spLocks/>
            </p:cNvSpPr>
            <p:nvPr/>
          </p:nvSpPr>
          <p:spPr bwMode="auto">
            <a:xfrm>
              <a:off x="1491" y="1614"/>
              <a:ext cx="553" cy="897"/>
            </a:xfrm>
            <a:custGeom>
              <a:avLst/>
              <a:gdLst>
                <a:gd name="T0" fmla="*/ 312 w 108"/>
                <a:gd name="T1" fmla="*/ 873 h 184"/>
                <a:gd name="T2" fmla="*/ 312 w 108"/>
                <a:gd name="T3" fmla="*/ 863 h 184"/>
                <a:gd name="T4" fmla="*/ 307 w 108"/>
                <a:gd name="T5" fmla="*/ 853 h 184"/>
                <a:gd name="T6" fmla="*/ 292 w 108"/>
                <a:gd name="T7" fmla="*/ 795 h 184"/>
                <a:gd name="T8" fmla="*/ 256 w 108"/>
                <a:gd name="T9" fmla="*/ 761 h 184"/>
                <a:gd name="T10" fmla="*/ 246 w 108"/>
                <a:gd name="T11" fmla="*/ 746 h 184"/>
                <a:gd name="T12" fmla="*/ 236 w 108"/>
                <a:gd name="T13" fmla="*/ 731 h 184"/>
                <a:gd name="T14" fmla="*/ 200 w 108"/>
                <a:gd name="T15" fmla="*/ 717 h 184"/>
                <a:gd name="T16" fmla="*/ 169 w 108"/>
                <a:gd name="T17" fmla="*/ 687 h 184"/>
                <a:gd name="T18" fmla="*/ 113 w 108"/>
                <a:gd name="T19" fmla="*/ 663 h 184"/>
                <a:gd name="T20" fmla="*/ 113 w 108"/>
                <a:gd name="T21" fmla="*/ 644 h 184"/>
                <a:gd name="T22" fmla="*/ 118 w 108"/>
                <a:gd name="T23" fmla="*/ 619 h 184"/>
                <a:gd name="T24" fmla="*/ 108 w 108"/>
                <a:gd name="T25" fmla="*/ 595 h 184"/>
                <a:gd name="T26" fmla="*/ 113 w 108"/>
                <a:gd name="T27" fmla="*/ 585 h 184"/>
                <a:gd name="T28" fmla="*/ 82 w 108"/>
                <a:gd name="T29" fmla="*/ 531 h 184"/>
                <a:gd name="T30" fmla="*/ 61 w 108"/>
                <a:gd name="T31" fmla="*/ 497 h 184"/>
                <a:gd name="T32" fmla="*/ 72 w 108"/>
                <a:gd name="T33" fmla="*/ 468 h 184"/>
                <a:gd name="T34" fmla="*/ 72 w 108"/>
                <a:gd name="T35" fmla="*/ 444 h 184"/>
                <a:gd name="T36" fmla="*/ 46 w 108"/>
                <a:gd name="T37" fmla="*/ 419 h 184"/>
                <a:gd name="T38" fmla="*/ 46 w 108"/>
                <a:gd name="T39" fmla="*/ 380 h 184"/>
                <a:gd name="T40" fmla="*/ 56 w 108"/>
                <a:gd name="T41" fmla="*/ 366 h 184"/>
                <a:gd name="T42" fmla="*/ 61 w 108"/>
                <a:gd name="T43" fmla="*/ 385 h 184"/>
                <a:gd name="T44" fmla="*/ 77 w 108"/>
                <a:gd name="T45" fmla="*/ 380 h 184"/>
                <a:gd name="T46" fmla="*/ 72 w 108"/>
                <a:gd name="T47" fmla="*/ 346 h 184"/>
                <a:gd name="T48" fmla="*/ 61 w 108"/>
                <a:gd name="T49" fmla="*/ 356 h 184"/>
                <a:gd name="T50" fmla="*/ 36 w 108"/>
                <a:gd name="T51" fmla="*/ 341 h 184"/>
                <a:gd name="T52" fmla="*/ 31 w 108"/>
                <a:gd name="T53" fmla="*/ 297 h 184"/>
                <a:gd name="T54" fmla="*/ 5 w 108"/>
                <a:gd name="T55" fmla="*/ 249 h 184"/>
                <a:gd name="T56" fmla="*/ 5 w 108"/>
                <a:gd name="T57" fmla="*/ 224 h 184"/>
                <a:gd name="T58" fmla="*/ 20 w 108"/>
                <a:gd name="T59" fmla="*/ 195 h 184"/>
                <a:gd name="T60" fmla="*/ 10 w 108"/>
                <a:gd name="T61" fmla="*/ 156 h 184"/>
                <a:gd name="T62" fmla="*/ 0 w 108"/>
                <a:gd name="T63" fmla="*/ 136 h 184"/>
                <a:gd name="T64" fmla="*/ 0 w 108"/>
                <a:gd name="T65" fmla="*/ 117 h 184"/>
                <a:gd name="T66" fmla="*/ 31 w 108"/>
                <a:gd name="T67" fmla="*/ 73 h 184"/>
                <a:gd name="T68" fmla="*/ 46 w 108"/>
                <a:gd name="T69" fmla="*/ 49 h 184"/>
                <a:gd name="T70" fmla="*/ 46 w 108"/>
                <a:gd name="T71" fmla="*/ 5 h 184"/>
                <a:gd name="T72" fmla="*/ 246 w 108"/>
                <a:gd name="T73" fmla="*/ 312 h 184"/>
                <a:gd name="T74" fmla="*/ 533 w 108"/>
                <a:gd name="T75" fmla="*/ 726 h 184"/>
                <a:gd name="T76" fmla="*/ 538 w 108"/>
                <a:gd name="T77" fmla="*/ 746 h 184"/>
                <a:gd name="T78" fmla="*/ 543 w 108"/>
                <a:gd name="T79" fmla="*/ 765 h 184"/>
                <a:gd name="T80" fmla="*/ 548 w 108"/>
                <a:gd name="T81" fmla="*/ 780 h 184"/>
                <a:gd name="T82" fmla="*/ 527 w 108"/>
                <a:gd name="T83" fmla="*/ 790 h 184"/>
                <a:gd name="T84" fmla="*/ 502 w 108"/>
                <a:gd name="T85" fmla="*/ 839 h 184"/>
                <a:gd name="T86" fmla="*/ 497 w 108"/>
                <a:gd name="T87" fmla="*/ 848 h 184"/>
                <a:gd name="T88" fmla="*/ 492 w 108"/>
                <a:gd name="T89" fmla="*/ 868 h 184"/>
                <a:gd name="T90" fmla="*/ 502 w 108"/>
                <a:gd name="T91" fmla="*/ 882 h 184"/>
                <a:gd name="T92" fmla="*/ 492 w 108"/>
                <a:gd name="T93" fmla="*/ 89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68" name="Freeform 176"/>
            <p:cNvSpPr>
              <a:spLocks/>
            </p:cNvSpPr>
            <p:nvPr/>
          </p:nvSpPr>
          <p:spPr bwMode="auto">
            <a:xfrm>
              <a:off x="2356" y="1545"/>
              <a:ext cx="483" cy="381"/>
            </a:xfrm>
            <a:custGeom>
              <a:avLst/>
              <a:gdLst>
                <a:gd name="T0" fmla="*/ 452 w 94"/>
                <a:gd name="T1" fmla="*/ 381 h 78"/>
                <a:gd name="T2" fmla="*/ 468 w 94"/>
                <a:gd name="T3" fmla="*/ 215 h 78"/>
                <a:gd name="T4" fmla="*/ 483 w 94"/>
                <a:gd name="T5" fmla="*/ 49 h 78"/>
                <a:gd name="T6" fmla="*/ 51 w 94"/>
                <a:gd name="T7" fmla="*/ 0 h 78"/>
                <a:gd name="T8" fmla="*/ 46 w 94"/>
                <a:gd name="T9" fmla="*/ 39 h 78"/>
                <a:gd name="T10" fmla="*/ 15 w 94"/>
                <a:gd name="T11" fmla="*/ 244 h 78"/>
                <a:gd name="T12" fmla="*/ 10 w 94"/>
                <a:gd name="T13" fmla="*/ 244 h 78"/>
                <a:gd name="T14" fmla="*/ 0 w 94"/>
                <a:gd name="T15" fmla="*/ 327 h 78"/>
                <a:gd name="T16" fmla="*/ 128 w 94"/>
                <a:gd name="T17" fmla="*/ 347 h 78"/>
                <a:gd name="T18" fmla="*/ 452 w 94"/>
                <a:gd name="T19" fmla="*/ 381 h 78"/>
                <a:gd name="T20" fmla="*/ 452 w 94"/>
                <a:gd name="T21" fmla="*/ 38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69" name="Freeform 177"/>
            <p:cNvSpPr>
              <a:spLocks/>
            </p:cNvSpPr>
            <p:nvPr/>
          </p:nvSpPr>
          <p:spPr bwMode="auto">
            <a:xfrm>
              <a:off x="2434" y="1892"/>
              <a:ext cx="508" cy="375"/>
            </a:xfrm>
            <a:custGeom>
              <a:avLst/>
              <a:gdLst>
                <a:gd name="T0" fmla="*/ 0 w 99"/>
                <a:gd name="T1" fmla="*/ 326 h 77"/>
                <a:gd name="T2" fmla="*/ 51 w 99"/>
                <a:gd name="T3" fmla="*/ 0 h 77"/>
                <a:gd name="T4" fmla="*/ 375 w 99"/>
                <a:gd name="T5" fmla="*/ 34 h 77"/>
                <a:gd name="T6" fmla="*/ 508 w 99"/>
                <a:gd name="T7" fmla="*/ 44 h 77"/>
                <a:gd name="T8" fmla="*/ 503 w 99"/>
                <a:gd name="T9" fmla="*/ 127 h 77"/>
                <a:gd name="T10" fmla="*/ 487 w 99"/>
                <a:gd name="T11" fmla="*/ 375 h 77"/>
                <a:gd name="T12" fmla="*/ 421 w 99"/>
                <a:gd name="T13" fmla="*/ 370 h 77"/>
                <a:gd name="T14" fmla="*/ 0 w 99"/>
                <a:gd name="T15" fmla="*/ 326 h 77"/>
                <a:gd name="T16" fmla="*/ 0 w 99"/>
                <a:gd name="T17" fmla="*/ 32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4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70" name="Freeform 178"/>
            <p:cNvSpPr>
              <a:spLocks/>
            </p:cNvSpPr>
            <p:nvPr/>
          </p:nvSpPr>
          <p:spPr bwMode="auto">
            <a:xfrm>
              <a:off x="2368" y="2218"/>
              <a:ext cx="485" cy="478"/>
            </a:xfrm>
            <a:custGeom>
              <a:avLst/>
              <a:gdLst>
                <a:gd name="T0" fmla="*/ 66 w 95"/>
                <a:gd name="T1" fmla="*/ 0 h 98"/>
                <a:gd name="T2" fmla="*/ 0 w 95"/>
                <a:gd name="T3" fmla="*/ 468 h 98"/>
                <a:gd name="T4" fmla="*/ 0 w 95"/>
                <a:gd name="T5" fmla="*/ 468 h 98"/>
                <a:gd name="T6" fmla="*/ 61 w 95"/>
                <a:gd name="T7" fmla="*/ 478 h 98"/>
                <a:gd name="T8" fmla="*/ 66 w 95"/>
                <a:gd name="T9" fmla="*/ 439 h 98"/>
                <a:gd name="T10" fmla="*/ 189 w 95"/>
                <a:gd name="T11" fmla="*/ 454 h 98"/>
                <a:gd name="T12" fmla="*/ 189 w 95"/>
                <a:gd name="T13" fmla="*/ 454 h 98"/>
                <a:gd name="T14" fmla="*/ 184 w 95"/>
                <a:gd name="T15" fmla="*/ 449 h 98"/>
                <a:gd name="T16" fmla="*/ 189 w 95"/>
                <a:gd name="T17" fmla="*/ 444 h 98"/>
                <a:gd name="T18" fmla="*/ 184 w 95"/>
                <a:gd name="T19" fmla="*/ 439 h 98"/>
                <a:gd name="T20" fmla="*/ 184 w 95"/>
                <a:gd name="T21" fmla="*/ 439 h 98"/>
                <a:gd name="T22" fmla="*/ 184 w 95"/>
                <a:gd name="T23" fmla="*/ 439 h 98"/>
                <a:gd name="T24" fmla="*/ 444 w 95"/>
                <a:gd name="T25" fmla="*/ 458 h 98"/>
                <a:gd name="T26" fmla="*/ 475 w 95"/>
                <a:gd name="T27" fmla="*/ 88 h 98"/>
                <a:gd name="T28" fmla="*/ 480 w 95"/>
                <a:gd name="T29" fmla="*/ 88 h 98"/>
                <a:gd name="T30" fmla="*/ 485 w 95"/>
                <a:gd name="T31" fmla="*/ 44 h 98"/>
                <a:gd name="T32" fmla="*/ 66 w 95"/>
                <a:gd name="T33" fmla="*/ 0 h 98"/>
                <a:gd name="T34" fmla="*/ 66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71" name="Freeform 179"/>
            <p:cNvSpPr>
              <a:spLocks/>
            </p:cNvSpPr>
            <p:nvPr/>
          </p:nvSpPr>
          <p:spPr bwMode="auto">
            <a:xfrm>
              <a:off x="4372" y="1453"/>
              <a:ext cx="522" cy="380"/>
            </a:xfrm>
            <a:custGeom>
              <a:avLst/>
              <a:gdLst>
                <a:gd name="T0" fmla="*/ 399 w 102"/>
                <a:gd name="T1" fmla="*/ 341 h 78"/>
                <a:gd name="T2" fmla="*/ 389 w 102"/>
                <a:gd name="T3" fmla="*/ 356 h 78"/>
                <a:gd name="T4" fmla="*/ 384 w 102"/>
                <a:gd name="T5" fmla="*/ 365 h 78"/>
                <a:gd name="T6" fmla="*/ 384 w 102"/>
                <a:gd name="T7" fmla="*/ 380 h 78"/>
                <a:gd name="T8" fmla="*/ 394 w 102"/>
                <a:gd name="T9" fmla="*/ 370 h 78"/>
                <a:gd name="T10" fmla="*/ 415 w 102"/>
                <a:gd name="T11" fmla="*/ 365 h 78"/>
                <a:gd name="T12" fmla="*/ 445 w 102"/>
                <a:gd name="T13" fmla="*/ 356 h 78"/>
                <a:gd name="T14" fmla="*/ 491 w 102"/>
                <a:gd name="T15" fmla="*/ 322 h 78"/>
                <a:gd name="T16" fmla="*/ 507 w 102"/>
                <a:gd name="T17" fmla="*/ 312 h 78"/>
                <a:gd name="T18" fmla="*/ 522 w 102"/>
                <a:gd name="T19" fmla="*/ 297 h 78"/>
                <a:gd name="T20" fmla="*/ 512 w 102"/>
                <a:gd name="T21" fmla="*/ 302 h 78"/>
                <a:gd name="T22" fmla="*/ 496 w 102"/>
                <a:gd name="T23" fmla="*/ 312 h 78"/>
                <a:gd name="T24" fmla="*/ 481 w 102"/>
                <a:gd name="T25" fmla="*/ 317 h 78"/>
                <a:gd name="T26" fmla="*/ 496 w 102"/>
                <a:gd name="T27" fmla="*/ 297 h 78"/>
                <a:gd name="T28" fmla="*/ 486 w 102"/>
                <a:gd name="T29" fmla="*/ 302 h 78"/>
                <a:gd name="T30" fmla="*/ 440 w 102"/>
                <a:gd name="T31" fmla="*/ 326 h 78"/>
                <a:gd name="T32" fmla="*/ 409 w 102"/>
                <a:gd name="T33" fmla="*/ 351 h 78"/>
                <a:gd name="T34" fmla="*/ 404 w 102"/>
                <a:gd name="T35" fmla="*/ 331 h 78"/>
                <a:gd name="T36" fmla="*/ 415 w 102"/>
                <a:gd name="T37" fmla="*/ 312 h 78"/>
                <a:gd name="T38" fmla="*/ 404 w 102"/>
                <a:gd name="T39" fmla="*/ 239 h 78"/>
                <a:gd name="T40" fmla="*/ 394 w 102"/>
                <a:gd name="T41" fmla="*/ 166 h 78"/>
                <a:gd name="T42" fmla="*/ 384 w 102"/>
                <a:gd name="T43" fmla="*/ 122 h 78"/>
                <a:gd name="T44" fmla="*/ 379 w 102"/>
                <a:gd name="T45" fmla="*/ 117 h 78"/>
                <a:gd name="T46" fmla="*/ 374 w 102"/>
                <a:gd name="T47" fmla="*/ 102 h 78"/>
                <a:gd name="T48" fmla="*/ 368 w 102"/>
                <a:gd name="T49" fmla="*/ 58 h 78"/>
                <a:gd name="T50" fmla="*/ 353 w 102"/>
                <a:gd name="T51" fmla="*/ 15 h 78"/>
                <a:gd name="T52" fmla="*/ 348 w 102"/>
                <a:gd name="T53" fmla="*/ 0 h 78"/>
                <a:gd name="T54" fmla="*/ 261 w 102"/>
                <a:gd name="T55" fmla="*/ 19 h 78"/>
                <a:gd name="T56" fmla="*/ 215 w 102"/>
                <a:gd name="T57" fmla="*/ 68 h 78"/>
                <a:gd name="T58" fmla="*/ 210 w 102"/>
                <a:gd name="T59" fmla="*/ 88 h 78"/>
                <a:gd name="T60" fmla="*/ 184 w 102"/>
                <a:gd name="T61" fmla="*/ 112 h 78"/>
                <a:gd name="T62" fmla="*/ 194 w 102"/>
                <a:gd name="T63" fmla="*/ 122 h 78"/>
                <a:gd name="T64" fmla="*/ 194 w 102"/>
                <a:gd name="T65" fmla="*/ 132 h 78"/>
                <a:gd name="T66" fmla="*/ 200 w 102"/>
                <a:gd name="T67" fmla="*/ 156 h 78"/>
                <a:gd name="T68" fmla="*/ 154 w 102"/>
                <a:gd name="T69" fmla="*/ 190 h 78"/>
                <a:gd name="T70" fmla="*/ 97 w 102"/>
                <a:gd name="T71" fmla="*/ 190 h 78"/>
                <a:gd name="T72" fmla="*/ 46 w 102"/>
                <a:gd name="T73" fmla="*/ 205 h 78"/>
                <a:gd name="T74" fmla="*/ 31 w 102"/>
                <a:gd name="T75" fmla="*/ 224 h 78"/>
                <a:gd name="T76" fmla="*/ 46 w 102"/>
                <a:gd name="T77" fmla="*/ 253 h 78"/>
                <a:gd name="T78" fmla="*/ 10 w 102"/>
                <a:gd name="T79" fmla="*/ 292 h 78"/>
                <a:gd name="T80" fmla="*/ 287 w 102"/>
                <a:gd name="T81" fmla="*/ 268 h 78"/>
                <a:gd name="T82" fmla="*/ 292 w 102"/>
                <a:gd name="T83" fmla="*/ 278 h 78"/>
                <a:gd name="T84" fmla="*/ 302 w 102"/>
                <a:gd name="T85" fmla="*/ 283 h 78"/>
                <a:gd name="T86" fmla="*/ 317 w 102"/>
                <a:gd name="T87" fmla="*/ 307 h 78"/>
                <a:gd name="T88" fmla="*/ 338 w 102"/>
                <a:gd name="T89" fmla="*/ 312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72" name="Freeform 180"/>
            <p:cNvSpPr>
              <a:spLocks/>
            </p:cNvSpPr>
            <p:nvPr/>
          </p:nvSpPr>
          <p:spPr bwMode="auto">
            <a:xfrm>
              <a:off x="4720" y="1428"/>
              <a:ext cx="118" cy="205"/>
            </a:xfrm>
            <a:custGeom>
              <a:avLst/>
              <a:gdLst>
                <a:gd name="T0" fmla="*/ 0 w 23"/>
                <a:gd name="T1" fmla="*/ 24 h 42"/>
                <a:gd name="T2" fmla="*/ 5 w 23"/>
                <a:gd name="T3" fmla="*/ 34 h 42"/>
                <a:gd name="T4" fmla="*/ 0 w 23"/>
                <a:gd name="T5" fmla="*/ 39 h 42"/>
                <a:gd name="T6" fmla="*/ 5 w 23"/>
                <a:gd name="T7" fmla="*/ 39 h 42"/>
                <a:gd name="T8" fmla="*/ 5 w 23"/>
                <a:gd name="T9" fmla="*/ 44 h 42"/>
                <a:gd name="T10" fmla="*/ 15 w 23"/>
                <a:gd name="T11" fmla="*/ 68 h 42"/>
                <a:gd name="T12" fmla="*/ 21 w 23"/>
                <a:gd name="T13" fmla="*/ 83 h 42"/>
                <a:gd name="T14" fmla="*/ 15 w 23"/>
                <a:gd name="T15" fmla="*/ 93 h 42"/>
                <a:gd name="T16" fmla="*/ 15 w 23"/>
                <a:gd name="T17" fmla="*/ 103 h 42"/>
                <a:gd name="T18" fmla="*/ 26 w 23"/>
                <a:gd name="T19" fmla="*/ 127 h 42"/>
                <a:gd name="T20" fmla="*/ 26 w 23"/>
                <a:gd name="T21" fmla="*/ 137 h 42"/>
                <a:gd name="T22" fmla="*/ 26 w 23"/>
                <a:gd name="T23" fmla="*/ 142 h 42"/>
                <a:gd name="T24" fmla="*/ 31 w 23"/>
                <a:gd name="T25" fmla="*/ 142 h 42"/>
                <a:gd name="T26" fmla="*/ 26 w 23"/>
                <a:gd name="T27" fmla="*/ 137 h 42"/>
                <a:gd name="T28" fmla="*/ 31 w 23"/>
                <a:gd name="T29" fmla="*/ 137 h 42"/>
                <a:gd name="T30" fmla="*/ 36 w 23"/>
                <a:gd name="T31" fmla="*/ 146 h 42"/>
                <a:gd name="T32" fmla="*/ 41 w 23"/>
                <a:gd name="T33" fmla="*/ 166 h 42"/>
                <a:gd name="T34" fmla="*/ 41 w 23"/>
                <a:gd name="T35" fmla="*/ 181 h 42"/>
                <a:gd name="T36" fmla="*/ 46 w 23"/>
                <a:gd name="T37" fmla="*/ 190 h 42"/>
                <a:gd name="T38" fmla="*/ 51 w 23"/>
                <a:gd name="T39" fmla="*/ 205 h 42"/>
                <a:gd name="T40" fmla="*/ 103 w 23"/>
                <a:gd name="T41" fmla="*/ 195 h 42"/>
                <a:gd name="T42" fmla="*/ 97 w 23"/>
                <a:gd name="T43" fmla="*/ 190 h 42"/>
                <a:gd name="T44" fmla="*/ 92 w 23"/>
                <a:gd name="T45" fmla="*/ 185 h 42"/>
                <a:gd name="T46" fmla="*/ 92 w 23"/>
                <a:gd name="T47" fmla="*/ 181 h 42"/>
                <a:gd name="T48" fmla="*/ 97 w 23"/>
                <a:gd name="T49" fmla="*/ 176 h 42"/>
                <a:gd name="T50" fmla="*/ 92 w 23"/>
                <a:gd name="T51" fmla="*/ 166 h 42"/>
                <a:gd name="T52" fmla="*/ 92 w 23"/>
                <a:gd name="T53" fmla="*/ 132 h 42"/>
                <a:gd name="T54" fmla="*/ 92 w 23"/>
                <a:gd name="T55" fmla="*/ 122 h 42"/>
                <a:gd name="T56" fmla="*/ 97 w 23"/>
                <a:gd name="T57" fmla="*/ 103 h 42"/>
                <a:gd name="T58" fmla="*/ 97 w 23"/>
                <a:gd name="T59" fmla="*/ 93 h 42"/>
                <a:gd name="T60" fmla="*/ 97 w 23"/>
                <a:gd name="T61" fmla="*/ 83 h 42"/>
                <a:gd name="T62" fmla="*/ 97 w 23"/>
                <a:gd name="T63" fmla="*/ 73 h 42"/>
                <a:gd name="T64" fmla="*/ 97 w 23"/>
                <a:gd name="T65" fmla="*/ 68 h 42"/>
                <a:gd name="T66" fmla="*/ 97 w 23"/>
                <a:gd name="T67" fmla="*/ 63 h 42"/>
                <a:gd name="T68" fmla="*/ 113 w 23"/>
                <a:gd name="T69" fmla="*/ 54 h 42"/>
                <a:gd name="T70" fmla="*/ 118 w 23"/>
                <a:gd name="T71" fmla="*/ 34 h 42"/>
                <a:gd name="T72" fmla="*/ 113 w 23"/>
                <a:gd name="T73" fmla="*/ 24 h 42"/>
                <a:gd name="T74" fmla="*/ 113 w 23"/>
                <a:gd name="T75" fmla="*/ 15 h 42"/>
                <a:gd name="T76" fmla="*/ 113 w 23"/>
                <a:gd name="T77" fmla="*/ 15 h 42"/>
                <a:gd name="T78" fmla="*/ 113 w 23"/>
                <a:gd name="T79" fmla="*/ 10 h 42"/>
                <a:gd name="T80" fmla="*/ 108 w 23"/>
                <a:gd name="T81" fmla="*/ 0 h 42"/>
                <a:gd name="T82" fmla="*/ 0 w 23"/>
                <a:gd name="T83" fmla="*/ 24 h 42"/>
                <a:gd name="T84" fmla="*/ 0 w 23"/>
                <a:gd name="T85" fmla="*/ 24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nvGrpSpPr>
            <p:cNvPr id="6" name="Group 181"/>
            <p:cNvGrpSpPr>
              <a:grpSpLocks/>
            </p:cNvGrpSpPr>
            <p:nvPr/>
          </p:nvGrpSpPr>
          <p:grpSpPr bwMode="auto">
            <a:xfrm>
              <a:off x="728" y="2448"/>
              <a:ext cx="1266" cy="876"/>
              <a:chOff x="768" y="2832"/>
              <a:chExt cx="1203" cy="876"/>
            </a:xfrm>
          </p:grpSpPr>
          <p:sp>
            <p:nvSpPr>
              <p:cNvPr id="32923" name="Freeform 182"/>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24" name="Freeform 183"/>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25" name="Freeform 184"/>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26" name="Freeform 185"/>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27" name="Freeform 186"/>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28" name="Freeform 187"/>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29" name="Freeform 188"/>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30" name="Freeform 189"/>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31" name="Freeform 190"/>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32" name="Freeform 191"/>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33" name="Freeform 192"/>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34" name="Freeform 193"/>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35" name="Freeform 194"/>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36" name="Freeform 195"/>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37" name="Freeform 196"/>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sp>
          <p:nvSpPr>
            <p:cNvPr id="32874" name="Freeform 197"/>
            <p:cNvSpPr>
              <a:spLocks/>
            </p:cNvSpPr>
            <p:nvPr/>
          </p:nvSpPr>
          <p:spPr bwMode="auto">
            <a:xfrm>
              <a:off x="2095" y="1760"/>
              <a:ext cx="391" cy="458"/>
            </a:xfrm>
            <a:custGeom>
              <a:avLst/>
              <a:gdLst>
                <a:gd name="T0" fmla="*/ 340 w 76"/>
                <a:gd name="T1" fmla="*/ 458 h 94"/>
                <a:gd name="T2" fmla="*/ 391 w 76"/>
                <a:gd name="T3" fmla="*/ 132 h 94"/>
                <a:gd name="T4" fmla="*/ 262 w 76"/>
                <a:gd name="T5" fmla="*/ 112 h 94"/>
                <a:gd name="T6" fmla="*/ 273 w 76"/>
                <a:gd name="T7" fmla="*/ 29 h 94"/>
                <a:gd name="T8" fmla="*/ 82 w 76"/>
                <a:gd name="T9" fmla="*/ 0 h 94"/>
                <a:gd name="T10" fmla="*/ 0 w 76"/>
                <a:gd name="T11" fmla="*/ 409 h 94"/>
                <a:gd name="T12" fmla="*/ 0 w 76"/>
                <a:gd name="T13" fmla="*/ 409 h 94"/>
                <a:gd name="T14" fmla="*/ 340 w 76"/>
                <a:gd name="T15" fmla="*/ 458 h 94"/>
                <a:gd name="T16" fmla="*/ 340 w 76"/>
                <a:gd name="T17" fmla="*/ 458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75" name="Freeform 198"/>
            <p:cNvSpPr>
              <a:spLocks/>
            </p:cNvSpPr>
            <p:nvPr/>
          </p:nvSpPr>
          <p:spPr bwMode="auto">
            <a:xfrm>
              <a:off x="1661" y="1077"/>
              <a:ext cx="460" cy="322"/>
            </a:xfrm>
            <a:custGeom>
              <a:avLst/>
              <a:gdLst>
                <a:gd name="T0" fmla="*/ 5 w 90"/>
                <a:gd name="T1" fmla="*/ 195 h 66"/>
                <a:gd name="T2" fmla="*/ 0 w 90"/>
                <a:gd name="T3" fmla="*/ 195 h 66"/>
                <a:gd name="T4" fmla="*/ 5 w 90"/>
                <a:gd name="T5" fmla="*/ 181 h 66"/>
                <a:gd name="T6" fmla="*/ 5 w 90"/>
                <a:gd name="T7" fmla="*/ 171 h 66"/>
                <a:gd name="T8" fmla="*/ 5 w 90"/>
                <a:gd name="T9" fmla="*/ 171 h 66"/>
                <a:gd name="T10" fmla="*/ 10 w 90"/>
                <a:gd name="T11" fmla="*/ 176 h 66"/>
                <a:gd name="T12" fmla="*/ 5 w 90"/>
                <a:gd name="T13" fmla="*/ 181 h 66"/>
                <a:gd name="T14" fmla="*/ 15 w 90"/>
                <a:gd name="T15" fmla="*/ 176 h 66"/>
                <a:gd name="T16" fmla="*/ 15 w 90"/>
                <a:gd name="T17" fmla="*/ 171 h 66"/>
                <a:gd name="T18" fmla="*/ 15 w 90"/>
                <a:gd name="T19" fmla="*/ 161 h 66"/>
                <a:gd name="T20" fmla="*/ 10 w 90"/>
                <a:gd name="T21" fmla="*/ 146 h 66"/>
                <a:gd name="T22" fmla="*/ 15 w 90"/>
                <a:gd name="T23" fmla="*/ 146 h 66"/>
                <a:gd name="T24" fmla="*/ 26 w 90"/>
                <a:gd name="T25" fmla="*/ 141 h 66"/>
                <a:gd name="T26" fmla="*/ 20 w 90"/>
                <a:gd name="T27" fmla="*/ 137 h 66"/>
                <a:gd name="T28" fmla="*/ 15 w 90"/>
                <a:gd name="T29" fmla="*/ 141 h 66"/>
                <a:gd name="T30" fmla="*/ 15 w 90"/>
                <a:gd name="T31" fmla="*/ 122 h 66"/>
                <a:gd name="T32" fmla="*/ 15 w 90"/>
                <a:gd name="T33" fmla="*/ 107 h 66"/>
                <a:gd name="T34" fmla="*/ 15 w 90"/>
                <a:gd name="T35" fmla="*/ 83 h 66"/>
                <a:gd name="T36" fmla="*/ 10 w 90"/>
                <a:gd name="T37" fmla="*/ 54 h 66"/>
                <a:gd name="T38" fmla="*/ 10 w 90"/>
                <a:gd name="T39" fmla="*/ 29 h 66"/>
                <a:gd name="T40" fmla="*/ 56 w 90"/>
                <a:gd name="T41" fmla="*/ 44 h 66"/>
                <a:gd name="T42" fmla="*/ 97 w 90"/>
                <a:gd name="T43" fmla="*/ 63 h 66"/>
                <a:gd name="T44" fmla="*/ 118 w 90"/>
                <a:gd name="T45" fmla="*/ 68 h 66"/>
                <a:gd name="T46" fmla="*/ 123 w 90"/>
                <a:gd name="T47" fmla="*/ 73 h 66"/>
                <a:gd name="T48" fmla="*/ 123 w 90"/>
                <a:gd name="T49" fmla="*/ 98 h 66"/>
                <a:gd name="T50" fmla="*/ 112 w 90"/>
                <a:gd name="T51" fmla="*/ 112 h 66"/>
                <a:gd name="T52" fmla="*/ 112 w 90"/>
                <a:gd name="T53" fmla="*/ 122 h 66"/>
                <a:gd name="T54" fmla="*/ 112 w 90"/>
                <a:gd name="T55" fmla="*/ 132 h 66"/>
                <a:gd name="T56" fmla="*/ 118 w 90"/>
                <a:gd name="T57" fmla="*/ 137 h 66"/>
                <a:gd name="T58" fmla="*/ 128 w 90"/>
                <a:gd name="T59" fmla="*/ 117 h 66"/>
                <a:gd name="T60" fmla="*/ 138 w 90"/>
                <a:gd name="T61" fmla="*/ 102 h 66"/>
                <a:gd name="T62" fmla="*/ 148 w 90"/>
                <a:gd name="T63" fmla="*/ 88 h 66"/>
                <a:gd name="T64" fmla="*/ 133 w 90"/>
                <a:gd name="T65" fmla="*/ 49 h 66"/>
                <a:gd name="T66" fmla="*/ 138 w 90"/>
                <a:gd name="T67" fmla="*/ 44 h 66"/>
                <a:gd name="T68" fmla="*/ 148 w 90"/>
                <a:gd name="T69" fmla="*/ 34 h 66"/>
                <a:gd name="T70" fmla="*/ 138 w 90"/>
                <a:gd name="T71" fmla="*/ 24 h 66"/>
                <a:gd name="T72" fmla="*/ 138 w 90"/>
                <a:gd name="T73" fmla="*/ 0 h 66"/>
                <a:gd name="T74" fmla="*/ 317 w 90"/>
                <a:gd name="T75" fmla="*/ 44 h 66"/>
                <a:gd name="T76" fmla="*/ 460 w 90"/>
                <a:gd name="T77" fmla="*/ 78 h 66"/>
                <a:gd name="T78" fmla="*/ 409 w 90"/>
                <a:gd name="T79" fmla="*/ 288 h 66"/>
                <a:gd name="T80" fmla="*/ 409 w 90"/>
                <a:gd name="T81" fmla="*/ 293 h 66"/>
                <a:gd name="T82" fmla="*/ 409 w 90"/>
                <a:gd name="T83" fmla="*/ 298 h 66"/>
                <a:gd name="T84" fmla="*/ 414 w 90"/>
                <a:gd name="T85" fmla="*/ 307 h 66"/>
                <a:gd name="T86" fmla="*/ 409 w 90"/>
                <a:gd name="T87" fmla="*/ 312 h 66"/>
                <a:gd name="T88" fmla="*/ 409 w 90"/>
                <a:gd name="T89" fmla="*/ 322 h 66"/>
                <a:gd name="T90" fmla="*/ 281 w 90"/>
                <a:gd name="T91" fmla="*/ 298 h 66"/>
                <a:gd name="T92" fmla="*/ 266 w 90"/>
                <a:gd name="T93" fmla="*/ 298 h 66"/>
                <a:gd name="T94" fmla="*/ 256 w 90"/>
                <a:gd name="T95" fmla="*/ 293 h 66"/>
                <a:gd name="T96" fmla="*/ 240 w 90"/>
                <a:gd name="T97" fmla="*/ 298 h 66"/>
                <a:gd name="T98" fmla="*/ 225 w 90"/>
                <a:gd name="T99" fmla="*/ 293 h 66"/>
                <a:gd name="T100" fmla="*/ 210 w 90"/>
                <a:gd name="T101" fmla="*/ 298 h 66"/>
                <a:gd name="T102" fmla="*/ 189 w 90"/>
                <a:gd name="T103" fmla="*/ 293 h 66"/>
                <a:gd name="T104" fmla="*/ 153 w 90"/>
                <a:gd name="T105" fmla="*/ 293 h 66"/>
                <a:gd name="T106" fmla="*/ 123 w 90"/>
                <a:gd name="T107" fmla="*/ 283 h 66"/>
                <a:gd name="T108" fmla="*/ 97 w 90"/>
                <a:gd name="T109" fmla="*/ 283 h 66"/>
                <a:gd name="T110" fmla="*/ 61 w 90"/>
                <a:gd name="T111" fmla="*/ 273 h 66"/>
                <a:gd name="T112" fmla="*/ 56 w 90"/>
                <a:gd name="T113" fmla="*/ 244 h 66"/>
                <a:gd name="T114" fmla="*/ 56 w 90"/>
                <a:gd name="T115" fmla="*/ 229 h 66"/>
                <a:gd name="T116" fmla="*/ 36 w 90"/>
                <a:gd name="T117" fmla="*/ 215 h 66"/>
                <a:gd name="T118" fmla="*/ 31 w 90"/>
                <a:gd name="T119" fmla="*/ 210 h 66"/>
                <a:gd name="T120" fmla="*/ 15 w 90"/>
                <a:gd name="T121" fmla="*/ 205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76" name="Freeform 199"/>
            <p:cNvSpPr>
              <a:spLocks/>
            </p:cNvSpPr>
            <p:nvPr/>
          </p:nvSpPr>
          <p:spPr bwMode="auto">
            <a:xfrm>
              <a:off x="1537" y="1282"/>
              <a:ext cx="554" cy="439"/>
            </a:xfrm>
            <a:custGeom>
              <a:avLst/>
              <a:gdLst>
                <a:gd name="T0" fmla="*/ 0 w 108"/>
                <a:gd name="T1" fmla="*/ 327 h 90"/>
                <a:gd name="T2" fmla="*/ 0 w 108"/>
                <a:gd name="T3" fmla="*/ 302 h 90"/>
                <a:gd name="T4" fmla="*/ 5 w 108"/>
                <a:gd name="T5" fmla="*/ 278 h 90"/>
                <a:gd name="T6" fmla="*/ 10 w 108"/>
                <a:gd name="T7" fmla="*/ 249 h 90"/>
                <a:gd name="T8" fmla="*/ 15 w 108"/>
                <a:gd name="T9" fmla="*/ 239 h 90"/>
                <a:gd name="T10" fmla="*/ 26 w 108"/>
                <a:gd name="T11" fmla="*/ 229 h 90"/>
                <a:gd name="T12" fmla="*/ 26 w 108"/>
                <a:gd name="T13" fmla="*/ 220 h 90"/>
                <a:gd name="T14" fmla="*/ 51 w 108"/>
                <a:gd name="T15" fmla="*/ 180 h 90"/>
                <a:gd name="T16" fmla="*/ 82 w 108"/>
                <a:gd name="T17" fmla="*/ 112 h 90"/>
                <a:gd name="T18" fmla="*/ 103 w 108"/>
                <a:gd name="T19" fmla="*/ 63 h 90"/>
                <a:gd name="T20" fmla="*/ 123 w 108"/>
                <a:gd name="T21" fmla="*/ 15 h 90"/>
                <a:gd name="T22" fmla="*/ 123 w 108"/>
                <a:gd name="T23" fmla="*/ 0 h 90"/>
                <a:gd name="T24" fmla="*/ 139 w 108"/>
                <a:gd name="T25" fmla="*/ 0 h 90"/>
                <a:gd name="T26" fmla="*/ 154 w 108"/>
                <a:gd name="T27" fmla="*/ 5 h 90"/>
                <a:gd name="T28" fmla="*/ 159 w 108"/>
                <a:gd name="T29" fmla="*/ 10 h 90"/>
                <a:gd name="T30" fmla="*/ 180 w 108"/>
                <a:gd name="T31" fmla="*/ 24 h 90"/>
                <a:gd name="T32" fmla="*/ 180 w 108"/>
                <a:gd name="T33" fmla="*/ 39 h 90"/>
                <a:gd name="T34" fmla="*/ 185 w 108"/>
                <a:gd name="T35" fmla="*/ 68 h 90"/>
                <a:gd name="T36" fmla="*/ 221 w 108"/>
                <a:gd name="T37" fmla="*/ 78 h 90"/>
                <a:gd name="T38" fmla="*/ 246 w 108"/>
                <a:gd name="T39" fmla="*/ 78 h 90"/>
                <a:gd name="T40" fmla="*/ 277 w 108"/>
                <a:gd name="T41" fmla="*/ 88 h 90"/>
                <a:gd name="T42" fmla="*/ 313 w 108"/>
                <a:gd name="T43" fmla="*/ 88 h 90"/>
                <a:gd name="T44" fmla="*/ 333 w 108"/>
                <a:gd name="T45" fmla="*/ 93 h 90"/>
                <a:gd name="T46" fmla="*/ 349 w 108"/>
                <a:gd name="T47" fmla="*/ 88 h 90"/>
                <a:gd name="T48" fmla="*/ 364 w 108"/>
                <a:gd name="T49" fmla="*/ 93 h 90"/>
                <a:gd name="T50" fmla="*/ 380 w 108"/>
                <a:gd name="T51" fmla="*/ 88 h 90"/>
                <a:gd name="T52" fmla="*/ 390 w 108"/>
                <a:gd name="T53" fmla="*/ 93 h 90"/>
                <a:gd name="T54" fmla="*/ 405 w 108"/>
                <a:gd name="T55" fmla="*/ 93 h 90"/>
                <a:gd name="T56" fmla="*/ 533 w 108"/>
                <a:gd name="T57" fmla="*/ 117 h 90"/>
                <a:gd name="T58" fmla="*/ 539 w 108"/>
                <a:gd name="T59" fmla="*/ 132 h 90"/>
                <a:gd name="T60" fmla="*/ 554 w 108"/>
                <a:gd name="T61" fmla="*/ 137 h 90"/>
                <a:gd name="T62" fmla="*/ 523 w 108"/>
                <a:gd name="T63" fmla="*/ 195 h 90"/>
                <a:gd name="T64" fmla="*/ 518 w 108"/>
                <a:gd name="T65" fmla="*/ 205 h 90"/>
                <a:gd name="T66" fmla="*/ 503 w 108"/>
                <a:gd name="T67" fmla="*/ 215 h 90"/>
                <a:gd name="T68" fmla="*/ 482 w 108"/>
                <a:gd name="T69" fmla="*/ 249 h 90"/>
                <a:gd name="T70" fmla="*/ 498 w 108"/>
                <a:gd name="T71" fmla="*/ 259 h 90"/>
                <a:gd name="T72" fmla="*/ 498 w 108"/>
                <a:gd name="T73" fmla="*/ 268 h 90"/>
                <a:gd name="T74" fmla="*/ 492 w 108"/>
                <a:gd name="T75" fmla="*/ 273 h 90"/>
                <a:gd name="T76" fmla="*/ 487 w 108"/>
                <a:gd name="T77" fmla="*/ 293 h 90"/>
                <a:gd name="T78" fmla="*/ 267 w 108"/>
                <a:gd name="T79" fmla="*/ 395 h 90"/>
                <a:gd name="T80" fmla="*/ 5 w 108"/>
                <a:gd name="T81" fmla="*/ 332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77" name="Freeform 200"/>
            <p:cNvSpPr>
              <a:spLocks/>
            </p:cNvSpPr>
            <p:nvPr/>
          </p:nvSpPr>
          <p:spPr bwMode="auto">
            <a:xfrm>
              <a:off x="1988" y="1155"/>
              <a:ext cx="415" cy="634"/>
            </a:xfrm>
            <a:custGeom>
              <a:avLst/>
              <a:gdLst>
                <a:gd name="T0" fmla="*/ 36 w 81"/>
                <a:gd name="T1" fmla="*/ 419 h 130"/>
                <a:gd name="T2" fmla="*/ 41 w 81"/>
                <a:gd name="T3" fmla="*/ 400 h 130"/>
                <a:gd name="T4" fmla="*/ 46 w 81"/>
                <a:gd name="T5" fmla="*/ 395 h 130"/>
                <a:gd name="T6" fmla="*/ 46 w 81"/>
                <a:gd name="T7" fmla="*/ 385 h 130"/>
                <a:gd name="T8" fmla="*/ 31 w 81"/>
                <a:gd name="T9" fmla="*/ 376 h 130"/>
                <a:gd name="T10" fmla="*/ 51 w 81"/>
                <a:gd name="T11" fmla="*/ 341 h 130"/>
                <a:gd name="T12" fmla="*/ 67 w 81"/>
                <a:gd name="T13" fmla="*/ 332 h 130"/>
                <a:gd name="T14" fmla="*/ 72 w 81"/>
                <a:gd name="T15" fmla="*/ 322 h 130"/>
                <a:gd name="T16" fmla="*/ 102 w 81"/>
                <a:gd name="T17" fmla="*/ 263 h 130"/>
                <a:gd name="T18" fmla="*/ 87 w 81"/>
                <a:gd name="T19" fmla="*/ 258 h 130"/>
                <a:gd name="T20" fmla="*/ 82 w 81"/>
                <a:gd name="T21" fmla="*/ 244 h 130"/>
                <a:gd name="T22" fmla="*/ 82 w 81"/>
                <a:gd name="T23" fmla="*/ 229 h 130"/>
                <a:gd name="T24" fmla="*/ 82 w 81"/>
                <a:gd name="T25" fmla="*/ 219 h 130"/>
                <a:gd name="T26" fmla="*/ 82 w 81"/>
                <a:gd name="T27" fmla="*/ 210 h 130"/>
                <a:gd name="T28" fmla="*/ 133 w 81"/>
                <a:gd name="T29" fmla="*/ 0 h 130"/>
                <a:gd name="T30" fmla="*/ 174 w 81"/>
                <a:gd name="T31" fmla="*/ 93 h 130"/>
                <a:gd name="T32" fmla="*/ 184 w 81"/>
                <a:gd name="T33" fmla="*/ 127 h 130"/>
                <a:gd name="T34" fmla="*/ 179 w 81"/>
                <a:gd name="T35" fmla="*/ 141 h 130"/>
                <a:gd name="T36" fmla="*/ 190 w 81"/>
                <a:gd name="T37" fmla="*/ 151 h 130"/>
                <a:gd name="T38" fmla="*/ 215 w 81"/>
                <a:gd name="T39" fmla="*/ 190 h 130"/>
                <a:gd name="T40" fmla="*/ 220 w 81"/>
                <a:gd name="T41" fmla="*/ 210 h 130"/>
                <a:gd name="T42" fmla="*/ 231 w 81"/>
                <a:gd name="T43" fmla="*/ 219 h 130"/>
                <a:gd name="T44" fmla="*/ 251 w 81"/>
                <a:gd name="T45" fmla="*/ 224 h 130"/>
                <a:gd name="T46" fmla="*/ 236 w 81"/>
                <a:gd name="T47" fmla="*/ 254 h 130"/>
                <a:gd name="T48" fmla="*/ 231 w 81"/>
                <a:gd name="T49" fmla="*/ 273 h 130"/>
                <a:gd name="T50" fmla="*/ 231 w 81"/>
                <a:gd name="T51" fmla="*/ 278 h 130"/>
                <a:gd name="T52" fmla="*/ 220 w 81"/>
                <a:gd name="T53" fmla="*/ 293 h 130"/>
                <a:gd name="T54" fmla="*/ 220 w 81"/>
                <a:gd name="T55" fmla="*/ 302 h 130"/>
                <a:gd name="T56" fmla="*/ 236 w 81"/>
                <a:gd name="T57" fmla="*/ 317 h 130"/>
                <a:gd name="T58" fmla="*/ 256 w 81"/>
                <a:gd name="T59" fmla="*/ 297 h 130"/>
                <a:gd name="T60" fmla="*/ 261 w 81"/>
                <a:gd name="T61" fmla="*/ 307 h 130"/>
                <a:gd name="T62" fmla="*/ 266 w 81"/>
                <a:gd name="T63" fmla="*/ 312 h 130"/>
                <a:gd name="T64" fmla="*/ 266 w 81"/>
                <a:gd name="T65" fmla="*/ 337 h 130"/>
                <a:gd name="T66" fmla="*/ 277 w 81"/>
                <a:gd name="T67" fmla="*/ 361 h 130"/>
                <a:gd name="T68" fmla="*/ 272 w 81"/>
                <a:gd name="T69" fmla="*/ 371 h 130"/>
                <a:gd name="T70" fmla="*/ 287 w 81"/>
                <a:gd name="T71" fmla="*/ 380 h 130"/>
                <a:gd name="T72" fmla="*/ 292 w 81"/>
                <a:gd name="T73" fmla="*/ 395 h 130"/>
                <a:gd name="T74" fmla="*/ 292 w 81"/>
                <a:gd name="T75" fmla="*/ 410 h 130"/>
                <a:gd name="T76" fmla="*/ 302 w 81"/>
                <a:gd name="T77" fmla="*/ 424 h 130"/>
                <a:gd name="T78" fmla="*/ 313 w 81"/>
                <a:gd name="T79" fmla="*/ 410 h 130"/>
                <a:gd name="T80" fmla="*/ 333 w 81"/>
                <a:gd name="T81" fmla="*/ 419 h 130"/>
                <a:gd name="T82" fmla="*/ 343 w 81"/>
                <a:gd name="T83" fmla="*/ 410 h 130"/>
                <a:gd name="T84" fmla="*/ 364 w 81"/>
                <a:gd name="T85" fmla="*/ 415 h 130"/>
                <a:gd name="T86" fmla="*/ 374 w 81"/>
                <a:gd name="T87" fmla="*/ 419 h 130"/>
                <a:gd name="T88" fmla="*/ 389 w 81"/>
                <a:gd name="T89" fmla="*/ 410 h 130"/>
                <a:gd name="T90" fmla="*/ 405 w 81"/>
                <a:gd name="T91" fmla="*/ 415 h 130"/>
                <a:gd name="T92" fmla="*/ 415 w 81"/>
                <a:gd name="T93" fmla="*/ 429 h 130"/>
                <a:gd name="T94" fmla="*/ 379 w 81"/>
                <a:gd name="T95" fmla="*/ 634 h 130"/>
                <a:gd name="T96" fmla="*/ 0 w 81"/>
                <a:gd name="T97" fmla="*/ 566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78" name="Freeform 201"/>
            <p:cNvSpPr>
              <a:spLocks/>
            </p:cNvSpPr>
            <p:nvPr/>
          </p:nvSpPr>
          <p:spPr bwMode="auto">
            <a:xfrm>
              <a:off x="2162" y="1170"/>
              <a:ext cx="707" cy="424"/>
            </a:xfrm>
            <a:custGeom>
              <a:avLst/>
              <a:gdLst>
                <a:gd name="T0" fmla="*/ 246 w 138"/>
                <a:gd name="T1" fmla="*/ 375 h 87"/>
                <a:gd name="T2" fmla="*/ 231 w 138"/>
                <a:gd name="T3" fmla="*/ 409 h 87"/>
                <a:gd name="T4" fmla="*/ 220 w 138"/>
                <a:gd name="T5" fmla="*/ 390 h 87"/>
                <a:gd name="T6" fmla="*/ 215 w 138"/>
                <a:gd name="T7" fmla="*/ 405 h 87"/>
                <a:gd name="T8" fmla="*/ 195 w 138"/>
                <a:gd name="T9" fmla="*/ 405 h 87"/>
                <a:gd name="T10" fmla="*/ 169 w 138"/>
                <a:gd name="T11" fmla="*/ 400 h 87"/>
                <a:gd name="T12" fmla="*/ 164 w 138"/>
                <a:gd name="T13" fmla="*/ 400 h 87"/>
                <a:gd name="T14" fmla="*/ 149 w 138"/>
                <a:gd name="T15" fmla="*/ 400 h 87"/>
                <a:gd name="T16" fmla="*/ 133 w 138"/>
                <a:gd name="T17" fmla="*/ 400 h 87"/>
                <a:gd name="T18" fmla="*/ 123 w 138"/>
                <a:gd name="T19" fmla="*/ 405 h 87"/>
                <a:gd name="T20" fmla="*/ 118 w 138"/>
                <a:gd name="T21" fmla="*/ 390 h 87"/>
                <a:gd name="T22" fmla="*/ 118 w 138"/>
                <a:gd name="T23" fmla="*/ 375 h 87"/>
                <a:gd name="T24" fmla="*/ 102 w 138"/>
                <a:gd name="T25" fmla="*/ 366 h 87"/>
                <a:gd name="T26" fmla="*/ 102 w 138"/>
                <a:gd name="T27" fmla="*/ 351 h 87"/>
                <a:gd name="T28" fmla="*/ 92 w 138"/>
                <a:gd name="T29" fmla="*/ 336 h 87"/>
                <a:gd name="T30" fmla="*/ 92 w 138"/>
                <a:gd name="T31" fmla="*/ 307 h 87"/>
                <a:gd name="T32" fmla="*/ 87 w 138"/>
                <a:gd name="T33" fmla="*/ 292 h 87"/>
                <a:gd name="T34" fmla="*/ 82 w 138"/>
                <a:gd name="T35" fmla="*/ 288 h 87"/>
                <a:gd name="T36" fmla="*/ 77 w 138"/>
                <a:gd name="T37" fmla="*/ 288 h 87"/>
                <a:gd name="T38" fmla="*/ 56 w 138"/>
                <a:gd name="T39" fmla="*/ 302 h 87"/>
                <a:gd name="T40" fmla="*/ 46 w 138"/>
                <a:gd name="T41" fmla="*/ 283 h 87"/>
                <a:gd name="T42" fmla="*/ 46 w 138"/>
                <a:gd name="T43" fmla="*/ 273 h 87"/>
                <a:gd name="T44" fmla="*/ 56 w 138"/>
                <a:gd name="T45" fmla="*/ 258 h 87"/>
                <a:gd name="T46" fmla="*/ 56 w 138"/>
                <a:gd name="T47" fmla="*/ 244 h 87"/>
                <a:gd name="T48" fmla="*/ 61 w 138"/>
                <a:gd name="T49" fmla="*/ 234 h 87"/>
                <a:gd name="T50" fmla="*/ 72 w 138"/>
                <a:gd name="T51" fmla="*/ 205 h 87"/>
                <a:gd name="T52" fmla="*/ 56 w 138"/>
                <a:gd name="T53" fmla="*/ 195 h 87"/>
                <a:gd name="T54" fmla="*/ 41 w 138"/>
                <a:gd name="T55" fmla="*/ 185 h 87"/>
                <a:gd name="T56" fmla="*/ 31 w 138"/>
                <a:gd name="T57" fmla="*/ 151 h 87"/>
                <a:gd name="T58" fmla="*/ 10 w 138"/>
                <a:gd name="T59" fmla="*/ 132 h 87"/>
                <a:gd name="T60" fmla="*/ 10 w 138"/>
                <a:gd name="T61" fmla="*/ 122 h 87"/>
                <a:gd name="T62" fmla="*/ 10 w 138"/>
                <a:gd name="T63" fmla="*/ 97 h 87"/>
                <a:gd name="T64" fmla="*/ 15 w 138"/>
                <a:gd name="T65" fmla="*/ 0 h 87"/>
                <a:gd name="T66" fmla="*/ 251 w 138"/>
                <a:gd name="T67" fmla="*/ 39 h 87"/>
                <a:gd name="T68" fmla="*/ 707 w 138"/>
                <a:gd name="T69" fmla="*/ 93 h 87"/>
                <a:gd name="T70" fmla="*/ 676 w 138"/>
                <a:gd name="T71" fmla="*/ 424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79" name="Freeform 202"/>
            <p:cNvSpPr>
              <a:spLocks/>
            </p:cNvSpPr>
            <p:nvPr/>
          </p:nvSpPr>
          <p:spPr bwMode="auto">
            <a:xfrm>
              <a:off x="1737" y="1677"/>
              <a:ext cx="440" cy="649"/>
            </a:xfrm>
            <a:custGeom>
              <a:avLst/>
              <a:gdLst>
                <a:gd name="T0" fmla="*/ 67 w 86"/>
                <a:gd name="T1" fmla="*/ 0 h 133"/>
                <a:gd name="T2" fmla="*/ 0 w 86"/>
                <a:gd name="T3" fmla="*/ 249 h 133"/>
                <a:gd name="T4" fmla="*/ 287 w 86"/>
                <a:gd name="T5" fmla="*/ 649 h 133"/>
                <a:gd name="T6" fmla="*/ 287 w 86"/>
                <a:gd name="T7" fmla="*/ 644 h 133"/>
                <a:gd name="T8" fmla="*/ 287 w 86"/>
                <a:gd name="T9" fmla="*/ 639 h 133"/>
                <a:gd name="T10" fmla="*/ 292 w 86"/>
                <a:gd name="T11" fmla="*/ 620 h 133"/>
                <a:gd name="T12" fmla="*/ 292 w 86"/>
                <a:gd name="T13" fmla="*/ 615 h 133"/>
                <a:gd name="T14" fmla="*/ 292 w 86"/>
                <a:gd name="T15" fmla="*/ 576 h 133"/>
                <a:gd name="T16" fmla="*/ 292 w 86"/>
                <a:gd name="T17" fmla="*/ 561 h 133"/>
                <a:gd name="T18" fmla="*/ 292 w 86"/>
                <a:gd name="T19" fmla="*/ 556 h 133"/>
                <a:gd name="T20" fmla="*/ 307 w 86"/>
                <a:gd name="T21" fmla="*/ 556 h 133"/>
                <a:gd name="T22" fmla="*/ 317 w 86"/>
                <a:gd name="T23" fmla="*/ 556 h 133"/>
                <a:gd name="T24" fmla="*/ 322 w 86"/>
                <a:gd name="T25" fmla="*/ 561 h 133"/>
                <a:gd name="T26" fmla="*/ 322 w 86"/>
                <a:gd name="T27" fmla="*/ 566 h 133"/>
                <a:gd name="T28" fmla="*/ 327 w 86"/>
                <a:gd name="T29" fmla="*/ 571 h 133"/>
                <a:gd name="T30" fmla="*/ 338 w 86"/>
                <a:gd name="T31" fmla="*/ 571 h 133"/>
                <a:gd name="T32" fmla="*/ 348 w 86"/>
                <a:gd name="T33" fmla="*/ 537 h 133"/>
                <a:gd name="T34" fmla="*/ 358 w 86"/>
                <a:gd name="T35" fmla="*/ 493 h 133"/>
                <a:gd name="T36" fmla="*/ 440 w 86"/>
                <a:gd name="T37" fmla="*/ 83 h 133"/>
                <a:gd name="T38" fmla="*/ 251 w 86"/>
                <a:gd name="T39" fmla="*/ 44 h 133"/>
                <a:gd name="T40" fmla="*/ 67 w 86"/>
                <a:gd name="T41" fmla="*/ 0 h 133"/>
                <a:gd name="T42" fmla="*/ 6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80" name="Freeform 203"/>
            <p:cNvSpPr>
              <a:spLocks/>
            </p:cNvSpPr>
            <p:nvPr/>
          </p:nvSpPr>
          <p:spPr bwMode="auto">
            <a:xfrm>
              <a:off x="1967" y="2170"/>
              <a:ext cx="467" cy="517"/>
            </a:xfrm>
            <a:custGeom>
              <a:avLst/>
              <a:gdLst>
                <a:gd name="T0" fmla="*/ 400 w 91"/>
                <a:gd name="T1" fmla="*/ 517 h 106"/>
                <a:gd name="T2" fmla="*/ 467 w 91"/>
                <a:gd name="T3" fmla="*/ 49 h 106"/>
                <a:gd name="T4" fmla="*/ 128 w 91"/>
                <a:gd name="T5" fmla="*/ 0 h 106"/>
                <a:gd name="T6" fmla="*/ 128 w 91"/>
                <a:gd name="T7" fmla="*/ 0 h 106"/>
                <a:gd name="T8" fmla="*/ 118 w 91"/>
                <a:gd name="T9" fmla="*/ 44 h 106"/>
                <a:gd name="T10" fmla="*/ 108 w 91"/>
                <a:gd name="T11" fmla="*/ 78 h 106"/>
                <a:gd name="T12" fmla="*/ 98 w 91"/>
                <a:gd name="T13" fmla="*/ 78 h 106"/>
                <a:gd name="T14" fmla="*/ 92 w 91"/>
                <a:gd name="T15" fmla="*/ 73 h 106"/>
                <a:gd name="T16" fmla="*/ 92 w 91"/>
                <a:gd name="T17" fmla="*/ 68 h 106"/>
                <a:gd name="T18" fmla="*/ 87 w 91"/>
                <a:gd name="T19" fmla="*/ 63 h 106"/>
                <a:gd name="T20" fmla="*/ 77 w 91"/>
                <a:gd name="T21" fmla="*/ 63 h 106"/>
                <a:gd name="T22" fmla="*/ 62 w 91"/>
                <a:gd name="T23" fmla="*/ 63 h 106"/>
                <a:gd name="T24" fmla="*/ 62 w 91"/>
                <a:gd name="T25" fmla="*/ 68 h 106"/>
                <a:gd name="T26" fmla="*/ 62 w 91"/>
                <a:gd name="T27" fmla="*/ 83 h 106"/>
                <a:gd name="T28" fmla="*/ 62 w 91"/>
                <a:gd name="T29" fmla="*/ 122 h 106"/>
                <a:gd name="T30" fmla="*/ 62 w 91"/>
                <a:gd name="T31" fmla="*/ 127 h 106"/>
                <a:gd name="T32" fmla="*/ 56 w 91"/>
                <a:gd name="T33" fmla="*/ 146 h 106"/>
                <a:gd name="T34" fmla="*/ 56 w 91"/>
                <a:gd name="T35" fmla="*/ 151 h 106"/>
                <a:gd name="T36" fmla="*/ 56 w 91"/>
                <a:gd name="T37" fmla="*/ 156 h 106"/>
                <a:gd name="T38" fmla="*/ 56 w 91"/>
                <a:gd name="T39" fmla="*/ 166 h 106"/>
                <a:gd name="T40" fmla="*/ 56 w 91"/>
                <a:gd name="T41" fmla="*/ 171 h 106"/>
                <a:gd name="T42" fmla="*/ 56 w 91"/>
                <a:gd name="T43" fmla="*/ 176 h 106"/>
                <a:gd name="T44" fmla="*/ 62 w 91"/>
                <a:gd name="T45" fmla="*/ 185 h 106"/>
                <a:gd name="T46" fmla="*/ 62 w 91"/>
                <a:gd name="T47" fmla="*/ 190 h 106"/>
                <a:gd name="T48" fmla="*/ 62 w 91"/>
                <a:gd name="T49" fmla="*/ 200 h 106"/>
                <a:gd name="T50" fmla="*/ 67 w 91"/>
                <a:gd name="T51" fmla="*/ 210 h 106"/>
                <a:gd name="T52" fmla="*/ 67 w 91"/>
                <a:gd name="T53" fmla="*/ 210 h 106"/>
                <a:gd name="T54" fmla="*/ 72 w 91"/>
                <a:gd name="T55" fmla="*/ 215 h 106"/>
                <a:gd name="T56" fmla="*/ 77 w 91"/>
                <a:gd name="T57" fmla="*/ 224 h 106"/>
                <a:gd name="T58" fmla="*/ 72 w 91"/>
                <a:gd name="T59" fmla="*/ 224 h 106"/>
                <a:gd name="T60" fmla="*/ 72 w 91"/>
                <a:gd name="T61" fmla="*/ 224 h 106"/>
                <a:gd name="T62" fmla="*/ 62 w 91"/>
                <a:gd name="T63" fmla="*/ 229 h 106"/>
                <a:gd name="T64" fmla="*/ 51 w 91"/>
                <a:gd name="T65" fmla="*/ 234 h 106"/>
                <a:gd name="T66" fmla="*/ 46 w 91"/>
                <a:gd name="T67" fmla="*/ 244 h 106"/>
                <a:gd name="T68" fmla="*/ 36 w 91"/>
                <a:gd name="T69" fmla="*/ 268 h 106"/>
                <a:gd name="T70" fmla="*/ 26 w 91"/>
                <a:gd name="T71" fmla="*/ 283 h 106"/>
                <a:gd name="T72" fmla="*/ 15 w 91"/>
                <a:gd name="T73" fmla="*/ 283 h 106"/>
                <a:gd name="T74" fmla="*/ 15 w 91"/>
                <a:gd name="T75" fmla="*/ 288 h 106"/>
                <a:gd name="T76" fmla="*/ 21 w 91"/>
                <a:gd name="T77" fmla="*/ 293 h 106"/>
                <a:gd name="T78" fmla="*/ 15 w 91"/>
                <a:gd name="T79" fmla="*/ 298 h 106"/>
                <a:gd name="T80" fmla="*/ 15 w 91"/>
                <a:gd name="T81" fmla="*/ 307 h 106"/>
                <a:gd name="T82" fmla="*/ 15 w 91"/>
                <a:gd name="T83" fmla="*/ 312 h 106"/>
                <a:gd name="T84" fmla="*/ 26 w 91"/>
                <a:gd name="T85" fmla="*/ 322 h 106"/>
                <a:gd name="T86" fmla="*/ 31 w 91"/>
                <a:gd name="T87" fmla="*/ 327 h 106"/>
                <a:gd name="T88" fmla="*/ 26 w 91"/>
                <a:gd name="T89" fmla="*/ 327 h 106"/>
                <a:gd name="T90" fmla="*/ 26 w 91"/>
                <a:gd name="T91" fmla="*/ 337 h 106"/>
                <a:gd name="T92" fmla="*/ 21 w 91"/>
                <a:gd name="T93" fmla="*/ 341 h 106"/>
                <a:gd name="T94" fmla="*/ 15 w 91"/>
                <a:gd name="T95" fmla="*/ 341 h 106"/>
                <a:gd name="T96" fmla="*/ 5 w 91"/>
                <a:gd name="T97" fmla="*/ 337 h 106"/>
                <a:gd name="T98" fmla="*/ 0 w 91"/>
                <a:gd name="T99" fmla="*/ 356 h 106"/>
                <a:gd name="T100" fmla="*/ 251 w 91"/>
                <a:gd name="T101" fmla="*/ 497 h 106"/>
                <a:gd name="T102" fmla="*/ 400 w 91"/>
                <a:gd name="T103" fmla="*/ 517 h 106"/>
                <a:gd name="T104" fmla="*/ 400 w 91"/>
                <a:gd name="T105" fmla="*/ 517 h 106"/>
                <a:gd name="T106" fmla="*/ 400 w 91"/>
                <a:gd name="T107" fmla="*/ 51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4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81" name="Freeform 204"/>
            <p:cNvSpPr>
              <a:spLocks/>
            </p:cNvSpPr>
            <p:nvPr/>
          </p:nvSpPr>
          <p:spPr bwMode="auto">
            <a:xfrm>
              <a:off x="3265" y="1248"/>
              <a:ext cx="455" cy="487"/>
            </a:xfrm>
            <a:custGeom>
              <a:avLst/>
              <a:gdLst>
                <a:gd name="T0" fmla="*/ 41 w 89"/>
                <a:gd name="T1" fmla="*/ 336 h 100"/>
                <a:gd name="T2" fmla="*/ 20 w 89"/>
                <a:gd name="T3" fmla="*/ 312 h 100"/>
                <a:gd name="T4" fmla="*/ 36 w 89"/>
                <a:gd name="T5" fmla="*/ 292 h 100"/>
                <a:gd name="T6" fmla="*/ 36 w 89"/>
                <a:gd name="T7" fmla="*/ 273 h 100"/>
                <a:gd name="T8" fmla="*/ 26 w 89"/>
                <a:gd name="T9" fmla="*/ 229 h 100"/>
                <a:gd name="T10" fmla="*/ 26 w 89"/>
                <a:gd name="T11" fmla="*/ 209 h 100"/>
                <a:gd name="T12" fmla="*/ 20 w 89"/>
                <a:gd name="T13" fmla="*/ 161 h 100"/>
                <a:gd name="T14" fmla="*/ 10 w 89"/>
                <a:gd name="T15" fmla="*/ 127 h 100"/>
                <a:gd name="T16" fmla="*/ 0 w 89"/>
                <a:gd name="T17" fmla="*/ 78 h 100"/>
                <a:gd name="T18" fmla="*/ 5 w 89"/>
                <a:gd name="T19" fmla="*/ 58 h 100"/>
                <a:gd name="T20" fmla="*/ 0 w 89"/>
                <a:gd name="T21" fmla="*/ 34 h 100"/>
                <a:gd name="T22" fmla="*/ 118 w 89"/>
                <a:gd name="T23" fmla="*/ 15 h 100"/>
                <a:gd name="T24" fmla="*/ 128 w 89"/>
                <a:gd name="T25" fmla="*/ 5 h 100"/>
                <a:gd name="T26" fmla="*/ 143 w 89"/>
                <a:gd name="T27" fmla="*/ 24 h 100"/>
                <a:gd name="T28" fmla="*/ 143 w 89"/>
                <a:gd name="T29" fmla="*/ 49 h 100"/>
                <a:gd name="T30" fmla="*/ 164 w 89"/>
                <a:gd name="T31" fmla="*/ 58 h 100"/>
                <a:gd name="T32" fmla="*/ 174 w 89"/>
                <a:gd name="T33" fmla="*/ 63 h 100"/>
                <a:gd name="T34" fmla="*/ 194 w 89"/>
                <a:gd name="T35" fmla="*/ 63 h 100"/>
                <a:gd name="T36" fmla="*/ 199 w 89"/>
                <a:gd name="T37" fmla="*/ 68 h 100"/>
                <a:gd name="T38" fmla="*/ 220 w 89"/>
                <a:gd name="T39" fmla="*/ 63 h 100"/>
                <a:gd name="T40" fmla="*/ 261 w 89"/>
                <a:gd name="T41" fmla="*/ 68 h 100"/>
                <a:gd name="T42" fmla="*/ 266 w 89"/>
                <a:gd name="T43" fmla="*/ 73 h 100"/>
                <a:gd name="T44" fmla="*/ 271 w 89"/>
                <a:gd name="T45" fmla="*/ 73 h 100"/>
                <a:gd name="T46" fmla="*/ 276 w 89"/>
                <a:gd name="T47" fmla="*/ 88 h 100"/>
                <a:gd name="T48" fmla="*/ 291 w 89"/>
                <a:gd name="T49" fmla="*/ 83 h 100"/>
                <a:gd name="T50" fmla="*/ 302 w 89"/>
                <a:gd name="T51" fmla="*/ 83 h 100"/>
                <a:gd name="T52" fmla="*/ 317 w 89"/>
                <a:gd name="T53" fmla="*/ 93 h 100"/>
                <a:gd name="T54" fmla="*/ 327 w 89"/>
                <a:gd name="T55" fmla="*/ 102 h 100"/>
                <a:gd name="T56" fmla="*/ 348 w 89"/>
                <a:gd name="T57" fmla="*/ 102 h 100"/>
                <a:gd name="T58" fmla="*/ 373 w 89"/>
                <a:gd name="T59" fmla="*/ 88 h 100"/>
                <a:gd name="T60" fmla="*/ 414 w 89"/>
                <a:gd name="T61" fmla="*/ 97 h 100"/>
                <a:gd name="T62" fmla="*/ 424 w 89"/>
                <a:gd name="T63" fmla="*/ 97 h 100"/>
                <a:gd name="T64" fmla="*/ 440 w 89"/>
                <a:gd name="T65" fmla="*/ 102 h 100"/>
                <a:gd name="T66" fmla="*/ 445 w 89"/>
                <a:gd name="T67" fmla="*/ 107 h 100"/>
                <a:gd name="T68" fmla="*/ 414 w 89"/>
                <a:gd name="T69" fmla="*/ 122 h 100"/>
                <a:gd name="T70" fmla="*/ 399 w 89"/>
                <a:gd name="T71" fmla="*/ 136 h 100"/>
                <a:gd name="T72" fmla="*/ 373 w 89"/>
                <a:gd name="T73" fmla="*/ 146 h 100"/>
                <a:gd name="T74" fmla="*/ 302 w 89"/>
                <a:gd name="T75" fmla="*/ 214 h 100"/>
                <a:gd name="T76" fmla="*/ 291 w 89"/>
                <a:gd name="T77" fmla="*/ 224 h 100"/>
                <a:gd name="T78" fmla="*/ 291 w 89"/>
                <a:gd name="T79" fmla="*/ 273 h 100"/>
                <a:gd name="T80" fmla="*/ 266 w 89"/>
                <a:gd name="T81" fmla="*/ 287 h 100"/>
                <a:gd name="T82" fmla="*/ 266 w 89"/>
                <a:gd name="T83" fmla="*/ 297 h 100"/>
                <a:gd name="T84" fmla="*/ 266 w 89"/>
                <a:gd name="T85" fmla="*/ 317 h 100"/>
                <a:gd name="T86" fmla="*/ 271 w 89"/>
                <a:gd name="T87" fmla="*/ 336 h 100"/>
                <a:gd name="T88" fmla="*/ 266 w 89"/>
                <a:gd name="T89" fmla="*/ 356 h 100"/>
                <a:gd name="T90" fmla="*/ 271 w 89"/>
                <a:gd name="T91" fmla="*/ 385 h 100"/>
                <a:gd name="T92" fmla="*/ 281 w 89"/>
                <a:gd name="T93" fmla="*/ 390 h 100"/>
                <a:gd name="T94" fmla="*/ 297 w 89"/>
                <a:gd name="T95" fmla="*/ 394 h 100"/>
                <a:gd name="T96" fmla="*/ 302 w 89"/>
                <a:gd name="T97" fmla="*/ 404 h 100"/>
                <a:gd name="T98" fmla="*/ 327 w 89"/>
                <a:gd name="T99" fmla="*/ 424 h 100"/>
                <a:gd name="T100" fmla="*/ 368 w 89"/>
                <a:gd name="T101" fmla="*/ 448 h 100"/>
                <a:gd name="T102" fmla="*/ 368 w 89"/>
                <a:gd name="T103" fmla="*/ 463 h 100"/>
                <a:gd name="T104" fmla="*/ 41 w 89"/>
                <a:gd name="T105" fmla="*/ 48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82" name="Freeform 205"/>
            <p:cNvSpPr>
              <a:spLocks/>
            </p:cNvSpPr>
            <p:nvPr/>
          </p:nvSpPr>
          <p:spPr bwMode="auto">
            <a:xfrm>
              <a:off x="3879" y="1838"/>
              <a:ext cx="206" cy="351"/>
            </a:xfrm>
            <a:custGeom>
              <a:avLst/>
              <a:gdLst>
                <a:gd name="T0" fmla="*/ 5 w 40"/>
                <a:gd name="T1" fmla="*/ 24 h 72"/>
                <a:gd name="T2" fmla="*/ 21 w 40"/>
                <a:gd name="T3" fmla="*/ 219 h 72"/>
                <a:gd name="T4" fmla="*/ 21 w 40"/>
                <a:gd name="T5" fmla="*/ 224 h 72"/>
                <a:gd name="T6" fmla="*/ 21 w 40"/>
                <a:gd name="T7" fmla="*/ 229 h 72"/>
                <a:gd name="T8" fmla="*/ 21 w 40"/>
                <a:gd name="T9" fmla="*/ 239 h 72"/>
                <a:gd name="T10" fmla="*/ 26 w 40"/>
                <a:gd name="T11" fmla="*/ 253 h 72"/>
                <a:gd name="T12" fmla="*/ 31 w 40"/>
                <a:gd name="T13" fmla="*/ 273 h 72"/>
                <a:gd name="T14" fmla="*/ 21 w 40"/>
                <a:gd name="T15" fmla="*/ 288 h 72"/>
                <a:gd name="T16" fmla="*/ 21 w 40"/>
                <a:gd name="T17" fmla="*/ 292 h 72"/>
                <a:gd name="T18" fmla="*/ 10 w 40"/>
                <a:gd name="T19" fmla="*/ 307 h 72"/>
                <a:gd name="T20" fmla="*/ 0 w 40"/>
                <a:gd name="T21" fmla="*/ 317 h 72"/>
                <a:gd name="T22" fmla="*/ 0 w 40"/>
                <a:gd name="T23" fmla="*/ 332 h 72"/>
                <a:gd name="T24" fmla="*/ 0 w 40"/>
                <a:gd name="T25" fmla="*/ 346 h 72"/>
                <a:gd name="T26" fmla="*/ 0 w 40"/>
                <a:gd name="T27" fmla="*/ 346 h 72"/>
                <a:gd name="T28" fmla="*/ 0 w 40"/>
                <a:gd name="T29" fmla="*/ 351 h 72"/>
                <a:gd name="T30" fmla="*/ 0 w 40"/>
                <a:gd name="T31" fmla="*/ 351 h 72"/>
                <a:gd name="T32" fmla="*/ 5 w 40"/>
                <a:gd name="T33" fmla="*/ 351 h 72"/>
                <a:gd name="T34" fmla="*/ 10 w 40"/>
                <a:gd name="T35" fmla="*/ 351 h 72"/>
                <a:gd name="T36" fmla="*/ 10 w 40"/>
                <a:gd name="T37" fmla="*/ 346 h 72"/>
                <a:gd name="T38" fmla="*/ 10 w 40"/>
                <a:gd name="T39" fmla="*/ 341 h 72"/>
                <a:gd name="T40" fmla="*/ 26 w 40"/>
                <a:gd name="T41" fmla="*/ 341 h 72"/>
                <a:gd name="T42" fmla="*/ 41 w 40"/>
                <a:gd name="T43" fmla="*/ 336 h 72"/>
                <a:gd name="T44" fmla="*/ 62 w 40"/>
                <a:gd name="T45" fmla="*/ 346 h 72"/>
                <a:gd name="T46" fmla="*/ 62 w 40"/>
                <a:gd name="T47" fmla="*/ 346 h 72"/>
                <a:gd name="T48" fmla="*/ 67 w 40"/>
                <a:gd name="T49" fmla="*/ 346 h 72"/>
                <a:gd name="T50" fmla="*/ 72 w 40"/>
                <a:gd name="T51" fmla="*/ 332 h 72"/>
                <a:gd name="T52" fmla="*/ 82 w 40"/>
                <a:gd name="T53" fmla="*/ 332 h 72"/>
                <a:gd name="T54" fmla="*/ 88 w 40"/>
                <a:gd name="T55" fmla="*/ 336 h 72"/>
                <a:gd name="T56" fmla="*/ 93 w 40"/>
                <a:gd name="T57" fmla="*/ 341 h 72"/>
                <a:gd name="T58" fmla="*/ 98 w 40"/>
                <a:gd name="T59" fmla="*/ 336 h 72"/>
                <a:gd name="T60" fmla="*/ 103 w 40"/>
                <a:gd name="T61" fmla="*/ 317 h 72"/>
                <a:gd name="T62" fmla="*/ 108 w 40"/>
                <a:gd name="T63" fmla="*/ 312 h 72"/>
                <a:gd name="T64" fmla="*/ 113 w 40"/>
                <a:gd name="T65" fmla="*/ 312 h 72"/>
                <a:gd name="T66" fmla="*/ 124 w 40"/>
                <a:gd name="T67" fmla="*/ 322 h 72"/>
                <a:gd name="T68" fmla="*/ 139 w 40"/>
                <a:gd name="T69" fmla="*/ 322 h 72"/>
                <a:gd name="T70" fmla="*/ 144 w 40"/>
                <a:gd name="T71" fmla="*/ 307 h 72"/>
                <a:gd name="T72" fmla="*/ 170 w 40"/>
                <a:gd name="T73" fmla="*/ 273 h 72"/>
                <a:gd name="T74" fmla="*/ 170 w 40"/>
                <a:gd name="T75" fmla="*/ 258 h 72"/>
                <a:gd name="T76" fmla="*/ 175 w 40"/>
                <a:gd name="T77" fmla="*/ 258 h 72"/>
                <a:gd name="T78" fmla="*/ 191 w 40"/>
                <a:gd name="T79" fmla="*/ 258 h 72"/>
                <a:gd name="T80" fmla="*/ 196 w 40"/>
                <a:gd name="T81" fmla="*/ 253 h 72"/>
                <a:gd name="T82" fmla="*/ 206 w 40"/>
                <a:gd name="T83" fmla="*/ 249 h 72"/>
                <a:gd name="T84" fmla="*/ 206 w 40"/>
                <a:gd name="T85" fmla="*/ 244 h 72"/>
                <a:gd name="T86" fmla="*/ 206 w 40"/>
                <a:gd name="T87" fmla="*/ 229 h 72"/>
                <a:gd name="T88" fmla="*/ 206 w 40"/>
                <a:gd name="T89" fmla="*/ 229 h 72"/>
                <a:gd name="T90" fmla="*/ 206 w 40"/>
                <a:gd name="T91" fmla="*/ 219 h 72"/>
                <a:gd name="T92" fmla="*/ 180 w 40"/>
                <a:gd name="T93" fmla="*/ 5 h 72"/>
                <a:gd name="T94" fmla="*/ 180 w 40"/>
                <a:gd name="T95" fmla="*/ 0 h 72"/>
                <a:gd name="T96" fmla="*/ 46 w 40"/>
                <a:gd name="T97" fmla="*/ 15 h 72"/>
                <a:gd name="T98" fmla="*/ 41 w 40"/>
                <a:gd name="T99" fmla="*/ 20 h 72"/>
                <a:gd name="T100" fmla="*/ 31 w 40"/>
                <a:gd name="T101" fmla="*/ 24 h 72"/>
                <a:gd name="T102" fmla="*/ 26 w 40"/>
                <a:gd name="T103" fmla="*/ 29 h 72"/>
                <a:gd name="T104" fmla="*/ 15 w 40"/>
                <a:gd name="T105" fmla="*/ 29 h 72"/>
                <a:gd name="T106" fmla="*/ 5 w 40"/>
                <a:gd name="T107" fmla="*/ 24 h 72"/>
                <a:gd name="T108" fmla="*/ 5 w 40"/>
                <a:gd name="T109" fmla="*/ 24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83" name="Freeform 206"/>
            <p:cNvSpPr>
              <a:spLocks/>
            </p:cNvSpPr>
            <p:nvPr/>
          </p:nvSpPr>
          <p:spPr bwMode="auto">
            <a:xfrm>
              <a:off x="4331" y="1721"/>
              <a:ext cx="404" cy="249"/>
            </a:xfrm>
            <a:custGeom>
              <a:avLst/>
              <a:gdLst>
                <a:gd name="T0" fmla="*/ 97 w 79"/>
                <a:gd name="T1" fmla="*/ 239 h 51"/>
                <a:gd name="T2" fmla="*/ 281 w 79"/>
                <a:gd name="T3" fmla="*/ 205 h 51"/>
                <a:gd name="T4" fmla="*/ 338 w 79"/>
                <a:gd name="T5" fmla="*/ 195 h 51"/>
                <a:gd name="T6" fmla="*/ 343 w 79"/>
                <a:gd name="T7" fmla="*/ 195 h 51"/>
                <a:gd name="T8" fmla="*/ 343 w 79"/>
                <a:gd name="T9" fmla="*/ 190 h 51"/>
                <a:gd name="T10" fmla="*/ 343 w 79"/>
                <a:gd name="T11" fmla="*/ 186 h 51"/>
                <a:gd name="T12" fmla="*/ 348 w 79"/>
                <a:gd name="T13" fmla="*/ 181 h 51"/>
                <a:gd name="T14" fmla="*/ 358 w 79"/>
                <a:gd name="T15" fmla="*/ 181 h 51"/>
                <a:gd name="T16" fmla="*/ 363 w 79"/>
                <a:gd name="T17" fmla="*/ 181 h 51"/>
                <a:gd name="T18" fmla="*/ 378 w 79"/>
                <a:gd name="T19" fmla="*/ 171 h 51"/>
                <a:gd name="T20" fmla="*/ 378 w 79"/>
                <a:gd name="T21" fmla="*/ 161 h 51"/>
                <a:gd name="T22" fmla="*/ 394 w 79"/>
                <a:gd name="T23" fmla="*/ 151 h 51"/>
                <a:gd name="T24" fmla="*/ 404 w 79"/>
                <a:gd name="T25" fmla="*/ 146 h 51"/>
                <a:gd name="T26" fmla="*/ 404 w 79"/>
                <a:gd name="T27" fmla="*/ 142 h 51"/>
                <a:gd name="T28" fmla="*/ 394 w 79"/>
                <a:gd name="T29" fmla="*/ 137 h 51"/>
                <a:gd name="T30" fmla="*/ 389 w 79"/>
                <a:gd name="T31" fmla="*/ 132 h 51"/>
                <a:gd name="T32" fmla="*/ 384 w 79"/>
                <a:gd name="T33" fmla="*/ 132 h 51"/>
                <a:gd name="T34" fmla="*/ 384 w 79"/>
                <a:gd name="T35" fmla="*/ 127 h 51"/>
                <a:gd name="T36" fmla="*/ 373 w 79"/>
                <a:gd name="T37" fmla="*/ 127 h 51"/>
                <a:gd name="T38" fmla="*/ 373 w 79"/>
                <a:gd name="T39" fmla="*/ 117 h 51"/>
                <a:gd name="T40" fmla="*/ 363 w 79"/>
                <a:gd name="T41" fmla="*/ 117 h 51"/>
                <a:gd name="T42" fmla="*/ 363 w 79"/>
                <a:gd name="T43" fmla="*/ 112 h 51"/>
                <a:gd name="T44" fmla="*/ 363 w 79"/>
                <a:gd name="T45" fmla="*/ 98 h 51"/>
                <a:gd name="T46" fmla="*/ 368 w 79"/>
                <a:gd name="T47" fmla="*/ 98 h 51"/>
                <a:gd name="T48" fmla="*/ 363 w 79"/>
                <a:gd name="T49" fmla="*/ 88 h 51"/>
                <a:gd name="T50" fmla="*/ 358 w 79"/>
                <a:gd name="T51" fmla="*/ 83 h 51"/>
                <a:gd name="T52" fmla="*/ 358 w 79"/>
                <a:gd name="T53" fmla="*/ 83 h 51"/>
                <a:gd name="T54" fmla="*/ 363 w 79"/>
                <a:gd name="T55" fmla="*/ 78 h 51"/>
                <a:gd name="T56" fmla="*/ 368 w 79"/>
                <a:gd name="T57" fmla="*/ 73 h 51"/>
                <a:gd name="T58" fmla="*/ 373 w 79"/>
                <a:gd name="T59" fmla="*/ 59 h 51"/>
                <a:gd name="T60" fmla="*/ 373 w 79"/>
                <a:gd name="T61" fmla="*/ 54 h 51"/>
                <a:gd name="T62" fmla="*/ 378 w 79"/>
                <a:gd name="T63" fmla="*/ 49 h 51"/>
                <a:gd name="T64" fmla="*/ 378 w 79"/>
                <a:gd name="T65" fmla="*/ 44 h 51"/>
                <a:gd name="T66" fmla="*/ 373 w 79"/>
                <a:gd name="T67" fmla="*/ 44 h 51"/>
                <a:gd name="T68" fmla="*/ 358 w 79"/>
                <a:gd name="T69" fmla="*/ 39 h 51"/>
                <a:gd name="T70" fmla="*/ 358 w 79"/>
                <a:gd name="T71" fmla="*/ 39 h 51"/>
                <a:gd name="T72" fmla="*/ 353 w 79"/>
                <a:gd name="T73" fmla="*/ 34 h 51"/>
                <a:gd name="T74" fmla="*/ 353 w 79"/>
                <a:gd name="T75" fmla="*/ 29 h 51"/>
                <a:gd name="T76" fmla="*/ 343 w 79"/>
                <a:gd name="T77" fmla="*/ 15 h 51"/>
                <a:gd name="T78" fmla="*/ 338 w 79"/>
                <a:gd name="T79" fmla="*/ 15 h 51"/>
                <a:gd name="T80" fmla="*/ 338 w 79"/>
                <a:gd name="T81" fmla="*/ 10 h 51"/>
                <a:gd name="T82" fmla="*/ 332 w 79"/>
                <a:gd name="T83" fmla="*/ 10 h 51"/>
                <a:gd name="T84" fmla="*/ 332 w 79"/>
                <a:gd name="T85" fmla="*/ 10 h 51"/>
                <a:gd name="T86" fmla="*/ 332 w 79"/>
                <a:gd name="T87" fmla="*/ 5 h 51"/>
                <a:gd name="T88" fmla="*/ 327 w 79"/>
                <a:gd name="T89" fmla="*/ 0 h 51"/>
                <a:gd name="T90" fmla="*/ 46 w 79"/>
                <a:gd name="T91" fmla="*/ 54 h 51"/>
                <a:gd name="T92" fmla="*/ 41 w 79"/>
                <a:gd name="T93" fmla="*/ 34 h 51"/>
                <a:gd name="T94" fmla="*/ 26 w 79"/>
                <a:gd name="T95" fmla="*/ 49 h 51"/>
                <a:gd name="T96" fmla="*/ 26 w 79"/>
                <a:gd name="T97" fmla="*/ 49 h 51"/>
                <a:gd name="T98" fmla="*/ 20 w 79"/>
                <a:gd name="T99" fmla="*/ 44 h 51"/>
                <a:gd name="T100" fmla="*/ 20 w 79"/>
                <a:gd name="T101" fmla="*/ 44 h 51"/>
                <a:gd name="T102" fmla="*/ 15 w 79"/>
                <a:gd name="T103" fmla="*/ 54 h 51"/>
                <a:gd name="T104" fmla="*/ 5 w 79"/>
                <a:gd name="T105" fmla="*/ 63 h 51"/>
                <a:gd name="T106" fmla="*/ 0 w 79"/>
                <a:gd name="T107" fmla="*/ 68 h 51"/>
                <a:gd name="T108" fmla="*/ 20 w 79"/>
                <a:gd name="T109" fmla="*/ 176 h 51"/>
                <a:gd name="T110" fmla="*/ 31 w 79"/>
                <a:gd name="T111" fmla="*/ 249 h 51"/>
                <a:gd name="T112" fmla="*/ 97 w 79"/>
                <a:gd name="T113" fmla="*/ 239 h 51"/>
                <a:gd name="T114" fmla="*/ 97 w 79"/>
                <a:gd name="T115" fmla="*/ 239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84" name="Freeform 207"/>
            <p:cNvSpPr>
              <a:spLocks/>
            </p:cNvSpPr>
            <p:nvPr/>
          </p:nvSpPr>
          <p:spPr bwMode="auto">
            <a:xfrm>
              <a:off x="4197" y="1970"/>
              <a:ext cx="523" cy="287"/>
            </a:xfrm>
            <a:custGeom>
              <a:avLst/>
              <a:gdLst>
                <a:gd name="T0" fmla="*/ 159 w 102"/>
                <a:gd name="T1" fmla="*/ 268 h 59"/>
                <a:gd name="T2" fmla="*/ 133 w 102"/>
                <a:gd name="T3" fmla="*/ 272 h 59"/>
                <a:gd name="T4" fmla="*/ 113 w 102"/>
                <a:gd name="T5" fmla="*/ 272 h 59"/>
                <a:gd name="T6" fmla="*/ 26 w 102"/>
                <a:gd name="T7" fmla="*/ 272 h 59"/>
                <a:gd name="T8" fmla="*/ 46 w 102"/>
                <a:gd name="T9" fmla="*/ 253 h 59"/>
                <a:gd name="T10" fmla="*/ 51 w 102"/>
                <a:gd name="T11" fmla="*/ 238 h 59"/>
                <a:gd name="T12" fmla="*/ 97 w 102"/>
                <a:gd name="T13" fmla="*/ 195 h 59"/>
                <a:gd name="T14" fmla="*/ 108 w 102"/>
                <a:gd name="T15" fmla="*/ 214 h 59"/>
                <a:gd name="T16" fmla="*/ 138 w 102"/>
                <a:gd name="T17" fmla="*/ 214 h 59"/>
                <a:gd name="T18" fmla="*/ 149 w 102"/>
                <a:gd name="T19" fmla="*/ 209 h 59"/>
                <a:gd name="T20" fmla="*/ 174 w 102"/>
                <a:gd name="T21" fmla="*/ 204 h 59"/>
                <a:gd name="T22" fmla="*/ 185 w 102"/>
                <a:gd name="T23" fmla="*/ 199 h 59"/>
                <a:gd name="T24" fmla="*/ 215 w 102"/>
                <a:gd name="T25" fmla="*/ 175 h 59"/>
                <a:gd name="T26" fmla="*/ 226 w 102"/>
                <a:gd name="T27" fmla="*/ 136 h 59"/>
                <a:gd name="T28" fmla="*/ 251 w 102"/>
                <a:gd name="T29" fmla="*/ 88 h 59"/>
                <a:gd name="T30" fmla="*/ 267 w 102"/>
                <a:gd name="T31" fmla="*/ 92 h 59"/>
                <a:gd name="T32" fmla="*/ 282 w 102"/>
                <a:gd name="T33" fmla="*/ 58 h 59"/>
                <a:gd name="T34" fmla="*/ 303 w 102"/>
                <a:gd name="T35" fmla="*/ 49 h 59"/>
                <a:gd name="T36" fmla="*/ 313 w 102"/>
                <a:gd name="T37" fmla="*/ 24 h 59"/>
                <a:gd name="T38" fmla="*/ 313 w 102"/>
                <a:gd name="T39" fmla="*/ 5 h 59"/>
                <a:gd name="T40" fmla="*/ 349 w 102"/>
                <a:gd name="T41" fmla="*/ 19 h 59"/>
                <a:gd name="T42" fmla="*/ 359 w 102"/>
                <a:gd name="T43" fmla="*/ 5 h 59"/>
                <a:gd name="T44" fmla="*/ 374 w 102"/>
                <a:gd name="T45" fmla="*/ 10 h 59"/>
                <a:gd name="T46" fmla="*/ 390 w 102"/>
                <a:gd name="T47" fmla="*/ 19 h 59"/>
                <a:gd name="T48" fmla="*/ 410 w 102"/>
                <a:gd name="T49" fmla="*/ 39 h 59"/>
                <a:gd name="T50" fmla="*/ 395 w 102"/>
                <a:gd name="T51" fmla="*/ 68 h 59"/>
                <a:gd name="T52" fmla="*/ 415 w 102"/>
                <a:gd name="T53" fmla="*/ 73 h 59"/>
                <a:gd name="T54" fmla="*/ 431 w 102"/>
                <a:gd name="T55" fmla="*/ 83 h 59"/>
                <a:gd name="T56" fmla="*/ 446 w 102"/>
                <a:gd name="T57" fmla="*/ 88 h 59"/>
                <a:gd name="T58" fmla="*/ 477 w 102"/>
                <a:gd name="T59" fmla="*/ 97 h 59"/>
                <a:gd name="T60" fmla="*/ 477 w 102"/>
                <a:gd name="T61" fmla="*/ 112 h 59"/>
                <a:gd name="T62" fmla="*/ 472 w 102"/>
                <a:gd name="T63" fmla="*/ 126 h 59"/>
                <a:gd name="T64" fmla="*/ 487 w 102"/>
                <a:gd name="T65" fmla="*/ 141 h 59"/>
                <a:gd name="T66" fmla="*/ 477 w 102"/>
                <a:gd name="T67" fmla="*/ 146 h 59"/>
                <a:gd name="T68" fmla="*/ 482 w 102"/>
                <a:gd name="T69" fmla="*/ 151 h 59"/>
                <a:gd name="T70" fmla="*/ 472 w 102"/>
                <a:gd name="T71" fmla="*/ 156 h 59"/>
                <a:gd name="T72" fmla="*/ 482 w 102"/>
                <a:gd name="T73" fmla="*/ 161 h 59"/>
                <a:gd name="T74" fmla="*/ 482 w 102"/>
                <a:gd name="T75" fmla="*/ 175 h 59"/>
                <a:gd name="T76" fmla="*/ 472 w 102"/>
                <a:gd name="T77" fmla="*/ 175 h 59"/>
                <a:gd name="T78" fmla="*/ 492 w 102"/>
                <a:gd name="T79" fmla="*/ 180 h 59"/>
                <a:gd name="T80" fmla="*/ 513 w 102"/>
                <a:gd name="T81" fmla="*/ 175 h 59"/>
                <a:gd name="T82" fmla="*/ 518 w 102"/>
                <a:gd name="T83" fmla="*/ 204 h 59"/>
                <a:gd name="T84" fmla="*/ 518 w 102"/>
                <a:gd name="T85" fmla="*/ 209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nvGrpSpPr>
            <p:cNvPr id="7" name="Group 208"/>
            <p:cNvGrpSpPr>
              <a:grpSpLocks/>
            </p:cNvGrpSpPr>
            <p:nvPr/>
          </p:nvGrpSpPr>
          <p:grpSpPr bwMode="auto">
            <a:xfrm>
              <a:off x="2552" y="1262"/>
              <a:ext cx="2199" cy="1942"/>
              <a:chOff x="2552" y="1262"/>
              <a:chExt cx="2199" cy="1942"/>
            </a:xfrm>
          </p:grpSpPr>
          <p:sp>
            <p:nvSpPr>
              <p:cNvPr id="32903" name="Freeform 209"/>
              <p:cNvSpPr>
                <a:spLocks/>
              </p:cNvSpPr>
              <p:nvPr/>
            </p:nvSpPr>
            <p:spPr bwMode="auto">
              <a:xfrm>
                <a:off x="2843" y="1262"/>
                <a:ext cx="457" cy="269"/>
              </a:xfrm>
              <a:custGeom>
                <a:avLst/>
                <a:gdLst>
                  <a:gd name="T0" fmla="*/ 0 w 89"/>
                  <a:gd name="T1" fmla="*/ 249 h 55"/>
                  <a:gd name="T2" fmla="*/ 26 w 89"/>
                  <a:gd name="T3" fmla="*/ 0 h 55"/>
                  <a:gd name="T4" fmla="*/ 226 w 89"/>
                  <a:gd name="T5" fmla="*/ 15 h 55"/>
                  <a:gd name="T6" fmla="*/ 421 w 89"/>
                  <a:gd name="T7" fmla="*/ 20 h 55"/>
                  <a:gd name="T8" fmla="*/ 421 w 89"/>
                  <a:gd name="T9" fmla="*/ 24 h 55"/>
                  <a:gd name="T10" fmla="*/ 426 w 89"/>
                  <a:gd name="T11" fmla="*/ 44 h 55"/>
                  <a:gd name="T12" fmla="*/ 426 w 89"/>
                  <a:gd name="T13" fmla="*/ 49 h 55"/>
                  <a:gd name="T14" fmla="*/ 421 w 89"/>
                  <a:gd name="T15" fmla="*/ 64 h 55"/>
                  <a:gd name="T16" fmla="*/ 421 w 89"/>
                  <a:gd name="T17" fmla="*/ 88 h 55"/>
                  <a:gd name="T18" fmla="*/ 431 w 89"/>
                  <a:gd name="T19" fmla="*/ 112 h 55"/>
                  <a:gd name="T20" fmla="*/ 436 w 89"/>
                  <a:gd name="T21" fmla="*/ 122 h 55"/>
                  <a:gd name="T22" fmla="*/ 442 w 89"/>
                  <a:gd name="T23" fmla="*/ 147 h 55"/>
                  <a:gd name="T24" fmla="*/ 442 w 89"/>
                  <a:gd name="T25" fmla="*/ 186 h 55"/>
                  <a:gd name="T26" fmla="*/ 447 w 89"/>
                  <a:gd name="T27" fmla="*/ 196 h 55"/>
                  <a:gd name="T28" fmla="*/ 447 w 89"/>
                  <a:gd name="T29" fmla="*/ 210 h 55"/>
                  <a:gd name="T30" fmla="*/ 447 w 89"/>
                  <a:gd name="T31" fmla="*/ 215 h 55"/>
                  <a:gd name="T32" fmla="*/ 457 w 89"/>
                  <a:gd name="T33" fmla="*/ 249 h 55"/>
                  <a:gd name="T34" fmla="*/ 457 w 89"/>
                  <a:gd name="T35" fmla="*/ 259 h 55"/>
                  <a:gd name="T36" fmla="*/ 457 w 89"/>
                  <a:gd name="T37" fmla="*/ 269 h 55"/>
                  <a:gd name="T38" fmla="*/ 0 w 89"/>
                  <a:gd name="T39" fmla="*/ 249 h 55"/>
                  <a:gd name="T40" fmla="*/ 0 w 89"/>
                  <a:gd name="T41" fmla="*/ 249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04" name="Freeform 210"/>
              <p:cNvSpPr>
                <a:spLocks/>
              </p:cNvSpPr>
              <p:nvPr/>
            </p:nvSpPr>
            <p:spPr bwMode="auto">
              <a:xfrm>
                <a:off x="2807" y="1760"/>
                <a:ext cx="571" cy="268"/>
              </a:xfrm>
              <a:custGeom>
                <a:avLst/>
                <a:gdLst>
                  <a:gd name="T0" fmla="*/ 0 w 111"/>
                  <a:gd name="T1" fmla="*/ 166 h 55"/>
                  <a:gd name="T2" fmla="*/ 15 w 111"/>
                  <a:gd name="T3" fmla="*/ 0 h 55"/>
                  <a:gd name="T4" fmla="*/ 370 w 111"/>
                  <a:gd name="T5" fmla="*/ 15 h 55"/>
                  <a:gd name="T6" fmla="*/ 381 w 111"/>
                  <a:gd name="T7" fmla="*/ 29 h 55"/>
                  <a:gd name="T8" fmla="*/ 391 w 111"/>
                  <a:gd name="T9" fmla="*/ 29 h 55"/>
                  <a:gd name="T10" fmla="*/ 401 w 111"/>
                  <a:gd name="T11" fmla="*/ 24 h 55"/>
                  <a:gd name="T12" fmla="*/ 406 w 111"/>
                  <a:gd name="T13" fmla="*/ 29 h 55"/>
                  <a:gd name="T14" fmla="*/ 412 w 111"/>
                  <a:gd name="T15" fmla="*/ 44 h 55"/>
                  <a:gd name="T16" fmla="*/ 422 w 111"/>
                  <a:gd name="T17" fmla="*/ 44 h 55"/>
                  <a:gd name="T18" fmla="*/ 427 w 111"/>
                  <a:gd name="T19" fmla="*/ 44 h 55"/>
                  <a:gd name="T20" fmla="*/ 437 w 111"/>
                  <a:gd name="T21" fmla="*/ 34 h 55"/>
                  <a:gd name="T22" fmla="*/ 448 w 111"/>
                  <a:gd name="T23" fmla="*/ 34 h 55"/>
                  <a:gd name="T24" fmla="*/ 458 w 111"/>
                  <a:gd name="T25" fmla="*/ 39 h 55"/>
                  <a:gd name="T26" fmla="*/ 484 w 111"/>
                  <a:gd name="T27" fmla="*/ 54 h 55"/>
                  <a:gd name="T28" fmla="*/ 499 w 111"/>
                  <a:gd name="T29" fmla="*/ 63 h 55"/>
                  <a:gd name="T30" fmla="*/ 499 w 111"/>
                  <a:gd name="T31" fmla="*/ 73 h 55"/>
                  <a:gd name="T32" fmla="*/ 509 w 111"/>
                  <a:gd name="T33" fmla="*/ 78 h 55"/>
                  <a:gd name="T34" fmla="*/ 509 w 111"/>
                  <a:gd name="T35" fmla="*/ 83 h 55"/>
                  <a:gd name="T36" fmla="*/ 504 w 111"/>
                  <a:gd name="T37" fmla="*/ 93 h 55"/>
                  <a:gd name="T38" fmla="*/ 509 w 111"/>
                  <a:gd name="T39" fmla="*/ 102 h 55"/>
                  <a:gd name="T40" fmla="*/ 514 w 111"/>
                  <a:gd name="T41" fmla="*/ 117 h 55"/>
                  <a:gd name="T42" fmla="*/ 520 w 111"/>
                  <a:gd name="T43" fmla="*/ 122 h 55"/>
                  <a:gd name="T44" fmla="*/ 520 w 111"/>
                  <a:gd name="T45" fmla="*/ 127 h 55"/>
                  <a:gd name="T46" fmla="*/ 520 w 111"/>
                  <a:gd name="T47" fmla="*/ 136 h 55"/>
                  <a:gd name="T48" fmla="*/ 530 w 111"/>
                  <a:gd name="T49" fmla="*/ 141 h 55"/>
                  <a:gd name="T50" fmla="*/ 535 w 111"/>
                  <a:gd name="T51" fmla="*/ 146 h 55"/>
                  <a:gd name="T52" fmla="*/ 530 w 111"/>
                  <a:gd name="T53" fmla="*/ 156 h 55"/>
                  <a:gd name="T54" fmla="*/ 530 w 111"/>
                  <a:gd name="T55" fmla="*/ 166 h 55"/>
                  <a:gd name="T56" fmla="*/ 540 w 111"/>
                  <a:gd name="T57" fmla="*/ 171 h 55"/>
                  <a:gd name="T58" fmla="*/ 540 w 111"/>
                  <a:gd name="T59" fmla="*/ 180 h 55"/>
                  <a:gd name="T60" fmla="*/ 535 w 111"/>
                  <a:gd name="T61" fmla="*/ 185 h 55"/>
                  <a:gd name="T62" fmla="*/ 540 w 111"/>
                  <a:gd name="T63" fmla="*/ 190 h 55"/>
                  <a:gd name="T64" fmla="*/ 545 w 111"/>
                  <a:gd name="T65" fmla="*/ 200 h 55"/>
                  <a:gd name="T66" fmla="*/ 540 w 111"/>
                  <a:gd name="T67" fmla="*/ 205 h 55"/>
                  <a:gd name="T68" fmla="*/ 545 w 111"/>
                  <a:gd name="T69" fmla="*/ 214 h 55"/>
                  <a:gd name="T70" fmla="*/ 545 w 111"/>
                  <a:gd name="T71" fmla="*/ 219 h 55"/>
                  <a:gd name="T72" fmla="*/ 550 w 111"/>
                  <a:gd name="T73" fmla="*/ 224 h 55"/>
                  <a:gd name="T74" fmla="*/ 556 w 111"/>
                  <a:gd name="T75" fmla="*/ 234 h 55"/>
                  <a:gd name="T76" fmla="*/ 561 w 111"/>
                  <a:gd name="T77" fmla="*/ 244 h 55"/>
                  <a:gd name="T78" fmla="*/ 571 w 111"/>
                  <a:gd name="T79" fmla="*/ 253 h 55"/>
                  <a:gd name="T80" fmla="*/ 571 w 111"/>
                  <a:gd name="T81" fmla="*/ 258 h 55"/>
                  <a:gd name="T82" fmla="*/ 571 w 111"/>
                  <a:gd name="T83" fmla="*/ 263 h 55"/>
                  <a:gd name="T84" fmla="*/ 571 w 111"/>
                  <a:gd name="T85" fmla="*/ 268 h 55"/>
                  <a:gd name="T86" fmla="*/ 129 w 111"/>
                  <a:gd name="T87" fmla="*/ 258 h 55"/>
                  <a:gd name="T88" fmla="*/ 134 w 111"/>
                  <a:gd name="T89" fmla="*/ 175 h 55"/>
                  <a:gd name="T90" fmla="*/ 0 w 111"/>
                  <a:gd name="T91" fmla="*/ 166 h 55"/>
                  <a:gd name="T92" fmla="*/ 0 w 111"/>
                  <a:gd name="T93" fmla="*/ 166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05" name="Freeform 211"/>
              <p:cNvSpPr>
                <a:spLocks/>
              </p:cNvSpPr>
              <p:nvPr/>
            </p:nvSpPr>
            <p:spPr bwMode="auto">
              <a:xfrm>
                <a:off x="2848" y="2262"/>
                <a:ext cx="595" cy="293"/>
              </a:xfrm>
              <a:custGeom>
                <a:avLst/>
                <a:gdLst>
                  <a:gd name="T0" fmla="*/ 72 w 116"/>
                  <a:gd name="T1" fmla="*/ 5 h 60"/>
                  <a:gd name="T2" fmla="*/ 0 w 116"/>
                  <a:gd name="T3" fmla="*/ 44 h 60"/>
                  <a:gd name="T4" fmla="*/ 205 w 116"/>
                  <a:gd name="T5" fmla="*/ 215 h 60"/>
                  <a:gd name="T6" fmla="*/ 215 w 116"/>
                  <a:gd name="T7" fmla="*/ 220 h 60"/>
                  <a:gd name="T8" fmla="*/ 231 w 116"/>
                  <a:gd name="T9" fmla="*/ 234 h 60"/>
                  <a:gd name="T10" fmla="*/ 246 w 116"/>
                  <a:gd name="T11" fmla="*/ 230 h 60"/>
                  <a:gd name="T12" fmla="*/ 256 w 116"/>
                  <a:gd name="T13" fmla="*/ 234 h 60"/>
                  <a:gd name="T14" fmla="*/ 262 w 116"/>
                  <a:gd name="T15" fmla="*/ 244 h 60"/>
                  <a:gd name="T16" fmla="*/ 282 w 116"/>
                  <a:gd name="T17" fmla="*/ 249 h 60"/>
                  <a:gd name="T18" fmla="*/ 292 w 116"/>
                  <a:gd name="T19" fmla="*/ 254 h 60"/>
                  <a:gd name="T20" fmla="*/ 303 w 116"/>
                  <a:gd name="T21" fmla="*/ 249 h 60"/>
                  <a:gd name="T22" fmla="*/ 313 w 116"/>
                  <a:gd name="T23" fmla="*/ 259 h 60"/>
                  <a:gd name="T24" fmla="*/ 333 w 116"/>
                  <a:gd name="T25" fmla="*/ 259 h 60"/>
                  <a:gd name="T26" fmla="*/ 344 w 116"/>
                  <a:gd name="T27" fmla="*/ 269 h 60"/>
                  <a:gd name="T28" fmla="*/ 349 w 116"/>
                  <a:gd name="T29" fmla="*/ 278 h 60"/>
                  <a:gd name="T30" fmla="*/ 364 w 116"/>
                  <a:gd name="T31" fmla="*/ 273 h 60"/>
                  <a:gd name="T32" fmla="*/ 385 w 116"/>
                  <a:gd name="T33" fmla="*/ 283 h 60"/>
                  <a:gd name="T34" fmla="*/ 395 w 116"/>
                  <a:gd name="T35" fmla="*/ 278 h 60"/>
                  <a:gd name="T36" fmla="*/ 405 w 116"/>
                  <a:gd name="T37" fmla="*/ 278 h 60"/>
                  <a:gd name="T38" fmla="*/ 405 w 116"/>
                  <a:gd name="T39" fmla="*/ 293 h 60"/>
                  <a:gd name="T40" fmla="*/ 410 w 116"/>
                  <a:gd name="T41" fmla="*/ 283 h 60"/>
                  <a:gd name="T42" fmla="*/ 421 w 116"/>
                  <a:gd name="T43" fmla="*/ 273 h 60"/>
                  <a:gd name="T44" fmla="*/ 426 w 116"/>
                  <a:gd name="T45" fmla="*/ 278 h 60"/>
                  <a:gd name="T46" fmla="*/ 436 w 116"/>
                  <a:gd name="T47" fmla="*/ 283 h 60"/>
                  <a:gd name="T48" fmla="*/ 446 w 116"/>
                  <a:gd name="T49" fmla="*/ 278 h 60"/>
                  <a:gd name="T50" fmla="*/ 446 w 116"/>
                  <a:gd name="T51" fmla="*/ 283 h 60"/>
                  <a:gd name="T52" fmla="*/ 462 w 116"/>
                  <a:gd name="T53" fmla="*/ 293 h 60"/>
                  <a:gd name="T54" fmla="*/ 477 w 116"/>
                  <a:gd name="T55" fmla="*/ 283 h 60"/>
                  <a:gd name="T56" fmla="*/ 508 w 116"/>
                  <a:gd name="T57" fmla="*/ 273 h 60"/>
                  <a:gd name="T58" fmla="*/ 518 w 116"/>
                  <a:gd name="T59" fmla="*/ 273 h 60"/>
                  <a:gd name="T60" fmla="*/ 544 w 116"/>
                  <a:gd name="T61" fmla="*/ 273 h 60"/>
                  <a:gd name="T62" fmla="*/ 580 w 116"/>
                  <a:gd name="T63" fmla="*/ 288 h 60"/>
                  <a:gd name="T64" fmla="*/ 590 w 116"/>
                  <a:gd name="T65" fmla="*/ 293 h 60"/>
                  <a:gd name="T66" fmla="*/ 595 w 116"/>
                  <a:gd name="T67" fmla="*/ 151 h 60"/>
                  <a:gd name="T68" fmla="*/ 585 w 116"/>
                  <a:gd name="T69" fmla="*/ 15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06" name="Freeform 212"/>
              <p:cNvSpPr>
                <a:spLocks/>
              </p:cNvSpPr>
              <p:nvPr/>
            </p:nvSpPr>
            <p:spPr bwMode="auto">
              <a:xfrm>
                <a:off x="3296" y="1726"/>
                <a:ext cx="420" cy="263"/>
              </a:xfrm>
              <a:custGeom>
                <a:avLst/>
                <a:gdLst>
                  <a:gd name="T0" fmla="*/ 338 w 82"/>
                  <a:gd name="T1" fmla="*/ 0 h 54"/>
                  <a:gd name="T2" fmla="*/ 348 w 82"/>
                  <a:gd name="T3" fmla="*/ 19 h 54"/>
                  <a:gd name="T4" fmla="*/ 343 w 82"/>
                  <a:gd name="T5" fmla="*/ 29 h 54"/>
                  <a:gd name="T6" fmla="*/ 353 w 82"/>
                  <a:gd name="T7" fmla="*/ 63 h 54"/>
                  <a:gd name="T8" fmla="*/ 379 w 82"/>
                  <a:gd name="T9" fmla="*/ 78 h 54"/>
                  <a:gd name="T10" fmla="*/ 384 w 82"/>
                  <a:gd name="T11" fmla="*/ 88 h 54"/>
                  <a:gd name="T12" fmla="*/ 400 w 82"/>
                  <a:gd name="T13" fmla="*/ 102 h 54"/>
                  <a:gd name="T14" fmla="*/ 420 w 82"/>
                  <a:gd name="T15" fmla="*/ 127 h 54"/>
                  <a:gd name="T16" fmla="*/ 410 w 82"/>
                  <a:gd name="T17" fmla="*/ 141 h 54"/>
                  <a:gd name="T18" fmla="*/ 410 w 82"/>
                  <a:gd name="T19" fmla="*/ 151 h 54"/>
                  <a:gd name="T20" fmla="*/ 384 w 82"/>
                  <a:gd name="T21" fmla="*/ 166 h 54"/>
                  <a:gd name="T22" fmla="*/ 369 w 82"/>
                  <a:gd name="T23" fmla="*/ 170 h 54"/>
                  <a:gd name="T24" fmla="*/ 359 w 82"/>
                  <a:gd name="T25" fmla="*/ 185 h 54"/>
                  <a:gd name="T26" fmla="*/ 369 w 82"/>
                  <a:gd name="T27" fmla="*/ 200 h 54"/>
                  <a:gd name="T28" fmla="*/ 369 w 82"/>
                  <a:gd name="T29" fmla="*/ 214 h 54"/>
                  <a:gd name="T30" fmla="*/ 348 w 82"/>
                  <a:gd name="T31" fmla="*/ 244 h 54"/>
                  <a:gd name="T32" fmla="*/ 343 w 82"/>
                  <a:gd name="T33" fmla="*/ 258 h 54"/>
                  <a:gd name="T34" fmla="*/ 323 w 82"/>
                  <a:gd name="T35" fmla="*/ 244 h 54"/>
                  <a:gd name="T36" fmla="*/ 56 w 82"/>
                  <a:gd name="T37" fmla="*/ 248 h 54"/>
                  <a:gd name="T38" fmla="*/ 56 w 82"/>
                  <a:gd name="T39" fmla="*/ 234 h 54"/>
                  <a:gd name="T40" fmla="*/ 46 w 82"/>
                  <a:gd name="T41" fmla="*/ 219 h 54"/>
                  <a:gd name="T42" fmla="*/ 51 w 82"/>
                  <a:gd name="T43" fmla="*/ 205 h 54"/>
                  <a:gd name="T44" fmla="*/ 41 w 82"/>
                  <a:gd name="T45" fmla="*/ 190 h 54"/>
                  <a:gd name="T46" fmla="*/ 41 w 82"/>
                  <a:gd name="T47" fmla="*/ 175 h 54"/>
                  <a:gd name="T48" fmla="*/ 31 w 82"/>
                  <a:gd name="T49" fmla="*/ 161 h 54"/>
                  <a:gd name="T50" fmla="*/ 26 w 82"/>
                  <a:gd name="T51" fmla="*/ 151 h 54"/>
                  <a:gd name="T52" fmla="*/ 15 w 82"/>
                  <a:gd name="T53" fmla="*/ 127 h 54"/>
                  <a:gd name="T54" fmla="*/ 20 w 82"/>
                  <a:gd name="T55" fmla="*/ 112 h 54"/>
                  <a:gd name="T56" fmla="*/ 10 w 82"/>
                  <a:gd name="T57" fmla="*/ 97 h 54"/>
                  <a:gd name="T58" fmla="*/ 10 w 82"/>
                  <a:gd name="T59" fmla="*/ 88 h 54"/>
                  <a:gd name="T60" fmla="*/ 10 w 82"/>
                  <a:gd name="T61" fmla="*/ 58 h 54"/>
                  <a:gd name="T62" fmla="*/ 10 w 82"/>
                  <a:gd name="T63" fmla="*/ 49 h 54"/>
                  <a:gd name="T64" fmla="*/ 5 w 82"/>
                  <a:gd name="T65" fmla="*/ 29 h 54"/>
                  <a:gd name="T66" fmla="*/ 5 w 82"/>
                  <a:gd name="T67" fmla="*/ 15 h 54"/>
                  <a:gd name="T68" fmla="*/ 10 w 82"/>
                  <a:gd name="T69" fmla="*/ 10 h 54"/>
                  <a:gd name="T70" fmla="*/ 10 w 82"/>
                  <a:gd name="T71" fmla="*/ 1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07" name="Freeform 213"/>
              <p:cNvSpPr>
                <a:spLocks/>
              </p:cNvSpPr>
              <p:nvPr/>
            </p:nvSpPr>
            <p:spPr bwMode="auto">
              <a:xfrm>
                <a:off x="3353" y="1970"/>
                <a:ext cx="460" cy="380"/>
              </a:xfrm>
              <a:custGeom>
                <a:avLst/>
                <a:gdLst>
                  <a:gd name="T0" fmla="*/ 388 w 90"/>
                  <a:gd name="T1" fmla="*/ 336 h 78"/>
                  <a:gd name="T2" fmla="*/ 394 w 90"/>
                  <a:gd name="T3" fmla="*/ 346 h 78"/>
                  <a:gd name="T4" fmla="*/ 394 w 90"/>
                  <a:gd name="T5" fmla="*/ 361 h 78"/>
                  <a:gd name="T6" fmla="*/ 378 w 90"/>
                  <a:gd name="T7" fmla="*/ 375 h 78"/>
                  <a:gd name="T8" fmla="*/ 424 w 90"/>
                  <a:gd name="T9" fmla="*/ 380 h 78"/>
                  <a:gd name="T10" fmla="*/ 424 w 90"/>
                  <a:gd name="T11" fmla="*/ 361 h 78"/>
                  <a:gd name="T12" fmla="*/ 434 w 90"/>
                  <a:gd name="T13" fmla="*/ 336 h 78"/>
                  <a:gd name="T14" fmla="*/ 450 w 90"/>
                  <a:gd name="T15" fmla="*/ 326 h 78"/>
                  <a:gd name="T16" fmla="*/ 455 w 90"/>
                  <a:gd name="T17" fmla="*/ 326 h 78"/>
                  <a:gd name="T18" fmla="*/ 460 w 90"/>
                  <a:gd name="T19" fmla="*/ 297 h 78"/>
                  <a:gd name="T20" fmla="*/ 455 w 90"/>
                  <a:gd name="T21" fmla="*/ 292 h 78"/>
                  <a:gd name="T22" fmla="*/ 450 w 90"/>
                  <a:gd name="T23" fmla="*/ 287 h 78"/>
                  <a:gd name="T24" fmla="*/ 445 w 90"/>
                  <a:gd name="T25" fmla="*/ 292 h 78"/>
                  <a:gd name="T26" fmla="*/ 429 w 90"/>
                  <a:gd name="T27" fmla="*/ 273 h 78"/>
                  <a:gd name="T28" fmla="*/ 434 w 90"/>
                  <a:gd name="T29" fmla="*/ 263 h 78"/>
                  <a:gd name="T30" fmla="*/ 429 w 90"/>
                  <a:gd name="T31" fmla="*/ 253 h 78"/>
                  <a:gd name="T32" fmla="*/ 404 w 90"/>
                  <a:gd name="T33" fmla="*/ 224 h 78"/>
                  <a:gd name="T34" fmla="*/ 378 w 90"/>
                  <a:gd name="T35" fmla="*/ 209 h 78"/>
                  <a:gd name="T36" fmla="*/ 363 w 90"/>
                  <a:gd name="T37" fmla="*/ 185 h 78"/>
                  <a:gd name="T38" fmla="*/ 378 w 90"/>
                  <a:gd name="T39" fmla="*/ 166 h 78"/>
                  <a:gd name="T40" fmla="*/ 378 w 90"/>
                  <a:gd name="T41" fmla="*/ 146 h 78"/>
                  <a:gd name="T42" fmla="*/ 358 w 90"/>
                  <a:gd name="T43" fmla="*/ 132 h 78"/>
                  <a:gd name="T44" fmla="*/ 348 w 90"/>
                  <a:gd name="T45" fmla="*/ 141 h 78"/>
                  <a:gd name="T46" fmla="*/ 332 w 90"/>
                  <a:gd name="T47" fmla="*/ 107 h 78"/>
                  <a:gd name="T48" fmla="*/ 307 w 90"/>
                  <a:gd name="T49" fmla="*/ 88 h 78"/>
                  <a:gd name="T50" fmla="*/ 286 w 90"/>
                  <a:gd name="T51" fmla="*/ 63 h 78"/>
                  <a:gd name="T52" fmla="*/ 281 w 90"/>
                  <a:gd name="T53" fmla="*/ 29 h 78"/>
                  <a:gd name="T54" fmla="*/ 281 w 90"/>
                  <a:gd name="T55" fmla="*/ 19 h 78"/>
                  <a:gd name="T56" fmla="*/ 0 w 90"/>
                  <a:gd name="T57" fmla="*/ 10 h 78"/>
                  <a:gd name="T58" fmla="*/ 10 w 90"/>
                  <a:gd name="T59" fmla="*/ 24 h 78"/>
                  <a:gd name="T60" fmla="*/ 26 w 90"/>
                  <a:gd name="T61" fmla="*/ 44 h 78"/>
                  <a:gd name="T62" fmla="*/ 26 w 90"/>
                  <a:gd name="T63" fmla="*/ 54 h 78"/>
                  <a:gd name="T64" fmla="*/ 56 w 90"/>
                  <a:gd name="T65" fmla="*/ 78 h 78"/>
                  <a:gd name="T66" fmla="*/ 46 w 90"/>
                  <a:gd name="T67" fmla="*/ 97 h 78"/>
                  <a:gd name="T68" fmla="*/ 56 w 90"/>
                  <a:gd name="T69" fmla="*/ 107 h 78"/>
                  <a:gd name="T70" fmla="*/ 66 w 90"/>
                  <a:gd name="T71" fmla="*/ 127 h 78"/>
                  <a:gd name="T72" fmla="*/ 77 w 90"/>
                  <a:gd name="T73" fmla="*/ 132 h 78"/>
                  <a:gd name="T74" fmla="*/ 82 w 90"/>
                  <a:gd name="T75" fmla="*/ 351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08" name="Freeform 214"/>
              <p:cNvSpPr>
                <a:spLocks/>
              </p:cNvSpPr>
              <p:nvPr/>
            </p:nvSpPr>
            <p:spPr bwMode="auto">
              <a:xfrm>
                <a:off x="3787" y="2057"/>
                <a:ext cx="509" cy="249"/>
              </a:xfrm>
              <a:custGeom>
                <a:avLst/>
                <a:gdLst>
                  <a:gd name="T0" fmla="*/ 103 w 99"/>
                  <a:gd name="T1" fmla="*/ 239 h 51"/>
                  <a:gd name="T2" fmla="*/ 98 w 99"/>
                  <a:gd name="T3" fmla="*/ 229 h 51"/>
                  <a:gd name="T4" fmla="*/ 113 w 99"/>
                  <a:gd name="T5" fmla="*/ 229 h 51"/>
                  <a:gd name="T6" fmla="*/ 411 w 99"/>
                  <a:gd name="T7" fmla="*/ 200 h 51"/>
                  <a:gd name="T8" fmla="*/ 437 w 99"/>
                  <a:gd name="T9" fmla="*/ 186 h 51"/>
                  <a:gd name="T10" fmla="*/ 458 w 99"/>
                  <a:gd name="T11" fmla="*/ 171 h 51"/>
                  <a:gd name="T12" fmla="*/ 458 w 99"/>
                  <a:gd name="T13" fmla="*/ 161 h 51"/>
                  <a:gd name="T14" fmla="*/ 463 w 99"/>
                  <a:gd name="T15" fmla="*/ 151 h 51"/>
                  <a:gd name="T16" fmla="*/ 509 w 99"/>
                  <a:gd name="T17" fmla="*/ 112 h 51"/>
                  <a:gd name="T18" fmla="*/ 504 w 99"/>
                  <a:gd name="T19" fmla="*/ 107 h 51"/>
                  <a:gd name="T20" fmla="*/ 499 w 99"/>
                  <a:gd name="T21" fmla="*/ 103 h 51"/>
                  <a:gd name="T22" fmla="*/ 488 w 99"/>
                  <a:gd name="T23" fmla="*/ 98 h 51"/>
                  <a:gd name="T24" fmla="*/ 483 w 99"/>
                  <a:gd name="T25" fmla="*/ 98 h 51"/>
                  <a:gd name="T26" fmla="*/ 463 w 99"/>
                  <a:gd name="T27" fmla="*/ 68 h 51"/>
                  <a:gd name="T28" fmla="*/ 458 w 99"/>
                  <a:gd name="T29" fmla="*/ 59 h 51"/>
                  <a:gd name="T30" fmla="*/ 458 w 99"/>
                  <a:gd name="T31" fmla="*/ 39 h 51"/>
                  <a:gd name="T32" fmla="*/ 447 w 99"/>
                  <a:gd name="T33" fmla="*/ 34 h 51"/>
                  <a:gd name="T34" fmla="*/ 432 w 99"/>
                  <a:gd name="T35" fmla="*/ 20 h 51"/>
                  <a:gd name="T36" fmla="*/ 422 w 99"/>
                  <a:gd name="T37" fmla="*/ 20 h 51"/>
                  <a:gd name="T38" fmla="*/ 416 w 99"/>
                  <a:gd name="T39" fmla="*/ 29 h 51"/>
                  <a:gd name="T40" fmla="*/ 401 w 99"/>
                  <a:gd name="T41" fmla="*/ 29 h 51"/>
                  <a:gd name="T42" fmla="*/ 386 w 99"/>
                  <a:gd name="T43" fmla="*/ 29 h 51"/>
                  <a:gd name="T44" fmla="*/ 365 w 99"/>
                  <a:gd name="T45" fmla="*/ 24 h 51"/>
                  <a:gd name="T46" fmla="*/ 339 w 99"/>
                  <a:gd name="T47" fmla="*/ 20 h 51"/>
                  <a:gd name="T48" fmla="*/ 324 w 99"/>
                  <a:gd name="T49" fmla="*/ 0 h 51"/>
                  <a:gd name="T50" fmla="*/ 314 w 99"/>
                  <a:gd name="T51" fmla="*/ 5 h 51"/>
                  <a:gd name="T52" fmla="*/ 298 w 99"/>
                  <a:gd name="T53" fmla="*/ 0 h 51"/>
                  <a:gd name="T54" fmla="*/ 298 w 99"/>
                  <a:gd name="T55" fmla="*/ 10 h 51"/>
                  <a:gd name="T56" fmla="*/ 298 w 99"/>
                  <a:gd name="T57" fmla="*/ 29 h 51"/>
                  <a:gd name="T58" fmla="*/ 283 w 99"/>
                  <a:gd name="T59" fmla="*/ 39 h 51"/>
                  <a:gd name="T60" fmla="*/ 262 w 99"/>
                  <a:gd name="T61" fmla="*/ 39 h 51"/>
                  <a:gd name="T62" fmla="*/ 237 w 99"/>
                  <a:gd name="T63" fmla="*/ 88 h 51"/>
                  <a:gd name="T64" fmla="*/ 216 w 99"/>
                  <a:gd name="T65" fmla="*/ 103 h 51"/>
                  <a:gd name="T66" fmla="*/ 201 w 99"/>
                  <a:gd name="T67" fmla="*/ 93 h 51"/>
                  <a:gd name="T68" fmla="*/ 190 w 99"/>
                  <a:gd name="T69" fmla="*/ 117 h 51"/>
                  <a:gd name="T70" fmla="*/ 180 w 99"/>
                  <a:gd name="T71" fmla="*/ 117 h 51"/>
                  <a:gd name="T72" fmla="*/ 165 w 99"/>
                  <a:gd name="T73" fmla="*/ 112 h 51"/>
                  <a:gd name="T74" fmla="*/ 154 w 99"/>
                  <a:gd name="T75" fmla="*/ 127 h 51"/>
                  <a:gd name="T76" fmla="*/ 134 w 99"/>
                  <a:gd name="T77" fmla="*/ 117 h 51"/>
                  <a:gd name="T78" fmla="*/ 103 w 99"/>
                  <a:gd name="T79" fmla="*/ 122 h 51"/>
                  <a:gd name="T80" fmla="*/ 103 w 99"/>
                  <a:gd name="T81" fmla="*/ 132 h 51"/>
                  <a:gd name="T82" fmla="*/ 93 w 99"/>
                  <a:gd name="T83" fmla="*/ 132 h 51"/>
                  <a:gd name="T84" fmla="*/ 93 w 99"/>
                  <a:gd name="T85" fmla="*/ 132 h 51"/>
                  <a:gd name="T86" fmla="*/ 87 w 99"/>
                  <a:gd name="T87" fmla="*/ 146 h 51"/>
                  <a:gd name="T88" fmla="*/ 87 w 99"/>
                  <a:gd name="T89" fmla="*/ 146 h 51"/>
                  <a:gd name="T90" fmla="*/ 93 w 99"/>
                  <a:gd name="T91" fmla="*/ 161 h 51"/>
                  <a:gd name="T92" fmla="*/ 62 w 99"/>
                  <a:gd name="T93" fmla="*/ 166 h 51"/>
                  <a:gd name="T94" fmla="*/ 67 w 99"/>
                  <a:gd name="T95" fmla="*/ 195 h 51"/>
                  <a:gd name="T96" fmla="*/ 51 w 99"/>
                  <a:gd name="T97" fmla="*/ 190 h 51"/>
                  <a:gd name="T98" fmla="*/ 31 w 99"/>
                  <a:gd name="T99" fmla="*/ 186 h 51"/>
                  <a:gd name="T100" fmla="*/ 21 w 99"/>
                  <a:gd name="T101" fmla="*/ 205 h 51"/>
                  <a:gd name="T102" fmla="*/ 21 w 99"/>
                  <a:gd name="T103" fmla="*/ 205 h 51"/>
                  <a:gd name="T104" fmla="*/ 26 w 99"/>
                  <a:gd name="T105" fmla="*/ 215 h 51"/>
                  <a:gd name="T106" fmla="*/ 15 w 99"/>
                  <a:gd name="T107" fmla="*/ 239 h 51"/>
                  <a:gd name="T108" fmla="*/ 5 w 99"/>
                  <a:gd name="T109" fmla="*/ 239 h 51"/>
                  <a:gd name="T110" fmla="*/ 0 w 99"/>
                  <a:gd name="T111" fmla="*/ 249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09" name="Freeform 215"/>
              <p:cNvSpPr>
                <a:spLocks/>
              </p:cNvSpPr>
              <p:nvPr/>
            </p:nvSpPr>
            <p:spPr bwMode="auto">
              <a:xfrm>
                <a:off x="3742" y="2243"/>
                <a:ext cx="568" cy="190"/>
              </a:xfrm>
              <a:custGeom>
                <a:avLst/>
                <a:gdLst>
                  <a:gd name="T0" fmla="*/ 568 w 111"/>
                  <a:gd name="T1" fmla="*/ 0 h 39"/>
                  <a:gd name="T2" fmla="*/ 455 w 111"/>
                  <a:gd name="T3" fmla="*/ 15 h 39"/>
                  <a:gd name="T4" fmla="*/ 445 w 111"/>
                  <a:gd name="T5" fmla="*/ 19 h 39"/>
                  <a:gd name="T6" fmla="*/ 159 w 111"/>
                  <a:gd name="T7" fmla="*/ 44 h 39"/>
                  <a:gd name="T8" fmla="*/ 159 w 111"/>
                  <a:gd name="T9" fmla="*/ 39 h 39"/>
                  <a:gd name="T10" fmla="*/ 143 w 111"/>
                  <a:gd name="T11" fmla="*/ 44 h 39"/>
                  <a:gd name="T12" fmla="*/ 148 w 111"/>
                  <a:gd name="T13" fmla="*/ 49 h 39"/>
                  <a:gd name="T14" fmla="*/ 148 w 111"/>
                  <a:gd name="T15" fmla="*/ 54 h 39"/>
                  <a:gd name="T16" fmla="*/ 46 w 111"/>
                  <a:gd name="T17" fmla="*/ 63 h 39"/>
                  <a:gd name="T18" fmla="*/ 41 w 111"/>
                  <a:gd name="T19" fmla="*/ 73 h 39"/>
                  <a:gd name="T20" fmla="*/ 36 w 111"/>
                  <a:gd name="T21" fmla="*/ 88 h 39"/>
                  <a:gd name="T22" fmla="*/ 41 w 111"/>
                  <a:gd name="T23" fmla="*/ 93 h 39"/>
                  <a:gd name="T24" fmla="*/ 36 w 111"/>
                  <a:gd name="T25" fmla="*/ 107 h 39"/>
                  <a:gd name="T26" fmla="*/ 36 w 111"/>
                  <a:gd name="T27" fmla="*/ 107 h 39"/>
                  <a:gd name="T28" fmla="*/ 36 w 111"/>
                  <a:gd name="T29" fmla="*/ 112 h 39"/>
                  <a:gd name="T30" fmla="*/ 31 w 111"/>
                  <a:gd name="T31" fmla="*/ 122 h 39"/>
                  <a:gd name="T32" fmla="*/ 26 w 111"/>
                  <a:gd name="T33" fmla="*/ 127 h 39"/>
                  <a:gd name="T34" fmla="*/ 20 w 111"/>
                  <a:gd name="T35" fmla="*/ 146 h 39"/>
                  <a:gd name="T36" fmla="*/ 10 w 111"/>
                  <a:gd name="T37" fmla="*/ 156 h 39"/>
                  <a:gd name="T38" fmla="*/ 10 w 111"/>
                  <a:gd name="T39" fmla="*/ 171 h 39"/>
                  <a:gd name="T40" fmla="*/ 10 w 111"/>
                  <a:gd name="T41" fmla="*/ 185 h 39"/>
                  <a:gd name="T42" fmla="*/ 10 w 111"/>
                  <a:gd name="T43" fmla="*/ 185 h 39"/>
                  <a:gd name="T44" fmla="*/ 0 w 111"/>
                  <a:gd name="T45" fmla="*/ 190 h 39"/>
                  <a:gd name="T46" fmla="*/ 148 w 111"/>
                  <a:gd name="T47" fmla="*/ 180 h 39"/>
                  <a:gd name="T48" fmla="*/ 333 w 111"/>
                  <a:gd name="T49" fmla="*/ 166 h 39"/>
                  <a:gd name="T50" fmla="*/ 399 w 111"/>
                  <a:gd name="T51" fmla="*/ 156 h 39"/>
                  <a:gd name="T52" fmla="*/ 404 w 111"/>
                  <a:gd name="T53" fmla="*/ 136 h 39"/>
                  <a:gd name="T54" fmla="*/ 409 w 111"/>
                  <a:gd name="T55" fmla="*/ 136 h 39"/>
                  <a:gd name="T56" fmla="*/ 409 w 111"/>
                  <a:gd name="T57" fmla="*/ 136 h 39"/>
                  <a:gd name="T58" fmla="*/ 414 w 111"/>
                  <a:gd name="T59" fmla="*/ 132 h 39"/>
                  <a:gd name="T60" fmla="*/ 420 w 111"/>
                  <a:gd name="T61" fmla="*/ 127 h 39"/>
                  <a:gd name="T62" fmla="*/ 414 w 111"/>
                  <a:gd name="T63" fmla="*/ 122 h 39"/>
                  <a:gd name="T64" fmla="*/ 420 w 111"/>
                  <a:gd name="T65" fmla="*/ 117 h 39"/>
                  <a:gd name="T66" fmla="*/ 425 w 111"/>
                  <a:gd name="T67" fmla="*/ 112 h 39"/>
                  <a:gd name="T68" fmla="*/ 440 w 111"/>
                  <a:gd name="T69" fmla="*/ 107 h 39"/>
                  <a:gd name="T70" fmla="*/ 455 w 111"/>
                  <a:gd name="T71" fmla="*/ 102 h 39"/>
                  <a:gd name="T72" fmla="*/ 471 w 111"/>
                  <a:gd name="T73" fmla="*/ 88 h 39"/>
                  <a:gd name="T74" fmla="*/ 476 w 111"/>
                  <a:gd name="T75" fmla="*/ 88 h 39"/>
                  <a:gd name="T76" fmla="*/ 486 w 111"/>
                  <a:gd name="T77" fmla="*/ 78 h 39"/>
                  <a:gd name="T78" fmla="*/ 491 w 111"/>
                  <a:gd name="T79" fmla="*/ 68 h 39"/>
                  <a:gd name="T80" fmla="*/ 491 w 111"/>
                  <a:gd name="T81" fmla="*/ 68 h 39"/>
                  <a:gd name="T82" fmla="*/ 496 w 111"/>
                  <a:gd name="T83" fmla="*/ 68 h 39"/>
                  <a:gd name="T84" fmla="*/ 501 w 111"/>
                  <a:gd name="T85" fmla="*/ 68 h 39"/>
                  <a:gd name="T86" fmla="*/ 501 w 111"/>
                  <a:gd name="T87" fmla="*/ 63 h 39"/>
                  <a:gd name="T88" fmla="*/ 507 w 111"/>
                  <a:gd name="T89" fmla="*/ 58 h 39"/>
                  <a:gd name="T90" fmla="*/ 507 w 111"/>
                  <a:gd name="T91" fmla="*/ 58 h 39"/>
                  <a:gd name="T92" fmla="*/ 512 w 111"/>
                  <a:gd name="T93" fmla="*/ 63 h 39"/>
                  <a:gd name="T94" fmla="*/ 517 w 111"/>
                  <a:gd name="T95" fmla="*/ 58 h 39"/>
                  <a:gd name="T96" fmla="*/ 517 w 111"/>
                  <a:gd name="T97" fmla="*/ 58 h 39"/>
                  <a:gd name="T98" fmla="*/ 527 w 111"/>
                  <a:gd name="T99" fmla="*/ 49 h 39"/>
                  <a:gd name="T100" fmla="*/ 532 w 111"/>
                  <a:gd name="T101" fmla="*/ 49 h 39"/>
                  <a:gd name="T102" fmla="*/ 542 w 111"/>
                  <a:gd name="T103" fmla="*/ 49 h 39"/>
                  <a:gd name="T104" fmla="*/ 558 w 111"/>
                  <a:gd name="T105" fmla="*/ 29 h 39"/>
                  <a:gd name="T106" fmla="*/ 563 w 111"/>
                  <a:gd name="T107" fmla="*/ 24 h 39"/>
                  <a:gd name="T108" fmla="*/ 568 w 111"/>
                  <a:gd name="T109" fmla="*/ 19 h 39"/>
                  <a:gd name="T110" fmla="*/ 568 w 111"/>
                  <a:gd name="T111" fmla="*/ 15 h 39"/>
                  <a:gd name="T112" fmla="*/ 568 w 111"/>
                  <a:gd name="T113" fmla="*/ 5 h 39"/>
                  <a:gd name="T114" fmla="*/ 568 w 111"/>
                  <a:gd name="T115" fmla="*/ 0 h 39"/>
                  <a:gd name="T116" fmla="*/ 568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10" name="Freeform 216"/>
              <p:cNvSpPr>
                <a:spLocks/>
              </p:cNvSpPr>
              <p:nvPr/>
            </p:nvSpPr>
            <p:spPr bwMode="auto">
              <a:xfrm>
                <a:off x="3890" y="2409"/>
                <a:ext cx="266" cy="404"/>
              </a:xfrm>
              <a:custGeom>
                <a:avLst/>
                <a:gdLst>
                  <a:gd name="T0" fmla="*/ 0 w 52"/>
                  <a:gd name="T1" fmla="*/ 15 h 83"/>
                  <a:gd name="T2" fmla="*/ 5 w 52"/>
                  <a:gd name="T3" fmla="*/ 24 h 83"/>
                  <a:gd name="T4" fmla="*/ 0 w 52"/>
                  <a:gd name="T5" fmla="*/ 268 h 83"/>
                  <a:gd name="T6" fmla="*/ 0 w 52"/>
                  <a:gd name="T7" fmla="*/ 277 h 83"/>
                  <a:gd name="T8" fmla="*/ 15 w 52"/>
                  <a:gd name="T9" fmla="*/ 399 h 83"/>
                  <a:gd name="T10" fmla="*/ 20 w 52"/>
                  <a:gd name="T11" fmla="*/ 399 h 83"/>
                  <a:gd name="T12" fmla="*/ 26 w 52"/>
                  <a:gd name="T13" fmla="*/ 394 h 83"/>
                  <a:gd name="T14" fmla="*/ 36 w 52"/>
                  <a:gd name="T15" fmla="*/ 399 h 83"/>
                  <a:gd name="T16" fmla="*/ 41 w 52"/>
                  <a:gd name="T17" fmla="*/ 394 h 83"/>
                  <a:gd name="T18" fmla="*/ 41 w 52"/>
                  <a:gd name="T19" fmla="*/ 375 h 83"/>
                  <a:gd name="T20" fmla="*/ 46 w 52"/>
                  <a:gd name="T21" fmla="*/ 365 h 83"/>
                  <a:gd name="T22" fmla="*/ 51 w 52"/>
                  <a:gd name="T23" fmla="*/ 375 h 83"/>
                  <a:gd name="T24" fmla="*/ 51 w 52"/>
                  <a:gd name="T25" fmla="*/ 380 h 83"/>
                  <a:gd name="T26" fmla="*/ 56 w 52"/>
                  <a:gd name="T27" fmla="*/ 389 h 83"/>
                  <a:gd name="T28" fmla="*/ 67 w 52"/>
                  <a:gd name="T29" fmla="*/ 404 h 83"/>
                  <a:gd name="T30" fmla="*/ 72 w 52"/>
                  <a:gd name="T31" fmla="*/ 404 h 83"/>
                  <a:gd name="T32" fmla="*/ 77 w 52"/>
                  <a:gd name="T33" fmla="*/ 404 h 83"/>
                  <a:gd name="T34" fmla="*/ 87 w 52"/>
                  <a:gd name="T35" fmla="*/ 394 h 83"/>
                  <a:gd name="T36" fmla="*/ 87 w 52"/>
                  <a:gd name="T37" fmla="*/ 394 h 83"/>
                  <a:gd name="T38" fmla="*/ 92 w 52"/>
                  <a:gd name="T39" fmla="*/ 389 h 83"/>
                  <a:gd name="T40" fmla="*/ 92 w 52"/>
                  <a:gd name="T41" fmla="*/ 389 h 83"/>
                  <a:gd name="T42" fmla="*/ 92 w 52"/>
                  <a:gd name="T43" fmla="*/ 385 h 83"/>
                  <a:gd name="T44" fmla="*/ 87 w 52"/>
                  <a:gd name="T45" fmla="*/ 385 h 83"/>
                  <a:gd name="T46" fmla="*/ 87 w 52"/>
                  <a:gd name="T47" fmla="*/ 380 h 83"/>
                  <a:gd name="T48" fmla="*/ 92 w 52"/>
                  <a:gd name="T49" fmla="*/ 375 h 83"/>
                  <a:gd name="T50" fmla="*/ 92 w 52"/>
                  <a:gd name="T51" fmla="*/ 370 h 83"/>
                  <a:gd name="T52" fmla="*/ 82 w 52"/>
                  <a:gd name="T53" fmla="*/ 365 h 83"/>
                  <a:gd name="T54" fmla="*/ 82 w 52"/>
                  <a:gd name="T55" fmla="*/ 365 h 83"/>
                  <a:gd name="T56" fmla="*/ 77 w 52"/>
                  <a:gd name="T57" fmla="*/ 365 h 83"/>
                  <a:gd name="T58" fmla="*/ 72 w 52"/>
                  <a:gd name="T59" fmla="*/ 355 h 83"/>
                  <a:gd name="T60" fmla="*/ 72 w 52"/>
                  <a:gd name="T61" fmla="*/ 350 h 83"/>
                  <a:gd name="T62" fmla="*/ 72 w 52"/>
                  <a:gd name="T63" fmla="*/ 346 h 83"/>
                  <a:gd name="T64" fmla="*/ 72 w 52"/>
                  <a:gd name="T65" fmla="*/ 346 h 83"/>
                  <a:gd name="T66" fmla="*/ 72 w 52"/>
                  <a:gd name="T67" fmla="*/ 341 h 83"/>
                  <a:gd name="T68" fmla="*/ 266 w 52"/>
                  <a:gd name="T69" fmla="*/ 321 h 83"/>
                  <a:gd name="T70" fmla="*/ 266 w 52"/>
                  <a:gd name="T71" fmla="*/ 316 h 83"/>
                  <a:gd name="T72" fmla="*/ 256 w 52"/>
                  <a:gd name="T73" fmla="*/ 307 h 83"/>
                  <a:gd name="T74" fmla="*/ 256 w 52"/>
                  <a:gd name="T75" fmla="*/ 282 h 83"/>
                  <a:gd name="T76" fmla="*/ 246 w 52"/>
                  <a:gd name="T77" fmla="*/ 268 h 83"/>
                  <a:gd name="T78" fmla="*/ 246 w 52"/>
                  <a:gd name="T79" fmla="*/ 253 h 83"/>
                  <a:gd name="T80" fmla="*/ 251 w 52"/>
                  <a:gd name="T81" fmla="*/ 243 h 83"/>
                  <a:gd name="T82" fmla="*/ 251 w 52"/>
                  <a:gd name="T83" fmla="*/ 229 h 83"/>
                  <a:gd name="T84" fmla="*/ 256 w 52"/>
                  <a:gd name="T85" fmla="*/ 219 h 83"/>
                  <a:gd name="T86" fmla="*/ 261 w 52"/>
                  <a:gd name="T87" fmla="*/ 219 h 83"/>
                  <a:gd name="T88" fmla="*/ 251 w 52"/>
                  <a:gd name="T89" fmla="*/ 214 h 83"/>
                  <a:gd name="T90" fmla="*/ 256 w 52"/>
                  <a:gd name="T91" fmla="*/ 204 h 83"/>
                  <a:gd name="T92" fmla="*/ 251 w 52"/>
                  <a:gd name="T93" fmla="*/ 200 h 83"/>
                  <a:gd name="T94" fmla="*/ 246 w 52"/>
                  <a:gd name="T95" fmla="*/ 195 h 83"/>
                  <a:gd name="T96" fmla="*/ 240 w 52"/>
                  <a:gd name="T97" fmla="*/ 190 h 83"/>
                  <a:gd name="T98" fmla="*/ 235 w 52"/>
                  <a:gd name="T99" fmla="*/ 180 h 83"/>
                  <a:gd name="T100" fmla="*/ 230 w 52"/>
                  <a:gd name="T101" fmla="*/ 175 h 83"/>
                  <a:gd name="T102" fmla="*/ 184 w 52"/>
                  <a:gd name="T103" fmla="*/ 0 h 83"/>
                  <a:gd name="T104" fmla="*/ 0 w 52"/>
                  <a:gd name="T105" fmla="*/ 15 h 83"/>
                  <a:gd name="T106" fmla="*/ 0 w 52"/>
                  <a:gd name="T107" fmla="*/ 1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11" name="Freeform 217"/>
              <p:cNvSpPr>
                <a:spLocks/>
              </p:cNvSpPr>
              <p:nvPr/>
            </p:nvSpPr>
            <p:spPr bwMode="auto">
              <a:xfrm>
                <a:off x="4141" y="2179"/>
                <a:ext cx="610" cy="249"/>
              </a:xfrm>
              <a:custGeom>
                <a:avLst/>
                <a:gdLst>
                  <a:gd name="T0" fmla="*/ 10 w 119"/>
                  <a:gd name="T1" fmla="*/ 200 h 51"/>
                  <a:gd name="T2" fmla="*/ 21 w 119"/>
                  <a:gd name="T3" fmla="*/ 190 h 51"/>
                  <a:gd name="T4" fmla="*/ 26 w 119"/>
                  <a:gd name="T5" fmla="*/ 176 h 51"/>
                  <a:gd name="T6" fmla="*/ 72 w 119"/>
                  <a:gd name="T7" fmla="*/ 151 h 51"/>
                  <a:gd name="T8" fmla="*/ 92 w 119"/>
                  <a:gd name="T9" fmla="*/ 132 h 51"/>
                  <a:gd name="T10" fmla="*/ 103 w 119"/>
                  <a:gd name="T11" fmla="*/ 132 h 51"/>
                  <a:gd name="T12" fmla="*/ 108 w 119"/>
                  <a:gd name="T13" fmla="*/ 122 h 51"/>
                  <a:gd name="T14" fmla="*/ 118 w 119"/>
                  <a:gd name="T15" fmla="*/ 122 h 51"/>
                  <a:gd name="T16" fmla="*/ 144 w 119"/>
                  <a:gd name="T17" fmla="*/ 112 h 51"/>
                  <a:gd name="T18" fmla="*/ 169 w 119"/>
                  <a:gd name="T19" fmla="*/ 83 h 51"/>
                  <a:gd name="T20" fmla="*/ 169 w 119"/>
                  <a:gd name="T21" fmla="*/ 63 h 51"/>
                  <a:gd name="T22" fmla="*/ 190 w 119"/>
                  <a:gd name="T23" fmla="*/ 63 h 51"/>
                  <a:gd name="T24" fmla="*/ 215 w 119"/>
                  <a:gd name="T25" fmla="*/ 59 h 51"/>
                  <a:gd name="T26" fmla="*/ 579 w 119"/>
                  <a:gd name="T27" fmla="*/ 5 h 51"/>
                  <a:gd name="T28" fmla="*/ 584 w 119"/>
                  <a:gd name="T29" fmla="*/ 10 h 51"/>
                  <a:gd name="T30" fmla="*/ 595 w 119"/>
                  <a:gd name="T31" fmla="*/ 24 h 51"/>
                  <a:gd name="T32" fmla="*/ 595 w 119"/>
                  <a:gd name="T33" fmla="*/ 29 h 51"/>
                  <a:gd name="T34" fmla="*/ 584 w 119"/>
                  <a:gd name="T35" fmla="*/ 24 h 51"/>
                  <a:gd name="T36" fmla="*/ 579 w 119"/>
                  <a:gd name="T37" fmla="*/ 29 h 51"/>
                  <a:gd name="T38" fmla="*/ 559 w 119"/>
                  <a:gd name="T39" fmla="*/ 39 h 51"/>
                  <a:gd name="T40" fmla="*/ 538 w 119"/>
                  <a:gd name="T41" fmla="*/ 54 h 51"/>
                  <a:gd name="T42" fmla="*/ 543 w 119"/>
                  <a:gd name="T43" fmla="*/ 59 h 51"/>
                  <a:gd name="T44" fmla="*/ 574 w 119"/>
                  <a:gd name="T45" fmla="*/ 44 h 51"/>
                  <a:gd name="T46" fmla="*/ 584 w 119"/>
                  <a:gd name="T47" fmla="*/ 54 h 51"/>
                  <a:gd name="T48" fmla="*/ 589 w 119"/>
                  <a:gd name="T49" fmla="*/ 54 h 51"/>
                  <a:gd name="T50" fmla="*/ 605 w 119"/>
                  <a:gd name="T51" fmla="*/ 44 h 51"/>
                  <a:gd name="T52" fmla="*/ 610 w 119"/>
                  <a:gd name="T53" fmla="*/ 68 h 51"/>
                  <a:gd name="T54" fmla="*/ 600 w 119"/>
                  <a:gd name="T55" fmla="*/ 83 h 51"/>
                  <a:gd name="T56" fmla="*/ 584 w 119"/>
                  <a:gd name="T57" fmla="*/ 93 h 51"/>
                  <a:gd name="T58" fmla="*/ 564 w 119"/>
                  <a:gd name="T59" fmla="*/ 98 h 51"/>
                  <a:gd name="T60" fmla="*/ 559 w 119"/>
                  <a:gd name="T61" fmla="*/ 93 h 51"/>
                  <a:gd name="T62" fmla="*/ 554 w 119"/>
                  <a:gd name="T63" fmla="*/ 88 h 51"/>
                  <a:gd name="T64" fmla="*/ 554 w 119"/>
                  <a:gd name="T65" fmla="*/ 103 h 51"/>
                  <a:gd name="T66" fmla="*/ 559 w 119"/>
                  <a:gd name="T67" fmla="*/ 107 h 51"/>
                  <a:gd name="T68" fmla="*/ 564 w 119"/>
                  <a:gd name="T69" fmla="*/ 117 h 51"/>
                  <a:gd name="T70" fmla="*/ 538 w 119"/>
                  <a:gd name="T71" fmla="*/ 132 h 51"/>
                  <a:gd name="T72" fmla="*/ 538 w 119"/>
                  <a:gd name="T73" fmla="*/ 142 h 51"/>
                  <a:gd name="T74" fmla="*/ 574 w 119"/>
                  <a:gd name="T75" fmla="*/ 132 h 51"/>
                  <a:gd name="T76" fmla="*/ 584 w 119"/>
                  <a:gd name="T77" fmla="*/ 132 h 51"/>
                  <a:gd name="T78" fmla="*/ 559 w 119"/>
                  <a:gd name="T79" fmla="*/ 156 h 51"/>
                  <a:gd name="T80" fmla="*/ 528 w 119"/>
                  <a:gd name="T81" fmla="*/ 176 h 51"/>
                  <a:gd name="T82" fmla="*/ 523 w 119"/>
                  <a:gd name="T83" fmla="*/ 181 h 51"/>
                  <a:gd name="T84" fmla="*/ 492 w 119"/>
                  <a:gd name="T85" fmla="*/ 215 h 51"/>
                  <a:gd name="T86" fmla="*/ 477 w 119"/>
                  <a:gd name="T87" fmla="*/ 244 h 51"/>
                  <a:gd name="T88" fmla="*/ 354 w 119"/>
                  <a:gd name="T89" fmla="*/ 190 h 51"/>
                  <a:gd name="T90" fmla="*/ 256 w 119"/>
                  <a:gd name="T91" fmla="*/ 176 h 51"/>
                  <a:gd name="T92" fmla="*/ 251 w 119"/>
                  <a:gd name="T93" fmla="*/ 176 h 51"/>
                  <a:gd name="T94" fmla="*/ 154 w 119"/>
                  <a:gd name="T95" fmla="*/ 181 h 51"/>
                  <a:gd name="T96" fmla="*/ 133 w 119"/>
                  <a:gd name="T97" fmla="*/ 195 h 51"/>
                  <a:gd name="T98" fmla="*/ 0 w 119"/>
                  <a:gd name="T99" fmla="*/ 220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12" name="Freeform 218"/>
              <p:cNvSpPr>
                <a:spLocks/>
              </p:cNvSpPr>
              <p:nvPr/>
            </p:nvSpPr>
            <p:spPr bwMode="auto">
              <a:xfrm>
                <a:off x="4243" y="1896"/>
                <a:ext cx="313" cy="293"/>
              </a:xfrm>
              <a:custGeom>
                <a:avLst/>
                <a:gdLst>
                  <a:gd name="T0" fmla="*/ 103 w 61"/>
                  <a:gd name="T1" fmla="*/ 0 h 60"/>
                  <a:gd name="T2" fmla="*/ 103 w 61"/>
                  <a:gd name="T3" fmla="*/ 15 h 60"/>
                  <a:gd name="T4" fmla="*/ 108 w 61"/>
                  <a:gd name="T5" fmla="*/ 24 h 60"/>
                  <a:gd name="T6" fmla="*/ 97 w 61"/>
                  <a:gd name="T7" fmla="*/ 63 h 60"/>
                  <a:gd name="T8" fmla="*/ 97 w 61"/>
                  <a:gd name="T9" fmla="*/ 73 h 60"/>
                  <a:gd name="T10" fmla="*/ 92 w 61"/>
                  <a:gd name="T11" fmla="*/ 93 h 60"/>
                  <a:gd name="T12" fmla="*/ 77 w 61"/>
                  <a:gd name="T13" fmla="*/ 107 h 60"/>
                  <a:gd name="T14" fmla="*/ 67 w 61"/>
                  <a:gd name="T15" fmla="*/ 112 h 60"/>
                  <a:gd name="T16" fmla="*/ 56 w 61"/>
                  <a:gd name="T17" fmla="*/ 117 h 60"/>
                  <a:gd name="T18" fmla="*/ 51 w 61"/>
                  <a:gd name="T19" fmla="*/ 127 h 60"/>
                  <a:gd name="T20" fmla="*/ 46 w 61"/>
                  <a:gd name="T21" fmla="*/ 147 h 60"/>
                  <a:gd name="T22" fmla="*/ 31 w 61"/>
                  <a:gd name="T23" fmla="*/ 147 h 60"/>
                  <a:gd name="T24" fmla="*/ 21 w 61"/>
                  <a:gd name="T25" fmla="*/ 166 h 60"/>
                  <a:gd name="T26" fmla="*/ 21 w 61"/>
                  <a:gd name="T27" fmla="*/ 186 h 60"/>
                  <a:gd name="T28" fmla="*/ 10 w 61"/>
                  <a:gd name="T29" fmla="*/ 200 h 60"/>
                  <a:gd name="T30" fmla="*/ 0 w 61"/>
                  <a:gd name="T31" fmla="*/ 210 h 60"/>
                  <a:gd name="T32" fmla="*/ 0 w 61"/>
                  <a:gd name="T33" fmla="*/ 225 h 60"/>
                  <a:gd name="T34" fmla="*/ 15 w 61"/>
                  <a:gd name="T35" fmla="*/ 249 h 60"/>
                  <a:gd name="T36" fmla="*/ 31 w 61"/>
                  <a:gd name="T37" fmla="*/ 264 h 60"/>
                  <a:gd name="T38" fmla="*/ 41 w 61"/>
                  <a:gd name="T39" fmla="*/ 264 h 60"/>
                  <a:gd name="T40" fmla="*/ 41 w 61"/>
                  <a:gd name="T41" fmla="*/ 269 h 60"/>
                  <a:gd name="T42" fmla="*/ 51 w 61"/>
                  <a:gd name="T43" fmla="*/ 269 h 60"/>
                  <a:gd name="T44" fmla="*/ 51 w 61"/>
                  <a:gd name="T45" fmla="*/ 278 h 60"/>
                  <a:gd name="T46" fmla="*/ 77 w 61"/>
                  <a:gd name="T47" fmla="*/ 293 h 60"/>
                  <a:gd name="T48" fmla="*/ 92 w 61"/>
                  <a:gd name="T49" fmla="*/ 288 h 60"/>
                  <a:gd name="T50" fmla="*/ 97 w 61"/>
                  <a:gd name="T51" fmla="*/ 278 h 60"/>
                  <a:gd name="T52" fmla="*/ 108 w 61"/>
                  <a:gd name="T53" fmla="*/ 288 h 60"/>
                  <a:gd name="T54" fmla="*/ 128 w 61"/>
                  <a:gd name="T55" fmla="*/ 278 h 60"/>
                  <a:gd name="T56" fmla="*/ 133 w 61"/>
                  <a:gd name="T57" fmla="*/ 269 h 60"/>
                  <a:gd name="T58" fmla="*/ 154 w 61"/>
                  <a:gd name="T59" fmla="*/ 259 h 60"/>
                  <a:gd name="T60" fmla="*/ 169 w 61"/>
                  <a:gd name="T61" fmla="*/ 249 h 60"/>
                  <a:gd name="T62" fmla="*/ 169 w 61"/>
                  <a:gd name="T63" fmla="*/ 234 h 60"/>
                  <a:gd name="T64" fmla="*/ 195 w 61"/>
                  <a:gd name="T65" fmla="*/ 156 h 60"/>
                  <a:gd name="T66" fmla="*/ 205 w 61"/>
                  <a:gd name="T67" fmla="*/ 161 h 60"/>
                  <a:gd name="T68" fmla="*/ 210 w 61"/>
                  <a:gd name="T69" fmla="*/ 171 h 60"/>
                  <a:gd name="T70" fmla="*/ 226 w 61"/>
                  <a:gd name="T71" fmla="*/ 156 h 60"/>
                  <a:gd name="T72" fmla="*/ 236 w 61"/>
                  <a:gd name="T73" fmla="*/ 132 h 60"/>
                  <a:gd name="T74" fmla="*/ 251 w 61"/>
                  <a:gd name="T75" fmla="*/ 122 h 60"/>
                  <a:gd name="T76" fmla="*/ 262 w 61"/>
                  <a:gd name="T77" fmla="*/ 112 h 60"/>
                  <a:gd name="T78" fmla="*/ 267 w 61"/>
                  <a:gd name="T79" fmla="*/ 98 h 60"/>
                  <a:gd name="T80" fmla="*/ 267 w 61"/>
                  <a:gd name="T81" fmla="*/ 93 h 60"/>
                  <a:gd name="T82" fmla="*/ 267 w 61"/>
                  <a:gd name="T83" fmla="*/ 73 h 60"/>
                  <a:gd name="T84" fmla="*/ 303 w 61"/>
                  <a:gd name="T85" fmla="*/ 93 h 60"/>
                  <a:gd name="T86" fmla="*/ 308 w 61"/>
                  <a:gd name="T87" fmla="*/ 93 h 60"/>
                  <a:gd name="T88" fmla="*/ 303 w 61"/>
                  <a:gd name="T89" fmla="*/ 63 h 60"/>
                  <a:gd name="T90" fmla="*/ 298 w 61"/>
                  <a:gd name="T91" fmla="*/ 54 h 60"/>
                  <a:gd name="T92" fmla="*/ 287 w 61"/>
                  <a:gd name="T93" fmla="*/ 54 h 60"/>
                  <a:gd name="T94" fmla="*/ 262 w 61"/>
                  <a:gd name="T95" fmla="*/ 59 h 60"/>
                  <a:gd name="T96" fmla="*/ 251 w 61"/>
                  <a:gd name="T97" fmla="*/ 68 h 60"/>
                  <a:gd name="T98" fmla="*/ 236 w 61"/>
                  <a:gd name="T99" fmla="*/ 63 h 60"/>
                  <a:gd name="T100" fmla="*/ 231 w 61"/>
                  <a:gd name="T101" fmla="*/ 73 h 60"/>
                  <a:gd name="T102" fmla="*/ 216 w 61"/>
                  <a:gd name="T103" fmla="*/ 83 h 60"/>
                  <a:gd name="T104" fmla="*/ 200 w 61"/>
                  <a:gd name="T105" fmla="*/ 98 h 60"/>
                  <a:gd name="T106" fmla="*/ 185 w 61"/>
                  <a:gd name="T107" fmla="*/ 63 h 60"/>
                  <a:gd name="T108" fmla="*/ 108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13" name="Freeform 219"/>
              <p:cNvSpPr>
                <a:spLocks/>
              </p:cNvSpPr>
              <p:nvPr/>
            </p:nvSpPr>
            <p:spPr bwMode="auto">
              <a:xfrm>
                <a:off x="3433" y="2306"/>
                <a:ext cx="344" cy="302"/>
              </a:xfrm>
              <a:custGeom>
                <a:avLst/>
                <a:gdLst>
                  <a:gd name="T0" fmla="*/ 0 w 67"/>
                  <a:gd name="T1" fmla="*/ 15 h 62"/>
                  <a:gd name="T2" fmla="*/ 308 w 67"/>
                  <a:gd name="T3" fmla="*/ 0 h 62"/>
                  <a:gd name="T4" fmla="*/ 308 w 67"/>
                  <a:gd name="T5" fmla="*/ 5 h 62"/>
                  <a:gd name="T6" fmla="*/ 313 w 67"/>
                  <a:gd name="T7" fmla="*/ 10 h 62"/>
                  <a:gd name="T8" fmla="*/ 318 w 67"/>
                  <a:gd name="T9" fmla="*/ 15 h 62"/>
                  <a:gd name="T10" fmla="*/ 313 w 67"/>
                  <a:gd name="T11" fmla="*/ 24 h 62"/>
                  <a:gd name="T12" fmla="*/ 308 w 67"/>
                  <a:gd name="T13" fmla="*/ 29 h 62"/>
                  <a:gd name="T14" fmla="*/ 298 w 67"/>
                  <a:gd name="T15" fmla="*/ 39 h 62"/>
                  <a:gd name="T16" fmla="*/ 298 w 67"/>
                  <a:gd name="T17" fmla="*/ 44 h 62"/>
                  <a:gd name="T18" fmla="*/ 344 w 67"/>
                  <a:gd name="T19" fmla="*/ 44 h 62"/>
                  <a:gd name="T20" fmla="*/ 344 w 67"/>
                  <a:gd name="T21" fmla="*/ 44 h 62"/>
                  <a:gd name="T22" fmla="*/ 344 w 67"/>
                  <a:gd name="T23" fmla="*/ 49 h 62"/>
                  <a:gd name="T24" fmla="*/ 339 w 67"/>
                  <a:gd name="T25" fmla="*/ 58 h 62"/>
                  <a:gd name="T26" fmla="*/ 334 w 67"/>
                  <a:gd name="T27" fmla="*/ 63 h 62"/>
                  <a:gd name="T28" fmla="*/ 329 w 67"/>
                  <a:gd name="T29" fmla="*/ 83 h 62"/>
                  <a:gd name="T30" fmla="*/ 318 w 67"/>
                  <a:gd name="T31" fmla="*/ 93 h 62"/>
                  <a:gd name="T32" fmla="*/ 318 w 67"/>
                  <a:gd name="T33" fmla="*/ 107 h 62"/>
                  <a:gd name="T34" fmla="*/ 318 w 67"/>
                  <a:gd name="T35" fmla="*/ 122 h 62"/>
                  <a:gd name="T36" fmla="*/ 318 w 67"/>
                  <a:gd name="T37" fmla="*/ 122 h 62"/>
                  <a:gd name="T38" fmla="*/ 308 w 67"/>
                  <a:gd name="T39" fmla="*/ 127 h 62"/>
                  <a:gd name="T40" fmla="*/ 308 w 67"/>
                  <a:gd name="T41" fmla="*/ 132 h 62"/>
                  <a:gd name="T42" fmla="*/ 293 w 67"/>
                  <a:gd name="T43" fmla="*/ 141 h 62"/>
                  <a:gd name="T44" fmla="*/ 293 w 67"/>
                  <a:gd name="T45" fmla="*/ 156 h 62"/>
                  <a:gd name="T46" fmla="*/ 293 w 67"/>
                  <a:gd name="T47" fmla="*/ 170 h 62"/>
                  <a:gd name="T48" fmla="*/ 288 w 67"/>
                  <a:gd name="T49" fmla="*/ 175 h 62"/>
                  <a:gd name="T50" fmla="*/ 277 w 67"/>
                  <a:gd name="T51" fmla="*/ 185 h 62"/>
                  <a:gd name="T52" fmla="*/ 267 w 67"/>
                  <a:gd name="T53" fmla="*/ 195 h 62"/>
                  <a:gd name="T54" fmla="*/ 262 w 67"/>
                  <a:gd name="T55" fmla="*/ 200 h 62"/>
                  <a:gd name="T56" fmla="*/ 262 w 67"/>
                  <a:gd name="T57" fmla="*/ 209 h 62"/>
                  <a:gd name="T58" fmla="*/ 257 w 67"/>
                  <a:gd name="T59" fmla="*/ 219 h 62"/>
                  <a:gd name="T60" fmla="*/ 257 w 67"/>
                  <a:gd name="T61" fmla="*/ 224 h 62"/>
                  <a:gd name="T62" fmla="*/ 252 w 67"/>
                  <a:gd name="T63" fmla="*/ 239 h 62"/>
                  <a:gd name="T64" fmla="*/ 246 w 67"/>
                  <a:gd name="T65" fmla="*/ 248 h 62"/>
                  <a:gd name="T66" fmla="*/ 252 w 67"/>
                  <a:gd name="T67" fmla="*/ 263 h 62"/>
                  <a:gd name="T68" fmla="*/ 257 w 67"/>
                  <a:gd name="T69" fmla="*/ 268 h 62"/>
                  <a:gd name="T70" fmla="*/ 257 w 67"/>
                  <a:gd name="T71" fmla="*/ 278 h 62"/>
                  <a:gd name="T72" fmla="*/ 257 w 67"/>
                  <a:gd name="T73" fmla="*/ 278 h 62"/>
                  <a:gd name="T74" fmla="*/ 257 w 67"/>
                  <a:gd name="T75" fmla="*/ 283 h 62"/>
                  <a:gd name="T76" fmla="*/ 257 w 67"/>
                  <a:gd name="T77" fmla="*/ 283 h 62"/>
                  <a:gd name="T78" fmla="*/ 252 w 67"/>
                  <a:gd name="T79" fmla="*/ 292 h 62"/>
                  <a:gd name="T80" fmla="*/ 257 w 67"/>
                  <a:gd name="T81" fmla="*/ 297 h 62"/>
                  <a:gd name="T82" fmla="*/ 41 w 67"/>
                  <a:gd name="T83" fmla="*/ 302 h 62"/>
                  <a:gd name="T84" fmla="*/ 41 w 67"/>
                  <a:gd name="T85" fmla="*/ 258 h 62"/>
                  <a:gd name="T86" fmla="*/ 31 w 67"/>
                  <a:gd name="T87" fmla="*/ 253 h 62"/>
                  <a:gd name="T88" fmla="*/ 21 w 67"/>
                  <a:gd name="T89" fmla="*/ 258 h 62"/>
                  <a:gd name="T90" fmla="*/ 21 w 67"/>
                  <a:gd name="T91" fmla="*/ 258 h 62"/>
                  <a:gd name="T92" fmla="*/ 10 w 67"/>
                  <a:gd name="T93" fmla="*/ 248 h 62"/>
                  <a:gd name="T94" fmla="*/ 10 w 67"/>
                  <a:gd name="T95" fmla="*/ 107 h 62"/>
                  <a:gd name="T96" fmla="*/ 0 w 67"/>
                  <a:gd name="T97" fmla="*/ 15 h 62"/>
                  <a:gd name="T98" fmla="*/ 0 w 67"/>
                  <a:gd name="T99" fmla="*/ 15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14" name="Freeform 220"/>
              <p:cNvSpPr>
                <a:spLocks/>
              </p:cNvSpPr>
              <p:nvPr/>
            </p:nvSpPr>
            <p:spPr bwMode="auto">
              <a:xfrm>
                <a:off x="2552" y="2306"/>
                <a:ext cx="969" cy="898"/>
              </a:xfrm>
              <a:custGeom>
                <a:avLst/>
                <a:gdLst>
                  <a:gd name="T0" fmla="*/ 877 w 189"/>
                  <a:gd name="T1" fmla="*/ 244 h 184"/>
                  <a:gd name="T2" fmla="*/ 815 w 189"/>
                  <a:gd name="T3" fmla="*/ 229 h 184"/>
                  <a:gd name="T4" fmla="*/ 774 w 189"/>
                  <a:gd name="T5" fmla="*/ 239 h 184"/>
                  <a:gd name="T6" fmla="*/ 743 w 189"/>
                  <a:gd name="T7" fmla="*/ 239 h 184"/>
                  <a:gd name="T8" fmla="*/ 733 w 189"/>
                  <a:gd name="T9" fmla="*/ 239 h 184"/>
                  <a:gd name="T10" fmla="*/ 718 w 189"/>
                  <a:gd name="T11" fmla="*/ 229 h 184"/>
                  <a:gd name="T12" fmla="*/ 702 w 189"/>
                  <a:gd name="T13" fmla="*/ 249 h 184"/>
                  <a:gd name="T14" fmla="*/ 692 w 189"/>
                  <a:gd name="T15" fmla="*/ 234 h 184"/>
                  <a:gd name="T16" fmla="*/ 661 w 189"/>
                  <a:gd name="T17" fmla="*/ 229 h 184"/>
                  <a:gd name="T18" fmla="*/ 641 w 189"/>
                  <a:gd name="T19" fmla="*/ 225 h 184"/>
                  <a:gd name="T20" fmla="*/ 610 w 189"/>
                  <a:gd name="T21" fmla="*/ 215 h 184"/>
                  <a:gd name="T22" fmla="*/ 590 w 189"/>
                  <a:gd name="T23" fmla="*/ 210 h 184"/>
                  <a:gd name="T24" fmla="*/ 559 w 189"/>
                  <a:gd name="T25" fmla="*/ 200 h 184"/>
                  <a:gd name="T26" fmla="*/ 543 w 189"/>
                  <a:gd name="T27" fmla="*/ 185 h 184"/>
                  <a:gd name="T28" fmla="*/ 513 w 189"/>
                  <a:gd name="T29" fmla="*/ 176 h 184"/>
                  <a:gd name="T30" fmla="*/ 297 w 189"/>
                  <a:gd name="T31" fmla="*/ 0 h 184"/>
                  <a:gd name="T32" fmla="*/ 0 w 189"/>
                  <a:gd name="T33" fmla="*/ 351 h 184"/>
                  <a:gd name="T34" fmla="*/ 5 w 189"/>
                  <a:gd name="T35" fmla="*/ 366 h 184"/>
                  <a:gd name="T36" fmla="*/ 26 w 189"/>
                  <a:gd name="T37" fmla="*/ 395 h 184"/>
                  <a:gd name="T38" fmla="*/ 118 w 189"/>
                  <a:gd name="T39" fmla="*/ 483 h 184"/>
                  <a:gd name="T40" fmla="*/ 128 w 189"/>
                  <a:gd name="T41" fmla="*/ 508 h 184"/>
                  <a:gd name="T42" fmla="*/ 195 w 189"/>
                  <a:gd name="T43" fmla="*/ 600 h 184"/>
                  <a:gd name="T44" fmla="*/ 251 w 189"/>
                  <a:gd name="T45" fmla="*/ 610 h 184"/>
                  <a:gd name="T46" fmla="*/ 287 w 189"/>
                  <a:gd name="T47" fmla="*/ 556 h 184"/>
                  <a:gd name="T48" fmla="*/ 308 w 189"/>
                  <a:gd name="T49" fmla="*/ 551 h 184"/>
                  <a:gd name="T50" fmla="*/ 344 w 189"/>
                  <a:gd name="T51" fmla="*/ 561 h 184"/>
                  <a:gd name="T52" fmla="*/ 385 w 189"/>
                  <a:gd name="T53" fmla="*/ 581 h 184"/>
                  <a:gd name="T54" fmla="*/ 395 w 189"/>
                  <a:gd name="T55" fmla="*/ 591 h 184"/>
                  <a:gd name="T56" fmla="*/ 426 w 189"/>
                  <a:gd name="T57" fmla="*/ 630 h 184"/>
                  <a:gd name="T58" fmla="*/ 482 w 189"/>
                  <a:gd name="T59" fmla="*/ 727 h 184"/>
                  <a:gd name="T60" fmla="*/ 513 w 189"/>
                  <a:gd name="T61" fmla="*/ 756 h 184"/>
                  <a:gd name="T62" fmla="*/ 523 w 189"/>
                  <a:gd name="T63" fmla="*/ 805 h 184"/>
                  <a:gd name="T64" fmla="*/ 569 w 189"/>
                  <a:gd name="T65" fmla="*/ 859 h 184"/>
                  <a:gd name="T66" fmla="*/ 646 w 189"/>
                  <a:gd name="T67" fmla="*/ 883 h 184"/>
                  <a:gd name="T68" fmla="*/ 692 w 189"/>
                  <a:gd name="T69" fmla="*/ 888 h 184"/>
                  <a:gd name="T70" fmla="*/ 687 w 189"/>
                  <a:gd name="T71" fmla="*/ 878 h 184"/>
                  <a:gd name="T72" fmla="*/ 672 w 189"/>
                  <a:gd name="T73" fmla="*/ 791 h 184"/>
                  <a:gd name="T74" fmla="*/ 667 w 189"/>
                  <a:gd name="T75" fmla="*/ 781 h 184"/>
                  <a:gd name="T76" fmla="*/ 682 w 189"/>
                  <a:gd name="T77" fmla="*/ 747 h 184"/>
                  <a:gd name="T78" fmla="*/ 687 w 189"/>
                  <a:gd name="T79" fmla="*/ 737 h 184"/>
                  <a:gd name="T80" fmla="*/ 702 w 189"/>
                  <a:gd name="T81" fmla="*/ 708 h 184"/>
                  <a:gd name="T82" fmla="*/ 713 w 189"/>
                  <a:gd name="T83" fmla="*/ 708 h 184"/>
                  <a:gd name="T84" fmla="*/ 723 w 189"/>
                  <a:gd name="T85" fmla="*/ 693 h 184"/>
                  <a:gd name="T86" fmla="*/ 733 w 189"/>
                  <a:gd name="T87" fmla="*/ 693 h 184"/>
                  <a:gd name="T88" fmla="*/ 754 w 189"/>
                  <a:gd name="T89" fmla="*/ 683 h 184"/>
                  <a:gd name="T90" fmla="*/ 764 w 189"/>
                  <a:gd name="T91" fmla="*/ 664 h 184"/>
                  <a:gd name="T92" fmla="*/ 769 w 189"/>
                  <a:gd name="T93" fmla="*/ 674 h 184"/>
                  <a:gd name="T94" fmla="*/ 846 w 189"/>
                  <a:gd name="T95" fmla="*/ 634 h 184"/>
                  <a:gd name="T96" fmla="*/ 861 w 189"/>
                  <a:gd name="T97" fmla="*/ 591 h 184"/>
                  <a:gd name="T98" fmla="*/ 877 w 189"/>
                  <a:gd name="T99" fmla="*/ 586 h 184"/>
                  <a:gd name="T100" fmla="*/ 928 w 189"/>
                  <a:gd name="T101" fmla="*/ 581 h 184"/>
                  <a:gd name="T102" fmla="*/ 943 w 189"/>
                  <a:gd name="T103" fmla="*/ 571 h 184"/>
                  <a:gd name="T104" fmla="*/ 948 w 189"/>
                  <a:gd name="T105" fmla="*/ 556 h 184"/>
                  <a:gd name="T106" fmla="*/ 954 w 189"/>
                  <a:gd name="T107" fmla="*/ 517 h 184"/>
                  <a:gd name="T108" fmla="*/ 964 w 189"/>
                  <a:gd name="T109" fmla="*/ 493 h 184"/>
                  <a:gd name="T110" fmla="*/ 959 w 189"/>
                  <a:gd name="T111" fmla="*/ 444 h 184"/>
                  <a:gd name="T112" fmla="*/ 948 w 189"/>
                  <a:gd name="T113" fmla="*/ 429 h 184"/>
                  <a:gd name="T114" fmla="*/ 943 w 189"/>
                  <a:gd name="T115" fmla="*/ 400 h 184"/>
                  <a:gd name="T116" fmla="*/ 923 w 189"/>
                  <a:gd name="T117" fmla="*/ 259 h 184"/>
                  <a:gd name="T118" fmla="*/ 892 w 189"/>
                  <a:gd name="T119" fmla="*/ 249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15" name="Freeform 221"/>
              <p:cNvSpPr>
                <a:spLocks/>
              </p:cNvSpPr>
              <p:nvPr/>
            </p:nvSpPr>
            <p:spPr bwMode="auto">
              <a:xfrm>
                <a:off x="3474" y="2604"/>
                <a:ext cx="395" cy="322"/>
              </a:xfrm>
              <a:custGeom>
                <a:avLst/>
                <a:gdLst>
                  <a:gd name="T0" fmla="*/ 210 w 77"/>
                  <a:gd name="T1" fmla="*/ 5 h 66"/>
                  <a:gd name="T2" fmla="*/ 226 w 77"/>
                  <a:gd name="T3" fmla="*/ 49 h 66"/>
                  <a:gd name="T4" fmla="*/ 221 w 77"/>
                  <a:gd name="T5" fmla="*/ 63 h 66"/>
                  <a:gd name="T6" fmla="*/ 205 w 77"/>
                  <a:gd name="T7" fmla="*/ 107 h 66"/>
                  <a:gd name="T8" fmla="*/ 328 w 77"/>
                  <a:gd name="T9" fmla="*/ 161 h 66"/>
                  <a:gd name="T10" fmla="*/ 328 w 77"/>
                  <a:gd name="T11" fmla="*/ 195 h 66"/>
                  <a:gd name="T12" fmla="*/ 323 w 77"/>
                  <a:gd name="T13" fmla="*/ 220 h 66"/>
                  <a:gd name="T14" fmla="*/ 298 w 77"/>
                  <a:gd name="T15" fmla="*/ 215 h 66"/>
                  <a:gd name="T16" fmla="*/ 287 w 77"/>
                  <a:gd name="T17" fmla="*/ 239 h 66"/>
                  <a:gd name="T18" fmla="*/ 318 w 77"/>
                  <a:gd name="T19" fmla="*/ 234 h 66"/>
                  <a:gd name="T20" fmla="*/ 339 w 77"/>
                  <a:gd name="T21" fmla="*/ 229 h 66"/>
                  <a:gd name="T22" fmla="*/ 328 w 77"/>
                  <a:gd name="T23" fmla="*/ 239 h 66"/>
                  <a:gd name="T24" fmla="*/ 339 w 77"/>
                  <a:gd name="T25" fmla="*/ 249 h 66"/>
                  <a:gd name="T26" fmla="*/ 364 w 77"/>
                  <a:gd name="T27" fmla="*/ 229 h 66"/>
                  <a:gd name="T28" fmla="*/ 380 w 77"/>
                  <a:gd name="T29" fmla="*/ 234 h 66"/>
                  <a:gd name="T30" fmla="*/ 374 w 77"/>
                  <a:gd name="T31" fmla="*/ 249 h 66"/>
                  <a:gd name="T32" fmla="*/ 349 w 77"/>
                  <a:gd name="T33" fmla="*/ 273 h 66"/>
                  <a:gd name="T34" fmla="*/ 364 w 77"/>
                  <a:gd name="T35" fmla="*/ 293 h 66"/>
                  <a:gd name="T36" fmla="*/ 395 w 77"/>
                  <a:gd name="T37" fmla="*/ 317 h 66"/>
                  <a:gd name="T38" fmla="*/ 364 w 77"/>
                  <a:gd name="T39" fmla="*/ 307 h 66"/>
                  <a:gd name="T40" fmla="*/ 328 w 77"/>
                  <a:gd name="T41" fmla="*/ 288 h 66"/>
                  <a:gd name="T42" fmla="*/ 313 w 77"/>
                  <a:gd name="T43" fmla="*/ 302 h 66"/>
                  <a:gd name="T44" fmla="*/ 308 w 77"/>
                  <a:gd name="T45" fmla="*/ 317 h 66"/>
                  <a:gd name="T46" fmla="*/ 292 w 77"/>
                  <a:gd name="T47" fmla="*/ 307 h 66"/>
                  <a:gd name="T48" fmla="*/ 277 w 77"/>
                  <a:gd name="T49" fmla="*/ 307 h 66"/>
                  <a:gd name="T50" fmla="*/ 251 w 77"/>
                  <a:gd name="T51" fmla="*/ 312 h 66"/>
                  <a:gd name="T52" fmla="*/ 210 w 77"/>
                  <a:gd name="T53" fmla="*/ 288 h 66"/>
                  <a:gd name="T54" fmla="*/ 195 w 77"/>
                  <a:gd name="T55" fmla="*/ 278 h 66"/>
                  <a:gd name="T56" fmla="*/ 190 w 77"/>
                  <a:gd name="T57" fmla="*/ 273 h 66"/>
                  <a:gd name="T58" fmla="*/ 174 w 77"/>
                  <a:gd name="T59" fmla="*/ 268 h 66"/>
                  <a:gd name="T60" fmla="*/ 169 w 77"/>
                  <a:gd name="T61" fmla="*/ 263 h 66"/>
                  <a:gd name="T62" fmla="*/ 159 w 77"/>
                  <a:gd name="T63" fmla="*/ 283 h 66"/>
                  <a:gd name="T64" fmla="*/ 77 w 77"/>
                  <a:gd name="T65" fmla="*/ 273 h 66"/>
                  <a:gd name="T66" fmla="*/ 21 w 77"/>
                  <a:gd name="T67" fmla="*/ 268 h 66"/>
                  <a:gd name="T68" fmla="*/ 26 w 77"/>
                  <a:gd name="T69" fmla="*/ 259 h 66"/>
                  <a:gd name="T70" fmla="*/ 31 w 77"/>
                  <a:gd name="T71" fmla="*/ 224 h 66"/>
                  <a:gd name="T72" fmla="*/ 31 w 77"/>
                  <a:gd name="T73" fmla="*/ 205 h 66"/>
                  <a:gd name="T74" fmla="*/ 46 w 77"/>
                  <a:gd name="T75" fmla="*/ 181 h 66"/>
                  <a:gd name="T76" fmla="*/ 36 w 77"/>
                  <a:gd name="T77" fmla="*/ 146 h 66"/>
                  <a:gd name="T78" fmla="*/ 31 w 77"/>
                  <a:gd name="T79" fmla="*/ 137 h 66"/>
                  <a:gd name="T80" fmla="*/ 21 w 77"/>
                  <a:gd name="T81" fmla="*/ 122 h 66"/>
                  <a:gd name="T82" fmla="*/ 5 w 77"/>
                  <a:gd name="T83" fmla="*/ 93 h 66"/>
                  <a:gd name="T84" fmla="*/ 0 w 77"/>
                  <a:gd name="T85" fmla="*/ 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16" name="Freeform 222"/>
              <p:cNvSpPr>
                <a:spLocks/>
              </p:cNvSpPr>
              <p:nvPr/>
            </p:nvSpPr>
            <p:spPr bwMode="auto">
              <a:xfrm>
                <a:off x="3633" y="1799"/>
                <a:ext cx="277" cy="463"/>
              </a:xfrm>
              <a:custGeom>
                <a:avLst/>
                <a:gdLst>
                  <a:gd name="T0" fmla="*/ 46 w 54"/>
                  <a:gd name="T1" fmla="*/ 10 h 95"/>
                  <a:gd name="T2" fmla="*/ 62 w 54"/>
                  <a:gd name="T3" fmla="*/ 24 h 95"/>
                  <a:gd name="T4" fmla="*/ 77 w 54"/>
                  <a:gd name="T5" fmla="*/ 39 h 95"/>
                  <a:gd name="T6" fmla="*/ 77 w 54"/>
                  <a:gd name="T7" fmla="*/ 58 h 95"/>
                  <a:gd name="T8" fmla="*/ 72 w 54"/>
                  <a:gd name="T9" fmla="*/ 73 h 95"/>
                  <a:gd name="T10" fmla="*/ 56 w 54"/>
                  <a:gd name="T11" fmla="*/ 93 h 95"/>
                  <a:gd name="T12" fmla="*/ 46 w 54"/>
                  <a:gd name="T13" fmla="*/ 97 h 95"/>
                  <a:gd name="T14" fmla="*/ 26 w 54"/>
                  <a:gd name="T15" fmla="*/ 102 h 95"/>
                  <a:gd name="T16" fmla="*/ 21 w 54"/>
                  <a:gd name="T17" fmla="*/ 117 h 95"/>
                  <a:gd name="T18" fmla="*/ 31 w 54"/>
                  <a:gd name="T19" fmla="*/ 132 h 95"/>
                  <a:gd name="T20" fmla="*/ 21 w 54"/>
                  <a:gd name="T21" fmla="*/ 166 h 95"/>
                  <a:gd name="T22" fmla="*/ 5 w 54"/>
                  <a:gd name="T23" fmla="*/ 175 h 95"/>
                  <a:gd name="T24" fmla="*/ 0 w 54"/>
                  <a:gd name="T25" fmla="*/ 190 h 95"/>
                  <a:gd name="T26" fmla="*/ 0 w 54"/>
                  <a:gd name="T27" fmla="*/ 200 h 95"/>
                  <a:gd name="T28" fmla="*/ 5 w 54"/>
                  <a:gd name="T29" fmla="*/ 234 h 95"/>
                  <a:gd name="T30" fmla="*/ 26 w 54"/>
                  <a:gd name="T31" fmla="*/ 258 h 95"/>
                  <a:gd name="T32" fmla="*/ 51 w 54"/>
                  <a:gd name="T33" fmla="*/ 278 h 95"/>
                  <a:gd name="T34" fmla="*/ 67 w 54"/>
                  <a:gd name="T35" fmla="*/ 312 h 95"/>
                  <a:gd name="T36" fmla="*/ 77 w 54"/>
                  <a:gd name="T37" fmla="*/ 302 h 95"/>
                  <a:gd name="T38" fmla="*/ 97 w 54"/>
                  <a:gd name="T39" fmla="*/ 317 h 95"/>
                  <a:gd name="T40" fmla="*/ 97 w 54"/>
                  <a:gd name="T41" fmla="*/ 336 h 95"/>
                  <a:gd name="T42" fmla="*/ 82 w 54"/>
                  <a:gd name="T43" fmla="*/ 356 h 95"/>
                  <a:gd name="T44" fmla="*/ 97 w 54"/>
                  <a:gd name="T45" fmla="*/ 380 h 95"/>
                  <a:gd name="T46" fmla="*/ 123 w 54"/>
                  <a:gd name="T47" fmla="*/ 395 h 95"/>
                  <a:gd name="T48" fmla="*/ 149 w 54"/>
                  <a:gd name="T49" fmla="*/ 424 h 95"/>
                  <a:gd name="T50" fmla="*/ 154 w 54"/>
                  <a:gd name="T51" fmla="*/ 434 h 95"/>
                  <a:gd name="T52" fmla="*/ 149 w 54"/>
                  <a:gd name="T53" fmla="*/ 444 h 95"/>
                  <a:gd name="T54" fmla="*/ 164 w 54"/>
                  <a:gd name="T55" fmla="*/ 463 h 95"/>
                  <a:gd name="T56" fmla="*/ 169 w 54"/>
                  <a:gd name="T57" fmla="*/ 458 h 95"/>
                  <a:gd name="T58" fmla="*/ 174 w 54"/>
                  <a:gd name="T59" fmla="*/ 448 h 95"/>
                  <a:gd name="T60" fmla="*/ 195 w 54"/>
                  <a:gd name="T61" fmla="*/ 444 h 95"/>
                  <a:gd name="T62" fmla="*/ 215 w 54"/>
                  <a:gd name="T63" fmla="*/ 453 h 95"/>
                  <a:gd name="T64" fmla="*/ 221 w 54"/>
                  <a:gd name="T65" fmla="*/ 434 h 95"/>
                  <a:gd name="T66" fmla="*/ 226 w 54"/>
                  <a:gd name="T67" fmla="*/ 424 h 95"/>
                  <a:gd name="T68" fmla="*/ 246 w 54"/>
                  <a:gd name="T69" fmla="*/ 414 h 95"/>
                  <a:gd name="T70" fmla="*/ 241 w 54"/>
                  <a:gd name="T71" fmla="*/ 405 h 95"/>
                  <a:gd name="T72" fmla="*/ 241 w 54"/>
                  <a:gd name="T73" fmla="*/ 395 h 95"/>
                  <a:gd name="T74" fmla="*/ 246 w 54"/>
                  <a:gd name="T75" fmla="*/ 390 h 95"/>
                  <a:gd name="T76" fmla="*/ 246 w 54"/>
                  <a:gd name="T77" fmla="*/ 385 h 95"/>
                  <a:gd name="T78" fmla="*/ 246 w 54"/>
                  <a:gd name="T79" fmla="*/ 356 h 95"/>
                  <a:gd name="T80" fmla="*/ 267 w 54"/>
                  <a:gd name="T81" fmla="*/ 331 h 95"/>
                  <a:gd name="T82" fmla="*/ 277 w 54"/>
                  <a:gd name="T83" fmla="*/ 312 h 95"/>
                  <a:gd name="T84" fmla="*/ 267 w 54"/>
                  <a:gd name="T85" fmla="*/ 278 h 95"/>
                  <a:gd name="T86" fmla="*/ 267 w 54"/>
                  <a:gd name="T87" fmla="*/ 263 h 95"/>
                  <a:gd name="T88" fmla="*/ 251 w 54"/>
                  <a:gd name="T89" fmla="*/ 63 h 95"/>
                  <a:gd name="T90" fmla="*/ 246 w 54"/>
                  <a:gd name="T91" fmla="*/ 54 h 95"/>
                  <a:gd name="T92" fmla="*/ 236 w 54"/>
                  <a:gd name="T93" fmla="*/ 29 h 95"/>
                  <a:gd name="T94" fmla="*/ 226 w 54"/>
                  <a:gd name="T95" fmla="*/ 15 h 95"/>
                  <a:gd name="T96" fmla="*/ 22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nvGrpSpPr>
              <p:cNvPr id="8" name="Group 223"/>
              <p:cNvGrpSpPr>
                <a:grpSpLocks/>
              </p:cNvGrpSpPr>
              <p:nvPr/>
            </p:nvGrpSpPr>
            <p:grpSpPr bwMode="auto">
              <a:xfrm>
                <a:off x="3669" y="1384"/>
                <a:ext cx="523" cy="468"/>
                <a:chOff x="3562" y="1636"/>
                <a:chExt cx="497" cy="468"/>
              </a:xfrm>
            </p:grpSpPr>
            <p:sp>
              <p:nvSpPr>
                <p:cNvPr id="32921" name="Freeform 224"/>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22" name="Freeform 225"/>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sp>
            <p:nvSpPr>
              <p:cNvPr id="32918" name="Freeform 226"/>
              <p:cNvSpPr>
                <a:spLocks/>
              </p:cNvSpPr>
              <p:nvPr/>
            </p:nvSpPr>
            <p:spPr bwMode="auto">
              <a:xfrm>
                <a:off x="3665" y="2423"/>
                <a:ext cx="240" cy="405"/>
              </a:xfrm>
              <a:custGeom>
                <a:avLst/>
                <a:gdLst>
                  <a:gd name="T0" fmla="*/ 225 w 47"/>
                  <a:gd name="T1" fmla="*/ 0 h 83"/>
                  <a:gd name="T2" fmla="*/ 77 w 47"/>
                  <a:gd name="T3" fmla="*/ 10 h 83"/>
                  <a:gd name="T4" fmla="*/ 77 w 47"/>
                  <a:gd name="T5" fmla="*/ 15 h 83"/>
                  <a:gd name="T6" fmla="*/ 61 w 47"/>
                  <a:gd name="T7" fmla="*/ 24 h 83"/>
                  <a:gd name="T8" fmla="*/ 61 w 47"/>
                  <a:gd name="T9" fmla="*/ 39 h 83"/>
                  <a:gd name="T10" fmla="*/ 61 w 47"/>
                  <a:gd name="T11" fmla="*/ 54 h 83"/>
                  <a:gd name="T12" fmla="*/ 56 w 47"/>
                  <a:gd name="T13" fmla="*/ 59 h 83"/>
                  <a:gd name="T14" fmla="*/ 46 w 47"/>
                  <a:gd name="T15" fmla="*/ 68 h 83"/>
                  <a:gd name="T16" fmla="*/ 36 w 47"/>
                  <a:gd name="T17" fmla="*/ 78 h 83"/>
                  <a:gd name="T18" fmla="*/ 31 w 47"/>
                  <a:gd name="T19" fmla="*/ 83 h 83"/>
                  <a:gd name="T20" fmla="*/ 31 w 47"/>
                  <a:gd name="T21" fmla="*/ 93 h 83"/>
                  <a:gd name="T22" fmla="*/ 26 w 47"/>
                  <a:gd name="T23" fmla="*/ 102 h 83"/>
                  <a:gd name="T24" fmla="*/ 26 w 47"/>
                  <a:gd name="T25" fmla="*/ 107 h 83"/>
                  <a:gd name="T26" fmla="*/ 20 w 47"/>
                  <a:gd name="T27" fmla="*/ 122 h 83"/>
                  <a:gd name="T28" fmla="*/ 15 w 47"/>
                  <a:gd name="T29" fmla="*/ 132 h 83"/>
                  <a:gd name="T30" fmla="*/ 20 w 47"/>
                  <a:gd name="T31" fmla="*/ 146 h 83"/>
                  <a:gd name="T32" fmla="*/ 26 w 47"/>
                  <a:gd name="T33" fmla="*/ 151 h 83"/>
                  <a:gd name="T34" fmla="*/ 26 w 47"/>
                  <a:gd name="T35" fmla="*/ 161 h 83"/>
                  <a:gd name="T36" fmla="*/ 26 w 47"/>
                  <a:gd name="T37" fmla="*/ 161 h 83"/>
                  <a:gd name="T38" fmla="*/ 26 w 47"/>
                  <a:gd name="T39" fmla="*/ 166 h 83"/>
                  <a:gd name="T40" fmla="*/ 26 w 47"/>
                  <a:gd name="T41" fmla="*/ 166 h 83"/>
                  <a:gd name="T42" fmla="*/ 20 w 47"/>
                  <a:gd name="T43" fmla="*/ 176 h 83"/>
                  <a:gd name="T44" fmla="*/ 26 w 47"/>
                  <a:gd name="T45" fmla="*/ 181 h 83"/>
                  <a:gd name="T46" fmla="*/ 20 w 47"/>
                  <a:gd name="T47" fmla="*/ 185 h 83"/>
                  <a:gd name="T48" fmla="*/ 31 w 47"/>
                  <a:gd name="T49" fmla="*/ 205 h 83"/>
                  <a:gd name="T50" fmla="*/ 31 w 47"/>
                  <a:gd name="T51" fmla="*/ 220 h 83"/>
                  <a:gd name="T52" fmla="*/ 36 w 47"/>
                  <a:gd name="T53" fmla="*/ 229 h 83"/>
                  <a:gd name="T54" fmla="*/ 41 w 47"/>
                  <a:gd name="T55" fmla="*/ 234 h 83"/>
                  <a:gd name="T56" fmla="*/ 41 w 47"/>
                  <a:gd name="T57" fmla="*/ 239 h 83"/>
                  <a:gd name="T58" fmla="*/ 31 w 47"/>
                  <a:gd name="T59" fmla="*/ 244 h 83"/>
                  <a:gd name="T60" fmla="*/ 31 w 47"/>
                  <a:gd name="T61" fmla="*/ 249 h 83"/>
                  <a:gd name="T62" fmla="*/ 26 w 47"/>
                  <a:gd name="T63" fmla="*/ 263 h 83"/>
                  <a:gd name="T64" fmla="*/ 15 w 47"/>
                  <a:gd name="T65" fmla="*/ 288 h 83"/>
                  <a:gd name="T66" fmla="*/ 0 w 47"/>
                  <a:gd name="T67" fmla="*/ 322 h 83"/>
                  <a:gd name="T68" fmla="*/ 0 w 47"/>
                  <a:gd name="T69" fmla="*/ 346 h 83"/>
                  <a:gd name="T70" fmla="*/ 138 w 47"/>
                  <a:gd name="T71" fmla="*/ 342 h 83"/>
                  <a:gd name="T72" fmla="*/ 138 w 47"/>
                  <a:gd name="T73" fmla="*/ 346 h 83"/>
                  <a:gd name="T74" fmla="*/ 133 w 47"/>
                  <a:gd name="T75" fmla="*/ 356 h 83"/>
                  <a:gd name="T76" fmla="*/ 138 w 47"/>
                  <a:gd name="T77" fmla="*/ 376 h 83"/>
                  <a:gd name="T78" fmla="*/ 148 w 47"/>
                  <a:gd name="T79" fmla="*/ 390 h 83"/>
                  <a:gd name="T80" fmla="*/ 153 w 47"/>
                  <a:gd name="T81" fmla="*/ 405 h 83"/>
                  <a:gd name="T82" fmla="*/ 163 w 47"/>
                  <a:gd name="T83" fmla="*/ 405 h 83"/>
                  <a:gd name="T84" fmla="*/ 179 w 47"/>
                  <a:gd name="T85" fmla="*/ 395 h 83"/>
                  <a:gd name="T86" fmla="*/ 209 w 47"/>
                  <a:gd name="T87" fmla="*/ 385 h 83"/>
                  <a:gd name="T88" fmla="*/ 220 w 47"/>
                  <a:gd name="T89" fmla="*/ 385 h 83"/>
                  <a:gd name="T90" fmla="*/ 230 w 47"/>
                  <a:gd name="T91" fmla="*/ 381 h 83"/>
                  <a:gd name="T92" fmla="*/ 235 w 47"/>
                  <a:gd name="T93" fmla="*/ 385 h 83"/>
                  <a:gd name="T94" fmla="*/ 240 w 47"/>
                  <a:gd name="T95" fmla="*/ 390 h 83"/>
                  <a:gd name="T96" fmla="*/ 240 w 47"/>
                  <a:gd name="T97" fmla="*/ 385 h 83"/>
                  <a:gd name="T98" fmla="*/ 225 w 47"/>
                  <a:gd name="T99" fmla="*/ 263 h 83"/>
                  <a:gd name="T100" fmla="*/ 225 w 47"/>
                  <a:gd name="T101" fmla="*/ 254 h 83"/>
                  <a:gd name="T102" fmla="*/ 230 w 47"/>
                  <a:gd name="T103" fmla="*/ 10 h 83"/>
                  <a:gd name="T104" fmla="*/ 225 w 47"/>
                  <a:gd name="T105" fmla="*/ 0 h 83"/>
                  <a:gd name="T106" fmla="*/ 225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19" name="Freeform 227"/>
              <p:cNvSpPr>
                <a:spLocks/>
              </p:cNvSpPr>
              <p:nvPr/>
            </p:nvSpPr>
            <p:spPr bwMode="auto">
              <a:xfrm>
                <a:off x="4233" y="2350"/>
                <a:ext cx="353" cy="258"/>
              </a:xfrm>
              <a:custGeom>
                <a:avLst/>
                <a:gdLst>
                  <a:gd name="T0" fmla="*/ 210 w 69"/>
                  <a:gd name="T1" fmla="*/ 258 h 53"/>
                  <a:gd name="T2" fmla="*/ 194 w 69"/>
                  <a:gd name="T3" fmla="*/ 253 h 53"/>
                  <a:gd name="T4" fmla="*/ 189 w 69"/>
                  <a:gd name="T5" fmla="*/ 234 h 53"/>
                  <a:gd name="T6" fmla="*/ 169 w 69"/>
                  <a:gd name="T7" fmla="*/ 214 h 53"/>
                  <a:gd name="T8" fmla="*/ 159 w 69"/>
                  <a:gd name="T9" fmla="*/ 190 h 53"/>
                  <a:gd name="T10" fmla="*/ 148 w 69"/>
                  <a:gd name="T11" fmla="*/ 180 h 53"/>
                  <a:gd name="T12" fmla="*/ 128 w 69"/>
                  <a:gd name="T13" fmla="*/ 166 h 53"/>
                  <a:gd name="T14" fmla="*/ 118 w 69"/>
                  <a:gd name="T15" fmla="*/ 156 h 53"/>
                  <a:gd name="T16" fmla="*/ 113 w 69"/>
                  <a:gd name="T17" fmla="*/ 146 h 53"/>
                  <a:gd name="T18" fmla="*/ 77 w 69"/>
                  <a:gd name="T19" fmla="*/ 122 h 53"/>
                  <a:gd name="T20" fmla="*/ 67 w 69"/>
                  <a:gd name="T21" fmla="*/ 112 h 53"/>
                  <a:gd name="T22" fmla="*/ 51 w 69"/>
                  <a:gd name="T23" fmla="*/ 92 h 53"/>
                  <a:gd name="T24" fmla="*/ 41 w 69"/>
                  <a:gd name="T25" fmla="*/ 78 h 53"/>
                  <a:gd name="T26" fmla="*/ 5 w 69"/>
                  <a:gd name="T27" fmla="*/ 68 h 53"/>
                  <a:gd name="T28" fmla="*/ 5 w 69"/>
                  <a:gd name="T29" fmla="*/ 49 h 53"/>
                  <a:gd name="T30" fmla="*/ 15 w 69"/>
                  <a:gd name="T31" fmla="*/ 39 h 53"/>
                  <a:gd name="T32" fmla="*/ 15 w 69"/>
                  <a:gd name="T33" fmla="*/ 34 h 53"/>
                  <a:gd name="T34" fmla="*/ 41 w 69"/>
                  <a:gd name="T35" fmla="*/ 24 h 53"/>
                  <a:gd name="T36" fmla="*/ 61 w 69"/>
                  <a:gd name="T37" fmla="*/ 15 h 53"/>
                  <a:gd name="T38" fmla="*/ 67 w 69"/>
                  <a:gd name="T39" fmla="*/ 10 h 53"/>
                  <a:gd name="T40" fmla="*/ 159 w 69"/>
                  <a:gd name="T41" fmla="*/ 5 h 53"/>
                  <a:gd name="T42" fmla="*/ 159 w 69"/>
                  <a:gd name="T43" fmla="*/ 10 h 53"/>
                  <a:gd name="T44" fmla="*/ 179 w 69"/>
                  <a:gd name="T45" fmla="*/ 19 h 53"/>
                  <a:gd name="T46" fmla="*/ 261 w 69"/>
                  <a:gd name="T47" fmla="*/ 19 h 53"/>
                  <a:gd name="T48" fmla="*/ 348 w 69"/>
                  <a:gd name="T49" fmla="*/ 83 h 53"/>
                  <a:gd name="T50" fmla="*/ 338 w 69"/>
                  <a:gd name="T51" fmla="*/ 92 h 53"/>
                  <a:gd name="T52" fmla="*/ 322 w 69"/>
                  <a:gd name="T53" fmla="*/ 117 h 53"/>
                  <a:gd name="T54" fmla="*/ 317 w 69"/>
                  <a:gd name="T55" fmla="*/ 136 h 53"/>
                  <a:gd name="T56" fmla="*/ 317 w 69"/>
                  <a:gd name="T57" fmla="*/ 146 h 53"/>
                  <a:gd name="T58" fmla="*/ 307 w 69"/>
                  <a:gd name="T59" fmla="*/ 151 h 53"/>
                  <a:gd name="T60" fmla="*/ 302 w 69"/>
                  <a:gd name="T61" fmla="*/ 161 h 53"/>
                  <a:gd name="T62" fmla="*/ 292 w 69"/>
                  <a:gd name="T63" fmla="*/ 170 h 53"/>
                  <a:gd name="T64" fmla="*/ 271 w 69"/>
                  <a:gd name="T65" fmla="*/ 190 h 53"/>
                  <a:gd name="T66" fmla="*/ 256 w 69"/>
                  <a:gd name="T67" fmla="*/ 200 h 53"/>
                  <a:gd name="T68" fmla="*/ 251 w 69"/>
                  <a:gd name="T69" fmla="*/ 209 h 53"/>
                  <a:gd name="T70" fmla="*/ 235 w 69"/>
                  <a:gd name="T71" fmla="*/ 214 h 53"/>
                  <a:gd name="T72" fmla="*/ 235 w 69"/>
                  <a:gd name="T73" fmla="*/ 219 h 53"/>
                  <a:gd name="T74" fmla="*/ 230 w 69"/>
                  <a:gd name="T75" fmla="*/ 229 h 53"/>
                  <a:gd name="T76" fmla="*/ 220 w 69"/>
                  <a:gd name="T77" fmla="*/ 234 h 53"/>
                  <a:gd name="T78" fmla="*/ 220 w 69"/>
                  <a:gd name="T79" fmla="*/ 234 h 53"/>
                  <a:gd name="T80" fmla="*/ 220 w 69"/>
                  <a:gd name="T81" fmla="*/ 239 h 53"/>
                  <a:gd name="T82" fmla="*/ 225 w 69"/>
                  <a:gd name="T83" fmla="*/ 243 h 53"/>
                  <a:gd name="T84" fmla="*/ 215 w 69"/>
                  <a:gd name="T85" fmla="*/ 248 h 53"/>
                  <a:gd name="T86" fmla="*/ 210 w 69"/>
                  <a:gd name="T87" fmla="*/ 25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20" name="Freeform 228"/>
              <p:cNvSpPr>
                <a:spLocks/>
              </p:cNvSpPr>
              <p:nvPr/>
            </p:nvSpPr>
            <p:spPr bwMode="auto">
              <a:xfrm>
                <a:off x="4074" y="2384"/>
                <a:ext cx="375" cy="376"/>
              </a:xfrm>
              <a:custGeom>
                <a:avLst/>
                <a:gdLst>
                  <a:gd name="T0" fmla="*/ 46 w 73"/>
                  <a:gd name="T1" fmla="*/ 200 h 77"/>
                  <a:gd name="T2" fmla="*/ 57 w 73"/>
                  <a:gd name="T3" fmla="*/ 215 h 77"/>
                  <a:gd name="T4" fmla="*/ 67 w 73"/>
                  <a:gd name="T5" fmla="*/ 225 h 77"/>
                  <a:gd name="T6" fmla="*/ 67 w 73"/>
                  <a:gd name="T7" fmla="*/ 239 h 77"/>
                  <a:gd name="T8" fmla="*/ 72 w 73"/>
                  <a:gd name="T9" fmla="*/ 244 h 77"/>
                  <a:gd name="T10" fmla="*/ 67 w 73"/>
                  <a:gd name="T11" fmla="*/ 269 h 77"/>
                  <a:gd name="T12" fmla="*/ 62 w 73"/>
                  <a:gd name="T13" fmla="*/ 293 h 77"/>
                  <a:gd name="T14" fmla="*/ 72 w 73"/>
                  <a:gd name="T15" fmla="*/ 332 h 77"/>
                  <a:gd name="T16" fmla="*/ 82 w 73"/>
                  <a:gd name="T17" fmla="*/ 347 h 77"/>
                  <a:gd name="T18" fmla="*/ 87 w 73"/>
                  <a:gd name="T19" fmla="*/ 361 h 77"/>
                  <a:gd name="T20" fmla="*/ 92 w 73"/>
                  <a:gd name="T21" fmla="*/ 371 h 77"/>
                  <a:gd name="T22" fmla="*/ 298 w 73"/>
                  <a:gd name="T23" fmla="*/ 371 h 77"/>
                  <a:gd name="T24" fmla="*/ 308 w 73"/>
                  <a:gd name="T25" fmla="*/ 376 h 77"/>
                  <a:gd name="T26" fmla="*/ 303 w 73"/>
                  <a:gd name="T27" fmla="*/ 347 h 77"/>
                  <a:gd name="T28" fmla="*/ 308 w 73"/>
                  <a:gd name="T29" fmla="*/ 337 h 77"/>
                  <a:gd name="T30" fmla="*/ 329 w 73"/>
                  <a:gd name="T31" fmla="*/ 337 h 77"/>
                  <a:gd name="T32" fmla="*/ 344 w 73"/>
                  <a:gd name="T33" fmla="*/ 337 h 77"/>
                  <a:gd name="T34" fmla="*/ 344 w 73"/>
                  <a:gd name="T35" fmla="*/ 317 h 77"/>
                  <a:gd name="T36" fmla="*/ 344 w 73"/>
                  <a:gd name="T37" fmla="*/ 303 h 77"/>
                  <a:gd name="T38" fmla="*/ 354 w 73"/>
                  <a:gd name="T39" fmla="*/ 259 h 77"/>
                  <a:gd name="T40" fmla="*/ 365 w 73"/>
                  <a:gd name="T41" fmla="*/ 234 h 77"/>
                  <a:gd name="T42" fmla="*/ 375 w 73"/>
                  <a:gd name="T43" fmla="*/ 230 h 77"/>
                  <a:gd name="T44" fmla="*/ 375 w 73"/>
                  <a:gd name="T45" fmla="*/ 225 h 77"/>
                  <a:gd name="T46" fmla="*/ 370 w 73"/>
                  <a:gd name="T47" fmla="*/ 225 h 77"/>
                  <a:gd name="T48" fmla="*/ 354 w 73"/>
                  <a:gd name="T49" fmla="*/ 220 h 77"/>
                  <a:gd name="T50" fmla="*/ 349 w 73"/>
                  <a:gd name="T51" fmla="*/ 200 h 77"/>
                  <a:gd name="T52" fmla="*/ 329 w 73"/>
                  <a:gd name="T53" fmla="*/ 181 h 77"/>
                  <a:gd name="T54" fmla="*/ 318 w 73"/>
                  <a:gd name="T55" fmla="*/ 156 h 77"/>
                  <a:gd name="T56" fmla="*/ 308 w 73"/>
                  <a:gd name="T57" fmla="*/ 146 h 77"/>
                  <a:gd name="T58" fmla="*/ 288 w 73"/>
                  <a:gd name="T59" fmla="*/ 132 h 77"/>
                  <a:gd name="T60" fmla="*/ 277 w 73"/>
                  <a:gd name="T61" fmla="*/ 122 h 77"/>
                  <a:gd name="T62" fmla="*/ 272 w 73"/>
                  <a:gd name="T63" fmla="*/ 112 h 77"/>
                  <a:gd name="T64" fmla="*/ 236 w 73"/>
                  <a:gd name="T65" fmla="*/ 88 h 77"/>
                  <a:gd name="T66" fmla="*/ 226 w 73"/>
                  <a:gd name="T67" fmla="*/ 78 h 77"/>
                  <a:gd name="T68" fmla="*/ 211 w 73"/>
                  <a:gd name="T69" fmla="*/ 59 h 77"/>
                  <a:gd name="T70" fmla="*/ 200 w 73"/>
                  <a:gd name="T71" fmla="*/ 44 h 77"/>
                  <a:gd name="T72" fmla="*/ 164 w 73"/>
                  <a:gd name="T73" fmla="*/ 34 h 77"/>
                  <a:gd name="T74" fmla="*/ 164 w 73"/>
                  <a:gd name="T75" fmla="*/ 15 h 77"/>
                  <a:gd name="T76" fmla="*/ 175 w 73"/>
                  <a:gd name="T77" fmla="*/ 5 h 77"/>
                  <a:gd name="T78" fmla="*/ 175 w 73"/>
                  <a:gd name="T79" fmla="*/ 0 h 77"/>
                  <a:gd name="T80" fmla="*/ 0 w 73"/>
                  <a:gd name="T81" fmla="*/ 24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E85"/>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sp>
          <p:nvSpPr>
            <p:cNvPr id="32886" name="Freeform 229"/>
            <p:cNvSpPr>
              <a:spLocks/>
            </p:cNvSpPr>
            <p:nvPr/>
          </p:nvSpPr>
          <p:spPr bwMode="auto">
            <a:xfrm>
              <a:off x="4427" y="1916"/>
              <a:ext cx="318" cy="141"/>
            </a:xfrm>
            <a:custGeom>
              <a:avLst/>
              <a:gdLst>
                <a:gd name="T0" fmla="*/ 185 w 62"/>
                <a:gd name="T1" fmla="*/ 10 h 29"/>
                <a:gd name="T2" fmla="*/ 10 w 62"/>
                <a:gd name="T3" fmla="*/ 83 h 29"/>
                <a:gd name="T4" fmla="*/ 21 w 62"/>
                <a:gd name="T5" fmla="*/ 78 h 29"/>
                <a:gd name="T6" fmla="*/ 41 w 62"/>
                <a:gd name="T7" fmla="*/ 63 h 29"/>
                <a:gd name="T8" fmla="*/ 51 w 62"/>
                <a:gd name="T9" fmla="*/ 53 h 29"/>
                <a:gd name="T10" fmla="*/ 56 w 62"/>
                <a:gd name="T11" fmla="*/ 49 h 29"/>
                <a:gd name="T12" fmla="*/ 72 w 62"/>
                <a:gd name="T13" fmla="*/ 44 h 29"/>
                <a:gd name="T14" fmla="*/ 97 w 62"/>
                <a:gd name="T15" fmla="*/ 34 h 29"/>
                <a:gd name="T16" fmla="*/ 108 w 62"/>
                <a:gd name="T17" fmla="*/ 39 h 29"/>
                <a:gd name="T18" fmla="*/ 118 w 62"/>
                <a:gd name="T19" fmla="*/ 39 h 29"/>
                <a:gd name="T20" fmla="*/ 128 w 62"/>
                <a:gd name="T21" fmla="*/ 58 h 29"/>
                <a:gd name="T22" fmla="*/ 138 w 62"/>
                <a:gd name="T23" fmla="*/ 58 h 29"/>
                <a:gd name="T24" fmla="*/ 138 w 62"/>
                <a:gd name="T25" fmla="*/ 68 h 29"/>
                <a:gd name="T26" fmla="*/ 159 w 62"/>
                <a:gd name="T27" fmla="*/ 73 h 29"/>
                <a:gd name="T28" fmla="*/ 174 w 62"/>
                <a:gd name="T29" fmla="*/ 83 h 29"/>
                <a:gd name="T30" fmla="*/ 180 w 62"/>
                <a:gd name="T31" fmla="*/ 92 h 29"/>
                <a:gd name="T32" fmla="*/ 164 w 62"/>
                <a:gd name="T33" fmla="*/ 122 h 29"/>
                <a:gd name="T34" fmla="*/ 180 w 62"/>
                <a:gd name="T35" fmla="*/ 131 h 29"/>
                <a:gd name="T36" fmla="*/ 195 w 62"/>
                <a:gd name="T37" fmla="*/ 136 h 29"/>
                <a:gd name="T38" fmla="*/ 200 w 62"/>
                <a:gd name="T39" fmla="*/ 136 h 29"/>
                <a:gd name="T40" fmla="*/ 215 w 62"/>
                <a:gd name="T41" fmla="*/ 131 h 29"/>
                <a:gd name="T42" fmla="*/ 236 w 62"/>
                <a:gd name="T43" fmla="*/ 141 h 29"/>
                <a:gd name="T44" fmla="*/ 241 w 62"/>
                <a:gd name="T45" fmla="*/ 136 h 29"/>
                <a:gd name="T46" fmla="*/ 231 w 62"/>
                <a:gd name="T47" fmla="*/ 126 h 29"/>
                <a:gd name="T48" fmla="*/ 226 w 62"/>
                <a:gd name="T49" fmla="*/ 122 h 29"/>
                <a:gd name="T50" fmla="*/ 231 w 62"/>
                <a:gd name="T51" fmla="*/ 117 h 29"/>
                <a:gd name="T52" fmla="*/ 226 w 62"/>
                <a:gd name="T53" fmla="*/ 112 h 29"/>
                <a:gd name="T54" fmla="*/ 210 w 62"/>
                <a:gd name="T55" fmla="*/ 92 h 29"/>
                <a:gd name="T56" fmla="*/ 210 w 62"/>
                <a:gd name="T57" fmla="*/ 78 h 29"/>
                <a:gd name="T58" fmla="*/ 210 w 62"/>
                <a:gd name="T59" fmla="*/ 58 h 29"/>
                <a:gd name="T60" fmla="*/ 210 w 62"/>
                <a:gd name="T61" fmla="*/ 49 h 29"/>
                <a:gd name="T62" fmla="*/ 210 w 62"/>
                <a:gd name="T63" fmla="*/ 44 h 29"/>
                <a:gd name="T64" fmla="*/ 226 w 62"/>
                <a:gd name="T65" fmla="*/ 29 h 29"/>
                <a:gd name="T66" fmla="*/ 231 w 62"/>
                <a:gd name="T67" fmla="*/ 19 h 29"/>
                <a:gd name="T68" fmla="*/ 241 w 62"/>
                <a:gd name="T69" fmla="*/ 19 h 29"/>
                <a:gd name="T70" fmla="*/ 231 w 62"/>
                <a:gd name="T71" fmla="*/ 39 h 29"/>
                <a:gd name="T72" fmla="*/ 226 w 62"/>
                <a:gd name="T73" fmla="*/ 49 h 29"/>
                <a:gd name="T74" fmla="*/ 236 w 62"/>
                <a:gd name="T75" fmla="*/ 58 h 29"/>
                <a:gd name="T76" fmla="*/ 236 w 62"/>
                <a:gd name="T77" fmla="*/ 78 h 29"/>
                <a:gd name="T78" fmla="*/ 231 w 62"/>
                <a:gd name="T79" fmla="*/ 88 h 29"/>
                <a:gd name="T80" fmla="*/ 236 w 62"/>
                <a:gd name="T81" fmla="*/ 92 h 29"/>
                <a:gd name="T82" fmla="*/ 236 w 62"/>
                <a:gd name="T83" fmla="*/ 102 h 29"/>
                <a:gd name="T84" fmla="*/ 241 w 62"/>
                <a:gd name="T85" fmla="*/ 117 h 29"/>
                <a:gd name="T86" fmla="*/ 256 w 62"/>
                <a:gd name="T87" fmla="*/ 122 h 29"/>
                <a:gd name="T88" fmla="*/ 267 w 62"/>
                <a:gd name="T89" fmla="*/ 117 h 29"/>
                <a:gd name="T90" fmla="*/ 267 w 62"/>
                <a:gd name="T91" fmla="*/ 126 h 29"/>
                <a:gd name="T92" fmla="*/ 272 w 62"/>
                <a:gd name="T93" fmla="*/ 136 h 29"/>
                <a:gd name="T94" fmla="*/ 282 w 62"/>
                <a:gd name="T95" fmla="*/ 141 h 29"/>
                <a:gd name="T96" fmla="*/ 287 w 62"/>
                <a:gd name="T97" fmla="*/ 136 h 29"/>
                <a:gd name="T98" fmla="*/ 313 w 62"/>
                <a:gd name="T99" fmla="*/ 126 h 29"/>
                <a:gd name="T100" fmla="*/ 318 w 62"/>
                <a:gd name="T101" fmla="*/ 92 h 29"/>
                <a:gd name="T102" fmla="*/ 277 w 62"/>
                <a:gd name="T103" fmla="*/ 102 h 29"/>
                <a:gd name="T104" fmla="*/ 241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87" name="Freeform 230"/>
            <p:cNvSpPr>
              <a:spLocks/>
            </p:cNvSpPr>
            <p:nvPr/>
          </p:nvSpPr>
          <p:spPr bwMode="auto">
            <a:xfrm>
              <a:off x="4669" y="1901"/>
              <a:ext cx="76" cy="117"/>
            </a:xfrm>
            <a:custGeom>
              <a:avLst/>
              <a:gdLst>
                <a:gd name="T0" fmla="*/ 76 w 15"/>
                <a:gd name="T1" fmla="*/ 107 h 24"/>
                <a:gd name="T2" fmla="*/ 76 w 15"/>
                <a:gd name="T3" fmla="*/ 98 h 24"/>
                <a:gd name="T4" fmla="*/ 71 w 15"/>
                <a:gd name="T5" fmla="*/ 88 h 24"/>
                <a:gd name="T6" fmla="*/ 61 w 15"/>
                <a:gd name="T7" fmla="*/ 78 h 24"/>
                <a:gd name="T8" fmla="*/ 51 w 15"/>
                <a:gd name="T9" fmla="*/ 73 h 24"/>
                <a:gd name="T10" fmla="*/ 46 w 15"/>
                <a:gd name="T11" fmla="*/ 68 h 24"/>
                <a:gd name="T12" fmla="*/ 46 w 15"/>
                <a:gd name="T13" fmla="*/ 58 h 24"/>
                <a:gd name="T14" fmla="*/ 35 w 15"/>
                <a:gd name="T15" fmla="*/ 44 h 24"/>
                <a:gd name="T16" fmla="*/ 30 w 15"/>
                <a:gd name="T17" fmla="*/ 39 h 24"/>
                <a:gd name="T18" fmla="*/ 25 w 15"/>
                <a:gd name="T19" fmla="*/ 29 h 24"/>
                <a:gd name="T20" fmla="*/ 20 w 15"/>
                <a:gd name="T21" fmla="*/ 24 h 24"/>
                <a:gd name="T22" fmla="*/ 20 w 15"/>
                <a:gd name="T23" fmla="*/ 20 h 24"/>
                <a:gd name="T24" fmla="*/ 20 w 15"/>
                <a:gd name="T25" fmla="*/ 20 h 24"/>
                <a:gd name="T26" fmla="*/ 20 w 15"/>
                <a:gd name="T27" fmla="*/ 15 h 24"/>
                <a:gd name="T28" fmla="*/ 25 w 15"/>
                <a:gd name="T29" fmla="*/ 0 h 24"/>
                <a:gd name="T30" fmla="*/ 20 w 15"/>
                <a:gd name="T31" fmla="*/ 0 h 24"/>
                <a:gd name="T32" fmla="*/ 10 w 15"/>
                <a:gd name="T33" fmla="*/ 0 h 24"/>
                <a:gd name="T34" fmla="*/ 5 w 15"/>
                <a:gd name="T35" fmla="*/ 5 h 24"/>
                <a:gd name="T36" fmla="*/ 5 w 15"/>
                <a:gd name="T37" fmla="*/ 10 h 24"/>
                <a:gd name="T38" fmla="*/ 5 w 15"/>
                <a:gd name="T39" fmla="*/ 15 h 24"/>
                <a:gd name="T40" fmla="*/ 0 w 15"/>
                <a:gd name="T41" fmla="*/ 15 h 24"/>
                <a:gd name="T42" fmla="*/ 35 w 15"/>
                <a:gd name="T43" fmla="*/ 117 h 24"/>
                <a:gd name="T44" fmla="*/ 76 w 15"/>
                <a:gd name="T45" fmla="*/ 107 h 24"/>
                <a:gd name="T46" fmla="*/ 76 w 15"/>
                <a:gd name="T47" fmla="*/ 10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88" name="Freeform 231"/>
            <p:cNvSpPr>
              <a:spLocks/>
            </p:cNvSpPr>
            <p:nvPr/>
          </p:nvSpPr>
          <p:spPr bwMode="auto">
            <a:xfrm>
              <a:off x="4689" y="1765"/>
              <a:ext cx="98" cy="205"/>
            </a:xfrm>
            <a:custGeom>
              <a:avLst/>
              <a:gdLst>
                <a:gd name="T0" fmla="*/ 0 w 19"/>
                <a:gd name="T1" fmla="*/ 151 h 42"/>
                <a:gd name="T2" fmla="*/ 0 w 19"/>
                <a:gd name="T3" fmla="*/ 156 h 42"/>
                <a:gd name="T4" fmla="*/ 10 w 19"/>
                <a:gd name="T5" fmla="*/ 166 h 42"/>
                <a:gd name="T6" fmla="*/ 31 w 19"/>
                <a:gd name="T7" fmla="*/ 181 h 42"/>
                <a:gd name="T8" fmla="*/ 46 w 19"/>
                <a:gd name="T9" fmla="*/ 185 h 42"/>
                <a:gd name="T10" fmla="*/ 52 w 19"/>
                <a:gd name="T11" fmla="*/ 195 h 42"/>
                <a:gd name="T12" fmla="*/ 57 w 19"/>
                <a:gd name="T13" fmla="*/ 205 h 42"/>
                <a:gd name="T14" fmla="*/ 67 w 19"/>
                <a:gd name="T15" fmla="*/ 190 h 42"/>
                <a:gd name="T16" fmla="*/ 72 w 19"/>
                <a:gd name="T17" fmla="*/ 171 h 42"/>
                <a:gd name="T18" fmla="*/ 88 w 19"/>
                <a:gd name="T19" fmla="*/ 146 h 42"/>
                <a:gd name="T20" fmla="*/ 98 w 19"/>
                <a:gd name="T21" fmla="*/ 127 h 42"/>
                <a:gd name="T22" fmla="*/ 93 w 19"/>
                <a:gd name="T23" fmla="*/ 93 h 42"/>
                <a:gd name="T24" fmla="*/ 88 w 19"/>
                <a:gd name="T25" fmla="*/ 63 h 42"/>
                <a:gd name="T26" fmla="*/ 72 w 19"/>
                <a:gd name="T27" fmla="*/ 68 h 42"/>
                <a:gd name="T28" fmla="*/ 67 w 19"/>
                <a:gd name="T29" fmla="*/ 68 h 42"/>
                <a:gd name="T30" fmla="*/ 62 w 19"/>
                <a:gd name="T31" fmla="*/ 68 h 42"/>
                <a:gd name="T32" fmla="*/ 67 w 19"/>
                <a:gd name="T33" fmla="*/ 54 h 42"/>
                <a:gd name="T34" fmla="*/ 72 w 19"/>
                <a:gd name="T35" fmla="*/ 54 h 42"/>
                <a:gd name="T36" fmla="*/ 77 w 19"/>
                <a:gd name="T37" fmla="*/ 39 h 42"/>
                <a:gd name="T38" fmla="*/ 83 w 19"/>
                <a:gd name="T39" fmla="*/ 29 h 42"/>
                <a:gd name="T40" fmla="*/ 21 w 19"/>
                <a:gd name="T41" fmla="*/ 0 h 42"/>
                <a:gd name="T42" fmla="*/ 15 w 19"/>
                <a:gd name="T43" fmla="*/ 10 h 42"/>
                <a:gd name="T44" fmla="*/ 10 w 19"/>
                <a:gd name="T45" fmla="*/ 29 h 42"/>
                <a:gd name="T46" fmla="*/ 0 w 19"/>
                <a:gd name="T47" fmla="*/ 39 h 42"/>
                <a:gd name="T48" fmla="*/ 5 w 19"/>
                <a:gd name="T49" fmla="*/ 44 h 42"/>
                <a:gd name="T50" fmla="*/ 5 w 19"/>
                <a:gd name="T51" fmla="*/ 54 h 42"/>
                <a:gd name="T52" fmla="*/ 5 w 19"/>
                <a:gd name="T53" fmla="*/ 73 h 42"/>
                <a:gd name="T54" fmla="*/ 15 w 19"/>
                <a:gd name="T55" fmla="*/ 83 h 42"/>
                <a:gd name="T56" fmla="*/ 26 w 19"/>
                <a:gd name="T57" fmla="*/ 88 h 42"/>
                <a:gd name="T58" fmla="*/ 36 w 19"/>
                <a:gd name="T59" fmla="*/ 93 h 42"/>
                <a:gd name="T60" fmla="*/ 46 w 19"/>
                <a:gd name="T61" fmla="*/ 103 h 42"/>
                <a:gd name="T62" fmla="*/ 21 w 19"/>
                <a:gd name="T63" fmla="*/ 117 h 42"/>
                <a:gd name="T64" fmla="*/ 5 w 19"/>
                <a:gd name="T65" fmla="*/ 1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89" name="Freeform 232"/>
            <p:cNvSpPr>
              <a:spLocks/>
            </p:cNvSpPr>
            <p:nvPr/>
          </p:nvSpPr>
          <p:spPr bwMode="auto">
            <a:xfrm>
              <a:off x="4776" y="1672"/>
              <a:ext cx="118" cy="107"/>
            </a:xfrm>
            <a:custGeom>
              <a:avLst/>
              <a:gdLst>
                <a:gd name="T0" fmla="*/ 0 w 23"/>
                <a:gd name="T1" fmla="*/ 19 h 22"/>
                <a:gd name="T2" fmla="*/ 41 w 23"/>
                <a:gd name="T3" fmla="*/ 10 h 22"/>
                <a:gd name="T4" fmla="*/ 41 w 23"/>
                <a:gd name="T5" fmla="*/ 15 h 22"/>
                <a:gd name="T6" fmla="*/ 46 w 23"/>
                <a:gd name="T7" fmla="*/ 15 h 22"/>
                <a:gd name="T8" fmla="*/ 46 w 23"/>
                <a:gd name="T9" fmla="*/ 15 h 22"/>
                <a:gd name="T10" fmla="*/ 103 w 23"/>
                <a:gd name="T11" fmla="*/ 0 h 22"/>
                <a:gd name="T12" fmla="*/ 118 w 23"/>
                <a:gd name="T13" fmla="*/ 44 h 22"/>
                <a:gd name="T14" fmla="*/ 118 w 23"/>
                <a:gd name="T15" fmla="*/ 49 h 22"/>
                <a:gd name="T16" fmla="*/ 113 w 23"/>
                <a:gd name="T17" fmla="*/ 49 h 22"/>
                <a:gd name="T18" fmla="*/ 118 w 23"/>
                <a:gd name="T19" fmla="*/ 54 h 22"/>
                <a:gd name="T20" fmla="*/ 118 w 23"/>
                <a:gd name="T21" fmla="*/ 54 h 22"/>
                <a:gd name="T22" fmla="*/ 108 w 23"/>
                <a:gd name="T23" fmla="*/ 58 h 22"/>
                <a:gd name="T24" fmla="*/ 87 w 23"/>
                <a:gd name="T25" fmla="*/ 63 h 22"/>
                <a:gd name="T26" fmla="*/ 82 w 23"/>
                <a:gd name="T27" fmla="*/ 63 h 22"/>
                <a:gd name="T28" fmla="*/ 82 w 23"/>
                <a:gd name="T29" fmla="*/ 63 h 22"/>
                <a:gd name="T30" fmla="*/ 82 w 23"/>
                <a:gd name="T31" fmla="*/ 68 h 22"/>
                <a:gd name="T32" fmla="*/ 82 w 23"/>
                <a:gd name="T33" fmla="*/ 68 h 22"/>
                <a:gd name="T34" fmla="*/ 67 w 23"/>
                <a:gd name="T35" fmla="*/ 73 h 22"/>
                <a:gd name="T36" fmla="*/ 51 w 23"/>
                <a:gd name="T37" fmla="*/ 78 h 22"/>
                <a:gd name="T38" fmla="*/ 51 w 23"/>
                <a:gd name="T39" fmla="*/ 78 h 22"/>
                <a:gd name="T40" fmla="*/ 41 w 23"/>
                <a:gd name="T41" fmla="*/ 88 h 22"/>
                <a:gd name="T42" fmla="*/ 15 w 23"/>
                <a:gd name="T43" fmla="*/ 102 h 22"/>
                <a:gd name="T44" fmla="*/ 10 w 23"/>
                <a:gd name="T45" fmla="*/ 107 h 22"/>
                <a:gd name="T46" fmla="*/ 0 w 23"/>
                <a:gd name="T47" fmla="*/ 102 h 22"/>
                <a:gd name="T48" fmla="*/ 10 w 23"/>
                <a:gd name="T49" fmla="*/ 92 h 22"/>
                <a:gd name="T50" fmla="*/ 10 w 23"/>
                <a:gd name="T51" fmla="*/ 88 h 22"/>
                <a:gd name="T52" fmla="*/ 10 w 23"/>
                <a:gd name="T53" fmla="*/ 83 h 22"/>
                <a:gd name="T54" fmla="*/ 0 w 23"/>
                <a:gd name="T55" fmla="*/ 19 h 22"/>
                <a:gd name="T56" fmla="*/ 0 w 23"/>
                <a:gd name="T57" fmla="*/ 19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90" name="Freeform 233"/>
            <p:cNvSpPr>
              <a:spLocks/>
            </p:cNvSpPr>
            <p:nvPr/>
          </p:nvSpPr>
          <p:spPr bwMode="auto">
            <a:xfrm>
              <a:off x="4771" y="1589"/>
              <a:ext cx="232" cy="112"/>
            </a:xfrm>
            <a:custGeom>
              <a:avLst/>
              <a:gdLst>
                <a:gd name="T0" fmla="*/ 52 w 45"/>
                <a:gd name="T1" fmla="*/ 34 h 23"/>
                <a:gd name="T2" fmla="*/ 124 w 45"/>
                <a:gd name="T3" fmla="*/ 15 h 23"/>
                <a:gd name="T4" fmla="*/ 129 w 45"/>
                <a:gd name="T5" fmla="*/ 15 h 23"/>
                <a:gd name="T6" fmla="*/ 129 w 45"/>
                <a:gd name="T7" fmla="*/ 10 h 23"/>
                <a:gd name="T8" fmla="*/ 139 w 45"/>
                <a:gd name="T9" fmla="*/ 0 h 23"/>
                <a:gd name="T10" fmla="*/ 150 w 45"/>
                <a:gd name="T11" fmla="*/ 0 h 23"/>
                <a:gd name="T12" fmla="*/ 160 w 45"/>
                <a:gd name="T13" fmla="*/ 15 h 23"/>
                <a:gd name="T14" fmla="*/ 165 w 45"/>
                <a:gd name="T15" fmla="*/ 24 h 23"/>
                <a:gd name="T16" fmla="*/ 155 w 45"/>
                <a:gd name="T17" fmla="*/ 34 h 23"/>
                <a:gd name="T18" fmla="*/ 150 w 45"/>
                <a:gd name="T19" fmla="*/ 49 h 23"/>
                <a:gd name="T20" fmla="*/ 170 w 45"/>
                <a:gd name="T21" fmla="*/ 49 h 23"/>
                <a:gd name="T22" fmla="*/ 186 w 45"/>
                <a:gd name="T23" fmla="*/ 73 h 23"/>
                <a:gd name="T24" fmla="*/ 211 w 45"/>
                <a:gd name="T25" fmla="*/ 78 h 23"/>
                <a:gd name="T26" fmla="*/ 222 w 45"/>
                <a:gd name="T27" fmla="*/ 68 h 23"/>
                <a:gd name="T28" fmla="*/ 217 w 45"/>
                <a:gd name="T29" fmla="*/ 58 h 23"/>
                <a:gd name="T30" fmla="*/ 206 w 45"/>
                <a:gd name="T31" fmla="*/ 49 h 23"/>
                <a:gd name="T32" fmla="*/ 217 w 45"/>
                <a:gd name="T33" fmla="*/ 54 h 23"/>
                <a:gd name="T34" fmla="*/ 232 w 45"/>
                <a:gd name="T35" fmla="*/ 78 h 23"/>
                <a:gd name="T36" fmla="*/ 227 w 45"/>
                <a:gd name="T37" fmla="*/ 83 h 23"/>
                <a:gd name="T38" fmla="*/ 206 w 45"/>
                <a:gd name="T39" fmla="*/ 93 h 23"/>
                <a:gd name="T40" fmla="*/ 191 w 45"/>
                <a:gd name="T41" fmla="*/ 102 h 23"/>
                <a:gd name="T42" fmla="*/ 191 w 45"/>
                <a:gd name="T43" fmla="*/ 97 h 23"/>
                <a:gd name="T44" fmla="*/ 186 w 45"/>
                <a:gd name="T45" fmla="*/ 88 h 23"/>
                <a:gd name="T46" fmla="*/ 175 w 45"/>
                <a:gd name="T47" fmla="*/ 107 h 23"/>
                <a:gd name="T48" fmla="*/ 165 w 45"/>
                <a:gd name="T49" fmla="*/ 107 h 23"/>
                <a:gd name="T50" fmla="*/ 165 w 45"/>
                <a:gd name="T51" fmla="*/ 102 h 23"/>
                <a:gd name="T52" fmla="*/ 155 w 45"/>
                <a:gd name="T53" fmla="*/ 97 h 23"/>
                <a:gd name="T54" fmla="*/ 144 w 45"/>
                <a:gd name="T55" fmla="*/ 93 h 23"/>
                <a:gd name="T56" fmla="*/ 139 w 45"/>
                <a:gd name="T57" fmla="*/ 83 h 23"/>
                <a:gd name="T58" fmla="*/ 108 w 45"/>
                <a:gd name="T59" fmla="*/ 83 h 23"/>
                <a:gd name="T60" fmla="*/ 52 w 45"/>
                <a:gd name="T61" fmla="*/ 97 h 23"/>
                <a:gd name="T62" fmla="*/ 46 w 45"/>
                <a:gd name="T63" fmla="*/ 93 h 23"/>
                <a:gd name="T64" fmla="*/ 0 w 45"/>
                <a:gd name="T65" fmla="*/ 102 h 23"/>
                <a:gd name="T66" fmla="*/ 0 w 45"/>
                <a:gd name="T67" fmla="*/ 4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64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91" name="Freeform 234"/>
            <p:cNvSpPr>
              <a:spLocks/>
            </p:cNvSpPr>
            <p:nvPr/>
          </p:nvSpPr>
          <p:spPr bwMode="auto">
            <a:xfrm>
              <a:off x="4879" y="1662"/>
              <a:ext cx="61" cy="64"/>
            </a:xfrm>
            <a:custGeom>
              <a:avLst/>
              <a:gdLst>
                <a:gd name="T0" fmla="*/ 0 w 12"/>
                <a:gd name="T1" fmla="*/ 10 h 13"/>
                <a:gd name="T2" fmla="*/ 15 w 12"/>
                <a:gd name="T3" fmla="*/ 54 h 13"/>
                <a:gd name="T4" fmla="*/ 15 w 12"/>
                <a:gd name="T5" fmla="*/ 59 h 13"/>
                <a:gd name="T6" fmla="*/ 10 w 12"/>
                <a:gd name="T7" fmla="*/ 59 h 13"/>
                <a:gd name="T8" fmla="*/ 15 w 12"/>
                <a:gd name="T9" fmla="*/ 64 h 13"/>
                <a:gd name="T10" fmla="*/ 15 w 12"/>
                <a:gd name="T11" fmla="*/ 64 h 13"/>
                <a:gd name="T12" fmla="*/ 15 w 12"/>
                <a:gd name="T13" fmla="*/ 64 h 13"/>
                <a:gd name="T14" fmla="*/ 31 w 12"/>
                <a:gd name="T15" fmla="*/ 59 h 13"/>
                <a:gd name="T16" fmla="*/ 36 w 12"/>
                <a:gd name="T17" fmla="*/ 54 h 13"/>
                <a:gd name="T18" fmla="*/ 36 w 12"/>
                <a:gd name="T19" fmla="*/ 49 h 13"/>
                <a:gd name="T20" fmla="*/ 36 w 12"/>
                <a:gd name="T21" fmla="*/ 44 h 13"/>
                <a:gd name="T22" fmla="*/ 36 w 12"/>
                <a:gd name="T23" fmla="*/ 34 h 13"/>
                <a:gd name="T24" fmla="*/ 41 w 12"/>
                <a:gd name="T25" fmla="*/ 30 h 13"/>
                <a:gd name="T26" fmla="*/ 41 w 12"/>
                <a:gd name="T27" fmla="*/ 34 h 13"/>
                <a:gd name="T28" fmla="*/ 41 w 12"/>
                <a:gd name="T29" fmla="*/ 39 h 13"/>
                <a:gd name="T30" fmla="*/ 41 w 12"/>
                <a:gd name="T31" fmla="*/ 49 h 13"/>
                <a:gd name="T32" fmla="*/ 46 w 12"/>
                <a:gd name="T33" fmla="*/ 49 h 13"/>
                <a:gd name="T34" fmla="*/ 46 w 12"/>
                <a:gd name="T35" fmla="*/ 49 h 13"/>
                <a:gd name="T36" fmla="*/ 46 w 12"/>
                <a:gd name="T37" fmla="*/ 44 h 13"/>
                <a:gd name="T38" fmla="*/ 51 w 12"/>
                <a:gd name="T39" fmla="*/ 44 h 13"/>
                <a:gd name="T40" fmla="*/ 56 w 12"/>
                <a:gd name="T41" fmla="*/ 39 h 13"/>
                <a:gd name="T42" fmla="*/ 61 w 12"/>
                <a:gd name="T43" fmla="*/ 39 h 13"/>
                <a:gd name="T44" fmla="*/ 61 w 12"/>
                <a:gd name="T45" fmla="*/ 39 h 13"/>
                <a:gd name="T46" fmla="*/ 56 w 12"/>
                <a:gd name="T47" fmla="*/ 34 h 13"/>
                <a:gd name="T48" fmla="*/ 56 w 12"/>
                <a:gd name="T49" fmla="*/ 30 h 13"/>
                <a:gd name="T50" fmla="*/ 56 w 12"/>
                <a:gd name="T51" fmla="*/ 30 h 13"/>
                <a:gd name="T52" fmla="*/ 51 w 12"/>
                <a:gd name="T53" fmla="*/ 30 h 13"/>
                <a:gd name="T54" fmla="*/ 46 w 12"/>
                <a:gd name="T55" fmla="*/ 25 h 13"/>
                <a:gd name="T56" fmla="*/ 46 w 12"/>
                <a:gd name="T57" fmla="*/ 25 h 13"/>
                <a:gd name="T58" fmla="*/ 36 w 12"/>
                <a:gd name="T59" fmla="*/ 20 h 13"/>
                <a:gd name="T60" fmla="*/ 31 w 12"/>
                <a:gd name="T61" fmla="*/ 10 h 13"/>
                <a:gd name="T62" fmla="*/ 31 w 12"/>
                <a:gd name="T63" fmla="*/ 10 h 13"/>
                <a:gd name="T64" fmla="*/ 25 w 12"/>
                <a:gd name="T65" fmla="*/ 0 h 13"/>
                <a:gd name="T66" fmla="*/ 0 w 12"/>
                <a:gd name="T67" fmla="*/ 10 h 13"/>
                <a:gd name="T68" fmla="*/ 0 w 12"/>
                <a:gd name="T69" fmla="*/ 10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92" name="Freeform 235"/>
            <p:cNvSpPr>
              <a:spLocks/>
            </p:cNvSpPr>
            <p:nvPr/>
          </p:nvSpPr>
          <p:spPr bwMode="auto">
            <a:xfrm>
              <a:off x="4812" y="1394"/>
              <a:ext cx="108" cy="229"/>
            </a:xfrm>
            <a:custGeom>
              <a:avLst/>
              <a:gdLst>
                <a:gd name="T0" fmla="*/ 108 w 21"/>
                <a:gd name="T1" fmla="*/ 195 h 47"/>
                <a:gd name="T2" fmla="*/ 103 w 21"/>
                <a:gd name="T3" fmla="*/ 195 h 47"/>
                <a:gd name="T4" fmla="*/ 98 w 21"/>
                <a:gd name="T5" fmla="*/ 195 h 47"/>
                <a:gd name="T6" fmla="*/ 93 w 21"/>
                <a:gd name="T7" fmla="*/ 205 h 47"/>
                <a:gd name="T8" fmla="*/ 87 w 21"/>
                <a:gd name="T9" fmla="*/ 205 h 47"/>
                <a:gd name="T10" fmla="*/ 87 w 21"/>
                <a:gd name="T11" fmla="*/ 210 h 47"/>
                <a:gd name="T12" fmla="*/ 87 w 21"/>
                <a:gd name="T13" fmla="*/ 210 h 47"/>
                <a:gd name="T14" fmla="*/ 87 w 21"/>
                <a:gd name="T15" fmla="*/ 210 h 47"/>
                <a:gd name="T16" fmla="*/ 82 w 21"/>
                <a:gd name="T17" fmla="*/ 210 h 47"/>
                <a:gd name="T18" fmla="*/ 82 w 21"/>
                <a:gd name="T19" fmla="*/ 214 h 47"/>
                <a:gd name="T20" fmla="*/ 10 w 21"/>
                <a:gd name="T21" fmla="*/ 229 h 47"/>
                <a:gd name="T22" fmla="*/ 5 w 21"/>
                <a:gd name="T23" fmla="*/ 224 h 47"/>
                <a:gd name="T24" fmla="*/ 0 w 21"/>
                <a:gd name="T25" fmla="*/ 219 h 47"/>
                <a:gd name="T26" fmla="*/ 0 w 21"/>
                <a:gd name="T27" fmla="*/ 214 h 47"/>
                <a:gd name="T28" fmla="*/ 5 w 21"/>
                <a:gd name="T29" fmla="*/ 210 h 47"/>
                <a:gd name="T30" fmla="*/ 0 w 21"/>
                <a:gd name="T31" fmla="*/ 200 h 47"/>
                <a:gd name="T32" fmla="*/ 0 w 21"/>
                <a:gd name="T33" fmla="*/ 166 h 47"/>
                <a:gd name="T34" fmla="*/ 0 w 21"/>
                <a:gd name="T35" fmla="*/ 156 h 47"/>
                <a:gd name="T36" fmla="*/ 5 w 21"/>
                <a:gd name="T37" fmla="*/ 136 h 47"/>
                <a:gd name="T38" fmla="*/ 5 w 21"/>
                <a:gd name="T39" fmla="*/ 127 h 47"/>
                <a:gd name="T40" fmla="*/ 5 w 21"/>
                <a:gd name="T41" fmla="*/ 117 h 47"/>
                <a:gd name="T42" fmla="*/ 5 w 21"/>
                <a:gd name="T43" fmla="*/ 107 h 47"/>
                <a:gd name="T44" fmla="*/ 5 w 21"/>
                <a:gd name="T45" fmla="*/ 102 h 47"/>
                <a:gd name="T46" fmla="*/ 5 w 21"/>
                <a:gd name="T47" fmla="*/ 97 h 47"/>
                <a:gd name="T48" fmla="*/ 21 w 21"/>
                <a:gd name="T49" fmla="*/ 88 h 47"/>
                <a:gd name="T50" fmla="*/ 26 w 21"/>
                <a:gd name="T51" fmla="*/ 68 h 47"/>
                <a:gd name="T52" fmla="*/ 21 w 21"/>
                <a:gd name="T53" fmla="*/ 58 h 47"/>
                <a:gd name="T54" fmla="*/ 21 w 21"/>
                <a:gd name="T55" fmla="*/ 49 h 47"/>
                <a:gd name="T56" fmla="*/ 21 w 21"/>
                <a:gd name="T57" fmla="*/ 49 h 47"/>
                <a:gd name="T58" fmla="*/ 21 w 21"/>
                <a:gd name="T59" fmla="*/ 44 h 47"/>
                <a:gd name="T60" fmla="*/ 15 w 21"/>
                <a:gd name="T61" fmla="*/ 34 h 47"/>
                <a:gd name="T62" fmla="*/ 21 w 21"/>
                <a:gd name="T63" fmla="*/ 19 h 47"/>
                <a:gd name="T64" fmla="*/ 15 w 21"/>
                <a:gd name="T65" fmla="*/ 15 h 47"/>
                <a:gd name="T66" fmla="*/ 15 w 21"/>
                <a:gd name="T67" fmla="*/ 10 h 47"/>
                <a:gd name="T68" fmla="*/ 21 w 21"/>
                <a:gd name="T69" fmla="*/ 10 h 47"/>
                <a:gd name="T70" fmla="*/ 26 w 21"/>
                <a:gd name="T71" fmla="*/ 5 h 47"/>
                <a:gd name="T72" fmla="*/ 31 w 21"/>
                <a:gd name="T73" fmla="*/ 5 h 47"/>
                <a:gd name="T74" fmla="*/ 31 w 21"/>
                <a:gd name="T75" fmla="*/ 5 h 47"/>
                <a:gd name="T76" fmla="*/ 36 w 21"/>
                <a:gd name="T77" fmla="*/ 0 h 47"/>
                <a:gd name="T78" fmla="*/ 87 w 21"/>
                <a:gd name="T79" fmla="*/ 141 h 47"/>
                <a:gd name="T80" fmla="*/ 87 w 21"/>
                <a:gd name="T81" fmla="*/ 146 h 47"/>
                <a:gd name="T82" fmla="*/ 87 w 21"/>
                <a:gd name="T83" fmla="*/ 151 h 47"/>
                <a:gd name="T84" fmla="*/ 87 w 21"/>
                <a:gd name="T85" fmla="*/ 151 h 47"/>
                <a:gd name="T86" fmla="*/ 98 w 21"/>
                <a:gd name="T87" fmla="*/ 161 h 47"/>
                <a:gd name="T88" fmla="*/ 103 w 21"/>
                <a:gd name="T89" fmla="*/ 161 h 47"/>
                <a:gd name="T90" fmla="*/ 103 w 21"/>
                <a:gd name="T91" fmla="*/ 166 h 47"/>
                <a:gd name="T92" fmla="*/ 103 w 21"/>
                <a:gd name="T93" fmla="*/ 171 h 47"/>
                <a:gd name="T94" fmla="*/ 108 w 21"/>
                <a:gd name="T95" fmla="*/ 180 h 47"/>
                <a:gd name="T96" fmla="*/ 108 w 21"/>
                <a:gd name="T97" fmla="*/ 185 h 47"/>
                <a:gd name="T98" fmla="*/ 108 w 21"/>
                <a:gd name="T99" fmla="*/ 190 h 47"/>
                <a:gd name="T100" fmla="*/ 108 w 21"/>
                <a:gd name="T101" fmla="*/ 195 h 47"/>
                <a:gd name="T102" fmla="*/ 108 w 21"/>
                <a:gd name="T103" fmla="*/ 195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93" name="Freeform 236"/>
            <p:cNvSpPr>
              <a:spLocks/>
            </p:cNvSpPr>
            <p:nvPr/>
          </p:nvSpPr>
          <p:spPr bwMode="auto">
            <a:xfrm>
              <a:off x="4848" y="1189"/>
              <a:ext cx="251" cy="385"/>
            </a:xfrm>
            <a:custGeom>
              <a:avLst/>
              <a:gdLst>
                <a:gd name="T0" fmla="*/ 51 w 49"/>
                <a:gd name="T1" fmla="*/ 346 h 79"/>
                <a:gd name="T2" fmla="*/ 51 w 49"/>
                <a:gd name="T3" fmla="*/ 356 h 79"/>
                <a:gd name="T4" fmla="*/ 61 w 49"/>
                <a:gd name="T5" fmla="*/ 366 h 79"/>
                <a:gd name="T6" fmla="*/ 67 w 49"/>
                <a:gd name="T7" fmla="*/ 370 h 79"/>
                <a:gd name="T8" fmla="*/ 72 w 49"/>
                <a:gd name="T9" fmla="*/ 385 h 79"/>
                <a:gd name="T10" fmla="*/ 77 w 49"/>
                <a:gd name="T11" fmla="*/ 375 h 79"/>
                <a:gd name="T12" fmla="*/ 82 w 49"/>
                <a:gd name="T13" fmla="*/ 356 h 79"/>
                <a:gd name="T14" fmla="*/ 92 w 49"/>
                <a:gd name="T15" fmla="*/ 331 h 79"/>
                <a:gd name="T16" fmla="*/ 92 w 49"/>
                <a:gd name="T17" fmla="*/ 327 h 79"/>
                <a:gd name="T18" fmla="*/ 102 w 49"/>
                <a:gd name="T19" fmla="*/ 307 h 79"/>
                <a:gd name="T20" fmla="*/ 108 w 49"/>
                <a:gd name="T21" fmla="*/ 312 h 79"/>
                <a:gd name="T22" fmla="*/ 113 w 49"/>
                <a:gd name="T23" fmla="*/ 312 h 79"/>
                <a:gd name="T24" fmla="*/ 113 w 49"/>
                <a:gd name="T25" fmla="*/ 302 h 79"/>
                <a:gd name="T26" fmla="*/ 133 w 49"/>
                <a:gd name="T27" fmla="*/ 297 h 79"/>
                <a:gd name="T28" fmla="*/ 133 w 49"/>
                <a:gd name="T29" fmla="*/ 288 h 79"/>
                <a:gd name="T30" fmla="*/ 143 w 49"/>
                <a:gd name="T31" fmla="*/ 283 h 79"/>
                <a:gd name="T32" fmla="*/ 149 w 49"/>
                <a:gd name="T33" fmla="*/ 273 h 79"/>
                <a:gd name="T34" fmla="*/ 159 w 49"/>
                <a:gd name="T35" fmla="*/ 253 h 79"/>
                <a:gd name="T36" fmla="*/ 159 w 49"/>
                <a:gd name="T37" fmla="*/ 249 h 79"/>
                <a:gd name="T38" fmla="*/ 174 w 49"/>
                <a:gd name="T39" fmla="*/ 249 h 79"/>
                <a:gd name="T40" fmla="*/ 179 w 49"/>
                <a:gd name="T41" fmla="*/ 239 h 79"/>
                <a:gd name="T42" fmla="*/ 190 w 49"/>
                <a:gd name="T43" fmla="*/ 229 h 79"/>
                <a:gd name="T44" fmla="*/ 205 w 49"/>
                <a:gd name="T45" fmla="*/ 234 h 79"/>
                <a:gd name="T46" fmla="*/ 220 w 49"/>
                <a:gd name="T47" fmla="*/ 214 h 79"/>
                <a:gd name="T48" fmla="*/ 236 w 49"/>
                <a:gd name="T49" fmla="*/ 200 h 79"/>
                <a:gd name="T50" fmla="*/ 246 w 49"/>
                <a:gd name="T51" fmla="*/ 195 h 79"/>
                <a:gd name="T52" fmla="*/ 251 w 49"/>
                <a:gd name="T53" fmla="*/ 185 h 79"/>
                <a:gd name="T54" fmla="*/ 246 w 49"/>
                <a:gd name="T55" fmla="*/ 180 h 79"/>
                <a:gd name="T56" fmla="*/ 241 w 49"/>
                <a:gd name="T57" fmla="*/ 175 h 79"/>
                <a:gd name="T58" fmla="*/ 246 w 49"/>
                <a:gd name="T59" fmla="*/ 171 h 79"/>
                <a:gd name="T60" fmla="*/ 241 w 49"/>
                <a:gd name="T61" fmla="*/ 156 h 79"/>
                <a:gd name="T62" fmla="*/ 231 w 49"/>
                <a:gd name="T63" fmla="*/ 151 h 79"/>
                <a:gd name="T64" fmla="*/ 220 w 49"/>
                <a:gd name="T65" fmla="*/ 156 h 79"/>
                <a:gd name="T66" fmla="*/ 210 w 49"/>
                <a:gd name="T67" fmla="*/ 136 h 79"/>
                <a:gd name="T68" fmla="*/ 210 w 49"/>
                <a:gd name="T69" fmla="*/ 127 h 79"/>
                <a:gd name="T70" fmla="*/ 205 w 49"/>
                <a:gd name="T71" fmla="*/ 127 h 79"/>
                <a:gd name="T72" fmla="*/ 195 w 49"/>
                <a:gd name="T73" fmla="*/ 127 h 79"/>
                <a:gd name="T74" fmla="*/ 184 w 49"/>
                <a:gd name="T75" fmla="*/ 122 h 79"/>
                <a:gd name="T76" fmla="*/ 179 w 49"/>
                <a:gd name="T77" fmla="*/ 107 h 79"/>
                <a:gd name="T78" fmla="*/ 123 w 49"/>
                <a:gd name="T79" fmla="*/ 0 h 79"/>
                <a:gd name="T80" fmla="*/ 113 w 49"/>
                <a:gd name="T81" fmla="*/ 0 h 79"/>
                <a:gd name="T82" fmla="*/ 108 w 49"/>
                <a:gd name="T83" fmla="*/ 10 h 79"/>
                <a:gd name="T84" fmla="*/ 92 w 49"/>
                <a:gd name="T85" fmla="*/ 10 h 79"/>
                <a:gd name="T86" fmla="*/ 77 w 49"/>
                <a:gd name="T87" fmla="*/ 24 h 79"/>
                <a:gd name="T88" fmla="*/ 72 w 49"/>
                <a:gd name="T89" fmla="*/ 10 h 79"/>
                <a:gd name="T90" fmla="*/ 67 w 49"/>
                <a:gd name="T91" fmla="*/ 5 h 79"/>
                <a:gd name="T92" fmla="*/ 31 w 49"/>
                <a:gd name="T93" fmla="*/ 78 h 79"/>
                <a:gd name="T94" fmla="*/ 36 w 49"/>
                <a:gd name="T95" fmla="*/ 93 h 79"/>
                <a:gd name="T96" fmla="*/ 36 w 49"/>
                <a:gd name="T97" fmla="*/ 107 h 79"/>
                <a:gd name="T98" fmla="*/ 26 w 49"/>
                <a:gd name="T99" fmla="*/ 117 h 79"/>
                <a:gd name="T100" fmla="*/ 31 w 49"/>
                <a:gd name="T101" fmla="*/ 156 h 79"/>
                <a:gd name="T102" fmla="*/ 20 w 49"/>
                <a:gd name="T103" fmla="*/ 175 h 79"/>
                <a:gd name="T104" fmla="*/ 20 w 49"/>
                <a:gd name="T105" fmla="*/ 190 h 79"/>
                <a:gd name="T106" fmla="*/ 15 w 49"/>
                <a:gd name="T107" fmla="*/ 195 h 79"/>
                <a:gd name="T108" fmla="*/ 15 w 49"/>
                <a:gd name="T109" fmla="*/ 205 h 79"/>
                <a:gd name="T110" fmla="*/ 5 w 49"/>
                <a:gd name="T111" fmla="*/ 200 h 79"/>
                <a:gd name="T112" fmla="*/ 0 w 49"/>
                <a:gd name="T113" fmla="*/ 20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nvGrpSpPr>
            <p:cNvPr id="9" name="Group 237"/>
            <p:cNvGrpSpPr>
              <a:grpSpLocks/>
            </p:cNvGrpSpPr>
            <p:nvPr/>
          </p:nvGrpSpPr>
          <p:grpSpPr bwMode="auto">
            <a:xfrm>
              <a:off x="2038" y="2920"/>
              <a:ext cx="609" cy="371"/>
              <a:chOff x="1991" y="3321"/>
              <a:chExt cx="361" cy="231"/>
            </a:xfrm>
          </p:grpSpPr>
          <p:sp>
            <p:nvSpPr>
              <p:cNvPr id="32895" name="Freeform 238"/>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96" name="Freeform 239"/>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97" name="Freeform 240"/>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98" name="Freeform 241"/>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99" name="Freeform 242"/>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00" name="Freeform 243"/>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01" name="Freeform 244"/>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902" name="Freeform 245"/>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grpSp>
      <p:grpSp>
        <p:nvGrpSpPr>
          <p:cNvPr id="10" name="Group 321"/>
          <p:cNvGrpSpPr>
            <a:grpSpLocks noChangeAspect="1"/>
          </p:cNvGrpSpPr>
          <p:nvPr/>
        </p:nvGrpSpPr>
        <p:grpSpPr bwMode="auto">
          <a:xfrm>
            <a:off x="2714979" y="3511550"/>
            <a:ext cx="3316111" cy="1917700"/>
            <a:chOff x="1155700" y="1709738"/>
            <a:chExt cx="6940550" cy="3567112"/>
          </a:xfrm>
        </p:grpSpPr>
        <p:sp>
          <p:nvSpPr>
            <p:cNvPr id="32787" name="Freeform 2"/>
            <p:cNvSpPr>
              <a:spLocks/>
            </p:cNvSpPr>
            <p:nvPr/>
          </p:nvSpPr>
          <p:spPr bwMode="auto">
            <a:xfrm>
              <a:off x="7697788" y="1887538"/>
              <a:ext cx="398462" cy="611187"/>
            </a:xfrm>
            <a:custGeom>
              <a:avLst/>
              <a:gdLst>
                <a:gd name="T0" fmla="*/ 81319 w 49"/>
                <a:gd name="T1" fmla="*/ 549295 h 79"/>
                <a:gd name="T2" fmla="*/ 81319 w 49"/>
                <a:gd name="T3" fmla="*/ 564768 h 79"/>
                <a:gd name="T4" fmla="*/ 97583 w 49"/>
                <a:gd name="T5" fmla="*/ 580241 h 79"/>
                <a:gd name="T6" fmla="*/ 105714 w 49"/>
                <a:gd name="T7" fmla="*/ 587977 h 79"/>
                <a:gd name="T8" fmla="*/ 113846 w 49"/>
                <a:gd name="T9" fmla="*/ 611187 h 79"/>
                <a:gd name="T10" fmla="*/ 121978 w 49"/>
                <a:gd name="T11" fmla="*/ 595714 h 79"/>
                <a:gd name="T12" fmla="*/ 130110 w 49"/>
                <a:gd name="T13" fmla="*/ 564768 h 79"/>
                <a:gd name="T14" fmla="*/ 146374 w 49"/>
                <a:gd name="T15" fmla="*/ 526085 h 79"/>
                <a:gd name="T16" fmla="*/ 146374 w 49"/>
                <a:gd name="T17" fmla="*/ 518349 h 79"/>
                <a:gd name="T18" fmla="*/ 162638 w 49"/>
                <a:gd name="T19" fmla="*/ 487402 h 79"/>
                <a:gd name="T20" fmla="*/ 170769 w 49"/>
                <a:gd name="T21" fmla="*/ 495139 h 79"/>
                <a:gd name="T22" fmla="*/ 178901 w 49"/>
                <a:gd name="T23" fmla="*/ 495139 h 79"/>
                <a:gd name="T24" fmla="*/ 178901 w 49"/>
                <a:gd name="T25" fmla="*/ 479666 h 79"/>
                <a:gd name="T26" fmla="*/ 211429 w 49"/>
                <a:gd name="T27" fmla="*/ 471929 h 79"/>
                <a:gd name="T28" fmla="*/ 211429 w 49"/>
                <a:gd name="T29" fmla="*/ 456456 h 79"/>
                <a:gd name="T30" fmla="*/ 227693 w 49"/>
                <a:gd name="T31" fmla="*/ 448720 h 79"/>
                <a:gd name="T32" fmla="*/ 235824 w 49"/>
                <a:gd name="T33" fmla="*/ 433246 h 79"/>
                <a:gd name="T34" fmla="*/ 252088 w 49"/>
                <a:gd name="T35" fmla="*/ 402300 h 79"/>
                <a:gd name="T36" fmla="*/ 252088 w 49"/>
                <a:gd name="T37" fmla="*/ 394564 h 79"/>
                <a:gd name="T38" fmla="*/ 276484 w 49"/>
                <a:gd name="T39" fmla="*/ 394564 h 79"/>
                <a:gd name="T40" fmla="*/ 284616 w 49"/>
                <a:gd name="T41" fmla="*/ 379091 h 79"/>
                <a:gd name="T42" fmla="*/ 300879 w 49"/>
                <a:gd name="T43" fmla="*/ 363618 h 79"/>
                <a:gd name="T44" fmla="*/ 325275 w 49"/>
                <a:gd name="T45" fmla="*/ 371354 h 79"/>
                <a:gd name="T46" fmla="*/ 349671 w 49"/>
                <a:gd name="T47" fmla="*/ 340408 h 79"/>
                <a:gd name="T48" fmla="*/ 374066 w 49"/>
                <a:gd name="T49" fmla="*/ 317198 h 79"/>
                <a:gd name="T50" fmla="*/ 390330 w 49"/>
                <a:gd name="T51" fmla="*/ 309462 h 79"/>
                <a:gd name="T52" fmla="*/ 398462 w 49"/>
                <a:gd name="T53" fmla="*/ 293989 h 79"/>
                <a:gd name="T54" fmla="*/ 390330 w 49"/>
                <a:gd name="T55" fmla="*/ 286252 h 79"/>
                <a:gd name="T56" fmla="*/ 382198 w 49"/>
                <a:gd name="T57" fmla="*/ 278516 h 79"/>
                <a:gd name="T58" fmla="*/ 390330 w 49"/>
                <a:gd name="T59" fmla="*/ 270779 h 79"/>
                <a:gd name="T60" fmla="*/ 382198 w 49"/>
                <a:gd name="T61" fmla="*/ 247569 h 79"/>
                <a:gd name="T62" fmla="*/ 365934 w 49"/>
                <a:gd name="T63" fmla="*/ 239833 h 79"/>
                <a:gd name="T64" fmla="*/ 349671 w 49"/>
                <a:gd name="T65" fmla="*/ 247569 h 79"/>
                <a:gd name="T66" fmla="*/ 333407 w 49"/>
                <a:gd name="T67" fmla="*/ 216623 h 79"/>
                <a:gd name="T68" fmla="*/ 333407 w 49"/>
                <a:gd name="T69" fmla="*/ 201150 h 79"/>
                <a:gd name="T70" fmla="*/ 325275 w 49"/>
                <a:gd name="T71" fmla="*/ 201150 h 79"/>
                <a:gd name="T72" fmla="*/ 309011 w 49"/>
                <a:gd name="T73" fmla="*/ 201150 h 79"/>
                <a:gd name="T74" fmla="*/ 292748 w 49"/>
                <a:gd name="T75" fmla="*/ 193414 h 79"/>
                <a:gd name="T76" fmla="*/ 284616 w 49"/>
                <a:gd name="T77" fmla="*/ 170204 h 79"/>
                <a:gd name="T78" fmla="*/ 195165 w 49"/>
                <a:gd name="T79" fmla="*/ 0 h 79"/>
                <a:gd name="T80" fmla="*/ 178901 w 49"/>
                <a:gd name="T81" fmla="*/ 0 h 79"/>
                <a:gd name="T82" fmla="*/ 170769 w 49"/>
                <a:gd name="T83" fmla="*/ 15473 h 79"/>
                <a:gd name="T84" fmla="*/ 146374 w 49"/>
                <a:gd name="T85" fmla="*/ 15473 h 79"/>
                <a:gd name="T86" fmla="*/ 121978 w 49"/>
                <a:gd name="T87" fmla="*/ 38683 h 79"/>
                <a:gd name="T88" fmla="*/ 113846 w 49"/>
                <a:gd name="T89" fmla="*/ 15473 h 79"/>
                <a:gd name="T90" fmla="*/ 105714 w 49"/>
                <a:gd name="T91" fmla="*/ 7737 h 79"/>
                <a:gd name="T92" fmla="*/ 48791 w 49"/>
                <a:gd name="T93" fmla="*/ 123785 h 79"/>
                <a:gd name="T94" fmla="*/ 56923 w 49"/>
                <a:gd name="T95" fmla="*/ 146994 h 79"/>
                <a:gd name="T96" fmla="*/ 56923 w 49"/>
                <a:gd name="T97" fmla="*/ 170204 h 79"/>
                <a:gd name="T98" fmla="*/ 40659 w 49"/>
                <a:gd name="T99" fmla="*/ 185677 h 79"/>
                <a:gd name="T100" fmla="*/ 48791 w 49"/>
                <a:gd name="T101" fmla="*/ 247569 h 79"/>
                <a:gd name="T102" fmla="*/ 32528 w 49"/>
                <a:gd name="T103" fmla="*/ 278516 h 79"/>
                <a:gd name="T104" fmla="*/ 32528 w 49"/>
                <a:gd name="T105" fmla="*/ 301725 h 79"/>
                <a:gd name="T106" fmla="*/ 24396 w 49"/>
                <a:gd name="T107" fmla="*/ 309462 h 79"/>
                <a:gd name="T108" fmla="*/ 24396 w 49"/>
                <a:gd name="T109" fmla="*/ 324935 h 79"/>
                <a:gd name="T110" fmla="*/ 8132 w 49"/>
                <a:gd name="T111" fmla="*/ 317198 h 79"/>
                <a:gd name="T112" fmla="*/ 0 w 49"/>
                <a:gd name="T113" fmla="*/ 324935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88" name="Freeform 3"/>
            <p:cNvSpPr>
              <a:spLocks/>
            </p:cNvSpPr>
            <p:nvPr/>
          </p:nvSpPr>
          <p:spPr bwMode="auto">
            <a:xfrm>
              <a:off x="2636838" y="1709738"/>
              <a:ext cx="730250" cy="511175"/>
            </a:xfrm>
            <a:custGeom>
              <a:avLst/>
              <a:gdLst>
                <a:gd name="T0" fmla="*/ 8114 w 90"/>
                <a:gd name="T1" fmla="*/ 309803 h 66"/>
                <a:gd name="T2" fmla="*/ 0 w 90"/>
                <a:gd name="T3" fmla="*/ 309803 h 66"/>
                <a:gd name="T4" fmla="*/ 8114 w 90"/>
                <a:gd name="T5" fmla="*/ 286568 h 66"/>
                <a:gd name="T6" fmla="*/ 8114 w 90"/>
                <a:gd name="T7" fmla="*/ 271078 h 66"/>
                <a:gd name="T8" fmla="*/ 8114 w 90"/>
                <a:gd name="T9" fmla="*/ 271078 h 66"/>
                <a:gd name="T10" fmla="*/ 16228 w 90"/>
                <a:gd name="T11" fmla="*/ 278823 h 66"/>
                <a:gd name="T12" fmla="*/ 8114 w 90"/>
                <a:gd name="T13" fmla="*/ 286568 h 66"/>
                <a:gd name="T14" fmla="*/ 24342 w 90"/>
                <a:gd name="T15" fmla="*/ 278823 h 66"/>
                <a:gd name="T16" fmla="*/ 24342 w 90"/>
                <a:gd name="T17" fmla="*/ 271078 h 66"/>
                <a:gd name="T18" fmla="*/ 24342 w 90"/>
                <a:gd name="T19" fmla="*/ 255588 h 66"/>
                <a:gd name="T20" fmla="*/ 16228 w 90"/>
                <a:gd name="T21" fmla="*/ 232352 h 66"/>
                <a:gd name="T22" fmla="*/ 24342 w 90"/>
                <a:gd name="T23" fmla="*/ 232352 h 66"/>
                <a:gd name="T24" fmla="*/ 40569 w 90"/>
                <a:gd name="T25" fmla="*/ 224607 h 66"/>
                <a:gd name="T26" fmla="*/ 32456 w 90"/>
                <a:gd name="T27" fmla="*/ 216862 h 66"/>
                <a:gd name="T28" fmla="*/ 24342 w 90"/>
                <a:gd name="T29" fmla="*/ 224607 h 66"/>
                <a:gd name="T30" fmla="*/ 24342 w 90"/>
                <a:gd name="T31" fmla="*/ 193627 h 66"/>
                <a:gd name="T32" fmla="*/ 24342 w 90"/>
                <a:gd name="T33" fmla="*/ 170392 h 66"/>
                <a:gd name="T34" fmla="*/ 24342 w 90"/>
                <a:gd name="T35" fmla="*/ 131666 h 66"/>
                <a:gd name="T36" fmla="*/ 16228 w 90"/>
                <a:gd name="T37" fmla="*/ 85196 h 66"/>
                <a:gd name="T38" fmla="*/ 16228 w 90"/>
                <a:gd name="T39" fmla="*/ 46470 h 66"/>
                <a:gd name="T40" fmla="*/ 89253 w 90"/>
                <a:gd name="T41" fmla="*/ 69706 h 66"/>
                <a:gd name="T42" fmla="*/ 154164 w 90"/>
                <a:gd name="T43" fmla="*/ 100686 h 66"/>
                <a:gd name="T44" fmla="*/ 186619 w 90"/>
                <a:gd name="T45" fmla="*/ 108431 h 66"/>
                <a:gd name="T46" fmla="*/ 194733 w 90"/>
                <a:gd name="T47" fmla="*/ 116176 h 66"/>
                <a:gd name="T48" fmla="*/ 194733 w 90"/>
                <a:gd name="T49" fmla="*/ 154902 h 66"/>
                <a:gd name="T50" fmla="*/ 178506 w 90"/>
                <a:gd name="T51" fmla="*/ 178137 h 66"/>
                <a:gd name="T52" fmla="*/ 178506 w 90"/>
                <a:gd name="T53" fmla="*/ 193627 h 66"/>
                <a:gd name="T54" fmla="*/ 178506 w 90"/>
                <a:gd name="T55" fmla="*/ 209117 h 66"/>
                <a:gd name="T56" fmla="*/ 186619 w 90"/>
                <a:gd name="T57" fmla="*/ 216862 h 66"/>
                <a:gd name="T58" fmla="*/ 202847 w 90"/>
                <a:gd name="T59" fmla="*/ 185882 h 66"/>
                <a:gd name="T60" fmla="*/ 219075 w 90"/>
                <a:gd name="T61" fmla="*/ 162647 h 66"/>
                <a:gd name="T62" fmla="*/ 235303 w 90"/>
                <a:gd name="T63" fmla="*/ 139411 h 66"/>
                <a:gd name="T64" fmla="*/ 210961 w 90"/>
                <a:gd name="T65" fmla="*/ 77451 h 66"/>
                <a:gd name="T66" fmla="*/ 219075 w 90"/>
                <a:gd name="T67" fmla="*/ 69706 h 66"/>
                <a:gd name="T68" fmla="*/ 235303 w 90"/>
                <a:gd name="T69" fmla="*/ 54216 h 66"/>
                <a:gd name="T70" fmla="*/ 219075 w 90"/>
                <a:gd name="T71" fmla="*/ 38725 h 66"/>
                <a:gd name="T72" fmla="*/ 219075 w 90"/>
                <a:gd name="T73" fmla="*/ 0 h 66"/>
                <a:gd name="T74" fmla="*/ 503061 w 90"/>
                <a:gd name="T75" fmla="*/ 69706 h 66"/>
                <a:gd name="T76" fmla="*/ 730250 w 90"/>
                <a:gd name="T77" fmla="*/ 123921 h 66"/>
                <a:gd name="T78" fmla="*/ 649111 w 90"/>
                <a:gd name="T79" fmla="*/ 456959 h 66"/>
                <a:gd name="T80" fmla="*/ 649111 w 90"/>
                <a:gd name="T81" fmla="*/ 464704 h 66"/>
                <a:gd name="T82" fmla="*/ 649111 w 90"/>
                <a:gd name="T83" fmla="*/ 472450 h 66"/>
                <a:gd name="T84" fmla="*/ 657225 w 90"/>
                <a:gd name="T85" fmla="*/ 487940 h 66"/>
                <a:gd name="T86" fmla="*/ 649111 w 90"/>
                <a:gd name="T87" fmla="*/ 495685 h 66"/>
                <a:gd name="T88" fmla="*/ 649111 w 90"/>
                <a:gd name="T89" fmla="*/ 511175 h 66"/>
                <a:gd name="T90" fmla="*/ 446264 w 90"/>
                <a:gd name="T91" fmla="*/ 472450 h 66"/>
                <a:gd name="T92" fmla="*/ 421922 w 90"/>
                <a:gd name="T93" fmla="*/ 472450 h 66"/>
                <a:gd name="T94" fmla="*/ 405694 w 90"/>
                <a:gd name="T95" fmla="*/ 464704 h 66"/>
                <a:gd name="T96" fmla="*/ 381353 w 90"/>
                <a:gd name="T97" fmla="*/ 472450 h 66"/>
                <a:gd name="T98" fmla="*/ 357011 w 90"/>
                <a:gd name="T99" fmla="*/ 464704 h 66"/>
                <a:gd name="T100" fmla="*/ 332669 w 90"/>
                <a:gd name="T101" fmla="*/ 472450 h 66"/>
                <a:gd name="T102" fmla="*/ 300214 w 90"/>
                <a:gd name="T103" fmla="*/ 464704 h 66"/>
                <a:gd name="T104" fmla="*/ 243417 w 90"/>
                <a:gd name="T105" fmla="*/ 464704 h 66"/>
                <a:gd name="T106" fmla="*/ 194733 w 90"/>
                <a:gd name="T107" fmla="*/ 449214 h 66"/>
                <a:gd name="T108" fmla="*/ 154164 w 90"/>
                <a:gd name="T109" fmla="*/ 449214 h 66"/>
                <a:gd name="T110" fmla="*/ 97367 w 90"/>
                <a:gd name="T111" fmla="*/ 433724 h 66"/>
                <a:gd name="T112" fmla="*/ 89253 w 90"/>
                <a:gd name="T113" fmla="*/ 387254 h 66"/>
                <a:gd name="T114" fmla="*/ 89253 w 90"/>
                <a:gd name="T115" fmla="*/ 364019 h 66"/>
                <a:gd name="T116" fmla="*/ 56797 w 90"/>
                <a:gd name="T117" fmla="*/ 340783 h 66"/>
                <a:gd name="T118" fmla="*/ 48683 w 90"/>
                <a:gd name="T119" fmla="*/ 333038 h 66"/>
                <a:gd name="T120" fmla="*/ 24342 w 90"/>
                <a:gd name="T121" fmla="*/ 325293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89" name="Freeform 4"/>
            <p:cNvSpPr>
              <a:spLocks/>
            </p:cNvSpPr>
            <p:nvPr/>
          </p:nvSpPr>
          <p:spPr bwMode="auto">
            <a:xfrm>
              <a:off x="3157538" y="1833563"/>
              <a:ext cx="658812" cy="1006475"/>
            </a:xfrm>
            <a:custGeom>
              <a:avLst/>
              <a:gdLst>
                <a:gd name="T0" fmla="*/ 56934 w 81"/>
                <a:gd name="T1" fmla="*/ 665822 h 130"/>
                <a:gd name="T2" fmla="*/ 65068 w 81"/>
                <a:gd name="T3" fmla="*/ 634853 h 130"/>
                <a:gd name="T4" fmla="*/ 73201 w 81"/>
                <a:gd name="T5" fmla="*/ 627111 h 130"/>
                <a:gd name="T6" fmla="*/ 73201 w 81"/>
                <a:gd name="T7" fmla="*/ 611627 h 130"/>
                <a:gd name="T8" fmla="*/ 48801 w 81"/>
                <a:gd name="T9" fmla="*/ 596143 h 130"/>
                <a:gd name="T10" fmla="*/ 81335 w 81"/>
                <a:gd name="T11" fmla="*/ 541948 h 130"/>
                <a:gd name="T12" fmla="*/ 105735 w 81"/>
                <a:gd name="T13" fmla="*/ 526464 h 130"/>
                <a:gd name="T14" fmla="*/ 113869 w 81"/>
                <a:gd name="T15" fmla="*/ 510980 h 130"/>
                <a:gd name="T16" fmla="*/ 162670 w 81"/>
                <a:gd name="T17" fmla="*/ 418074 h 130"/>
                <a:gd name="T18" fmla="*/ 138269 w 81"/>
                <a:gd name="T19" fmla="*/ 410332 h 130"/>
                <a:gd name="T20" fmla="*/ 130136 w 81"/>
                <a:gd name="T21" fmla="*/ 387106 h 130"/>
                <a:gd name="T22" fmla="*/ 130136 w 81"/>
                <a:gd name="T23" fmla="*/ 363879 h 130"/>
                <a:gd name="T24" fmla="*/ 130136 w 81"/>
                <a:gd name="T25" fmla="*/ 348395 h 130"/>
                <a:gd name="T26" fmla="*/ 130136 w 81"/>
                <a:gd name="T27" fmla="*/ 332911 h 130"/>
                <a:gd name="T28" fmla="*/ 211471 w 81"/>
                <a:gd name="T29" fmla="*/ 0 h 130"/>
                <a:gd name="T30" fmla="*/ 276538 w 81"/>
                <a:gd name="T31" fmla="*/ 147100 h 130"/>
                <a:gd name="T32" fmla="*/ 292805 w 81"/>
                <a:gd name="T33" fmla="*/ 201295 h 130"/>
                <a:gd name="T34" fmla="*/ 284672 w 81"/>
                <a:gd name="T35" fmla="*/ 224521 h 130"/>
                <a:gd name="T36" fmla="*/ 300939 w 81"/>
                <a:gd name="T37" fmla="*/ 240006 h 130"/>
                <a:gd name="T38" fmla="*/ 341606 w 81"/>
                <a:gd name="T39" fmla="*/ 301942 h 130"/>
                <a:gd name="T40" fmla="*/ 349740 w 81"/>
                <a:gd name="T41" fmla="*/ 332911 h 130"/>
                <a:gd name="T42" fmla="*/ 366007 w 81"/>
                <a:gd name="T43" fmla="*/ 348395 h 130"/>
                <a:gd name="T44" fmla="*/ 398541 w 81"/>
                <a:gd name="T45" fmla="*/ 356137 h 130"/>
                <a:gd name="T46" fmla="*/ 374140 w 81"/>
                <a:gd name="T47" fmla="*/ 402590 h 130"/>
                <a:gd name="T48" fmla="*/ 366007 w 81"/>
                <a:gd name="T49" fmla="*/ 433558 h 130"/>
                <a:gd name="T50" fmla="*/ 366007 w 81"/>
                <a:gd name="T51" fmla="*/ 441300 h 130"/>
                <a:gd name="T52" fmla="*/ 349740 w 81"/>
                <a:gd name="T53" fmla="*/ 464527 h 130"/>
                <a:gd name="T54" fmla="*/ 349740 w 81"/>
                <a:gd name="T55" fmla="*/ 480011 h 130"/>
                <a:gd name="T56" fmla="*/ 374140 w 81"/>
                <a:gd name="T57" fmla="*/ 503238 h 130"/>
                <a:gd name="T58" fmla="*/ 406674 w 81"/>
                <a:gd name="T59" fmla="*/ 472269 h 130"/>
                <a:gd name="T60" fmla="*/ 414808 w 81"/>
                <a:gd name="T61" fmla="*/ 487753 h 130"/>
                <a:gd name="T62" fmla="*/ 422941 w 81"/>
                <a:gd name="T63" fmla="*/ 495495 h 130"/>
                <a:gd name="T64" fmla="*/ 422941 w 81"/>
                <a:gd name="T65" fmla="*/ 534206 h 130"/>
                <a:gd name="T66" fmla="*/ 439208 w 81"/>
                <a:gd name="T67" fmla="*/ 572917 h 130"/>
                <a:gd name="T68" fmla="*/ 431074 w 81"/>
                <a:gd name="T69" fmla="*/ 588401 h 130"/>
                <a:gd name="T70" fmla="*/ 455475 w 81"/>
                <a:gd name="T71" fmla="*/ 603885 h 130"/>
                <a:gd name="T72" fmla="*/ 463608 w 81"/>
                <a:gd name="T73" fmla="*/ 627111 h 130"/>
                <a:gd name="T74" fmla="*/ 463608 w 81"/>
                <a:gd name="T75" fmla="*/ 650338 h 130"/>
                <a:gd name="T76" fmla="*/ 479875 w 81"/>
                <a:gd name="T77" fmla="*/ 673564 h 130"/>
                <a:gd name="T78" fmla="*/ 496142 w 81"/>
                <a:gd name="T79" fmla="*/ 650338 h 130"/>
                <a:gd name="T80" fmla="*/ 528676 w 81"/>
                <a:gd name="T81" fmla="*/ 665822 h 130"/>
                <a:gd name="T82" fmla="*/ 544943 w 81"/>
                <a:gd name="T83" fmla="*/ 650338 h 130"/>
                <a:gd name="T84" fmla="*/ 577477 w 81"/>
                <a:gd name="T85" fmla="*/ 658080 h 130"/>
                <a:gd name="T86" fmla="*/ 593744 w 81"/>
                <a:gd name="T87" fmla="*/ 665822 h 130"/>
                <a:gd name="T88" fmla="*/ 618145 w 81"/>
                <a:gd name="T89" fmla="*/ 650338 h 130"/>
                <a:gd name="T90" fmla="*/ 642545 w 81"/>
                <a:gd name="T91" fmla="*/ 658080 h 130"/>
                <a:gd name="T92" fmla="*/ 658812 w 81"/>
                <a:gd name="T93" fmla="*/ 681306 h 130"/>
                <a:gd name="T94" fmla="*/ 601878 w 81"/>
                <a:gd name="T95" fmla="*/ 1006475 h 130"/>
                <a:gd name="T96" fmla="*/ 0 w 81"/>
                <a:gd name="T97" fmla="*/ 898085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90" name="Freeform 5"/>
            <p:cNvSpPr>
              <a:spLocks/>
            </p:cNvSpPr>
            <p:nvPr/>
          </p:nvSpPr>
          <p:spPr bwMode="auto">
            <a:xfrm>
              <a:off x="3435350" y="1857375"/>
              <a:ext cx="1120775" cy="673100"/>
            </a:xfrm>
            <a:custGeom>
              <a:avLst/>
              <a:gdLst>
                <a:gd name="T0" fmla="*/ 389835 w 138"/>
                <a:gd name="T1" fmla="*/ 595732 h 87"/>
                <a:gd name="T2" fmla="*/ 365470 w 138"/>
                <a:gd name="T3" fmla="*/ 649890 h 87"/>
                <a:gd name="T4" fmla="*/ 349227 w 138"/>
                <a:gd name="T5" fmla="*/ 618943 h 87"/>
                <a:gd name="T6" fmla="*/ 341105 w 138"/>
                <a:gd name="T7" fmla="*/ 642153 h 87"/>
                <a:gd name="T8" fmla="*/ 308619 w 138"/>
                <a:gd name="T9" fmla="*/ 642153 h 87"/>
                <a:gd name="T10" fmla="*/ 268011 w 138"/>
                <a:gd name="T11" fmla="*/ 634416 h 87"/>
                <a:gd name="T12" fmla="*/ 259890 w 138"/>
                <a:gd name="T13" fmla="*/ 634416 h 87"/>
                <a:gd name="T14" fmla="*/ 235525 w 138"/>
                <a:gd name="T15" fmla="*/ 634416 h 87"/>
                <a:gd name="T16" fmla="*/ 211160 w 138"/>
                <a:gd name="T17" fmla="*/ 634416 h 87"/>
                <a:gd name="T18" fmla="*/ 194917 w 138"/>
                <a:gd name="T19" fmla="*/ 642153 h 87"/>
                <a:gd name="T20" fmla="*/ 186796 w 138"/>
                <a:gd name="T21" fmla="*/ 618943 h 87"/>
                <a:gd name="T22" fmla="*/ 186796 w 138"/>
                <a:gd name="T23" fmla="*/ 595732 h 87"/>
                <a:gd name="T24" fmla="*/ 162431 w 138"/>
                <a:gd name="T25" fmla="*/ 580259 h 87"/>
                <a:gd name="T26" fmla="*/ 162431 w 138"/>
                <a:gd name="T27" fmla="*/ 557048 h 87"/>
                <a:gd name="T28" fmla="*/ 146188 w 138"/>
                <a:gd name="T29" fmla="*/ 533838 h 87"/>
                <a:gd name="T30" fmla="*/ 146188 w 138"/>
                <a:gd name="T31" fmla="*/ 487417 h 87"/>
                <a:gd name="T32" fmla="*/ 138066 w 138"/>
                <a:gd name="T33" fmla="*/ 464207 h 87"/>
                <a:gd name="T34" fmla="*/ 129945 w 138"/>
                <a:gd name="T35" fmla="*/ 456470 h 87"/>
                <a:gd name="T36" fmla="*/ 121823 w 138"/>
                <a:gd name="T37" fmla="*/ 456470 h 87"/>
                <a:gd name="T38" fmla="*/ 89337 w 138"/>
                <a:gd name="T39" fmla="*/ 479680 h 87"/>
                <a:gd name="T40" fmla="*/ 73094 w 138"/>
                <a:gd name="T41" fmla="*/ 448733 h 87"/>
                <a:gd name="T42" fmla="*/ 73094 w 138"/>
                <a:gd name="T43" fmla="*/ 433260 h 87"/>
                <a:gd name="T44" fmla="*/ 89337 w 138"/>
                <a:gd name="T45" fmla="*/ 410049 h 87"/>
                <a:gd name="T46" fmla="*/ 89337 w 138"/>
                <a:gd name="T47" fmla="*/ 386839 h 87"/>
                <a:gd name="T48" fmla="*/ 97459 w 138"/>
                <a:gd name="T49" fmla="*/ 371366 h 87"/>
                <a:gd name="T50" fmla="*/ 113702 w 138"/>
                <a:gd name="T51" fmla="*/ 324945 h 87"/>
                <a:gd name="T52" fmla="*/ 89337 w 138"/>
                <a:gd name="T53" fmla="*/ 309471 h 87"/>
                <a:gd name="T54" fmla="*/ 64972 w 138"/>
                <a:gd name="T55" fmla="*/ 293998 h 87"/>
                <a:gd name="T56" fmla="*/ 48729 w 138"/>
                <a:gd name="T57" fmla="*/ 239840 h 87"/>
                <a:gd name="T58" fmla="*/ 16243 w 138"/>
                <a:gd name="T59" fmla="*/ 208893 h 87"/>
                <a:gd name="T60" fmla="*/ 16243 w 138"/>
                <a:gd name="T61" fmla="*/ 193420 h 87"/>
                <a:gd name="T62" fmla="*/ 16243 w 138"/>
                <a:gd name="T63" fmla="*/ 154736 h 87"/>
                <a:gd name="T64" fmla="*/ 24365 w 138"/>
                <a:gd name="T65" fmla="*/ 0 h 87"/>
                <a:gd name="T66" fmla="*/ 397956 w 138"/>
                <a:gd name="T67" fmla="*/ 61894 h 87"/>
                <a:gd name="T68" fmla="*/ 1120775 w 138"/>
                <a:gd name="T69" fmla="*/ 146999 h 87"/>
                <a:gd name="T70" fmla="*/ 1072046 w 138"/>
                <a:gd name="T71" fmla="*/ 67310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91" name="Freeform 6"/>
            <p:cNvSpPr>
              <a:spLocks/>
            </p:cNvSpPr>
            <p:nvPr/>
          </p:nvSpPr>
          <p:spPr bwMode="auto">
            <a:xfrm>
              <a:off x="4514850" y="2003425"/>
              <a:ext cx="723900" cy="427038"/>
            </a:xfrm>
            <a:custGeom>
              <a:avLst/>
              <a:gdLst>
                <a:gd name="T0" fmla="*/ 0 w 89"/>
                <a:gd name="T1" fmla="*/ 395981 h 55"/>
                <a:gd name="T2" fmla="*/ 40669 w 89"/>
                <a:gd name="T3" fmla="*/ 0 h 55"/>
                <a:gd name="T4" fmla="*/ 357883 w 89"/>
                <a:gd name="T5" fmla="*/ 23293 h 55"/>
                <a:gd name="T6" fmla="*/ 666964 w 89"/>
                <a:gd name="T7" fmla="*/ 31057 h 55"/>
                <a:gd name="T8" fmla="*/ 666964 w 89"/>
                <a:gd name="T9" fmla="*/ 38822 h 55"/>
                <a:gd name="T10" fmla="*/ 675098 w 89"/>
                <a:gd name="T11" fmla="*/ 69879 h 55"/>
                <a:gd name="T12" fmla="*/ 675098 w 89"/>
                <a:gd name="T13" fmla="*/ 77643 h 55"/>
                <a:gd name="T14" fmla="*/ 666964 w 89"/>
                <a:gd name="T15" fmla="*/ 100936 h 55"/>
                <a:gd name="T16" fmla="*/ 666964 w 89"/>
                <a:gd name="T17" fmla="*/ 139758 h 55"/>
                <a:gd name="T18" fmla="*/ 683231 w 89"/>
                <a:gd name="T19" fmla="*/ 178580 h 55"/>
                <a:gd name="T20" fmla="*/ 691365 w 89"/>
                <a:gd name="T21" fmla="*/ 194108 h 55"/>
                <a:gd name="T22" fmla="*/ 699499 w 89"/>
                <a:gd name="T23" fmla="*/ 232930 h 55"/>
                <a:gd name="T24" fmla="*/ 699499 w 89"/>
                <a:gd name="T25" fmla="*/ 295044 h 55"/>
                <a:gd name="T26" fmla="*/ 707633 w 89"/>
                <a:gd name="T27" fmla="*/ 310573 h 55"/>
                <a:gd name="T28" fmla="*/ 707633 w 89"/>
                <a:gd name="T29" fmla="*/ 333866 h 55"/>
                <a:gd name="T30" fmla="*/ 707633 w 89"/>
                <a:gd name="T31" fmla="*/ 341630 h 55"/>
                <a:gd name="T32" fmla="*/ 723900 w 89"/>
                <a:gd name="T33" fmla="*/ 395981 h 55"/>
                <a:gd name="T34" fmla="*/ 723900 w 89"/>
                <a:gd name="T35" fmla="*/ 411509 h 55"/>
                <a:gd name="T36" fmla="*/ 723900 w 89"/>
                <a:gd name="T37" fmla="*/ 427038 h 55"/>
                <a:gd name="T38" fmla="*/ 0 w 89"/>
                <a:gd name="T39" fmla="*/ 395981 h 55"/>
                <a:gd name="T40" fmla="*/ 0 w 89"/>
                <a:gd name="T41" fmla="*/ 39598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92" name="Freeform 7"/>
            <p:cNvSpPr>
              <a:spLocks/>
            </p:cNvSpPr>
            <p:nvPr/>
          </p:nvSpPr>
          <p:spPr bwMode="auto">
            <a:xfrm>
              <a:off x="4483100" y="2398713"/>
              <a:ext cx="766763" cy="495300"/>
            </a:xfrm>
            <a:custGeom>
              <a:avLst/>
              <a:gdLst>
                <a:gd name="T0" fmla="*/ 0 w 94"/>
                <a:gd name="T1" fmla="*/ 394692 h 64"/>
                <a:gd name="T2" fmla="*/ 24471 w 94"/>
                <a:gd name="T3" fmla="*/ 131564 h 64"/>
                <a:gd name="T4" fmla="*/ 32628 w 94"/>
                <a:gd name="T5" fmla="*/ 0 h 64"/>
                <a:gd name="T6" fmla="*/ 758606 w 94"/>
                <a:gd name="T7" fmla="*/ 30956 h 64"/>
                <a:gd name="T8" fmla="*/ 758606 w 94"/>
                <a:gd name="T9" fmla="*/ 46434 h 64"/>
                <a:gd name="T10" fmla="*/ 750449 w 94"/>
                <a:gd name="T11" fmla="*/ 54173 h 64"/>
                <a:gd name="T12" fmla="*/ 734135 w 94"/>
                <a:gd name="T13" fmla="*/ 77391 h 64"/>
                <a:gd name="T14" fmla="*/ 734135 w 94"/>
                <a:gd name="T15" fmla="*/ 85130 h 64"/>
                <a:gd name="T16" fmla="*/ 766763 w 94"/>
                <a:gd name="T17" fmla="*/ 116086 h 64"/>
                <a:gd name="T18" fmla="*/ 766763 w 94"/>
                <a:gd name="T19" fmla="*/ 355997 h 64"/>
                <a:gd name="T20" fmla="*/ 766763 w 94"/>
                <a:gd name="T21" fmla="*/ 355997 h 64"/>
                <a:gd name="T22" fmla="*/ 750449 w 94"/>
                <a:gd name="T23" fmla="*/ 355997 h 64"/>
                <a:gd name="T24" fmla="*/ 758606 w 94"/>
                <a:gd name="T25" fmla="*/ 363736 h 64"/>
                <a:gd name="T26" fmla="*/ 766763 w 94"/>
                <a:gd name="T27" fmla="*/ 371475 h 64"/>
                <a:gd name="T28" fmla="*/ 758606 w 94"/>
                <a:gd name="T29" fmla="*/ 386953 h 64"/>
                <a:gd name="T30" fmla="*/ 766763 w 94"/>
                <a:gd name="T31" fmla="*/ 394692 h 64"/>
                <a:gd name="T32" fmla="*/ 766763 w 94"/>
                <a:gd name="T33" fmla="*/ 417909 h 64"/>
                <a:gd name="T34" fmla="*/ 758606 w 94"/>
                <a:gd name="T35" fmla="*/ 417909 h 64"/>
                <a:gd name="T36" fmla="*/ 766763 w 94"/>
                <a:gd name="T37" fmla="*/ 433387 h 64"/>
                <a:gd name="T38" fmla="*/ 750449 w 94"/>
                <a:gd name="T39" fmla="*/ 456605 h 64"/>
                <a:gd name="T40" fmla="*/ 766763 w 94"/>
                <a:gd name="T41" fmla="*/ 479822 h 64"/>
                <a:gd name="T42" fmla="*/ 766763 w 94"/>
                <a:gd name="T43" fmla="*/ 495300 h 64"/>
                <a:gd name="T44" fmla="*/ 766763 w 94"/>
                <a:gd name="T45" fmla="*/ 495300 h 64"/>
                <a:gd name="T46" fmla="*/ 742292 w 94"/>
                <a:gd name="T47" fmla="*/ 479822 h 64"/>
                <a:gd name="T48" fmla="*/ 701507 w 94"/>
                <a:gd name="T49" fmla="*/ 456605 h 64"/>
                <a:gd name="T50" fmla="*/ 685192 w 94"/>
                <a:gd name="T51" fmla="*/ 448866 h 64"/>
                <a:gd name="T52" fmla="*/ 668878 w 94"/>
                <a:gd name="T53" fmla="*/ 448866 h 64"/>
                <a:gd name="T54" fmla="*/ 652564 w 94"/>
                <a:gd name="T55" fmla="*/ 464344 h 64"/>
                <a:gd name="T56" fmla="*/ 644407 w 94"/>
                <a:gd name="T57" fmla="*/ 464344 h 64"/>
                <a:gd name="T58" fmla="*/ 628093 w 94"/>
                <a:gd name="T59" fmla="*/ 464344 h 64"/>
                <a:gd name="T60" fmla="*/ 619936 w 94"/>
                <a:gd name="T61" fmla="*/ 441126 h 64"/>
                <a:gd name="T62" fmla="*/ 611779 w 94"/>
                <a:gd name="T63" fmla="*/ 433387 h 64"/>
                <a:gd name="T64" fmla="*/ 595465 w 94"/>
                <a:gd name="T65" fmla="*/ 441126 h 64"/>
                <a:gd name="T66" fmla="*/ 579151 w 94"/>
                <a:gd name="T67" fmla="*/ 441126 h 64"/>
                <a:gd name="T68" fmla="*/ 562837 w 94"/>
                <a:gd name="T69" fmla="*/ 417909 h 64"/>
                <a:gd name="T70" fmla="*/ 0 w 94"/>
                <a:gd name="T71" fmla="*/ 394692 h 64"/>
                <a:gd name="T72" fmla="*/ 0 w 94"/>
                <a:gd name="T73" fmla="*/ 39469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93" name="Freeform 8"/>
            <p:cNvSpPr>
              <a:spLocks/>
            </p:cNvSpPr>
            <p:nvPr/>
          </p:nvSpPr>
          <p:spPr bwMode="auto">
            <a:xfrm>
              <a:off x="4637088" y="3203575"/>
              <a:ext cx="812800" cy="411163"/>
            </a:xfrm>
            <a:custGeom>
              <a:avLst/>
              <a:gdLst>
                <a:gd name="T0" fmla="*/ 24384 w 100"/>
                <a:gd name="T1" fmla="*/ 0 h 53"/>
                <a:gd name="T2" fmla="*/ 723392 w 100"/>
                <a:gd name="T3" fmla="*/ 15516 h 53"/>
                <a:gd name="T4" fmla="*/ 772160 w 100"/>
                <a:gd name="T5" fmla="*/ 46547 h 53"/>
                <a:gd name="T6" fmla="*/ 755904 w 100"/>
                <a:gd name="T7" fmla="*/ 62062 h 53"/>
                <a:gd name="T8" fmla="*/ 755904 w 100"/>
                <a:gd name="T9" fmla="*/ 77578 h 53"/>
                <a:gd name="T10" fmla="*/ 764032 w 100"/>
                <a:gd name="T11" fmla="*/ 93094 h 53"/>
                <a:gd name="T12" fmla="*/ 772160 w 100"/>
                <a:gd name="T13" fmla="*/ 93094 h 53"/>
                <a:gd name="T14" fmla="*/ 780288 w 100"/>
                <a:gd name="T15" fmla="*/ 116367 h 53"/>
                <a:gd name="T16" fmla="*/ 788416 w 100"/>
                <a:gd name="T17" fmla="*/ 124125 h 53"/>
                <a:gd name="T18" fmla="*/ 804672 w 100"/>
                <a:gd name="T19" fmla="*/ 124125 h 53"/>
                <a:gd name="T20" fmla="*/ 804672 w 100"/>
                <a:gd name="T21" fmla="*/ 131882 h 53"/>
                <a:gd name="T22" fmla="*/ 812800 w 100"/>
                <a:gd name="T23" fmla="*/ 411163 h 53"/>
                <a:gd name="T24" fmla="*/ 0 w 100"/>
                <a:gd name="T25" fmla="*/ 395647 h 53"/>
                <a:gd name="T26" fmla="*/ 24384 w 100"/>
                <a:gd name="T27" fmla="*/ 0 h 53"/>
                <a:gd name="T28" fmla="*/ 24384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94" name="Freeform 9"/>
            <p:cNvSpPr>
              <a:spLocks/>
            </p:cNvSpPr>
            <p:nvPr/>
          </p:nvSpPr>
          <p:spPr bwMode="auto">
            <a:xfrm>
              <a:off x="5232400" y="2740025"/>
              <a:ext cx="666750" cy="417513"/>
            </a:xfrm>
            <a:custGeom>
              <a:avLst/>
              <a:gdLst>
                <a:gd name="T0" fmla="*/ 536652 w 82"/>
                <a:gd name="T1" fmla="*/ 0 h 54"/>
                <a:gd name="T2" fmla="*/ 552915 w 82"/>
                <a:gd name="T3" fmla="*/ 30927 h 54"/>
                <a:gd name="T4" fmla="*/ 544784 w 82"/>
                <a:gd name="T5" fmla="*/ 46390 h 54"/>
                <a:gd name="T6" fmla="*/ 561046 w 82"/>
                <a:gd name="T7" fmla="*/ 100512 h 54"/>
                <a:gd name="T8" fmla="*/ 601701 w 82"/>
                <a:gd name="T9" fmla="*/ 123708 h 54"/>
                <a:gd name="T10" fmla="*/ 609832 w 82"/>
                <a:gd name="T11" fmla="*/ 139171 h 54"/>
                <a:gd name="T12" fmla="*/ 634226 w 82"/>
                <a:gd name="T13" fmla="*/ 162366 h 54"/>
                <a:gd name="T14" fmla="*/ 666750 w 82"/>
                <a:gd name="T15" fmla="*/ 201025 h 54"/>
                <a:gd name="T16" fmla="*/ 650488 w 82"/>
                <a:gd name="T17" fmla="*/ 224220 h 54"/>
                <a:gd name="T18" fmla="*/ 650488 w 82"/>
                <a:gd name="T19" fmla="*/ 239683 h 54"/>
                <a:gd name="T20" fmla="*/ 609832 w 82"/>
                <a:gd name="T21" fmla="*/ 262879 h 54"/>
                <a:gd name="T22" fmla="*/ 585439 w 82"/>
                <a:gd name="T23" fmla="*/ 270610 h 54"/>
                <a:gd name="T24" fmla="*/ 569177 w 82"/>
                <a:gd name="T25" fmla="*/ 293805 h 54"/>
                <a:gd name="T26" fmla="*/ 585439 w 82"/>
                <a:gd name="T27" fmla="*/ 317001 h 54"/>
                <a:gd name="T28" fmla="*/ 585439 w 82"/>
                <a:gd name="T29" fmla="*/ 340196 h 54"/>
                <a:gd name="T30" fmla="*/ 552915 w 82"/>
                <a:gd name="T31" fmla="*/ 386586 h 54"/>
                <a:gd name="T32" fmla="*/ 544784 w 82"/>
                <a:gd name="T33" fmla="*/ 409781 h 54"/>
                <a:gd name="T34" fmla="*/ 512259 w 82"/>
                <a:gd name="T35" fmla="*/ 386586 h 54"/>
                <a:gd name="T36" fmla="*/ 89442 w 82"/>
                <a:gd name="T37" fmla="*/ 394318 h 54"/>
                <a:gd name="T38" fmla="*/ 89442 w 82"/>
                <a:gd name="T39" fmla="*/ 371123 h 54"/>
                <a:gd name="T40" fmla="*/ 73180 w 82"/>
                <a:gd name="T41" fmla="*/ 347928 h 54"/>
                <a:gd name="T42" fmla="*/ 81311 w 82"/>
                <a:gd name="T43" fmla="*/ 324732 h 54"/>
                <a:gd name="T44" fmla="*/ 65049 w 82"/>
                <a:gd name="T45" fmla="*/ 301537 h 54"/>
                <a:gd name="T46" fmla="*/ 65049 w 82"/>
                <a:gd name="T47" fmla="*/ 278342 h 54"/>
                <a:gd name="T48" fmla="*/ 48787 w 82"/>
                <a:gd name="T49" fmla="*/ 255147 h 54"/>
                <a:gd name="T50" fmla="*/ 40655 w 82"/>
                <a:gd name="T51" fmla="*/ 239683 h 54"/>
                <a:gd name="T52" fmla="*/ 24393 w 82"/>
                <a:gd name="T53" fmla="*/ 201025 h 54"/>
                <a:gd name="T54" fmla="*/ 32524 w 82"/>
                <a:gd name="T55" fmla="*/ 177830 h 54"/>
                <a:gd name="T56" fmla="*/ 16262 w 82"/>
                <a:gd name="T57" fmla="*/ 154634 h 54"/>
                <a:gd name="T58" fmla="*/ 16262 w 82"/>
                <a:gd name="T59" fmla="*/ 139171 h 54"/>
                <a:gd name="T60" fmla="*/ 16262 w 82"/>
                <a:gd name="T61" fmla="*/ 92781 h 54"/>
                <a:gd name="T62" fmla="*/ 16262 w 82"/>
                <a:gd name="T63" fmla="*/ 77317 h 54"/>
                <a:gd name="T64" fmla="*/ 8131 w 82"/>
                <a:gd name="T65" fmla="*/ 46390 h 54"/>
                <a:gd name="T66" fmla="*/ 8131 w 82"/>
                <a:gd name="T67" fmla="*/ 23195 h 54"/>
                <a:gd name="T68" fmla="*/ 16262 w 82"/>
                <a:gd name="T69" fmla="*/ 15463 h 54"/>
                <a:gd name="T70" fmla="*/ 16262 w 82"/>
                <a:gd name="T71" fmla="*/ 1546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95" name="Freeform 10"/>
            <p:cNvSpPr>
              <a:spLocks/>
            </p:cNvSpPr>
            <p:nvPr/>
          </p:nvSpPr>
          <p:spPr bwMode="auto">
            <a:xfrm>
              <a:off x="5597525" y="2282825"/>
              <a:ext cx="577850" cy="588963"/>
            </a:xfrm>
            <a:custGeom>
              <a:avLst/>
              <a:gdLst>
                <a:gd name="T0" fmla="*/ 236023 w 71"/>
                <a:gd name="T1" fmla="*/ 581213 h 76"/>
                <a:gd name="T2" fmla="*/ 195330 w 71"/>
                <a:gd name="T3" fmla="*/ 557965 h 76"/>
                <a:gd name="T4" fmla="*/ 179052 w 71"/>
                <a:gd name="T5" fmla="*/ 503718 h 76"/>
                <a:gd name="T6" fmla="*/ 187191 w 71"/>
                <a:gd name="T7" fmla="*/ 488219 h 76"/>
                <a:gd name="T8" fmla="*/ 170913 w 71"/>
                <a:gd name="T9" fmla="*/ 457221 h 76"/>
                <a:gd name="T10" fmla="*/ 170913 w 71"/>
                <a:gd name="T11" fmla="*/ 418474 h 76"/>
                <a:gd name="T12" fmla="*/ 138358 w 71"/>
                <a:gd name="T13" fmla="*/ 387476 h 76"/>
                <a:gd name="T14" fmla="*/ 97665 w 71"/>
                <a:gd name="T15" fmla="*/ 348728 h 76"/>
                <a:gd name="T16" fmla="*/ 65110 w 71"/>
                <a:gd name="T17" fmla="*/ 333229 h 76"/>
                <a:gd name="T18" fmla="*/ 56971 w 71"/>
                <a:gd name="T19" fmla="*/ 325480 h 76"/>
                <a:gd name="T20" fmla="*/ 24416 w 71"/>
                <a:gd name="T21" fmla="*/ 317730 h 76"/>
                <a:gd name="T22" fmla="*/ 8139 w 71"/>
                <a:gd name="T23" fmla="*/ 302231 h 76"/>
                <a:gd name="T24" fmla="*/ 16277 w 71"/>
                <a:gd name="T25" fmla="*/ 240235 h 76"/>
                <a:gd name="T26" fmla="*/ 24416 w 71"/>
                <a:gd name="T27" fmla="*/ 216986 h 76"/>
                <a:gd name="T28" fmla="*/ 0 w 71"/>
                <a:gd name="T29" fmla="*/ 193738 h 76"/>
                <a:gd name="T30" fmla="*/ 8139 w 71"/>
                <a:gd name="T31" fmla="*/ 170489 h 76"/>
                <a:gd name="T32" fmla="*/ 40694 w 71"/>
                <a:gd name="T33" fmla="*/ 131742 h 76"/>
                <a:gd name="T34" fmla="*/ 56971 w 71"/>
                <a:gd name="T35" fmla="*/ 123992 h 76"/>
                <a:gd name="T36" fmla="*/ 56971 w 71"/>
                <a:gd name="T37" fmla="*/ 46497 h 76"/>
                <a:gd name="T38" fmla="*/ 73249 w 71"/>
                <a:gd name="T39" fmla="*/ 38748 h 76"/>
                <a:gd name="T40" fmla="*/ 105804 w 71"/>
                <a:gd name="T41" fmla="*/ 38748 h 76"/>
                <a:gd name="T42" fmla="*/ 179052 w 71"/>
                <a:gd name="T43" fmla="*/ 7750 h 76"/>
                <a:gd name="T44" fmla="*/ 195330 w 71"/>
                <a:gd name="T45" fmla="*/ 7750 h 76"/>
                <a:gd name="T46" fmla="*/ 187191 w 71"/>
                <a:gd name="T47" fmla="*/ 23249 h 76"/>
                <a:gd name="T48" fmla="*/ 179052 w 71"/>
                <a:gd name="T49" fmla="*/ 46497 h 76"/>
                <a:gd name="T50" fmla="*/ 211607 w 71"/>
                <a:gd name="T51" fmla="*/ 38748 h 76"/>
                <a:gd name="T52" fmla="*/ 227884 w 71"/>
                <a:gd name="T53" fmla="*/ 46497 h 76"/>
                <a:gd name="T54" fmla="*/ 252301 w 71"/>
                <a:gd name="T55" fmla="*/ 61996 h 76"/>
                <a:gd name="T56" fmla="*/ 260439 w 71"/>
                <a:gd name="T57" fmla="*/ 77495 h 76"/>
                <a:gd name="T58" fmla="*/ 358104 w 71"/>
                <a:gd name="T59" fmla="*/ 100744 h 76"/>
                <a:gd name="T60" fmla="*/ 390659 w 71"/>
                <a:gd name="T61" fmla="*/ 116243 h 76"/>
                <a:gd name="T62" fmla="*/ 406937 w 71"/>
                <a:gd name="T63" fmla="*/ 116243 h 76"/>
                <a:gd name="T64" fmla="*/ 415075 w 71"/>
                <a:gd name="T65" fmla="*/ 116243 h 76"/>
                <a:gd name="T66" fmla="*/ 455769 w 71"/>
                <a:gd name="T67" fmla="*/ 123992 h 76"/>
                <a:gd name="T68" fmla="*/ 455769 w 71"/>
                <a:gd name="T69" fmla="*/ 131742 h 76"/>
                <a:gd name="T70" fmla="*/ 472046 w 71"/>
                <a:gd name="T71" fmla="*/ 139491 h 76"/>
                <a:gd name="T72" fmla="*/ 496463 w 71"/>
                <a:gd name="T73" fmla="*/ 162740 h 76"/>
                <a:gd name="T74" fmla="*/ 488324 w 71"/>
                <a:gd name="T75" fmla="*/ 193738 h 76"/>
                <a:gd name="T76" fmla="*/ 512740 w 71"/>
                <a:gd name="T77" fmla="*/ 193738 h 76"/>
                <a:gd name="T78" fmla="*/ 504601 w 71"/>
                <a:gd name="T79" fmla="*/ 209237 h 76"/>
                <a:gd name="T80" fmla="*/ 520879 w 71"/>
                <a:gd name="T81" fmla="*/ 232485 h 76"/>
                <a:gd name="T82" fmla="*/ 496463 w 71"/>
                <a:gd name="T83" fmla="*/ 255734 h 76"/>
                <a:gd name="T84" fmla="*/ 480185 w 71"/>
                <a:gd name="T85" fmla="*/ 294482 h 76"/>
                <a:gd name="T86" fmla="*/ 480185 w 71"/>
                <a:gd name="T87" fmla="*/ 302231 h 76"/>
                <a:gd name="T88" fmla="*/ 512740 w 71"/>
                <a:gd name="T89" fmla="*/ 271233 h 76"/>
                <a:gd name="T90" fmla="*/ 537156 w 71"/>
                <a:gd name="T91" fmla="*/ 255734 h 76"/>
                <a:gd name="T92" fmla="*/ 553434 w 71"/>
                <a:gd name="T93" fmla="*/ 240235 h 76"/>
                <a:gd name="T94" fmla="*/ 553434 w 71"/>
                <a:gd name="T95" fmla="*/ 216986 h 76"/>
                <a:gd name="T96" fmla="*/ 561573 w 71"/>
                <a:gd name="T97" fmla="*/ 209237 h 76"/>
                <a:gd name="T98" fmla="*/ 569711 w 71"/>
                <a:gd name="T99" fmla="*/ 193738 h 76"/>
                <a:gd name="T100" fmla="*/ 577850 w 71"/>
                <a:gd name="T101" fmla="*/ 201487 h 76"/>
                <a:gd name="T102" fmla="*/ 561573 w 71"/>
                <a:gd name="T103" fmla="*/ 255734 h 76"/>
                <a:gd name="T104" fmla="*/ 553434 w 71"/>
                <a:gd name="T105" fmla="*/ 271233 h 76"/>
                <a:gd name="T106" fmla="*/ 537156 w 71"/>
                <a:gd name="T107" fmla="*/ 309981 h 76"/>
                <a:gd name="T108" fmla="*/ 537156 w 71"/>
                <a:gd name="T109" fmla="*/ 348728 h 76"/>
                <a:gd name="T110" fmla="*/ 520879 w 71"/>
                <a:gd name="T111" fmla="*/ 364227 h 76"/>
                <a:gd name="T112" fmla="*/ 529018 w 71"/>
                <a:gd name="T113" fmla="*/ 418474 h 76"/>
                <a:gd name="T114" fmla="*/ 512740 w 71"/>
                <a:gd name="T115" fmla="*/ 457221 h 76"/>
                <a:gd name="T116" fmla="*/ 529018 w 71"/>
                <a:gd name="T117" fmla="*/ 542466 h 76"/>
                <a:gd name="T118" fmla="*/ 529018 w 71"/>
                <a:gd name="T119" fmla="*/ 550215 h 76"/>
                <a:gd name="T120" fmla="*/ 529018 w 71"/>
                <a:gd name="T121" fmla="*/ 573464 h 76"/>
                <a:gd name="T122" fmla="*/ 244162 w 71"/>
                <a:gd name="T123" fmla="*/ 588963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96" name="Freeform 11"/>
            <p:cNvSpPr>
              <a:spLocks/>
            </p:cNvSpPr>
            <p:nvPr/>
          </p:nvSpPr>
          <p:spPr bwMode="auto">
            <a:xfrm>
              <a:off x="6445250" y="2840038"/>
              <a:ext cx="461963" cy="487362"/>
            </a:xfrm>
            <a:custGeom>
              <a:avLst/>
              <a:gdLst>
                <a:gd name="T0" fmla="*/ 40523 w 57"/>
                <a:gd name="T1" fmla="*/ 425475 h 63"/>
                <a:gd name="T2" fmla="*/ 64837 w 57"/>
                <a:gd name="T3" fmla="*/ 433211 h 63"/>
                <a:gd name="T4" fmla="*/ 81046 w 57"/>
                <a:gd name="T5" fmla="*/ 425475 h 63"/>
                <a:gd name="T6" fmla="*/ 105360 w 57"/>
                <a:gd name="T7" fmla="*/ 456418 h 63"/>
                <a:gd name="T8" fmla="*/ 145883 w 57"/>
                <a:gd name="T9" fmla="*/ 464154 h 63"/>
                <a:gd name="T10" fmla="*/ 178302 w 57"/>
                <a:gd name="T11" fmla="*/ 471890 h 63"/>
                <a:gd name="T12" fmla="*/ 202615 w 57"/>
                <a:gd name="T13" fmla="*/ 471890 h 63"/>
                <a:gd name="T14" fmla="*/ 226929 w 57"/>
                <a:gd name="T15" fmla="*/ 471890 h 63"/>
                <a:gd name="T16" fmla="*/ 235034 w 57"/>
                <a:gd name="T17" fmla="*/ 456418 h 63"/>
                <a:gd name="T18" fmla="*/ 251243 w 57"/>
                <a:gd name="T19" fmla="*/ 456418 h 63"/>
                <a:gd name="T20" fmla="*/ 275557 w 57"/>
                <a:gd name="T21" fmla="*/ 479626 h 63"/>
                <a:gd name="T22" fmla="*/ 291766 w 57"/>
                <a:gd name="T23" fmla="*/ 487362 h 63"/>
                <a:gd name="T24" fmla="*/ 316080 w 57"/>
                <a:gd name="T25" fmla="*/ 471890 h 63"/>
                <a:gd name="T26" fmla="*/ 324185 w 57"/>
                <a:gd name="T27" fmla="*/ 448682 h 63"/>
                <a:gd name="T28" fmla="*/ 332289 w 57"/>
                <a:gd name="T29" fmla="*/ 402267 h 63"/>
                <a:gd name="T30" fmla="*/ 356603 w 57"/>
                <a:gd name="T31" fmla="*/ 417739 h 63"/>
                <a:gd name="T32" fmla="*/ 364708 w 57"/>
                <a:gd name="T33" fmla="*/ 394531 h 63"/>
                <a:gd name="T34" fmla="*/ 380917 w 57"/>
                <a:gd name="T35" fmla="*/ 363588 h 63"/>
                <a:gd name="T36" fmla="*/ 389021 w 57"/>
                <a:gd name="T37" fmla="*/ 348116 h 63"/>
                <a:gd name="T38" fmla="*/ 413335 w 57"/>
                <a:gd name="T39" fmla="*/ 340380 h 63"/>
                <a:gd name="T40" fmla="*/ 429545 w 57"/>
                <a:gd name="T41" fmla="*/ 317172 h 63"/>
                <a:gd name="T42" fmla="*/ 445754 w 57"/>
                <a:gd name="T43" fmla="*/ 301700 h 63"/>
                <a:gd name="T44" fmla="*/ 445754 w 57"/>
                <a:gd name="T45" fmla="*/ 278493 h 63"/>
                <a:gd name="T46" fmla="*/ 453858 w 57"/>
                <a:gd name="T47" fmla="*/ 263021 h 63"/>
                <a:gd name="T48" fmla="*/ 437649 w 57"/>
                <a:gd name="T49" fmla="*/ 201134 h 63"/>
                <a:gd name="T50" fmla="*/ 445754 w 57"/>
                <a:gd name="T51" fmla="*/ 177926 h 63"/>
                <a:gd name="T52" fmla="*/ 461963 w 57"/>
                <a:gd name="T53" fmla="*/ 170190 h 63"/>
                <a:gd name="T54" fmla="*/ 372812 w 57"/>
                <a:gd name="T55" fmla="*/ 23208 h 63"/>
                <a:gd name="T56" fmla="*/ 340394 w 57"/>
                <a:gd name="T57" fmla="*/ 46415 h 63"/>
                <a:gd name="T58" fmla="*/ 299871 w 57"/>
                <a:gd name="T59" fmla="*/ 77359 h 63"/>
                <a:gd name="T60" fmla="*/ 275557 w 57"/>
                <a:gd name="T61" fmla="*/ 77359 h 63"/>
                <a:gd name="T62" fmla="*/ 243138 w 57"/>
                <a:gd name="T63" fmla="*/ 100567 h 63"/>
                <a:gd name="T64" fmla="*/ 218825 w 57"/>
                <a:gd name="T65" fmla="*/ 92831 h 63"/>
                <a:gd name="T66" fmla="*/ 202615 w 57"/>
                <a:gd name="T67" fmla="*/ 92831 h 63"/>
                <a:gd name="T68" fmla="*/ 202615 w 57"/>
                <a:gd name="T69" fmla="*/ 85095 h 63"/>
                <a:gd name="T70" fmla="*/ 153988 w 57"/>
                <a:gd name="T71" fmla="*/ 69623 h 63"/>
                <a:gd name="T72" fmla="*/ 137778 w 57"/>
                <a:gd name="T73" fmla="*/ 77359 h 63"/>
                <a:gd name="T74" fmla="*/ 0 w 57"/>
                <a:gd name="T75" fmla="*/ 85095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97" name="Freeform 12"/>
            <p:cNvSpPr>
              <a:spLocks/>
            </p:cNvSpPr>
            <p:nvPr/>
          </p:nvSpPr>
          <p:spPr bwMode="auto">
            <a:xfrm>
              <a:off x="6289675" y="4311650"/>
              <a:ext cx="1003300" cy="719138"/>
            </a:xfrm>
            <a:custGeom>
              <a:avLst/>
              <a:gdLst>
                <a:gd name="T0" fmla="*/ 0 w 123"/>
                <a:gd name="T1" fmla="*/ 61861 h 93"/>
                <a:gd name="T2" fmla="*/ 0 w 123"/>
                <a:gd name="T3" fmla="*/ 77327 h 93"/>
                <a:gd name="T4" fmla="*/ 16314 w 123"/>
                <a:gd name="T5" fmla="*/ 92792 h 93"/>
                <a:gd name="T6" fmla="*/ 24471 w 123"/>
                <a:gd name="T7" fmla="*/ 115990 h 93"/>
                <a:gd name="T8" fmla="*/ 32628 w 123"/>
                <a:gd name="T9" fmla="*/ 131455 h 93"/>
                <a:gd name="T10" fmla="*/ 24471 w 123"/>
                <a:gd name="T11" fmla="*/ 146921 h 93"/>
                <a:gd name="T12" fmla="*/ 57098 w 123"/>
                <a:gd name="T13" fmla="*/ 139188 h 93"/>
                <a:gd name="T14" fmla="*/ 73412 w 123"/>
                <a:gd name="T15" fmla="*/ 115990 h 93"/>
                <a:gd name="T16" fmla="*/ 81569 w 123"/>
                <a:gd name="T17" fmla="*/ 115990 h 93"/>
                <a:gd name="T18" fmla="*/ 73412 w 123"/>
                <a:gd name="T19" fmla="*/ 131455 h 93"/>
                <a:gd name="T20" fmla="*/ 154981 w 123"/>
                <a:gd name="T21" fmla="*/ 108257 h 93"/>
                <a:gd name="T22" fmla="*/ 154981 w 123"/>
                <a:gd name="T23" fmla="*/ 123723 h 93"/>
                <a:gd name="T24" fmla="*/ 203923 w 123"/>
                <a:gd name="T25" fmla="*/ 131455 h 93"/>
                <a:gd name="T26" fmla="*/ 236550 w 123"/>
                <a:gd name="T27" fmla="*/ 139188 h 93"/>
                <a:gd name="T28" fmla="*/ 252864 w 123"/>
                <a:gd name="T29" fmla="*/ 146921 h 93"/>
                <a:gd name="T30" fmla="*/ 252864 w 123"/>
                <a:gd name="T31" fmla="*/ 154653 h 93"/>
                <a:gd name="T32" fmla="*/ 293649 w 123"/>
                <a:gd name="T33" fmla="*/ 185584 h 93"/>
                <a:gd name="T34" fmla="*/ 285492 w 123"/>
                <a:gd name="T35" fmla="*/ 193317 h 93"/>
                <a:gd name="T36" fmla="*/ 277335 w 123"/>
                <a:gd name="T37" fmla="*/ 201049 h 93"/>
                <a:gd name="T38" fmla="*/ 334433 w 123"/>
                <a:gd name="T39" fmla="*/ 185584 h 93"/>
                <a:gd name="T40" fmla="*/ 407846 w 123"/>
                <a:gd name="T41" fmla="*/ 162386 h 93"/>
                <a:gd name="T42" fmla="*/ 407846 w 123"/>
                <a:gd name="T43" fmla="*/ 139188 h 93"/>
                <a:gd name="T44" fmla="*/ 497572 w 123"/>
                <a:gd name="T45" fmla="*/ 162386 h 93"/>
                <a:gd name="T46" fmla="*/ 562827 w 123"/>
                <a:gd name="T47" fmla="*/ 216515 h 93"/>
                <a:gd name="T48" fmla="*/ 603611 w 123"/>
                <a:gd name="T49" fmla="*/ 231980 h 93"/>
                <a:gd name="T50" fmla="*/ 628082 w 123"/>
                <a:gd name="T51" fmla="*/ 278376 h 93"/>
                <a:gd name="T52" fmla="*/ 619925 w 123"/>
                <a:gd name="T53" fmla="*/ 371168 h 93"/>
                <a:gd name="T54" fmla="*/ 652553 w 123"/>
                <a:gd name="T55" fmla="*/ 417564 h 93"/>
                <a:gd name="T56" fmla="*/ 644396 w 123"/>
                <a:gd name="T57" fmla="*/ 386633 h 93"/>
                <a:gd name="T58" fmla="*/ 668867 w 123"/>
                <a:gd name="T59" fmla="*/ 394366 h 93"/>
                <a:gd name="T60" fmla="*/ 677024 w 123"/>
                <a:gd name="T61" fmla="*/ 386633 h 93"/>
                <a:gd name="T62" fmla="*/ 677024 w 123"/>
                <a:gd name="T63" fmla="*/ 409831 h 93"/>
                <a:gd name="T64" fmla="*/ 652553 w 123"/>
                <a:gd name="T65" fmla="*/ 440762 h 93"/>
                <a:gd name="T66" fmla="*/ 677024 w 123"/>
                <a:gd name="T67" fmla="*/ 471693 h 93"/>
                <a:gd name="T68" fmla="*/ 725965 w 123"/>
                <a:gd name="T69" fmla="*/ 525821 h 93"/>
                <a:gd name="T70" fmla="*/ 742279 w 123"/>
                <a:gd name="T71" fmla="*/ 533554 h 93"/>
                <a:gd name="T72" fmla="*/ 766750 w 123"/>
                <a:gd name="T73" fmla="*/ 572217 h 93"/>
                <a:gd name="T74" fmla="*/ 807534 w 123"/>
                <a:gd name="T75" fmla="*/ 634079 h 93"/>
                <a:gd name="T76" fmla="*/ 880946 w 123"/>
                <a:gd name="T77" fmla="*/ 680475 h 93"/>
                <a:gd name="T78" fmla="*/ 905417 w 123"/>
                <a:gd name="T79" fmla="*/ 695940 h 93"/>
                <a:gd name="T80" fmla="*/ 897260 w 123"/>
                <a:gd name="T81" fmla="*/ 703673 h 93"/>
                <a:gd name="T82" fmla="*/ 889103 w 123"/>
                <a:gd name="T83" fmla="*/ 711405 h 93"/>
                <a:gd name="T84" fmla="*/ 921731 w 123"/>
                <a:gd name="T85" fmla="*/ 711405 h 93"/>
                <a:gd name="T86" fmla="*/ 986986 w 123"/>
                <a:gd name="T87" fmla="*/ 680475 h 93"/>
                <a:gd name="T88" fmla="*/ 986986 w 123"/>
                <a:gd name="T89" fmla="*/ 634079 h 93"/>
                <a:gd name="T90" fmla="*/ 995143 w 123"/>
                <a:gd name="T91" fmla="*/ 572217 h 93"/>
                <a:gd name="T92" fmla="*/ 986986 w 123"/>
                <a:gd name="T93" fmla="*/ 471693 h 93"/>
                <a:gd name="T94" fmla="*/ 921731 w 123"/>
                <a:gd name="T95" fmla="*/ 371168 h 93"/>
                <a:gd name="T96" fmla="*/ 897260 w 123"/>
                <a:gd name="T97" fmla="*/ 332505 h 93"/>
                <a:gd name="T98" fmla="*/ 897260 w 123"/>
                <a:gd name="T99" fmla="*/ 293841 h 93"/>
                <a:gd name="T100" fmla="*/ 840162 w 123"/>
                <a:gd name="T101" fmla="*/ 224247 h 93"/>
                <a:gd name="T102" fmla="*/ 807534 w 123"/>
                <a:gd name="T103" fmla="*/ 185584 h 93"/>
                <a:gd name="T104" fmla="*/ 750436 w 123"/>
                <a:gd name="T105" fmla="*/ 61861 h 93"/>
                <a:gd name="T106" fmla="*/ 734122 w 123"/>
                <a:gd name="T107" fmla="*/ 46396 h 93"/>
                <a:gd name="T108" fmla="*/ 717808 w 123"/>
                <a:gd name="T109" fmla="*/ 7733 h 93"/>
                <a:gd name="T110" fmla="*/ 668867 w 123"/>
                <a:gd name="T111" fmla="*/ 7733 h 93"/>
                <a:gd name="T112" fmla="*/ 668867 w 123"/>
                <a:gd name="T113" fmla="*/ 54129 h 93"/>
                <a:gd name="T114" fmla="*/ 652553 w 123"/>
                <a:gd name="T115" fmla="*/ 61861 h 93"/>
                <a:gd name="T116" fmla="*/ 318120 w 123"/>
                <a:gd name="T117" fmla="*/ 54129 h 93"/>
                <a:gd name="T118" fmla="*/ 309963 w 123"/>
                <a:gd name="T119" fmla="*/ 23198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98" name="Freeform 13"/>
            <p:cNvSpPr>
              <a:spLocks/>
            </p:cNvSpPr>
            <p:nvPr/>
          </p:nvSpPr>
          <p:spPr bwMode="auto">
            <a:xfrm>
              <a:off x="2368550" y="2562225"/>
              <a:ext cx="877888" cy="1423988"/>
            </a:xfrm>
            <a:custGeom>
              <a:avLst/>
              <a:gdLst>
                <a:gd name="T0" fmla="*/ 495844 w 108"/>
                <a:gd name="T1" fmla="*/ 1385293 h 184"/>
                <a:gd name="T2" fmla="*/ 495844 w 108"/>
                <a:gd name="T3" fmla="*/ 1369815 h 184"/>
                <a:gd name="T4" fmla="*/ 487716 w 108"/>
                <a:gd name="T5" fmla="*/ 1354336 h 184"/>
                <a:gd name="T6" fmla="*/ 463330 w 108"/>
                <a:gd name="T7" fmla="*/ 1261468 h 184"/>
                <a:gd name="T8" fmla="*/ 406430 w 108"/>
                <a:gd name="T9" fmla="*/ 1207294 h 184"/>
                <a:gd name="T10" fmla="*/ 390172 w 108"/>
                <a:gd name="T11" fmla="*/ 1184077 h 184"/>
                <a:gd name="T12" fmla="*/ 373915 w 108"/>
                <a:gd name="T13" fmla="*/ 1160860 h 184"/>
                <a:gd name="T14" fmla="*/ 317015 w 108"/>
                <a:gd name="T15" fmla="*/ 1137643 h 184"/>
                <a:gd name="T16" fmla="*/ 268244 w 108"/>
                <a:gd name="T17" fmla="*/ 1091208 h 184"/>
                <a:gd name="T18" fmla="*/ 178829 w 108"/>
                <a:gd name="T19" fmla="*/ 1052513 h 184"/>
                <a:gd name="T20" fmla="*/ 178829 w 108"/>
                <a:gd name="T21" fmla="*/ 1021557 h 184"/>
                <a:gd name="T22" fmla="*/ 186958 w 108"/>
                <a:gd name="T23" fmla="*/ 982861 h 184"/>
                <a:gd name="T24" fmla="*/ 170700 w 108"/>
                <a:gd name="T25" fmla="*/ 944166 h 184"/>
                <a:gd name="T26" fmla="*/ 178829 w 108"/>
                <a:gd name="T27" fmla="*/ 928688 h 184"/>
                <a:gd name="T28" fmla="*/ 130058 w 108"/>
                <a:gd name="T29" fmla="*/ 843558 h 184"/>
                <a:gd name="T30" fmla="*/ 97543 w 108"/>
                <a:gd name="T31" fmla="*/ 789385 h 184"/>
                <a:gd name="T32" fmla="*/ 113800 w 108"/>
                <a:gd name="T33" fmla="*/ 742950 h 184"/>
                <a:gd name="T34" fmla="*/ 113800 w 108"/>
                <a:gd name="T35" fmla="*/ 704255 h 184"/>
                <a:gd name="T36" fmla="*/ 73157 w 108"/>
                <a:gd name="T37" fmla="*/ 665560 h 184"/>
                <a:gd name="T38" fmla="*/ 73157 w 108"/>
                <a:gd name="T39" fmla="*/ 603647 h 184"/>
                <a:gd name="T40" fmla="*/ 89415 w 108"/>
                <a:gd name="T41" fmla="*/ 580430 h 184"/>
                <a:gd name="T42" fmla="*/ 97543 w 108"/>
                <a:gd name="T43" fmla="*/ 611386 h 184"/>
                <a:gd name="T44" fmla="*/ 121929 w 108"/>
                <a:gd name="T45" fmla="*/ 603647 h 184"/>
                <a:gd name="T46" fmla="*/ 113800 w 108"/>
                <a:gd name="T47" fmla="*/ 549474 h 184"/>
                <a:gd name="T48" fmla="*/ 97543 w 108"/>
                <a:gd name="T49" fmla="*/ 564952 h 184"/>
                <a:gd name="T50" fmla="*/ 56900 w 108"/>
                <a:gd name="T51" fmla="*/ 541735 h 184"/>
                <a:gd name="T52" fmla="*/ 48772 w 108"/>
                <a:gd name="T53" fmla="*/ 472083 h 184"/>
                <a:gd name="T54" fmla="*/ 8129 w 108"/>
                <a:gd name="T55" fmla="*/ 394692 h 184"/>
                <a:gd name="T56" fmla="*/ 8129 w 108"/>
                <a:gd name="T57" fmla="*/ 355997 h 184"/>
                <a:gd name="T58" fmla="*/ 32514 w 108"/>
                <a:gd name="T59" fmla="*/ 309563 h 184"/>
                <a:gd name="T60" fmla="*/ 16257 w 108"/>
                <a:gd name="T61" fmla="*/ 247650 h 184"/>
                <a:gd name="T62" fmla="*/ 0 w 108"/>
                <a:gd name="T63" fmla="*/ 216694 h 184"/>
                <a:gd name="T64" fmla="*/ 0 w 108"/>
                <a:gd name="T65" fmla="*/ 185738 h 184"/>
                <a:gd name="T66" fmla="*/ 48772 w 108"/>
                <a:gd name="T67" fmla="*/ 116086 h 184"/>
                <a:gd name="T68" fmla="*/ 73157 w 108"/>
                <a:gd name="T69" fmla="*/ 77391 h 184"/>
                <a:gd name="T70" fmla="*/ 73157 w 108"/>
                <a:gd name="T71" fmla="*/ 7739 h 184"/>
                <a:gd name="T72" fmla="*/ 390172 w 108"/>
                <a:gd name="T73" fmla="*/ 495300 h 184"/>
                <a:gd name="T74" fmla="*/ 845374 w 108"/>
                <a:gd name="T75" fmla="*/ 1153121 h 184"/>
                <a:gd name="T76" fmla="*/ 853502 w 108"/>
                <a:gd name="T77" fmla="*/ 1184077 h 184"/>
                <a:gd name="T78" fmla="*/ 861631 w 108"/>
                <a:gd name="T79" fmla="*/ 1215033 h 184"/>
                <a:gd name="T80" fmla="*/ 869759 w 108"/>
                <a:gd name="T81" fmla="*/ 1238250 h 184"/>
                <a:gd name="T82" fmla="*/ 837245 w 108"/>
                <a:gd name="T83" fmla="*/ 1253729 h 184"/>
                <a:gd name="T84" fmla="*/ 796602 w 108"/>
                <a:gd name="T85" fmla="*/ 1331119 h 184"/>
                <a:gd name="T86" fmla="*/ 788474 w 108"/>
                <a:gd name="T87" fmla="*/ 1346597 h 184"/>
                <a:gd name="T88" fmla="*/ 780345 w 108"/>
                <a:gd name="T89" fmla="*/ 1377554 h 184"/>
                <a:gd name="T90" fmla="*/ 796602 w 108"/>
                <a:gd name="T91" fmla="*/ 1400771 h 184"/>
                <a:gd name="T92" fmla="*/ 780345 w 108"/>
                <a:gd name="T93" fmla="*/ 1423988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799" name="Freeform 14"/>
            <p:cNvSpPr>
              <a:spLocks/>
            </p:cNvSpPr>
            <p:nvPr/>
          </p:nvSpPr>
          <p:spPr bwMode="auto">
            <a:xfrm>
              <a:off x="3741738" y="2452688"/>
              <a:ext cx="766762" cy="604837"/>
            </a:xfrm>
            <a:custGeom>
              <a:avLst/>
              <a:gdLst>
                <a:gd name="T0" fmla="*/ 717820 w 94"/>
                <a:gd name="T1" fmla="*/ 604837 h 78"/>
                <a:gd name="T2" fmla="*/ 742291 w 94"/>
                <a:gd name="T3" fmla="*/ 341190 h 78"/>
                <a:gd name="T4" fmla="*/ 766762 w 94"/>
                <a:gd name="T5" fmla="*/ 77543 h 78"/>
                <a:gd name="T6" fmla="*/ 81570 w 94"/>
                <a:gd name="T7" fmla="*/ 0 h 78"/>
                <a:gd name="T8" fmla="*/ 73413 w 94"/>
                <a:gd name="T9" fmla="*/ 62035 h 78"/>
                <a:gd name="T10" fmla="*/ 24471 w 94"/>
                <a:gd name="T11" fmla="*/ 387716 h 78"/>
                <a:gd name="T12" fmla="*/ 16314 w 94"/>
                <a:gd name="T13" fmla="*/ 387716 h 78"/>
                <a:gd name="T14" fmla="*/ 0 w 94"/>
                <a:gd name="T15" fmla="*/ 519540 h 78"/>
                <a:gd name="T16" fmla="*/ 203926 w 94"/>
                <a:gd name="T17" fmla="*/ 550557 h 78"/>
                <a:gd name="T18" fmla="*/ 717820 w 94"/>
                <a:gd name="T19" fmla="*/ 604837 h 78"/>
                <a:gd name="T20" fmla="*/ 717820 w 94"/>
                <a:gd name="T21" fmla="*/ 60483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00" name="Freeform 15"/>
            <p:cNvSpPr>
              <a:spLocks/>
            </p:cNvSpPr>
            <p:nvPr/>
          </p:nvSpPr>
          <p:spPr bwMode="auto">
            <a:xfrm>
              <a:off x="3865563" y="3003550"/>
              <a:ext cx="804862" cy="595313"/>
            </a:xfrm>
            <a:custGeom>
              <a:avLst/>
              <a:gdLst>
                <a:gd name="T0" fmla="*/ 0 w 99"/>
                <a:gd name="T1" fmla="*/ 518000 h 77"/>
                <a:gd name="T2" fmla="*/ 81299 w 99"/>
                <a:gd name="T3" fmla="*/ 0 h 77"/>
                <a:gd name="T4" fmla="*/ 593484 w 99"/>
                <a:gd name="T5" fmla="*/ 54119 h 77"/>
                <a:gd name="T6" fmla="*/ 804862 w 99"/>
                <a:gd name="T7" fmla="*/ 69582 h 77"/>
                <a:gd name="T8" fmla="*/ 796732 w 99"/>
                <a:gd name="T9" fmla="*/ 201015 h 77"/>
                <a:gd name="T10" fmla="*/ 772342 w 99"/>
                <a:gd name="T11" fmla="*/ 595313 h 77"/>
                <a:gd name="T12" fmla="*/ 666653 w 99"/>
                <a:gd name="T13" fmla="*/ 587582 h 77"/>
                <a:gd name="T14" fmla="*/ 0 w 99"/>
                <a:gd name="T15" fmla="*/ 518000 h 77"/>
                <a:gd name="T16" fmla="*/ 0 w 99"/>
                <a:gd name="T17" fmla="*/ 51800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01" name="Freeform 16"/>
            <p:cNvSpPr>
              <a:spLocks/>
            </p:cNvSpPr>
            <p:nvPr/>
          </p:nvSpPr>
          <p:spPr bwMode="auto">
            <a:xfrm>
              <a:off x="3759200" y="3521075"/>
              <a:ext cx="771525" cy="758825"/>
            </a:xfrm>
            <a:custGeom>
              <a:avLst/>
              <a:gdLst>
                <a:gd name="T0" fmla="*/ 105577 w 95"/>
                <a:gd name="T1" fmla="*/ 0 h 98"/>
                <a:gd name="T2" fmla="*/ 0 w 95"/>
                <a:gd name="T3" fmla="*/ 743339 h 98"/>
                <a:gd name="T4" fmla="*/ 0 w 95"/>
                <a:gd name="T5" fmla="*/ 743339 h 98"/>
                <a:gd name="T6" fmla="*/ 97456 w 95"/>
                <a:gd name="T7" fmla="*/ 758825 h 98"/>
                <a:gd name="T8" fmla="*/ 105577 w 95"/>
                <a:gd name="T9" fmla="*/ 696880 h 98"/>
                <a:gd name="T10" fmla="*/ 300489 w 95"/>
                <a:gd name="T11" fmla="*/ 720109 h 98"/>
                <a:gd name="T12" fmla="*/ 300489 w 95"/>
                <a:gd name="T13" fmla="*/ 720109 h 98"/>
                <a:gd name="T14" fmla="*/ 292367 w 95"/>
                <a:gd name="T15" fmla="*/ 712366 h 98"/>
                <a:gd name="T16" fmla="*/ 300489 w 95"/>
                <a:gd name="T17" fmla="*/ 704623 h 98"/>
                <a:gd name="T18" fmla="*/ 292367 w 95"/>
                <a:gd name="T19" fmla="*/ 696880 h 98"/>
                <a:gd name="T20" fmla="*/ 292367 w 95"/>
                <a:gd name="T21" fmla="*/ 696880 h 98"/>
                <a:gd name="T22" fmla="*/ 292367 w 95"/>
                <a:gd name="T23" fmla="*/ 696880 h 98"/>
                <a:gd name="T24" fmla="*/ 706554 w 95"/>
                <a:gd name="T25" fmla="*/ 727853 h 98"/>
                <a:gd name="T26" fmla="*/ 755282 w 95"/>
                <a:gd name="T27" fmla="*/ 139376 h 98"/>
                <a:gd name="T28" fmla="*/ 763404 w 95"/>
                <a:gd name="T29" fmla="*/ 139376 h 98"/>
                <a:gd name="T30" fmla="*/ 771525 w 95"/>
                <a:gd name="T31" fmla="*/ 69688 h 98"/>
                <a:gd name="T32" fmla="*/ 105577 w 95"/>
                <a:gd name="T33" fmla="*/ 0 h 98"/>
                <a:gd name="T34" fmla="*/ 10557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02" name="Freeform 17"/>
            <p:cNvSpPr>
              <a:spLocks/>
            </p:cNvSpPr>
            <p:nvPr/>
          </p:nvSpPr>
          <p:spPr bwMode="auto">
            <a:xfrm>
              <a:off x="4052888" y="3660775"/>
              <a:ext cx="1536700" cy="1425575"/>
            </a:xfrm>
            <a:custGeom>
              <a:avLst/>
              <a:gdLst>
                <a:gd name="T0" fmla="*/ 1390348 w 189"/>
                <a:gd name="T1" fmla="*/ 387385 h 184"/>
                <a:gd name="T2" fmla="*/ 1292779 w 189"/>
                <a:gd name="T3" fmla="*/ 364141 h 184"/>
                <a:gd name="T4" fmla="*/ 1227734 w 189"/>
                <a:gd name="T5" fmla="*/ 379637 h 184"/>
                <a:gd name="T6" fmla="*/ 1178950 w 189"/>
                <a:gd name="T7" fmla="*/ 379637 h 184"/>
                <a:gd name="T8" fmla="*/ 1162688 w 189"/>
                <a:gd name="T9" fmla="*/ 379637 h 184"/>
                <a:gd name="T10" fmla="*/ 1138296 w 189"/>
                <a:gd name="T11" fmla="*/ 364141 h 184"/>
                <a:gd name="T12" fmla="*/ 1113904 w 189"/>
                <a:gd name="T13" fmla="*/ 395132 h 184"/>
                <a:gd name="T14" fmla="*/ 1097643 w 189"/>
                <a:gd name="T15" fmla="*/ 371889 h 184"/>
                <a:gd name="T16" fmla="*/ 1048859 w 189"/>
                <a:gd name="T17" fmla="*/ 364141 h 184"/>
                <a:gd name="T18" fmla="*/ 1016336 w 189"/>
                <a:gd name="T19" fmla="*/ 356394 h 184"/>
                <a:gd name="T20" fmla="*/ 967552 w 189"/>
                <a:gd name="T21" fmla="*/ 340898 h 184"/>
                <a:gd name="T22" fmla="*/ 935029 w 189"/>
                <a:gd name="T23" fmla="*/ 333151 h 184"/>
                <a:gd name="T24" fmla="*/ 886245 w 189"/>
                <a:gd name="T25" fmla="*/ 317655 h 184"/>
                <a:gd name="T26" fmla="*/ 861853 w 189"/>
                <a:gd name="T27" fmla="*/ 294412 h 184"/>
                <a:gd name="T28" fmla="*/ 813069 w 189"/>
                <a:gd name="T29" fmla="*/ 278917 h 184"/>
                <a:gd name="T30" fmla="*/ 471580 w 189"/>
                <a:gd name="T31" fmla="*/ 0 h 184"/>
                <a:gd name="T32" fmla="*/ 0 w 189"/>
                <a:gd name="T33" fmla="*/ 557834 h 184"/>
                <a:gd name="T34" fmla="*/ 8131 w 189"/>
                <a:gd name="T35" fmla="*/ 581077 h 184"/>
                <a:gd name="T36" fmla="*/ 40653 w 189"/>
                <a:gd name="T37" fmla="*/ 627563 h 184"/>
                <a:gd name="T38" fmla="*/ 187006 w 189"/>
                <a:gd name="T39" fmla="*/ 767021 h 184"/>
                <a:gd name="T40" fmla="*/ 203267 w 189"/>
                <a:gd name="T41" fmla="*/ 805760 h 184"/>
                <a:gd name="T42" fmla="*/ 308966 w 189"/>
                <a:gd name="T43" fmla="*/ 952966 h 184"/>
                <a:gd name="T44" fmla="*/ 398404 w 189"/>
                <a:gd name="T45" fmla="*/ 968461 h 184"/>
                <a:gd name="T46" fmla="*/ 455318 w 189"/>
                <a:gd name="T47" fmla="*/ 883237 h 184"/>
                <a:gd name="T48" fmla="*/ 487841 w 189"/>
                <a:gd name="T49" fmla="*/ 875489 h 184"/>
                <a:gd name="T50" fmla="*/ 544756 w 189"/>
                <a:gd name="T51" fmla="*/ 890984 h 184"/>
                <a:gd name="T52" fmla="*/ 609802 w 189"/>
                <a:gd name="T53" fmla="*/ 921975 h 184"/>
                <a:gd name="T54" fmla="*/ 626063 w 189"/>
                <a:gd name="T55" fmla="*/ 937470 h 184"/>
                <a:gd name="T56" fmla="*/ 674847 w 189"/>
                <a:gd name="T57" fmla="*/ 999452 h 184"/>
                <a:gd name="T58" fmla="*/ 764285 w 189"/>
                <a:gd name="T59" fmla="*/ 1154406 h 184"/>
                <a:gd name="T60" fmla="*/ 813069 w 189"/>
                <a:gd name="T61" fmla="*/ 1200892 h 184"/>
                <a:gd name="T62" fmla="*/ 829330 w 189"/>
                <a:gd name="T63" fmla="*/ 1278369 h 184"/>
                <a:gd name="T64" fmla="*/ 902506 w 189"/>
                <a:gd name="T65" fmla="*/ 1363593 h 184"/>
                <a:gd name="T66" fmla="*/ 1024467 w 189"/>
                <a:gd name="T67" fmla="*/ 1402332 h 184"/>
                <a:gd name="T68" fmla="*/ 1097643 w 189"/>
                <a:gd name="T69" fmla="*/ 1410080 h 184"/>
                <a:gd name="T70" fmla="*/ 1089512 w 189"/>
                <a:gd name="T71" fmla="*/ 1394584 h 184"/>
                <a:gd name="T72" fmla="*/ 1065120 w 189"/>
                <a:gd name="T73" fmla="*/ 1255126 h 184"/>
                <a:gd name="T74" fmla="*/ 1056990 w 189"/>
                <a:gd name="T75" fmla="*/ 1239630 h 184"/>
                <a:gd name="T76" fmla="*/ 1081382 w 189"/>
                <a:gd name="T77" fmla="*/ 1185397 h 184"/>
                <a:gd name="T78" fmla="*/ 1089512 w 189"/>
                <a:gd name="T79" fmla="*/ 1169901 h 184"/>
                <a:gd name="T80" fmla="*/ 1113904 w 189"/>
                <a:gd name="T81" fmla="*/ 1123415 h 184"/>
                <a:gd name="T82" fmla="*/ 1130166 w 189"/>
                <a:gd name="T83" fmla="*/ 1123415 h 184"/>
                <a:gd name="T84" fmla="*/ 1146427 w 189"/>
                <a:gd name="T85" fmla="*/ 1100172 h 184"/>
                <a:gd name="T86" fmla="*/ 1162688 w 189"/>
                <a:gd name="T87" fmla="*/ 1100172 h 184"/>
                <a:gd name="T88" fmla="*/ 1195211 w 189"/>
                <a:gd name="T89" fmla="*/ 1084677 h 184"/>
                <a:gd name="T90" fmla="*/ 1211473 w 189"/>
                <a:gd name="T91" fmla="*/ 1053686 h 184"/>
                <a:gd name="T92" fmla="*/ 1219603 w 189"/>
                <a:gd name="T93" fmla="*/ 1069181 h 184"/>
                <a:gd name="T94" fmla="*/ 1341564 w 189"/>
                <a:gd name="T95" fmla="*/ 1007200 h 184"/>
                <a:gd name="T96" fmla="*/ 1365956 w 189"/>
                <a:gd name="T97" fmla="*/ 937470 h 184"/>
                <a:gd name="T98" fmla="*/ 1390348 w 189"/>
                <a:gd name="T99" fmla="*/ 929723 h 184"/>
                <a:gd name="T100" fmla="*/ 1471655 w 189"/>
                <a:gd name="T101" fmla="*/ 921975 h 184"/>
                <a:gd name="T102" fmla="*/ 1496047 w 189"/>
                <a:gd name="T103" fmla="*/ 906480 h 184"/>
                <a:gd name="T104" fmla="*/ 1504177 w 189"/>
                <a:gd name="T105" fmla="*/ 883237 h 184"/>
                <a:gd name="T106" fmla="*/ 1512308 w 189"/>
                <a:gd name="T107" fmla="*/ 821255 h 184"/>
                <a:gd name="T108" fmla="*/ 1528569 w 189"/>
                <a:gd name="T109" fmla="*/ 782517 h 184"/>
                <a:gd name="T110" fmla="*/ 1520439 w 189"/>
                <a:gd name="T111" fmla="*/ 705040 h 184"/>
                <a:gd name="T112" fmla="*/ 1504177 w 189"/>
                <a:gd name="T113" fmla="*/ 681797 h 184"/>
                <a:gd name="T114" fmla="*/ 1496047 w 189"/>
                <a:gd name="T115" fmla="*/ 635311 h 184"/>
                <a:gd name="T116" fmla="*/ 1463524 w 189"/>
                <a:gd name="T117" fmla="*/ 410628 h 184"/>
                <a:gd name="T118" fmla="*/ 1414740 w 189"/>
                <a:gd name="T119" fmla="*/ 395132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03" name="Freeform 18"/>
            <p:cNvSpPr>
              <a:spLocks/>
            </p:cNvSpPr>
            <p:nvPr/>
          </p:nvSpPr>
          <p:spPr bwMode="auto">
            <a:xfrm>
              <a:off x="6942138" y="2306638"/>
              <a:ext cx="828675" cy="603250"/>
            </a:xfrm>
            <a:custGeom>
              <a:avLst/>
              <a:gdLst>
                <a:gd name="T0" fmla="*/ 633693 w 102"/>
                <a:gd name="T1" fmla="*/ 541378 h 78"/>
                <a:gd name="T2" fmla="*/ 617444 w 102"/>
                <a:gd name="T3" fmla="*/ 564580 h 78"/>
                <a:gd name="T4" fmla="*/ 609320 w 102"/>
                <a:gd name="T5" fmla="*/ 580048 h 78"/>
                <a:gd name="T6" fmla="*/ 609320 w 102"/>
                <a:gd name="T7" fmla="*/ 603250 h 78"/>
                <a:gd name="T8" fmla="*/ 625568 w 102"/>
                <a:gd name="T9" fmla="*/ 587782 h 78"/>
                <a:gd name="T10" fmla="*/ 658065 w 102"/>
                <a:gd name="T11" fmla="*/ 580048 h 78"/>
                <a:gd name="T12" fmla="*/ 706811 w 102"/>
                <a:gd name="T13" fmla="*/ 564580 h 78"/>
                <a:gd name="T14" fmla="*/ 779929 w 102"/>
                <a:gd name="T15" fmla="*/ 510442 h 78"/>
                <a:gd name="T16" fmla="*/ 804302 w 102"/>
                <a:gd name="T17" fmla="*/ 494974 h 78"/>
                <a:gd name="T18" fmla="*/ 828675 w 102"/>
                <a:gd name="T19" fmla="*/ 471772 h 78"/>
                <a:gd name="T20" fmla="*/ 812426 w 102"/>
                <a:gd name="T21" fmla="*/ 479506 h 78"/>
                <a:gd name="T22" fmla="*/ 788054 w 102"/>
                <a:gd name="T23" fmla="*/ 494974 h 78"/>
                <a:gd name="T24" fmla="*/ 763681 w 102"/>
                <a:gd name="T25" fmla="*/ 502708 h 78"/>
                <a:gd name="T26" fmla="*/ 788054 w 102"/>
                <a:gd name="T27" fmla="*/ 471772 h 78"/>
                <a:gd name="T28" fmla="*/ 771805 w 102"/>
                <a:gd name="T29" fmla="*/ 479506 h 78"/>
                <a:gd name="T30" fmla="*/ 698687 w 102"/>
                <a:gd name="T31" fmla="*/ 518176 h 78"/>
                <a:gd name="T32" fmla="*/ 649941 w 102"/>
                <a:gd name="T33" fmla="*/ 556846 h 78"/>
                <a:gd name="T34" fmla="*/ 641817 w 102"/>
                <a:gd name="T35" fmla="*/ 525910 h 78"/>
                <a:gd name="T36" fmla="*/ 658065 w 102"/>
                <a:gd name="T37" fmla="*/ 494974 h 78"/>
                <a:gd name="T38" fmla="*/ 641817 w 102"/>
                <a:gd name="T39" fmla="*/ 378965 h 78"/>
                <a:gd name="T40" fmla="*/ 625568 w 102"/>
                <a:gd name="T41" fmla="*/ 262955 h 78"/>
                <a:gd name="T42" fmla="*/ 609320 w 102"/>
                <a:gd name="T43" fmla="*/ 193349 h 78"/>
                <a:gd name="T44" fmla="*/ 601196 w 102"/>
                <a:gd name="T45" fmla="*/ 185615 h 78"/>
                <a:gd name="T46" fmla="*/ 593071 w 102"/>
                <a:gd name="T47" fmla="*/ 162413 h 78"/>
                <a:gd name="T48" fmla="*/ 584947 w 102"/>
                <a:gd name="T49" fmla="*/ 92808 h 78"/>
                <a:gd name="T50" fmla="*/ 560574 w 102"/>
                <a:gd name="T51" fmla="*/ 23202 h 78"/>
                <a:gd name="T52" fmla="*/ 552450 w 102"/>
                <a:gd name="T53" fmla="*/ 0 h 78"/>
                <a:gd name="T54" fmla="*/ 414338 w 102"/>
                <a:gd name="T55" fmla="*/ 30936 h 78"/>
                <a:gd name="T56" fmla="*/ 341219 w 102"/>
                <a:gd name="T57" fmla="*/ 108276 h 78"/>
                <a:gd name="T58" fmla="*/ 333095 w 102"/>
                <a:gd name="T59" fmla="*/ 139212 h 78"/>
                <a:gd name="T60" fmla="*/ 292474 w 102"/>
                <a:gd name="T61" fmla="*/ 177881 h 78"/>
                <a:gd name="T62" fmla="*/ 308722 w 102"/>
                <a:gd name="T63" fmla="*/ 193349 h 78"/>
                <a:gd name="T64" fmla="*/ 308722 w 102"/>
                <a:gd name="T65" fmla="*/ 208817 h 78"/>
                <a:gd name="T66" fmla="*/ 316846 w 102"/>
                <a:gd name="T67" fmla="*/ 247487 h 78"/>
                <a:gd name="T68" fmla="*/ 243728 w 102"/>
                <a:gd name="T69" fmla="*/ 301625 h 78"/>
                <a:gd name="T70" fmla="*/ 154361 w 102"/>
                <a:gd name="T71" fmla="*/ 301625 h 78"/>
                <a:gd name="T72" fmla="*/ 73118 w 102"/>
                <a:gd name="T73" fmla="*/ 324827 h 78"/>
                <a:gd name="T74" fmla="*/ 48746 w 102"/>
                <a:gd name="T75" fmla="*/ 355763 h 78"/>
                <a:gd name="T76" fmla="*/ 73118 w 102"/>
                <a:gd name="T77" fmla="*/ 402167 h 78"/>
                <a:gd name="T78" fmla="*/ 16249 w 102"/>
                <a:gd name="T79" fmla="*/ 464038 h 78"/>
                <a:gd name="T80" fmla="*/ 454959 w 102"/>
                <a:gd name="T81" fmla="*/ 425369 h 78"/>
                <a:gd name="T82" fmla="*/ 463083 w 102"/>
                <a:gd name="T83" fmla="*/ 440836 h 78"/>
                <a:gd name="T84" fmla="*/ 479332 w 102"/>
                <a:gd name="T85" fmla="*/ 448570 h 78"/>
                <a:gd name="T86" fmla="*/ 503704 w 102"/>
                <a:gd name="T87" fmla="*/ 487240 h 78"/>
                <a:gd name="T88" fmla="*/ 536202 w 102"/>
                <a:gd name="T89" fmla="*/ 494974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04" name="Freeform 19"/>
            <p:cNvSpPr>
              <a:spLocks/>
            </p:cNvSpPr>
            <p:nvPr/>
          </p:nvSpPr>
          <p:spPr bwMode="auto">
            <a:xfrm>
              <a:off x="7494588" y="2266950"/>
              <a:ext cx="187325" cy="325438"/>
            </a:xfrm>
            <a:custGeom>
              <a:avLst/>
              <a:gdLst>
                <a:gd name="T0" fmla="*/ 0 w 23"/>
                <a:gd name="T1" fmla="*/ 38743 h 42"/>
                <a:gd name="T2" fmla="*/ 8145 w 23"/>
                <a:gd name="T3" fmla="*/ 54240 h 42"/>
                <a:gd name="T4" fmla="*/ 0 w 23"/>
                <a:gd name="T5" fmla="*/ 61988 h 42"/>
                <a:gd name="T6" fmla="*/ 8145 w 23"/>
                <a:gd name="T7" fmla="*/ 61988 h 42"/>
                <a:gd name="T8" fmla="*/ 8145 w 23"/>
                <a:gd name="T9" fmla="*/ 69737 h 42"/>
                <a:gd name="T10" fmla="*/ 24434 w 23"/>
                <a:gd name="T11" fmla="*/ 108479 h 42"/>
                <a:gd name="T12" fmla="*/ 32578 w 23"/>
                <a:gd name="T13" fmla="*/ 131725 h 42"/>
                <a:gd name="T14" fmla="*/ 24434 w 23"/>
                <a:gd name="T15" fmla="*/ 147222 h 42"/>
                <a:gd name="T16" fmla="*/ 24434 w 23"/>
                <a:gd name="T17" fmla="*/ 162719 h 42"/>
                <a:gd name="T18" fmla="*/ 40723 w 23"/>
                <a:gd name="T19" fmla="*/ 201462 h 42"/>
                <a:gd name="T20" fmla="*/ 40723 w 23"/>
                <a:gd name="T21" fmla="*/ 216959 h 42"/>
                <a:gd name="T22" fmla="*/ 40723 w 23"/>
                <a:gd name="T23" fmla="*/ 224707 h 42"/>
                <a:gd name="T24" fmla="*/ 48867 w 23"/>
                <a:gd name="T25" fmla="*/ 224707 h 42"/>
                <a:gd name="T26" fmla="*/ 40723 w 23"/>
                <a:gd name="T27" fmla="*/ 216959 h 42"/>
                <a:gd name="T28" fmla="*/ 48867 w 23"/>
                <a:gd name="T29" fmla="*/ 216959 h 42"/>
                <a:gd name="T30" fmla="*/ 57012 w 23"/>
                <a:gd name="T31" fmla="*/ 232456 h 42"/>
                <a:gd name="T32" fmla="*/ 65157 w 23"/>
                <a:gd name="T33" fmla="*/ 263450 h 42"/>
                <a:gd name="T34" fmla="*/ 65157 w 23"/>
                <a:gd name="T35" fmla="*/ 286695 h 42"/>
                <a:gd name="T36" fmla="*/ 73301 w 23"/>
                <a:gd name="T37" fmla="*/ 302192 h 42"/>
                <a:gd name="T38" fmla="*/ 81446 w 23"/>
                <a:gd name="T39" fmla="*/ 325438 h 42"/>
                <a:gd name="T40" fmla="*/ 162891 w 23"/>
                <a:gd name="T41" fmla="*/ 309941 h 42"/>
                <a:gd name="T42" fmla="*/ 154747 w 23"/>
                <a:gd name="T43" fmla="*/ 302192 h 42"/>
                <a:gd name="T44" fmla="*/ 146602 w 23"/>
                <a:gd name="T45" fmla="*/ 294444 h 42"/>
                <a:gd name="T46" fmla="*/ 146602 w 23"/>
                <a:gd name="T47" fmla="*/ 286695 h 42"/>
                <a:gd name="T48" fmla="*/ 154747 w 23"/>
                <a:gd name="T49" fmla="*/ 278947 h 42"/>
                <a:gd name="T50" fmla="*/ 146602 w 23"/>
                <a:gd name="T51" fmla="*/ 263450 h 42"/>
                <a:gd name="T52" fmla="*/ 146602 w 23"/>
                <a:gd name="T53" fmla="*/ 209210 h 42"/>
                <a:gd name="T54" fmla="*/ 146602 w 23"/>
                <a:gd name="T55" fmla="*/ 193713 h 42"/>
                <a:gd name="T56" fmla="*/ 154747 w 23"/>
                <a:gd name="T57" fmla="*/ 162719 h 42"/>
                <a:gd name="T58" fmla="*/ 154747 w 23"/>
                <a:gd name="T59" fmla="*/ 147222 h 42"/>
                <a:gd name="T60" fmla="*/ 154747 w 23"/>
                <a:gd name="T61" fmla="*/ 131725 h 42"/>
                <a:gd name="T62" fmla="*/ 154747 w 23"/>
                <a:gd name="T63" fmla="*/ 116228 h 42"/>
                <a:gd name="T64" fmla="*/ 154747 w 23"/>
                <a:gd name="T65" fmla="*/ 108479 h 42"/>
                <a:gd name="T66" fmla="*/ 154747 w 23"/>
                <a:gd name="T67" fmla="*/ 100731 h 42"/>
                <a:gd name="T68" fmla="*/ 179180 w 23"/>
                <a:gd name="T69" fmla="*/ 85234 h 42"/>
                <a:gd name="T70" fmla="*/ 187325 w 23"/>
                <a:gd name="T71" fmla="*/ 54240 h 42"/>
                <a:gd name="T72" fmla="*/ 179180 w 23"/>
                <a:gd name="T73" fmla="*/ 38743 h 42"/>
                <a:gd name="T74" fmla="*/ 179180 w 23"/>
                <a:gd name="T75" fmla="*/ 23246 h 42"/>
                <a:gd name="T76" fmla="*/ 179180 w 23"/>
                <a:gd name="T77" fmla="*/ 23246 h 42"/>
                <a:gd name="T78" fmla="*/ 179180 w 23"/>
                <a:gd name="T79" fmla="*/ 15497 h 42"/>
                <a:gd name="T80" fmla="*/ 171036 w 23"/>
                <a:gd name="T81" fmla="*/ 0 h 42"/>
                <a:gd name="T82" fmla="*/ 0 w 23"/>
                <a:gd name="T83" fmla="*/ 38743 h 42"/>
                <a:gd name="T84" fmla="*/ 0 w 23"/>
                <a:gd name="T85" fmla="*/ 38743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05" name="Freeform 20"/>
            <p:cNvSpPr>
              <a:spLocks/>
            </p:cNvSpPr>
            <p:nvPr/>
          </p:nvSpPr>
          <p:spPr bwMode="auto">
            <a:xfrm>
              <a:off x="3327400" y="2794000"/>
              <a:ext cx="619125" cy="727075"/>
            </a:xfrm>
            <a:custGeom>
              <a:avLst/>
              <a:gdLst>
                <a:gd name="T0" fmla="*/ 537661 w 76"/>
                <a:gd name="T1" fmla="*/ 727075 h 94"/>
                <a:gd name="T2" fmla="*/ 619125 w 76"/>
                <a:gd name="T3" fmla="*/ 208841 h 94"/>
                <a:gd name="T4" fmla="*/ 415465 w 76"/>
                <a:gd name="T5" fmla="*/ 177901 h 94"/>
                <a:gd name="T6" fmla="*/ 431758 w 76"/>
                <a:gd name="T7" fmla="*/ 46409 h 94"/>
                <a:gd name="T8" fmla="*/ 130342 w 76"/>
                <a:gd name="T9" fmla="*/ 0 h 94"/>
                <a:gd name="T10" fmla="*/ 0 w 76"/>
                <a:gd name="T11" fmla="*/ 649727 h 94"/>
                <a:gd name="T12" fmla="*/ 0 w 76"/>
                <a:gd name="T13" fmla="*/ 649727 h 94"/>
                <a:gd name="T14" fmla="*/ 537661 w 76"/>
                <a:gd name="T15" fmla="*/ 727075 h 94"/>
                <a:gd name="T16" fmla="*/ 537661 w 76"/>
                <a:gd name="T17" fmla="*/ 7270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06" name="Freeform 21"/>
            <p:cNvSpPr>
              <a:spLocks/>
            </p:cNvSpPr>
            <p:nvPr/>
          </p:nvSpPr>
          <p:spPr bwMode="auto">
            <a:xfrm>
              <a:off x="2439988" y="2035175"/>
              <a:ext cx="881062" cy="696913"/>
            </a:xfrm>
            <a:custGeom>
              <a:avLst/>
              <a:gdLst>
                <a:gd name="T0" fmla="*/ 0 w 108"/>
                <a:gd name="T1" fmla="*/ 518813 h 90"/>
                <a:gd name="T2" fmla="*/ 0 w 108"/>
                <a:gd name="T3" fmla="*/ 480096 h 90"/>
                <a:gd name="T4" fmla="*/ 8158 w 108"/>
                <a:gd name="T5" fmla="*/ 441378 h 90"/>
                <a:gd name="T6" fmla="*/ 16316 w 108"/>
                <a:gd name="T7" fmla="*/ 394917 h 90"/>
                <a:gd name="T8" fmla="*/ 24474 w 108"/>
                <a:gd name="T9" fmla="*/ 379430 h 90"/>
                <a:gd name="T10" fmla="*/ 40790 w 108"/>
                <a:gd name="T11" fmla="*/ 363943 h 90"/>
                <a:gd name="T12" fmla="*/ 40790 w 108"/>
                <a:gd name="T13" fmla="*/ 348457 h 90"/>
                <a:gd name="T14" fmla="*/ 81580 w 108"/>
                <a:gd name="T15" fmla="*/ 286509 h 90"/>
                <a:gd name="T16" fmla="*/ 130528 w 108"/>
                <a:gd name="T17" fmla="*/ 178100 h 90"/>
                <a:gd name="T18" fmla="*/ 163160 w 108"/>
                <a:gd name="T19" fmla="*/ 100665 h 90"/>
                <a:gd name="T20" fmla="*/ 195792 w 108"/>
                <a:gd name="T21" fmla="*/ 23230 h 90"/>
                <a:gd name="T22" fmla="*/ 195792 w 108"/>
                <a:gd name="T23" fmla="*/ 0 h 90"/>
                <a:gd name="T24" fmla="*/ 220266 w 108"/>
                <a:gd name="T25" fmla="*/ 0 h 90"/>
                <a:gd name="T26" fmla="*/ 244739 w 108"/>
                <a:gd name="T27" fmla="*/ 7743 h 90"/>
                <a:gd name="T28" fmla="*/ 252897 w 108"/>
                <a:gd name="T29" fmla="*/ 15487 h 90"/>
                <a:gd name="T30" fmla="*/ 285529 w 108"/>
                <a:gd name="T31" fmla="*/ 38717 h 90"/>
                <a:gd name="T32" fmla="*/ 285529 w 108"/>
                <a:gd name="T33" fmla="*/ 61948 h 90"/>
                <a:gd name="T34" fmla="*/ 293687 w 108"/>
                <a:gd name="T35" fmla="*/ 108409 h 90"/>
                <a:gd name="T36" fmla="*/ 350793 w 108"/>
                <a:gd name="T37" fmla="*/ 123896 h 90"/>
                <a:gd name="T38" fmla="*/ 391583 w 108"/>
                <a:gd name="T39" fmla="*/ 123896 h 90"/>
                <a:gd name="T40" fmla="*/ 440531 w 108"/>
                <a:gd name="T41" fmla="*/ 139383 h 90"/>
                <a:gd name="T42" fmla="*/ 497637 w 108"/>
                <a:gd name="T43" fmla="*/ 139383 h 90"/>
                <a:gd name="T44" fmla="*/ 530269 w 108"/>
                <a:gd name="T45" fmla="*/ 147126 h 90"/>
                <a:gd name="T46" fmla="*/ 554743 w 108"/>
                <a:gd name="T47" fmla="*/ 139383 h 90"/>
                <a:gd name="T48" fmla="*/ 579217 w 108"/>
                <a:gd name="T49" fmla="*/ 147126 h 90"/>
                <a:gd name="T50" fmla="*/ 603691 w 108"/>
                <a:gd name="T51" fmla="*/ 139383 h 90"/>
                <a:gd name="T52" fmla="*/ 620007 w 108"/>
                <a:gd name="T53" fmla="*/ 147126 h 90"/>
                <a:gd name="T54" fmla="*/ 644481 w 108"/>
                <a:gd name="T55" fmla="*/ 147126 h 90"/>
                <a:gd name="T56" fmla="*/ 848430 w 108"/>
                <a:gd name="T57" fmla="*/ 185843 h 90"/>
                <a:gd name="T58" fmla="*/ 856588 w 108"/>
                <a:gd name="T59" fmla="*/ 209074 h 90"/>
                <a:gd name="T60" fmla="*/ 881062 w 108"/>
                <a:gd name="T61" fmla="*/ 216817 h 90"/>
                <a:gd name="T62" fmla="*/ 832114 w 108"/>
                <a:gd name="T63" fmla="*/ 309739 h 90"/>
                <a:gd name="T64" fmla="*/ 823956 w 108"/>
                <a:gd name="T65" fmla="*/ 325226 h 90"/>
                <a:gd name="T66" fmla="*/ 799482 w 108"/>
                <a:gd name="T67" fmla="*/ 340713 h 90"/>
                <a:gd name="T68" fmla="*/ 766850 w 108"/>
                <a:gd name="T69" fmla="*/ 394917 h 90"/>
                <a:gd name="T70" fmla="*/ 791324 w 108"/>
                <a:gd name="T71" fmla="*/ 410404 h 90"/>
                <a:gd name="T72" fmla="*/ 791324 w 108"/>
                <a:gd name="T73" fmla="*/ 425891 h 90"/>
                <a:gd name="T74" fmla="*/ 783166 w 108"/>
                <a:gd name="T75" fmla="*/ 433635 h 90"/>
                <a:gd name="T76" fmla="*/ 775008 w 108"/>
                <a:gd name="T77" fmla="*/ 464609 h 90"/>
                <a:gd name="T78" fmla="*/ 424215 w 108"/>
                <a:gd name="T79" fmla="*/ 627222 h 90"/>
                <a:gd name="T80" fmla="*/ 8158 w 108"/>
                <a:gd name="T81" fmla="*/ 52655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07" name="Freeform 22"/>
            <p:cNvSpPr>
              <a:spLocks/>
            </p:cNvSpPr>
            <p:nvPr/>
          </p:nvSpPr>
          <p:spPr bwMode="auto">
            <a:xfrm>
              <a:off x="2759075" y="2662238"/>
              <a:ext cx="698500" cy="1030287"/>
            </a:xfrm>
            <a:custGeom>
              <a:avLst/>
              <a:gdLst>
                <a:gd name="T0" fmla="*/ 105587 w 86"/>
                <a:gd name="T1" fmla="*/ 0 h 133"/>
                <a:gd name="T2" fmla="*/ 0 w 86"/>
                <a:gd name="T3" fmla="*/ 395072 h 133"/>
                <a:gd name="T4" fmla="*/ 454837 w 86"/>
                <a:gd name="T5" fmla="*/ 1030287 h 133"/>
                <a:gd name="T6" fmla="*/ 454837 w 86"/>
                <a:gd name="T7" fmla="*/ 1022540 h 133"/>
                <a:gd name="T8" fmla="*/ 454837 w 86"/>
                <a:gd name="T9" fmla="*/ 1014794 h 133"/>
                <a:gd name="T10" fmla="*/ 462959 w 86"/>
                <a:gd name="T11" fmla="*/ 983808 h 133"/>
                <a:gd name="T12" fmla="*/ 462959 w 86"/>
                <a:gd name="T13" fmla="*/ 976061 h 133"/>
                <a:gd name="T14" fmla="*/ 462959 w 86"/>
                <a:gd name="T15" fmla="*/ 914089 h 133"/>
                <a:gd name="T16" fmla="*/ 462959 w 86"/>
                <a:gd name="T17" fmla="*/ 890849 h 133"/>
                <a:gd name="T18" fmla="*/ 462959 w 86"/>
                <a:gd name="T19" fmla="*/ 883103 h 133"/>
                <a:gd name="T20" fmla="*/ 487326 w 86"/>
                <a:gd name="T21" fmla="*/ 883103 h 133"/>
                <a:gd name="T22" fmla="*/ 503570 w 86"/>
                <a:gd name="T23" fmla="*/ 883103 h 133"/>
                <a:gd name="T24" fmla="*/ 511692 w 86"/>
                <a:gd name="T25" fmla="*/ 890849 h 133"/>
                <a:gd name="T26" fmla="*/ 511692 w 86"/>
                <a:gd name="T27" fmla="*/ 898596 h 133"/>
                <a:gd name="T28" fmla="*/ 519814 w 86"/>
                <a:gd name="T29" fmla="*/ 906343 h 133"/>
                <a:gd name="T30" fmla="*/ 536058 w 86"/>
                <a:gd name="T31" fmla="*/ 906343 h 133"/>
                <a:gd name="T32" fmla="*/ 552302 w 86"/>
                <a:gd name="T33" fmla="*/ 852117 h 133"/>
                <a:gd name="T34" fmla="*/ 568547 w 86"/>
                <a:gd name="T35" fmla="*/ 782398 h 133"/>
                <a:gd name="T36" fmla="*/ 698500 w 86"/>
                <a:gd name="T37" fmla="*/ 131691 h 133"/>
                <a:gd name="T38" fmla="*/ 397983 w 86"/>
                <a:gd name="T39" fmla="*/ 69719 h 133"/>
                <a:gd name="T40" fmla="*/ 105587 w 86"/>
                <a:gd name="T41" fmla="*/ 0 h 133"/>
                <a:gd name="T42" fmla="*/ 10558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08" name="Freeform 23"/>
            <p:cNvSpPr>
              <a:spLocks/>
            </p:cNvSpPr>
            <p:nvPr/>
          </p:nvSpPr>
          <p:spPr bwMode="auto">
            <a:xfrm>
              <a:off x="3124200" y="3444875"/>
              <a:ext cx="741363" cy="820738"/>
            </a:xfrm>
            <a:custGeom>
              <a:avLst/>
              <a:gdLst>
                <a:gd name="T0" fmla="*/ 635454 w 91"/>
                <a:gd name="T1" fmla="*/ 820738 h 106"/>
                <a:gd name="T2" fmla="*/ 741363 w 91"/>
                <a:gd name="T3" fmla="*/ 77428 h 106"/>
                <a:gd name="T4" fmla="*/ 203671 w 91"/>
                <a:gd name="T5" fmla="*/ 0 h 106"/>
                <a:gd name="T6" fmla="*/ 203671 w 91"/>
                <a:gd name="T7" fmla="*/ 0 h 106"/>
                <a:gd name="T8" fmla="*/ 187377 w 91"/>
                <a:gd name="T9" fmla="*/ 69685 h 106"/>
                <a:gd name="T10" fmla="*/ 171084 w 91"/>
                <a:gd name="T11" fmla="*/ 123885 h 106"/>
                <a:gd name="T12" fmla="*/ 154790 w 91"/>
                <a:gd name="T13" fmla="*/ 123885 h 106"/>
                <a:gd name="T14" fmla="*/ 146643 w 91"/>
                <a:gd name="T15" fmla="*/ 116142 h 106"/>
                <a:gd name="T16" fmla="*/ 146643 w 91"/>
                <a:gd name="T17" fmla="*/ 108399 h 106"/>
                <a:gd name="T18" fmla="*/ 138496 w 91"/>
                <a:gd name="T19" fmla="*/ 100657 h 106"/>
                <a:gd name="T20" fmla="*/ 122203 w 91"/>
                <a:gd name="T21" fmla="*/ 100657 h 106"/>
                <a:gd name="T22" fmla="*/ 97762 w 91"/>
                <a:gd name="T23" fmla="*/ 100657 h 106"/>
                <a:gd name="T24" fmla="*/ 97762 w 91"/>
                <a:gd name="T25" fmla="*/ 108399 h 106"/>
                <a:gd name="T26" fmla="*/ 97762 w 91"/>
                <a:gd name="T27" fmla="*/ 131628 h 106"/>
                <a:gd name="T28" fmla="*/ 97762 w 91"/>
                <a:gd name="T29" fmla="*/ 193570 h 106"/>
                <a:gd name="T30" fmla="*/ 97762 w 91"/>
                <a:gd name="T31" fmla="*/ 201313 h 106"/>
                <a:gd name="T32" fmla="*/ 89615 w 91"/>
                <a:gd name="T33" fmla="*/ 232284 h 106"/>
                <a:gd name="T34" fmla="*/ 89615 w 91"/>
                <a:gd name="T35" fmla="*/ 240027 h 106"/>
                <a:gd name="T36" fmla="*/ 89615 w 91"/>
                <a:gd name="T37" fmla="*/ 247770 h 106"/>
                <a:gd name="T38" fmla="*/ 89615 w 91"/>
                <a:gd name="T39" fmla="*/ 263256 h 106"/>
                <a:gd name="T40" fmla="*/ 89615 w 91"/>
                <a:gd name="T41" fmla="*/ 270998 h 106"/>
                <a:gd name="T42" fmla="*/ 89615 w 91"/>
                <a:gd name="T43" fmla="*/ 278741 h 106"/>
                <a:gd name="T44" fmla="*/ 97762 w 91"/>
                <a:gd name="T45" fmla="*/ 294227 h 106"/>
                <a:gd name="T46" fmla="*/ 97762 w 91"/>
                <a:gd name="T47" fmla="*/ 301970 h 106"/>
                <a:gd name="T48" fmla="*/ 97762 w 91"/>
                <a:gd name="T49" fmla="*/ 317455 h 106"/>
                <a:gd name="T50" fmla="*/ 105909 w 91"/>
                <a:gd name="T51" fmla="*/ 332941 h 106"/>
                <a:gd name="T52" fmla="*/ 105909 w 91"/>
                <a:gd name="T53" fmla="*/ 332941 h 106"/>
                <a:gd name="T54" fmla="*/ 114056 w 91"/>
                <a:gd name="T55" fmla="*/ 340684 h 106"/>
                <a:gd name="T56" fmla="*/ 122203 w 91"/>
                <a:gd name="T57" fmla="*/ 356169 h 106"/>
                <a:gd name="T58" fmla="*/ 114056 w 91"/>
                <a:gd name="T59" fmla="*/ 356169 h 106"/>
                <a:gd name="T60" fmla="*/ 114056 w 91"/>
                <a:gd name="T61" fmla="*/ 356169 h 106"/>
                <a:gd name="T62" fmla="*/ 97762 w 91"/>
                <a:gd name="T63" fmla="*/ 363912 h 106"/>
                <a:gd name="T64" fmla="*/ 81468 w 91"/>
                <a:gd name="T65" fmla="*/ 371655 h 106"/>
                <a:gd name="T66" fmla="*/ 73322 w 91"/>
                <a:gd name="T67" fmla="*/ 387141 h 106"/>
                <a:gd name="T68" fmla="*/ 57028 w 91"/>
                <a:gd name="T69" fmla="*/ 425855 h 106"/>
                <a:gd name="T70" fmla="*/ 40734 w 91"/>
                <a:gd name="T71" fmla="*/ 449083 h 106"/>
                <a:gd name="T72" fmla="*/ 24441 w 91"/>
                <a:gd name="T73" fmla="*/ 449083 h 106"/>
                <a:gd name="T74" fmla="*/ 24441 w 91"/>
                <a:gd name="T75" fmla="*/ 456826 h 106"/>
                <a:gd name="T76" fmla="*/ 32587 w 91"/>
                <a:gd name="T77" fmla="*/ 464569 h 106"/>
                <a:gd name="T78" fmla="*/ 24441 w 91"/>
                <a:gd name="T79" fmla="*/ 472311 h 106"/>
                <a:gd name="T80" fmla="*/ 24441 w 91"/>
                <a:gd name="T81" fmla="*/ 487797 h 106"/>
                <a:gd name="T82" fmla="*/ 24441 w 91"/>
                <a:gd name="T83" fmla="*/ 495540 h 106"/>
                <a:gd name="T84" fmla="*/ 40734 w 91"/>
                <a:gd name="T85" fmla="*/ 511026 h 106"/>
                <a:gd name="T86" fmla="*/ 48881 w 91"/>
                <a:gd name="T87" fmla="*/ 518768 h 106"/>
                <a:gd name="T88" fmla="*/ 40734 w 91"/>
                <a:gd name="T89" fmla="*/ 518768 h 106"/>
                <a:gd name="T90" fmla="*/ 40734 w 91"/>
                <a:gd name="T91" fmla="*/ 534254 h 106"/>
                <a:gd name="T92" fmla="*/ 32587 w 91"/>
                <a:gd name="T93" fmla="*/ 541997 h 106"/>
                <a:gd name="T94" fmla="*/ 24441 w 91"/>
                <a:gd name="T95" fmla="*/ 541997 h 106"/>
                <a:gd name="T96" fmla="*/ 8147 w 91"/>
                <a:gd name="T97" fmla="*/ 534254 h 106"/>
                <a:gd name="T98" fmla="*/ 0 w 91"/>
                <a:gd name="T99" fmla="*/ 565225 h 106"/>
                <a:gd name="T100" fmla="*/ 399195 w 91"/>
                <a:gd name="T101" fmla="*/ 789767 h 106"/>
                <a:gd name="T102" fmla="*/ 635454 w 91"/>
                <a:gd name="T103" fmla="*/ 820738 h 106"/>
                <a:gd name="T104" fmla="*/ 635454 w 91"/>
                <a:gd name="T105" fmla="*/ 820738 h 106"/>
                <a:gd name="T106" fmla="*/ 635454 w 91"/>
                <a:gd name="T107" fmla="*/ 820738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09" name="Freeform 24"/>
            <p:cNvSpPr>
              <a:spLocks/>
            </p:cNvSpPr>
            <p:nvPr/>
          </p:nvSpPr>
          <p:spPr bwMode="auto">
            <a:xfrm>
              <a:off x="5183188" y="1981200"/>
              <a:ext cx="723900" cy="773113"/>
            </a:xfrm>
            <a:custGeom>
              <a:avLst/>
              <a:gdLst>
                <a:gd name="T0" fmla="*/ 65070 w 89"/>
                <a:gd name="T1" fmla="*/ 533448 h 100"/>
                <a:gd name="T2" fmla="*/ 32535 w 89"/>
                <a:gd name="T3" fmla="*/ 494792 h 100"/>
                <a:gd name="T4" fmla="*/ 56936 w 89"/>
                <a:gd name="T5" fmla="*/ 463868 h 100"/>
                <a:gd name="T6" fmla="*/ 56936 w 89"/>
                <a:gd name="T7" fmla="*/ 432943 h 100"/>
                <a:gd name="T8" fmla="*/ 40669 w 89"/>
                <a:gd name="T9" fmla="*/ 363363 h 100"/>
                <a:gd name="T10" fmla="*/ 40669 w 89"/>
                <a:gd name="T11" fmla="*/ 332439 h 100"/>
                <a:gd name="T12" fmla="*/ 32535 w 89"/>
                <a:gd name="T13" fmla="*/ 255127 h 100"/>
                <a:gd name="T14" fmla="*/ 16267 w 89"/>
                <a:gd name="T15" fmla="*/ 201009 h 100"/>
                <a:gd name="T16" fmla="*/ 0 w 89"/>
                <a:gd name="T17" fmla="*/ 123698 h 100"/>
                <a:gd name="T18" fmla="*/ 8134 w 89"/>
                <a:gd name="T19" fmla="*/ 92774 h 100"/>
                <a:gd name="T20" fmla="*/ 0 w 89"/>
                <a:gd name="T21" fmla="*/ 54118 h 100"/>
                <a:gd name="T22" fmla="*/ 187075 w 89"/>
                <a:gd name="T23" fmla="*/ 23193 h 100"/>
                <a:gd name="T24" fmla="*/ 203343 w 89"/>
                <a:gd name="T25" fmla="*/ 7731 h 100"/>
                <a:gd name="T26" fmla="*/ 227744 w 89"/>
                <a:gd name="T27" fmla="*/ 38656 h 100"/>
                <a:gd name="T28" fmla="*/ 227744 w 89"/>
                <a:gd name="T29" fmla="*/ 77311 h 100"/>
                <a:gd name="T30" fmla="*/ 260279 w 89"/>
                <a:gd name="T31" fmla="*/ 92774 h 100"/>
                <a:gd name="T32" fmla="*/ 276546 w 89"/>
                <a:gd name="T33" fmla="*/ 100505 h 100"/>
                <a:gd name="T34" fmla="*/ 309081 w 89"/>
                <a:gd name="T35" fmla="*/ 100505 h 100"/>
                <a:gd name="T36" fmla="*/ 317215 w 89"/>
                <a:gd name="T37" fmla="*/ 108236 h 100"/>
                <a:gd name="T38" fmla="*/ 349749 w 89"/>
                <a:gd name="T39" fmla="*/ 100505 h 100"/>
                <a:gd name="T40" fmla="*/ 414819 w 89"/>
                <a:gd name="T41" fmla="*/ 108236 h 100"/>
                <a:gd name="T42" fmla="*/ 422953 w 89"/>
                <a:gd name="T43" fmla="*/ 115967 h 100"/>
                <a:gd name="T44" fmla="*/ 431086 w 89"/>
                <a:gd name="T45" fmla="*/ 115967 h 100"/>
                <a:gd name="T46" fmla="*/ 439220 w 89"/>
                <a:gd name="T47" fmla="*/ 139160 h 100"/>
                <a:gd name="T48" fmla="*/ 463621 w 89"/>
                <a:gd name="T49" fmla="*/ 131429 h 100"/>
                <a:gd name="T50" fmla="*/ 479889 w 89"/>
                <a:gd name="T51" fmla="*/ 131429 h 100"/>
                <a:gd name="T52" fmla="*/ 504290 w 89"/>
                <a:gd name="T53" fmla="*/ 146891 h 100"/>
                <a:gd name="T54" fmla="*/ 520557 w 89"/>
                <a:gd name="T55" fmla="*/ 162354 h 100"/>
                <a:gd name="T56" fmla="*/ 553092 w 89"/>
                <a:gd name="T57" fmla="*/ 162354 h 100"/>
                <a:gd name="T58" fmla="*/ 593761 w 89"/>
                <a:gd name="T59" fmla="*/ 139160 h 100"/>
                <a:gd name="T60" fmla="*/ 658830 w 89"/>
                <a:gd name="T61" fmla="*/ 154623 h 100"/>
                <a:gd name="T62" fmla="*/ 675098 w 89"/>
                <a:gd name="T63" fmla="*/ 154623 h 100"/>
                <a:gd name="T64" fmla="*/ 699499 w 89"/>
                <a:gd name="T65" fmla="*/ 162354 h 100"/>
                <a:gd name="T66" fmla="*/ 707633 w 89"/>
                <a:gd name="T67" fmla="*/ 170085 h 100"/>
                <a:gd name="T68" fmla="*/ 658830 w 89"/>
                <a:gd name="T69" fmla="*/ 193278 h 100"/>
                <a:gd name="T70" fmla="*/ 634429 w 89"/>
                <a:gd name="T71" fmla="*/ 216472 h 100"/>
                <a:gd name="T72" fmla="*/ 593761 w 89"/>
                <a:gd name="T73" fmla="*/ 231934 h 100"/>
                <a:gd name="T74" fmla="*/ 479889 w 89"/>
                <a:gd name="T75" fmla="*/ 340170 h 100"/>
                <a:gd name="T76" fmla="*/ 463621 w 89"/>
                <a:gd name="T77" fmla="*/ 355632 h 100"/>
                <a:gd name="T78" fmla="*/ 463621 w 89"/>
                <a:gd name="T79" fmla="*/ 432943 h 100"/>
                <a:gd name="T80" fmla="*/ 422953 w 89"/>
                <a:gd name="T81" fmla="*/ 456137 h 100"/>
                <a:gd name="T82" fmla="*/ 422953 w 89"/>
                <a:gd name="T83" fmla="*/ 471599 h 100"/>
                <a:gd name="T84" fmla="*/ 422953 w 89"/>
                <a:gd name="T85" fmla="*/ 502524 h 100"/>
                <a:gd name="T86" fmla="*/ 431086 w 89"/>
                <a:gd name="T87" fmla="*/ 533448 h 100"/>
                <a:gd name="T88" fmla="*/ 422953 w 89"/>
                <a:gd name="T89" fmla="*/ 564373 h 100"/>
                <a:gd name="T90" fmla="*/ 431086 w 89"/>
                <a:gd name="T91" fmla="*/ 610759 h 100"/>
                <a:gd name="T92" fmla="*/ 447354 w 89"/>
                <a:gd name="T93" fmla="*/ 618490 h 100"/>
                <a:gd name="T94" fmla="*/ 471755 w 89"/>
                <a:gd name="T95" fmla="*/ 626222 h 100"/>
                <a:gd name="T96" fmla="*/ 479889 w 89"/>
                <a:gd name="T97" fmla="*/ 641684 h 100"/>
                <a:gd name="T98" fmla="*/ 520557 w 89"/>
                <a:gd name="T99" fmla="*/ 672608 h 100"/>
                <a:gd name="T100" fmla="*/ 585627 w 89"/>
                <a:gd name="T101" fmla="*/ 711264 h 100"/>
                <a:gd name="T102" fmla="*/ 585627 w 89"/>
                <a:gd name="T103" fmla="*/ 734457 h 100"/>
                <a:gd name="T104" fmla="*/ 65070 w 89"/>
                <a:gd name="T105" fmla="*/ 773113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10" name="Freeform 25"/>
            <p:cNvSpPr>
              <a:spLocks/>
            </p:cNvSpPr>
            <p:nvPr/>
          </p:nvSpPr>
          <p:spPr bwMode="auto">
            <a:xfrm>
              <a:off x="5768975" y="2855913"/>
              <a:ext cx="439738" cy="735012"/>
            </a:xfrm>
            <a:custGeom>
              <a:avLst/>
              <a:gdLst>
                <a:gd name="T0" fmla="*/ 73290 w 54"/>
                <a:gd name="T1" fmla="*/ 15474 h 95"/>
                <a:gd name="T2" fmla="*/ 97720 w 54"/>
                <a:gd name="T3" fmla="*/ 38685 h 95"/>
                <a:gd name="T4" fmla="*/ 122149 w 54"/>
                <a:gd name="T5" fmla="*/ 61896 h 95"/>
                <a:gd name="T6" fmla="*/ 122149 w 54"/>
                <a:gd name="T7" fmla="*/ 92844 h 95"/>
                <a:gd name="T8" fmla="*/ 114006 w 54"/>
                <a:gd name="T9" fmla="*/ 116055 h 95"/>
                <a:gd name="T10" fmla="*/ 89576 w 54"/>
                <a:gd name="T11" fmla="*/ 147002 h 95"/>
                <a:gd name="T12" fmla="*/ 73290 w 54"/>
                <a:gd name="T13" fmla="*/ 154739 h 95"/>
                <a:gd name="T14" fmla="*/ 40716 w 54"/>
                <a:gd name="T15" fmla="*/ 162476 h 95"/>
                <a:gd name="T16" fmla="*/ 32573 w 54"/>
                <a:gd name="T17" fmla="*/ 185687 h 95"/>
                <a:gd name="T18" fmla="*/ 48860 w 54"/>
                <a:gd name="T19" fmla="*/ 208898 h 95"/>
                <a:gd name="T20" fmla="*/ 32573 w 54"/>
                <a:gd name="T21" fmla="*/ 263057 h 95"/>
                <a:gd name="T22" fmla="*/ 8143 w 54"/>
                <a:gd name="T23" fmla="*/ 278531 h 95"/>
                <a:gd name="T24" fmla="*/ 0 w 54"/>
                <a:gd name="T25" fmla="*/ 301742 h 95"/>
                <a:gd name="T26" fmla="*/ 0 w 54"/>
                <a:gd name="T27" fmla="*/ 317216 h 95"/>
                <a:gd name="T28" fmla="*/ 8143 w 54"/>
                <a:gd name="T29" fmla="*/ 371374 h 95"/>
                <a:gd name="T30" fmla="*/ 40716 w 54"/>
                <a:gd name="T31" fmla="*/ 410059 h 95"/>
                <a:gd name="T32" fmla="*/ 81433 w 54"/>
                <a:gd name="T33" fmla="*/ 441007 h 95"/>
                <a:gd name="T34" fmla="*/ 105863 w 54"/>
                <a:gd name="T35" fmla="*/ 495166 h 95"/>
                <a:gd name="T36" fmla="*/ 122149 w 54"/>
                <a:gd name="T37" fmla="*/ 479692 h 95"/>
                <a:gd name="T38" fmla="*/ 154723 w 54"/>
                <a:gd name="T39" fmla="*/ 502903 h 95"/>
                <a:gd name="T40" fmla="*/ 154723 w 54"/>
                <a:gd name="T41" fmla="*/ 533851 h 95"/>
                <a:gd name="T42" fmla="*/ 130293 w 54"/>
                <a:gd name="T43" fmla="*/ 564799 h 95"/>
                <a:gd name="T44" fmla="*/ 154723 w 54"/>
                <a:gd name="T45" fmla="*/ 603484 h 95"/>
                <a:gd name="T46" fmla="*/ 195439 w 54"/>
                <a:gd name="T47" fmla="*/ 626694 h 95"/>
                <a:gd name="T48" fmla="*/ 236156 w 54"/>
                <a:gd name="T49" fmla="*/ 673116 h 95"/>
                <a:gd name="T50" fmla="*/ 244299 w 54"/>
                <a:gd name="T51" fmla="*/ 688590 h 95"/>
                <a:gd name="T52" fmla="*/ 236156 w 54"/>
                <a:gd name="T53" fmla="*/ 704064 h 95"/>
                <a:gd name="T54" fmla="*/ 260586 w 54"/>
                <a:gd name="T55" fmla="*/ 735012 h 95"/>
                <a:gd name="T56" fmla="*/ 268729 w 54"/>
                <a:gd name="T57" fmla="*/ 727275 h 95"/>
                <a:gd name="T58" fmla="*/ 276872 w 54"/>
                <a:gd name="T59" fmla="*/ 711801 h 95"/>
                <a:gd name="T60" fmla="*/ 309445 w 54"/>
                <a:gd name="T61" fmla="*/ 704064 h 95"/>
                <a:gd name="T62" fmla="*/ 342018 w 54"/>
                <a:gd name="T63" fmla="*/ 719538 h 95"/>
                <a:gd name="T64" fmla="*/ 350162 w 54"/>
                <a:gd name="T65" fmla="*/ 688590 h 95"/>
                <a:gd name="T66" fmla="*/ 358305 w 54"/>
                <a:gd name="T67" fmla="*/ 673116 h 95"/>
                <a:gd name="T68" fmla="*/ 390878 w 54"/>
                <a:gd name="T69" fmla="*/ 657642 h 95"/>
                <a:gd name="T70" fmla="*/ 382735 w 54"/>
                <a:gd name="T71" fmla="*/ 642168 h 95"/>
                <a:gd name="T72" fmla="*/ 382735 w 54"/>
                <a:gd name="T73" fmla="*/ 626694 h 95"/>
                <a:gd name="T74" fmla="*/ 390878 w 54"/>
                <a:gd name="T75" fmla="*/ 618958 h 95"/>
                <a:gd name="T76" fmla="*/ 390878 w 54"/>
                <a:gd name="T77" fmla="*/ 611221 h 95"/>
                <a:gd name="T78" fmla="*/ 390878 w 54"/>
                <a:gd name="T79" fmla="*/ 564799 h 95"/>
                <a:gd name="T80" fmla="*/ 423451 w 54"/>
                <a:gd name="T81" fmla="*/ 526114 h 95"/>
                <a:gd name="T82" fmla="*/ 439738 w 54"/>
                <a:gd name="T83" fmla="*/ 495166 h 95"/>
                <a:gd name="T84" fmla="*/ 423451 w 54"/>
                <a:gd name="T85" fmla="*/ 441007 h 95"/>
                <a:gd name="T86" fmla="*/ 423451 w 54"/>
                <a:gd name="T87" fmla="*/ 417796 h 95"/>
                <a:gd name="T88" fmla="*/ 399022 w 54"/>
                <a:gd name="T89" fmla="*/ 100581 h 95"/>
                <a:gd name="T90" fmla="*/ 390878 w 54"/>
                <a:gd name="T91" fmla="*/ 85107 h 95"/>
                <a:gd name="T92" fmla="*/ 374592 w 54"/>
                <a:gd name="T93" fmla="*/ 46422 h 95"/>
                <a:gd name="T94" fmla="*/ 358305 w 54"/>
                <a:gd name="T95" fmla="*/ 23211 h 95"/>
                <a:gd name="T96" fmla="*/ 358305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11" name="Freeform 26" descr="75%"/>
            <p:cNvSpPr>
              <a:spLocks/>
            </p:cNvSpPr>
            <p:nvPr/>
          </p:nvSpPr>
          <p:spPr bwMode="auto">
            <a:xfrm>
              <a:off x="6737350" y="3009900"/>
              <a:ext cx="498475" cy="465138"/>
            </a:xfrm>
            <a:custGeom>
              <a:avLst/>
              <a:gdLst>
                <a:gd name="T0" fmla="*/ 163434 w 61"/>
                <a:gd name="T1" fmla="*/ 0 h 60"/>
                <a:gd name="T2" fmla="*/ 163434 w 61"/>
                <a:gd name="T3" fmla="*/ 23257 h 60"/>
                <a:gd name="T4" fmla="*/ 171606 w 61"/>
                <a:gd name="T5" fmla="*/ 38762 h 60"/>
                <a:gd name="T6" fmla="*/ 155263 w 61"/>
                <a:gd name="T7" fmla="*/ 100780 h 60"/>
                <a:gd name="T8" fmla="*/ 155263 w 61"/>
                <a:gd name="T9" fmla="*/ 116285 h 60"/>
                <a:gd name="T10" fmla="*/ 147091 w 61"/>
                <a:gd name="T11" fmla="*/ 147294 h 60"/>
                <a:gd name="T12" fmla="*/ 122576 w 61"/>
                <a:gd name="T13" fmla="*/ 170551 h 60"/>
                <a:gd name="T14" fmla="*/ 106232 w 61"/>
                <a:gd name="T15" fmla="*/ 178303 h 60"/>
                <a:gd name="T16" fmla="*/ 89889 w 61"/>
                <a:gd name="T17" fmla="*/ 186055 h 60"/>
                <a:gd name="T18" fmla="*/ 81717 w 61"/>
                <a:gd name="T19" fmla="*/ 201560 h 60"/>
                <a:gd name="T20" fmla="*/ 73546 w 61"/>
                <a:gd name="T21" fmla="*/ 232569 h 60"/>
                <a:gd name="T22" fmla="*/ 49030 w 61"/>
                <a:gd name="T23" fmla="*/ 232569 h 60"/>
                <a:gd name="T24" fmla="*/ 32687 w 61"/>
                <a:gd name="T25" fmla="*/ 263578 h 60"/>
                <a:gd name="T26" fmla="*/ 32687 w 61"/>
                <a:gd name="T27" fmla="*/ 294587 h 60"/>
                <a:gd name="T28" fmla="*/ 16343 w 61"/>
                <a:gd name="T29" fmla="*/ 317844 h 60"/>
                <a:gd name="T30" fmla="*/ 0 w 61"/>
                <a:gd name="T31" fmla="*/ 333349 h 60"/>
                <a:gd name="T32" fmla="*/ 0 w 61"/>
                <a:gd name="T33" fmla="*/ 356606 h 60"/>
                <a:gd name="T34" fmla="*/ 24515 w 61"/>
                <a:gd name="T35" fmla="*/ 395367 h 60"/>
                <a:gd name="T36" fmla="*/ 49030 w 61"/>
                <a:gd name="T37" fmla="*/ 418624 h 60"/>
                <a:gd name="T38" fmla="*/ 65374 w 61"/>
                <a:gd name="T39" fmla="*/ 418624 h 60"/>
                <a:gd name="T40" fmla="*/ 65374 w 61"/>
                <a:gd name="T41" fmla="*/ 426377 h 60"/>
                <a:gd name="T42" fmla="*/ 81717 w 61"/>
                <a:gd name="T43" fmla="*/ 426377 h 60"/>
                <a:gd name="T44" fmla="*/ 81717 w 61"/>
                <a:gd name="T45" fmla="*/ 441881 h 60"/>
                <a:gd name="T46" fmla="*/ 122576 w 61"/>
                <a:gd name="T47" fmla="*/ 465138 h 60"/>
                <a:gd name="T48" fmla="*/ 147091 w 61"/>
                <a:gd name="T49" fmla="*/ 457386 h 60"/>
                <a:gd name="T50" fmla="*/ 155263 w 61"/>
                <a:gd name="T51" fmla="*/ 441881 h 60"/>
                <a:gd name="T52" fmla="*/ 171606 w 61"/>
                <a:gd name="T53" fmla="*/ 457386 h 60"/>
                <a:gd name="T54" fmla="*/ 204293 w 61"/>
                <a:gd name="T55" fmla="*/ 441881 h 60"/>
                <a:gd name="T56" fmla="*/ 212465 w 61"/>
                <a:gd name="T57" fmla="*/ 426377 h 60"/>
                <a:gd name="T58" fmla="*/ 245152 w 61"/>
                <a:gd name="T59" fmla="*/ 410872 h 60"/>
                <a:gd name="T60" fmla="*/ 269667 w 61"/>
                <a:gd name="T61" fmla="*/ 395367 h 60"/>
                <a:gd name="T62" fmla="*/ 269667 w 61"/>
                <a:gd name="T63" fmla="*/ 372110 h 60"/>
                <a:gd name="T64" fmla="*/ 310525 w 61"/>
                <a:gd name="T65" fmla="*/ 248074 h 60"/>
                <a:gd name="T66" fmla="*/ 326869 w 61"/>
                <a:gd name="T67" fmla="*/ 255826 h 60"/>
                <a:gd name="T68" fmla="*/ 335041 w 61"/>
                <a:gd name="T69" fmla="*/ 271331 h 60"/>
                <a:gd name="T70" fmla="*/ 359556 w 61"/>
                <a:gd name="T71" fmla="*/ 248074 h 60"/>
                <a:gd name="T72" fmla="*/ 375899 w 61"/>
                <a:gd name="T73" fmla="*/ 209312 h 60"/>
                <a:gd name="T74" fmla="*/ 400414 w 61"/>
                <a:gd name="T75" fmla="*/ 193808 h 60"/>
                <a:gd name="T76" fmla="*/ 416758 w 61"/>
                <a:gd name="T77" fmla="*/ 178303 h 60"/>
                <a:gd name="T78" fmla="*/ 424930 w 61"/>
                <a:gd name="T79" fmla="*/ 155046 h 60"/>
                <a:gd name="T80" fmla="*/ 424930 w 61"/>
                <a:gd name="T81" fmla="*/ 147294 h 60"/>
                <a:gd name="T82" fmla="*/ 424930 w 61"/>
                <a:gd name="T83" fmla="*/ 116285 h 60"/>
                <a:gd name="T84" fmla="*/ 482132 w 61"/>
                <a:gd name="T85" fmla="*/ 147294 h 60"/>
                <a:gd name="T86" fmla="*/ 490303 w 61"/>
                <a:gd name="T87" fmla="*/ 147294 h 60"/>
                <a:gd name="T88" fmla="*/ 482132 w 61"/>
                <a:gd name="T89" fmla="*/ 100780 h 60"/>
                <a:gd name="T90" fmla="*/ 473960 w 61"/>
                <a:gd name="T91" fmla="*/ 85275 h 60"/>
                <a:gd name="T92" fmla="*/ 457616 w 61"/>
                <a:gd name="T93" fmla="*/ 85275 h 60"/>
                <a:gd name="T94" fmla="*/ 416758 w 61"/>
                <a:gd name="T95" fmla="*/ 93028 h 60"/>
                <a:gd name="T96" fmla="*/ 400414 w 61"/>
                <a:gd name="T97" fmla="*/ 108532 h 60"/>
                <a:gd name="T98" fmla="*/ 375899 w 61"/>
                <a:gd name="T99" fmla="*/ 100780 h 60"/>
                <a:gd name="T100" fmla="*/ 367727 w 61"/>
                <a:gd name="T101" fmla="*/ 116285 h 60"/>
                <a:gd name="T102" fmla="*/ 343212 w 61"/>
                <a:gd name="T103" fmla="*/ 131789 h 60"/>
                <a:gd name="T104" fmla="*/ 318697 w 61"/>
                <a:gd name="T105" fmla="*/ 155046 h 60"/>
                <a:gd name="T106" fmla="*/ 294182 w 61"/>
                <a:gd name="T107" fmla="*/ 100780 h 60"/>
                <a:gd name="T108" fmla="*/ 171606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12" name="Freeform 27" descr="20%"/>
            <p:cNvSpPr>
              <a:spLocks/>
            </p:cNvSpPr>
            <p:nvPr/>
          </p:nvSpPr>
          <p:spPr bwMode="auto">
            <a:xfrm>
              <a:off x="5516563" y="4133850"/>
              <a:ext cx="625475" cy="511175"/>
            </a:xfrm>
            <a:custGeom>
              <a:avLst/>
              <a:gdLst>
                <a:gd name="T0" fmla="*/ 333045 w 77"/>
                <a:gd name="T1" fmla="*/ 7745 h 66"/>
                <a:gd name="T2" fmla="*/ 357414 w 77"/>
                <a:gd name="T3" fmla="*/ 77451 h 66"/>
                <a:gd name="T4" fmla="*/ 349291 w 77"/>
                <a:gd name="T5" fmla="*/ 100686 h 66"/>
                <a:gd name="T6" fmla="*/ 324922 w 77"/>
                <a:gd name="T7" fmla="*/ 170392 h 66"/>
                <a:gd name="T8" fmla="*/ 519875 w 77"/>
                <a:gd name="T9" fmla="*/ 255588 h 66"/>
                <a:gd name="T10" fmla="*/ 519875 w 77"/>
                <a:gd name="T11" fmla="*/ 309803 h 66"/>
                <a:gd name="T12" fmla="*/ 511752 w 77"/>
                <a:gd name="T13" fmla="*/ 348528 h 66"/>
                <a:gd name="T14" fmla="*/ 471137 w 77"/>
                <a:gd name="T15" fmla="*/ 340783 h 66"/>
                <a:gd name="T16" fmla="*/ 454891 w 77"/>
                <a:gd name="T17" fmla="*/ 379509 h 66"/>
                <a:gd name="T18" fmla="*/ 503629 w 77"/>
                <a:gd name="T19" fmla="*/ 371764 h 66"/>
                <a:gd name="T20" fmla="*/ 536121 w 77"/>
                <a:gd name="T21" fmla="*/ 364019 h 66"/>
                <a:gd name="T22" fmla="*/ 519875 w 77"/>
                <a:gd name="T23" fmla="*/ 379509 h 66"/>
                <a:gd name="T24" fmla="*/ 536121 w 77"/>
                <a:gd name="T25" fmla="*/ 394999 h 66"/>
                <a:gd name="T26" fmla="*/ 576737 w 77"/>
                <a:gd name="T27" fmla="*/ 364019 h 66"/>
                <a:gd name="T28" fmla="*/ 601106 w 77"/>
                <a:gd name="T29" fmla="*/ 371764 h 66"/>
                <a:gd name="T30" fmla="*/ 592983 w 77"/>
                <a:gd name="T31" fmla="*/ 394999 h 66"/>
                <a:gd name="T32" fmla="*/ 552368 w 77"/>
                <a:gd name="T33" fmla="*/ 433724 h 66"/>
                <a:gd name="T34" fmla="*/ 576737 w 77"/>
                <a:gd name="T35" fmla="*/ 464704 h 66"/>
                <a:gd name="T36" fmla="*/ 625475 w 77"/>
                <a:gd name="T37" fmla="*/ 503430 h 66"/>
                <a:gd name="T38" fmla="*/ 576737 w 77"/>
                <a:gd name="T39" fmla="*/ 487940 h 66"/>
                <a:gd name="T40" fmla="*/ 519875 w 77"/>
                <a:gd name="T41" fmla="*/ 456959 h 66"/>
                <a:gd name="T42" fmla="*/ 495506 w 77"/>
                <a:gd name="T43" fmla="*/ 480195 h 66"/>
                <a:gd name="T44" fmla="*/ 487383 w 77"/>
                <a:gd name="T45" fmla="*/ 503430 h 66"/>
                <a:gd name="T46" fmla="*/ 463014 w 77"/>
                <a:gd name="T47" fmla="*/ 487940 h 66"/>
                <a:gd name="T48" fmla="*/ 438645 w 77"/>
                <a:gd name="T49" fmla="*/ 487940 h 66"/>
                <a:gd name="T50" fmla="*/ 398030 w 77"/>
                <a:gd name="T51" fmla="*/ 495685 h 66"/>
                <a:gd name="T52" fmla="*/ 333045 w 77"/>
                <a:gd name="T53" fmla="*/ 456959 h 66"/>
                <a:gd name="T54" fmla="*/ 308676 w 77"/>
                <a:gd name="T55" fmla="*/ 441469 h 66"/>
                <a:gd name="T56" fmla="*/ 300553 w 77"/>
                <a:gd name="T57" fmla="*/ 433724 h 66"/>
                <a:gd name="T58" fmla="*/ 276184 w 77"/>
                <a:gd name="T59" fmla="*/ 425979 h 66"/>
                <a:gd name="T60" fmla="*/ 268061 w 77"/>
                <a:gd name="T61" fmla="*/ 418234 h 66"/>
                <a:gd name="T62" fmla="*/ 251815 w 77"/>
                <a:gd name="T63" fmla="*/ 449214 h 66"/>
                <a:gd name="T64" fmla="*/ 121846 w 77"/>
                <a:gd name="T65" fmla="*/ 433724 h 66"/>
                <a:gd name="T66" fmla="*/ 32492 w 77"/>
                <a:gd name="T67" fmla="*/ 425979 h 66"/>
                <a:gd name="T68" fmla="*/ 40615 w 77"/>
                <a:gd name="T69" fmla="*/ 410489 h 66"/>
                <a:gd name="T70" fmla="*/ 48738 w 77"/>
                <a:gd name="T71" fmla="*/ 356273 h 66"/>
                <a:gd name="T72" fmla="*/ 48738 w 77"/>
                <a:gd name="T73" fmla="*/ 325293 h 66"/>
                <a:gd name="T74" fmla="*/ 73107 w 77"/>
                <a:gd name="T75" fmla="*/ 286568 h 66"/>
                <a:gd name="T76" fmla="*/ 56861 w 77"/>
                <a:gd name="T77" fmla="*/ 232352 h 66"/>
                <a:gd name="T78" fmla="*/ 48738 w 77"/>
                <a:gd name="T79" fmla="*/ 216862 h 66"/>
                <a:gd name="T80" fmla="*/ 32492 w 77"/>
                <a:gd name="T81" fmla="*/ 193627 h 66"/>
                <a:gd name="T82" fmla="*/ 8123 w 77"/>
                <a:gd name="T83" fmla="*/ 147156 h 66"/>
                <a:gd name="T84" fmla="*/ 0 w 77"/>
                <a:gd name="T85" fmla="*/ 7745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13" name="Freeform 28" descr="20%"/>
            <p:cNvSpPr>
              <a:spLocks/>
            </p:cNvSpPr>
            <p:nvPr/>
          </p:nvSpPr>
          <p:spPr bwMode="auto">
            <a:xfrm>
              <a:off x="5818188" y="3846513"/>
              <a:ext cx="381000" cy="642937"/>
            </a:xfrm>
            <a:custGeom>
              <a:avLst/>
              <a:gdLst>
                <a:gd name="T0" fmla="*/ 356681 w 47"/>
                <a:gd name="T1" fmla="*/ 0 h 83"/>
                <a:gd name="T2" fmla="*/ 121596 w 47"/>
                <a:gd name="T3" fmla="*/ 15492 h 83"/>
                <a:gd name="T4" fmla="*/ 121596 w 47"/>
                <a:gd name="T5" fmla="*/ 23239 h 83"/>
                <a:gd name="T6" fmla="*/ 97277 w 47"/>
                <a:gd name="T7" fmla="*/ 38731 h 83"/>
                <a:gd name="T8" fmla="*/ 97277 w 47"/>
                <a:gd name="T9" fmla="*/ 61970 h 83"/>
                <a:gd name="T10" fmla="*/ 97277 w 47"/>
                <a:gd name="T11" fmla="*/ 85209 h 83"/>
                <a:gd name="T12" fmla="*/ 89170 w 47"/>
                <a:gd name="T13" fmla="*/ 92955 h 83"/>
                <a:gd name="T14" fmla="*/ 72957 w 47"/>
                <a:gd name="T15" fmla="*/ 108447 h 83"/>
                <a:gd name="T16" fmla="*/ 56745 w 47"/>
                <a:gd name="T17" fmla="*/ 123940 h 83"/>
                <a:gd name="T18" fmla="*/ 48638 w 47"/>
                <a:gd name="T19" fmla="*/ 131686 h 83"/>
                <a:gd name="T20" fmla="*/ 48638 w 47"/>
                <a:gd name="T21" fmla="*/ 147178 h 83"/>
                <a:gd name="T22" fmla="*/ 40532 w 47"/>
                <a:gd name="T23" fmla="*/ 162671 h 83"/>
                <a:gd name="T24" fmla="*/ 40532 w 47"/>
                <a:gd name="T25" fmla="*/ 170417 h 83"/>
                <a:gd name="T26" fmla="*/ 32426 w 47"/>
                <a:gd name="T27" fmla="*/ 193656 h 83"/>
                <a:gd name="T28" fmla="*/ 24319 w 47"/>
                <a:gd name="T29" fmla="*/ 209148 h 83"/>
                <a:gd name="T30" fmla="*/ 32426 w 47"/>
                <a:gd name="T31" fmla="*/ 232387 h 83"/>
                <a:gd name="T32" fmla="*/ 40532 w 47"/>
                <a:gd name="T33" fmla="*/ 240133 h 83"/>
                <a:gd name="T34" fmla="*/ 40532 w 47"/>
                <a:gd name="T35" fmla="*/ 255626 h 83"/>
                <a:gd name="T36" fmla="*/ 40532 w 47"/>
                <a:gd name="T37" fmla="*/ 255626 h 83"/>
                <a:gd name="T38" fmla="*/ 40532 w 47"/>
                <a:gd name="T39" fmla="*/ 263372 h 83"/>
                <a:gd name="T40" fmla="*/ 40532 w 47"/>
                <a:gd name="T41" fmla="*/ 263372 h 83"/>
                <a:gd name="T42" fmla="*/ 32426 w 47"/>
                <a:gd name="T43" fmla="*/ 278864 h 83"/>
                <a:gd name="T44" fmla="*/ 40532 w 47"/>
                <a:gd name="T45" fmla="*/ 286610 h 83"/>
                <a:gd name="T46" fmla="*/ 32426 w 47"/>
                <a:gd name="T47" fmla="*/ 294357 h 83"/>
                <a:gd name="T48" fmla="*/ 48638 w 47"/>
                <a:gd name="T49" fmla="*/ 325342 h 83"/>
                <a:gd name="T50" fmla="*/ 48638 w 47"/>
                <a:gd name="T51" fmla="*/ 348580 h 83"/>
                <a:gd name="T52" fmla="*/ 56745 w 47"/>
                <a:gd name="T53" fmla="*/ 364073 h 83"/>
                <a:gd name="T54" fmla="*/ 64851 w 47"/>
                <a:gd name="T55" fmla="*/ 371819 h 83"/>
                <a:gd name="T56" fmla="*/ 64851 w 47"/>
                <a:gd name="T57" fmla="*/ 379565 h 83"/>
                <a:gd name="T58" fmla="*/ 48638 w 47"/>
                <a:gd name="T59" fmla="*/ 387311 h 83"/>
                <a:gd name="T60" fmla="*/ 48638 w 47"/>
                <a:gd name="T61" fmla="*/ 395058 h 83"/>
                <a:gd name="T62" fmla="*/ 40532 w 47"/>
                <a:gd name="T63" fmla="*/ 418296 h 83"/>
                <a:gd name="T64" fmla="*/ 24319 w 47"/>
                <a:gd name="T65" fmla="*/ 457027 h 83"/>
                <a:gd name="T66" fmla="*/ 0 w 47"/>
                <a:gd name="T67" fmla="*/ 511251 h 83"/>
                <a:gd name="T68" fmla="*/ 0 w 47"/>
                <a:gd name="T69" fmla="*/ 549982 h 83"/>
                <a:gd name="T70" fmla="*/ 218872 w 47"/>
                <a:gd name="T71" fmla="*/ 542236 h 83"/>
                <a:gd name="T72" fmla="*/ 218872 w 47"/>
                <a:gd name="T73" fmla="*/ 549982 h 83"/>
                <a:gd name="T74" fmla="*/ 210766 w 47"/>
                <a:gd name="T75" fmla="*/ 565475 h 83"/>
                <a:gd name="T76" fmla="*/ 218872 w 47"/>
                <a:gd name="T77" fmla="*/ 596460 h 83"/>
                <a:gd name="T78" fmla="*/ 235085 w 47"/>
                <a:gd name="T79" fmla="*/ 619698 h 83"/>
                <a:gd name="T80" fmla="*/ 243191 w 47"/>
                <a:gd name="T81" fmla="*/ 642937 h 83"/>
                <a:gd name="T82" fmla="*/ 259404 w 47"/>
                <a:gd name="T83" fmla="*/ 642937 h 83"/>
                <a:gd name="T84" fmla="*/ 283723 w 47"/>
                <a:gd name="T85" fmla="*/ 627445 h 83"/>
                <a:gd name="T86" fmla="*/ 332362 w 47"/>
                <a:gd name="T87" fmla="*/ 611952 h 83"/>
                <a:gd name="T88" fmla="*/ 348574 w 47"/>
                <a:gd name="T89" fmla="*/ 611952 h 83"/>
                <a:gd name="T90" fmla="*/ 364787 w 47"/>
                <a:gd name="T91" fmla="*/ 604206 h 83"/>
                <a:gd name="T92" fmla="*/ 372894 w 47"/>
                <a:gd name="T93" fmla="*/ 611952 h 83"/>
                <a:gd name="T94" fmla="*/ 381000 w 47"/>
                <a:gd name="T95" fmla="*/ 619698 h 83"/>
                <a:gd name="T96" fmla="*/ 381000 w 47"/>
                <a:gd name="T97" fmla="*/ 611952 h 83"/>
                <a:gd name="T98" fmla="*/ 356681 w 47"/>
                <a:gd name="T99" fmla="*/ 418296 h 83"/>
                <a:gd name="T100" fmla="*/ 356681 w 47"/>
                <a:gd name="T101" fmla="*/ 402804 h 83"/>
                <a:gd name="T102" fmla="*/ 364787 w 47"/>
                <a:gd name="T103" fmla="*/ 15492 h 83"/>
                <a:gd name="T104" fmla="*/ 356681 w 47"/>
                <a:gd name="T105" fmla="*/ 0 h 83"/>
                <a:gd name="T106" fmla="*/ 356681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14" name="Freeform 29"/>
            <p:cNvSpPr>
              <a:spLocks/>
            </p:cNvSpPr>
            <p:nvPr/>
          </p:nvSpPr>
          <p:spPr bwMode="auto">
            <a:xfrm>
              <a:off x="6878638" y="2732088"/>
              <a:ext cx="639762" cy="395287"/>
            </a:xfrm>
            <a:custGeom>
              <a:avLst/>
              <a:gdLst>
                <a:gd name="T0" fmla="*/ 153867 w 79"/>
                <a:gd name="T1" fmla="*/ 379786 h 51"/>
                <a:gd name="T2" fmla="*/ 445404 w 79"/>
                <a:gd name="T3" fmla="*/ 325530 h 51"/>
                <a:gd name="T4" fmla="*/ 534485 w 79"/>
                <a:gd name="T5" fmla="*/ 310029 h 51"/>
                <a:gd name="T6" fmla="*/ 542583 w 79"/>
                <a:gd name="T7" fmla="*/ 310029 h 51"/>
                <a:gd name="T8" fmla="*/ 542583 w 79"/>
                <a:gd name="T9" fmla="*/ 302278 h 51"/>
                <a:gd name="T10" fmla="*/ 542583 w 79"/>
                <a:gd name="T11" fmla="*/ 294528 h 51"/>
                <a:gd name="T12" fmla="*/ 550681 w 79"/>
                <a:gd name="T13" fmla="*/ 286777 h 51"/>
                <a:gd name="T14" fmla="*/ 566878 w 79"/>
                <a:gd name="T15" fmla="*/ 286777 h 51"/>
                <a:gd name="T16" fmla="*/ 574976 w 79"/>
                <a:gd name="T17" fmla="*/ 286777 h 51"/>
                <a:gd name="T18" fmla="*/ 599271 w 79"/>
                <a:gd name="T19" fmla="*/ 271275 h 51"/>
                <a:gd name="T20" fmla="*/ 599271 w 79"/>
                <a:gd name="T21" fmla="*/ 255774 h 51"/>
                <a:gd name="T22" fmla="*/ 623565 w 79"/>
                <a:gd name="T23" fmla="*/ 240272 h 51"/>
                <a:gd name="T24" fmla="*/ 639762 w 79"/>
                <a:gd name="T25" fmla="*/ 232522 h 51"/>
                <a:gd name="T26" fmla="*/ 639762 w 79"/>
                <a:gd name="T27" fmla="*/ 224771 h 51"/>
                <a:gd name="T28" fmla="*/ 623565 w 79"/>
                <a:gd name="T29" fmla="*/ 217020 h 51"/>
                <a:gd name="T30" fmla="*/ 615467 w 79"/>
                <a:gd name="T31" fmla="*/ 209270 h 51"/>
                <a:gd name="T32" fmla="*/ 607369 w 79"/>
                <a:gd name="T33" fmla="*/ 209270 h 51"/>
                <a:gd name="T34" fmla="*/ 607369 w 79"/>
                <a:gd name="T35" fmla="*/ 201519 h 51"/>
                <a:gd name="T36" fmla="*/ 591172 w 79"/>
                <a:gd name="T37" fmla="*/ 201519 h 51"/>
                <a:gd name="T38" fmla="*/ 591172 w 79"/>
                <a:gd name="T39" fmla="*/ 186017 h 51"/>
                <a:gd name="T40" fmla="*/ 574976 w 79"/>
                <a:gd name="T41" fmla="*/ 186017 h 51"/>
                <a:gd name="T42" fmla="*/ 574976 w 79"/>
                <a:gd name="T43" fmla="*/ 178267 h 51"/>
                <a:gd name="T44" fmla="*/ 574976 w 79"/>
                <a:gd name="T45" fmla="*/ 155015 h 51"/>
                <a:gd name="T46" fmla="*/ 583074 w 79"/>
                <a:gd name="T47" fmla="*/ 155015 h 51"/>
                <a:gd name="T48" fmla="*/ 574976 w 79"/>
                <a:gd name="T49" fmla="*/ 139513 h 51"/>
                <a:gd name="T50" fmla="*/ 566878 w 79"/>
                <a:gd name="T51" fmla="*/ 131762 h 51"/>
                <a:gd name="T52" fmla="*/ 566878 w 79"/>
                <a:gd name="T53" fmla="*/ 131762 h 51"/>
                <a:gd name="T54" fmla="*/ 574976 w 79"/>
                <a:gd name="T55" fmla="*/ 124012 h 51"/>
                <a:gd name="T56" fmla="*/ 583074 w 79"/>
                <a:gd name="T57" fmla="*/ 116261 h 51"/>
                <a:gd name="T58" fmla="*/ 591172 w 79"/>
                <a:gd name="T59" fmla="*/ 93009 h 51"/>
                <a:gd name="T60" fmla="*/ 591172 w 79"/>
                <a:gd name="T61" fmla="*/ 85258 h 51"/>
                <a:gd name="T62" fmla="*/ 599271 w 79"/>
                <a:gd name="T63" fmla="*/ 77507 h 51"/>
                <a:gd name="T64" fmla="*/ 599271 w 79"/>
                <a:gd name="T65" fmla="*/ 69757 h 51"/>
                <a:gd name="T66" fmla="*/ 591172 w 79"/>
                <a:gd name="T67" fmla="*/ 69757 h 51"/>
                <a:gd name="T68" fmla="*/ 566878 w 79"/>
                <a:gd name="T69" fmla="*/ 62006 h 51"/>
                <a:gd name="T70" fmla="*/ 566878 w 79"/>
                <a:gd name="T71" fmla="*/ 62006 h 51"/>
                <a:gd name="T72" fmla="*/ 558779 w 79"/>
                <a:gd name="T73" fmla="*/ 54255 h 51"/>
                <a:gd name="T74" fmla="*/ 558779 w 79"/>
                <a:gd name="T75" fmla="*/ 46504 h 51"/>
                <a:gd name="T76" fmla="*/ 542583 w 79"/>
                <a:gd name="T77" fmla="*/ 23252 h 51"/>
                <a:gd name="T78" fmla="*/ 534485 w 79"/>
                <a:gd name="T79" fmla="*/ 23252 h 51"/>
                <a:gd name="T80" fmla="*/ 534485 w 79"/>
                <a:gd name="T81" fmla="*/ 15501 h 51"/>
                <a:gd name="T82" fmla="*/ 526386 w 79"/>
                <a:gd name="T83" fmla="*/ 15501 h 51"/>
                <a:gd name="T84" fmla="*/ 526386 w 79"/>
                <a:gd name="T85" fmla="*/ 15501 h 51"/>
                <a:gd name="T86" fmla="*/ 526386 w 79"/>
                <a:gd name="T87" fmla="*/ 7751 h 51"/>
                <a:gd name="T88" fmla="*/ 518288 w 79"/>
                <a:gd name="T89" fmla="*/ 0 h 51"/>
                <a:gd name="T90" fmla="*/ 72884 w 79"/>
                <a:gd name="T91" fmla="*/ 85258 h 51"/>
                <a:gd name="T92" fmla="*/ 64786 w 79"/>
                <a:gd name="T93" fmla="*/ 54255 h 51"/>
                <a:gd name="T94" fmla="*/ 40491 w 79"/>
                <a:gd name="T95" fmla="*/ 77507 h 51"/>
                <a:gd name="T96" fmla="*/ 40491 w 79"/>
                <a:gd name="T97" fmla="*/ 77507 h 51"/>
                <a:gd name="T98" fmla="*/ 32393 w 79"/>
                <a:gd name="T99" fmla="*/ 69757 h 51"/>
                <a:gd name="T100" fmla="*/ 32393 w 79"/>
                <a:gd name="T101" fmla="*/ 69757 h 51"/>
                <a:gd name="T102" fmla="*/ 24295 w 79"/>
                <a:gd name="T103" fmla="*/ 85258 h 51"/>
                <a:gd name="T104" fmla="*/ 8098 w 79"/>
                <a:gd name="T105" fmla="*/ 100759 h 51"/>
                <a:gd name="T106" fmla="*/ 0 w 79"/>
                <a:gd name="T107" fmla="*/ 108510 h 51"/>
                <a:gd name="T108" fmla="*/ 32393 w 79"/>
                <a:gd name="T109" fmla="*/ 279026 h 51"/>
                <a:gd name="T110" fmla="*/ 48590 w 79"/>
                <a:gd name="T111" fmla="*/ 395287 h 51"/>
                <a:gd name="T112" fmla="*/ 153867 w 79"/>
                <a:gd name="T113" fmla="*/ 379786 h 51"/>
                <a:gd name="T114" fmla="*/ 153867 w 79"/>
                <a:gd name="T115" fmla="*/ 379786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15" name="Freeform 30"/>
            <p:cNvSpPr>
              <a:spLocks/>
            </p:cNvSpPr>
            <p:nvPr/>
          </p:nvSpPr>
          <p:spPr bwMode="auto">
            <a:xfrm>
              <a:off x="6664325" y="3127375"/>
              <a:ext cx="830263" cy="455613"/>
            </a:xfrm>
            <a:custGeom>
              <a:avLst/>
              <a:gdLst>
                <a:gd name="T0" fmla="*/ 252335 w 102"/>
                <a:gd name="T1" fmla="*/ 424724 h 59"/>
                <a:gd name="T2" fmla="*/ 211636 w 102"/>
                <a:gd name="T3" fmla="*/ 432446 h 59"/>
                <a:gd name="T4" fmla="*/ 179076 w 102"/>
                <a:gd name="T5" fmla="*/ 432446 h 59"/>
                <a:gd name="T6" fmla="*/ 40699 w 102"/>
                <a:gd name="T7" fmla="*/ 432446 h 59"/>
                <a:gd name="T8" fmla="*/ 73259 w 102"/>
                <a:gd name="T9" fmla="*/ 401557 h 59"/>
                <a:gd name="T10" fmla="*/ 81398 w 102"/>
                <a:gd name="T11" fmla="*/ 378390 h 59"/>
                <a:gd name="T12" fmla="*/ 154657 w 102"/>
                <a:gd name="T13" fmla="*/ 308890 h 59"/>
                <a:gd name="T14" fmla="*/ 170937 w 102"/>
                <a:gd name="T15" fmla="*/ 339779 h 59"/>
                <a:gd name="T16" fmla="*/ 219775 w 102"/>
                <a:gd name="T17" fmla="*/ 339779 h 59"/>
                <a:gd name="T18" fmla="*/ 236055 w 102"/>
                <a:gd name="T19" fmla="*/ 332057 h 59"/>
                <a:gd name="T20" fmla="*/ 276754 w 102"/>
                <a:gd name="T21" fmla="*/ 324335 h 59"/>
                <a:gd name="T22" fmla="*/ 293034 w 102"/>
                <a:gd name="T23" fmla="*/ 316612 h 59"/>
                <a:gd name="T24" fmla="*/ 341873 w 102"/>
                <a:gd name="T25" fmla="*/ 278001 h 59"/>
                <a:gd name="T26" fmla="*/ 358153 w 102"/>
                <a:gd name="T27" fmla="*/ 216223 h 59"/>
                <a:gd name="T28" fmla="*/ 398852 w 102"/>
                <a:gd name="T29" fmla="*/ 139001 h 59"/>
                <a:gd name="T30" fmla="*/ 423271 w 102"/>
                <a:gd name="T31" fmla="*/ 146723 h 59"/>
                <a:gd name="T32" fmla="*/ 447691 w 102"/>
                <a:gd name="T33" fmla="*/ 92667 h 59"/>
                <a:gd name="T34" fmla="*/ 480250 w 102"/>
                <a:gd name="T35" fmla="*/ 77223 h 59"/>
                <a:gd name="T36" fmla="*/ 496530 w 102"/>
                <a:gd name="T37" fmla="*/ 38611 h 59"/>
                <a:gd name="T38" fmla="*/ 496530 w 102"/>
                <a:gd name="T39" fmla="*/ 7722 h 59"/>
                <a:gd name="T40" fmla="*/ 553509 w 102"/>
                <a:gd name="T41" fmla="*/ 30889 h 59"/>
                <a:gd name="T42" fmla="*/ 569788 w 102"/>
                <a:gd name="T43" fmla="*/ 7722 h 59"/>
                <a:gd name="T44" fmla="*/ 594208 w 102"/>
                <a:gd name="T45" fmla="*/ 15445 h 59"/>
                <a:gd name="T46" fmla="*/ 618627 w 102"/>
                <a:gd name="T47" fmla="*/ 30889 h 59"/>
                <a:gd name="T48" fmla="*/ 651187 w 102"/>
                <a:gd name="T49" fmla="*/ 61778 h 59"/>
                <a:gd name="T50" fmla="*/ 626767 w 102"/>
                <a:gd name="T51" fmla="*/ 108112 h 59"/>
                <a:gd name="T52" fmla="*/ 659327 w 102"/>
                <a:gd name="T53" fmla="*/ 115834 h 59"/>
                <a:gd name="T54" fmla="*/ 683746 w 102"/>
                <a:gd name="T55" fmla="*/ 131278 h 59"/>
                <a:gd name="T56" fmla="*/ 708166 w 102"/>
                <a:gd name="T57" fmla="*/ 139001 h 59"/>
                <a:gd name="T58" fmla="*/ 757005 w 102"/>
                <a:gd name="T59" fmla="*/ 154445 h 59"/>
                <a:gd name="T60" fmla="*/ 757005 w 102"/>
                <a:gd name="T61" fmla="*/ 177612 h 59"/>
                <a:gd name="T62" fmla="*/ 748865 w 102"/>
                <a:gd name="T63" fmla="*/ 200779 h 59"/>
                <a:gd name="T64" fmla="*/ 773284 w 102"/>
                <a:gd name="T65" fmla="*/ 223945 h 59"/>
                <a:gd name="T66" fmla="*/ 757005 w 102"/>
                <a:gd name="T67" fmla="*/ 231668 h 59"/>
                <a:gd name="T68" fmla="*/ 765144 w 102"/>
                <a:gd name="T69" fmla="*/ 239390 h 59"/>
                <a:gd name="T70" fmla="*/ 748865 w 102"/>
                <a:gd name="T71" fmla="*/ 247112 h 59"/>
                <a:gd name="T72" fmla="*/ 765144 w 102"/>
                <a:gd name="T73" fmla="*/ 254834 h 59"/>
                <a:gd name="T74" fmla="*/ 765144 w 102"/>
                <a:gd name="T75" fmla="*/ 278001 h 59"/>
                <a:gd name="T76" fmla="*/ 748865 w 102"/>
                <a:gd name="T77" fmla="*/ 278001 h 59"/>
                <a:gd name="T78" fmla="*/ 781424 w 102"/>
                <a:gd name="T79" fmla="*/ 285723 h 59"/>
                <a:gd name="T80" fmla="*/ 813983 w 102"/>
                <a:gd name="T81" fmla="*/ 278001 h 59"/>
                <a:gd name="T82" fmla="*/ 822123 w 102"/>
                <a:gd name="T83" fmla="*/ 324335 h 59"/>
                <a:gd name="T84" fmla="*/ 822123 w 102"/>
                <a:gd name="T85" fmla="*/ 33205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16" name="Freeform 31"/>
            <p:cNvSpPr>
              <a:spLocks/>
            </p:cNvSpPr>
            <p:nvPr/>
          </p:nvSpPr>
          <p:spPr bwMode="auto">
            <a:xfrm>
              <a:off x="4457700" y="2794000"/>
              <a:ext cx="906463" cy="425450"/>
            </a:xfrm>
            <a:custGeom>
              <a:avLst/>
              <a:gdLst>
                <a:gd name="T0" fmla="*/ 0 w 111"/>
                <a:gd name="T1" fmla="*/ 263005 h 55"/>
                <a:gd name="T2" fmla="*/ 24499 w 111"/>
                <a:gd name="T3" fmla="*/ 0 h 55"/>
                <a:gd name="T4" fmla="*/ 587976 w 111"/>
                <a:gd name="T5" fmla="*/ 23206 h 55"/>
                <a:gd name="T6" fmla="*/ 604309 w 111"/>
                <a:gd name="T7" fmla="*/ 46413 h 55"/>
                <a:gd name="T8" fmla="*/ 620641 w 111"/>
                <a:gd name="T9" fmla="*/ 46413 h 55"/>
                <a:gd name="T10" fmla="*/ 636974 w 111"/>
                <a:gd name="T11" fmla="*/ 38677 h 55"/>
                <a:gd name="T12" fmla="*/ 645140 w 111"/>
                <a:gd name="T13" fmla="*/ 46413 h 55"/>
                <a:gd name="T14" fmla="*/ 653307 w 111"/>
                <a:gd name="T15" fmla="*/ 69619 h 55"/>
                <a:gd name="T16" fmla="*/ 669639 w 111"/>
                <a:gd name="T17" fmla="*/ 69619 h 55"/>
                <a:gd name="T18" fmla="*/ 677806 w 111"/>
                <a:gd name="T19" fmla="*/ 69619 h 55"/>
                <a:gd name="T20" fmla="*/ 694138 w 111"/>
                <a:gd name="T21" fmla="*/ 54148 h 55"/>
                <a:gd name="T22" fmla="*/ 710471 w 111"/>
                <a:gd name="T23" fmla="*/ 54148 h 55"/>
                <a:gd name="T24" fmla="*/ 726804 w 111"/>
                <a:gd name="T25" fmla="*/ 61884 h 55"/>
                <a:gd name="T26" fmla="*/ 767635 w 111"/>
                <a:gd name="T27" fmla="*/ 85090 h 55"/>
                <a:gd name="T28" fmla="*/ 792134 w 111"/>
                <a:gd name="T29" fmla="*/ 100561 h 55"/>
                <a:gd name="T30" fmla="*/ 792134 w 111"/>
                <a:gd name="T31" fmla="*/ 116032 h 55"/>
                <a:gd name="T32" fmla="*/ 808467 w 111"/>
                <a:gd name="T33" fmla="*/ 123767 h 55"/>
                <a:gd name="T34" fmla="*/ 808467 w 111"/>
                <a:gd name="T35" fmla="*/ 131503 h 55"/>
                <a:gd name="T36" fmla="*/ 800301 w 111"/>
                <a:gd name="T37" fmla="*/ 146974 h 55"/>
                <a:gd name="T38" fmla="*/ 808467 w 111"/>
                <a:gd name="T39" fmla="*/ 162445 h 55"/>
                <a:gd name="T40" fmla="*/ 816633 w 111"/>
                <a:gd name="T41" fmla="*/ 185651 h 55"/>
                <a:gd name="T42" fmla="*/ 824800 w 111"/>
                <a:gd name="T43" fmla="*/ 193386 h 55"/>
                <a:gd name="T44" fmla="*/ 824800 w 111"/>
                <a:gd name="T45" fmla="*/ 201122 h 55"/>
                <a:gd name="T46" fmla="*/ 824800 w 111"/>
                <a:gd name="T47" fmla="*/ 216593 h 55"/>
                <a:gd name="T48" fmla="*/ 841132 w 111"/>
                <a:gd name="T49" fmla="*/ 224328 h 55"/>
                <a:gd name="T50" fmla="*/ 849299 w 111"/>
                <a:gd name="T51" fmla="*/ 232064 h 55"/>
                <a:gd name="T52" fmla="*/ 841132 w 111"/>
                <a:gd name="T53" fmla="*/ 247535 h 55"/>
                <a:gd name="T54" fmla="*/ 841132 w 111"/>
                <a:gd name="T55" fmla="*/ 263005 h 55"/>
                <a:gd name="T56" fmla="*/ 857465 w 111"/>
                <a:gd name="T57" fmla="*/ 270741 h 55"/>
                <a:gd name="T58" fmla="*/ 857465 w 111"/>
                <a:gd name="T59" fmla="*/ 286212 h 55"/>
                <a:gd name="T60" fmla="*/ 849299 w 111"/>
                <a:gd name="T61" fmla="*/ 293947 h 55"/>
                <a:gd name="T62" fmla="*/ 857465 w 111"/>
                <a:gd name="T63" fmla="*/ 301683 h 55"/>
                <a:gd name="T64" fmla="*/ 865631 w 111"/>
                <a:gd name="T65" fmla="*/ 317154 h 55"/>
                <a:gd name="T66" fmla="*/ 857465 w 111"/>
                <a:gd name="T67" fmla="*/ 324889 h 55"/>
                <a:gd name="T68" fmla="*/ 865631 w 111"/>
                <a:gd name="T69" fmla="*/ 340360 h 55"/>
                <a:gd name="T70" fmla="*/ 865631 w 111"/>
                <a:gd name="T71" fmla="*/ 348095 h 55"/>
                <a:gd name="T72" fmla="*/ 873798 w 111"/>
                <a:gd name="T73" fmla="*/ 355831 h 55"/>
                <a:gd name="T74" fmla="*/ 881964 w 111"/>
                <a:gd name="T75" fmla="*/ 371302 h 55"/>
                <a:gd name="T76" fmla="*/ 890130 w 111"/>
                <a:gd name="T77" fmla="*/ 386773 h 55"/>
                <a:gd name="T78" fmla="*/ 906463 w 111"/>
                <a:gd name="T79" fmla="*/ 402244 h 55"/>
                <a:gd name="T80" fmla="*/ 906463 w 111"/>
                <a:gd name="T81" fmla="*/ 409979 h 55"/>
                <a:gd name="T82" fmla="*/ 906463 w 111"/>
                <a:gd name="T83" fmla="*/ 417715 h 55"/>
                <a:gd name="T84" fmla="*/ 906463 w 111"/>
                <a:gd name="T85" fmla="*/ 425450 h 55"/>
                <a:gd name="T86" fmla="*/ 204158 w 111"/>
                <a:gd name="T87" fmla="*/ 409979 h 55"/>
                <a:gd name="T88" fmla="*/ 212325 w 111"/>
                <a:gd name="T89" fmla="*/ 278476 h 55"/>
                <a:gd name="T90" fmla="*/ 0 w 111"/>
                <a:gd name="T91" fmla="*/ 263005 h 55"/>
                <a:gd name="T92" fmla="*/ 0 w 111"/>
                <a:gd name="T93" fmla="*/ 26300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17" name="Freeform 32"/>
            <p:cNvSpPr>
              <a:spLocks/>
            </p:cNvSpPr>
            <p:nvPr/>
          </p:nvSpPr>
          <p:spPr bwMode="auto">
            <a:xfrm>
              <a:off x="4522788" y="3590925"/>
              <a:ext cx="944562" cy="465138"/>
            </a:xfrm>
            <a:custGeom>
              <a:avLst/>
              <a:gdLst>
                <a:gd name="T0" fmla="*/ 113999 w 116"/>
                <a:gd name="T1" fmla="*/ 7752 h 60"/>
                <a:gd name="T2" fmla="*/ 0 w 116"/>
                <a:gd name="T3" fmla="*/ 69771 h 60"/>
                <a:gd name="T4" fmla="*/ 325711 w 116"/>
                <a:gd name="T5" fmla="*/ 341101 h 60"/>
                <a:gd name="T6" fmla="*/ 341997 w 116"/>
                <a:gd name="T7" fmla="*/ 348854 h 60"/>
                <a:gd name="T8" fmla="*/ 366425 w 116"/>
                <a:gd name="T9" fmla="*/ 372110 h 60"/>
                <a:gd name="T10" fmla="*/ 390853 w 116"/>
                <a:gd name="T11" fmla="*/ 364358 h 60"/>
                <a:gd name="T12" fmla="*/ 407139 w 116"/>
                <a:gd name="T13" fmla="*/ 372110 h 60"/>
                <a:gd name="T14" fmla="*/ 415282 w 116"/>
                <a:gd name="T15" fmla="*/ 387615 h 60"/>
                <a:gd name="T16" fmla="*/ 447853 w 116"/>
                <a:gd name="T17" fmla="*/ 395367 h 60"/>
                <a:gd name="T18" fmla="*/ 464138 w 116"/>
                <a:gd name="T19" fmla="*/ 403120 h 60"/>
                <a:gd name="T20" fmla="*/ 480424 w 116"/>
                <a:gd name="T21" fmla="*/ 395367 h 60"/>
                <a:gd name="T22" fmla="*/ 496709 w 116"/>
                <a:gd name="T23" fmla="*/ 410872 h 60"/>
                <a:gd name="T24" fmla="*/ 529281 w 116"/>
                <a:gd name="T25" fmla="*/ 410872 h 60"/>
                <a:gd name="T26" fmla="*/ 545566 w 116"/>
                <a:gd name="T27" fmla="*/ 426377 h 60"/>
                <a:gd name="T28" fmla="*/ 553709 w 116"/>
                <a:gd name="T29" fmla="*/ 441881 h 60"/>
                <a:gd name="T30" fmla="*/ 578137 w 116"/>
                <a:gd name="T31" fmla="*/ 434129 h 60"/>
                <a:gd name="T32" fmla="*/ 610708 w 116"/>
                <a:gd name="T33" fmla="*/ 449633 h 60"/>
                <a:gd name="T34" fmla="*/ 626994 w 116"/>
                <a:gd name="T35" fmla="*/ 441881 h 60"/>
                <a:gd name="T36" fmla="*/ 643279 w 116"/>
                <a:gd name="T37" fmla="*/ 441881 h 60"/>
                <a:gd name="T38" fmla="*/ 643279 w 116"/>
                <a:gd name="T39" fmla="*/ 465138 h 60"/>
                <a:gd name="T40" fmla="*/ 651422 w 116"/>
                <a:gd name="T41" fmla="*/ 449633 h 60"/>
                <a:gd name="T42" fmla="*/ 667708 w 116"/>
                <a:gd name="T43" fmla="*/ 434129 h 60"/>
                <a:gd name="T44" fmla="*/ 675850 w 116"/>
                <a:gd name="T45" fmla="*/ 441881 h 60"/>
                <a:gd name="T46" fmla="*/ 692136 w 116"/>
                <a:gd name="T47" fmla="*/ 449633 h 60"/>
                <a:gd name="T48" fmla="*/ 708422 w 116"/>
                <a:gd name="T49" fmla="*/ 441881 h 60"/>
                <a:gd name="T50" fmla="*/ 708422 w 116"/>
                <a:gd name="T51" fmla="*/ 449633 h 60"/>
                <a:gd name="T52" fmla="*/ 732850 w 116"/>
                <a:gd name="T53" fmla="*/ 465138 h 60"/>
                <a:gd name="T54" fmla="*/ 757278 w 116"/>
                <a:gd name="T55" fmla="*/ 449633 h 60"/>
                <a:gd name="T56" fmla="*/ 806135 w 116"/>
                <a:gd name="T57" fmla="*/ 434129 h 60"/>
                <a:gd name="T58" fmla="*/ 822420 w 116"/>
                <a:gd name="T59" fmla="*/ 434129 h 60"/>
                <a:gd name="T60" fmla="*/ 863134 w 116"/>
                <a:gd name="T61" fmla="*/ 434129 h 60"/>
                <a:gd name="T62" fmla="*/ 920134 w 116"/>
                <a:gd name="T63" fmla="*/ 457386 h 60"/>
                <a:gd name="T64" fmla="*/ 936419 w 116"/>
                <a:gd name="T65" fmla="*/ 465138 h 60"/>
                <a:gd name="T66" fmla="*/ 944562 w 116"/>
                <a:gd name="T67" fmla="*/ 240321 h 60"/>
                <a:gd name="T68" fmla="*/ 928276 w 116"/>
                <a:gd name="T69" fmla="*/ 2325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18" name="Freeform 33" descr="20%"/>
            <p:cNvSpPr>
              <a:spLocks/>
            </p:cNvSpPr>
            <p:nvPr/>
          </p:nvSpPr>
          <p:spPr bwMode="auto">
            <a:xfrm>
              <a:off x="5322888" y="3127375"/>
              <a:ext cx="730250" cy="603250"/>
            </a:xfrm>
            <a:custGeom>
              <a:avLst/>
              <a:gdLst>
                <a:gd name="T0" fmla="*/ 616656 w 90"/>
                <a:gd name="T1" fmla="*/ 533644 h 78"/>
                <a:gd name="T2" fmla="*/ 624769 w 90"/>
                <a:gd name="T3" fmla="*/ 549112 h 78"/>
                <a:gd name="T4" fmla="*/ 624769 w 90"/>
                <a:gd name="T5" fmla="*/ 572314 h 78"/>
                <a:gd name="T6" fmla="*/ 600428 w 90"/>
                <a:gd name="T7" fmla="*/ 595516 h 78"/>
                <a:gd name="T8" fmla="*/ 673453 w 90"/>
                <a:gd name="T9" fmla="*/ 603250 h 78"/>
                <a:gd name="T10" fmla="*/ 673453 w 90"/>
                <a:gd name="T11" fmla="*/ 572314 h 78"/>
                <a:gd name="T12" fmla="*/ 689681 w 90"/>
                <a:gd name="T13" fmla="*/ 533644 h 78"/>
                <a:gd name="T14" fmla="*/ 714022 w 90"/>
                <a:gd name="T15" fmla="*/ 518176 h 78"/>
                <a:gd name="T16" fmla="*/ 722136 w 90"/>
                <a:gd name="T17" fmla="*/ 518176 h 78"/>
                <a:gd name="T18" fmla="*/ 730250 w 90"/>
                <a:gd name="T19" fmla="*/ 471772 h 78"/>
                <a:gd name="T20" fmla="*/ 722136 w 90"/>
                <a:gd name="T21" fmla="*/ 464038 h 78"/>
                <a:gd name="T22" fmla="*/ 714022 w 90"/>
                <a:gd name="T23" fmla="*/ 456304 h 78"/>
                <a:gd name="T24" fmla="*/ 705908 w 90"/>
                <a:gd name="T25" fmla="*/ 464038 h 78"/>
                <a:gd name="T26" fmla="*/ 681567 w 90"/>
                <a:gd name="T27" fmla="*/ 433103 h 78"/>
                <a:gd name="T28" fmla="*/ 689681 w 90"/>
                <a:gd name="T29" fmla="*/ 417635 h 78"/>
                <a:gd name="T30" fmla="*/ 681567 w 90"/>
                <a:gd name="T31" fmla="*/ 402167 h 78"/>
                <a:gd name="T32" fmla="*/ 640997 w 90"/>
                <a:gd name="T33" fmla="*/ 355763 h 78"/>
                <a:gd name="T34" fmla="*/ 600428 w 90"/>
                <a:gd name="T35" fmla="*/ 332561 h 78"/>
                <a:gd name="T36" fmla="*/ 576086 w 90"/>
                <a:gd name="T37" fmla="*/ 293891 h 78"/>
                <a:gd name="T38" fmla="*/ 600428 w 90"/>
                <a:gd name="T39" fmla="*/ 262955 h 78"/>
                <a:gd name="T40" fmla="*/ 600428 w 90"/>
                <a:gd name="T41" fmla="*/ 232019 h 78"/>
                <a:gd name="T42" fmla="*/ 567972 w 90"/>
                <a:gd name="T43" fmla="*/ 208817 h 78"/>
                <a:gd name="T44" fmla="*/ 551745 w 90"/>
                <a:gd name="T45" fmla="*/ 224285 h 78"/>
                <a:gd name="T46" fmla="*/ 527403 w 90"/>
                <a:gd name="T47" fmla="*/ 170147 h 78"/>
                <a:gd name="T48" fmla="*/ 486833 w 90"/>
                <a:gd name="T49" fmla="*/ 139212 h 78"/>
                <a:gd name="T50" fmla="*/ 454378 w 90"/>
                <a:gd name="T51" fmla="*/ 100542 h 78"/>
                <a:gd name="T52" fmla="*/ 446264 w 90"/>
                <a:gd name="T53" fmla="*/ 46404 h 78"/>
                <a:gd name="T54" fmla="*/ 446264 w 90"/>
                <a:gd name="T55" fmla="*/ 30936 h 78"/>
                <a:gd name="T56" fmla="*/ 0 w 90"/>
                <a:gd name="T57" fmla="*/ 15468 h 78"/>
                <a:gd name="T58" fmla="*/ 16228 w 90"/>
                <a:gd name="T59" fmla="*/ 38670 h 78"/>
                <a:gd name="T60" fmla="*/ 40569 w 90"/>
                <a:gd name="T61" fmla="*/ 69606 h 78"/>
                <a:gd name="T62" fmla="*/ 40569 w 90"/>
                <a:gd name="T63" fmla="*/ 85074 h 78"/>
                <a:gd name="T64" fmla="*/ 89253 w 90"/>
                <a:gd name="T65" fmla="*/ 123744 h 78"/>
                <a:gd name="T66" fmla="*/ 73025 w 90"/>
                <a:gd name="T67" fmla="*/ 154679 h 78"/>
                <a:gd name="T68" fmla="*/ 89253 w 90"/>
                <a:gd name="T69" fmla="*/ 170147 h 78"/>
                <a:gd name="T70" fmla="*/ 105481 w 90"/>
                <a:gd name="T71" fmla="*/ 201083 h 78"/>
                <a:gd name="T72" fmla="*/ 121708 w 90"/>
                <a:gd name="T73" fmla="*/ 208817 h 78"/>
                <a:gd name="T74" fmla="*/ 129822 w 90"/>
                <a:gd name="T75" fmla="*/ 556846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19" name="Freeform 34" descr="20%"/>
            <p:cNvSpPr>
              <a:spLocks/>
            </p:cNvSpPr>
            <p:nvPr/>
          </p:nvSpPr>
          <p:spPr bwMode="auto">
            <a:xfrm>
              <a:off x="6011863" y="3265488"/>
              <a:ext cx="809625" cy="395287"/>
            </a:xfrm>
            <a:custGeom>
              <a:avLst/>
              <a:gdLst>
                <a:gd name="T0" fmla="*/ 163561 w 99"/>
                <a:gd name="T1" fmla="*/ 379786 h 51"/>
                <a:gd name="T2" fmla="*/ 155383 w 99"/>
                <a:gd name="T3" fmla="*/ 364284 h 51"/>
                <a:gd name="T4" fmla="*/ 179917 w 99"/>
                <a:gd name="T5" fmla="*/ 364284 h 51"/>
                <a:gd name="T6" fmla="*/ 654242 w 99"/>
                <a:gd name="T7" fmla="*/ 317780 h 51"/>
                <a:gd name="T8" fmla="*/ 695133 w 99"/>
                <a:gd name="T9" fmla="*/ 294528 h 51"/>
                <a:gd name="T10" fmla="*/ 727845 w 99"/>
                <a:gd name="T11" fmla="*/ 271275 h 51"/>
                <a:gd name="T12" fmla="*/ 727845 w 99"/>
                <a:gd name="T13" fmla="*/ 255774 h 51"/>
                <a:gd name="T14" fmla="*/ 736023 w 99"/>
                <a:gd name="T15" fmla="*/ 240272 h 51"/>
                <a:gd name="T16" fmla="*/ 809625 w 99"/>
                <a:gd name="T17" fmla="*/ 178267 h 51"/>
                <a:gd name="T18" fmla="*/ 801447 w 99"/>
                <a:gd name="T19" fmla="*/ 170516 h 51"/>
                <a:gd name="T20" fmla="*/ 793269 w 99"/>
                <a:gd name="T21" fmla="*/ 162765 h 51"/>
                <a:gd name="T22" fmla="*/ 776913 w 99"/>
                <a:gd name="T23" fmla="*/ 155015 h 51"/>
                <a:gd name="T24" fmla="*/ 768735 w 99"/>
                <a:gd name="T25" fmla="*/ 155015 h 51"/>
                <a:gd name="T26" fmla="*/ 736023 w 99"/>
                <a:gd name="T27" fmla="*/ 108510 h 51"/>
                <a:gd name="T28" fmla="*/ 727845 w 99"/>
                <a:gd name="T29" fmla="*/ 93009 h 51"/>
                <a:gd name="T30" fmla="*/ 727845 w 99"/>
                <a:gd name="T31" fmla="*/ 62006 h 51"/>
                <a:gd name="T32" fmla="*/ 711489 w 99"/>
                <a:gd name="T33" fmla="*/ 54255 h 51"/>
                <a:gd name="T34" fmla="*/ 686955 w 99"/>
                <a:gd name="T35" fmla="*/ 31003 h 51"/>
                <a:gd name="T36" fmla="*/ 670599 w 99"/>
                <a:gd name="T37" fmla="*/ 31003 h 51"/>
                <a:gd name="T38" fmla="*/ 662420 w 99"/>
                <a:gd name="T39" fmla="*/ 46504 h 51"/>
                <a:gd name="T40" fmla="*/ 637886 w 99"/>
                <a:gd name="T41" fmla="*/ 46504 h 51"/>
                <a:gd name="T42" fmla="*/ 613352 w 99"/>
                <a:gd name="T43" fmla="*/ 46504 h 51"/>
                <a:gd name="T44" fmla="*/ 580640 w 99"/>
                <a:gd name="T45" fmla="*/ 38754 h 51"/>
                <a:gd name="T46" fmla="*/ 539750 w 99"/>
                <a:gd name="T47" fmla="*/ 31003 h 51"/>
                <a:gd name="T48" fmla="*/ 515216 w 99"/>
                <a:gd name="T49" fmla="*/ 0 h 51"/>
                <a:gd name="T50" fmla="*/ 498860 w 99"/>
                <a:gd name="T51" fmla="*/ 7751 h 51"/>
                <a:gd name="T52" fmla="*/ 474326 w 99"/>
                <a:gd name="T53" fmla="*/ 0 h 51"/>
                <a:gd name="T54" fmla="*/ 474326 w 99"/>
                <a:gd name="T55" fmla="*/ 15501 h 51"/>
                <a:gd name="T56" fmla="*/ 474326 w 99"/>
                <a:gd name="T57" fmla="*/ 46504 h 51"/>
                <a:gd name="T58" fmla="*/ 449792 w 99"/>
                <a:gd name="T59" fmla="*/ 62006 h 51"/>
                <a:gd name="T60" fmla="*/ 417080 w 99"/>
                <a:gd name="T61" fmla="*/ 62006 h 51"/>
                <a:gd name="T62" fmla="*/ 376189 w 99"/>
                <a:gd name="T63" fmla="*/ 139513 h 51"/>
                <a:gd name="T64" fmla="*/ 343477 w 99"/>
                <a:gd name="T65" fmla="*/ 162765 h 51"/>
                <a:gd name="T66" fmla="*/ 318943 w 99"/>
                <a:gd name="T67" fmla="*/ 147264 h 51"/>
                <a:gd name="T68" fmla="*/ 302587 w 99"/>
                <a:gd name="T69" fmla="*/ 186017 h 51"/>
                <a:gd name="T70" fmla="*/ 286231 w 99"/>
                <a:gd name="T71" fmla="*/ 186017 h 51"/>
                <a:gd name="T72" fmla="*/ 261697 w 99"/>
                <a:gd name="T73" fmla="*/ 178267 h 51"/>
                <a:gd name="T74" fmla="*/ 245341 w 99"/>
                <a:gd name="T75" fmla="*/ 201519 h 51"/>
                <a:gd name="T76" fmla="*/ 212629 w 99"/>
                <a:gd name="T77" fmla="*/ 186017 h 51"/>
                <a:gd name="T78" fmla="*/ 163561 w 99"/>
                <a:gd name="T79" fmla="*/ 193768 h 51"/>
                <a:gd name="T80" fmla="*/ 163561 w 99"/>
                <a:gd name="T81" fmla="*/ 209270 h 51"/>
                <a:gd name="T82" fmla="*/ 147205 w 99"/>
                <a:gd name="T83" fmla="*/ 209270 h 51"/>
                <a:gd name="T84" fmla="*/ 147205 w 99"/>
                <a:gd name="T85" fmla="*/ 209270 h 51"/>
                <a:gd name="T86" fmla="*/ 139027 w 99"/>
                <a:gd name="T87" fmla="*/ 232522 h 51"/>
                <a:gd name="T88" fmla="*/ 139027 w 99"/>
                <a:gd name="T89" fmla="*/ 232522 h 51"/>
                <a:gd name="T90" fmla="*/ 147205 w 99"/>
                <a:gd name="T91" fmla="*/ 255774 h 51"/>
                <a:gd name="T92" fmla="*/ 98136 w 99"/>
                <a:gd name="T93" fmla="*/ 263525 h 51"/>
                <a:gd name="T94" fmla="*/ 106314 w 99"/>
                <a:gd name="T95" fmla="*/ 310029 h 51"/>
                <a:gd name="T96" fmla="*/ 81780 w 99"/>
                <a:gd name="T97" fmla="*/ 302278 h 51"/>
                <a:gd name="T98" fmla="*/ 49068 w 99"/>
                <a:gd name="T99" fmla="*/ 294528 h 51"/>
                <a:gd name="T100" fmla="*/ 32712 w 99"/>
                <a:gd name="T101" fmla="*/ 325530 h 51"/>
                <a:gd name="T102" fmla="*/ 32712 w 99"/>
                <a:gd name="T103" fmla="*/ 325530 h 51"/>
                <a:gd name="T104" fmla="*/ 40890 w 99"/>
                <a:gd name="T105" fmla="*/ 341032 h 51"/>
                <a:gd name="T106" fmla="*/ 24534 w 99"/>
                <a:gd name="T107" fmla="*/ 379786 h 51"/>
                <a:gd name="T108" fmla="*/ 8178 w 99"/>
                <a:gd name="T109" fmla="*/ 379786 h 51"/>
                <a:gd name="T110" fmla="*/ 0 w 99"/>
                <a:gd name="T111" fmla="*/ 39528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20" name="Freeform 35" descr="20%"/>
            <p:cNvSpPr>
              <a:spLocks/>
            </p:cNvSpPr>
            <p:nvPr/>
          </p:nvSpPr>
          <p:spPr bwMode="auto">
            <a:xfrm>
              <a:off x="5940425" y="3560763"/>
              <a:ext cx="901700" cy="301625"/>
            </a:xfrm>
            <a:custGeom>
              <a:avLst/>
              <a:gdLst>
                <a:gd name="T0" fmla="*/ 901700 w 111"/>
                <a:gd name="T1" fmla="*/ 0 h 39"/>
                <a:gd name="T2" fmla="*/ 722985 w 111"/>
                <a:gd name="T3" fmla="*/ 23202 h 39"/>
                <a:gd name="T4" fmla="*/ 706738 w 111"/>
                <a:gd name="T5" fmla="*/ 30936 h 39"/>
                <a:gd name="T6" fmla="*/ 251826 w 111"/>
                <a:gd name="T7" fmla="*/ 69606 h 39"/>
                <a:gd name="T8" fmla="*/ 251826 w 111"/>
                <a:gd name="T9" fmla="*/ 61872 h 39"/>
                <a:gd name="T10" fmla="*/ 227456 w 111"/>
                <a:gd name="T11" fmla="*/ 69606 h 39"/>
                <a:gd name="T12" fmla="*/ 235579 w 111"/>
                <a:gd name="T13" fmla="*/ 77340 h 39"/>
                <a:gd name="T14" fmla="*/ 235579 w 111"/>
                <a:gd name="T15" fmla="*/ 85074 h 39"/>
                <a:gd name="T16" fmla="*/ 73111 w 111"/>
                <a:gd name="T17" fmla="*/ 100542 h 39"/>
                <a:gd name="T18" fmla="*/ 64987 w 111"/>
                <a:gd name="T19" fmla="*/ 116010 h 39"/>
                <a:gd name="T20" fmla="*/ 56864 w 111"/>
                <a:gd name="T21" fmla="*/ 139212 h 39"/>
                <a:gd name="T22" fmla="*/ 64987 w 111"/>
                <a:gd name="T23" fmla="*/ 146946 h 39"/>
                <a:gd name="T24" fmla="*/ 56864 w 111"/>
                <a:gd name="T25" fmla="*/ 170147 h 39"/>
                <a:gd name="T26" fmla="*/ 56864 w 111"/>
                <a:gd name="T27" fmla="*/ 170147 h 39"/>
                <a:gd name="T28" fmla="*/ 56864 w 111"/>
                <a:gd name="T29" fmla="*/ 177881 h 39"/>
                <a:gd name="T30" fmla="*/ 48741 w 111"/>
                <a:gd name="T31" fmla="*/ 193349 h 39"/>
                <a:gd name="T32" fmla="*/ 40617 w 111"/>
                <a:gd name="T33" fmla="*/ 201083 h 39"/>
                <a:gd name="T34" fmla="*/ 32494 w 111"/>
                <a:gd name="T35" fmla="*/ 232019 h 39"/>
                <a:gd name="T36" fmla="*/ 16247 w 111"/>
                <a:gd name="T37" fmla="*/ 247487 h 39"/>
                <a:gd name="T38" fmla="*/ 16247 w 111"/>
                <a:gd name="T39" fmla="*/ 270689 h 39"/>
                <a:gd name="T40" fmla="*/ 16247 w 111"/>
                <a:gd name="T41" fmla="*/ 293891 h 39"/>
                <a:gd name="T42" fmla="*/ 16247 w 111"/>
                <a:gd name="T43" fmla="*/ 293891 h 39"/>
                <a:gd name="T44" fmla="*/ 0 w 111"/>
                <a:gd name="T45" fmla="*/ 301625 h 39"/>
                <a:gd name="T46" fmla="*/ 235579 w 111"/>
                <a:gd name="T47" fmla="*/ 286157 h 39"/>
                <a:gd name="T48" fmla="*/ 528023 w 111"/>
                <a:gd name="T49" fmla="*/ 262955 h 39"/>
                <a:gd name="T50" fmla="*/ 633627 w 111"/>
                <a:gd name="T51" fmla="*/ 247487 h 39"/>
                <a:gd name="T52" fmla="*/ 641751 w 111"/>
                <a:gd name="T53" fmla="*/ 216551 h 39"/>
                <a:gd name="T54" fmla="*/ 649874 w 111"/>
                <a:gd name="T55" fmla="*/ 216551 h 39"/>
                <a:gd name="T56" fmla="*/ 649874 w 111"/>
                <a:gd name="T57" fmla="*/ 216551 h 39"/>
                <a:gd name="T58" fmla="*/ 657997 w 111"/>
                <a:gd name="T59" fmla="*/ 208817 h 39"/>
                <a:gd name="T60" fmla="*/ 666121 w 111"/>
                <a:gd name="T61" fmla="*/ 201083 h 39"/>
                <a:gd name="T62" fmla="*/ 657997 w 111"/>
                <a:gd name="T63" fmla="*/ 193349 h 39"/>
                <a:gd name="T64" fmla="*/ 666121 w 111"/>
                <a:gd name="T65" fmla="*/ 185615 h 39"/>
                <a:gd name="T66" fmla="*/ 674244 w 111"/>
                <a:gd name="T67" fmla="*/ 177881 h 39"/>
                <a:gd name="T68" fmla="*/ 698614 w 111"/>
                <a:gd name="T69" fmla="*/ 170147 h 39"/>
                <a:gd name="T70" fmla="*/ 722985 w 111"/>
                <a:gd name="T71" fmla="*/ 162413 h 39"/>
                <a:gd name="T72" fmla="*/ 747355 w 111"/>
                <a:gd name="T73" fmla="*/ 139212 h 39"/>
                <a:gd name="T74" fmla="*/ 755478 w 111"/>
                <a:gd name="T75" fmla="*/ 139212 h 39"/>
                <a:gd name="T76" fmla="*/ 771725 w 111"/>
                <a:gd name="T77" fmla="*/ 123744 h 39"/>
                <a:gd name="T78" fmla="*/ 779849 w 111"/>
                <a:gd name="T79" fmla="*/ 108276 h 39"/>
                <a:gd name="T80" fmla="*/ 779849 w 111"/>
                <a:gd name="T81" fmla="*/ 108276 h 39"/>
                <a:gd name="T82" fmla="*/ 787972 w 111"/>
                <a:gd name="T83" fmla="*/ 108276 h 39"/>
                <a:gd name="T84" fmla="*/ 796096 w 111"/>
                <a:gd name="T85" fmla="*/ 108276 h 39"/>
                <a:gd name="T86" fmla="*/ 796096 w 111"/>
                <a:gd name="T87" fmla="*/ 100542 h 39"/>
                <a:gd name="T88" fmla="*/ 804219 w 111"/>
                <a:gd name="T89" fmla="*/ 92808 h 39"/>
                <a:gd name="T90" fmla="*/ 804219 w 111"/>
                <a:gd name="T91" fmla="*/ 92808 h 39"/>
                <a:gd name="T92" fmla="*/ 812342 w 111"/>
                <a:gd name="T93" fmla="*/ 100542 h 39"/>
                <a:gd name="T94" fmla="*/ 820466 w 111"/>
                <a:gd name="T95" fmla="*/ 92808 h 39"/>
                <a:gd name="T96" fmla="*/ 820466 w 111"/>
                <a:gd name="T97" fmla="*/ 92808 h 39"/>
                <a:gd name="T98" fmla="*/ 836713 w 111"/>
                <a:gd name="T99" fmla="*/ 77340 h 39"/>
                <a:gd name="T100" fmla="*/ 844836 w 111"/>
                <a:gd name="T101" fmla="*/ 77340 h 39"/>
                <a:gd name="T102" fmla="*/ 861083 w 111"/>
                <a:gd name="T103" fmla="*/ 77340 h 39"/>
                <a:gd name="T104" fmla="*/ 885453 w 111"/>
                <a:gd name="T105" fmla="*/ 46404 h 39"/>
                <a:gd name="T106" fmla="*/ 893577 w 111"/>
                <a:gd name="T107" fmla="*/ 38670 h 39"/>
                <a:gd name="T108" fmla="*/ 901700 w 111"/>
                <a:gd name="T109" fmla="*/ 30936 h 39"/>
                <a:gd name="T110" fmla="*/ 901700 w 111"/>
                <a:gd name="T111" fmla="*/ 23202 h 39"/>
                <a:gd name="T112" fmla="*/ 901700 w 111"/>
                <a:gd name="T113" fmla="*/ 7734 h 39"/>
                <a:gd name="T114" fmla="*/ 901700 w 111"/>
                <a:gd name="T115" fmla="*/ 0 h 39"/>
                <a:gd name="T116" fmla="*/ 901700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21" name="Freeform 36" descr="20%"/>
            <p:cNvSpPr>
              <a:spLocks/>
            </p:cNvSpPr>
            <p:nvPr/>
          </p:nvSpPr>
          <p:spPr bwMode="auto">
            <a:xfrm>
              <a:off x="6175375" y="3824288"/>
              <a:ext cx="423863" cy="641350"/>
            </a:xfrm>
            <a:custGeom>
              <a:avLst/>
              <a:gdLst>
                <a:gd name="T0" fmla="*/ 0 w 52"/>
                <a:gd name="T1" fmla="*/ 23181 h 83"/>
                <a:gd name="T2" fmla="*/ 8151 w 52"/>
                <a:gd name="T3" fmla="*/ 38636 h 83"/>
                <a:gd name="T4" fmla="*/ 0 w 52"/>
                <a:gd name="T5" fmla="*/ 424991 h 83"/>
                <a:gd name="T6" fmla="*/ 0 w 52"/>
                <a:gd name="T7" fmla="*/ 440445 h 83"/>
                <a:gd name="T8" fmla="*/ 24454 w 52"/>
                <a:gd name="T9" fmla="*/ 633623 h 83"/>
                <a:gd name="T10" fmla="*/ 32605 w 52"/>
                <a:gd name="T11" fmla="*/ 633623 h 83"/>
                <a:gd name="T12" fmla="*/ 40756 w 52"/>
                <a:gd name="T13" fmla="*/ 625896 h 83"/>
                <a:gd name="T14" fmla="*/ 57058 w 52"/>
                <a:gd name="T15" fmla="*/ 633623 h 83"/>
                <a:gd name="T16" fmla="*/ 65210 w 52"/>
                <a:gd name="T17" fmla="*/ 625896 h 83"/>
                <a:gd name="T18" fmla="*/ 65210 w 52"/>
                <a:gd name="T19" fmla="*/ 594987 h 83"/>
                <a:gd name="T20" fmla="*/ 73361 w 52"/>
                <a:gd name="T21" fmla="*/ 579533 h 83"/>
                <a:gd name="T22" fmla="*/ 81512 w 52"/>
                <a:gd name="T23" fmla="*/ 594987 h 83"/>
                <a:gd name="T24" fmla="*/ 81512 w 52"/>
                <a:gd name="T25" fmla="*/ 602714 h 83"/>
                <a:gd name="T26" fmla="*/ 89663 w 52"/>
                <a:gd name="T27" fmla="*/ 618169 h 83"/>
                <a:gd name="T28" fmla="*/ 105966 w 52"/>
                <a:gd name="T29" fmla="*/ 641350 h 83"/>
                <a:gd name="T30" fmla="*/ 114117 w 52"/>
                <a:gd name="T31" fmla="*/ 641350 h 83"/>
                <a:gd name="T32" fmla="*/ 122268 w 52"/>
                <a:gd name="T33" fmla="*/ 641350 h 83"/>
                <a:gd name="T34" fmla="*/ 138571 w 52"/>
                <a:gd name="T35" fmla="*/ 625896 h 83"/>
                <a:gd name="T36" fmla="*/ 138571 w 52"/>
                <a:gd name="T37" fmla="*/ 625896 h 83"/>
                <a:gd name="T38" fmla="*/ 146722 w 52"/>
                <a:gd name="T39" fmla="*/ 618169 h 83"/>
                <a:gd name="T40" fmla="*/ 146722 w 52"/>
                <a:gd name="T41" fmla="*/ 618169 h 83"/>
                <a:gd name="T42" fmla="*/ 146722 w 52"/>
                <a:gd name="T43" fmla="*/ 610442 h 83"/>
                <a:gd name="T44" fmla="*/ 138571 w 52"/>
                <a:gd name="T45" fmla="*/ 610442 h 83"/>
                <a:gd name="T46" fmla="*/ 138571 w 52"/>
                <a:gd name="T47" fmla="*/ 602714 h 83"/>
                <a:gd name="T48" fmla="*/ 146722 w 52"/>
                <a:gd name="T49" fmla="*/ 594987 h 83"/>
                <a:gd name="T50" fmla="*/ 146722 w 52"/>
                <a:gd name="T51" fmla="*/ 587260 h 83"/>
                <a:gd name="T52" fmla="*/ 130419 w 52"/>
                <a:gd name="T53" fmla="*/ 579533 h 83"/>
                <a:gd name="T54" fmla="*/ 130419 w 52"/>
                <a:gd name="T55" fmla="*/ 579533 h 83"/>
                <a:gd name="T56" fmla="*/ 122268 w 52"/>
                <a:gd name="T57" fmla="*/ 579533 h 83"/>
                <a:gd name="T58" fmla="*/ 114117 w 52"/>
                <a:gd name="T59" fmla="*/ 564079 h 83"/>
                <a:gd name="T60" fmla="*/ 114117 w 52"/>
                <a:gd name="T61" fmla="*/ 556352 h 83"/>
                <a:gd name="T62" fmla="*/ 114117 w 52"/>
                <a:gd name="T63" fmla="*/ 548625 h 83"/>
                <a:gd name="T64" fmla="*/ 114117 w 52"/>
                <a:gd name="T65" fmla="*/ 548625 h 83"/>
                <a:gd name="T66" fmla="*/ 114117 w 52"/>
                <a:gd name="T67" fmla="*/ 540898 h 83"/>
                <a:gd name="T68" fmla="*/ 423863 w 52"/>
                <a:gd name="T69" fmla="*/ 509989 h 83"/>
                <a:gd name="T70" fmla="*/ 423863 w 52"/>
                <a:gd name="T71" fmla="*/ 502262 h 83"/>
                <a:gd name="T72" fmla="*/ 407561 w 52"/>
                <a:gd name="T73" fmla="*/ 486808 h 83"/>
                <a:gd name="T74" fmla="*/ 407561 w 52"/>
                <a:gd name="T75" fmla="*/ 448172 h 83"/>
                <a:gd name="T76" fmla="*/ 391258 w 52"/>
                <a:gd name="T77" fmla="*/ 424991 h 83"/>
                <a:gd name="T78" fmla="*/ 391258 w 52"/>
                <a:gd name="T79" fmla="*/ 401810 h 83"/>
                <a:gd name="T80" fmla="*/ 399409 w 52"/>
                <a:gd name="T81" fmla="*/ 386355 h 83"/>
                <a:gd name="T82" fmla="*/ 399409 w 52"/>
                <a:gd name="T83" fmla="*/ 363174 h 83"/>
                <a:gd name="T84" fmla="*/ 407561 w 52"/>
                <a:gd name="T85" fmla="*/ 347720 h 83"/>
                <a:gd name="T86" fmla="*/ 415712 w 52"/>
                <a:gd name="T87" fmla="*/ 347720 h 83"/>
                <a:gd name="T88" fmla="*/ 399409 w 52"/>
                <a:gd name="T89" fmla="*/ 339993 h 83"/>
                <a:gd name="T90" fmla="*/ 407561 w 52"/>
                <a:gd name="T91" fmla="*/ 324539 h 83"/>
                <a:gd name="T92" fmla="*/ 399409 w 52"/>
                <a:gd name="T93" fmla="*/ 316811 h 83"/>
                <a:gd name="T94" fmla="*/ 391258 w 52"/>
                <a:gd name="T95" fmla="*/ 309084 h 83"/>
                <a:gd name="T96" fmla="*/ 383107 w 52"/>
                <a:gd name="T97" fmla="*/ 301357 h 83"/>
                <a:gd name="T98" fmla="*/ 374956 w 52"/>
                <a:gd name="T99" fmla="*/ 285903 h 83"/>
                <a:gd name="T100" fmla="*/ 366805 w 52"/>
                <a:gd name="T101" fmla="*/ 278176 h 83"/>
                <a:gd name="T102" fmla="*/ 293444 w 52"/>
                <a:gd name="T103" fmla="*/ 0 h 83"/>
                <a:gd name="T104" fmla="*/ 0 w 52"/>
                <a:gd name="T105" fmla="*/ 23181 h 83"/>
                <a:gd name="T106" fmla="*/ 0 w 52"/>
                <a:gd name="T107" fmla="*/ 23181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22" name="Freeform 37"/>
            <p:cNvSpPr>
              <a:spLocks/>
            </p:cNvSpPr>
            <p:nvPr/>
          </p:nvSpPr>
          <p:spPr bwMode="auto">
            <a:xfrm>
              <a:off x="6575425" y="3459163"/>
              <a:ext cx="968375" cy="395287"/>
            </a:xfrm>
            <a:custGeom>
              <a:avLst/>
              <a:gdLst>
                <a:gd name="T0" fmla="*/ 16275 w 119"/>
                <a:gd name="T1" fmla="*/ 317780 h 51"/>
                <a:gd name="T2" fmla="*/ 32550 w 119"/>
                <a:gd name="T3" fmla="*/ 302278 h 51"/>
                <a:gd name="T4" fmla="*/ 40688 w 119"/>
                <a:gd name="T5" fmla="*/ 279026 h 51"/>
                <a:gd name="T6" fmla="*/ 113926 w 119"/>
                <a:gd name="T7" fmla="*/ 240272 h 51"/>
                <a:gd name="T8" fmla="*/ 146477 w 119"/>
                <a:gd name="T9" fmla="*/ 209270 h 51"/>
                <a:gd name="T10" fmla="*/ 162752 w 119"/>
                <a:gd name="T11" fmla="*/ 209270 h 51"/>
                <a:gd name="T12" fmla="*/ 170890 w 119"/>
                <a:gd name="T13" fmla="*/ 193768 h 51"/>
                <a:gd name="T14" fmla="*/ 187165 w 119"/>
                <a:gd name="T15" fmla="*/ 193768 h 51"/>
                <a:gd name="T16" fmla="*/ 227853 w 119"/>
                <a:gd name="T17" fmla="*/ 178267 h 51"/>
                <a:gd name="T18" fmla="*/ 268541 w 119"/>
                <a:gd name="T19" fmla="*/ 131762 h 51"/>
                <a:gd name="T20" fmla="*/ 268541 w 119"/>
                <a:gd name="T21" fmla="*/ 100759 h 51"/>
                <a:gd name="T22" fmla="*/ 301091 w 119"/>
                <a:gd name="T23" fmla="*/ 100759 h 51"/>
                <a:gd name="T24" fmla="*/ 341779 w 119"/>
                <a:gd name="T25" fmla="*/ 93009 h 51"/>
                <a:gd name="T26" fmla="*/ 919549 w 119"/>
                <a:gd name="T27" fmla="*/ 7751 h 51"/>
                <a:gd name="T28" fmla="*/ 927687 w 119"/>
                <a:gd name="T29" fmla="*/ 15501 h 51"/>
                <a:gd name="T30" fmla="*/ 943962 w 119"/>
                <a:gd name="T31" fmla="*/ 38754 h 51"/>
                <a:gd name="T32" fmla="*/ 943962 w 119"/>
                <a:gd name="T33" fmla="*/ 46504 h 51"/>
                <a:gd name="T34" fmla="*/ 927687 w 119"/>
                <a:gd name="T35" fmla="*/ 38754 h 51"/>
                <a:gd name="T36" fmla="*/ 919549 w 119"/>
                <a:gd name="T37" fmla="*/ 46504 h 51"/>
                <a:gd name="T38" fmla="*/ 886999 w 119"/>
                <a:gd name="T39" fmla="*/ 62006 h 51"/>
                <a:gd name="T40" fmla="*/ 854449 w 119"/>
                <a:gd name="T41" fmla="*/ 85258 h 51"/>
                <a:gd name="T42" fmla="*/ 862586 w 119"/>
                <a:gd name="T43" fmla="*/ 93009 h 51"/>
                <a:gd name="T44" fmla="*/ 911412 w 119"/>
                <a:gd name="T45" fmla="*/ 69757 h 51"/>
                <a:gd name="T46" fmla="*/ 927687 w 119"/>
                <a:gd name="T47" fmla="*/ 85258 h 51"/>
                <a:gd name="T48" fmla="*/ 935825 w 119"/>
                <a:gd name="T49" fmla="*/ 85258 h 51"/>
                <a:gd name="T50" fmla="*/ 960237 w 119"/>
                <a:gd name="T51" fmla="*/ 69757 h 51"/>
                <a:gd name="T52" fmla="*/ 968375 w 119"/>
                <a:gd name="T53" fmla="*/ 108510 h 51"/>
                <a:gd name="T54" fmla="*/ 952100 w 119"/>
                <a:gd name="T55" fmla="*/ 131762 h 51"/>
                <a:gd name="T56" fmla="*/ 927687 w 119"/>
                <a:gd name="T57" fmla="*/ 147264 h 51"/>
                <a:gd name="T58" fmla="*/ 895137 w 119"/>
                <a:gd name="T59" fmla="*/ 155015 h 51"/>
                <a:gd name="T60" fmla="*/ 886999 w 119"/>
                <a:gd name="T61" fmla="*/ 147264 h 51"/>
                <a:gd name="T62" fmla="*/ 878861 w 119"/>
                <a:gd name="T63" fmla="*/ 139513 h 51"/>
                <a:gd name="T64" fmla="*/ 878861 w 119"/>
                <a:gd name="T65" fmla="*/ 162765 h 51"/>
                <a:gd name="T66" fmla="*/ 886999 w 119"/>
                <a:gd name="T67" fmla="*/ 170516 h 51"/>
                <a:gd name="T68" fmla="*/ 895137 w 119"/>
                <a:gd name="T69" fmla="*/ 186017 h 51"/>
                <a:gd name="T70" fmla="*/ 854449 w 119"/>
                <a:gd name="T71" fmla="*/ 209270 h 51"/>
                <a:gd name="T72" fmla="*/ 854449 w 119"/>
                <a:gd name="T73" fmla="*/ 224771 h 51"/>
                <a:gd name="T74" fmla="*/ 911412 w 119"/>
                <a:gd name="T75" fmla="*/ 209270 h 51"/>
                <a:gd name="T76" fmla="*/ 927687 w 119"/>
                <a:gd name="T77" fmla="*/ 209270 h 51"/>
                <a:gd name="T78" fmla="*/ 886999 w 119"/>
                <a:gd name="T79" fmla="*/ 248023 h 51"/>
                <a:gd name="T80" fmla="*/ 838173 w 119"/>
                <a:gd name="T81" fmla="*/ 279026 h 51"/>
                <a:gd name="T82" fmla="*/ 830036 w 119"/>
                <a:gd name="T83" fmla="*/ 286777 h 51"/>
                <a:gd name="T84" fmla="*/ 781210 w 119"/>
                <a:gd name="T85" fmla="*/ 341032 h 51"/>
                <a:gd name="T86" fmla="*/ 756797 w 119"/>
                <a:gd name="T87" fmla="*/ 387536 h 51"/>
                <a:gd name="T88" fmla="*/ 561495 w 119"/>
                <a:gd name="T89" fmla="*/ 302278 h 51"/>
                <a:gd name="T90" fmla="*/ 406880 w 119"/>
                <a:gd name="T91" fmla="*/ 279026 h 51"/>
                <a:gd name="T92" fmla="*/ 398743 w 119"/>
                <a:gd name="T93" fmla="*/ 279026 h 51"/>
                <a:gd name="T94" fmla="*/ 244128 w 119"/>
                <a:gd name="T95" fmla="*/ 286777 h 51"/>
                <a:gd name="T96" fmla="*/ 211578 w 119"/>
                <a:gd name="T97" fmla="*/ 310029 h 51"/>
                <a:gd name="T98" fmla="*/ 0 w 119"/>
                <a:gd name="T99" fmla="*/ 34878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23" name="Freeform 38" descr="20%"/>
            <p:cNvSpPr>
              <a:spLocks/>
            </p:cNvSpPr>
            <p:nvPr/>
          </p:nvSpPr>
          <p:spPr bwMode="auto">
            <a:xfrm>
              <a:off x="5449888" y="3660775"/>
              <a:ext cx="547687" cy="479425"/>
            </a:xfrm>
            <a:custGeom>
              <a:avLst/>
              <a:gdLst>
                <a:gd name="T0" fmla="*/ 0 w 67"/>
                <a:gd name="T1" fmla="*/ 23198 h 62"/>
                <a:gd name="T2" fmla="*/ 490466 w 67"/>
                <a:gd name="T3" fmla="*/ 0 h 62"/>
                <a:gd name="T4" fmla="*/ 490466 w 67"/>
                <a:gd name="T5" fmla="*/ 7733 h 62"/>
                <a:gd name="T6" fmla="*/ 498640 w 67"/>
                <a:gd name="T7" fmla="*/ 15465 h 62"/>
                <a:gd name="T8" fmla="*/ 506815 w 67"/>
                <a:gd name="T9" fmla="*/ 23198 h 62"/>
                <a:gd name="T10" fmla="*/ 498640 w 67"/>
                <a:gd name="T11" fmla="*/ 38663 h 62"/>
                <a:gd name="T12" fmla="*/ 490466 w 67"/>
                <a:gd name="T13" fmla="*/ 46396 h 62"/>
                <a:gd name="T14" fmla="*/ 474117 w 67"/>
                <a:gd name="T15" fmla="*/ 61861 h 62"/>
                <a:gd name="T16" fmla="*/ 474117 w 67"/>
                <a:gd name="T17" fmla="*/ 69594 h 62"/>
                <a:gd name="T18" fmla="*/ 547687 w 67"/>
                <a:gd name="T19" fmla="*/ 69594 h 62"/>
                <a:gd name="T20" fmla="*/ 547687 w 67"/>
                <a:gd name="T21" fmla="*/ 69594 h 62"/>
                <a:gd name="T22" fmla="*/ 547687 w 67"/>
                <a:gd name="T23" fmla="*/ 77327 h 62"/>
                <a:gd name="T24" fmla="*/ 539513 w 67"/>
                <a:gd name="T25" fmla="*/ 92792 h 62"/>
                <a:gd name="T26" fmla="*/ 531338 w 67"/>
                <a:gd name="T27" fmla="*/ 100525 h 62"/>
                <a:gd name="T28" fmla="*/ 523164 w 67"/>
                <a:gd name="T29" fmla="*/ 131455 h 62"/>
                <a:gd name="T30" fmla="*/ 506815 w 67"/>
                <a:gd name="T31" fmla="*/ 146921 h 62"/>
                <a:gd name="T32" fmla="*/ 506815 w 67"/>
                <a:gd name="T33" fmla="*/ 170119 h 62"/>
                <a:gd name="T34" fmla="*/ 506815 w 67"/>
                <a:gd name="T35" fmla="*/ 193317 h 62"/>
                <a:gd name="T36" fmla="*/ 506815 w 67"/>
                <a:gd name="T37" fmla="*/ 193317 h 62"/>
                <a:gd name="T38" fmla="*/ 490466 w 67"/>
                <a:gd name="T39" fmla="*/ 201049 h 62"/>
                <a:gd name="T40" fmla="*/ 490466 w 67"/>
                <a:gd name="T41" fmla="*/ 208782 h 62"/>
                <a:gd name="T42" fmla="*/ 465943 w 67"/>
                <a:gd name="T43" fmla="*/ 224247 h 62"/>
                <a:gd name="T44" fmla="*/ 465943 w 67"/>
                <a:gd name="T45" fmla="*/ 247445 h 62"/>
                <a:gd name="T46" fmla="*/ 465943 w 67"/>
                <a:gd name="T47" fmla="*/ 270643 h 62"/>
                <a:gd name="T48" fmla="*/ 457768 w 67"/>
                <a:gd name="T49" fmla="*/ 278376 h 62"/>
                <a:gd name="T50" fmla="*/ 441419 w 67"/>
                <a:gd name="T51" fmla="*/ 293841 h 62"/>
                <a:gd name="T52" fmla="*/ 425070 w 67"/>
                <a:gd name="T53" fmla="*/ 309306 h 62"/>
                <a:gd name="T54" fmla="*/ 416896 w 67"/>
                <a:gd name="T55" fmla="*/ 317039 h 62"/>
                <a:gd name="T56" fmla="*/ 416896 w 67"/>
                <a:gd name="T57" fmla="*/ 332504 h 62"/>
                <a:gd name="T58" fmla="*/ 408722 w 67"/>
                <a:gd name="T59" fmla="*/ 347970 h 62"/>
                <a:gd name="T60" fmla="*/ 408722 w 67"/>
                <a:gd name="T61" fmla="*/ 355702 h 62"/>
                <a:gd name="T62" fmla="*/ 400547 w 67"/>
                <a:gd name="T63" fmla="*/ 378900 h 62"/>
                <a:gd name="T64" fmla="*/ 392373 w 67"/>
                <a:gd name="T65" fmla="*/ 394366 h 62"/>
                <a:gd name="T66" fmla="*/ 400547 w 67"/>
                <a:gd name="T67" fmla="*/ 417564 h 62"/>
                <a:gd name="T68" fmla="*/ 408722 w 67"/>
                <a:gd name="T69" fmla="*/ 425296 h 62"/>
                <a:gd name="T70" fmla="*/ 408722 w 67"/>
                <a:gd name="T71" fmla="*/ 440762 h 62"/>
                <a:gd name="T72" fmla="*/ 408722 w 67"/>
                <a:gd name="T73" fmla="*/ 440762 h 62"/>
                <a:gd name="T74" fmla="*/ 408722 w 67"/>
                <a:gd name="T75" fmla="*/ 448494 h 62"/>
                <a:gd name="T76" fmla="*/ 408722 w 67"/>
                <a:gd name="T77" fmla="*/ 448494 h 62"/>
                <a:gd name="T78" fmla="*/ 400547 w 67"/>
                <a:gd name="T79" fmla="*/ 463960 h 62"/>
                <a:gd name="T80" fmla="*/ 408722 w 67"/>
                <a:gd name="T81" fmla="*/ 471692 h 62"/>
                <a:gd name="T82" fmla="*/ 65395 w 67"/>
                <a:gd name="T83" fmla="*/ 479425 h 62"/>
                <a:gd name="T84" fmla="*/ 65395 w 67"/>
                <a:gd name="T85" fmla="*/ 409831 h 62"/>
                <a:gd name="T86" fmla="*/ 49047 w 67"/>
                <a:gd name="T87" fmla="*/ 402098 h 62"/>
                <a:gd name="T88" fmla="*/ 32698 w 67"/>
                <a:gd name="T89" fmla="*/ 409831 h 62"/>
                <a:gd name="T90" fmla="*/ 32698 w 67"/>
                <a:gd name="T91" fmla="*/ 409831 h 62"/>
                <a:gd name="T92" fmla="*/ 16349 w 67"/>
                <a:gd name="T93" fmla="*/ 394366 h 62"/>
                <a:gd name="T94" fmla="*/ 16349 w 67"/>
                <a:gd name="T95" fmla="*/ 170119 h 62"/>
                <a:gd name="T96" fmla="*/ 0 w 67"/>
                <a:gd name="T97" fmla="*/ 23198 h 62"/>
                <a:gd name="T98" fmla="*/ 0 w 67"/>
                <a:gd name="T99" fmla="*/ 23198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nvGrpSpPr>
            <p:cNvPr id="11" name="Group 283"/>
            <p:cNvGrpSpPr>
              <a:grpSpLocks/>
            </p:cNvGrpSpPr>
            <p:nvPr/>
          </p:nvGrpSpPr>
          <p:grpSpPr bwMode="auto">
            <a:xfrm>
              <a:off x="1155696" y="3886215"/>
              <a:ext cx="2009775" cy="1390654"/>
              <a:chOff x="768" y="2832"/>
              <a:chExt cx="1203" cy="876"/>
            </a:xfrm>
          </p:grpSpPr>
          <p:sp>
            <p:nvSpPr>
              <p:cNvPr id="32847" name="Freeform 40"/>
              <p:cNvSpPr>
                <a:spLocks/>
              </p:cNvSpPr>
              <p:nvPr/>
            </p:nvSpPr>
            <p:spPr bwMode="auto">
              <a:xfrm>
                <a:off x="1056" y="2832"/>
                <a:ext cx="915" cy="780"/>
              </a:xfrm>
              <a:custGeom>
                <a:avLst/>
                <a:gdLst>
                  <a:gd name="T0" fmla="*/ 68 w 188"/>
                  <a:gd name="T1" fmla="*/ 151 h 160"/>
                  <a:gd name="T2" fmla="*/ 127 w 188"/>
                  <a:gd name="T3" fmla="*/ 195 h 160"/>
                  <a:gd name="T4" fmla="*/ 88 w 188"/>
                  <a:gd name="T5" fmla="*/ 244 h 160"/>
                  <a:gd name="T6" fmla="*/ 78 w 188"/>
                  <a:gd name="T7" fmla="*/ 210 h 160"/>
                  <a:gd name="T8" fmla="*/ 24 w 188"/>
                  <a:gd name="T9" fmla="*/ 268 h 160"/>
                  <a:gd name="T10" fmla="*/ 54 w 188"/>
                  <a:gd name="T11" fmla="*/ 312 h 160"/>
                  <a:gd name="T12" fmla="*/ 131 w 188"/>
                  <a:gd name="T13" fmla="*/ 297 h 160"/>
                  <a:gd name="T14" fmla="*/ 107 w 188"/>
                  <a:gd name="T15" fmla="*/ 361 h 160"/>
                  <a:gd name="T16" fmla="*/ 88 w 188"/>
                  <a:gd name="T17" fmla="*/ 385 h 160"/>
                  <a:gd name="T18" fmla="*/ 49 w 188"/>
                  <a:gd name="T19" fmla="*/ 400 h 160"/>
                  <a:gd name="T20" fmla="*/ 29 w 188"/>
                  <a:gd name="T21" fmla="*/ 478 h 160"/>
                  <a:gd name="T22" fmla="*/ 54 w 188"/>
                  <a:gd name="T23" fmla="*/ 522 h 160"/>
                  <a:gd name="T24" fmla="*/ 107 w 188"/>
                  <a:gd name="T25" fmla="*/ 546 h 160"/>
                  <a:gd name="T26" fmla="*/ 107 w 188"/>
                  <a:gd name="T27" fmla="*/ 585 h 160"/>
                  <a:gd name="T28" fmla="*/ 170 w 188"/>
                  <a:gd name="T29" fmla="*/ 600 h 160"/>
                  <a:gd name="T30" fmla="*/ 204 w 188"/>
                  <a:gd name="T31" fmla="*/ 609 h 160"/>
                  <a:gd name="T32" fmla="*/ 141 w 188"/>
                  <a:gd name="T33" fmla="*/ 687 h 160"/>
                  <a:gd name="T34" fmla="*/ 92 w 188"/>
                  <a:gd name="T35" fmla="*/ 717 h 160"/>
                  <a:gd name="T36" fmla="*/ 15 w 188"/>
                  <a:gd name="T37" fmla="*/ 756 h 160"/>
                  <a:gd name="T38" fmla="*/ 15 w 188"/>
                  <a:gd name="T39" fmla="*/ 780 h 160"/>
                  <a:gd name="T40" fmla="*/ 141 w 188"/>
                  <a:gd name="T41" fmla="*/ 726 h 160"/>
                  <a:gd name="T42" fmla="*/ 302 w 188"/>
                  <a:gd name="T43" fmla="*/ 585 h 160"/>
                  <a:gd name="T44" fmla="*/ 287 w 188"/>
                  <a:gd name="T45" fmla="*/ 570 h 160"/>
                  <a:gd name="T46" fmla="*/ 375 w 188"/>
                  <a:gd name="T47" fmla="*/ 463 h 160"/>
                  <a:gd name="T48" fmla="*/ 350 w 188"/>
                  <a:gd name="T49" fmla="*/ 492 h 160"/>
                  <a:gd name="T50" fmla="*/ 355 w 188"/>
                  <a:gd name="T51" fmla="*/ 531 h 160"/>
                  <a:gd name="T52" fmla="*/ 350 w 188"/>
                  <a:gd name="T53" fmla="*/ 556 h 160"/>
                  <a:gd name="T54" fmla="*/ 419 w 188"/>
                  <a:gd name="T55" fmla="*/ 517 h 160"/>
                  <a:gd name="T56" fmla="*/ 419 w 188"/>
                  <a:gd name="T57" fmla="*/ 478 h 160"/>
                  <a:gd name="T58" fmla="*/ 521 w 188"/>
                  <a:gd name="T59" fmla="*/ 502 h 160"/>
                  <a:gd name="T60" fmla="*/ 589 w 188"/>
                  <a:gd name="T61" fmla="*/ 492 h 160"/>
                  <a:gd name="T62" fmla="*/ 706 w 188"/>
                  <a:gd name="T63" fmla="*/ 531 h 160"/>
                  <a:gd name="T64" fmla="*/ 745 w 188"/>
                  <a:gd name="T65" fmla="*/ 580 h 160"/>
                  <a:gd name="T66" fmla="*/ 808 w 188"/>
                  <a:gd name="T67" fmla="*/ 624 h 160"/>
                  <a:gd name="T68" fmla="*/ 915 w 188"/>
                  <a:gd name="T69" fmla="*/ 634 h 160"/>
                  <a:gd name="T70" fmla="*/ 900 w 188"/>
                  <a:gd name="T71" fmla="*/ 570 h 160"/>
                  <a:gd name="T72" fmla="*/ 857 w 188"/>
                  <a:gd name="T73" fmla="*/ 561 h 160"/>
                  <a:gd name="T74" fmla="*/ 793 w 188"/>
                  <a:gd name="T75" fmla="*/ 517 h 160"/>
                  <a:gd name="T76" fmla="*/ 715 w 188"/>
                  <a:gd name="T77" fmla="*/ 463 h 160"/>
                  <a:gd name="T78" fmla="*/ 686 w 188"/>
                  <a:gd name="T79" fmla="*/ 502 h 160"/>
                  <a:gd name="T80" fmla="*/ 628 w 188"/>
                  <a:gd name="T81" fmla="*/ 453 h 160"/>
                  <a:gd name="T82" fmla="*/ 569 w 188"/>
                  <a:gd name="T83" fmla="*/ 390 h 160"/>
                  <a:gd name="T84" fmla="*/ 496 w 188"/>
                  <a:gd name="T85" fmla="*/ 102 h 160"/>
                  <a:gd name="T86" fmla="*/ 438 w 188"/>
                  <a:gd name="T87" fmla="*/ 24 h 160"/>
                  <a:gd name="T88" fmla="*/ 336 w 188"/>
                  <a:gd name="T89" fmla="*/ 24 h 160"/>
                  <a:gd name="T90" fmla="*/ 287 w 188"/>
                  <a:gd name="T91" fmla="*/ 24 h 160"/>
                  <a:gd name="T92" fmla="*/ 219 w 188"/>
                  <a:gd name="T93" fmla="*/ 0 h 160"/>
                  <a:gd name="T94" fmla="*/ 170 w 188"/>
                  <a:gd name="T95" fmla="*/ 20 h 160"/>
                  <a:gd name="T96" fmla="*/ 117 w 188"/>
                  <a:gd name="T97" fmla="*/ 63 h 160"/>
                  <a:gd name="T98" fmla="*/ 92 w 188"/>
                  <a:gd name="T99" fmla="*/ 102 h 160"/>
                  <a:gd name="T100" fmla="*/ 49 w 188"/>
                  <a:gd name="T101" fmla="*/ 12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48" name="Freeform 41"/>
              <p:cNvSpPr>
                <a:spLocks/>
              </p:cNvSpPr>
              <p:nvPr/>
            </p:nvSpPr>
            <p:spPr bwMode="auto">
              <a:xfrm>
                <a:off x="1021" y="3608"/>
                <a:ext cx="20" cy="14"/>
              </a:xfrm>
              <a:custGeom>
                <a:avLst/>
                <a:gdLst>
                  <a:gd name="T0" fmla="*/ 10 w 4"/>
                  <a:gd name="T1" fmla="*/ 9 h 3"/>
                  <a:gd name="T2" fmla="*/ 10 w 4"/>
                  <a:gd name="T3" fmla="*/ 5 h 3"/>
                  <a:gd name="T4" fmla="*/ 10 w 4"/>
                  <a:gd name="T5" fmla="*/ 5 h 3"/>
                  <a:gd name="T6" fmla="*/ 10 w 4"/>
                  <a:gd name="T7" fmla="*/ 5 h 3"/>
                  <a:gd name="T8" fmla="*/ 10 w 4"/>
                  <a:gd name="T9" fmla="*/ 5 h 3"/>
                  <a:gd name="T10" fmla="*/ 10 w 4"/>
                  <a:gd name="T11" fmla="*/ 5 h 3"/>
                  <a:gd name="T12" fmla="*/ 10 w 4"/>
                  <a:gd name="T13" fmla="*/ 5 h 3"/>
                  <a:gd name="T14" fmla="*/ 5 w 4"/>
                  <a:gd name="T15" fmla="*/ 0 h 3"/>
                  <a:gd name="T16" fmla="*/ 5 w 4"/>
                  <a:gd name="T17" fmla="*/ 0 h 3"/>
                  <a:gd name="T18" fmla="*/ 0 w 4"/>
                  <a:gd name="T19" fmla="*/ 5 h 3"/>
                  <a:gd name="T20" fmla="*/ 0 w 4"/>
                  <a:gd name="T21" fmla="*/ 5 h 3"/>
                  <a:gd name="T22" fmla="*/ 0 w 4"/>
                  <a:gd name="T23" fmla="*/ 5 h 3"/>
                  <a:gd name="T24" fmla="*/ 0 w 4"/>
                  <a:gd name="T25" fmla="*/ 5 h 3"/>
                  <a:gd name="T26" fmla="*/ 0 w 4"/>
                  <a:gd name="T27" fmla="*/ 5 h 3"/>
                  <a:gd name="T28" fmla="*/ 0 w 4"/>
                  <a:gd name="T29" fmla="*/ 5 h 3"/>
                  <a:gd name="T30" fmla="*/ 0 w 4"/>
                  <a:gd name="T31" fmla="*/ 9 h 3"/>
                  <a:gd name="T32" fmla="*/ 0 w 4"/>
                  <a:gd name="T33" fmla="*/ 9 h 3"/>
                  <a:gd name="T34" fmla="*/ 5 w 4"/>
                  <a:gd name="T35" fmla="*/ 9 h 3"/>
                  <a:gd name="T36" fmla="*/ 5 w 4"/>
                  <a:gd name="T37" fmla="*/ 9 h 3"/>
                  <a:gd name="T38" fmla="*/ 5 w 4"/>
                  <a:gd name="T39" fmla="*/ 14 h 3"/>
                  <a:gd name="T40" fmla="*/ 10 w 4"/>
                  <a:gd name="T41" fmla="*/ 14 h 3"/>
                  <a:gd name="T42" fmla="*/ 10 w 4"/>
                  <a:gd name="T43" fmla="*/ 14 h 3"/>
                  <a:gd name="T44" fmla="*/ 15 w 4"/>
                  <a:gd name="T45" fmla="*/ 14 h 3"/>
                  <a:gd name="T46" fmla="*/ 15 w 4"/>
                  <a:gd name="T47" fmla="*/ 14 h 3"/>
                  <a:gd name="T48" fmla="*/ 20 w 4"/>
                  <a:gd name="T49" fmla="*/ 9 h 3"/>
                  <a:gd name="T50" fmla="*/ 20 w 4"/>
                  <a:gd name="T51" fmla="*/ 9 h 3"/>
                  <a:gd name="T52" fmla="*/ 20 w 4"/>
                  <a:gd name="T53" fmla="*/ 9 h 3"/>
                  <a:gd name="T54" fmla="*/ 20 w 4"/>
                  <a:gd name="T55" fmla="*/ 5 h 3"/>
                  <a:gd name="T56" fmla="*/ 20 w 4"/>
                  <a:gd name="T57" fmla="*/ 5 h 3"/>
                  <a:gd name="T58" fmla="*/ 20 w 4"/>
                  <a:gd name="T59" fmla="*/ 5 h 3"/>
                  <a:gd name="T60" fmla="*/ 20 w 4"/>
                  <a:gd name="T61" fmla="*/ 5 h 3"/>
                  <a:gd name="T62" fmla="*/ 20 w 4"/>
                  <a:gd name="T63" fmla="*/ 5 h 3"/>
                  <a:gd name="T64" fmla="*/ 20 w 4"/>
                  <a:gd name="T65" fmla="*/ 0 h 3"/>
                  <a:gd name="T66" fmla="*/ 20 w 4"/>
                  <a:gd name="T67" fmla="*/ 0 h 3"/>
                  <a:gd name="T68" fmla="*/ 20 w 4"/>
                  <a:gd name="T69" fmla="*/ 0 h 3"/>
                  <a:gd name="T70" fmla="*/ 20 w 4"/>
                  <a:gd name="T71" fmla="*/ 0 h 3"/>
                  <a:gd name="T72" fmla="*/ 20 w 4"/>
                  <a:gd name="T73" fmla="*/ 5 h 3"/>
                  <a:gd name="T74" fmla="*/ 15 w 4"/>
                  <a:gd name="T75" fmla="*/ 5 h 3"/>
                  <a:gd name="T76" fmla="*/ 15 w 4"/>
                  <a:gd name="T77" fmla="*/ 5 h 3"/>
                  <a:gd name="T78" fmla="*/ 10 w 4"/>
                  <a:gd name="T79" fmla="*/ 9 h 3"/>
                  <a:gd name="T80" fmla="*/ 10 w 4"/>
                  <a:gd name="T81" fmla="*/ 9 h 3"/>
                  <a:gd name="T82" fmla="*/ 10 w 4"/>
                  <a:gd name="T83" fmla="*/ 9 h 3"/>
                  <a:gd name="T84" fmla="*/ 10 w 4"/>
                  <a:gd name="T85" fmla="*/ 9 h 3"/>
                  <a:gd name="T86" fmla="*/ 10 w 4"/>
                  <a:gd name="T87" fmla="*/ 14 h 3"/>
                  <a:gd name="T88" fmla="*/ 15 w 4"/>
                  <a:gd name="T89" fmla="*/ 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49" name="Freeform 42"/>
              <p:cNvSpPr>
                <a:spLocks/>
              </p:cNvSpPr>
              <p:nvPr/>
            </p:nvSpPr>
            <p:spPr bwMode="auto">
              <a:xfrm>
                <a:off x="978" y="3610"/>
                <a:ext cx="43" cy="30"/>
              </a:xfrm>
              <a:custGeom>
                <a:avLst/>
                <a:gdLst>
                  <a:gd name="T0" fmla="*/ 33 w 9"/>
                  <a:gd name="T1" fmla="*/ 0 h 6"/>
                  <a:gd name="T2" fmla="*/ 19 w 9"/>
                  <a:gd name="T3" fmla="*/ 0 h 6"/>
                  <a:gd name="T4" fmla="*/ 14 w 9"/>
                  <a:gd name="T5" fmla="*/ 5 h 6"/>
                  <a:gd name="T6" fmla="*/ 14 w 9"/>
                  <a:gd name="T7" fmla="*/ 5 h 6"/>
                  <a:gd name="T8" fmla="*/ 14 w 9"/>
                  <a:gd name="T9" fmla="*/ 10 h 6"/>
                  <a:gd name="T10" fmla="*/ 14 w 9"/>
                  <a:gd name="T11" fmla="*/ 15 h 6"/>
                  <a:gd name="T12" fmla="*/ 10 w 9"/>
                  <a:gd name="T13" fmla="*/ 15 h 6"/>
                  <a:gd name="T14" fmla="*/ 10 w 9"/>
                  <a:gd name="T15" fmla="*/ 15 h 6"/>
                  <a:gd name="T16" fmla="*/ 5 w 9"/>
                  <a:gd name="T17" fmla="*/ 15 h 6"/>
                  <a:gd name="T18" fmla="*/ 5 w 9"/>
                  <a:gd name="T19" fmla="*/ 20 h 6"/>
                  <a:gd name="T20" fmla="*/ 5 w 9"/>
                  <a:gd name="T21" fmla="*/ 25 h 6"/>
                  <a:gd name="T22" fmla="*/ 0 w 9"/>
                  <a:gd name="T23" fmla="*/ 25 h 6"/>
                  <a:gd name="T24" fmla="*/ 0 w 9"/>
                  <a:gd name="T25" fmla="*/ 30 h 6"/>
                  <a:gd name="T26" fmla="*/ 0 w 9"/>
                  <a:gd name="T27" fmla="*/ 30 h 6"/>
                  <a:gd name="T28" fmla="*/ 0 w 9"/>
                  <a:gd name="T29" fmla="*/ 30 h 6"/>
                  <a:gd name="T30" fmla="*/ 0 w 9"/>
                  <a:gd name="T31" fmla="*/ 30 h 6"/>
                  <a:gd name="T32" fmla="*/ 0 w 9"/>
                  <a:gd name="T33" fmla="*/ 30 h 6"/>
                  <a:gd name="T34" fmla="*/ 0 w 9"/>
                  <a:gd name="T35" fmla="*/ 30 h 6"/>
                  <a:gd name="T36" fmla="*/ 0 w 9"/>
                  <a:gd name="T37" fmla="*/ 30 h 6"/>
                  <a:gd name="T38" fmla="*/ 5 w 9"/>
                  <a:gd name="T39" fmla="*/ 30 h 6"/>
                  <a:gd name="T40" fmla="*/ 10 w 9"/>
                  <a:gd name="T41" fmla="*/ 30 h 6"/>
                  <a:gd name="T42" fmla="*/ 14 w 9"/>
                  <a:gd name="T43" fmla="*/ 25 h 6"/>
                  <a:gd name="T44" fmla="*/ 29 w 9"/>
                  <a:gd name="T45" fmla="*/ 15 h 6"/>
                  <a:gd name="T46" fmla="*/ 33 w 9"/>
                  <a:gd name="T47" fmla="*/ 10 h 6"/>
                  <a:gd name="T48" fmla="*/ 38 w 9"/>
                  <a:gd name="T49" fmla="*/ 10 h 6"/>
                  <a:gd name="T50" fmla="*/ 43 w 9"/>
                  <a:gd name="T51" fmla="*/ 5 h 6"/>
                  <a:gd name="T52" fmla="*/ 43 w 9"/>
                  <a:gd name="T53" fmla="*/ 5 h 6"/>
                  <a:gd name="T54" fmla="*/ 43 w 9"/>
                  <a:gd name="T55" fmla="*/ 5 h 6"/>
                  <a:gd name="T56" fmla="*/ 38 w 9"/>
                  <a:gd name="T57" fmla="*/ 0 h 6"/>
                  <a:gd name="T58" fmla="*/ 38 w 9"/>
                  <a:gd name="T59" fmla="*/ 0 h 6"/>
                  <a:gd name="T60" fmla="*/ 38 w 9"/>
                  <a:gd name="T61" fmla="*/ 0 h 6"/>
                  <a:gd name="T62" fmla="*/ 38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50" name="Freeform 43"/>
              <p:cNvSpPr>
                <a:spLocks/>
              </p:cNvSpPr>
              <p:nvPr/>
            </p:nvSpPr>
            <p:spPr bwMode="auto">
              <a:xfrm>
                <a:off x="934" y="3632"/>
                <a:ext cx="44" cy="34"/>
              </a:xfrm>
              <a:custGeom>
                <a:avLst/>
                <a:gdLst>
                  <a:gd name="T0" fmla="*/ 39 w 9"/>
                  <a:gd name="T1" fmla="*/ 15 h 7"/>
                  <a:gd name="T2" fmla="*/ 39 w 9"/>
                  <a:gd name="T3" fmla="*/ 5 h 7"/>
                  <a:gd name="T4" fmla="*/ 24 w 9"/>
                  <a:gd name="T5" fmla="*/ 15 h 7"/>
                  <a:gd name="T6" fmla="*/ 20 w 9"/>
                  <a:gd name="T7" fmla="*/ 19 h 7"/>
                  <a:gd name="T8" fmla="*/ 20 w 9"/>
                  <a:gd name="T9" fmla="*/ 19 h 7"/>
                  <a:gd name="T10" fmla="*/ 10 w 9"/>
                  <a:gd name="T11" fmla="*/ 24 h 7"/>
                  <a:gd name="T12" fmla="*/ 5 w 9"/>
                  <a:gd name="T13" fmla="*/ 29 h 7"/>
                  <a:gd name="T14" fmla="*/ 0 w 9"/>
                  <a:gd name="T15" fmla="*/ 29 h 7"/>
                  <a:gd name="T16" fmla="*/ 10 w 9"/>
                  <a:gd name="T17" fmla="*/ 29 h 7"/>
                  <a:gd name="T18" fmla="*/ 15 w 9"/>
                  <a:gd name="T19" fmla="*/ 24 h 7"/>
                  <a:gd name="T20" fmla="*/ 29 w 9"/>
                  <a:gd name="T21" fmla="*/ 19 h 7"/>
                  <a:gd name="T22" fmla="*/ 39 w 9"/>
                  <a:gd name="T23" fmla="*/ 15 h 7"/>
                  <a:gd name="T24" fmla="*/ 39 w 9"/>
                  <a:gd name="T25" fmla="*/ 15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51" name="Freeform 44"/>
              <p:cNvSpPr>
                <a:spLocks/>
              </p:cNvSpPr>
              <p:nvPr/>
            </p:nvSpPr>
            <p:spPr bwMode="auto">
              <a:xfrm>
                <a:off x="934" y="3637"/>
                <a:ext cx="39" cy="29"/>
              </a:xfrm>
              <a:custGeom>
                <a:avLst/>
                <a:gdLst>
                  <a:gd name="T0" fmla="*/ 39 w 8"/>
                  <a:gd name="T1" fmla="*/ 10 h 6"/>
                  <a:gd name="T2" fmla="*/ 39 w 8"/>
                  <a:gd name="T3" fmla="*/ 5 h 6"/>
                  <a:gd name="T4" fmla="*/ 39 w 8"/>
                  <a:gd name="T5" fmla="*/ 5 h 6"/>
                  <a:gd name="T6" fmla="*/ 39 w 8"/>
                  <a:gd name="T7" fmla="*/ 0 h 6"/>
                  <a:gd name="T8" fmla="*/ 39 w 8"/>
                  <a:gd name="T9" fmla="*/ 0 h 6"/>
                  <a:gd name="T10" fmla="*/ 39 w 8"/>
                  <a:gd name="T11" fmla="*/ 0 h 6"/>
                  <a:gd name="T12" fmla="*/ 39 w 8"/>
                  <a:gd name="T13" fmla="*/ 0 h 6"/>
                  <a:gd name="T14" fmla="*/ 39 w 8"/>
                  <a:gd name="T15" fmla="*/ 0 h 6"/>
                  <a:gd name="T16" fmla="*/ 39 w 8"/>
                  <a:gd name="T17" fmla="*/ 0 h 6"/>
                  <a:gd name="T18" fmla="*/ 39 w 8"/>
                  <a:gd name="T19" fmla="*/ 0 h 6"/>
                  <a:gd name="T20" fmla="*/ 34 w 8"/>
                  <a:gd name="T21" fmla="*/ 0 h 6"/>
                  <a:gd name="T22" fmla="*/ 34 w 8"/>
                  <a:gd name="T23" fmla="*/ 0 h 6"/>
                  <a:gd name="T24" fmla="*/ 29 w 8"/>
                  <a:gd name="T25" fmla="*/ 0 h 6"/>
                  <a:gd name="T26" fmla="*/ 24 w 8"/>
                  <a:gd name="T27" fmla="*/ 5 h 6"/>
                  <a:gd name="T28" fmla="*/ 24 w 8"/>
                  <a:gd name="T29" fmla="*/ 10 h 6"/>
                  <a:gd name="T30" fmla="*/ 24 w 8"/>
                  <a:gd name="T31" fmla="*/ 10 h 6"/>
                  <a:gd name="T32" fmla="*/ 20 w 8"/>
                  <a:gd name="T33" fmla="*/ 10 h 6"/>
                  <a:gd name="T34" fmla="*/ 20 w 8"/>
                  <a:gd name="T35" fmla="*/ 10 h 6"/>
                  <a:gd name="T36" fmla="*/ 20 w 8"/>
                  <a:gd name="T37" fmla="*/ 10 h 6"/>
                  <a:gd name="T38" fmla="*/ 20 w 8"/>
                  <a:gd name="T39" fmla="*/ 15 h 6"/>
                  <a:gd name="T40" fmla="*/ 20 w 8"/>
                  <a:gd name="T41" fmla="*/ 15 h 6"/>
                  <a:gd name="T42" fmla="*/ 20 w 8"/>
                  <a:gd name="T43" fmla="*/ 15 h 6"/>
                  <a:gd name="T44" fmla="*/ 20 w 8"/>
                  <a:gd name="T45" fmla="*/ 15 h 6"/>
                  <a:gd name="T46" fmla="*/ 10 w 8"/>
                  <a:gd name="T47" fmla="*/ 19 h 6"/>
                  <a:gd name="T48" fmla="*/ 10 w 8"/>
                  <a:gd name="T49" fmla="*/ 19 h 6"/>
                  <a:gd name="T50" fmla="*/ 10 w 8"/>
                  <a:gd name="T51" fmla="*/ 19 h 6"/>
                  <a:gd name="T52" fmla="*/ 10 w 8"/>
                  <a:gd name="T53" fmla="*/ 19 h 6"/>
                  <a:gd name="T54" fmla="*/ 5 w 8"/>
                  <a:gd name="T55" fmla="*/ 19 h 6"/>
                  <a:gd name="T56" fmla="*/ 5 w 8"/>
                  <a:gd name="T57" fmla="*/ 24 h 6"/>
                  <a:gd name="T58" fmla="*/ 5 w 8"/>
                  <a:gd name="T59" fmla="*/ 24 h 6"/>
                  <a:gd name="T60" fmla="*/ 0 w 8"/>
                  <a:gd name="T61" fmla="*/ 24 h 6"/>
                  <a:gd name="T62" fmla="*/ 0 w 8"/>
                  <a:gd name="T63" fmla="*/ 24 h 6"/>
                  <a:gd name="T64" fmla="*/ 0 w 8"/>
                  <a:gd name="T65" fmla="*/ 24 h 6"/>
                  <a:gd name="T66" fmla="*/ 5 w 8"/>
                  <a:gd name="T67" fmla="*/ 29 h 6"/>
                  <a:gd name="T68" fmla="*/ 5 w 8"/>
                  <a:gd name="T69" fmla="*/ 29 h 6"/>
                  <a:gd name="T70" fmla="*/ 5 w 8"/>
                  <a:gd name="T71" fmla="*/ 29 h 6"/>
                  <a:gd name="T72" fmla="*/ 5 w 8"/>
                  <a:gd name="T73" fmla="*/ 29 h 6"/>
                  <a:gd name="T74" fmla="*/ 10 w 8"/>
                  <a:gd name="T75" fmla="*/ 24 h 6"/>
                  <a:gd name="T76" fmla="*/ 10 w 8"/>
                  <a:gd name="T77" fmla="*/ 24 h 6"/>
                  <a:gd name="T78" fmla="*/ 15 w 8"/>
                  <a:gd name="T79" fmla="*/ 24 h 6"/>
                  <a:gd name="T80" fmla="*/ 15 w 8"/>
                  <a:gd name="T81" fmla="*/ 19 h 6"/>
                  <a:gd name="T82" fmla="*/ 15 w 8"/>
                  <a:gd name="T83" fmla="*/ 19 h 6"/>
                  <a:gd name="T84" fmla="*/ 24 w 8"/>
                  <a:gd name="T85" fmla="*/ 19 h 6"/>
                  <a:gd name="T86" fmla="*/ 24 w 8"/>
                  <a:gd name="T87" fmla="*/ 15 h 6"/>
                  <a:gd name="T88" fmla="*/ 29 w 8"/>
                  <a:gd name="T89" fmla="*/ 15 h 6"/>
                  <a:gd name="T90" fmla="*/ 34 w 8"/>
                  <a:gd name="T91" fmla="*/ 15 h 6"/>
                  <a:gd name="T92" fmla="*/ 34 w 8"/>
                  <a:gd name="T93" fmla="*/ 10 h 6"/>
                  <a:gd name="T94" fmla="*/ 34 w 8"/>
                  <a:gd name="T95" fmla="*/ 10 h 6"/>
                  <a:gd name="T96" fmla="*/ 39 w 8"/>
                  <a:gd name="T97" fmla="*/ 10 h 6"/>
                  <a:gd name="T98" fmla="*/ 39 w 8"/>
                  <a:gd name="T99" fmla="*/ 10 h 6"/>
                  <a:gd name="T100" fmla="*/ 39 w 8"/>
                  <a:gd name="T101" fmla="*/ 10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52" name="Freeform 45"/>
              <p:cNvSpPr>
                <a:spLocks/>
              </p:cNvSpPr>
              <p:nvPr/>
            </p:nvSpPr>
            <p:spPr bwMode="auto">
              <a:xfrm>
                <a:off x="909" y="3676"/>
                <a:ext cx="5" cy="5"/>
              </a:xfrm>
              <a:custGeom>
                <a:avLst/>
                <a:gdLst>
                  <a:gd name="T0" fmla="*/ 5 w 1"/>
                  <a:gd name="T1" fmla="*/ 0 h 1"/>
                  <a:gd name="T2" fmla="*/ 0 w 1"/>
                  <a:gd name="T3" fmla="*/ 0 h 1"/>
                  <a:gd name="T4" fmla="*/ 0 w 1"/>
                  <a:gd name="T5" fmla="*/ 5 h 1"/>
                  <a:gd name="T6" fmla="*/ 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53" name="Freeform 46"/>
              <p:cNvSpPr>
                <a:spLocks/>
              </p:cNvSpPr>
              <p:nvPr/>
            </p:nvSpPr>
            <p:spPr bwMode="auto">
              <a:xfrm>
                <a:off x="909" y="3676"/>
                <a:ext cx="5" cy="5"/>
              </a:xfrm>
              <a:custGeom>
                <a:avLst/>
                <a:gdLst>
                  <a:gd name="T0" fmla="*/ 5 w 1"/>
                  <a:gd name="T1" fmla="*/ 0 h 1"/>
                  <a:gd name="T2" fmla="*/ 5 w 1"/>
                  <a:gd name="T3" fmla="*/ 0 h 1"/>
                  <a:gd name="T4" fmla="*/ 5 w 1"/>
                  <a:gd name="T5" fmla="*/ 0 h 1"/>
                  <a:gd name="T6" fmla="*/ 5 w 1"/>
                  <a:gd name="T7" fmla="*/ 0 h 1"/>
                  <a:gd name="T8" fmla="*/ 0 w 1"/>
                  <a:gd name="T9" fmla="*/ 0 h 1"/>
                  <a:gd name="T10" fmla="*/ 0 w 1"/>
                  <a:gd name="T11" fmla="*/ 0 h 1"/>
                  <a:gd name="T12" fmla="*/ 0 w 1"/>
                  <a:gd name="T13" fmla="*/ 0 h 1"/>
                  <a:gd name="T14" fmla="*/ 0 w 1"/>
                  <a:gd name="T15" fmla="*/ 0 h 1"/>
                  <a:gd name="T16" fmla="*/ 0 w 1"/>
                  <a:gd name="T17" fmla="*/ 5 h 1"/>
                  <a:gd name="T18" fmla="*/ 0 w 1"/>
                  <a:gd name="T19" fmla="*/ 5 h 1"/>
                  <a:gd name="T20" fmla="*/ 0 w 1"/>
                  <a:gd name="T21" fmla="*/ 5 h 1"/>
                  <a:gd name="T22" fmla="*/ 0 w 1"/>
                  <a:gd name="T23" fmla="*/ 5 h 1"/>
                  <a:gd name="T24" fmla="*/ 0 w 1"/>
                  <a:gd name="T25" fmla="*/ 5 h 1"/>
                  <a:gd name="T26" fmla="*/ 5 w 1"/>
                  <a:gd name="T27" fmla="*/ 5 h 1"/>
                  <a:gd name="T28" fmla="*/ 5 w 1"/>
                  <a:gd name="T29" fmla="*/ 0 h 1"/>
                  <a:gd name="T30" fmla="*/ 5 w 1"/>
                  <a:gd name="T31" fmla="*/ 0 h 1"/>
                  <a:gd name="T32" fmla="*/ 5 w 1"/>
                  <a:gd name="T33" fmla="*/ 0 h 1"/>
                  <a:gd name="T34" fmla="*/ 5 w 1"/>
                  <a:gd name="T35" fmla="*/ 0 h 1"/>
                  <a:gd name="T36" fmla="*/ 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54" name="Freeform 47"/>
              <p:cNvSpPr>
                <a:spLocks/>
              </p:cNvSpPr>
              <p:nvPr/>
            </p:nvSpPr>
            <p:spPr bwMode="auto">
              <a:xfrm>
                <a:off x="870" y="3682"/>
                <a:ext cx="14" cy="14"/>
              </a:xfrm>
              <a:custGeom>
                <a:avLst/>
                <a:gdLst>
                  <a:gd name="T0" fmla="*/ 9 w 3"/>
                  <a:gd name="T1" fmla="*/ 5 h 3"/>
                  <a:gd name="T2" fmla="*/ 14 w 3"/>
                  <a:gd name="T3" fmla="*/ 5 h 3"/>
                  <a:gd name="T4" fmla="*/ 9 w 3"/>
                  <a:gd name="T5" fmla="*/ 5 h 3"/>
                  <a:gd name="T6" fmla="*/ 14 w 3"/>
                  <a:gd name="T7" fmla="*/ 9 h 3"/>
                  <a:gd name="T8" fmla="*/ 9 w 3"/>
                  <a:gd name="T9" fmla="*/ 9 h 3"/>
                  <a:gd name="T10" fmla="*/ 5 w 3"/>
                  <a:gd name="T11" fmla="*/ 14 h 3"/>
                  <a:gd name="T12" fmla="*/ 0 w 3"/>
                  <a:gd name="T13" fmla="*/ 14 h 3"/>
                  <a:gd name="T14" fmla="*/ 5 w 3"/>
                  <a:gd name="T15" fmla="*/ 5 h 3"/>
                  <a:gd name="T16" fmla="*/ 9 w 3"/>
                  <a:gd name="T17" fmla="*/ 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55" name="Freeform 48"/>
              <p:cNvSpPr>
                <a:spLocks/>
              </p:cNvSpPr>
              <p:nvPr/>
            </p:nvSpPr>
            <p:spPr bwMode="auto">
              <a:xfrm>
                <a:off x="875" y="3684"/>
                <a:ext cx="14" cy="9"/>
              </a:xfrm>
              <a:custGeom>
                <a:avLst/>
                <a:gdLst>
                  <a:gd name="T0" fmla="*/ 9 w 3"/>
                  <a:gd name="T1" fmla="*/ 0 h 2"/>
                  <a:gd name="T2" fmla="*/ 9 w 3"/>
                  <a:gd name="T3" fmla="*/ 0 h 2"/>
                  <a:gd name="T4" fmla="*/ 9 w 3"/>
                  <a:gd name="T5" fmla="*/ 0 h 2"/>
                  <a:gd name="T6" fmla="*/ 9 w 3"/>
                  <a:gd name="T7" fmla="*/ 0 h 2"/>
                  <a:gd name="T8" fmla="*/ 14 w 3"/>
                  <a:gd name="T9" fmla="*/ 0 h 2"/>
                  <a:gd name="T10" fmla="*/ 14 w 3"/>
                  <a:gd name="T11" fmla="*/ 0 h 2"/>
                  <a:gd name="T12" fmla="*/ 14 w 3"/>
                  <a:gd name="T13" fmla="*/ 0 h 2"/>
                  <a:gd name="T14" fmla="*/ 14 w 3"/>
                  <a:gd name="T15" fmla="*/ 0 h 2"/>
                  <a:gd name="T16" fmla="*/ 14 w 3"/>
                  <a:gd name="T17" fmla="*/ 0 h 2"/>
                  <a:gd name="T18" fmla="*/ 14 w 3"/>
                  <a:gd name="T19" fmla="*/ 0 h 2"/>
                  <a:gd name="T20" fmla="*/ 14 w 3"/>
                  <a:gd name="T21" fmla="*/ 0 h 2"/>
                  <a:gd name="T22" fmla="*/ 9 w 3"/>
                  <a:gd name="T23" fmla="*/ 0 h 2"/>
                  <a:gd name="T24" fmla="*/ 9 w 3"/>
                  <a:gd name="T25" fmla="*/ 5 h 2"/>
                  <a:gd name="T26" fmla="*/ 14 w 3"/>
                  <a:gd name="T27" fmla="*/ 5 h 2"/>
                  <a:gd name="T28" fmla="*/ 14 w 3"/>
                  <a:gd name="T29" fmla="*/ 5 h 2"/>
                  <a:gd name="T30" fmla="*/ 14 w 3"/>
                  <a:gd name="T31" fmla="*/ 5 h 2"/>
                  <a:gd name="T32" fmla="*/ 9 w 3"/>
                  <a:gd name="T33" fmla="*/ 5 h 2"/>
                  <a:gd name="T34" fmla="*/ 9 w 3"/>
                  <a:gd name="T35" fmla="*/ 5 h 2"/>
                  <a:gd name="T36" fmla="*/ 9 w 3"/>
                  <a:gd name="T37" fmla="*/ 5 h 2"/>
                  <a:gd name="T38" fmla="*/ 9 w 3"/>
                  <a:gd name="T39" fmla="*/ 5 h 2"/>
                  <a:gd name="T40" fmla="*/ 9 w 3"/>
                  <a:gd name="T41" fmla="*/ 5 h 2"/>
                  <a:gd name="T42" fmla="*/ 5 w 3"/>
                  <a:gd name="T43" fmla="*/ 9 h 2"/>
                  <a:gd name="T44" fmla="*/ 5 w 3"/>
                  <a:gd name="T45" fmla="*/ 9 h 2"/>
                  <a:gd name="T46" fmla="*/ 5 w 3"/>
                  <a:gd name="T47" fmla="*/ 9 h 2"/>
                  <a:gd name="T48" fmla="*/ 0 w 3"/>
                  <a:gd name="T49" fmla="*/ 9 h 2"/>
                  <a:gd name="T50" fmla="*/ 0 w 3"/>
                  <a:gd name="T51" fmla="*/ 9 h 2"/>
                  <a:gd name="T52" fmla="*/ 0 w 3"/>
                  <a:gd name="T53" fmla="*/ 5 h 2"/>
                  <a:gd name="T54" fmla="*/ 5 w 3"/>
                  <a:gd name="T55" fmla="*/ 5 h 2"/>
                  <a:gd name="T56" fmla="*/ 5 w 3"/>
                  <a:gd name="T57" fmla="*/ 5 h 2"/>
                  <a:gd name="T58" fmla="*/ 5 w 3"/>
                  <a:gd name="T59" fmla="*/ 5 h 2"/>
                  <a:gd name="T60" fmla="*/ 5 w 3"/>
                  <a:gd name="T61" fmla="*/ 0 h 2"/>
                  <a:gd name="T62" fmla="*/ 9 w 3"/>
                  <a:gd name="T63" fmla="*/ 0 h 2"/>
                  <a:gd name="T64" fmla="*/ 9 w 3"/>
                  <a:gd name="T65" fmla="*/ 0 h 2"/>
                  <a:gd name="T66" fmla="*/ 9 w 3"/>
                  <a:gd name="T67" fmla="*/ 0 h 2"/>
                  <a:gd name="T68" fmla="*/ 9 w 3"/>
                  <a:gd name="T69" fmla="*/ 0 h 2"/>
                  <a:gd name="T70" fmla="*/ 9 w 3"/>
                  <a:gd name="T71" fmla="*/ 0 h 2"/>
                  <a:gd name="T72" fmla="*/ 9 w 3"/>
                  <a:gd name="T73" fmla="*/ 0 h 2"/>
                  <a:gd name="T74" fmla="*/ 9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56" name="Freeform 49"/>
              <p:cNvSpPr>
                <a:spLocks/>
              </p:cNvSpPr>
              <p:nvPr/>
            </p:nvSpPr>
            <p:spPr bwMode="auto">
              <a:xfrm>
                <a:off x="833" y="3690"/>
                <a:ext cx="19" cy="10"/>
              </a:xfrm>
              <a:custGeom>
                <a:avLst/>
                <a:gdLst>
                  <a:gd name="T0" fmla="*/ 14 w 4"/>
                  <a:gd name="T1" fmla="*/ 5 h 2"/>
                  <a:gd name="T2" fmla="*/ 14 w 4"/>
                  <a:gd name="T3" fmla="*/ 0 h 2"/>
                  <a:gd name="T4" fmla="*/ 19 w 4"/>
                  <a:gd name="T5" fmla="*/ 0 h 2"/>
                  <a:gd name="T6" fmla="*/ 19 w 4"/>
                  <a:gd name="T7" fmla="*/ 5 h 2"/>
                  <a:gd name="T8" fmla="*/ 5 w 4"/>
                  <a:gd name="T9" fmla="*/ 10 h 2"/>
                  <a:gd name="T10" fmla="*/ 14 w 4"/>
                  <a:gd name="T11" fmla="*/ 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57" name="Freeform 50"/>
              <p:cNvSpPr>
                <a:spLocks/>
              </p:cNvSpPr>
              <p:nvPr/>
            </p:nvSpPr>
            <p:spPr bwMode="auto">
              <a:xfrm>
                <a:off x="838" y="3690"/>
                <a:ext cx="14" cy="10"/>
              </a:xfrm>
              <a:custGeom>
                <a:avLst/>
                <a:gdLst>
                  <a:gd name="T0" fmla="*/ 9 w 3"/>
                  <a:gd name="T1" fmla="*/ 5 h 2"/>
                  <a:gd name="T2" fmla="*/ 9 w 3"/>
                  <a:gd name="T3" fmla="*/ 5 h 2"/>
                  <a:gd name="T4" fmla="*/ 9 w 3"/>
                  <a:gd name="T5" fmla="*/ 0 h 2"/>
                  <a:gd name="T6" fmla="*/ 9 w 3"/>
                  <a:gd name="T7" fmla="*/ 0 h 2"/>
                  <a:gd name="T8" fmla="*/ 9 w 3"/>
                  <a:gd name="T9" fmla="*/ 0 h 2"/>
                  <a:gd name="T10" fmla="*/ 9 w 3"/>
                  <a:gd name="T11" fmla="*/ 0 h 2"/>
                  <a:gd name="T12" fmla="*/ 9 w 3"/>
                  <a:gd name="T13" fmla="*/ 0 h 2"/>
                  <a:gd name="T14" fmla="*/ 14 w 3"/>
                  <a:gd name="T15" fmla="*/ 0 h 2"/>
                  <a:gd name="T16" fmla="*/ 14 w 3"/>
                  <a:gd name="T17" fmla="*/ 0 h 2"/>
                  <a:gd name="T18" fmla="*/ 14 w 3"/>
                  <a:gd name="T19" fmla="*/ 0 h 2"/>
                  <a:gd name="T20" fmla="*/ 14 w 3"/>
                  <a:gd name="T21" fmla="*/ 5 h 2"/>
                  <a:gd name="T22" fmla="*/ 14 w 3"/>
                  <a:gd name="T23" fmla="*/ 5 h 2"/>
                  <a:gd name="T24" fmla="*/ 14 w 3"/>
                  <a:gd name="T25" fmla="*/ 5 h 2"/>
                  <a:gd name="T26" fmla="*/ 14 w 3"/>
                  <a:gd name="T27" fmla="*/ 5 h 2"/>
                  <a:gd name="T28" fmla="*/ 9 w 3"/>
                  <a:gd name="T29" fmla="*/ 10 h 2"/>
                  <a:gd name="T30" fmla="*/ 5 w 3"/>
                  <a:gd name="T31" fmla="*/ 10 h 2"/>
                  <a:gd name="T32" fmla="*/ 0 w 3"/>
                  <a:gd name="T33" fmla="*/ 10 h 2"/>
                  <a:gd name="T34" fmla="*/ 0 w 3"/>
                  <a:gd name="T35" fmla="*/ 10 h 2"/>
                  <a:gd name="T36" fmla="*/ 0 w 3"/>
                  <a:gd name="T37" fmla="*/ 10 h 2"/>
                  <a:gd name="T38" fmla="*/ 0 w 3"/>
                  <a:gd name="T39" fmla="*/ 10 h 2"/>
                  <a:gd name="T40" fmla="*/ 0 w 3"/>
                  <a:gd name="T41" fmla="*/ 10 h 2"/>
                  <a:gd name="T42" fmla="*/ 0 w 3"/>
                  <a:gd name="T43" fmla="*/ 10 h 2"/>
                  <a:gd name="T44" fmla="*/ 5 w 3"/>
                  <a:gd name="T45" fmla="*/ 10 h 2"/>
                  <a:gd name="T46" fmla="*/ 9 w 3"/>
                  <a:gd name="T47" fmla="*/ 5 h 2"/>
                  <a:gd name="T48" fmla="*/ 9 w 3"/>
                  <a:gd name="T49" fmla="*/ 5 h 2"/>
                  <a:gd name="T50" fmla="*/ 9 w 3"/>
                  <a:gd name="T51" fmla="*/ 5 h 2"/>
                  <a:gd name="T52" fmla="*/ 9 w 3"/>
                  <a:gd name="T53" fmla="*/ 5 h 2"/>
                  <a:gd name="T54" fmla="*/ 9 w 3"/>
                  <a:gd name="T55" fmla="*/ 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58" name="Freeform 51"/>
              <p:cNvSpPr>
                <a:spLocks/>
              </p:cNvSpPr>
              <p:nvPr/>
            </p:nvSpPr>
            <p:spPr bwMode="auto">
              <a:xfrm>
                <a:off x="814" y="3691"/>
                <a:ext cx="10" cy="15"/>
              </a:xfrm>
              <a:custGeom>
                <a:avLst/>
                <a:gdLst>
                  <a:gd name="T0" fmla="*/ 5 w 2"/>
                  <a:gd name="T1" fmla="*/ 5 h 3"/>
                  <a:gd name="T2" fmla="*/ 0 w 2"/>
                  <a:gd name="T3" fmla="*/ 0 h 3"/>
                  <a:gd name="T4" fmla="*/ 0 w 2"/>
                  <a:gd name="T5" fmla="*/ 0 h 3"/>
                  <a:gd name="T6" fmla="*/ 5 w 2"/>
                  <a:gd name="T7" fmla="*/ 10 h 3"/>
                  <a:gd name="T8" fmla="*/ 0 w 2"/>
                  <a:gd name="T9" fmla="*/ 10 h 3"/>
                  <a:gd name="T10" fmla="*/ 0 w 2"/>
                  <a:gd name="T11" fmla="*/ 10 h 3"/>
                  <a:gd name="T12" fmla="*/ 0 w 2"/>
                  <a:gd name="T13" fmla="*/ 15 h 3"/>
                  <a:gd name="T14" fmla="*/ 5 w 2"/>
                  <a:gd name="T15" fmla="*/ 15 h 3"/>
                  <a:gd name="T16" fmla="*/ 5 w 2"/>
                  <a:gd name="T17" fmla="*/ 15 h 3"/>
                  <a:gd name="T18" fmla="*/ 10 w 2"/>
                  <a:gd name="T19" fmla="*/ 15 h 3"/>
                  <a:gd name="T20" fmla="*/ 10 w 2"/>
                  <a:gd name="T21" fmla="*/ 5 h 3"/>
                  <a:gd name="T22" fmla="*/ 10 w 2"/>
                  <a:gd name="T23" fmla="*/ 0 h 3"/>
                  <a:gd name="T24" fmla="*/ 5 w 2"/>
                  <a:gd name="T25" fmla="*/ 0 h 3"/>
                  <a:gd name="T26" fmla="*/ 5 w 2"/>
                  <a:gd name="T27" fmla="*/ 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59" name="Freeform 52"/>
              <p:cNvSpPr>
                <a:spLocks/>
              </p:cNvSpPr>
              <p:nvPr/>
            </p:nvSpPr>
            <p:spPr bwMode="auto">
              <a:xfrm>
                <a:off x="814" y="3691"/>
                <a:ext cx="10" cy="15"/>
              </a:xfrm>
              <a:custGeom>
                <a:avLst/>
                <a:gdLst>
                  <a:gd name="T0" fmla="*/ 5 w 2"/>
                  <a:gd name="T1" fmla="*/ 5 h 3"/>
                  <a:gd name="T2" fmla="*/ 5 w 2"/>
                  <a:gd name="T3" fmla="*/ 0 h 3"/>
                  <a:gd name="T4" fmla="*/ 5 w 2"/>
                  <a:gd name="T5" fmla="*/ 0 h 3"/>
                  <a:gd name="T6" fmla="*/ 5 w 2"/>
                  <a:gd name="T7" fmla="*/ 0 h 3"/>
                  <a:gd name="T8" fmla="*/ 0 w 2"/>
                  <a:gd name="T9" fmla="*/ 0 h 3"/>
                  <a:gd name="T10" fmla="*/ 0 w 2"/>
                  <a:gd name="T11" fmla="*/ 0 h 3"/>
                  <a:gd name="T12" fmla="*/ 0 w 2"/>
                  <a:gd name="T13" fmla="*/ 5 h 3"/>
                  <a:gd name="T14" fmla="*/ 5 w 2"/>
                  <a:gd name="T15" fmla="*/ 5 h 3"/>
                  <a:gd name="T16" fmla="*/ 5 w 2"/>
                  <a:gd name="T17" fmla="*/ 5 h 3"/>
                  <a:gd name="T18" fmla="*/ 5 w 2"/>
                  <a:gd name="T19" fmla="*/ 10 h 3"/>
                  <a:gd name="T20" fmla="*/ 0 w 2"/>
                  <a:gd name="T21" fmla="*/ 10 h 3"/>
                  <a:gd name="T22" fmla="*/ 0 w 2"/>
                  <a:gd name="T23" fmla="*/ 10 h 3"/>
                  <a:gd name="T24" fmla="*/ 0 w 2"/>
                  <a:gd name="T25" fmla="*/ 10 h 3"/>
                  <a:gd name="T26" fmla="*/ 0 w 2"/>
                  <a:gd name="T27" fmla="*/ 10 h 3"/>
                  <a:gd name="T28" fmla="*/ 0 w 2"/>
                  <a:gd name="T29" fmla="*/ 10 h 3"/>
                  <a:gd name="T30" fmla="*/ 0 w 2"/>
                  <a:gd name="T31" fmla="*/ 10 h 3"/>
                  <a:gd name="T32" fmla="*/ 0 w 2"/>
                  <a:gd name="T33" fmla="*/ 15 h 3"/>
                  <a:gd name="T34" fmla="*/ 5 w 2"/>
                  <a:gd name="T35" fmla="*/ 15 h 3"/>
                  <a:gd name="T36" fmla="*/ 5 w 2"/>
                  <a:gd name="T37" fmla="*/ 15 h 3"/>
                  <a:gd name="T38" fmla="*/ 5 w 2"/>
                  <a:gd name="T39" fmla="*/ 15 h 3"/>
                  <a:gd name="T40" fmla="*/ 5 w 2"/>
                  <a:gd name="T41" fmla="*/ 15 h 3"/>
                  <a:gd name="T42" fmla="*/ 5 w 2"/>
                  <a:gd name="T43" fmla="*/ 15 h 3"/>
                  <a:gd name="T44" fmla="*/ 10 w 2"/>
                  <a:gd name="T45" fmla="*/ 15 h 3"/>
                  <a:gd name="T46" fmla="*/ 10 w 2"/>
                  <a:gd name="T47" fmla="*/ 10 h 3"/>
                  <a:gd name="T48" fmla="*/ 10 w 2"/>
                  <a:gd name="T49" fmla="*/ 5 h 3"/>
                  <a:gd name="T50" fmla="*/ 10 w 2"/>
                  <a:gd name="T51" fmla="*/ 5 h 3"/>
                  <a:gd name="T52" fmla="*/ 10 w 2"/>
                  <a:gd name="T53" fmla="*/ 5 h 3"/>
                  <a:gd name="T54" fmla="*/ 10 w 2"/>
                  <a:gd name="T55" fmla="*/ 0 h 3"/>
                  <a:gd name="T56" fmla="*/ 10 w 2"/>
                  <a:gd name="T57" fmla="*/ 0 h 3"/>
                  <a:gd name="T58" fmla="*/ 10 w 2"/>
                  <a:gd name="T59" fmla="*/ 0 h 3"/>
                  <a:gd name="T60" fmla="*/ 5 w 2"/>
                  <a:gd name="T61" fmla="*/ 0 h 3"/>
                  <a:gd name="T62" fmla="*/ 5 w 2"/>
                  <a:gd name="T63" fmla="*/ 0 h 3"/>
                  <a:gd name="T64" fmla="*/ 5 w 2"/>
                  <a:gd name="T65" fmla="*/ 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60" name="Freeform 53"/>
              <p:cNvSpPr>
                <a:spLocks/>
              </p:cNvSpPr>
              <p:nvPr/>
            </p:nvSpPr>
            <p:spPr bwMode="auto">
              <a:xfrm>
                <a:off x="795" y="3693"/>
                <a:ext cx="15" cy="15"/>
              </a:xfrm>
              <a:custGeom>
                <a:avLst/>
                <a:gdLst>
                  <a:gd name="T0" fmla="*/ 15 w 3"/>
                  <a:gd name="T1" fmla="*/ 15 h 3"/>
                  <a:gd name="T2" fmla="*/ 15 w 3"/>
                  <a:gd name="T3" fmla="*/ 15 h 3"/>
                  <a:gd name="T4" fmla="*/ 15 w 3"/>
                  <a:gd name="T5" fmla="*/ 15 h 3"/>
                  <a:gd name="T6" fmla="*/ 15 w 3"/>
                  <a:gd name="T7" fmla="*/ 15 h 3"/>
                  <a:gd name="T8" fmla="*/ 15 w 3"/>
                  <a:gd name="T9" fmla="*/ 15 h 3"/>
                  <a:gd name="T10" fmla="*/ 15 w 3"/>
                  <a:gd name="T11" fmla="*/ 15 h 3"/>
                  <a:gd name="T12" fmla="*/ 10 w 3"/>
                  <a:gd name="T13" fmla="*/ 10 h 3"/>
                  <a:gd name="T14" fmla="*/ 5 w 3"/>
                  <a:gd name="T15" fmla="*/ 5 h 3"/>
                  <a:gd name="T16" fmla="*/ 5 w 3"/>
                  <a:gd name="T17" fmla="*/ 5 h 3"/>
                  <a:gd name="T18" fmla="*/ 5 w 3"/>
                  <a:gd name="T19" fmla="*/ 5 h 3"/>
                  <a:gd name="T20" fmla="*/ 5 w 3"/>
                  <a:gd name="T21" fmla="*/ 5 h 3"/>
                  <a:gd name="T22" fmla="*/ 5 w 3"/>
                  <a:gd name="T23" fmla="*/ 5 h 3"/>
                  <a:gd name="T24" fmla="*/ 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5 h 3"/>
                  <a:gd name="T42" fmla="*/ 0 w 3"/>
                  <a:gd name="T43" fmla="*/ 5 h 3"/>
                  <a:gd name="T44" fmla="*/ 0 w 3"/>
                  <a:gd name="T45" fmla="*/ 5 h 3"/>
                  <a:gd name="T46" fmla="*/ 0 w 3"/>
                  <a:gd name="T47" fmla="*/ 5 h 3"/>
                  <a:gd name="T48" fmla="*/ 5 w 3"/>
                  <a:gd name="T49" fmla="*/ 5 h 3"/>
                  <a:gd name="T50" fmla="*/ 5 w 3"/>
                  <a:gd name="T51" fmla="*/ 10 h 3"/>
                  <a:gd name="T52" fmla="*/ 5 w 3"/>
                  <a:gd name="T53" fmla="*/ 10 h 3"/>
                  <a:gd name="T54" fmla="*/ 10 w 3"/>
                  <a:gd name="T55" fmla="*/ 15 h 3"/>
                  <a:gd name="T56" fmla="*/ 10 w 3"/>
                  <a:gd name="T57" fmla="*/ 15 h 3"/>
                  <a:gd name="T58" fmla="*/ 15 w 3"/>
                  <a:gd name="T59" fmla="*/ 15 h 3"/>
                  <a:gd name="T60" fmla="*/ 15 w 3"/>
                  <a:gd name="T61" fmla="*/ 15 h 3"/>
                  <a:gd name="T62" fmla="*/ 15 w 3"/>
                  <a:gd name="T63" fmla="*/ 15 h 3"/>
                  <a:gd name="T64" fmla="*/ 15 w 3"/>
                  <a:gd name="T65" fmla="*/ 15 h 3"/>
                  <a:gd name="T66" fmla="*/ 15 w 3"/>
                  <a:gd name="T67" fmla="*/ 1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61" name="Freeform 54"/>
              <p:cNvSpPr>
                <a:spLocks/>
              </p:cNvSpPr>
              <p:nvPr/>
            </p:nvSpPr>
            <p:spPr bwMode="auto">
              <a:xfrm>
                <a:off x="768" y="3683"/>
                <a:ext cx="19" cy="10"/>
              </a:xfrm>
              <a:custGeom>
                <a:avLst/>
                <a:gdLst>
                  <a:gd name="T0" fmla="*/ 0 w 4"/>
                  <a:gd name="T1" fmla="*/ 5 h 2"/>
                  <a:gd name="T2" fmla="*/ 0 w 4"/>
                  <a:gd name="T3" fmla="*/ 5 h 2"/>
                  <a:gd name="T4" fmla="*/ 5 w 4"/>
                  <a:gd name="T5" fmla="*/ 0 h 2"/>
                  <a:gd name="T6" fmla="*/ 5 w 4"/>
                  <a:gd name="T7" fmla="*/ 0 h 2"/>
                  <a:gd name="T8" fmla="*/ 10 w 4"/>
                  <a:gd name="T9" fmla="*/ 0 h 2"/>
                  <a:gd name="T10" fmla="*/ 14 w 4"/>
                  <a:gd name="T11" fmla="*/ 0 h 2"/>
                  <a:gd name="T12" fmla="*/ 14 w 4"/>
                  <a:gd name="T13" fmla="*/ 0 h 2"/>
                  <a:gd name="T14" fmla="*/ 14 w 4"/>
                  <a:gd name="T15" fmla="*/ 0 h 2"/>
                  <a:gd name="T16" fmla="*/ 14 w 4"/>
                  <a:gd name="T17" fmla="*/ 5 h 2"/>
                  <a:gd name="T18" fmla="*/ 19 w 4"/>
                  <a:gd name="T19" fmla="*/ 5 h 2"/>
                  <a:gd name="T20" fmla="*/ 19 w 4"/>
                  <a:gd name="T21" fmla="*/ 5 h 2"/>
                  <a:gd name="T22" fmla="*/ 19 w 4"/>
                  <a:gd name="T23" fmla="*/ 5 h 2"/>
                  <a:gd name="T24" fmla="*/ 19 w 4"/>
                  <a:gd name="T25" fmla="*/ 5 h 2"/>
                  <a:gd name="T26" fmla="*/ 19 w 4"/>
                  <a:gd name="T27" fmla="*/ 5 h 2"/>
                  <a:gd name="T28" fmla="*/ 19 w 4"/>
                  <a:gd name="T29" fmla="*/ 5 h 2"/>
                  <a:gd name="T30" fmla="*/ 19 w 4"/>
                  <a:gd name="T31" fmla="*/ 5 h 2"/>
                  <a:gd name="T32" fmla="*/ 19 w 4"/>
                  <a:gd name="T33" fmla="*/ 10 h 2"/>
                  <a:gd name="T34" fmla="*/ 19 w 4"/>
                  <a:gd name="T35" fmla="*/ 10 h 2"/>
                  <a:gd name="T36" fmla="*/ 19 w 4"/>
                  <a:gd name="T37" fmla="*/ 10 h 2"/>
                  <a:gd name="T38" fmla="*/ 19 w 4"/>
                  <a:gd name="T39" fmla="*/ 10 h 2"/>
                  <a:gd name="T40" fmla="*/ 14 w 4"/>
                  <a:gd name="T41" fmla="*/ 5 h 2"/>
                  <a:gd name="T42" fmla="*/ 14 w 4"/>
                  <a:gd name="T43" fmla="*/ 5 h 2"/>
                  <a:gd name="T44" fmla="*/ 14 w 4"/>
                  <a:gd name="T45" fmla="*/ 10 h 2"/>
                  <a:gd name="T46" fmla="*/ 14 w 4"/>
                  <a:gd name="T47" fmla="*/ 10 h 2"/>
                  <a:gd name="T48" fmla="*/ 14 w 4"/>
                  <a:gd name="T49" fmla="*/ 10 h 2"/>
                  <a:gd name="T50" fmla="*/ 10 w 4"/>
                  <a:gd name="T51" fmla="*/ 10 h 2"/>
                  <a:gd name="T52" fmla="*/ 10 w 4"/>
                  <a:gd name="T53" fmla="*/ 10 h 2"/>
                  <a:gd name="T54" fmla="*/ 10 w 4"/>
                  <a:gd name="T55" fmla="*/ 10 h 2"/>
                  <a:gd name="T56" fmla="*/ 10 w 4"/>
                  <a:gd name="T57" fmla="*/ 10 h 2"/>
                  <a:gd name="T58" fmla="*/ 10 w 4"/>
                  <a:gd name="T59" fmla="*/ 10 h 2"/>
                  <a:gd name="T60" fmla="*/ 10 w 4"/>
                  <a:gd name="T61" fmla="*/ 10 h 2"/>
                  <a:gd name="T62" fmla="*/ 10 w 4"/>
                  <a:gd name="T63" fmla="*/ 10 h 2"/>
                  <a:gd name="T64" fmla="*/ 5 w 4"/>
                  <a:gd name="T65" fmla="*/ 10 h 2"/>
                  <a:gd name="T66" fmla="*/ 5 w 4"/>
                  <a:gd name="T67" fmla="*/ 10 h 2"/>
                  <a:gd name="T68" fmla="*/ 5 w 4"/>
                  <a:gd name="T69" fmla="*/ 5 h 2"/>
                  <a:gd name="T70" fmla="*/ 5 w 4"/>
                  <a:gd name="T71" fmla="*/ 5 h 2"/>
                  <a:gd name="T72" fmla="*/ 5 w 4"/>
                  <a:gd name="T73" fmla="*/ 5 h 2"/>
                  <a:gd name="T74" fmla="*/ 5 w 4"/>
                  <a:gd name="T75" fmla="*/ 5 h 2"/>
                  <a:gd name="T76" fmla="*/ 5 w 4"/>
                  <a:gd name="T77" fmla="*/ 5 h 2"/>
                  <a:gd name="T78" fmla="*/ 5 w 4"/>
                  <a:gd name="T79" fmla="*/ 5 h 2"/>
                  <a:gd name="T80" fmla="*/ 5 w 4"/>
                  <a:gd name="T81" fmla="*/ 5 h 2"/>
                  <a:gd name="T82" fmla="*/ 5 w 4"/>
                  <a:gd name="T83" fmla="*/ 5 h 2"/>
                  <a:gd name="T84" fmla="*/ 5 w 4"/>
                  <a:gd name="T85" fmla="*/ 5 h 2"/>
                  <a:gd name="T86" fmla="*/ 5 w 4"/>
                  <a:gd name="T87" fmla="*/ 5 h 2"/>
                  <a:gd name="T88" fmla="*/ 5 w 4"/>
                  <a:gd name="T89" fmla="*/ 5 h 2"/>
                  <a:gd name="T90" fmla="*/ 5 w 4"/>
                  <a:gd name="T91" fmla="*/ 5 h 2"/>
                  <a:gd name="T92" fmla="*/ 5 w 4"/>
                  <a:gd name="T93" fmla="*/ 5 h 2"/>
                  <a:gd name="T94" fmla="*/ 0 w 4"/>
                  <a:gd name="T95" fmla="*/ 5 h 2"/>
                  <a:gd name="T96" fmla="*/ 0 w 4"/>
                  <a:gd name="T97" fmla="*/ 5 h 2"/>
                  <a:gd name="T98" fmla="*/ 0 w 4"/>
                  <a:gd name="T99" fmla="*/ 5 h 2"/>
                  <a:gd name="T100" fmla="*/ 0 w 4"/>
                  <a:gd name="T101" fmla="*/ 5 h 2"/>
                  <a:gd name="T102" fmla="*/ 0 w 4"/>
                  <a:gd name="T103" fmla="*/ 5 h 2"/>
                  <a:gd name="T104" fmla="*/ 0 w 4"/>
                  <a:gd name="T105" fmla="*/ 5 h 2"/>
                  <a:gd name="T106" fmla="*/ 0 w 4"/>
                  <a:gd name="T107" fmla="*/ 5 h 2"/>
                  <a:gd name="T108" fmla="*/ 0 w 4"/>
                  <a:gd name="T109" fmla="*/ 5 h 2"/>
                  <a:gd name="T110" fmla="*/ 0 w 4"/>
                  <a:gd name="T111" fmla="*/ 5 h 2"/>
                  <a:gd name="T112" fmla="*/ 0 w 4"/>
                  <a:gd name="T113" fmla="*/ 5 h 2"/>
                  <a:gd name="T114" fmla="*/ 0 w 4"/>
                  <a:gd name="T115" fmla="*/ 5 h 2"/>
                  <a:gd name="T116" fmla="*/ 0 w 4"/>
                  <a:gd name="T117" fmla="*/ 5 h 2"/>
                  <a:gd name="T118" fmla="*/ 0 w 4"/>
                  <a:gd name="T119" fmla="*/ 5 h 2"/>
                  <a:gd name="T120" fmla="*/ 0 w 4"/>
                  <a:gd name="T121" fmla="*/ 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grpSp>
          <p:nvGrpSpPr>
            <p:cNvPr id="12" name="Group 55"/>
            <p:cNvGrpSpPr>
              <a:grpSpLocks/>
            </p:cNvGrpSpPr>
            <p:nvPr/>
          </p:nvGrpSpPr>
          <p:grpSpPr bwMode="auto">
            <a:xfrm>
              <a:off x="5824531" y="2197100"/>
              <a:ext cx="830261" cy="742950"/>
              <a:chOff x="3562" y="1636"/>
              <a:chExt cx="497" cy="468"/>
            </a:xfrm>
          </p:grpSpPr>
          <p:sp>
            <p:nvSpPr>
              <p:cNvPr id="32845" name="Freeform 56"/>
              <p:cNvSpPr>
                <a:spLocks/>
              </p:cNvSpPr>
              <p:nvPr/>
            </p:nvSpPr>
            <p:spPr bwMode="auto">
              <a:xfrm>
                <a:off x="3806" y="1758"/>
                <a:ext cx="253" cy="346"/>
              </a:xfrm>
              <a:custGeom>
                <a:avLst/>
                <a:gdLst>
                  <a:gd name="T0" fmla="*/ 127 w 52"/>
                  <a:gd name="T1" fmla="*/ 331 h 71"/>
                  <a:gd name="T2" fmla="*/ 209 w 52"/>
                  <a:gd name="T3" fmla="*/ 327 h 71"/>
                  <a:gd name="T4" fmla="*/ 219 w 52"/>
                  <a:gd name="T5" fmla="*/ 302 h 71"/>
                  <a:gd name="T6" fmla="*/ 219 w 52"/>
                  <a:gd name="T7" fmla="*/ 283 h 71"/>
                  <a:gd name="T8" fmla="*/ 234 w 52"/>
                  <a:gd name="T9" fmla="*/ 268 h 71"/>
                  <a:gd name="T10" fmla="*/ 238 w 52"/>
                  <a:gd name="T11" fmla="*/ 253 h 71"/>
                  <a:gd name="T12" fmla="*/ 243 w 52"/>
                  <a:gd name="T13" fmla="*/ 244 h 71"/>
                  <a:gd name="T14" fmla="*/ 248 w 52"/>
                  <a:gd name="T15" fmla="*/ 249 h 71"/>
                  <a:gd name="T16" fmla="*/ 253 w 52"/>
                  <a:gd name="T17" fmla="*/ 244 h 71"/>
                  <a:gd name="T18" fmla="*/ 253 w 52"/>
                  <a:gd name="T19" fmla="*/ 224 h 71"/>
                  <a:gd name="T20" fmla="*/ 248 w 52"/>
                  <a:gd name="T21" fmla="*/ 205 h 71"/>
                  <a:gd name="T22" fmla="*/ 229 w 52"/>
                  <a:gd name="T23" fmla="*/ 136 h 71"/>
                  <a:gd name="T24" fmla="*/ 204 w 52"/>
                  <a:gd name="T25" fmla="*/ 136 h 71"/>
                  <a:gd name="T26" fmla="*/ 175 w 52"/>
                  <a:gd name="T27" fmla="*/ 175 h 71"/>
                  <a:gd name="T28" fmla="*/ 170 w 52"/>
                  <a:gd name="T29" fmla="*/ 171 h 71"/>
                  <a:gd name="T30" fmla="*/ 161 w 52"/>
                  <a:gd name="T31" fmla="*/ 166 h 71"/>
                  <a:gd name="T32" fmla="*/ 161 w 52"/>
                  <a:gd name="T33" fmla="*/ 146 h 71"/>
                  <a:gd name="T34" fmla="*/ 175 w 52"/>
                  <a:gd name="T35" fmla="*/ 136 h 71"/>
                  <a:gd name="T36" fmla="*/ 175 w 52"/>
                  <a:gd name="T37" fmla="*/ 127 h 71"/>
                  <a:gd name="T38" fmla="*/ 185 w 52"/>
                  <a:gd name="T39" fmla="*/ 117 h 71"/>
                  <a:gd name="T40" fmla="*/ 185 w 52"/>
                  <a:gd name="T41" fmla="*/ 83 h 71"/>
                  <a:gd name="T42" fmla="*/ 180 w 52"/>
                  <a:gd name="T43" fmla="*/ 68 h 71"/>
                  <a:gd name="T44" fmla="*/ 170 w 52"/>
                  <a:gd name="T45" fmla="*/ 58 h 71"/>
                  <a:gd name="T46" fmla="*/ 180 w 52"/>
                  <a:gd name="T47" fmla="*/ 49 h 71"/>
                  <a:gd name="T48" fmla="*/ 175 w 52"/>
                  <a:gd name="T49" fmla="*/ 34 h 71"/>
                  <a:gd name="T50" fmla="*/ 146 w 52"/>
                  <a:gd name="T51" fmla="*/ 19 h 71"/>
                  <a:gd name="T52" fmla="*/ 127 w 52"/>
                  <a:gd name="T53" fmla="*/ 10 h 71"/>
                  <a:gd name="T54" fmla="*/ 102 w 52"/>
                  <a:gd name="T55" fmla="*/ 5 h 71"/>
                  <a:gd name="T56" fmla="*/ 88 w 52"/>
                  <a:gd name="T57" fmla="*/ 5 h 71"/>
                  <a:gd name="T58" fmla="*/ 73 w 52"/>
                  <a:gd name="T59" fmla="*/ 15 h 71"/>
                  <a:gd name="T60" fmla="*/ 73 w 52"/>
                  <a:gd name="T61" fmla="*/ 29 h 71"/>
                  <a:gd name="T62" fmla="*/ 78 w 52"/>
                  <a:gd name="T63" fmla="*/ 34 h 71"/>
                  <a:gd name="T64" fmla="*/ 73 w 52"/>
                  <a:gd name="T65" fmla="*/ 39 h 71"/>
                  <a:gd name="T66" fmla="*/ 63 w 52"/>
                  <a:gd name="T67" fmla="*/ 49 h 71"/>
                  <a:gd name="T68" fmla="*/ 58 w 52"/>
                  <a:gd name="T69" fmla="*/ 63 h 71"/>
                  <a:gd name="T70" fmla="*/ 58 w 52"/>
                  <a:gd name="T71" fmla="*/ 83 h 71"/>
                  <a:gd name="T72" fmla="*/ 49 w 52"/>
                  <a:gd name="T73" fmla="*/ 78 h 71"/>
                  <a:gd name="T74" fmla="*/ 49 w 52"/>
                  <a:gd name="T75" fmla="*/ 63 h 71"/>
                  <a:gd name="T76" fmla="*/ 49 w 52"/>
                  <a:gd name="T77" fmla="*/ 54 h 71"/>
                  <a:gd name="T78" fmla="*/ 39 w 52"/>
                  <a:gd name="T79" fmla="*/ 63 h 71"/>
                  <a:gd name="T80" fmla="*/ 39 w 52"/>
                  <a:gd name="T81" fmla="*/ 78 h 71"/>
                  <a:gd name="T82" fmla="*/ 24 w 52"/>
                  <a:gd name="T83" fmla="*/ 83 h 71"/>
                  <a:gd name="T84" fmla="*/ 19 w 52"/>
                  <a:gd name="T85" fmla="*/ 93 h 71"/>
                  <a:gd name="T86" fmla="*/ 15 w 52"/>
                  <a:gd name="T87" fmla="*/ 112 h 71"/>
                  <a:gd name="T88" fmla="*/ 10 w 52"/>
                  <a:gd name="T89" fmla="*/ 136 h 71"/>
                  <a:gd name="T90" fmla="*/ 5 w 52"/>
                  <a:gd name="T91" fmla="*/ 156 h 71"/>
                  <a:gd name="T92" fmla="*/ 10 w 52"/>
                  <a:gd name="T93" fmla="*/ 180 h 71"/>
                  <a:gd name="T94" fmla="*/ 10 w 52"/>
                  <a:gd name="T95" fmla="*/ 200 h 71"/>
                  <a:gd name="T96" fmla="*/ 29 w 52"/>
                  <a:gd name="T97" fmla="*/ 244 h 71"/>
                  <a:gd name="T98" fmla="*/ 34 w 52"/>
                  <a:gd name="T99" fmla="*/ 268 h 71"/>
                  <a:gd name="T100" fmla="*/ 34 w 52"/>
                  <a:gd name="T101" fmla="*/ 273 h 71"/>
                  <a:gd name="T102" fmla="*/ 29 w 52"/>
                  <a:gd name="T103" fmla="*/ 302 h 71"/>
                  <a:gd name="T104" fmla="*/ 10 w 52"/>
                  <a:gd name="T105" fmla="*/ 336 h 71"/>
                  <a:gd name="T106" fmla="*/ 0 w 52"/>
                  <a:gd name="T107" fmla="*/ 34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46" name="Freeform 57"/>
              <p:cNvSpPr>
                <a:spLocks/>
              </p:cNvSpPr>
              <p:nvPr/>
            </p:nvSpPr>
            <p:spPr bwMode="auto">
              <a:xfrm>
                <a:off x="3562" y="1636"/>
                <a:ext cx="405" cy="200"/>
              </a:xfrm>
              <a:custGeom>
                <a:avLst/>
                <a:gdLst>
                  <a:gd name="T0" fmla="*/ 20 w 83"/>
                  <a:gd name="T1" fmla="*/ 78 h 41"/>
                  <a:gd name="T2" fmla="*/ 39 w 83"/>
                  <a:gd name="T3" fmla="*/ 63 h 41"/>
                  <a:gd name="T4" fmla="*/ 98 w 83"/>
                  <a:gd name="T5" fmla="*/ 29 h 41"/>
                  <a:gd name="T6" fmla="*/ 127 w 83"/>
                  <a:gd name="T7" fmla="*/ 5 h 41"/>
                  <a:gd name="T8" fmla="*/ 151 w 83"/>
                  <a:gd name="T9" fmla="*/ 5 h 41"/>
                  <a:gd name="T10" fmla="*/ 137 w 83"/>
                  <a:gd name="T11" fmla="*/ 20 h 41"/>
                  <a:gd name="T12" fmla="*/ 112 w 83"/>
                  <a:gd name="T13" fmla="*/ 44 h 41"/>
                  <a:gd name="T14" fmla="*/ 112 w 83"/>
                  <a:gd name="T15" fmla="*/ 59 h 41"/>
                  <a:gd name="T16" fmla="*/ 137 w 83"/>
                  <a:gd name="T17" fmla="*/ 49 h 41"/>
                  <a:gd name="T18" fmla="*/ 190 w 83"/>
                  <a:gd name="T19" fmla="*/ 73 h 41"/>
                  <a:gd name="T20" fmla="*/ 210 w 83"/>
                  <a:gd name="T21" fmla="*/ 78 h 41"/>
                  <a:gd name="T22" fmla="*/ 215 w 83"/>
                  <a:gd name="T23" fmla="*/ 83 h 41"/>
                  <a:gd name="T24" fmla="*/ 239 w 83"/>
                  <a:gd name="T25" fmla="*/ 63 h 41"/>
                  <a:gd name="T26" fmla="*/ 312 w 83"/>
                  <a:gd name="T27" fmla="*/ 39 h 41"/>
                  <a:gd name="T28" fmla="*/ 307 w 83"/>
                  <a:gd name="T29" fmla="*/ 54 h 41"/>
                  <a:gd name="T30" fmla="*/ 322 w 83"/>
                  <a:gd name="T31" fmla="*/ 68 h 41"/>
                  <a:gd name="T32" fmla="*/ 351 w 83"/>
                  <a:gd name="T33" fmla="*/ 63 h 41"/>
                  <a:gd name="T34" fmla="*/ 371 w 83"/>
                  <a:gd name="T35" fmla="*/ 88 h 41"/>
                  <a:gd name="T36" fmla="*/ 400 w 83"/>
                  <a:gd name="T37" fmla="*/ 93 h 41"/>
                  <a:gd name="T38" fmla="*/ 400 w 83"/>
                  <a:gd name="T39" fmla="*/ 102 h 41"/>
                  <a:gd name="T40" fmla="*/ 385 w 83"/>
                  <a:gd name="T41" fmla="*/ 102 h 41"/>
                  <a:gd name="T42" fmla="*/ 366 w 83"/>
                  <a:gd name="T43" fmla="*/ 102 h 41"/>
                  <a:gd name="T44" fmla="*/ 337 w 83"/>
                  <a:gd name="T45" fmla="*/ 102 h 41"/>
                  <a:gd name="T46" fmla="*/ 337 w 83"/>
                  <a:gd name="T47" fmla="*/ 117 h 41"/>
                  <a:gd name="T48" fmla="*/ 303 w 83"/>
                  <a:gd name="T49" fmla="*/ 102 h 41"/>
                  <a:gd name="T50" fmla="*/ 278 w 83"/>
                  <a:gd name="T51" fmla="*/ 112 h 41"/>
                  <a:gd name="T52" fmla="*/ 268 w 83"/>
                  <a:gd name="T53" fmla="*/ 122 h 41"/>
                  <a:gd name="T54" fmla="*/ 244 w 83"/>
                  <a:gd name="T55" fmla="*/ 122 h 41"/>
                  <a:gd name="T56" fmla="*/ 224 w 83"/>
                  <a:gd name="T57" fmla="*/ 146 h 41"/>
                  <a:gd name="T58" fmla="*/ 229 w 83"/>
                  <a:gd name="T59" fmla="*/ 137 h 41"/>
                  <a:gd name="T60" fmla="*/ 215 w 83"/>
                  <a:gd name="T61" fmla="*/ 137 h 41"/>
                  <a:gd name="T62" fmla="*/ 205 w 83"/>
                  <a:gd name="T63" fmla="*/ 132 h 41"/>
                  <a:gd name="T64" fmla="*/ 195 w 83"/>
                  <a:gd name="T65" fmla="*/ 156 h 41"/>
                  <a:gd name="T66" fmla="*/ 176 w 83"/>
                  <a:gd name="T67" fmla="*/ 185 h 41"/>
                  <a:gd name="T68" fmla="*/ 166 w 83"/>
                  <a:gd name="T69" fmla="*/ 190 h 41"/>
                  <a:gd name="T70" fmla="*/ 171 w 83"/>
                  <a:gd name="T71" fmla="*/ 176 h 41"/>
                  <a:gd name="T72" fmla="*/ 156 w 83"/>
                  <a:gd name="T73" fmla="*/ 176 h 41"/>
                  <a:gd name="T74" fmla="*/ 146 w 83"/>
                  <a:gd name="T75" fmla="*/ 141 h 41"/>
                  <a:gd name="T76" fmla="*/ 142 w 83"/>
                  <a:gd name="T77" fmla="*/ 137 h 41"/>
                  <a:gd name="T78" fmla="*/ 112 w 83"/>
                  <a:gd name="T79" fmla="*/ 127 h 41"/>
                  <a:gd name="T80" fmla="*/ 107 w 83"/>
                  <a:gd name="T81" fmla="*/ 127 h 41"/>
                  <a:gd name="T82" fmla="*/ 78 w 83"/>
                  <a:gd name="T83" fmla="*/ 117 h 41"/>
                  <a:gd name="T84" fmla="*/ 20 w 83"/>
                  <a:gd name="T85" fmla="*/ 93 h 41"/>
                  <a:gd name="T86" fmla="*/ 0 w 83"/>
                  <a:gd name="T87" fmla="*/ 8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sp>
          <p:nvSpPr>
            <p:cNvPr id="32826" name="Freeform 58"/>
            <p:cNvSpPr>
              <a:spLocks/>
            </p:cNvSpPr>
            <p:nvPr/>
          </p:nvSpPr>
          <p:spPr bwMode="auto">
            <a:xfrm>
              <a:off x="6159500" y="2917825"/>
              <a:ext cx="327025" cy="557213"/>
            </a:xfrm>
            <a:custGeom>
              <a:avLst/>
              <a:gdLst>
                <a:gd name="T0" fmla="*/ 8176 w 40"/>
                <a:gd name="T1" fmla="*/ 38695 h 72"/>
                <a:gd name="T2" fmla="*/ 32703 w 40"/>
                <a:gd name="T3" fmla="*/ 348258 h 72"/>
                <a:gd name="T4" fmla="*/ 32703 w 40"/>
                <a:gd name="T5" fmla="*/ 355997 h 72"/>
                <a:gd name="T6" fmla="*/ 32703 w 40"/>
                <a:gd name="T7" fmla="*/ 363736 h 72"/>
                <a:gd name="T8" fmla="*/ 32703 w 40"/>
                <a:gd name="T9" fmla="*/ 379214 h 72"/>
                <a:gd name="T10" fmla="*/ 40878 w 40"/>
                <a:gd name="T11" fmla="*/ 402432 h 72"/>
                <a:gd name="T12" fmla="*/ 49054 w 40"/>
                <a:gd name="T13" fmla="*/ 433388 h 72"/>
                <a:gd name="T14" fmla="*/ 32703 w 40"/>
                <a:gd name="T15" fmla="*/ 456605 h 72"/>
                <a:gd name="T16" fmla="*/ 32703 w 40"/>
                <a:gd name="T17" fmla="*/ 464344 h 72"/>
                <a:gd name="T18" fmla="*/ 16351 w 40"/>
                <a:gd name="T19" fmla="*/ 487561 h 72"/>
                <a:gd name="T20" fmla="*/ 0 w 40"/>
                <a:gd name="T21" fmla="*/ 503040 h 72"/>
                <a:gd name="T22" fmla="*/ 0 w 40"/>
                <a:gd name="T23" fmla="*/ 526257 h 72"/>
                <a:gd name="T24" fmla="*/ 0 w 40"/>
                <a:gd name="T25" fmla="*/ 549474 h 72"/>
                <a:gd name="T26" fmla="*/ 0 w 40"/>
                <a:gd name="T27" fmla="*/ 549474 h 72"/>
                <a:gd name="T28" fmla="*/ 0 w 40"/>
                <a:gd name="T29" fmla="*/ 557213 h 72"/>
                <a:gd name="T30" fmla="*/ 0 w 40"/>
                <a:gd name="T31" fmla="*/ 557213 h 72"/>
                <a:gd name="T32" fmla="*/ 8176 w 40"/>
                <a:gd name="T33" fmla="*/ 557213 h 72"/>
                <a:gd name="T34" fmla="*/ 16351 w 40"/>
                <a:gd name="T35" fmla="*/ 557213 h 72"/>
                <a:gd name="T36" fmla="*/ 16351 w 40"/>
                <a:gd name="T37" fmla="*/ 549474 h 72"/>
                <a:gd name="T38" fmla="*/ 16351 w 40"/>
                <a:gd name="T39" fmla="*/ 541735 h 72"/>
                <a:gd name="T40" fmla="*/ 40878 w 40"/>
                <a:gd name="T41" fmla="*/ 541735 h 72"/>
                <a:gd name="T42" fmla="*/ 65405 w 40"/>
                <a:gd name="T43" fmla="*/ 533996 h 72"/>
                <a:gd name="T44" fmla="*/ 98107 w 40"/>
                <a:gd name="T45" fmla="*/ 549474 h 72"/>
                <a:gd name="T46" fmla="*/ 98107 w 40"/>
                <a:gd name="T47" fmla="*/ 549474 h 72"/>
                <a:gd name="T48" fmla="*/ 106283 w 40"/>
                <a:gd name="T49" fmla="*/ 549474 h 72"/>
                <a:gd name="T50" fmla="*/ 114459 w 40"/>
                <a:gd name="T51" fmla="*/ 526257 h 72"/>
                <a:gd name="T52" fmla="*/ 130810 w 40"/>
                <a:gd name="T53" fmla="*/ 526257 h 72"/>
                <a:gd name="T54" fmla="*/ 138986 w 40"/>
                <a:gd name="T55" fmla="*/ 533996 h 72"/>
                <a:gd name="T56" fmla="*/ 147161 w 40"/>
                <a:gd name="T57" fmla="*/ 541735 h 72"/>
                <a:gd name="T58" fmla="*/ 155337 w 40"/>
                <a:gd name="T59" fmla="*/ 533996 h 72"/>
                <a:gd name="T60" fmla="*/ 163513 w 40"/>
                <a:gd name="T61" fmla="*/ 503040 h 72"/>
                <a:gd name="T62" fmla="*/ 171688 w 40"/>
                <a:gd name="T63" fmla="*/ 495300 h 72"/>
                <a:gd name="T64" fmla="*/ 179864 w 40"/>
                <a:gd name="T65" fmla="*/ 495300 h 72"/>
                <a:gd name="T66" fmla="*/ 196215 w 40"/>
                <a:gd name="T67" fmla="*/ 510779 h 72"/>
                <a:gd name="T68" fmla="*/ 220742 w 40"/>
                <a:gd name="T69" fmla="*/ 510779 h 72"/>
                <a:gd name="T70" fmla="*/ 228917 w 40"/>
                <a:gd name="T71" fmla="*/ 487561 h 72"/>
                <a:gd name="T72" fmla="*/ 269796 w 40"/>
                <a:gd name="T73" fmla="*/ 433388 h 72"/>
                <a:gd name="T74" fmla="*/ 269796 w 40"/>
                <a:gd name="T75" fmla="*/ 410171 h 72"/>
                <a:gd name="T76" fmla="*/ 277971 w 40"/>
                <a:gd name="T77" fmla="*/ 410171 h 72"/>
                <a:gd name="T78" fmla="*/ 302498 w 40"/>
                <a:gd name="T79" fmla="*/ 410171 h 72"/>
                <a:gd name="T80" fmla="*/ 310674 w 40"/>
                <a:gd name="T81" fmla="*/ 402432 h 72"/>
                <a:gd name="T82" fmla="*/ 327025 w 40"/>
                <a:gd name="T83" fmla="*/ 394692 h 72"/>
                <a:gd name="T84" fmla="*/ 327025 w 40"/>
                <a:gd name="T85" fmla="*/ 386953 h 72"/>
                <a:gd name="T86" fmla="*/ 327025 w 40"/>
                <a:gd name="T87" fmla="*/ 363736 h 72"/>
                <a:gd name="T88" fmla="*/ 327025 w 40"/>
                <a:gd name="T89" fmla="*/ 363736 h 72"/>
                <a:gd name="T90" fmla="*/ 327025 w 40"/>
                <a:gd name="T91" fmla="*/ 348258 h 72"/>
                <a:gd name="T92" fmla="*/ 286147 w 40"/>
                <a:gd name="T93" fmla="*/ 7739 h 72"/>
                <a:gd name="T94" fmla="*/ 286147 w 40"/>
                <a:gd name="T95" fmla="*/ 0 h 72"/>
                <a:gd name="T96" fmla="*/ 73581 w 40"/>
                <a:gd name="T97" fmla="*/ 23217 h 72"/>
                <a:gd name="T98" fmla="*/ 65405 w 40"/>
                <a:gd name="T99" fmla="*/ 30956 h 72"/>
                <a:gd name="T100" fmla="*/ 49054 w 40"/>
                <a:gd name="T101" fmla="*/ 38695 h 72"/>
                <a:gd name="T102" fmla="*/ 40878 w 40"/>
                <a:gd name="T103" fmla="*/ 46434 h 72"/>
                <a:gd name="T104" fmla="*/ 24527 w 40"/>
                <a:gd name="T105" fmla="*/ 46434 h 72"/>
                <a:gd name="T106" fmla="*/ 8176 w 40"/>
                <a:gd name="T107" fmla="*/ 38695 h 72"/>
                <a:gd name="T108" fmla="*/ 8176 w 40"/>
                <a:gd name="T109" fmla="*/ 38695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27" name="Freeform 59" descr="75%"/>
            <p:cNvSpPr>
              <a:spLocks/>
            </p:cNvSpPr>
            <p:nvPr/>
          </p:nvSpPr>
          <p:spPr bwMode="auto">
            <a:xfrm>
              <a:off x="6721475" y="3730625"/>
              <a:ext cx="560388" cy="409575"/>
            </a:xfrm>
            <a:custGeom>
              <a:avLst/>
              <a:gdLst>
                <a:gd name="T0" fmla="*/ 332984 w 69"/>
                <a:gd name="T1" fmla="*/ 409575 h 53"/>
                <a:gd name="T2" fmla="*/ 308619 w 69"/>
                <a:gd name="T3" fmla="*/ 401847 h 53"/>
                <a:gd name="T4" fmla="*/ 300498 w 69"/>
                <a:gd name="T5" fmla="*/ 370936 h 53"/>
                <a:gd name="T6" fmla="*/ 268012 w 69"/>
                <a:gd name="T7" fmla="*/ 340025 h 53"/>
                <a:gd name="T8" fmla="*/ 251768 w 69"/>
                <a:gd name="T9" fmla="*/ 301385 h 53"/>
                <a:gd name="T10" fmla="*/ 235525 w 69"/>
                <a:gd name="T11" fmla="*/ 285930 h 53"/>
                <a:gd name="T12" fmla="*/ 203039 w 69"/>
                <a:gd name="T13" fmla="*/ 262746 h 53"/>
                <a:gd name="T14" fmla="*/ 186796 w 69"/>
                <a:gd name="T15" fmla="*/ 247291 h 53"/>
                <a:gd name="T16" fmla="*/ 178674 w 69"/>
                <a:gd name="T17" fmla="*/ 231835 h 53"/>
                <a:gd name="T18" fmla="*/ 121823 w 69"/>
                <a:gd name="T19" fmla="*/ 193196 h 53"/>
                <a:gd name="T20" fmla="*/ 105580 w 69"/>
                <a:gd name="T21" fmla="*/ 177740 h 53"/>
                <a:gd name="T22" fmla="*/ 81216 w 69"/>
                <a:gd name="T23" fmla="*/ 146829 h 53"/>
                <a:gd name="T24" fmla="*/ 64973 w 69"/>
                <a:gd name="T25" fmla="*/ 123645 h 53"/>
                <a:gd name="T26" fmla="*/ 8122 w 69"/>
                <a:gd name="T27" fmla="*/ 108190 h 53"/>
                <a:gd name="T28" fmla="*/ 8122 w 69"/>
                <a:gd name="T29" fmla="*/ 77278 h 53"/>
                <a:gd name="T30" fmla="*/ 24365 w 69"/>
                <a:gd name="T31" fmla="*/ 61823 h 53"/>
                <a:gd name="T32" fmla="*/ 24365 w 69"/>
                <a:gd name="T33" fmla="*/ 54095 h 53"/>
                <a:gd name="T34" fmla="*/ 64973 w 69"/>
                <a:gd name="T35" fmla="*/ 38639 h 53"/>
                <a:gd name="T36" fmla="*/ 97459 w 69"/>
                <a:gd name="T37" fmla="*/ 23183 h 53"/>
                <a:gd name="T38" fmla="*/ 105580 w 69"/>
                <a:gd name="T39" fmla="*/ 15456 h 53"/>
                <a:gd name="T40" fmla="*/ 251768 w 69"/>
                <a:gd name="T41" fmla="*/ 7728 h 53"/>
                <a:gd name="T42" fmla="*/ 251768 w 69"/>
                <a:gd name="T43" fmla="*/ 15456 h 53"/>
                <a:gd name="T44" fmla="*/ 284255 w 69"/>
                <a:gd name="T45" fmla="*/ 30911 h 53"/>
                <a:gd name="T46" fmla="*/ 414200 w 69"/>
                <a:gd name="T47" fmla="*/ 30911 h 53"/>
                <a:gd name="T48" fmla="*/ 552266 w 69"/>
                <a:gd name="T49" fmla="*/ 131373 h 53"/>
                <a:gd name="T50" fmla="*/ 536023 w 69"/>
                <a:gd name="T51" fmla="*/ 146829 h 53"/>
                <a:gd name="T52" fmla="*/ 511659 w 69"/>
                <a:gd name="T53" fmla="*/ 185468 h 53"/>
                <a:gd name="T54" fmla="*/ 503537 w 69"/>
                <a:gd name="T55" fmla="*/ 216379 h 53"/>
                <a:gd name="T56" fmla="*/ 503537 w 69"/>
                <a:gd name="T57" fmla="*/ 231835 h 53"/>
                <a:gd name="T58" fmla="*/ 487294 w 69"/>
                <a:gd name="T59" fmla="*/ 239563 h 53"/>
                <a:gd name="T60" fmla="*/ 479172 w 69"/>
                <a:gd name="T61" fmla="*/ 255018 h 53"/>
                <a:gd name="T62" fmla="*/ 462929 w 69"/>
                <a:gd name="T63" fmla="*/ 270474 h 53"/>
                <a:gd name="T64" fmla="*/ 430443 w 69"/>
                <a:gd name="T65" fmla="*/ 301385 h 53"/>
                <a:gd name="T66" fmla="*/ 406078 w 69"/>
                <a:gd name="T67" fmla="*/ 316841 h 53"/>
                <a:gd name="T68" fmla="*/ 397957 w 69"/>
                <a:gd name="T69" fmla="*/ 332297 h 53"/>
                <a:gd name="T70" fmla="*/ 373592 w 69"/>
                <a:gd name="T71" fmla="*/ 340025 h 53"/>
                <a:gd name="T72" fmla="*/ 373592 w 69"/>
                <a:gd name="T73" fmla="*/ 347752 h 53"/>
                <a:gd name="T74" fmla="*/ 365470 w 69"/>
                <a:gd name="T75" fmla="*/ 363208 h 53"/>
                <a:gd name="T76" fmla="*/ 349227 w 69"/>
                <a:gd name="T77" fmla="*/ 370936 h 53"/>
                <a:gd name="T78" fmla="*/ 349227 w 69"/>
                <a:gd name="T79" fmla="*/ 370936 h 53"/>
                <a:gd name="T80" fmla="*/ 349227 w 69"/>
                <a:gd name="T81" fmla="*/ 378664 h 53"/>
                <a:gd name="T82" fmla="*/ 357349 w 69"/>
                <a:gd name="T83" fmla="*/ 386392 h 53"/>
                <a:gd name="T84" fmla="*/ 341106 w 69"/>
                <a:gd name="T85" fmla="*/ 394119 h 53"/>
                <a:gd name="T86" fmla="*/ 332984 w 69"/>
                <a:gd name="T87" fmla="*/ 4018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28" name="Freeform 60"/>
            <p:cNvSpPr>
              <a:spLocks/>
            </p:cNvSpPr>
            <p:nvPr/>
          </p:nvSpPr>
          <p:spPr bwMode="auto">
            <a:xfrm>
              <a:off x="6467475" y="3784600"/>
              <a:ext cx="596900" cy="596900"/>
            </a:xfrm>
            <a:custGeom>
              <a:avLst/>
              <a:gdLst>
                <a:gd name="T0" fmla="*/ 73590 w 73"/>
                <a:gd name="T1" fmla="*/ 317830 h 77"/>
                <a:gd name="T2" fmla="*/ 89944 w 73"/>
                <a:gd name="T3" fmla="*/ 341086 h 77"/>
                <a:gd name="T4" fmla="*/ 106297 w 73"/>
                <a:gd name="T5" fmla="*/ 356590 h 77"/>
                <a:gd name="T6" fmla="*/ 106297 w 73"/>
                <a:gd name="T7" fmla="*/ 379845 h 77"/>
                <a:gd name="T8" fmla="*/ 114474 w 73"/>
                <a:gd name="T9" fmla="*/ 387597 h 77"/>
                <a:gd name="T10" fmla="*/ 106297 w 73"/>
                <a:gd name="T11" fmla="*/ 426357 h 77"/>
                <a:gd name="T12" fmla="*/ 98121 w 73"/>
                <a:gd name="T13" fmla="*/ 465117 h 77"/>
                <a:gd name="T14" fmla="*/ 114474 w 73"/>
                <a:gd name="T15" fmla="*/ 527132 h 77"/>
                <a:gd name="T16" fmla="*/ 130827 w 73"/>
                <a:gd name="T17" fmla="*/ 550388 h 77"/>
                <a:gd name="T18" fmla="*/ 139004 w 73"/>
                <a:gd name="T19" fmla="*/ 573644 h 77"/>
                <a:gd name="T20" fmla="*/ 147181 w 73"/>
                <a:gd name="T21" fmla="*/ 589148 h 77"/>
                <a:gd name="T22" fmla="*/ 474249 w 73"/>
                <a:gd name="T23" fmla="*/ 589148 h 77"/>
                <a:gd name="T24" fmla="*/ 490603 w 73"/>
                <a:gd name="T25" fmla="*/ 596900 h 77"/>
                <a:gd name="T26" fmla="*/ 482426 w 73"/>
                <a:gd name="T27" fmla="*/ 550388 h 77"/>
                <a:gd name="T28" fmla="*/ 490603 w 73"/>
                <a:gd name="T29" fmla="*/ 534884 h 77"/>
                <a:gd name="T30" fmla="*/ 523310 w 73"/>
                <a:gd name="T31" fmla="*/ 534884 h 77"/>
                <a:gd name="T32" fmla="*/ 547840 w 73"/>
                <a:gd name="T33" fmla="*/ 534884 h 77"/>
                <a:gd name="T34" fmla="*/ 547840 w 73"/>
                <a:gd name="T35" fmla="*/ 503877 h 77"/>
                <a:gd name="T36" fmla="*/ 547840 w 73"/>
                <a:gd name="T37" fmla="*/ 480621 h 77"/>
                <a:gd name="T38" fmla="*/ 564193 w 73"/>
                <a:gd name="T39" fmla="*/ 410853 h 77"/>
                <a:gd name="T40" fmla="*/ 580547 w 73"/>
                <a:gd name="T41" fmla="*/ 372093 h 77"/>
                <a:gd name="T42" fmla="*/ 596900 w 73"/>
                <a:gd name="T43" fmla="*/ 364342 h 77"/>
                <a:gd name="T44" fmla="*/ 596900 w 73"/>
                <a:gd name="T45" fmla="*/ 356590 h 77"/>
                <a:gd name="T46" fmla="*/ 588723 w 73"/>
                <a:gd name="T47" fmla="*/ 356590 h 77"/>
                <a:gd name="T48" fmla="*/ 564193 w 73"/>
                <a:gd name="T49" fmla="*/ 348838 h 77"/>
                <a:gd name="T50" fmla="*/ 556016 w 73"/>
                <a:gd name="T51" fmla="*/ 317830 h 77"/>
                <a:gd name="T52" fmla="*/ 523310 w 73"/>
                <a:gd name="T53" fmla="*/ 286822 h 77"/>
                <a:gd name="T54" fmla="*/ 506956 w 73"/>
                <a:gd name="T55" fmla="*/ 248062 h 77"/>
                <a:gd name="T56" fmla="*/ 490603 w 73"/>
                <a:gd name="T57" fmla="*/ 232558 h 77"/>
                <a:gd name="T58" fmla="*/ 457896 w 73"/>
                <a:gd name="T59" fmla="*/ 209303 h 77"/>
                <a:gd name="T60" fmla="*/ 441542 w 73"/>
                <a:gd name="T61" fmla="*/ 193799 h 77"/>
                <a:gd name="T62" fmla="*/ 433366 w 73"/>
                <a:gd name="T63" fmla="*/ 178295 h 77"/>
                <a:gd name="T64" fmla="*/ 376129 w 73"/>
                <a:gd name="T65" fmla="*/ 139535 h 77"/>
                <a:gd name="T66" fmla="*/ 359775 w 73"/>
                <a:gd name="T67" fmla="*/ 124031 h 77"/>
                <a:gd name="T68" fmla="*/ 335245 w 73"/>
                <a:gd name="T69" fmla="*/ 93023 h 77"/>
                <a:gd name="T70" fmla="*/ 318892 w 73"/>
                <a:gd name="T71" fmla="*/ 69768 h 77"/>
                <a:gd name="T72" fmla="*/ 261655 w 73"/>
                <a:gd name="T73" fmla="*/ 54264 h 77"/>
                <a:gd name="T74" fmla="*/ 261655 w 73"/>
                <a:gd name="T75" fmla="*/ 23256 h 77"/>
                <a:gd name="T76" fmla="*/ 278008 w 73"/>
                <a:gd name="T77" fmla="*/ 7752 h 77"/>
                <a:gd name="T78" fmla="*/ 278008 w 73"/>
                <a:gd name="T79" fmla="*/ 0 h 77"/>
                <a:gd name="T80" fmla="*/ 0 w 73"/>
                <a:gd name="T81" fmla="*/ 38760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29" name="Freeform 61"/>
            <p:cNvSpPr>
              <a:spLocks/>
            </p:cNvSpPr>
            <p:nvPr/>
          </p:nvSpPr>
          <p:spPr bwMode="auto">
            <a:xfrm>
              <a:off x="7029450" y="3041650"/>
              <a:ext cx="506413" cy="223838"/>
            </a:xfrm>
            <a:custGeom>
              <a:avLst/>
              <a:gdLst>
                <a:gd name="T0" fmla="*/ 294046 w 62"/>
                <a:gd name="T1" fmla="*/ 15437 h 29"/>
                <a:gd name="T2" fmla="*/ 16336 w 62"/>
                <a:gd name="T3" fmla="*/ 131215 h 29"/>
                <a:gd name="T4" fmla="*/ 32672 w 62"/>
                <a:gd name="T5" fmla="*/ 123497 h 29"/>
                <a:gd name="T6" fmla="*/ 65344 w 62"/>
                <a:gd name="T7" fmla="*/ 100341 h 29"/>
                <a:gd name="T8" fmla="*/ 81680 w 62"/>
                <a:gd name="T9" fmla="*/ 84904 h 29"/>
                <a:gd name="T10" fmla="*/ 89847 w 62"/>
                <a:gd name="T11" fmla="*/ 77186 h 29"/>
                <a:gd name="T12" fmla="*/ 114351 w 62"/>
                <a:gd name="T13" fmla="*/ 69467 h 29"/>
                <a:gd name="T14" fmla="*/ 155191 w 62"/>
                <a:gd name="T15" fmla="*/ 54030 h 29"/>
                <a:gd name="T16" fmla="*/ 171527 w 62"/>
                <a:gd name="T17" fmla="*/ 61748 h 29"/>
                <a:gd name="T18" fmla="*/ 187863 w 62"/>
                <a:gd name="T19" fmla="*/ 61748 h 29"/>
                <a:gd name="T20" fmla="*/ 204199 w 62"/>
                <a:gd name="T21" fmla="*/ 92623 h 29"/>
                <a:gd name="T22" fmla="*/ 220535 w 62"/>
                <a:gd name="T23" fmla="*/ 92623 h 29"/>
                <a:gd name="T24" fmla="*/ 220535 w 62"/>
                <a:gd name="T25" fmla="*/ 108060 h 29"/>
                <a:gd name="T26" fmla="*/ 253207 w 62"/>
                <a:gd name="T27" fmla="*/ 115778 h 29"/>
                <a:gd name="T28" fmla="*/ 277710 w 62"/>
                <a:gd name="T29" fmla="*/ 131215 h 29"/>
                <a:gd name="T30" fmla="*/ 285878 w 62"/>
                <a:gd name="T31" fmla="*/ 146653 h 29"/>
                <a:gd name="T32" fmla="*/ 261375 w 62"/>
                <a:gd name="T33" fmla="*/ 192964 h 29"/>
                <a:gd name="T34" fmla="*/ 285878 w 62"/>
                <a:gd name="T35" fmla="*/ 208401 h 29"/>
                <a:gd name="T36" fmla="*/ 310382 w 62"/>
                <a:gd name="T37" fmla="*/ 216119 h 29"/>
                <a:gd name="T38" fmla="*/ 318550 w 62"/>
                <a:gd name="T39" fmla="*/ 216119 h 29"/>
                <a:gd name="T40" fmla="*/ 343054 w 62"/>
                <a:gd name="T41" fmla="*/ 208401 h 29"/>
                <a:gd name="T42" fmla="*/ 375726 w 62"/>
                <a:gd name="T43" fmla="*/ 223838 h 29"/>
                <a:gd name="T44" fmla="*/ 383894 w 62"/>
                <a:gd name="T45" fmla="*/ 216119 h 29"/>
                <a:gd name="T46" fmla="*/ 367558 w 62"/>
                <a:gd name="T47" fmla="*/ 200682 h 29"/>
                <a:gd name="T48" fmla="*/ 359390 w 62"/>
                <a:gd name="T49" fmla="*/ 192964 h 29"/>
                <a:gd name="T50" fmla="*/ 367558 w 62"/>
                <a:gd name="T51" fmla="*/ 185245 h 29"/>
                <a:gd name="T52" fmla="*/ 359390 w 62"/>
                <a:gd name="T53" fmla="*/ 177527 h 29"/>
                <a:gd name="T54" fmla="*/ 334886 w 62"/>
                <a:gd name="T55" fmla="*/ 146653 h 29"/>
                <a:gd name="T56" fmla="*/ 334886 w 62"/>
                <a:gd name="T57" fmla="*/ 123497 h 29"/>
                <a:gd name="T58" fmla="*/ 334886 w 62"/>
                <a:gd name="T59" fmla="*/ 92623 h 29"/>
                <a:gd name="T60" fmla="*/ 334886 w 62"/>
                <a:gd name="T61" fmla="*/ 77186 h 29"/>
                <a:gd name="T62" fmla="*/ 334886 w 62"/>
                <a:gd name="T63" fmla="*/ 69467 h 29"/>
                <a:gd name="T64" fmla="*/ 359390 w 62"/>
                <a:gd name="T65" fmla="*/ 46311 h 29"/>
                <a:gd name="T66" fmla="*/ 367558 w 62"/>
                <a:gd name="T67" fmla="*/ 30874 h 29"/>
                <a:gd name="T68" fmla="*/ 383894 w 62"/>
                <a:gd name="T69" fmla="*/ 30874 h 29"/>
                <a:gd name="T70" fmla="*/ 367558 w 62"/>
                <a:gd name="T71" fmla="*/ 61748 h 29"/>
                <a:gd name="T72" fmla="*/ 359390 w 62"/>
                <a:gd name="T73" fmla="*/ 77186 h 29"/>
                <a:gd name="T74" fmla="*/ 375726 w 62"/>
                <a:gd name="T75" fmla="*/ 92623 h 29"/>
                <a:gd name="T76" fmla="*/ 375726 w 62"/>
                <a:gd name="T77" fmla="*/ 123497 h 29"/>
                <a:gd name="T78" fmla="*/ 367558 w 62"/>
                <a:gd name="T79" fmla="*/ 138934 h 29"/>
                <a:gd name="T80" fmla="*/ 375726 w 62"/>
                <a:gd name="T81" fmla="*/ 146653 h 29"/>
                <a:gd name="T82" fmla="*/ 375726 w 62"/>
                <a:gd name="T83" fmla="*/ 162090 h 29"/>
                <a:gd name="T84" fmla="*/ 383894 w 62"/>
                <a:gd name="T85" fmla="*/ 185245 h 29"/>
                <a:gd name="T86" fmla="*/ 408398 w 62"/>
                <a:gd name="T87" fmla="*/ 192964 h 29"/>
                <a:gd name="T88" fmla="*/ 424734 w 62"/>
                <a:gd name="T89" fmla="*/ 185245 h 29"/>
                <a:gd name="T90" fmla="*/ 424734 w 62"/>
                <a:gd name="T91" fmla="*/ 200682 h 29"/>
                <a:gd name="T92" fmla="*/ 432901 w 62"/>
                <a:gd name="T93" fmla="*/ 216119 h 29"/>
                <a:gd name="T94" fmla="*/ 449237 w 62"/>
                <a:gd name="T95" fmla="*/ 223838 h 29"/>
                <a:gd name="T96" fmla="*/ 457405 w 62"/>
                <a:gd name="T97" fmla="*/ 216119 h 29"/>
                <a:gd name="T98" fmla="*/ 498245 w 62"/>
                <a:gd name="T99" fmla="*/ 200682 h 29"/>
                <a:gd name="T100" fmla="*/ 506413 w 62"/>
                <a:gd name="T101" fmla="*/ 146653 h 29"/>
                <a:gd name="T102" fmla="*/ 441069 w 62"/>
                <a:gd name="T103" fmla="*/ 162090 h 29"/>
                <a:gd name="T104" fmla="*/ 383894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30" name="Freeform 62"/>
            <p:cNvSpPr>
              <a:spLocks/>
            </p:cNvSpPr>
            <p:nvPr/>
          </p:nvSpPr>
          <p:spPr bwMode="auto">
            <a:xfrm>
              <a:off x="7413625" y="3017838"/>
              <a:ext cx="122238" cy="185737"/>
            </a:xfrm>
            <a:custGeom>
              <a:avLst/>
              <a:gdLst>
                <a:gd name="T0" fmla="*/ 122238 w 15"/>
                <a:gd name="T1" fmla="*/ 170259 h 24"/>
                <a:gd name="T2" fmla="*/ 122238 w 15"/>
                <a:gd name="T3" fmla="*/ 154781 h 24"/>
                <a:gd name="T4" fmla="*/ 114089 w 15"/>
                <a:gd name="T5" fmla="*/ 139303 h 24"/>
                <a:gd name="T6" fmla="*/ 97790 w 15"/>
                <a:gd name="T7" fmla="*/ 123825 h 24"/>
                <a:gd name="T8" fmla="*/ 81492 w 15"/>
                <a:gd name="T9" fmla="*/ 116086 h 24"/>
                <a:gd name="T10" fmla="*/ 73343 w 15"/>
                <a:gd name="T11" fmla="*/ 108347 h 24"/>
                <a:gd name="T12" fmla="*/ 73343 w 15"/>
                <a:gd name="T13" fmla="*/ 92869 h 24"/>
                <a:gd name="T14" fmla="*/ 57044 w 15"/>
                <a:gd name="T15" fmla="*/ 69651 h 24"/>
                <a:gd name="T16" fmla="*/ 48895 w 15"/>
                <a:gd name="T17" fmla="*/ 61912 h 24"/>
                <a:gd name="T18" fmla="*/ 40746 w 15"/>
                <a:gd name="T19" fmla="*/ 46434 h 24"/>
                <a:gd name="T20" fmla="*/ 32597 w 15"/>
                <a:gd name="T21" fmla="*/ 38695 h 24"/>
                <a:gd name="T22" fmla="*/ 32597 w 15"/>
                <a:gd name="T23" fmla="*/ 30956 h 24"/>
                <a:gd name="T24" fmla="*/ 32597 w 15"/>
                <a:gd name="T25" fmla="*/ 30956 h 24"/>
                <a:gd name="T26" fmla="*/ 32597 w 15"/>
                <a:gd name="T27" fmla="*/ 23217 h 24"/>
                <a:gd name="T28" fmla="*/ 40746 w 15"/>
                <a:gd name="T29" fmla="*/ 0 h 24"/>
                <a:gd name="T30" fmla="*/ 32597 w 15"/>
                <a:gd name="T31" fmla="*/ 0 h 24"/>
                <a:gd name="T32" fmla="*/ 16298 w 15"/>
                <a:gd name="T33" fmla="*/ 0 h 24"/>
                <a:gd name="T34" fmla="*/ 8149 w 15"/>
                <a:gd name="T35" fmla="*/ 7739 h 24"/>
                <a:gd name="T36" fmla="*/ 8149 w 15"/>
                <a:gd name="T37" fmla="*/ 15478 h 24"/>
                <a:gd name="T38" fmla="*/ 8149 w 15"/>
                <a:gd name="T39" fmla="*/ 23217 h 24"/>
                <a:gd name="T40" fmla="*/ 0 w 15"/>
                <a:gd name="T41" fmla="*/ 23217 h 24"/>
                <a:gd name="T42" fmla="*/ 57044 w 15"/>
                <a:gd name="T43" fmla="*/ 185737 h 24"/>
                <a:gd name="T44" fmla="*/ 122238 w 15"/>
                <a:gd name="T45" fmla="*/ 170259 h 24"/>
                <a:gd name="T46" fmla="*/ 122238 w 15"/>
                <a:gd name="T47" fmla="*/ 170259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31" name="Freeform 63"/>
            <p:cNvSpPr>
              <a:spLocks/>
            </p:cNvSpPr>
            <p:nvPr/>
          </p:nvSpPr>
          <p:spPr bwMode="auto">
            <a:xfrm>
              <a:off x="7445375" y="2801938"/>
              <a:ext cx="153988" cy="325437"/>
            </a:xfrm>
            <a:custGeom>
              <a:avLst/>
              <a:gdLst>
                <a:gd name="T0" fmla="*/ 0 w 19"/>
                <a:gd name="T1" fmla="*/ 240203 h 42"/>
                <a:gd name="T2" fmla="*/ 0 w 19"/>
                <a:gd name="T3" fmla="*/ 247952 h 42"/>
                <a:gd name="T4" fmla="*/ 16209 w 19"/>
                <a:gd name="T5" fmla="*/ 263449 h 42"/>
                <a:gd name="T6" fmla="*/ 48628 w 19"/>
                <a:gd name="T7" fmla="*/ 286695 h 42"/>
                <a:gd name="T8" fmla="*/ 72942 w 19"/>
                <a:gd name="T9" fmla="*/ 294443 h 42"/>
                <a:gd name="T10" fmla="*/ 81046 w 19"/>
                <a:gd name="T11" fmla="*/ 309940 h 42"/>
                <a:gd name="T12" fmla="*/ 89151 w 19"/>
                <a:gd name="T13" fmla="*/ 325437 h 42"/>
                <a:gd name="T14" fmla="*/ 105360 w 19"/>
                <a:gd name="T15" fmla="*/ 302192 h 42"/>
                <a:gd name="T16" fmla="*/ 113465 w 19"/>
                <a:gd name="T17" fmla="*/ 271198 h 42"/>
                <a:gd name="T18" fmla="*/ 137779 w 19"/>
                <a:gd name="T19" fmla="*/ 232455 h 42"/>
                <a:gd name="T20" fmla="*/ 153988 w 19"/>
                <a:gd name="T21" fmla="*/ 201461 h 42"/>
                <a:gd name="T22" fmla="*/ 145883 w 19"/>
                <a:gd name="T23" fmla="*/ 147222 h 42"/>
                <a:gd name="T24" fmla="*/ 137779 w 19"/>
                <a:gd name="T25" fmla="*/ 100730 h 42"/>
                <a:gd name="T26" fmla="*/ 113465 w 19"/>
                <a:gd name="T27" fmla="*/ 108479 h 42"/>
                <a:gd name="T28" fmla="*/ 105360 w 19"/>
                <a:gd name="T29" fmla="*/ 108479 h 42"/>
                <a:gd name="T30" fmla="*/ 97256 w 19"/>
                <a:gd name="T31" fmla="*/ 108479 h 42"/>
                <a:gd name="T32" fmla="*/ 105360 w 19"/>
                <a:gd name="T33" fmla="*/ 85233 h 42"/>
                <a:gd name="T34" fmla="*/ 113465 w 19"/>
                <a:gd name="T35" fmla="*/ 85233 h 42"/>
                <a:gd name="T36" fmla="*/ 121569 w 19"/>
                <a:gd name="T37" fmla="*/ 61988 h 42"/>
                <a:gd name="T38" fmla="*/ 129674 w 19"/>
                <a:gd name="T39" fmla="*/ 46491 h 42"/>
                <a:gd name="T40" fmla="*/ 32419 w 19"/>
                <a:gd name="T41" fmla="*/ 0 h 42"/>
                <a:gd name="T42" fmla="*/ 24314 w 19"/>
                <a:gd name="T43" fmla="*/ 15497 h 42"/>
                <a:gd name="T44" fmla="*/ 16209 w 19"/>
                <a:gd name="T45" fmla="*/ 46491 h 42"/>
                <a:gd name="T46" fmla="*/ 0 w 19"/>
                <a:gd name="T47" fmla="*/ 61988 h 42"/>
                <a:gd name="T48" fmla="*/ 8105 w 19"/>
                <a:gd name="T49" fmla="*/ 69737 h 42"/>
                <a:gd name="T50" fmla="*/ 8105 w 19"/>
                <a:gd name="T51" fmla="*/ 85233 h 42"/>
                <a:gd name="T52" fmla="*/ 8105 w 19"/>
                <a:gd name="T53" fmla="*/ 116227 h 42"/>
                <a:gd name="T54" fmla="*/ 24314 w 19"/>
                <a:gd name="T55" fmla="*/ 131725 h 42"/>
                <a:gd name="T56" fmla="*/ 40523 w 19"/>
                <a:gd name="T57" fmla="*/ 139473 h 42"/>
                <a:gd name="T58" fmla="*/ 56732 w 19"/>
                <a:gd name="T59" fmla="*/ 147222 h 42"/>
                <a:gd name="T60" fmla="*/ 72942 w 19"/>
                <a:gd name="T61" fmla="*/ 162719 h 42"/>
                <a:gd name="T62" fmla="*/ 32419 w 19"/>
                <a:gd name="T63" fmla="*/ 185964 h 42"/>
                <a:gd name="T64" fmla="*/ 8105 w 19"/>
                <a:gd name="T65" fmla="*/ 216958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32" name="Freeform 64"/>
            <p:cNvSpPr>
              <a:spLocks/>
            </p:cNvSpPr>
            <p:nvPr/>
          </p:nvSpPr>
          <p:spPr bwMode="auto">
            <a:xfrm>
              <a:off x="7583488" y="2654300"/>
              <a:ext cx="187325" cy="169863"/>
            </a:xfrm>
            <a:custGeom>
              <a:avLst/>
              <a:gdLst>
                <a:gd name="T0" fmla="*/ 0 w 23"/>
                <a:gd name="T1" fmla="*/ 30884 h 22"/>
                <a:gd name="T2" fmla="*/ 65157 w 23"/>
                <a:gd name="T3" fmla="*/ 15442 h 22"/>
                <a:gd name="T4" fmla="*/ 65157 w 23"/>
                <a:gd name="T5" fmla="*/ 23163 h 22"/>
                <a:gd name="T6" fmla="*/ 73301 w 23"/>
                <a:gd name="T7" fmla="*/ 23163 h 22"/>
                <a:gd name="T8" fmla="*/ 73301 w 23"/>
                <a:gd name="T9" fmla="*/ 23163 h 22"/>
                <a:gd name="T10" fmla="*/ 162891 w 23"/>
                <a:gd name="T11" fmla="*/ 0 h 22"/>
                <a:gd name="T12" fmla="*/ 187325 w 23"/>
                <a:gd name="T13" fmla="*/ 69489 h 22"/>
                <a:gd name="T14" fmla="*/ 187325 w 23"/>
                <a:gd name="T15" fmla="*/ 77210 h 22"/>
                <a:gd name="T16" fmla="*/ 179180 w 23"/>
                <a:gd name="T17" fmla="*/ 77210 h 22"/>
                <a:gd name="T18" fmla="*/ 187325 w 23"/>
                <a:gd name="T19" fmla="*/ 84932 h 22"/>
                <a:gd name="T20" fmla="*/ 187325 w 23"/>
                <a:gd name="T21" fmla="*/ 84932 h 22"/>
                <a:gd name="T22" fmla="*/ 171036 w 23"/>
                <a:gd name="T23" fmla="*/ 92653 h 22"/>
                <a:gd name="T24" fmla="*/ 138458 w 23"/>
                <a:gd name="T25" fmla="*/ 100374 h 22"/>
                <a:gd name="T26" fmla="*/ 130313 w 23"/>
                <a:gd name="T27" fmla="*/ 100374 h 22"/>
                <a:gd name="T28" fmla="*/ 130313 w 23"/>
                <a:gd name="T29" fmla="*/ 100374 h 22"/>
                <a:gd name="T30" fmla="*/ 130313 w 23"/>
                <a:gd name="T31" fmla="*/ 108095 h 22"/>
                <a:gd name="T32" fmla="*/ 130313 w 23"/>
                <a:gd name="T33" fmla="*/ 108095 h 22"/>
                <a:gd name="T34" fmla="*/ 105879 w 23"/>
                <a:gd name="T35" fmla="*/ 115816 h 22"/>
                <a:gd name="T36" fmla="*/ 81446 w 23"/>
                <a:gd name="T37" fmla="*/ 123537 h 22"/>
                <a:gd name="T38" fmla="*/ 81446 w 23"/>
                <a:gd name="T39" fmla="*/ 123537 h 22"/>
                <a:gd name="T40" fmla="*/ 65157 w 23"/>
                <a:gd name="T41" fmla="*/ 138979 h 22"/>
                <a:gd name="T42" fmla="*/ 24434 w 23"/>
                <a:gd name="T43" fmla="*/ 162142 h 22"/>
                <a:gd name="T44" fmla="*/ 16289 w 23"/>
                <a:gd name="T45" fmla="*/ 169863 h 22"/>
                <a:gd name="T46" fmla="*/ 0 w 23"/>
                <a:gd name="T47" fmla="*/ 162142 h 22"/>
                <a:gd name="T48" fmla="*/ 16289 w 23"/>
                <a:gd name="T49" fmla="*/ 146700 h 22"/>
                <a:gd name="T50" fmla="*/ 16289 w 23"/>
                <a:gd name="T51" fmla="*/ 138979 h 22"/>
                <a:gd name="T52" fmla="*/ 16289 w 23"/>
                <a:gd name="T53" fmla="*/ 131258 h 22"/>
                <a:gd name="T54" fmla="*/ 0 w 23"/>
                <a:gd name="T55" fmla="*/ 30884 h 22"/>
                <a:gd name="T56" fmla="*/ 0 w 23"/>
                <a:gd name="T57" fmla="*/ 30884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33" name="Freeform 65"/>
            <p:cNvSpPr>
              <a:spLocks/>
            </p:cNvSpPr>
            <p:nvPr/>
          </p:nvSpPr>
          <p:spPr bwMode="auto">
            <a:xfrm>
              <a:off x="7575550" y="2522538"/>
              <a:ext cx="368300" cy="177800"/>
            </a:xfrm>
            <a:custGeom>
              <a:avLst/>
              <a:gdLst>
                <a:gd name="T0" fmla="*/ 81844 w 45"/>
                <a:gd name="T1" fmla="*/ 54113 h 23"/>
                <a:gd name="T2" fmla="*/ 196427 w 45"/>
                <a:gd name="T3" fmla="*/ 23191 h 23"/>
                <a:gd name="T4" fmla="*/ 204611 w 45"/>
                <a:gd name="T5" fmla="*/ 23191 h 23"/>
                <a:gd name="T6" fmla="*/ 204611 w 45"/>
                <a:gd name="T7" fmla="*/ 15461 h 23"/>
                <a:gd name="T8" fmla="*/ 220980 w 45"/>
                <a:gd name="T9" fmla="*/ 0 h 23"/>
                <a:gd name="T10" fmla="*/ 237349 w 45"/>
                <a:gd name="T11" fmla="*/ 0 h 23"/>
                <a:gd name="T12" fmla="*/ 253718 w 45"/>
                <a:gd name="T13" fmla="*/ 23191 h 23"/>
                <a:gd name="T14" fmla="*/ 261902 w 45"/>
                <a:gd name="T15" fmla="*/ 38652 h 23"/>
                <a:gd name="T16" fmla="*/ 245533 w 45"/>
                <a:gd name="T17" fmla="*/ 54113 h 23"/>
                <a:gd name="T18" fmla="*/ 237349 w 45"/>
                <a:gd name="T19" fmla="*/ 77304 h 23"/>
                <a:gd name="T20" fmla="*/ 270087 w 45"/>
                <a:gd name="T21" fmla="*/ 77304 h 23"/>
                <a:gd name="T22" fmla="*/ 294640 w 45"/>
                <a:gd name="T23" fmla="*/ 115957 h 23"/>
                <a:gd name="T24" fmla="*/ 335562 w 45"/>
                <a:gd name="T25" fmla="*/ 123687 h 23"/>
                <a:gd name="T26" fmla="*/ 351931 w 45"/>
                <a:gd name="T27" fmla="*/ 108226 h 23"/>
                <a:gd name="T28" fmla="*/ 343747 w 45"/>
                <a:gd name="T29" fmla="*/ 92765 h 23"/>
                <a:gd name="T30" fmla="*/ 327378 w 45"/>
                <a:gd name="T31" fmla="*/ 77304 h 23"/>
                <a:gd name="T32" fmla="*/ 343747 w 45"/>
                <a:gd name="T33" fmla="*/ 85035 h 23"/>
                <a:gd name="T34" fmla="*/ 368300 w 45"/>
                <a:gd name="T35" fmla="*/ 123687 h 23"/>
                <a:gd name="T36" fmla="*/ 360116 w 45"/>
                <a:gd name="T37" fmla="*/ 131417 h 23"/>
                <a:gd name="T38" fmla="*/ 327378 w 45"/>
                <a:gd name="T39" fmla="*/ 146878 h 23"/>
                <a:gd name="T40" fmla="*/ 302824 w 45"/>
                <a:gd name="T41" fmla="*/ 162339 h 23"/>
                <a:gd name="T42" fmla="*/ 302824 w 45"/>
                <a:gd name="T43" fmla="*/ 154609 h 23"/>
                <a:gd name="T44" fmla="*/ 294640 w 45"/>
                <a:gd name="T45" fmla="*/ 139148 h 23"/>
                <a:gd name="T46" fmla="*/ 278271 w 45"/>
                <a:gd name="T47" fmla="*/ 170070 h 23"/>
                <a:gd name="T48" fmla="*/ 261902 w 45"/>
                <a:gd name="T49" fmla="*/ 170070 h 23"/>
                <a:gd name="T50" fmla="*/ 261902 w 45"/>
                <a:gd name="T51" fmla="*/ 162339 h 23"/>
                <a:gd name="T52" fmla="*/ 245533 w 45"/>
                <a:gd name="T53" fmla="*/ 154609 h 23"/>
                <a:gd name="T54" fmla="*/ 229164 w 45"/>
                <a:gd name="T55" fmla="*/ 146878 h 23"/>
                <a:gd name="T56" fmla="*/ 220980 w 45"/>
                <a:gd name="T57" fmla="*/ 131417 h 23"/>
                <a:gd name="T58" fmla="*/ 171873 w 45"/>
                <a:gd name="T59" fmla="*/ 131417 h 23"/>
                <a:gd name="T60" fmla="*/ 81844 w 45"/>
                <a:gd name="T61" fmla="*/ 154609 h 23"/>
                <a:gd name="T62" fmla="*/ 73660 w 45"/>
                <a:gd name="T63" fmla="*/ 146878 h 23"/>
                <a:gd name="T64" fmla="*/ 0 w 45"/>
                <a:gd name="T65" fmla="*/ 162339 h 23"/>
                <a:gd name="T66" fmla="*/ 0 w 45"/>
                <a:gd name="T67" fmla="*/ 6957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34" name="Freeform 66"/>
            <p:cNvSpPr>
              <a:spLocks/>
            </p:cNvSpPr>
            <p:nvPr/>
          </p:nvSpPr>
          <p:spPr bwMode="auto">
            <a:xfrm>
              <a:off x="7747000" y="2638425"/>
              <a:ext cx="96838" cy="101600"/>
            </a:xfrm>
            <a:custGeom>
              <a:avLst/>
              <a:gdLst>
                <a:gd name="T0" fmla="*/ 0 w 12"/>
                <a:gd name="T1" fmla="*/ 15631 h 13"/>
                <a:gd name="T2" fmla="*/ 24210 w 12"/>
                <a:gd name="T3" fmla="*/ 85969 h 13"/>
                <a:gd name="T4" fmla="*/ 24210 w 12"/>
                <a:gd name="T5" fmla="*/ 93785 h 13"/>
                <a:gd name="T6" fmla="*/ 16140 w 12"/>
                <a:gd name="T7" fmla="*/ 93785 h 13"/>
                <a:gd name="T8" fmla="*/ 24210 w 12"/>
                <a:gd name="T9" fmla="*/ 101600 h 13"/>
                <a:gd name="T10" fmla="*/ 24210 w 12"/>
                <a:gd name="T11" fmla="*/ 101600 h 13"/>
                <a:gd name="T12" fmla="*/ 24210 w 12"/>
                <a:gd name="T13" fmla="*/ 101600 h 13"/>
                <a:gd name="T14" fmla="*/ 48419 w 12"/>
                <a:gd name="T15" fmla="*/ 93785 h 13"/>
                <a:gd name="T16" fmla="*/ 56489 w 12"/>
                <a:gd name="T17" fmla="*/ 85969 h 13"/>
                <a:gd name="T18" fmla="*/ 56489 w 12"/>
                <a:gd name="T19" fmla="*/ 78154 h 13"/>
                <a:gd name="T20" fmla="*/ 56489 w 12"/>
                <a:gd name="T21" fmla="*/ 70338 h 13"/>
                <a:gd name="T22" fmla="*/ 56489 w 12"/>
                <a:gd name="T23" fmla="*/ 54708 h 13"/>
                <a:gd name="T24" fmla="*/ 64559 w 12"/>
                <a:gd name="T25" fmla="*/ 46892 h 13"/>
                <a:gd name="T26" fmla="*/ 64559 w 12"/>
                <a:gd name="T27" fmla="*/ 54708 h 13"/>
                <a:gd name="T28" fmla="*/ 64559 w 12"/>
                <a:gd name="T29" fmla="*/ 62523 h 13"/>
                <a:gd name="T30" fmla="*/ 64559 w 12"/>
                <a:gd name="T31" fmla="*/ 78154 h 13"/>
                <a:gd name="T32" fmla="*/ 72629 w 12"/>
                <a:gd name="T33" fmla="*/ 78154 h 13"/>
                <a:gd name="T34" fmla="*/ 72629 w 12"/>
                <a:gd name="T35" fmla="*/ 78154 h 13"/>
                <a:gd name="T36" fmla="*/ 72629 w 12"/>
                <a:gd name="T37" fmla="*/ 70338 h 13"/>
                <a:gd name="T38" fmla="*/ 80698 w 12"/>
                <a:gd name="T39" fmla="*/ 70338 h 13"/>
                <a:gd name="T40" fmla="*/ 88768 w 12"/>
                <a:gd name="T41" fmla="*/ 62523 h 13"/>
                <a:gd name="T42" fmla="*/ 96838 w 12"/>
                <a:gd name="T43" fmla="*/ 62523 h 13"/>
                <a:gd name="T44" fmla="*/ 96838 w 12"/>
                <a:gd name="T45" fmla="*/ 62523 h 13"/>
                <a:gd name="T46" fmla="*/ 88768 w 12"/>
                <a:gd name="T47" fmla="*/ 54708 h 13"/>
                <a:gd name="T48" fmla="*/ 88768 w 12"/>
                <a:gd name="T49" fmla="*/ 46892 h 13"/>
                <a:gd name="T50" fmla="*/ 88768 w 12"/>
                <a:gd name="T51" fmla="*/ 46892 h 13"/>
                <a:gd name="T52" fmla="*/ 80698 w 12"/>
                <a:gd name="T53" fmla="*/ 46892 h 13"/>
                <a:gd name="T54" fmla="*/ 72629 w 12"/>
                <a:gd name="T55" fmla="*/ 39077 h 13"/>
                <a:gd name="T56" fmla="*/ 72629 w 12"/>
                <a:gd name="T57" fmla="*/ 39077 h 13"/>
                <a:gd name="T58" fmla="*/ 56489 w 12"/>
                <a:gd name="T59" fmla="*/ 31262 h 13"/>
                <a:gd name="T60" fmla="*/ 48419 w 12"/>
                <a:gd name="T61" fmla="*/ 15631 h 13"/>
                <a:gd name="T62" fmla="*/ 48419 w 12"/>
                <a:gd name="T63" fmla="*/ 15631 h 13"/>
                <a:gd name="T64" fmla="*/ 40349 w 12"/>
                <a:gd name="T65" fmla="*/ 0 h 13"/>
                <a:gd name="T66" fmla="*/ 0 w 12"/>
                <a:gd name="T67" fmla="*/ 15631 h 13"/>
                <a:gd name="T68" fmla="*/ 0 w 12"/>
                <a:gd name="T69" fmla="*/ 15631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35" name="Freeform 67"/>
            <p:cNvSpPr>
              <a:spLocks/>
            </p:cNvSpPr>
            <p:nvPr/>
          </p:nvSpPr>
          <p:spPr bwMode="auto">
            <a:xfrm>
              <a:off x="7640638" y="2212975"/>
              <a:ext cx="171450" cy="363538"/>
            </a:xfrm>
            <a:custGeom>
              <a:avLst/>
              <a:gdLst>
                <a:gd name="T0" fmla="*/ 171450 w 21"/>
                <a:gd name="T1" fmla="*/ 309394 h 47"/>
                <a:gd name="T2" fmla="*/ 163286 w 21"/>
                <a:gd name="T3" fmla="*/ 309394 h 47"/>
                <a:gd name="T4" fmla="*/ 155121 w 21"/>
                <a:gd name="T5" fmla="*/ 309394 h 47"/>
                <a:gd name="T6" fmla="*/ 146957 w 21"/>
                <a:gd name="T7" fmla="*/ 324864 h 47"/>
                <a:gd name="T8" fmla="*/ 138793 w 21"/>
                <a:gd name="T9" fmla="*/ 324864 h 47"/>
                <a:gd name="T10" fmla="*/ 138793 w 21"/>
                <a:gd name="T11" fmla="*/ 332599 h 47"/>
                <a:gd name="T12" fmla="*/ 138793 w 21"/>
                <a:gd name="T13" fmla="*/ 332599 h 47"/>
                <a:gd name="T14" fmla="*/ 138793 w 21"/>
                <a:gd name="T15" fmla="*/ 332599 h 47"/>
                <a:gd name="T16" fmla="*/ 130629 w 21"/>
                <a:gd name="T17" fmla="*/ 332599 h 47"/>
                <a:gd name="T18" fmla="*/ 130629 w 21"/>
                <a:gd name="T19" fmla="*/ 340333 h 47"/>
                <a:gd name="T20" fmla="*/ 16329 w 21"/>
                <a:gd name="T21" fmla="*/ 363538 h 47"/>
                <a:gd name="T22" fmla="*/ 8164 w 21"/>
                <a:gd name="T23" fmla="*/ 355803 h 47"/>
                <a:gd name="T24" fmla="*/ 0 w 21"/>
                <a:gd name="T25" fmla="*/ 348068 h 47"/>
                <a:gd name="T26" fmla="*/ 0 w 21"/>
                <a:gd name="T27" fmla="*/ 340333 h 47"/>
                <a:gd name="T28" fmla="*/ 8164 w 21"/>
                <a:gd name="T29" fmla="*/ 332599 h 47"/>
                <a:gd name="T30" fmla="*/ 0 w 21"/>
                <a:gd name="T31" fmla="*/ 317129 h 47"/>
                <a:gd name="T32" fmla="*/ 0 w 21"/>
                <a:gd name="T33" fmla="*/ 262985 h 47"/>
                <a:gd name="T34" fmla="*/ 0 w 21"/>
                <a:gd name="T35" fmla="*/ 247515 h 47"/>
                <a:gd name="T36" fmla="*/ 8164 w 21"/>
                <a:gd name="T37" fmla="*/ 216576 h 47"/>
                <a:gd name="T38" fmla="*/ 8164 w 21"/>
                <a:gd name="T39" fmla="*/ 201106 h 47"/>
                <a:gd name="T40" fmla="*/ 8164 w 21"/>
                <a:gd name="T41" fmla="*/ 185636 h 47"/>
                <a:gd name="T42" fmla="*/ 8164 w 21"/>
                <a:gd name="T43" fmla="*/ 170167 h 47"/>
                <a:gd name="T44" fmla="*/ 8164 w 21"/>
                <a:gd name="T45" fmla="*/ 162432 h 47"/>
                <a:gd name="T46" fmla="*/ 8164 w 21"/>
                <a:gd name="T47" fmla="*/ 154697 h 47"/>
                <a:gd name="T48" fmla="*/ 32657 w 21"/>
                <a:gd name="T49" fmla="*/ 139227 h 47"/>
                <a:gd name="T50" fmla="*/ 40821 w 21"/>
                <a:gd name="T51" fmla="*/ 108288 h 47"/>
                <a:gd name="T52" fmla="*/ 32657 w 21"/>
                <a:gd name="T53" fmla="*/ 92818 h 47"/>
                <a:gd name="T54" fmla="*/ 32657 w 21"/>
                <a:gd name="T55" fmla="*/ 77349 h 47"/>
                <a:gd name="T56" fmla="*/ 32657 w 21"/>
                <a:gd name="T57" fmla="*/ 77349 h 47"/>
                <a:gd name="T58" fmla="*/ 32657 w 21"/>
                <a:gd name="T59" fmla="*/ 69614 h 47"/>
                <a:gd name="T60" fmla="*/ 24493 w 21"/>
                <a:gd name="T61" fmla="*/ 54144 h 47"/>
                <a:gd name="T62" fmla="*/ 32657 w 21"/>
                <a:gd name="T63" fmla="*/ 30939 h 47"/>
                <a:gd name="T64" fmla="*/ 24493 w 21"/>
                <a:gd name="T65" fmla="*/ 23205 h 47"/>
                <a:gd name="T66" fmla="*/ 24493 w 21"/>
                <a:gd name="T67" fmla="*/ 15470 h 47"/>
                <a:gd name="T68" fmla="*/ 32657 w 21"/>
                <a:gd name="T69" fmla="*/ 15470 h 47"/>
                <a:gd name="T70" fmla="*/ 40821 w 21"/>
                <a:gd name="T71" fmla="*/ 7735 h 47"/>
                <a:gd name="T72" fmla="*/ 48986 w 21"/>
                <a:gd name="T73" fmla="*/ 7735 h 47"/>
                <a:gd name="T74" fmla="*/ 48986 w 21"/>
                <a:gd name="T75" fmla="*/ 7735 h 47"/>
                <a:gd name="T76" fmla="*/ 57150 w 21"/>
                <a:gd name="T77" fmla="*/ 0 h 47"/>
                <a:gd name="T78" fmla="*/ 138793 w 21"/>
                <a:gd name="T79" fmla="*/ 224311 h 47"/>
                <a:gd name="T80" fmla="*/ 138793 w 21"/>
                <a:gd name="T81" fmla="*/ 232046 h 47"/>
                <a:gd name="T82" fmla="*/ 138793 w 21"/>
                <a:gd name="T83" fmla="*/ 239780 h 47"/>
                <a:gd name="T84" fmla="*/ 138793 w 21"/>
                <a:gd name="T85" fmla="*/ 239780 h 47"/>
                <a:gd name="T86" fmla="*/ 155121 w 21"/>
                <a:gd name="T87" fmla="*/ 255250 h 47"/>
                <a:gd name="T88" fmla="*/ 163286 w 21"/>
                <a:gd name="T89" fmla="*/ 255250 h 47"/>
                <a:gd name="T90" fmla="*/ 163286 w 21"/>
                <a:gd name="T91" fmla="*/ 262985 h 47"/>
                <a:gd name="T92" fmla="*/ 163286 w 21"/>
                <a:gd name="T93" fmla="*/ 270720 h 47"/>
                <a:gd name="T94" fmla="*/ 171450 w 21"/>
                <a:gd name="T95" fmla="*/ 286190 h 47"/>
                <a:gd name="T96" fmla="*/ 171450 w 21"/>
                <a:gd name="T97" fmla="*/ 293924 h 47"/>
                <a:gd name="T98" fmla="*/ 171450 w 21"/>
                <a:gd name="T99" fmla="*/ 301659 h 47"/>
                <a:gd name="T100" fmla="*/ 171450 w 21"/>
                <a:gd name="T101" fmla="*/ 309394 h 47"/>
                <a:gd name="T102" fmla="*/ 171450 w 21"/>
                <a:gd name="T103" fmla="*/ 309394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nvGrpSpPr>
            <p:cNvPr id="13" name="Group 68"/>
            <p:cNvGrpSpPr>
              <a:grpSpLocks/>
            </p:cNvGrpSpPr>
            <p:nvPr/>
          </p:nvGrpSpPr>
          <p:grpSpPr bwMode="auto">
            <a:xfrm>
              <a:off x="3159142" y="4589463"/>
              <a:ext cx="1044578" cy="635000"/>
              <a:chOff x="1991" y="3321"/>
              <a:chExt cx="361" cy="231"/>
            </a:xfrm>
          </p:grpSpPr>
          <p:sp>
            <p:nvSpPr>
              <p:cNvPr id="32837" name="Freeform 69"/>
              <p:cNvSpPr>
                <a:spLocks/>
              </p:cNvSpPr>
              <p:nvPr/>
            </p:nvSpPr>
            <p:spPr bwMode="auto">
              <a:xfrm>
                <a:off x="2274" y="3459"/>
                <a:ext cx="78" cy="93"/>
              </a:xfrm>
              <a:custGeom>
                <a:avLst/>
                <a:gdLst>
                  <a:gd name="T0" fmla="*/ 0 w 16"/>
                  <a:gd name="T1" fmla="*/ 34 h 19"/>
                  <a:gd name="T2" fmla="*/ 5 w 16"/>
                  <a:gd name="T3" fmla="*/ 64 h 19"/>
                  <a:gd name="T4" fmla="*/ 5 w 16"/>
                  <a:gd name="T5" fmla="*/ 78 h 19"/>
                  <a:gd name="T6" fmla="*/ 29 w 16"/>
                  <a:gd name="T7" fmla="*/ 93 h 19"/>
                  <a:gd name="T8" fmla="*/ 39 w 16"/>
                  <a:gd name="T9" fmla="*/ 78 h 19"/>
                  <a:gd name="T10" fmla="*/ 78 w 16"/>
                  <a:gd name="T11" fmla="*/ 54 h 19"/>
                  <a:gd name="T12" fmla="*/ 63 w 16"/>
                  <a:gd name="T13" fmla="*/ 24 h 19"/>
                  <a:gd name="T14" fmla="*/ 15 w 16"/>
                  <a:gd name="T15" fmla="*/ 0 h 19"/>
                  <a:gd name="T16" fmla="*/ 15 w 16"/>
                  <a:gd name="T17" fmla="*/ 24 h 19"/>
                  <a:gd name="T18" fmla="*/ 0 w 16"/>
                  <a:gd name="T19" fmla="*/ 34 h 19"/>
                  <a:gd name="T20" fmla="*/ 0 w 16"/>
                  <a:gd name="T21" fmla="*/ 3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38" name="Freeform 70"/>
              <p:cNvSpPr>
                <a:spLocks/>
              </p:cNvSpPr>
              <p:nvPr/>
            </p:nvSpPr>
            <p:spPr bwMode="auto">
              <a:xfrm>
                <a:off x="2235" y="3409"/>
                <a:ext cx="44" cy="29"/>
              </a:xfrm>
              <a:custGeom>
                <a:avLst/>
                <a:gdLst>
                  <a:gd name="T0" fmla="*/ 15 w 9"/>
                  <a:gd name="T1" fmla="*/ 29 h 6"/>
                  <a:gd name="T2" fmla="*/ 39 w 9"/>
                  <a:gd name="T3" fmla="*/ 29 h 6"/>
                  <a:gd name="T4" fmla="*/ 44 w 9"/>
                  <a:gd name="T5" fmla="*/ 15 h 6"/>
                  <a:gd name="T6" fmla="*/ 24 w 9"/>
                  <a:gd name="T7" fmla="*/ 10 h 6"/>
                  <a:gd name="T8" fmla="*/ 15 w 9"/>
                  <a:gd name="T9" fmla="*/ 10 h 6"/>
                  <a:gd name="T10" fmla="*/ 10 w 9"/>
                  <a:gd name="T11" fmla="*/ 0 h 6"/>
                  <a:gd name="T12" fmla="*/ 0 w 9"/>
                  <a:gd name="T13" fmla="*/ 10 h 6"/>
                  <a:gd name="T14" fmla="*/ 10 w 9"/>
                  <a:gd name="T15" fmla="*/ 24 h 6"/>
                  <a:gd name="T16" fmla="*/ 15 w 9"/>
                  <a:gd name="T17" fmla="*/ 29 h 6"/>
                  <a:gd name="T18" fmla="*/ 15 w 9"/>
                  <a:gd name="T19" fmla="*/ 2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39" name="Freeform 71"/>
              <p:cNvSpPr>
                <a:spLocks/>
              </p:cNvSpPr>
              <p:nvPr/>
            </p:nvSpPr>
            <p:spPr bwMode="auto">
              <a:xfrm>
                <a:off x="2225" y="3438"/>
                <a:ext cx="20" cy="10"/>
              </a:xfrm>
              <a:custGeom>
                <a:avLst/>
                <a:gdLst>
                  <a:gd name="T0" fmla="*/ 0 w 4"/>
                  <a:gd name="T1" fmla="*/ 10 h 2"/>
                  <a:gd name="T2" fmla="*/ 20 w 4"/>
                  <a:gd name="T3" fmla="*/ 0 h 2"/>
                  <a:gd name="T4" fmla="*/ 20 w 4"/>
                  <a:gd name="T5" fmla="*/ 10 h 2"/>
                  <a:gd name="T6" fmla="*/ 0 w 4"/>
                  <a:gd name="T7" fmla="*/ 10 h 2"/>
                  <a:gd name="T8" fmla="*/ 0 w 4"/>
                  <a:gd name="T9" fmla="*/ 1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40" name="Freeform 72"/>
              <p:cNvSpPr>
                <a:spLocks/>
              </p:cNvSpPr>
              <p:nvPr/>
            </p:nvSpPr>
            <p:spPr bwMode="auto">
              <a:xfrm>
                <a:off x="2211" y="3419"/>
                <a:ext cx="19" cy="14"/>
              </a:xfrm>
              <a:custGeom>
                <a:avLst/>
                <a:gdLst>
                  <a:gd name="T0" fmla="*/ 10 w 4"/>
                  <a:gd name="T1" fmla="*/ 0 h 3"/>
                  <a:gd name="T2" fmla="*/ 10 w 4"/>
                  <a:gd name="T3" fmla="*/ 0 h 3"/>
                  <a:gd name="T4" fmla="*/ 14 w 4"/>
                  <a:gd name="T5" fmla="*/ 0 h 3"/>
                  <a:gd name="T6" fmla="*/ 14 w 4"/>
                  <a:gd name="T7" fmla="*/ 0 h 3"/>
                  <a:gd name="T8" fmla="*/ 14 w 4"/>
                  <a:gd name="T9" fmla="*/ 0 h 3"/>
                  <a:gd name="T10" fmla="*/ 14 w 4"/>
                  <a:gd name="T11" fmla="*/ 5 h 3"/>
                  <a:gd name="T12" fmla="*/ 14 w 4"/>
                  <a:gd name="T13" fmla="*/ 5 h 3"/>
                  <a:gd name="T14" fmla="*/ 14 w 4"/>
                  <a:gd name="T15" fmla="*/ 5 h 3"/>
                  <a:gd name="T16" fmla="*/ 19 w 4"/>
                  <a:gd name="T17" fmla="*/ 5 h 3"/>
                  <a:gd name="T18" fmla="*/ 14 w 4"/>
                  <a:gd name="T19" fmla="*/ 9 h 3"/>
                  <a:gd name="T20" fmla="*/ 14 w 4"/>
                  <a:gd name="T21" fmla="*/ 9 h 3"/>
                  <a:gd name="T22" fmla="*/ 14 w 4"/>
                  <a:gd name="T23" fmla="*/ 9 h 3"/>
                  <a:gd name="T24" fmla="*/ 14 w 4"/>
                  <a:gd name="T25" fmla="*/ 14 h 3"/>
                  <a:gd name="T26" fmla="*/ 14 w 4"/>
                  <a:gd name="T27" fmla="*/ 14 h 3"/>
                  <a:gd name="T28" fmla="*/ 14 w 4"/>
                  <a:gd name="T29" fmla="*/ 14 h 3"/>
                  <a:gd name="T30" fmla="*/ 10 w 4"/>
                  <a:gd name="T31" fmla="*/ 14 h 3"/>
                  <a:gd name="T32" fmla="*/ 10 w 4"/>
                  <a:gd name="T33" fmla="*/ 14 h 3"/>
                  <a:gd name="T34" fmla="*/ 10 w 4"/>
                  <a:gd name="T35" fmla="*/ 14 h 3"/>
                  <a:gd name="T36" fmla="*/ 5 w 4"/>
                  <a:gd name="T37" fmla="*/ 14 h 3"/>
                  <a:gd name="T38" fmla="*/ 5 w 4"/>
                  <a:gd name="T39" fmla="*/ 14 h 3"/>
                  <a:gd name="T40" fmla="*/ 5 w 4"/>
                  <a:gd name="T41" fmla="*/ 14 h 3"/>
                  <a:gd name="T42" fmla="*/ 5 w 4"/>
                  <a:gd name="T43" fmla="*/ 9 h 3"/>
                  <a:gd name="T44" fmla="*/ 0 w 4"/>
                  <a:gd name="T45" fmla="*/ 9 h 3"/>
                  <a:gd name="T46" fmla="*/ 0 w 4"/>
                  <a:gd name="T47" fmla="*/ 9 h 3"/>
                  <a:gd name="T48" fmla="*/ 0 w 4"/>
                  <a:gd name="T49" fmla="*/ 5 h 3"/>
                  <a:gd name="T50" fmla="*/ 0 w 4"/>
                  <a:gd name="T51" fmla="*/ 5 h 3"/>
                  <a:gd name="T52" fmla="*/ 0 w 4"/>
                  <a:gd name="T53" fmla="*/ 5 h 3"/>
                  <a:gd name="T54" fmla="*/ 5 w 4"/>
                  <a:gd name="T55" fmla="*/ 5 h 3"/>
                  <a:gd name="T56" fmla="*/ 5 w 4"/>
                  <a:gd name="T57" fmla="*/ 0 h 3"/>
                  <a:gd name="T58" fmla="*/ 5 w 4"/>
                  <a:gd name="T59" fmla="*/ 0 h 3"/>
                  <a:gd name="T60" fmla="*/ 5 w 4"/>
                  <a:gd name="T61" fmla="*/ 0 h 3"/>
                  <a:gd name="T62" fmla="*/ 10 w 4"/>
                  <a:gd name="T63" fmla="*/ 0 h 3"/>
                  <a:gd name="T64" fmla="*/ 10 w 4"/>
                  <a:gd name="T65" fmla="*/ 0 h 3"/>
                  <a:gd name="T66" fmla="*/ 1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41" name="Freeform 73"/>
              <p:cNvSpPr>
                <a:spLocks/>
              </p:cNvSpPr>
              <p:nvPr/>
            </p:nvSpPr>
            <p:spPr bwMode="auto">
              <a:xfrm>
                <a:off x="2186" y="3394"/>
                <a:ext cx="39" cy="15"/>
              </a:xfrm>
              <a:custGeom>
                <a:avLst/>
                <a:gdLst>
                  <a:gd name="T0" fmla="*/ 0 w 8"/>
                  <a:gd name="T1" fmla="*/ 15 h 3"/>
                  <a:gd name="T2" fmla="*/ 34 w 8"/>
                  <a:gd name="T3" fmla="*/ 15 h 3"/>
                  <a:gd name="T4" fmla="*/ 39 w 8"/>
                  <a:gd name="T5" fmla="*/ 0 h 3"/>
                  <a:gd name="T6" fmla="*/ 10 w 8"/>
                  <a:gd name="T7" fmla="*/ 0 h 3"/>
                  <a:gd name="T8" fmla="*/ 0 w 8"/>
                  <a:gd name="T9" fmla="*/ 15 h 3"/>
                  <a:gd name="T10" fmla="*/ 0 w 8"/>
                  <a:gd name="T11" fmla="*/ 1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42" name="Freeform 74"/>
              <p:cNvSpPr>
                <a:spLocks/>
              </p:cNvSpPr>
              <p:nvPr/>
            </p:nvSpPr>
            <p:spPr bwMode="auto">
              <a:xfrm>
                <a:off x="2026" y="3321"/>
                <a:ext cx="38" cy="24"/>
              </a:xfrm>
              <a:custGeom>
                <a:avLst/>
                <a:gdLst>
                  <a:gd name="T0" fmla="*/ 0 w 8"/>
                  <a:gd name="T1" fmla="*/ 19 h 5"/>
                  <a:gd name="T2" fmla="*/ 14 w 8"/>
                  <a:gd name="T3" fmla="*/ 24 h 5"/>
                  <a:gd name="T4" fmla="*/ 28 w 8"/>
                  <a:gd name="T5" fmla="*/ 24 h 5"/>
                  <a:gd name="T6" fmla="*/ 38 w 8"/>
                  <a:gd name="T7" fmla="*/ 10 h 5"/>
                  <a:gd name="T8" fmla="*/ 24 w 8"/>
                  <a:gd name="T9" fmla="*/ 0 h 5"/>
                  <a:gd name="T10" fmla="*/ 5 w 8"/>
                  <a:gd name="T11" fmla="*/ 10 h 5"/>
                  <a:gd name="T12" fmla="*/ 0 w 8"/>
                  <a:gd name="T13" fmla="*/ 19 h 5"/>
                  <a:gd name="T14" fmla="*/ 0 w 8"/>
                  <a:gd name="T15" fmla="*/ 19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43" name="Freeform 75"/>
              <p:cNvSpPr>
                <a:spLocks/>
              </p:cNvSpPr>
              <p:nvPr/>
            </p:nvSpPr>
            <p:spPr bwMode="auto">
              <a:xfrm>
                <a:off x="1991" y="3321"/>
                <a:ext cx="20" cy="24"/>
              </a:xfrm>
              <a:custGeom>
                <a:avLst/>
                <a:gdLst>
                  <a:gd name="T0" fmla="*/ 0 w 4"/>
                  <a:gd name="T1" fmla="*/ 24 h 5"/>
                  <a:gd name="T2" fmla="*/ 20 w 4"/>
                  <a:gd name="T3" fmla="*/ 10 h 5"/>
                  <a:gd name="T4" fmla="*/ 20 w 4"/>
                  <a:gd name="T5" fmla="*/ 0 h 5"/>
                  <a:gd name="T6" fmla="*/ 0 w 4"/>
                  <a:gd name="T7" fmla="*/ 19 h 5"/>
                  <a:gd name="T8" fmla="*/ 0 w 4"/>
                  <a:gd name="T9" fmla="*/ 24 h 5"/>
                  <a:gd name="T10" fmla="*/ 0 w 4"/>
                  <a:gd name="T11" fmla="*/ 2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sp>
            <p:nvSpPr>
              <p:cNvPr id="32844" name="Freeform 76"/>
              <p:cNvSpPr>
                <a:spLocks/>
              </p:cNvSpPr>
              <p:nvPr/>
            </p:nvSpPr>
            <p:spPr bwMode="auto">
              <a:xfrm>
                <a:off x="2128" y="3360"/>
                <a:ext cx="39" cy="34"/>
              </a:xfrm>
              <a:custGeom>
                <a:avLst/>
                <a:gdLst>
                  <a:gd name="T0" fmla="*/ 15 w 8"/>
                  <a:gd name="T1" fmla="*/ 34 h 7"/>
                  <a:gd name="T2" fmla="*/ 39 w 8"/>
                  <a:gd name="T3" fmla="*/ 34 h 7"/>
                  <a:gd name="T4" fmla="*/ 39 w 8"/>
                  <a:gd name="T5" fmla="*/ 19 h 7"/>
                  <a:gd name="T6" fmla="*/ 20 w 8"/>
                  <a:gd name="T7" fmla="*/ 0 h 7"/>
                  <a:gd name="T8" fmla="*/ 0 w 8"/>
                  <a:gd name="T9" fmla="*/ 10 h 7"/>
                  <a:gd name="T10" fmla="*/ 15 w 8"/>
                  <a:gd name="T11" fmla="*/ 34 h 7"/>
                  <a:gd name="T12" fmla="*/ 15 w 8"/>
                  <a:gd name="T13" fmla="*/ 3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en-US" sz="2400" smtClean="0">
                  <a:solidFill>
                    <a:srgbClr val="000000"/>
                  </a:solidFill>
                  <a:latin typeface="Times New Roman" pitchFamily="18" charset="0"/>
                </a:endParaRPr>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685800" y="381000"/>
            <a:ext cx="7772400" cy="914400"/>
          </a:xfrm>
        </p:spPr>
        <p:txBody>
          <a:bodyPr/>
          <a:lstStyle/>
          <a:p>
            <a:pPr eaLnBrk="1" hangingPunct="1"/>
            <a:r>
              <a:rPr lang="en-US" dirty="0" smtClean="0"/>
              <a:t>Air Pollution</a:t>
            </a:r>
          </a:p>
        </p:txBody>
      </p:sp>
      <p:sp>
        <p:nvSpPr>
          <p:cNvPr id="14340" name="Rectangle 6"/>
          <p:cNvSpPr>
            <a:spLocks noChangeArrowheads="1"/>
          </p:cNvSpPr>
          <p:nvPr/>
        </p:nvSpPr>
        <p:spPr bwMode="auto">
          <a:xfrm>
            <a:off x="1219200" y="1492509"/>
            <a:ext cx="5257800" cy="3693319"/>
          </a:xfrm>
          <a:prstGeom prst="rect">
            <a:avLst/>
          </a:prstGeom>
          <a:noFill/>
          <a:ln w="12700" cap="sq">
            <a:noFill/>
            <a:miter lim="800000"/>
            <a:headEnd type="none" w="sm" len="sm"/>
            <a:tailEnd type="none" w="sm" len="sm"/>
          </a:ln>
        </p:spPr>
        <p:txBody>
          <a:bodyPr wrap="square">
            <a:spAutoFit/>
          </a:bodyPr>
          <a:lstStyle/>
          <a:p>
            <a:pPr marL="365760" indent="-365760" eaLnBrk="0" hangingPunct="0">
              <a:lnSpc>
                <a:spcPct val="100000"/>
              </a:lnSpc>
              <a:spcBef>
                <a:spcPts val="0"/>
              </a:spcBef>
              <a:spcAft>
                <a:spcPts val="1200"/>
              </a:spcAft>
              <a:buClr>
                <a:srgbClr val="FFFF00"/>
              </a:buClr>
              <a:buFontTx/>
              <a:buNone/>
            </a:pPr>
            <a:r>
              <a:rPr lang="en-US" sz="2800" b="1" dirty="0">
                <a:latin typeface="Myriad Web Pro" pitchFamily="34" charset="0"/>
              </a:rPr>
              <a:t>Air pollution </a:t>
            </a:r>
            <a:r>
              <a:rPr lang="en-US" sz="2800" b="1" dirty="0" smtClean="0">
                <a:latin typeface="Myriad Web Pro" pitchFamily="34" charset="0"/>
              </a:rPr>
              <a:t>can</a:t>
            </a:r>
            <a:endParaRPr lang="en-US" sz="2800" b="1" dirty="0">
              <a:latin typeface="Myriad Web Pro" pitchFamily="34" charset="0"/>
            </a:endParaRPr>
          </a:p>
          <a:p>
            <a:pPr marL="365760" indent="-365760" eaLnBrk="0" hangingPunct="0">
              <a:lnSpc>
                <a:spcPct val="100000"/>
              </a:lnSpc>
              <a:spcBef>
                <a:spcPts val="0"/>
              </a:spcBef>
              <a:spcAft>
                <a:spcPts val="1200"/>
              </a:spcAft>
              <a:buClr>
                <a:schemeClr val="bg2">
                  <a:lumMod val="25000"/>
                </a:schemeClr>
              </a:buClr>
              <a:buSzPct val="120000"/>
              <a:buFont typeface="Arial" pitchFamily="34" charset="0"/>
              <a:buChar char="•"/>
            </a:pPr>
            <a:r>
              <a:rPr lang="en-US" sz="2600" dirty="0" smtClean="0">
                <a:latin typeface="Myriad Web Pro" pitchFamily="34" charset="0"/>
              </a:rPr>
              <a:t>Aggravate </a:t>
            </a:r>
            <a:r>
              <a:rPr lang="en-US" sz="2600" dirty="0">
                <a:latin typeface="Myriad Web Pro" pitchFamily="34" charset="0"/>
              </a:rPr>
              <a:t>asthma symptoms</a:t>
            </a:r>
          </a:p>
          <a:p>
            <a:pPr marL="365760" indent="-365760" eaLnBrk="0" hangingPunct="0">
              <a:lnSpc>
                <a:spcPct val="100000"/>
              </a:lnSpc>
              <a:spcBef>
                <a:spcPts val="0"/>
              </a:spcBef>
              <a:spcAft>
                <a:spcPts val="1200"/>
              </a:spcAft>
              <a:buClr>
                <a:schemeClr val="bg2">
                  <a:lumMod val="25000"/>
                </a:schemeClr>
              </a:buClr>
              <a:buSzPct val="120000"/>
              <a:buFont typeface="Arial" pitchFamily="34" charset="0"/>
              <a:buChar char="•"/>
            </a:pPr>
            <a:r>
              <a:rPr lang="en-US" sz="2600" dirty="0">
                <a:latin typeface="Myriad Web Pro" pitchFamily="34" charset="0"/>
              </a:rPr>
              <a:t>Diminish lung function</a:t>
            </a:r>
          </a:p>
          <a:p>
            <a:pPr marL="365760" indent="-365760" eaLnBrk="0" hangingPunct="0">
              <a:spcBef>
                <a:spcPts val="0"/>
              </a:spcBef>
              <a:spcAft>
                <a:spcPts val="1200"/>
              </a:spcAft>
              <a:buClr>
                <a:schemeClr val="bg2">
                  <a:lumMod val="25000"/>
                </a:schemeClr>
              </a:buClr>
              <a:buSzPct val="120000"/>
              <a:buFont typeface="Arial" pitchFamily="34" charset="0"/>
              <a:buChar char="•"/>
            </a:pPr>
            <a:r>
              <a:rPr lang="en-US" sz="2600" dirty="0" smtClean="0">
                <a:latin typeface="Myriad Web Pro" pitchFamily="34" charset="0"/>
              </a:rPr>
              <a:t>Trigger heart attacks</a:t>
            </a:r>
          </a:p>
          <a:p>
            <a:pPr marL="365760" indent="-365760" eaLnBrk="0" hangingPunct="0">
              <a:spcBef>
                <a:spcPts val="0"/>
              </a:spcBef>
              <a:spcAft>
                <a:spcPts val="1200"/>
              </a:spcAft>
              <a:buClr>
                <a:schemeClr val="bg2">
                  <a:lumMod val="25000"/>
                </a:schemeClr>
              </a:buClr>
              <a:buSzPct val="120000"/>
              <a:buFont typeface="Arial" pitchFamily="34" charset="0"/>
              <a:buChar char="•"/>
            </a:pPr>
            <a:r>
              <a:rPr lang="en-US" sz="2600" dirty="0" smtClean="0">
                <a:latin typeface="Myriad Web Pro" pitchFamily="34" charset="0"/>
              </a:rPr>
              <a:t>Cause </a:t>
            </a:r>
            <a:r>
              <a:rPr lang="en-US" sz="2600" dirty="0">
                <a:latin typeface="Myriad Web Pro" pitchFamily="34" charset="0"/>
              </a:rPr>
              <a:t>adverse birth outcomes</a:t>
            </a:r>
          </a:p>
          <a:p>
            <a:pPr marL="365760" indent="-365760" eaLnBrk="0" hangingPunct="0">
              <a:lnSpc>
                <a:spcPct val="100000"/>
              </a:lnSpc>
              <a:spcBef>
                <a:spcPts val="0"/>
              </a:spcBef>
              <a:spcAft>
                <a:spcPts val="1200"/>
              </a:spcAft>
              <a:buClr>
                <a:schemeClr val="bg2">
                  <a:lumMod val="25000"/>
                </a:schemeClr>
              </a:buClr>
              <a:buSzPct val="120000"/>
              <a:buFont typeface="Arial" pitchFamily="34" charset="0"/>
              <a:buChar char="•"/>
            </a:pPr>
            <a:r>
              <a:rPr lang="en-US" sz="2600" dirty="0" smtClean="0">
                <a:latin typeface="Myriad Web Pro" pitchFamily="34" charset="0"/>
              </a:rPr>
              <a:t>Increase risk of </a:t>
            </a:r>
            <a:r>
              <a:rPr lang="en-US" sz="2600" dirty="0">
                <a:latin typeface="Myriad Web Pro" pitchFamily="34" charset="0"/>
              </a:rPr>
              <a:t>childhood </a:t>
            </a:r>
            <a:r>
              <a:rPr lang="en-US" sz="2600" dirty="0" smtClean="0">
                <a:latin typeface="Myriad Web Pro" pitchFamily="34" charset="0"/>
              </a:rPr>
              <a:t>cancer</a:t>
            </a:r>
            <a:endParaRPr lang="en-US" sz="2800" dirty="0">
              <a:latin typeface="Myriad Web Pro" pitchFamily="34" charset="0"/>
            </a:endParaRPr>
          </a:p>
        </p:txBody>
      </p:sp>
      <p:pic>
        <p:nvPicPr>
          <p:cNvPr id="5" name="Picture 4" descr="stk63380cor.jpg"/>
          <p:cNvPicPr>
            <a:picLocks noChangeAspect="1"/>
          </p:cNvPicPr>
          <p:nvPr/>
        </p:nvPicPr>
        <p:blipFill>
          <a:blip r:embed="rId3" cstate="print"/>
          <a:stretch>
            <a:fillRect/>
          </a:stretch>
        </p:blipFill>
        <p:spPr>
          <a:xfrm>
            <a:off x="6324600" y="1981200"/>
            <a:ext cx="2463952"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457200"/>
            <a:ext cx="7772400" cy="762000"/>
          </a:xfrm>
        </p:spPr>
        <p:txBody>
          <a:bodyPr/>
          <a:lstStyle/>
          <a:p>
            <a:pPr eaLnBrk="1" hangingPunct="1"/>
            <a:r>
              <a:rPr lang="en-US" dirty="0" smtClean="0"/>
              <a:t>Water Quality</a:t>
            </a:r>
          </a:p>
        </p:txBody>
      </p:sp>
      <p:sp>
        <p:nvSpPr>
          <p:cNvPr id="3076" name="Rectangle 3"/>
          <p:cNvSpPr>
            <a:spLocks noGrp="1" noChangeArrowheads="1"/>
          </p:cNvSpPr>
          <p:nvPr>
            <p:ph type="body" idx="1"/>
          </p:nvPr>
        </p:nvSpPr>
        <p:spPr>
          <a:xfrm>
            <a:off x="533400" y="1219200"/>
            <a:ext cx="6781800" cy="4724400"/>
          </a:xfrm>
        </p:spPr>
        <p:txBody>
          <a:bodyPr/>
          <a:lstStyle/>
          <a:p>
            <a:pPr marL="0" indent="0" eaLnBrk="1" hangingPunct="1">
              <a:spcAft>
                <a:spcPts val="1200"/>
              </a:spcAft>
              <a:buClr>
                <a:srgbClr val="FFFF00"/>
              </a:buClr>
              <a:buFontTx/>
              <a:buNone/>
            </a:pPr>
            <a:r>
              <a:rPr lang="en-US" sz="2400" dirty="0" smtClean="0">
                <a:sym typeface="Symbol" pitchFamily="18" charset="2"/>
              </a:rPr>
              <a:t>Water-resistant surfaces leads to urban and agricultural runoff that </a:t>
            </a:r>
          </a:p>
          <a:p>
            <a:pPr marL="365760" lvl="2" indent="365760" eaLnBrk="1" hangingPunct="1">
              <a:spcBef>
                <a:spcPts val="0"/>
              </a:spcBef>
              <a:spcAft>
                <a:spcPts val="600"/>
              </a:spcAft>
              <a:buClr>
                <a:schemeClr val="bg2">
                  <a:lumMod val="25000"/>
                </a:schemeClr>
              </a:buClr>
              <a:buSzPct val="120000"/>
              <a:buFont typeface="Arial" pitchFamily="34" charset="0"/>
              <a:buChar char="•"/>
            </a:pPr>
            <a:r>
              <a:rPr lang="en-US" dirty="0" smtClean="0">
                <a:sym typeface="Symbol" pitchFamily="18" charset="2"/>
              </a:rPr>
              <a:t>Pollute water supplies</a:t>
            </a:r>
          </a:p>
          <a:p>
            <a:pPr marL="731520" lvl="3" indent="365760" eaLnBrk="1" hangingPunct="1">
              <a:spcBef>
                <a:spcPts val="0"/>
              </a:spcBef>
              <a:spcAft>
                <a:spcPts val="600"/>
              </a:spcAft>
              <a:buClr>
                <a:schemeClr val="bg2">
                  <a:lumMod val="25000"/>
                </a:schemeClr>
              </a:buClr>
              <a:buSzPct val="80000"/>
              <a:buFont typeface="Wingdings" pitchFamily="2" charset="2"/>
              <a:buChar char="§"/>
            </a:pPr>
            <a:r>
              <a:rPr lang="en-US" dirty="0" smtClean="0">
                <a:sym typeface="Symbol" pitchFamily="18" charset="2"/>
              </a:rPr>
              <a:t> lakes, </a:t>
            </a:r>
          </a:p>
          <a:p>
            <a:pPr marL="731520" lvl="3" indent="365760" eaLnBrk="1" hangingPunct="1">
              <a:spcBef>
                <a:spcPts val="0"/>
              </a:spcBef>
              <a:spcAft>
                <a:spcPts val="600"/>
              </a:spcAft>
              <a:buClr>
                <a:schemeClr val="bg2">
                  <a:lumMod val="25000"/>
                </a:schemeClr>
              </a:buClr>
              <a:buSzPct val="80000"/>
              <a:buFont typeface="Wingdings" pitchFamily="2" charset="2"/>
              <a:buChar char="§"/>
            </a:pPr>
            <a:r>
              <a:rPr lang="en-US" dirty="0" smtClean="0">
                <a:sym typeface="Symbol" pitchFamily="18" charset="2"/>
              </a:rPr>
              <a:t>rivers, </a:t>
            </a:r>
          </a:p>
          <a:p>
            <a:pPr marL="731520" lvl="3" indent="365760" eaLnBrk="1" hangingPunct="1">
              <a:spcBef>
                <a:spcPts val="0"/>
              </a:spcBef>
              <a:spcAft>
                <a:spcPts val="600"/>
              </a:spcAft>
              <a:buClr>
                <a:schemeClr val="bg2">
                  <a:lumMod val="25000"/>
                </a:schemeClr>
              </a:buClr>
              <a:buSzPct val="80000"/>
              <a:buFont typeface="Wingdings" pitchFamily="2" charset="2"/>
              <a:buChar char="§"/>
            </a:pPr>
            <a:r>
              <a:rPr lang="en-US" dirty="0" smtClean="0">
                <a:sym typeface="Symbol" pitchFamily="18" charset="2"/>
              </a:rPr>
              <a:t>wetlands</a:t>
            </a:r>
          </a:p>
          <a:p>
            <a:pPr marL="365760" lvl="2" indent="365760" eaLnBrk="1" hangingPunct="1">
              <a:spcBef>
                <a:spcPts val="0"/>
              </a:spcBef>
              <a:spcAft>
                <a:spcPts val="600"/>
              </a:spcAft>
              <a:buClr>
                <a:schemeClr val="bg2">
                  <a:lumMod val="25000"/>
                </a:schemeClr>
              </a:buClr>
              <a:buSzPct val="120000"/>
            </a:pPr>
            <a:r>
              <a:rPr lang="en-US" dirty="0" smtClean="0">
                <a:sym typeface="Symbol" pitchFamily="18" charset="2"/>
              </a:rPr>
              <a:t>Increase flooding potential</a:t>
            </a:r>
          </a:p>
          <a:p>
            <a:pPr marL="731520" lvl="3" indent="365760" eaLnBrk="1" hangingPunct="1">
              <a:spcBef>
                <a:spcPts val="0"/>
              </a:spcBef>
              <a:spcAft>
                <a:spcPts val="600"/>
              </a:spcAft>
              <a:buClr>
                <a:schemeClr val="bg2">
                  <a:lumMod val="25000"/>
                </a:schemeClr>
              </a:buClr>
              <a:buSzPct val="80000"/>
              <a:buFont typeface="Wingdings" pitchFamily="2" charset="2"/>
              <a:buChar char="§"/>
            </a:pPr>
            <a:r>
              <a:rPr lang="en-US" dirty="0" smtClean="0">
                <a:sym typeface="Symbol" pitchFamily="18" charset="2"/>
              </a:rPr>
              <a:t>sewage overflow,</a:t>
            </a:r>
          </a:p>
          <a:p>
            <a:pPr marL="731520" lvl="3" indent="365760" eaLnBrk="1" hangingPunct="1">
              <a:spcBef>
                <a:spcPts val="0"/>
              </a:spcBef>
              <a:spcAft>
                <a:spcPts val="600"/>
              </a:spcAft>
              <a:buClr>
                <a:schemeClr val="bg2">
                  <a:lumMod val="25000"/>
                </a:schemeClr>
              </a:buClr>
              <a:buSzPct val="80000"/>
              <a:buFont typeface="Wingdings" pitchFamily="2" charset="2"/>
              <a:buChar char="§"/>
            </a:pPr>
            <a:r>
              <a:rPr lang="en-US" dirty="0" smtClean="0">
                <a:sym typeface="Symbol" pitchFamily="18" charset="2"/>
              </a:rPr>
              <a:t>property damage,</a:t>
            </a:r>
          </a:p>
          <a:p>
            <a:pPr marL="731520" lvl="3" indent="365760" eaLnBrk="1" hangingPunct="1">
              <a:spcBef>
                <a:spcPts val="0"/>
              </a:spcBef>
              <a:spcAft>
                <a:spcPts val="600"/>
              </a:spcAft>
              <a:buClr>
                <a:schemeClr val="bg2">
                  <a:lumMod val="25000"/>
                </a:schemeClr>
              </a:buClr>
              <a:buSzPct val="80000"/>
              <a:buFont typeface="Wingdings" pitchFamily="2" charset="2"/>
              <a:buChar char="§"/>
            </a:pPr>
            <a:r>
              <a:rPr lang="en-US" dirty="0" smtClean="0">
                <a:sym typeface="Symbol" pitchFamily="18" charset="2"/>
              </a:rPr>
              <a:t>infection and injuries from flood waters</a:t>
            </a:r>
          </a:p>
          <a:p>
            <a:pPr marL="0" indent="0" eaLnBrk="1" hangingPunct="1">
              <a:spcBef>
                <a:spcPts val="600"/>
              </a:spcBef>
              <a:buNone/>
            </a:pPr>
            <a:r>
              <a:rPr lang="en-US" sz="2400" dirty="0" smtClean="0"/>
              <a:t>Clean and safe drinking water is critical because waterborne illness can be a serious problem.</a:t>
            </a:r>
            <a:endParaRPr lang="en-US" sz="2400" dirty="0" smtClean="0">
              <a:sym typeface="Symbol" pitchFamily="18" charset="2"/>
            </a:endParaRPr>
          </a:p>
          <a:p>
            <a:pPr eaLnBrk="1" hangingPunct="1">
              <a:buClr>
                <a:srgbClr val="FFFF00"/>
              </a:buClr>
              <a:buFontTx/>
              <a:buNone/>
            </a:pPr>
            <a:endParaRPr lang="en-US" sz="2800" dirty="0" smtClean="0">
              <a:solidFill>
                <a:schemeClr val="bg1"/>
              </a:solidFill>
              <a:sym typeface="Symbol" pitchFamily="18" charset="2"/>
            </a:endParaRPr>
          </a:p>
        </p:txBody>
      </p:sp>
      <p:pic>
        <p:nvPicPr>
          <p:cNvPr id="7" name="Picture 6" descr="200247946-001.jpg"/>
          <p:cNvPicPr>
            <a:picLocks noChangeAspect="1"/>
          </p:cNvPicPr>
          <p:nvPr/>
        </p:nvPicPr>
        <p:blipFill>
          <a:blip r:embed="rId3" cstate="print"/>
          <a:stretch>
            <a:fillRect/>
          </a:stretch>
        </p:blipFill>
        <p:spPr>
          <a:xfrm>
            <a:off x="5257800" y="2012442"/>
            <a:ext cx="3505200" cy="2330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81000"/>
            <a:ext cx="8229600" cy="914400"/>
          </a:xfrm>
        </p:spPr>
        <p:txBody>
          <a:bodyPr/>
          <a:lstStyle/>
          <a:p>
            <a:pPr eaLnBrk="1" hangingPunct="1"/>
            <a:r>
              <a:rPr lang="en-US" sz="3600" b="1" dirty="0" smtClean="0">
                <a:latin typeface="Myriad Web Pro" pitchFamily="34" charset="0"/>
              </a:rPr>
              <a:t>Traffic-Related Injuries and Deaths</a:t>
            </a:r>
          </a:p>
        </p:txBody>
      </p:sp>
      <p:sp>
        <p:nvSpPr>
          <p:cNvPr id="13315" name="Flowchart: Sequential Access Storage 7"/>
          <p:cNvSpPr>
            <a:spLocks noChangeArrowheads="1"/>
          </p:cNvSpPr>
          <p:nvPr/>
        </p:nvSpPr>
        <p:spPr bwMode="auto">
          <a:xfrm>
            <a:off x="4572000" y="3962400"/>
            <a:ext cx="2514600" cy="2590800"/>
          </a:xfrm>
          <a:prstGeom prst="flowChartMagneticTape">
            <a:avLst/>
          </a:prstGeom>
          <a:noFill/>
          <a:ln w="9525" algn="ctr">
            <a:noFill/>
            <a:round/>
            <a:headEnd/>
            <a:tailEnd/>
          </a:ln>
        </p:spPr>
        <p:txBody>
          <a:bodyPr/>
          <a:lstStyle/>
          <a:p>
            <a:pPr marL="342900" indent="-342900"/>
            <a:endParaRPr lang="en-US" b="1"/>
          </a:p>
        </p:txBody>
      </p:sp>
      <p:sp>
        <p:nvSpPr>
          <p:cNvPr id="13316" name="Rectangle 11"/>
          <p:cNvSpPr>
            <a:spLocks noChangeArrowheads="1"/>
          </p:cNvSpPr>
          <p:nvPr/>
        </p:nvSpPr>
        <p:spPr bwMode="auto">
          <a:xfrm>
            <a:off x="838200" y="1490752"/>
            <a:ext cx="4419600" cy="1862048"/>
          </a:xfrm>
          <a:prstGeom prst="rect">
            <a:avLst/>
          </a:prstGeom>
          <a:noFill/>
          <a:ln w="9525">
            <a:noFill/>
            <a:miter lim="800000"/>
            <a:headEnd/>
            <a:tailEnd/>
          </a:ln>
        </p:spPr>
        <p:txBody>
          <a:bodyPr wrap="square">
            <a:spAutoFit/>
          </a:bodyPr>
          <a:lstStyle/>
          <a:p>
            <a:pPr>
              <a:spcAft>
                <a:spcPts val="600"/>
              </a:spcAft>
              <a:buFontTx/>
              <a:buNone/>
            </a:pPr>
            <a:r>
              <a:rPr lang="en-US" sz="2800" b="1" dirty="0">
                <a:latin typeface="Myriad Web Pro" pitchFamily="34" charset="0"/>
              </a:rPr>
              <a:t>Annual Statistics</a:t>
            </a:r>
          </a:p>
          <a:p>
            <a:pPr marL="365760" indent="-365760">
              <a:spcAft>
                <a:spcPts val="600"/>
              </a:spcAft>
              <a:buClr>
                <a:schemeClr val="bg2">
                  <a:lumMod val="25000"/>
                </a:schemeClr>
              </a:buClr>
              <a:buSzPct val="120000"/>
              <a:buFont typeface="Arial" pitchFamily="34" charset="0"/>
              <a:buChar char="•"/>
            </a:pPr>
            <a:r>
              <a:rPr lang="en-US" sz="2400" dirty="0" smtClean="0">
                <a:latin typeface="Myriad Web Pro" pitchFamily="34" charset="0"/>
              </a:rPr>
              <a:t>30,000+ deaths</a:t>
            </a:r>
            <a:endParaRPr lang="en-US" sz="2400" dirty="0">
              <a:latin typeface="Myriad Web Pro" pitchFamily="34" charset="0"/>
            </a:endParaRPr>
          </a:p>
          <a:p>
            <a:pPr marL="365760" indent="-365760">
              <a:spcAft>
                <a:spcPts val="600"/>
              </a:spcAft>
              <a:buClr>
                <a:schemeClr val="bg2">
                  <a:lumMod val="25000"/>
                </a:schemeClr>
              </a:buClr>
              <a:buSzPct val="120000"/>
              <a:buFont typeface="Arial" pitchFamily="34" charset="0"/>
              <a:buChar char="•"/>
            </a:pPr>
            <a:r>
              <a:rPr lang="en-US" sz="2400" dirty="0" smtClean="0">
                <a:latin typeface="Myriad Web Pro" pitchFamily="34" charset="0"/>
              </a:rPr>
              <a:t>2+ </a:t>
            </a:r>
            <a:r>
              <a:rPr lang="en-US" sz="2400" dirty="0">
                <a:latin typeface="Myriad Web Pro" pitchFamily="34" charset="0"/>
              </a:rPr>
              <a:t>million </a:t>
            </a:r>
            <a:r>
              <a:rPr lang="en-US" sz="2400" dirty="0" smtClean="0">
                <a:latin typeface="Myriad Web Pro" pitchFamily="34" charset="0"/>
              </a:rPr>
              <a:t>nonfatal </a:t>
            </a:r>
            <a:r>
              <a:rPr lang="en-US" sz="2400" dirty="0">
                <a:latin typeface="Myriad Web Pro" pitchFamily="34" charset="0"/>
              </a:rPr>
              <a:t>injuries</a:t>
            </a:r>
          </a:p>
          <a:p>
            <a:pPr marL="365760" indent="-365760">
              <a:spcAft>
                <a:spcPts val="600"/>
              </a:spcAft>
              <a:buClr>
                <a:schemeClr val="bg2">
                  <a:lumMod val="25000"/>
                </a:schemeClr>
              </a:buClr>
              <a:buSzPct val="120000"/>
              <a:buFont typeface="Arial" pitchFamily="34" charset="0"/>
              <a:buChar char="•"/>
            </a:pPr>
            <a:r>
              <a:rPr lang="en-US" sz="2400" dirty="0" smtClean="0">
                <a:latin typeface="Myriad Web Pro" pitchFamily="34" charset="0"/>
              </a:rPr>
              <a:t>$70 billion economic burden</a:t>
            </a:r>
            <a:endParaRPr lang="en-US" sz="2400" dirty="0">
              <a:latin typeface="Myriad Web Pro" pitchFamily="34" charset="0"/>
            </a:endParaRPr>
          </a:p>
        </p:txBody>
      </p:sp>
      <p:sp>
        <p:nvSpPr>
          <p:cNvPr id="10" name="Rectangle 11"/>
          <p:cNvSpPr>
            <a:spLocks noChangeArrowheads="1"/>
          </p:cNvSpPr>
          <p:nvPr/>
        </p:nvSpPr>
        <p:spPr bwMode="auto">
          <a:xfrm>
            <a:off x="4572000" y="4495800"/>
            <a:ext cx="3581400" cy="1384995"/>
          </a:xfrm>
          <a:prstGeom prst="rect">
            <a:avLst/>
          </a:prstGeom>
          <a:noFill/>
          <a:ln w="9525">
            <a:noFill/>
            <a:miter lim="800000"/>
            <a:headEnd/>
            <a:tailEnd/>
          </a:ln>
        </p:spPr>
        <p:txBody>
          <a:bodyPr wrap="square">
            <a:spAutoFit/>
          </a:bodyPr>
          <a:lstStyle/>
          <a:p>
            <a:pPr algn="ctr">
              <a:buFontTx/>
              <a:buNone/>
            </a:pPr>
            <a:r>
              <a:rPr lang="en-US" sz="2800" i="1" dirty="0" smtClean="0">
                <a:solidFill>
                  <a:srgbClr val="000000"/>
                </a:solidFill>
                <a:latin typeface="Myriad Web Pro" pitchFamily="34" charset="0"/>
              </a:rPr>
              <a:t>The leading cause of death among those age 5–34 in U.S.</a:t>
            </a:r>
            <a:endParaRPr lang="en-US" sz="2400" b="1" i="1" dirty="0">
              <a:latin typeface="Myriad Web Pro" pitchFamily="34" charset="0"/>
            </a:endParaRPr>
          </a:p>
        </p:txBody>
      </p:sp>
      <p:pic>
        <p:nvPicPr>
          <p:cNvPr id="6" name="Picture 5" descr="95088738.jpg"/>
          <p:cNvPicPr>
            <a:picLocks noChangeAspect="1"/>
          </p:cNvPicPr>
          <p:nvPr/>
        </p:nvPicPr>
        <p:blipFill>
          <a:blip r:embed="rId3" cstate="print"/>
          <a:stretch>
            <a:fillRect/>
          </a:stretch>
        </p:blipFill>
        <p:spPr>
          <a:xfrm>
            <a:off x="5410200" y="1828800"/>
            <a:ext cx="3209841"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87813343.jpg"/>
          <p:cNvPicPr>
            <a:picLocks noChangeAspect="1"/>
          </p:cNvPicPr>
          <p:nvPr/>
        </p:nvPicPr>
        <p:blipFill>
          <a:blip r:embed="rId4" cstate="print"/>
          <a:stretch>
            <a:fillRect/>
          </a:stretch>
        </p:blipFill>
        <p:spPr>
          <a:xfrm>
            <a:off x="838200" y="3810000"/>
            <a:ext cx="3657600" cy="2432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304800"/>
            <a:ext cx="8229600" cy="1066800"/>
          </a:xfrm>
        </p:spPr>
        <p:txBody>
          <a:bodyPr/>
          <a:lstStyle/>
          <a:p>
            <a:r>
              <a:rPr lang="en-US" dirty="0" smtClean="0"/>
              <a:t>Healthy Food Access</a:t>
            </a:r>
            <a:endParaRPr lang="en-US" dirty="0"/>
          </a:p>
        </p:txBody>
      </p:sp>
      <p:sp>
        <p:nvSpPr>
          <p:cNvPr id="247811" name="Rectangle 3"/>
          <p:cNvSpPr>
            <a:spLocks noGrp="1" noChangeArrowheads="1"/>
          </p:cNvSpPr>
          <p:nvPr>
            <p:ph type="body" idx="1"/>
          </p:nvPr>
        </p:nvSpPr>
        <p:spPr>
          <a:xfrm>
            <a:off x="838200" y="1493837"/>
            <a:ext cx="8077200" cy="3459163"/>
          </a:xfrm>
        </p:spPr>
        <p:txBody>
          <a:bodyPr/>
          <a:lstStyle/>
          <a:p>
            <a:pPr>
              <a:spcAft>
                <a:spcPts val="1200"/>
              </a:spcAft>
            </a:pPr>
            <a:r>
              <a:rPr lang="en-US" sz="2600" dirty="0" smtClean="0"/>
              <a:t>Healthy foods may not be readily available</a:t>
            </a:r>
            <a:endParaRPr lang="en-US" sz="2600" dirty="0"/>
          </a:p>
          <a:p>
            <a:pPr>
              <a:spcAft>
                <a:spcPts val="1200"/>
              </a:spcAft>
            </a:pPr>
            <a:r>
              <a:rPr lang="en-US" sz="2600" dirty="0" smtClean="0"/>
              <a:t>Low-income/underserved communities have limited access to healthy foods </a:t>
            </a:r>
          </a:p>
          <a:p>
            <a:pPr marL="731520" lvl="1" indent="-365760">
              <a:spcBef>
                <a:spcPts val="0"/>
              </a:spcBef>
              <a:spcAft>
                <a:spcPts val="600"/>
              </a:spcAft>
            </a:pPr>
            <a:r>
              <a:rPr lang="en-US" sz="2400" dirty="0" smtClean="0"/>
              <a:t>Food Desert Locator (http://www.ers.usda.gov/data/fooddesert/index.htm)</a:t>
            </a:r>
            <a:endParaRPr lang="en-US" sz="2400" dirty="0"/>
          </a:p>
          <a:p>
            <a:r>
              <a:rPr lang="en-US" sz="2600" dirty="0" smtClean="0"/>
              <a:t>Rural communities have high number of convenience stores</a:t>
            </a:r>
            <a:endParaRPr lang="en-US" sz="2600" dirty="0"/>
          </a:p>
        </p:txBody>
      </p:sp>
      <p:pic>
        <p:nvPicPr>
          <p:cNvPr id="5" name="Picture 4" descr="dv1897014.jpg"/>
          <p:cNvPicPr>
            <a:picLocks noChangeAspect="1"/>
          </p:cNvPicPr>
          <p:nvPr/>
        </p:nvPicPr>
        <p:blipFill>
          <a:blip r:embed="rId3" cstate="print"/>
          <a:stretch>
            <a:fillRect/>
          </a:stretch>
        </p:blipFill>
        <p:spPr>
          <a:xfrm>
            <a:off x="5638800" y="4386072"/>
            <a:ext cx="2743200" cy="21671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Climate Change</a:t>
            </a:r>
          </a:p>
        </p:txBody>
      </p:sp>
      <p:sp>
        <p:nvSpPr>
          <p:cNvPr id="17411" name="Rectangle 3"/>
          <p:cNvSpPr>
            <a:spLocks noGrp="1" noChangeArrowheads="1"/>
          </p:cNvSpPr>
          <p:nvPr>
            <p:ph type="body" idx="1"/>
          </p:nvPr>
        </p:nvSpPr>
        <p:spPr>
          <a:xfrm>
            <a:off x="1219200" y="1447800"/>
            <a:ext cx="5334000" cy="3124200"/>
          </a:xfrm>
        </p:spPr>
        <p:txBody>
          <a:bodyPr/>
          <a:lstStyle/>
          <a:p>
            <a:pPr eaLnBrk="1" hangingPunct="1">
              <a:buFontTx/>
              <a:buNone/>
            </a:pPr>
            <a:r>
              <a:rPr lang="en-US" b="1" dirty="0" smtClean="0"/>
              <a:t>Potential effects</a:t>
            </a:r>
          </a:p>
          <a:p>
            <a:pPr eaLnBrk="1" hangingPunct="1"/>
            <a:r>
              <a:rPr lang="en-US" sz="2400" dirty="0" smtClean="0"/>
              <a:t>Stronger and longer heat waves</a:t>
            </a:r>
          </a:p>
          <a:p>
            <a:pPr eaLnBrk="1" hangingPunct="1"/>
            <a:r>
              <a:rPr lang="en-US" sz="2400" dirty="0" smtClean="0"/>
              <a:t>More frequent weather precipitation events</a:t>
            </a:r>
          </a:p>
          <a:p>
            <a:pPr eaLnBrk="1" hangingPunct="1"/>
            <a:r>
              <a:rPr lang="en-US" sz="2400" dirty="0" smtClean="0"/>
              <a:t>More frequent and severe droughts</a:t>
            </a:r>
          </a:p>
          <a:p>
            <a:pPr eaLnBrk="1" hangingPunct="1"/>
            <a:r>
              <a:rPr lang="en-US" sz="2400" dirty="0" smtClean="0"/>
              <a:t>Extreme weather events such as flooding and tropical cyclones</a:t>
            </a:r>
          </a:p>
        </p:txBody>
      </p:sp>
      <p:pic>
        <p:nvPicPr>
          <p:cNvPr id="6" name="Picture 5" descr="87609300.jpg"/>
          <p:cNvPicPr>
            <a:picLocks noChangeAspect="1"/>
          </p:cNvPicPr>
          <p:nvPr/>
        </p:nvPicPr>
        <p:blipFill>
          <a:blip r:embed="rId3" cstate="print"/>
          <a:stretch>
            <a:fillRect/>
          </a:stretch>
        </p:blipFill>
        <p:spPr>
          <a:xfrm>
            <a:off x="6705600" y="2362200"/>
            <a:ext cx="209397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E010107.jpg"/>
          <p:cNvPicPr>
            <a:picLocks noChangeAspect="1"/>
          </p:cNvPicPr>
          <p:nvPr/>
        </p:nvPicPr>
        <p:blipFill>
          <a:blip r:embed="rId4" cstate="print"/>
          <a:stretch>
            <a:fillRect/>
          </a:stretch>
        </p:blipFill>
        <p:spPr>
          <a:xfrm>
            <a:off x="4191000" y="4724400"/>
            <a:ext cx="27432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381000"/>
            <a:ext cx="7924800" cy="914400"/>
          </a:xfrm>
        </p:spPr>
        <p:txBody>
          <a:bodyPr/>
          <a:lstStyle/>
          <a:p>
            <a:pPr eaLnBrk="1" hangingPunct="1"/>
            <a:r>
              <a:rPr lang="en-US" sz="3600" b="1" dirty="0" smtClean="0">
                <a:latin typeface="Myriad Web Pro" pitchFamily="34" charset="0"/>
              </a:rPr>
              <a:t>Social Capital</a:t>
            </a:r>
          </a:p>
        </p:txBody>
      </p:sp>
      <p:sp>
        <p:nvSpPr>
          <p:cNvPr id="21507" name="Rectangle 3"/>
          <p:cNvSpPr>
            <a:spLocks noGrp="1" noChangeArrowheads="1"/>
          </p:cNvSpPr>
          <p:nvPr>
            <p:ph type="body" sz="half" idx="1"/>
          </p:nvPr>
        </p:nvSpPr>
        <p:spPr>
          <a:xfrm>
            <a:off x="304800" y="1676400"/>
            <a:ext cx="8534400" cy="1295400"/>
          </a:xfrm>
        </p:spPr>
        <p:txBody>
          <a:bodyPr/>
          <a:lstStyle/>
          <a:p>
            <a:pPr marL="0" algn="ctr" eaLnBrk="1" hangingPunct="1">
              <a:buClr>
                <a:schemeClr val="bg1"/>
              </a:buClr>
              <a:buNone/>
            </a:pPr>
            <a:r>
              <a:rPr lang="en-US" dirty="0" smtClean="0">
                <a:latin typeface="Myriad Web Pro" pitchFamily="34" charset="0"/>
              </a:rPr>
              <a:t>The fabric of a community and the community pool of human resources available</a:t>
            </a:r>
          </a:p>
        </p:txBody>
      </p:sp>
      <p:sp>
        <p:nvSpPr>
          <p:cNvPr id="21508" name="Text Box 4"/>
          <p:cNvSpPr txBox="1">
            <a:spLocks noChangeArrowheads="1"/>
          </p:cNvSpPr>
          <p:nvPr/>
        </p:nvSpPr>
        <p:spPr bwMode="auto">
          <a:xfrm>
            <a:off x="2590800" y="5113338"/>
            <a:ext cx="3048000" cy="762000"/>
          </a:xfrm>
          <a:prstGeom prst="rect">
            <a:avLst/>
          </a:prstGeom>
          <a:noFill/>
          <a:ln w="12700" cap="sq">
            <a:noFill/>
            <a:miter lim="800000"/>
            <a:headEnd type="none" w="sm" len="sm"/>
            <a:tailEnd type="none" w="sm" len="sm"/>
          </a:ln>
        </p:spPr>
        <p:txBody>
          <a:bodyPr>
            <a:spAutoFit/>
          </a:bodyPr>
          <a:lstStyle/>
          <a:p>
            <a:pPr algn="ctr" eaLnBrk="0" hangingPunct="0">
              <a:lnSpc>
                <a:spcPct val="100000"/>
              </a:lnSpc>
              <a:spcBef>
                <a:spcPct val="0"/>
              </a:spcBef>
              <a:buFontTx/>
              <a:buNone/>
            </a:pPr>
            <a:endParaRPr lang="en-US" sz="4400">
              <a:solidFill>
                <a:schemeClr val="tx2"/>
              </a:solidFill>
              <a:latin typeface="Tahoma" pitchFamily="34" charset="0"/>
            </a:endParaRPr>
          </a:p>
        </p:txBody>
      </p:sp>
      <p:pic>
        <p:nvPicPr>
          <p:cNvPr id="6" name="Picture 5" descr="sb10070135k-001.jpg"/>
          <p:cNvPicPr>
            <a:picLocks noChangeAspect="1"/>
          </p:cNvPicPr>
          <p:nvPr/>
        </p:nvPicPr>
        <p:blipFill>
          <a:blip r:embed="rId3" cstate="print"/>
          <a:stretch>
            <a:fillRect/>
          </a:stretch>
        </p:blipFill>
        <p:spPr>
          <a:xfrm>
            <a:off x="2514600" y="3096768"/>
            <a:ext cx="4114800" cy="2999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685800" y="381000"/>
            <a:ext cx="7772400" cy="914400"/>
          </a:xfrm>
        </p:spPr>
        <p:txBody>
          <a:bodyPr/>
          <a:lstStyle/>
          <a:p>
            <a:pPr eaLnBrk="1" hangingPunct="1"/>
            <a:r>
              <a:rPr lang="en-US" dirty="0" smtClean="0"/>
              <a:t>Social Equity</a:t>
            </a:r>
          </a:p>
        </p:txBody>
      </p:sp>
      <p:sp>
        <p:nvSpPr>
          <p:cNvPr id="5" name="Content Placeholder 4"/>
          <p:cNvSpPr>
            <a:spLocks noGrp="1"/>
          </p:cNvSpPr>
          <p:nvPr>
            <p:ph idx="1"/>
          </p:nvPr>
        </p:nvSpPr>
        <p:spPr>
          <a:xfrm>
            <a:off x="838200" y="1447800"/>
            <a:ext cx="7620000" cy="2743200"/>
          </a:xfrm>
        </p:spPr>
        <p:txBody>
          <a:bodyPr/>
          <a:lstStyle/>
          <a:p>
            <a:pPr eaLnBrk="1" hangingPunct="1">
              <a:spcAft>
                <a:spcPts val="1200"/>
              </a:spcAft>
              <a:buFont typeface="Arial" pitchFamily="34" charset="0"/>
              <a:buChar char="•"/>
              <a:defRPr/>
            </a:pPr>
            <a:r>
              <a:rPr lang="en-US" sz="2600" dirty="0" smtClean="0"/>
              <a:t>Access to all needs and the ability to remain in the community all their lives</a:t>
            </a:r>
          </a:p>
          <a:p>
            <a:pPr>
              <a:spcAft>
                <a:spcPts val="1200"/>
              </a:spcAft>
            </a:pPr>
            <a:r>
              <a:rPr lang="en-US" sz="2600" dirty="0" smtClean="0"/>
              <a:t>Diverse housing options and price levels</a:t>
            </a:r>
          </a:p>
          <a:p>
            <a:pPr>
              <a:spcAft>
                <a:spcPts val="1200"/>
              </a:spcAft>
            </a:pPr>
            <a:r>
              <a:rPr lang="en-US" sz="2600" dirty="0" smtClean="0"/>
              <a:t>Well-defined neighborhood centers that support jobs, commercial activity, and amenities</a:t>
            </a:r>
          </a:p>
          <a:p>
            <a:pPr>
              <a:spcAft>
                <a:spcPts val="1200"/>
              </a:spcAft>
              <a:buNone/>
            </a:pPr>
            <a:endParaRPr lang="en-US" dirty="0" smtClean="0"/>
          </a:p>
        </p:txBody>
      </p:sp>
      <p:pic>
        <p:nvPicPr>
          <p:cNvPr id="7" name="Picture 6" descr="83110766.jpg"/>
          <p:cNvPicPr>
            <a:picLocks noChangeAspect="1"/>
          </p:cNvPicPr>
          <p:nvPr/>
        </p:nvPicPr>
        <p:blipFill>
          <a:blip r:embed="rId3" cstate="print"/>
          <a:stretch>
            <a:fillRect/>
          </a:stretch>
        </p:blipFill>
        <p:spPr>
          <a:xfrm>
            <a:off x="3810000" y="4038600"/>
            <a:ext cx="3657600" cy="21671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304800"/>
            <a:ext cx="9144000" cy="1066800"/>
          </a:xfrm>
        </p:spPr>
        <p:txBody>
          <a:bodyPr/>
          <a:lstStyle/>
          <a:p>
            <a:pPr eaLnBrk="1" hangingPunct="1"/>
            <a:r>
              <a:rPr lang="en-US" sz="3600" b="1" dirty="0" smtClean="0">
                <a:latin typeface="Myriad Web Pro" pitchFamily="34" charset="0"/>
              </a:rPr>
              <a:t>Healthy Community Design Principles</a:t>
            </a:r>
          </a:p>
        </p:txBody>
      </p:sp>
      <p:sp>
        <p:nvSpPr>
          <p:cNvPr id="29699" name="Rectangle 3"/>
          <p:cNvSpPr>
            <a:spLocks noChangeArrowheads="1"/>
          </p:cNvSpPr>
          <p:nvPr/>
        </p:nvSpPr>
        <p:spPr bwMode="auto">
          <a:xfrm>
            <a:off x="838200" y="1524000"/>
            <a:ext cx="6858000" cy="4862870"/>
          </a:xfrm>
          <a:prstGeom prst="rect">
            <a:avLst/>
          </a:prstGeom>
          <a:noFill/>
          <a:ln w="9525" algn="ctr">
            <a:noFill/>
            <a:miter lim="800000"/>
            <a:headEnd/>
            <a:tailEnd/>
          </a:ln>
        </p:spPr>
        <p:txBody>
          <a:bodyPr wrap="square">
            <a:spAutoFit/>
          </a:bodyPr>
          <a:lstStyle/>
          <a:p>
            <a:pPr marL="365760" indent="-365760">
              <a:spcAft>
                <a:spcPts val="1200"/>
              </a:spcAft>
              <a:buClr>
                <a:schemeClr val="bg2">
                  <a:lumMod val="25000"/>
                </a:schemeClr>
              </a:buClr>
              <a:buSzPct val="120000"/>
              <a:buFont typeface="Arial" pitchFamily="34" charset="0"/>
              <a:buChar char="•"/>
            </a:pPr>
            <a:r>
              <a:rPr lang="en-US" sz="2400" dirty="0" smtClean="0">
                <a:latin typeface="Myriad Web Pro" pitchFamily="34" charset="0"/>
              </a:rPr>
              <a:t>Mixed land use and greater land density</a:t>
            </a:r>
          </a:p>
          <a:p>
            <a:pPr marL="365760" indent="-365760">
              <a:spcAft>
                <a:spcPts val="1200"/>
              </a:spcAft>
              <a:buClr>
                <a:schemeClr val="bg2">
                  <a:lumMod val="25000"/>
                </a:schemeClr>
              </a:buClr>
              <a:buSzPct val="120000"/>
              <a:buFont typeface="Arial" pitchFamily="34" charset="0"/>
              <a:buChar char="•"/>
            </a:pPr>
            <a:r>
              <a:rPr lang="en-US" sz="2400" dirty="0" smtClean="0">
                <a:latin typeface="Myriad Web Pro" pitchFamily="34" charset="0"/>
              </a:rPr>
              <a:t>Public transit</a:t>
            </a:r>
          </a:p>
          <a:p>
            <a:pPr marL="365760" indent="-365760">
              <a:spcAft>
                <a:spcPts val="1200"/>
              </a:spcAft>
              <a:buClr>
                <a:schemeClr val="bg2">
                  <a:lumMod val="25000"/>
                </a:schemeClr>
              </a:buClr>
              <a:buSzPct val="120000"/>
              <a:buFont typeface="Arial" pitchFamily="34" charset="0"/>
              <a:buChar char="•"/>
            </a:pPr>
            <a:r>
              <a:rPr lang="en-US" sz="2400" dirty="0" smtClean="0">
                <a:latin typeface="Myriad Web Pro" pitchFamily="34" charset="0"/>
              </a:rPr>
              <a:t>Pedestrian and bicycle infrastructure</a:t>
            </a:r>
          </a:p>
          <a:p>
            <a:pPr marL="365760" indent="-365760">
              <a:spcAft>
                <a:spcPts val="1200"/>
              </a:spcAft>
              <a:buClr>
                <a:schemeClr val="bg2">
                  <a:lumMod val="25000"/>
                </a:schemeClr>
              </a:buClr>
              <a:buSzPct val="120000"/>
              <a:buFont typeface="Arial" pitchFamily="34" charset="0"/>
              <a:buChar char="•"/>
            </a:pPr>
            <a:r>
              <a:rPr lang="en-US" sz="2400" dirty="0" smtClean="0">
                <a:latin typeface="Myriad Web Pro" pitchFamily="34" charset="0"/>
              </a:rPr>
              <a:t>Accessible and socially equitable community</a:t>
            </a:r>
          </a:p>
          <a:p>
            <a:pPr marL="365760" indent="-365760">
              <a:spcAft>
                <a:spcPts val="1200"/>
              </a:spcAft>
              <a:buClr>
                <a:schemeClr val="bg2">
                  <a:lumMod val="25000"/>
                </a:schemeClr>
              </a:buClr>
              <a:buSzPct val="120000"/>
              <a:buFont typeface="Arial" pitchFamily="34" charset="0"/>
              <a:buChar char="•"/>
            </a:pPr>
            <a:r>
              <a:rPr lang="en-US" sz="2400" dirty="0" smtClean="0">
                <a:latin typeface="Myriad Web Pro" pitchFamily="34" charset="0"/>
              </a:rPr>
              <a:t>Housing for different incomes and different stages of life</a:t>
            </a:r>
          </a:p>
          <a:p>
            <a:pPr marL="365760" indent="-365760">
              <a:spcAft>
                <a:spcPts val="1200"/>
              </a:spcAft>
              <a:buClr>
                <a:schemeClr val="bg2">
                  <a:lumMod val="25000"/>
                </a:schemeClr>
              </a:buClr>
              <a:buSzPct val="120000"/>
              <a:buFont typeface="Arial" pitchFamily="34" charset="0"/>
              <a:buChar char="•"/>
            </a:pPr>
            <a:r>
              <a:rPr lang="en-US" sz="2400" dirty="0" smtClean="0">
                <a:latin typeface="Myriad Web Pro" pitchFamily="34" charset="0"/>
              </a:rPr>
              <a:t>Accessible green spaces and parks</a:t>
            </a:r>
          </a:p>
          <a:p>
            <a:pPr marL="365760" indent="-365760">
              <a:spcAft>
                <a:spcPts val="1200"/>
              </a:spcAft>
              <a:buClr>
                <a:schemeClr val="bg2">
                  <a:lumMod val="25000"/>
                </a:schemeClr>
              </a:buClr>
              <a:buSzPct val="120000"/>
              <a:buFont typeface="Arial" pitchFamily="34" charset="0"/>
              <a:buChar char="•"/>
            </a:pPr>
            <a:r>
              <a:rPr lang="en-US" sz="2400" dirty="0" smtClean="0">
                <a:latin typeface="Myriad Web Pro" pitchFamily="34" charset="0"/>
              </a:rPr>
              <a:t>Community centers </a:t>
            </a:r>
          </a:p>
          <a:p>
            <a:pPr marL="365760" indent="-365760">
              <a:spcAft>
                <a:spcPts val="1200"/>
              </a:spcAft>
              <a:buClr>
                <a:schemeClr val="bg2">
                  <a:lumMod val="25000"/>
                </a:schemeClr>
              </a:buClr>
              <a:buSzPct val="120000"/>
              <a:buFont typeface="Arial" pitchFamily="34" charset="0"/>
              <a:buChar char="•"/>
            </a:pPr>
            <a:r>
              <a:rPr lang="en-US" sz="2400" dirty="0" smtClean="0">
                <a:latin typeface="Myriad Web Pro" pitchFamily="34" charset="0"/>
              </a:rPr>
              <a:t>Low Impact Development (LID) approach to storm water management </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eaLnBrk="1" hangingPunct="1"/>
            <a:r>
              <a:rPr lang="en-US" dirty="0" smtClean="0"/>
              <a:t>Presentation Roadmap</a:t>
            </a:r>
          </a:p>
        </p:txBody>
      </p:sp>
      <p:sp>
        <p:nvSpPr>
          <p:cNvPr id="4099" name="Content Placeholder 2"/>
          <p:cNvSpPr>
            <a:spLocks noGrp="1"/>
          </p:cNvSpPr>
          <p:nvPr>
            <p:ph idx="1"/>
          </p:nvPr>
        </p:nvSpPr>
        <p:spPr>
          <a:xfrm>
            <a:off x="838200" y="1524000"/>
            <a:ext cx="6781800" cy="4800600"/>
          </a:xfrm>
        </p:spPr>
        <p:txBody>
          <a:bodyPr/>
          <a:lstStyle/>
          <a:p>
            <a:pPr marL="365760" indent="-365760" eaLnBrk="1" hangingPunct="1">
              <a:spcBef>
                <a:spcPts val="0"/>
              </a:spcBef>
              <a:spcAft>
                <a:spcPts val="1100"/>
              </a:spcAft>
              <a:buFont typeface="Arial" pitchFamily="34" charset="0"/>
              <a:buChar char="•"/>
              <a:defRPr/>
            </a:pPr>
            <a:r>
              <a:rPr lang="en-US" sz="2400" dirty="0" smtClean="0"/>
              <a:t>What is health?</a:t>
            </a:r>
          </a:p>
          <a:p>
            <a:pPr marL="365760" indent="-365760" eaLnBrk="1" hangingPunct="1">
              <a:spcBef>
                <a:spcPts val="0"/>
              </a:spcBef>
              <a:spcAft>
                <a:spcPts val="1100"/>
              </a:spcAft>
              <a:buFont typeface="Arial" pitchFamily="34" charset="0"/>
              <a:buChar char="•"/>
              <a:defRPr/>
            </a:pPr>
            <a:r>
              <a:rPr lang="en-US" sz="2400" dirty="0" smtClean="0"/>
              <a:t>What factors determine our health?</a:t>
            </a:r>
          </a:p>
          <a:p>
            <a:pPr marL="365760" indent="-365760" eaLnBrk="1" hangingPunct="1">
              <a:spcBef>
                <a:spcPts val="0"/>
              </a:spcBef>
              <a:spcAft>
                <a:spcPts val="1100"/>
              </a:spcAft>
              <a:buFont typeface="Arial" pitchFamily="34" charset="0"/>
              <a:buChar char="•"/>
              <a:defRPr/>
            </a:pPr>
            <a:r>
              <a:rPr lang="en-US" sz="2400" dirty="0" smtClean="0"/>
              <a:t>What is the built environment?</a:t>
            </a:r>
          </a:p>
          <a:p>
            <a:pPr marL="365760" indent="-365760" eaLnBrk="1" hangingPunct="1">
              <a:spcBef>
                <a:spcPts val="0"/>
              </a:spcBef>
              <a:spcAft>
                <a:spcPts val="1100"/>
              </a:spcAft>
              <a:buFont typeface="Arial" pitchFamily="34" charset="0"/>
              <a:buChar char="•"/>
              <a:defRPr/>
            </a:pPr>
            <a:r>
              <a:rPr lang="en-US" sz="2400" dirty="0" smtClean="0"/>
              <a:t>What is community design?</a:t>
            </a:r>
          </a:p>
          <a:p>
            <a:pPr marL="365760" indent="-365760" eaLnBrk="1" hangingPunct="1">
              <a:spcBef>
                <a:spcPts val="0"/>
              </a:spcBef>
              <a:spcAft>
                <a:spcPts val="1100"/>
              </a:spcAft>
              <a:buFont typeface="Arial" pitchFamily="34" charset="0"/>
              <a:buChar char="•"/>
              <a:defRPr/>
            </a:pPr>
            <a:r>
              <a:rPr lang="en-US" sz="2400" dirty="0" smtClean="0"/>
              <a:t>What is healthy community design?</a:t>
            </a:r>
          </a:p>
          <a:p>
            <a:pPr marL="365760" indent="-365760" eaLnBrk="1" hangingPunct="1">
              <a:spcBef>
                <a:spcPts val="0"/>
              </a:spcBef>
              <a:spcAft>
                <a:spcPts val="1100"/>
              </a:spcAft>
              <a:buFont typeface="Arial" pitchFamily="34" charset="0"/>
              <a:buChar char="•"/>
              <a:defRPr/>
            </a:pPr>
            <a:r>
              <a:rPr lang="en-US" sz="2400" dirty="0" smtClean="0"/>
              <a:t>How can community design affect your health?</a:t>
            </a:r>
          </a:p>
          <a:p>
            <a:pPr marL="365760" indent="-365760" eaLnBrk="1" hangingPunct="1">
              <a:spcBef>
                <a:spcPts val="0"/>
              </a:spcBef>
              <a:spcAft>
                <a:spcPts val="1100"/>
              </a:spcAft>
              <a:buFont typeface="Arial" pitchFamily="34" charset="0"/>
              <a:buChar char="•"/>
              <a:defRPr/>
            </a:pPr>
            <a:r>
              <a:rPr lang="en-US" sz="2400" dirty="0" smtClean="0"/>
              <a:t>What are the healthy community design principles and benefits?</a:t>
            </a:r>
          </a:p>
          <a:p>
            <a:pPr marL="365760" indent="-365760" eaLnBrk="1" hangingPunct="1">
              <a:spcBef>
                <a:spcPts val="0"/>
              </a:spcBef>
              <a:spcAft>
                <a:spcPts val="1100"/>
              </a:spcAft>
              <a:buFont typeface="Arial" pitchFamily="34" charset="0"/>
              <a:buChar char="•"/>
              <a:defRPr/>
            </a:pPr>
            <a:r>
              <a:rPr lang="en-US" sz="2400" dirty="0" smtClean="0"/>
              <a:t>How can I achieve healthy community design in my community?</a:t>
            </a:r>
          </a:p>
        </p:txBody>
      </p:sp>
      <p:pic>
        <p:nvPicPr>
          <p:cNvPr id="6" name="Picture 5" descr="57563862.jpg"/>
          <p:cNvPicPr>
            <a:picLocks noChangeAspect="1"/>
          </p:cNvPicPr>
          <p:nvPr/>
        </p:nvPicPr>
        <p:blipFill>
          <a:blip r:embed="rId3" cstate="print"/>
          <a:stretch>
            <a:fillRect/>
          </a:stretch>
        </p:blipFill>
        <p:spPr>
          <a:xfrm>
            <a:off x="7010400" y="1219200"/>
            <a:ext cx="1778508" cy="2694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Healthy Community Design Benefits</a:t>
            </a:r>
          </a:p>
        </p:txBody>
      </p:sp>
      <p:sp>
        <p:nvSpPr>
          <p:cNvPr id="5" name="Rectangle 3"/>
          <p:cNvSpPr txBox="1">
            <a:spLocks noChangeArrowheads="1"/>
          </p:cNvSpPr>
          <p:nvPr/>
        </p:nvSpPr>
        <p:spPr bwMode="auto">
          <a:xfrm>
            <a:off x="838200" y="1524000"/>
            <a:ext cx="7543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760" indent="-365760">
              <a:spcBef>
                <a:spcPts val="0"/>
              </a:spcBef>
              <a:spcAft>
                <a:spcPts val="1200"/>
              </a:spcAft>
              <a:buClr>
                <a:schemeClr val="bg2">
                  <a:lumMod val="25000"/>
                </a:schemeClr>
              </a:buClr>
              <a:buSzPct val="120000"/>
              <a:buFont typeface="Arial" charset="0"/>
              <a:buChar char="•"/>
              <a:defRPr/>
            </a:pPr>
            <a:r>
              <a:rPr lang="en-US" sz="2400" dirty="0" smtClean="0">
                <a:latin typeface="Myriad Web Pro" pitchFamily="34" charset="0"/>
                <a:cs typeface="Arial" pitchFamily="34" charset="0"/>
              </a:rPr>
              <a:t>Improve air and water quality</a:t>
            </a:r>
          </a:p>
          <a:p>
            <a:pPr marL="365760" lvl="0" indent="-365760">
              <a:spcBef>
                <a:spcPts val="0"/>
              </a:spcBef>
              <a:spcAft>
                <a:spcPts val="1200"/>
              </a:spcAft>
              <a:buClr>
                <a:schemeClr val="bg2">
                  <a:lumMod val="25000"/>
                </a:schemeClr>
              </a:buClr>
              <a:buSzPct val="120000"/>
              <a:buFont typeface="Arial" charset="0"/>
              <a:buChar char="•"/>
              <a:defRPr/>
            </a:pPr>
            <a:r>
              <a:rPr lang="en-US" sz="2400" dirty="0" smtClean="0">
                <a:latin typeface="Myriad Web Pro" pitchFamily="34" charset="0"/>
                <a:cs typeface="Arial" pitchFamily="34" charset="0"/>
              </a:rPr>
              <a:t>Lower the risk of  traffic-related injuries</a:t>
            </a:r>
            <a:endParaRPr kumimoji="0" lang="en-US" sz="2400" b="0" i="0" u="none" strike="noStrike" kern="1200" cap="none" spc="0" normalizeH="0" baseline="0" noProof="0" dirty="0" smtClean="0">
              <a:ln>
                <a:noFill/>
              </a:ln>
              <a:effectLst/>
              <a:uLnTx/>
              <a:uFillTx/>
              <a:latin typeface="Myriad Web Pro" pitchFamily="34" charset="0"/>
              <a:cs typeface="Arial" pitchFamily="34" charset="0"/>
            </a:endParaRPr>
          </a:p>
          <a:p>
            <a:pPr marL="365760" marR="0" lvl="0" indent="-365760" algn="l" defTabSz="914400" rtl="0" eaLnBrk="1" fontAlgn="base" latinLnBrk="0" hangingPunct="1">
              <a:spcBef>
                <a:spcPts val="0"/>
              </a:spcBef>
              <a:spcAft>
                <a:spcPts val="1200"/>
              </a:spcAft>
              <a:buClr>
                <a:schemeClr val="bg2">
                  <a:lumMod val="25000"/>
                </a:schemeClr>
              </a:buClr>
              <a:buSzPct val="120000"/>
              <a:buFont typeface="Arial" pitchFamily="34" charset="0"/>
              <a:buChar char="•"/>
              <a:tabLst/>
              <a:defRPr/>
            </a:pPr>
            <a:r>
              <a:rPr kumimoji="0" lang="en-US" sz="2400" b="0" i="0" u="none" strike="noStrike" kern="1200" cap="none" spc="0" normalizeH="0" baseline="0" noProof="0" dirty="0" smtClean="0">
                <a:ln>
                  <a:noFill/>
                </a:ln>
                <a:effectLst/>
                <a:uLnTx/>
                <a:uFillTx/>
                <a:latin typeface="Myriad Web Pro" pitchFamily="34" charset="0"/>
                <a:cs typeface="Arial" pitchFamily="34" charset="0"/>
              </a:rPr>
              <a:t>Easier</a:t>
            </a:r>
            <a:r>
              <a:rPr kumimoji="0" lang="en-US" sz="2400" b="0" i="0" u="none" strike="noStrike" kern="1200" cap="none" spc="0" normalizeH="0" noProof="0" dirty="0" smtClean="0">
                <a:ln>
                  <a:noFill/>
                </a:ln>
                <a:effectLst/>
                <a:uLnTx/>
                <a:uFillTx/>
                <a:latin typeface="Myriad Web Pro" pitchFamily="34" charset="0"/>
                <a:cs typeface="Arial" pitchFamily="34" charset="0"/>
              </a:rPr>
              <a:t> incorporation of physical activity into our everyday lives </a:t>
            </a:r>
            <a:endParaRPr kumimoji="0" lang="en-US" sz="2400" b="0" i="0" u="none" strike="noStrike" kern="1200" cap="none" spc="0" normalizeH="0" baseline="0" noProof="0" dirty="0" smtClean="0">
              <a:ln>
                <a:noFill/>
              </a:ln>
              <a:effectLst/>
              <a:uLnTx/>
              <a:uFillTx/>
              <a:latin typeface="Myriad Web Pro" pitchFamily="34" charset="0"/>
              <a:cs typeface="Arial" pitchFamily="34" charset="0"/>
            </a:endParaRPr>
          </a:p>
          <a:p>
            <a:pPr marL="365760" marR="0" lvl="0" indent="-365760" algn="l" defTabSz="914400" rtl="0" eaLnBrk="1" fontAlgn="base" latinLnBrk="0" hangingPunct="1">
              <a:spcBef>
                <a:spcPts val="0"/>
              </a:spcBef>
              <a:spcAft>
                <a:spcPts val="1200"/>
              </a:spcAft>
              <a:buClr>
                <a:schemeClr val="bg2">
                  <a:lumMod val="25000"/>
                </a:schemeClr>
              </a:buClr>
              <a:buSzPct val="120000"/>
              <a:buFont typeface="Arial" charset="0"/>
              <a:buChar char="•"/>
              <a:tabLst/>
              <a:defRPr/>
            </a:pPr>
            <a:r>
              <a:rPr kumimoji="0" lang="en-US" sz="2400" b="0" i="0" u="none" strike="noStrike" kern="1200" cap="none" spc="0" normalizeH="0" baseline="0" noProof="0" dirty="0" smtClean="0">
                <a:ln>
                  <a:noFill/>
                </a:ln>
                <a:effectLst/>
                <a:uLnTx/>
                <a:uFillTx/>
                <a:latin typeface="Myriad Web Pro" pitchFamily="34" charset="0"/>
                <a:cs typeface="Arial" pitchFamily="34" charset="0"/>
              </a:rPr>
              <a:t>Increase access to healthy food</a:t>
            </a:r>
          </a:p>
          <a:p>
            <a:pPr marL="365760" indent="-365760">
              <a:spcBef>
                <a:spcPts val="0"/>
              </a:spcBef>
              <a:spcAft>
                <a:spcPts val="1200"/>
              </a:spcAft>
              <a:buClr>
                <a:schemeClr val="bg2">
                  <a:lumMod val="25000"/>
                </a:schemeClr>
              </a:buClr>
              <a:buSzPct val="120000"/>
              <a:buFont typeface="Arial" charset="0"/>
              <a:buChar char="•"/>
              <a:defRPr/>
            </a:pPr>
            <a:r>
              <a:rPr lang="en-US" sz="2400" dirty="0" smtClean="0">
                <a:latin typeface="Myriad Web Pro" pitchFamily="34" charset="0"/>
                <a:cs typeface="Arial" pitchFamily="34" charset="0"/>
              </a:rPr>
              <a:t>Reduce contributions to climate change</a:t>
            </a:r>
            <a:r>
              <a:rPr kumimoji="0" lang="en-US" sz="2400" b="0" i="0" u="none" strike="noStrike" kern="1200" cap="none" spc="0" normalizeH="0" baseline="0" noProof="0" dirty="0" smtClean="0">
                <a:ln>
                  <a:noFill/>
                </a:ln>
                <a:effectLst/>
                <a:uLnTx/>
                <a:uFillTx/>
                <a:latin typeface="Myriad Web Pro" pitchFamily="34" charset="0"/>
                <a:cs typeface="Arial" pitchFamily="34" charset="0"/>
              </a:rPr>
              <a:t> </a:t>
            </a:r>
          </a:p>
          <a:p>
            <a:pPr marL="365760" marR="0" lvl="0" indent="-365760" algn="l" defTabSz="914400" rtl="0" eaLnBrk="1" fontAlgn="base" latinLnBrk="0" hangingPunct="1">
              <a:spcBef>
                <a:spcPts val="0"/>
              </a:spcBef>
              <a:spcAft>
                <a:spcPts val="1200"/>
              </a:spcAft>
              <a:buClr>
                <a:schemeClr val="bg2">
                  <a:lumMod val="25000"/>
                </a:schemeClr>
              </a:buClr>
              <a:buSzPct val="120000"/>
              <a:buFont typeface="Arial" charset="0"/>
              <a:buChar char="•"/>
              <a:tabLst/>
              <a:defRPr/>
            </a:pPr>
            <a:r>
              <a:rPr kumimoji="0" lang="en-US" sz="2400" b="0" i="0" u="none" strike="noStrike" kern="1200" cap="none" spc="0" normalizeH="0" baseline="0" noProof="0" dirty="0" smtClean="0">
                <a:ln>
                  <a:noFill/>
                </a:ln>
                <a:effectLst/>
                <a:uLnTx/>
                <a:uFillTx/>
                <a:latin typeface="Myriad Web Pro" pitchFamily="34" charset="0"/>
                <a:cs typeface="Arial" pitchFamily="34" charset="0"/>
              </a:rPr>
              <a:t>Increase social connectivity and sense of community </a:t>
            </a:r>
          </a:p>
          <a:p>
            <a:pPr marL="365760" marR="0" lvl="0" indent="-365760" algn="l" defTabSz="914400" rtl="0" eaLnBrk="1" fontAlgn="base" latinLnBrk="0" hangingPunct="1">
              <a:spcBef>
                <a:spcPts val="0"/>
              </a:spcBef>
              <a:spcAft>
                <a:spcPts val="1200"/>
              </a:spcAft>
              <a:buClr>
                <a:schemeClr val="bg2">
                  <a:lumMod val="25000"/>
                </a:schemeClr>
              </a:buClr>
              <a:buSzPct val="120000"/>
              <a:buFont typeface="Arial" charset="0"/>
              <a:buChar char="•"/>
              <a:tabLst/>
              <a:defRPr/>
            </a:pPr>
            <a:r>
              <a:rPr kumimoji="0" lang="en-US" sz="2400" b="0" i="0" u="none" strike="noStrike" kern="1200" cap="none" spc="0" normalizeH="0" baseline="0" noProof="0" dirty="0" smtClean="0">
                <a:ln>
                  <a:noFill/>
                </a:ln>
                <a:effectLst/>
                <a:uLnTx/>
                <a:uFillTx/>
                <a:latin typeface="Myriad Web Pro" pitchFamily="34" charset="0"/>
                <a:cs typeface="Arial" pitchFamily="34" charset="0"/>
              </a:rPr>
              <a:t>Ensure social equity for all community members</a:t>
            </a:r>
          </a:p>
          <a:p>
            <a:pPr marL="365760" marR="0" lvl="0" indent="-365760" algn="l" defTabSz="914400" rtl="0" eaLnBrk="1" fontAlgn="base" latinLnBrk="0" hangingPunct="1">
              <a:spcBef>
                <a:spcPts val="0"/>
              </a:spcBef>
              <a:spcAft>
                <a:spcPts val="1200"/>
              </a:spcAft>
              <a:buClr>
                <a:schemeClr val="bg2">
                  <a:lumMod val="25000"/>
                </a:schemeClr>
              </a:buClr>
              <a:buSzPct val="120000"/>
              <a:buFont typeface="Arial" charset="0"/>
              <a:buChar char="•"/>
              <a:tabLst/>
              <a:defRPr/>
            </a:pPr>
            <a:r>
              <a:rPr kumimoji="0" lang="en-US" sz="2400" b="0" i="0" u="none" strike="noStrike" kern="1200" cap="none" spc="0" normalizeH="0" baseline="0" noProof="0" dirty="0" smtClean="0">
                <a:ln>
                  <a:noFill/>
                </a:ln>
                <a:effectLst/>
                <a:uLnTx/>
                <a:uFillTx/>
                <a:latin typeface="Myriad Web Pro" pitchFamily="34" charset="0"/>
                <a:cs typeface="Arial" pitchFamily="34" charset="0"/>
              </a:rPr>
              <a:t>Promote good mental health</a:t>
            </a:r>
            <a:endParaRPr kumimoji="0" lang="en-US" sz="3200" b="0" i="0" u="none" strike="noStrike" kern="1200" cap="none" spc="0" normalizeH="0" baseline="0" noProof="0" dirty="0" smtClean="0">
              <a:ln>
                <a:noFill/>
              </a:ln>
              <a:solidFill>
                <a:schemeClr val="tx1"/>
              </a:solidFill>
              <a:effectLst/>
              <a:uLnTx/>
              <a:uFillTx/>
              <a:latin typeface="Myriad Web Pro"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533400"/>
            <a:ext cx="7772400" cy="1066800"/>
          </a:xfrm>
        </p:spPr>
        <p:txBody>
          <a:bodyPr rtlCol="0">
            <a:normAutofit/>
          </a:bodyPr>
          <a:lstStyle/>
          <a:p>
            <a:pPr algn="ctr" eaLnBrk="1" fontAlgn="auto" hangingPunct="1">
              <a:spcAft>
                <a:spcPts val="0"/>
              </a:spcAft>
              <a:defRPr/>
            </a:pPr>
            <a:r>
              <a:rPr lang="en-US" sz="3600" cap="none" dirty="0" smtClean="0">
                <a:latin typeface="Myriad Web Pro" pitchFamily="34" charset="0"/>
              </a:rPr>
              <a:t>Healthy Community Design</a:t>
            </a:r>
            <a:r>
              <a:rPr lang="en-US" dirty="0" smtClean="0"/>
              <a:t/>
            </a:r>
            <a:br>
              <a:rPr lang="en-US" dirty="0" smtClean="0"/>
            </a:br>
            <a:r>
              <a:rPr lang="en-US" sz="2400" cap="none" dirty="0" smtClean="0">
                <a:latin typeface="Myriad Web Pro" pitchFamily="34" charset="0"/>
              </a:rPr>
              <a:t>Making it Happen in your Community</a:t>
            </a:r>
            <a:endParaRPr lang="en-US" sz="2400" cap="none" dirty="0">
              <a:latin typeface="Myriad Web Pro" pitchFamily="34" charset="0"/>
            </a:endParaRPr>
          </a:p>
        </p:txBody>
      </p:sp>
      <p:sp>
        <p:nvSpPr>
          <p:cNvPr id="6" name="Text Placeholder 5"/>
          <p:cNvSpPr>
            <a:spLocks noGrp="1"/>
          </p:cNvSpPr>
          <p:nvPr>
            <p:ph type="body" idx="1"/>
          </p:nvPr>
        </p:nvSpPr>
        <p:spPr>
          <a:xfrm>
            <a:off x="1219200" y="1676400"/>
            <a:ext cx="5867400" cy="2362200"/>
          </a:xfrm>
        </p:spPr>
        <p:txBody>
          <a:bodyPr rtlCol="0" anchor="t">
            <a:noAutofit/>
          </a:bodyPr>
          <a:lstStyle/>
          <a:p>
            <a:pPr eaLnBrk="1" hangingPunct="1">
              <a:spcBef>
                <a:spcPts val="0"/>
              </a:spcBef>
              <a:spcAft>
                <a:spcPts val="1200"/>
              </a:spcAft>
            </a:pPr>
            <a:r>
              <a:rPr lang="en-US" sz="3200" b="1" dirty="0" smtClean="0">
                <a:solidFill>
                  <a:schemeClr val="tx1"/>
                </a:solidFill>
                <a:latin typeface="Myriad Web Pro" pitchFamily="34" charset="0"/>
              </a:rPr>
              <a:t>Target areas</a:t>
            </a:r>
          </a:p>
          <a:p>
            <a:pPr indent="365760" eaLnBrk="1" hangingPunct="1">
              <a:spcBef>
                <a:spcPts val="0"/>
              </a:spcBef>
              <a:spcAft>
                <a:spcPts val="1200"/>
              </a:spcAft>
              <a:buClr>
                <a:schemeClr val="bg2">
                  <a:lumMod val="25000"/>
                </a:schemeClr>
              </a:buClr>
              <a:buSzPct val="120000"/>
              <a:buFont typeface="Arial" pitchFamily="34" charset="0"/>
              <a:buChar char="•"/>
            </a:pPr>
            <a:r>
              <a:rPr lang="en-US" sz="2400" dirty="0" smtClean="0">
                <a:solidFill>
                  <a:schemeClr val="tx1"/>
                </a:solidFill>
                <a:latin typeface="Myriad Web Pro" pitchFamily="34" charset="0"/>
              </a:rPr>
              <a:t>Transportation</a:t>
            </a:r>
          </a:p>
          <a:p>
            <a:pPr indent="365760" eaLnBrk="1" hangingPunct="1">
              <a:spcBef>
                <a:spcPts val="0"/>
              </a:spcBef>
              <a:spcAft>
                <a:spcPts val="1200"/>
              </a:spcAft>
              <a:buClr>
                <a:schemeClr val="bg2">
                  <a:lumMod val="25000"/>
                </a:schemeClr>
              </a:buClr>
              <a:buSzPct val="120000"/>
              <a:buFont typeface="Arial" pitchFamily="34" charset="0"/>
              <a:buChar char="•"/>
            </a:pPr>
            <a:r>
              <a:rPr lang="en-US" sz="2400" dirty="0" smtClean="0">
                <a:solidFill>
                  <a:schemeClr val="tx1"/>
                </a:solidFill>
                <a:latin typeface="Myriad Web Pro" pitchFamily="34" charset="0"/>
              </a:rPr>
              <a:t>Land use  and community 	development</a:t>
            </a:r>
          </a:p>
          <a:p>
            <a:pPr indent="365760" eaLnBrk="1" hangingPunct="1">
              <a:spcBef>
                <a:spcPts val="0"/>
              </a:spcBef>
              <a:spcAft>
                <a:spcPts val="1200"/>
              </a:spcAft>
              <a:buClr>
                <a:schemeClr val="bg2">
                  <a:lumMod val="25000"/>
                </a:schemeClr>
              </a:buClr>
              <a:buSzPct val="120000"/>
              <a:buFont typeface="Arial" pitchFamily="34" charset="0"/>
              <a:buChar char="•"/>
            </a:pPr>
            <a:r>
              <a:rPr lang="en-US" sz="2400" dirty="0" smtClean="0">
                <a:solidFill>
                  <a:schemeClr val="tx1"/>
                </a:solidFill>
                <a:latin typeface="Myriad Web Pro" pitchFamily="34" charset="0"/>
              </a:rPr>
              <a:t>Policies and programs</a:t>
            </a:r>
          </a:p>
        </p:txBody>
      </p:sp>
      <p:pic>
        <p:nvPicPr>
          <p:cNvPr id="7" name="Picture 6" descr="78394955.jpg"/>
          <p:cNvPicPr>
            <a:picLocks noChangeAspect="1"/>
          </p:cNvPicPr>
          <p:nvPr/>
        </p:nvPicPr>
        <p:blipFill>
          <a:blip r:embed="rId3" cstate="print"/>
          <a:stretch>
            <a:fillRect/>
          </a:stretch>
        </p:blipFill>
        <p:spPr>
          <a:xfrm>
            <a:off x="5410200" y="3505200"/>
            <a:ext cx="2986734"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Why Transportation?</a:t>
            </a:r>
          </a:p>
        </p:txBody>
      </p:sp>
      <p:graphicFrame>
        <p:nvGraphicFramePr>
          <p:cNvPr id="4" name="Content Placeholder 3"/>
          <p:cNvGraphicFramePr>
            <a:graphicFrameLocks noGrp="1"/>
          </p:cNvGraphicFramePr>
          <p:nvPr>
            <p:ph idx="1"/>
          </p:nvPr>
        </p:nvGraphicFramePr>
        <p:xfrm>
          <a:off x="533400" y="1143000"/>
          <a:ext cx="83058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304800"/>
            <a:ext cx="9144000" cy="914400"/>
          </a:xfrm>
        </p:spPr>
        <p:txBody>
          <a:bodyPr/>
          <a:lstStyle/>
          <a:p>
            <a:pPr eaLnBrk="1" hangingPunct="1"/>
            <a:r>
              <a:rPr lang="en-US" sz="3200" dirty="0" smtClean="0"/>
              <a:t>Why Land Use &amp; Community Development?</a:t>
            </a:r>
          </a:p>
        </p:txBody>
      </p:sp>
      <p:graphicFrame>
        <p:nvGraphicFramePr>
          <p:cNvPr id="4" name="Content Placeholder 3"/>
          <p:cNvGraphicFramePr>
            <a:graphicFrameLocks noGrp="1"/>
          </p:cNvGraphicFramePr>
          <p:nvPr>
            <p:ph idx="1"/>
          </p:nvPr>
        </p:nvGraphicFramePr>
        <p:xfrm>
          <a:off x="381000" y="1066800"/>
          <a:ext cx="83058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304800"/>
            <a:ext cx="9144000" cy="1066800"/>
          </a:xfrm>
        </p:spPr>
        <p:txBody>
          <a:bodyPr/>
          <a:lstStyle/>
          <a:p>
            <a:pPr eaLnBrk="1" hangingPunct="1"/>
            <a:r>
              <a:rPr lang="en-US" dirty="0" smtClean="0"/>
              <a:t>Why Policies and Programs?</a:t>
            </a:r>
          </a:p>
        </p:txBody>
      </p:sp>
      <p:graphicFrame>
        <p:nvGraphicFramePr>
          <p:cNvPr id="4" name="Content Placeholder 3"/>
          <p:cNvGraphicFramePr>
            <a:graphicFrameLocks noGrp="1"/>
          </p:cNvGraphicFramePr>
          <p:nvPr>
            <p:ph idx="1"/>
          </p:nvPr>
        </p:nvGraphicFramePr>
        <p:xfrm>
          <a:off x="685800" y="1676400"/>
          <a:ext cx="8153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1066800"/>
          </a:xfrm>
        </p:spPr>
        <p:txBody>
          <a:bodyPr/>
          <a:lstStyle/>
          <a:p>
            <a:pPr eaLnBrk="1" hangingPunct="1"/>
            <a:r>
              <a:rPr lang="en-US" dirty="0" smtClean="0"/>
              <a:t>  Questions to Ask Decision-Makers	</a:t>
            </a:r>
          </a:p>
        </p:txBody>
      </p:sp>
      <p:sp>
        <p:nvSpPr>
          <p:cNvPr id="26628" name="Text Box 5"/>
          <p:cNvSpPr txBox="1">
            <a:spLocks noChangeArrowheads="1"/>
          </p:cNvSpPr>
          <p:nvPr/>
        </p:nvSpPr>
        <p:spPr bwMode="auto">
          <a:xfrm>
            <a:off x="1203325" y="5799138"/>
            <a:ext cx="184150" cy="762000"/>
          </a:xfrm>
          <a:prstGeom prst="rect">
            <a:avLst/>
          </a:prstGeom>
          <a:noFill/>
          <a:ln w="12700" cap="sq">
            <a:noFill/>
            <a:miter lim="800000"/>
            <a:headEnd type="none" w="sm" len="sm"/>
            <a:tailEnd type="none" w="sm" len="sm"/>
          </a:ln>
        </p:spPr>
        <p:txBody>
          <a:bodyPr wrap="none">
            <a:spAutoFit/>
          </a:bodyPr>
          <a:lstStyle/>
          <a:p>
            <a:pPr algn="ctr" eaLnBrk="0" hangingPunct="0">
              <a:lnSpc>
                <a:spcPct val="100000"/>
              </a:lnSpc>
              <a:spcBef>
                <a:spcPct val="0"/>
              </a:spcBef>
              <a:buFontTx/>
              <a:buNone/>
            </a:pPr>
            <a:endParaRPr lang="en-US" sz="4400">
              <a:solidFill>
                <a:schemeClr val="tx2"/>
              </a:solidFill>
              <a:latin typeface="Tahoma" pitchFamily="34" charset="0"/>
            </a:endParaRPr>
          </a:p>
        </p:txBody>
      </p:sp>
      <p:sp>
        <p:nvSpPr>
          <p:cNvPr id="6" name="TextBox 5"/>
          <p:cNvSpPr txBox="1"/>
          <p:nvPr/>
        </p:nvSpPr>
        <p:spPr>
          <a:xfrm>
            <a:off x="838200" y="1533704"/>
            <a:ext cx="4724400" cy="3724096"/>
          </a:xfrm>
          <a:prstGeom prst="rect">
            <a:avLst/>
          </a:prstGeom>
          <a:noFill/>
        </p:spPr>
        <p:txBody>
          <a:bodyPr wrap="square" rtlCol="0">
            <a:spAutoFit/>
          </a:bodyPr>
          <a:lstStyle/>
          <a:p>
            <a:pPr marL="365760" indent="-365760">
              <a:spcAft>
                <a:spcPts val="600"/>
              </a:spcAft>
              <a:buClr>
                <a:schemeClr val="bg2">
                  <a:lumMod val="25000"/>
                </a:schemeClr>
              </a:buClr>
              <a:buSzPct val="120000"/>
              <a:buFont typeface="Arial" pitchFamily="34" charset="0"/>
              <a:buChar char="•"/>
            </a:pPr>
            <a:r>
              <a:rPr lang="en-US" sz="2400" dirty="0" smtClean="0">
                <a:latin typeface="Myriad Web Pro" pitchFamily="34" charset="0"/>
              </a:rPr>
              <a:t>Are you considering the health impact of your decisions? </a:t>
            </a:r>
          </a:p>
          <a:p>
            <a:pPr marL="365760" indent="-365760">
              <a:spcAft>
                <a:spcPts val="600"/>
              </a:spcAft>
              <a:buClr>
                <a:schemeClr val="bg2">
                  <a:lumMod val="25000"/>
                </a:schemeClr>
              </a:buClr>
              <a:buSzPct val="120000"/>
            </a:pPr>
            <a:endParaRPr lang="en-US" sz="2400" dirty="0" smtClean="0">
              <a:latin typeface="Myriad Web Pro" pitchFamily="34" charset="0"/>
            </a:endParaRPr>
          </a:p>
          <a:p>
            <a:pPr marL="365760" indent="-365760">
              <a:spcAft>
                <a:spcPts val="600"/>
              </a:spcAft>
              <a:buClr>
                <a:schemeClr val="bg2">
                  <a:lumMod val="25000"/>
                </a:schemeClr>
              </a:buClr>
              <a:buSzPct val="120000"/>
              <a:buFont typeface="Arial" pitchFamily="34" charset="0"/>
              <a:buChar char="•"/>
            </a:pPr>
            <a:r>
              <a:rPr lang="en-US" sz="2400" dirty="0" smtClean="0">
                <a:latin typeface="Myriad Web Pro" pitchFamily="34" charset="0"/>
              </a:rPr>
              <a:t>Do your decisions offer healthy community design benefits?</a:t>
            </a:r>
          </a:p>
          <a:p>
            <a:pPr marL="365760" indent="-365760">
              <a:spcAft>
                <a:spcPts val="600"/>
              </a:spcAft>
              <a:buClr>
                <a:schemeClr val="bg2">
                  <a:lumMod val="25000"/>
                </a:schemeClr>
              </a:buClr>
              <a:buSzPct val="120000"/>
            </a:pPr>
            <a:r>
              <a:rPr lang="en-US" sz="2400" dirty="0" smtClean="0">
                <a:latin typeface="Myriad Web Pro" pitchFamily="34" charset="0"/>
              </a:rPr>
              <a:t> </a:t>
            </a:r>
          </a:p>
          <a:p>
            <a:pPr marL="365760" indent="-365760">
              <a:spcAft>
                <a:spcPts val="600"/>
              </a:spcAft>
              <a:buClr>
                <a:schemeClr val="bg2">
                  <a:lumMod val="25000"/>
                </a:schemeClr>
              </a:buClr>
              <a:buSzPct val="120000"/>
              <a:buFont typeface="Arial" pitchFamily="34" charset="0"/>
              <a:buChar char="•"/>
            </a:pPr>
            <a:r>
              <a:rPr lang="en-US" sz="2400" dirty="0" smtClean="0">
                <a:latin typeface="Myriad Web Pro" pitchFamily="34" charset="0"/>
              </a:rPr>
              <a:t>Are you making the healthy choice the easy choice for  all community members?  </a:t>
            </a:r>
          </a:p>
        </p:txBody>
      </p:sp>
      <p:pic>
        <p:nvPicPr>
          <p:cNvPr id="7" name="Picture 6" descr="89689250.jpg"/>
          <p:cNvPicPr>
            <a:picLocks noChangeAspect="1"/>
          </p:cNvPicPr>
          <p:nvPr/>
        </p:nvPicPr>
        <p:blipFill>
          <a:blip r:embed="rId3" cstate="print"/>
          <a:stretch>
            <a:fillRect/>
          </a:stretch>
        </p:blipFill>
        <p:spPr>
          <a:xfrm>
            <a:off x="6019800" y="1828800"/>
            <a:ext cx="2441448"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457200"/>
            <a:ext cx="7772400" cy="762000"/>
          </a:xfrm>
        </p:spPr>
        <p:txBody>
          <a:bodyPr/>
          <a:lstStyle/>
          <a:p>
            <a:pPr eaLnBrk="1" hangingPunct="1"/>
            <a:r>
              <a:rPr lang="en-US" dirty="0" smtClean="0"/>
              <a:t>Tools</a:t>
            </a:r>
          </a:p>
        </p:txBody>
      </p:sp>
      <p:sp>
        <p:nvSpPr>
          <p:cNvPr id="26628" name="Text Box 5"/>
          <p:cNvSpPr txBox="1">
            <a:spLocks noChangeArrowheads="1"/>
          </p:cNvSpPr>
          <p:nvPr/>
        </p:nvSpPr>
        <p:spPr bwMode="auto">
          <a:xfrm>
            <a:off x="1203325" y="5799138"/>
            <a:ext cx="184150" cy="762000"/>
          </a:xfrm>
          <a:prstGeom prst="rect">
            <a:avLst/>
          </a:prstGeom>
          <a:noFill/>
          <a:ln w="12700" cap="sq">
            <a:noFill/>
            <a:miter lim="800000"/>
            <a:headEnd type="none" w="sm" len="sm"/>
            <a:tailEnd type="none" w="sm" len="sm"/>
          </a:ln>
        </p:spPr>
        <p:txBody>
          <a:bodyPr wrap="none">
            <a:spAutoFit/>
          </a:bodyPr>
          <a:lstStyle/>
          <a:p>
            <a:pPr algn="ctr" eaLnBrk="0" hangingPunct="0">
              <a:lnSpc>
                <a:spcPct val="100000"/>
              </a:lnSpc>
              <a:spcBef>
                <a:spcPct val="0"/>
              </a:spcBef>
              <a:buFontTx/>
              <a:buNone/>
            </a:pPr>
            <a:endParaRPr lang="en-US" sz="4400">
              <a:solidFill>
                <a:schemeClr val="tx2"/>
              </a:solidFill>
              <a:latin typeface="Tahoma" pitchFamily="34" charset="0"/>
            </a:endParaRPr>
          </a:p>
        </p:txBody>
      </p:sp>
      <p:sp>
        <p:nvSpPr>
          <p:cNvPr id="6" name="TextBox 5"/>
          <p:cNvSpPr txBox="1"/>
          <p:nvPr/>
        </p:nvSpPr>
        <p:spPr>
          <a:xfrm>
            <a:off x="609600" y="1501438"/>
            <a:ext cx="8229600" cy="3908762"/>
          </a:xfrm>
          <a:prstGeom prst="rect">
            <a:avLst/>
          </a:prstGeom>
          <a:noFill/>
        </p:spPr>
        <p:txBody>
          <a:bodyPr wrap="square" rtlCol="0">
            <a:spAutoFit/>
          </a:bodyPr>
          <a:lstStyle/>
          <a:p>
            <a:pPr marL="365760" indent="-365760">
              <a:spcAft>
                <a:spcPts val="0"/>
              </a:spcAft>
              <a:buClr>
                <a:schemeClr val="bg2">
                  <a:lumMod val="25000"/>
                </a:schemeClr>
              </a:buClr>
              <a:buSzPct val="120000"/>
              <a:buFont typeface="Arial" pitchFamily="34" charset="0"/>
              <a:buChar char="•"/>
            </a:pPr>
            <a:r>
              <a:rPr lang="en-US" sz="2400" dirty="0" smtClean="0">
                <a:latin typeface="Myriad Web Pro" pitchFamily="34" charset="0"/>
              </a:rPr>
              <a:t>Health Impact Assessment</a:t>
            </a:r>
          </a:p>
          <a:p>
            <a:pPr marL="731520">
              <a:spcAft>
                <a:spcPts val="0"/>
              </a:spcAft>
              <a:buClr>
                <a:schemeClr val="bg2">
                  <a:lumMod val="25000"/>
                </a:schemeClr>
              </a:buClr>
              <a:buSzPct val="120000"/>
            </a:pPr>
            <a:r>
              <a:rPr lang="en-US" dirty="0" smtClean="0">
                <a:latin typeface="Myriad Web Pro" pitchFamily="34" charset="0"/>
                <a:hlinkClick r:id="rId3"/>
              </a:rPr>
              <a:t>http://www.cdc.gov/healthyplaces/hia.htm</a:t>
            </a:r>
            <a:endParaRPr lang="en-US" dirty="0" smtClean="0">
              <a:latin typeface="Myriad Web Pro" pitchFamily="34" charset="0"/>
            </a:endParaRPr>
          </a:p>
          <a:p>
            <a:pPr marL="365760" indent="-365760">
              <a:spcAft>
                <a:spcPts val="0"/>
              </a:spcAft>
              <a:buClr>
                <a:schemeClr val="bg2">
                  <a:lumMod val="25000"/>
                </a:schemeClr>
              </a:buClr>
              <a:buSzPct val="120000"/>
              <a:buFont typeface="Arial" pitchFamily="34" charset="0"/>
              <a:buChar char="•"/>
            </a:pPr>
            <a:endParaRPr lang="en-US" sz="2400" dirty="0" smtClean="0">
              <a:latin typeface="Myriad Web Pro" pitchFamily="34" charset="0"/>
              <a:hlinkClick r:id="rId4"/>
            </a:endParaRPr>
          </a:p>
          <a:p>
            <a:pPr marL="365760" indent="-365760">
              <a:spcAft>
                <a:spcPts val="0"/>
              </a:spcAft>
              <a:buClr>
                <a:schemeClr val="bg2">
                  <a:lumMod val="25000"/>
                </a:schemeClr>
              </a:buClr>
              <a:buSzPct val="120000"/>
              <a:buFont typeface="Arial" pitchFamily="34" charset="0"/>
              <a:buChar char="•"/>
            </a:pPr>
            <a:r>
              <a:rPr lang="en-US" sz="2400" dirty="0" smtClean="0">
                <a:latin typeface="Myriad Web Pro" pitchFamily="34" charset="0"/>
              </a:rPr>
              <a:t>PACE EH</a:t>
            </a:r>
            <a:endParaRPr lang="en-US" sz="2400" dirty="0" smtClean="0">
              <a:latin typeface="Myriad Web Pro" pitchFamily="34" charset="0"/>
              <a:hlinkClick r:id="rId4"/>
            </a:endParaRPr>
          </a:p>
          <a:p>
            <a:pPr marL="731520">
              <a:spcAft>
                <a:spcPts val="0"/>
              </a:spcAft>
              <a:buClr>
                <a:schemeClr val="bg2">
                  <a:lumMod val="25000"/>
                </a:schemeClr>
              </a:buClr>
              <a:buSzPct val="120000"/>
            </a:pPr>
            <a:r>
              <a:rPr lang="en-US" dirty="0" smtClean="0">
                <a:latin typeface="Myriad Web Pro" pitchFamily="34" charset="0"/>
                <a:hlinkClick r:id="rId4"/>
              </a:rPr>
              <a:t>http://www.cdc.gov/nceh/ehs/CEHA/default.htm</a:t>
            </a:r>
            <a:endParaRPr lang="en-US" dirty="0" smtClean="0">
              <a:latin typeface="Myriad Web Pro" pitchFamily="34" charset="0"/>
            </a:endParaRPr>
          </a:p>
          <a:p>
            <a:pPr marL="365760" indent="-365760">
              <a:spcAft>
                <a:spcPts val="0"/>
              </a:spcAft>
              <a:buClr>
                <a:schemeClr val="bg2">
                  <a:lumMod val="25000"/>
                </a:schemeClr>
              </a:buClr>
              <a:buSzPct val="120000"/>
              <a:buFont typeface="Arial" pitchFamily="34" charset="0"/>
              <a:buChar char="•"/>
            </a:pPr>
            <a:endParaRPr lang="en-US" sz="2400" dirty="0" smtClean="0">
              <a:latin typeface="Myriad Web Pro" pitchFamily="34" charset="0"/>
            </a:endParaRPr>
          </a:p>
          <a:p>
            <a:pPr marL="365760" indent="-365760">
              <a:spcAft>
                <a:spcPts val="0"/>
              </a:spcAft>
              <a:buClr>
                <a:schemeClr val="bg2">
                  <a:lumMod val="25000"/>
                </a:schemeClr>
              </a:buClr>
              <a:buSzPct val="120000"/>
              <a:buFont typeface="Arial" pitchFamily="34" charset="0"/>
              <a:buChar char="•"/>
            </a:pPr>
            <a:r>
              <a:rPr lang="en-US" sz="2400" dirty="0" smtClean="0">
                <a:latin typeface="Myriad Web Pro" pitchFamily="34" charset="0"/>
              </a:rPr>
              <a:t>Community Audit Tools Resource – Active Living Research</a:t>
            </a:r>
          </a:p>
          <a:p>
            <a:pPr marL="731520">
              <a:spcAft>
                <a:spcPts val="0"/>
              </a:spcAft>
              <a:buClr>
                <a:schemeClr val="bg2">
                  <a:lumMod val="25000"/>
                </a:schemeClr>
              </a:buClr>
              <a:buSzPct val="120000"/>
            </a:pPr>
            <a:r>
              <a:rPr lang="en-US" dirty="0" smtClean="0">
                <a:latin typeface="Myriad Web Pro" pitchFamily="34" charset="0"/>
                <a:hlinkClick r:id="rId5"/>
              </a:rPr>
              <a:t>http://www.activelivingresearch.org/resourcesearch/toolsandmeasures</a:t>
            </a:r>
            <a:endParaRPr lang="en-US" dirty="0" smtClean="0">
              <a:latin typeface="Myriad Web Pro" pitchFamily="34" charset="0"/>
            </a:endParaRPr>
          </a:p>
          <a:p>
            <a:pPr marL="365760" indent="-365760">
              <a:spcAft>
                <a:spcPts val="0"/>
              </a:spcAft>
              <a:buClr>
                <a:schemeClr val="bg2">
                  <a:lumMod val="25000"/>
                </a:schemeClr>
              </a:buClr>
              <a:buSzPct val="120000"/>
              <a:buFont typeface="Arial" pitchFamily="34" charset="0"/>
              <a:buChar char="•"/>
            </a:pPr>
            <a:endParaRPr lang="en-US" sz="2400" dirty="0" smtClean="0">
              <a:latin typeface="Myriad Web Pro" pitchFamily="34" charset="0"/>
            </a:endParaRPr>
          </a:p>
          <a:p>
            <a:pPr marL="365760" indent="-365760">
              <a:spcAft>
                <a:spcPts val="0"/>
              </a:spcAft>
              <a:buClr>
                <a:schemeClr val="bg2">
                  <a:lumMod val="25000"/>
                </a:schemeClr>
              </a:buClr>
              <a:buSzPct val="120000"/>
              <a:buFont typeface="Arial" pitchFamily="34" charset="0"/>
              <a:buChar char="•"/>
            </a:pPr>
            <a:r>
              <a:rPr lang="en-US" sz="2400" dirty="0" smtClean="0">
                <a:latin typeface="Myriad Web Pro" pitchFamily="34" charset="0"/>
              </a:rPr>
              <a:t>CDC Public Health Tracking Network </a:t>
            </a:r>
            <a:endParaRPr lang="en-US" sz="2400" dirty="0" smtClean="0">
              <a:latin typeface="Myriad Web Pro" pitchFamily="34" charset="0"/>
              <a:hlinkClick r:id="rId6"/>
            </a:endParaRPr>
          </a:p>
          <a:p>
            <a:pPr marL="731520">
              <a:spcAft>
                <a:spcPts val="0"/>
              </a:spcAft>
              <a:buClr>
                <a:schemeClr val="bg2">
                  <a:lumMod val="25000"/>
                </a:schemeClr>
              </a:buClr>
              <a:buSzPct val="120000"/>
            </a:pPr>
            <a:r>
              <a:rPr lang="en-US" dirty="0" smtClean="0">
                <a:latin typeface="Myriad Web Pro" pitchFamily="34" charset="0"/>
                <a:hlinkClick r:id="rId7"/>
              </a:rPr>
              <a:t>http://ephtracking.cdc.gov/showCommunityDesign.action</a:t>
            </a:r>
            <a:r>
              <a:rPr lang="en-US" dirty="0" smtClean="0">
                <a:latin typeface="Myriad Web Pro" pitchFamily="34" charset="0"/>
              </a:rPr>
              <a:t> </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86533300.jpg"/>
          <p:cNvPicPr>
            <a:picLocks noChangeAspect="1"/>
          </p:cNvPicPr>
          <p:nvPr/>
        </p:nvPicPr>
        <p:blipFill>
          <a:blip r:embed="rId3" cstate="print"/>
          <a:stretch>
            <a:fillRect/>
          </a:stretch>
        </p:blipFill>
        <p:spPr>
          <a:xfrm>
            <a:off x="609600" y="4267200"/>
            <a:ext cx="2743200" cy="1810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86501159.jpg"/>
          <p:cNvPicPr>
            <a:picLocks noChangeAspect="1"/>
          </p:cNvPicPr>
          <p:nvPr/>
        </p:nvPicPr>
        <p:blipFill>
          <a:blip r:embed="rId4" cstate="print"/>
          <a:stretch>
            <a:fillRect/>
          </a:stretch>
        </p:blipFill>
        <p:spPr>
          <a:xfrm>
            <a:off x="6629400" y="1371600"/>
            <a:ext cx="2057400" cy="30905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en-US" dirty="0" smtClean="0"/>
              <a:t>Healthy Active Living</a:t>
            </a:r>
            <a:endParaRPr lang="en-US" dirty="0"/>
          </a:p>
        </p:txBody>
      </p:sp>
      <p:pic>
        <p:nvPicPr>
          <p:cNvPr id="4" name="Content Placeholder 3" descr="PBICphoto.jpg"/>
          <p:cNvPicPr>
            <a:picLocks noGrp="1" noChangeAspect="1"/>
          </p:cNvPicPr>
          <p:nvPr>
            <p:ph idx="1"/>
          </p:nvPr>
        </p:nvPicPr>
        <p:blipFill>
          <a:blip r:embed="rId5" cstate="print"/>
          <a:stretch>
            <a:fillRect/>
          </a:stretch>
        </p:blipFill>
        <p:spPr>
          <a:xfrm>
            <a:off x="3276600" y="3581400"/>
            <a:ext cx="3657598" cy="2743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rot="10800000" flipV="1">
            <a:off x="4419600" y="6336267"/>
            <a:ext cx="3124200" cy="369332"/>
          </a:xfrm>
          <a:prstGeom prst="rect">
            <a:avLst/>
          </a:prstGeom>
          <a:noFill/>
        </p:spPr>
        <p:txBody>
          <a:bodyPr wrap="square" rtlCol="0">
            <a:spAutoFit/>
          </a:bodyPr>
          <a:lstStyle/>
          <a:p>
            <a:r>
              <a:rPr lang="en-US" sz="900" dirty="0" smtClean="0">
                <a:latin typeface="Arial" pitchFamily="34" charset="0"/>
                <a:cs typeface="Arial" pitchFamily="34" charset="0"/>
              </a:rPr>
              <a:t>Source: </a:t>
            </a:r>
            <a:r>
              <a:rPr lang="en-US" sz="900" u="sng" dirty="0" smtClean="0">
                <a:latin typeface="Arial" pitchFamily="34" charset="0"/>
                <a:cs typeface="Arial" pitchFamily="34" charset="0"/>
                <a:hlinkClick r:id="rId6"/>
              </a:rPr>
              <a:t>www.pedbikeimages.org</a:t>
            </a:r>
            <a:r>
              <a:rPr lang="en-US" sz="900" dirty="0" smtClean="0">
                <a:latin typeface="Arial" pitchFamily="34" charset="0"/>
                <a:cs typeface="Arial" pitchFamily="34" charset="0"/>
              </a:rPr>
              <a:t> / Ryan Snyder</a:t>
            </a:r>
            <a:br>
              <a:rPr lang="en-US" sz="900" dirty="0" smtClean="0">
                <a:latin typeface="Arial" pitchFamily="34" charset="0"/>
                <a:cs typeface="Arial" pitchFamily="34" charset="0"/>
              </a:rPr>
            </a:br>
            <a:endParaRPr lang="en-US" sz="900" dirty="0">
              <a:latin typeface="Arial" pitchFamily="34" charset="0"/>
              <a:cs typeface="Arial" pitchFamily="34" charset="0"/>
            </a:endParaRPr>
          </a:p>
        </p:txBody>
      </p:sp>
      <p:pic>
        <p:nvPicPr>
          <p:cNvPr id="11" name="Picture 10" descr="TR005942.jpg"/>
          <p:cNvPicPr>
            <a:picLocks noChangeAspect="1"/>
          </p:cNvPicPr>
          <p:nvPr/>
        </p:nvPicPr>
        <p:blipFill>
          <a:blip r:embed="rId7" cstate="print"/>
          <a:stretch>
            <a:fillRect/>
          </a:stretch>
        </p:blipFill>
        <p:spPr>
          <a:xfrm>
            <a:off x="1524000" y="1371600"/>
            <a:ext cx="3429000" cy="226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95400"/>
            <a:ext cx="91440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066" name="Rectangle 2"/>
          <p:cNvSpPr>
            <a:spLocks noGrp="1" noChangeArrowheads="1"/>
          </p:cNvSpPr>
          <p:nvPr>
            <p:ph type="title"/>
          </p:nvPr>
        </p:nvSpPr>
        <p:spPr>
          <a:xfrm>
            <a:off x="0" y="228600"/>
            <a:ext cx="9144000" cy="1020762"/>
          </a:xfrm>
        </p:spPr>
        <p:txBody>
          <a:bodyPr/>
          <a:lstStyle/>
          <a:p>
            <a:r>
              <a:rPr lang="en-US" sz="3200" dirty="0" smtClean="0"/>
              <a:t>Healthy Community Design Promotes Community Health and  Wellness</a:t>
            </a:r>
            <a:endParaRPr lang="en-US" sz="3200" dirty="0"/>
          </a:p>
        </p:txBody>
      </p:sp>
      <p:pic>
        <p:nvPicPr>
          <p:cNvPr id="216071" name="Picture 7"/>
          <p:cNvPicPr>
            <a:picLocks noGrp="1" noChangeAspect="1" noChangeArrowheads="1"/>
          </p:cNvPicPr>
          <p:nvPr>
            <p:ph type="body" idx="1"/>
          </p:nvPr>
        </p:nvPicPr>
        <p:blipFill>
          <a:blip r:embed="rId3" cstate="print"/>
          <a:srcRect/>
          <a:stretch>
            <a:fillRect/>
          </a:stretch>
        </p:blipFill>
        <p:spPr>
          <a:xfrm>
            <a:off x="457200" y="3805238"/>
            <a:ext cx="8229600" cy="2900362"/>
          </a:xfrm>
          <a:noFill/>
          <a:ln/>
        </p:spPr>
      </p:pic>
      <p:pic>
        <p:nvPicPr>
          <p:cNvPr id="216073" name="Picture 9"/>
          <p:cNvPicPr>
            <a:picLocks noChangeAspect="1" noChangeArrowheads="1"/>
          </p:cNvPicPr>
          <p:nvPr/>
        </p:nvPicPr>
        <p:blipFill>
          <a:blip r:embed="rId4" cstate="print"/>
          <a:srcRect/>
          <a:stretch>
            <a:fillRect/>
          </a:stretch>
        </p:blipFill>
        <p:spPr bwMode="auto">
          <a:xfrm>
            <a:off x="457200" y="1371600"/>
            <a:ext cx="8229600" cy="2438400"/>
          </a:xfrm>
          <a:prstGeom prst="rect">
            <a:avLst/>
          </a:prstGeom>
          <a:noFill/>
          <a:ln w="9525">
            <a:noFill/>
            <a:miter lim="800000"/>
            <a:headEnd/>
            <a:tailEnd/>
          </a:ln>
          <a:effectLst/>
        </p:spPr>
      </p:pic>
      <p:sp>
        <p:nvSpPr>
          <p:cNvPr id="216074" name="Rectangle 10"/>
          <p:cNvSpPr>
            <a:spLocks noChangeArrowheads="1"/>
          </p:cNvSpPr>
          <p:nvPr/>
        </p:nvSpPr>
        <p:spPr bwMode="auto">
          <a:xfrm>
            <a:off x="6553200" y="6383179"/>
            <a:ext cx="2438400" cy="246221"/>
          </a:xfrm>
          <a:prstGeom prst="rect">
            <a:avLst/>
          </a:prstGeom>
          <a:noFill/>
          <a:ln w="9525">
            <a:noFill/>
            <a:miter lim="800000"/>
            <a:headEnd/>
            <a:tailEnd/>
          </a:ln>
          <a:effectLst/>
        </p:spPr>
        <p:txBody>
          <a:bodyPr wrap="square">
            <a:spAutoFit/>
          </a:bodyPr>
          <a:lstStyle/>
          <a:p>
            <a:r>
              <a:rPr lang="en-US" sz="1000" i="1" dirty="0">
                <a:solidFill>
                  <a:schemeClr val="bg2">
                    <a:lumMod val="50000"/>
                  </a:schemeClr>
                </a:solidFill>
              </a:rPr>
              <a:t>Source: </a:t>
            </a:r>
            <a:r>
              <a:rPr lang="en-US" sz="1000" i="1" dirty="0" smtClean="0">
                <a:solidFill>
                  <a:schemeClr val="bg2">
                    <a:lumMod val="50000"/>
                  </a:schemeClr>
                </a:solidFill>
              </a:rPr>
              <a:t>MIG, Inc. with permission</a:t>
            </a:r>
            <a:endParaRPr lang="en-US" sz="1000" i="1" dirty="0">
              <a:solidFill>
                <a:schemeClr val="bg2">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4953000" cy="685800"/>
          </a:xfrm>
        </p:spPr>
        <p:txBody>
          <a:bodyPr/>
          <a:lstStyle/>
          <a:p>
            <a:r>
              <a:rPr lang="en-US" sz="3600" u="sng" dirty="0" smtClean="0">
                <a:latin typeface="Myriad Web Pro" pitchFamily="34" charset="0"/>
              </a:rPr>
              <a:t>For More Information</a:t>
            </a:r>
            <a:endParaRPr lang="en-US" sz="3600" u="sng" dirty="0">
              <a:latin typeface="Myriad Web Pro" pitchFamily="34" charset="0"/>
            </a:endParaRPr>
          </a:p>
        </p:txBody>
      </p:sp>
      <p:sp>
        <p:nvSpPr>
          <p:cNvPr id="3" name="Content Placeholder 2"/>
          <p:cNvSpPr>
            <a:spLocks noGrp="1"/>
          </p:cNvSpPr>
          <p:nvPr>
            <p:ph idx="1"/>
          </p:nvPr>
        </p:nvSpPr>
        <p:spPr>
          <a:xfrm>
            <a:off x="609600" y="3200400"/>
            <a:ext cx="7924800" cy="2819400"/>
          </a:xfrm>
        </p:spPr>
        <p:txBody>
          <a:bodyPr/>
          <a:lstStyle/>
          <a:p>
            <a:pPr marL="0" indent="0" algn="ctr">
              <a:spcBef>
                <a:spcPts val="0"/>
              </a:spcBef>
              <a:spcAft>
                <a:spcPts val="1200"/>
              </a:spcAft>
              <a:buNone/>
            </a:pPr>
            <a:r>
              <a:rPr lang="en-US" dirty="0" smtClean="0">
                <a:latin typeface="Myriad Web Pro" pitchFamily="34" charset="0"/>
              </a:rPr>
              <a:t>Centers for Disease Control and Prevention </a:t>
            </a:r>
          </a:p>
          <a:p>
            <a:pPr marL="0" indent="0" algn="ctr">
              <a:spcBef>
                <a:spcPts val="0"/>
              </a:spcBef>
              <a:spcAft>
                <a:spcPts val="1200"/>
              </a:spcAft>
              <a:buNone/>
            </a:pPr>
            <a:r>
              <a:rPr lang="en-US" dirty="0" smtClean="0">
                <a:latin typeface="Myriad Web Pro" pitchFamily="34" charset="0"/>
              </a:rPr>
              <a:t>Healthy Community Design Initiative</a:t>
            </a:r>
          </a:p>
          <a:p>
            <a:pPr marL="0" indent="0" algn="ctr">
              <a:spcBef>
                <a:spcPts val="600"/>
              </a:spcBef>
              <a:spcAft>
                <a:spcPts val="1200"/>
              </a:spcAft>
              <a:buNone/>
            </a:pPr>
            <a:r>
              <a:rPr lang="en-US" dirty="0" smtClean="0">
                <a:latin typeface="Myriad Web Pro" pitchFamily="34" charset="0"/>
              </a:rPr>
              <a:t>Web site: </a:t>
            </a:r>
            <a:r>
              <a:rPr lang="en-US" dirty="0" smtClean="0">
                <a:latin typeface="Myriad Web Pro" pitchFamily="34" charset="0"/>
                <a:hlinkClick r:id="rId3"/>
              </a:rPr>
              <a:t>www.cdc.gov/healthyplaces</a:t>
            </a:r>
            <a:endParaRPr lang="en-US" dirty="0" smtClean="0">
              <a:latin typeface="Myriad Web Pro" pitchFamily="34" charset="0"/>
            </a:endParaRPr>
          </a:p>
          <a:p>
            <a:pPr marL="0" indent="0" algn="ctr">
              <a:spcBef>
                <a:spcPts val="600"/>
              </a:spcBef>
              <a:spcAft>
                <a:spcPts val="1200"/>
              </a:spcAft>
              <a:buNone/>
            </a:pPr>
            <a:r>
              <a:rPr lang="en-US" dirty="0" smtClean="0">
                <a:latin typeface="Myriad Web Pro" pitchFamily="34" charset="0"/>
              </a:rPr>
              <a:t>Email: </a:t>
            </a:r>
            <a:r>
              <a:rPr lang="en-US" u="sng" dirty="0" smtClean="0">
                <a:solidFill>
                  <a:srgbClr val="0000FF"/>
                </a:solidFill>
                <a:latin typeface="Myriad Web Pro" pitchFamily="34" charset="0"/>
              </a:rPr>
              <a:t>healthyplaces@cdc.gov</a:t>
            </a:r>
          </a:p>
          <a:p>
            <a:pPr>
              <a:buNone/>
            </a:pPr>
            <a:endParaRPr lang="en-US" dirty="0" smtClean="0">
              <a:latin typeface="Myriad Web Pro" pitchFamily="34" charset="0"/>
            </a:endParaRPr>
          </a:p>
          <a:p>
            <a:pPr>
              <a:buNone/>
            </a:pPr>
            <a:endParaRPr lang="en-US" dirty="0">
              <a:latin typeface="Myriad Web Pro" pitchFamily="34" charset="0"/>
            </a:endParaRPr>
          </a:p>
        </p:txBody>
      </p:sp>
      <p:pic>
        <p:nvPicPr>
          <p:cNvPr id="5" name="Picture 4" descr="86543177.jpg"/>
          <p:cNvPicPr>
            <a:picLocks noChangeAspect="1"/>
          </p:cNvPicPr>
          <p:nvPr/>
        </p:nvPicPr>
        <p:blipFill>
          <a:blip r:embed="rId4" cstate="print"/>
          <a:stretch>
            <a:fillRect/>
          </a:stretch>
        </p:blipFill>
        <p:spPr>
          <a:xfrm>
            <a:off x="5562600" y="533400"/>
            <a:ext cx="3200400" cy="2400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smtClean="0"/>
              <a:t>What is Health?</a:t>
            </a:r>
          </a:p>
        </p:txBody>
      </p:sp>
      <p:sp>
        <p:nvSpPr>
          <p:cNvPr id="4099" name="Rectangle 3"/>
          <p:cNvSpPr>
            <a:spLocks noGrp="1" noChangeArrowheads="1"/>
          </p:cNvSpPr>
          <p:nvPr>
            <p:ph type="body" idx="1"/>
          </p:nvPr>
        </p:nvSpPr>
        <p:spPr>
          <a:xfrm>
            <a:off x="304800" y="1828800"/>
            <a:ext cx="7924800" cy="1846659"/>
          </a:xfrm>
        </p:spPr>
        <p:txBody>
          <a:bodyPr wrap="square">
            <a:spAutoFit/>
          </a:bodyPr>
          <a:lstStyle/>
          <a:p>
            <a:pPr indent="0" eaLnBrk="1" hangingPunct="1">
              <a:spcAft>
                <a:spcPts val="1200"/>
              </a:spcAft>
              <a:buFont typeface="Arial" charset="0"/>
              <a:buNone/>
            </a:pPr>
            <a:r>
              <a:rPr lang="en-US" i="1" dirty="0" smtClean="0"/>
              <a:t>Health is the state of complete physical, mental and social well-being and not merely the absence of disease or infirmity  </a:t>
            </a:r>
          </a:p>
          <a:p>
            <a:pPr indent="0" eaLnBrk="1" hangingPunct="1">
              <a:spcAft>
                <a:spcPts val="1200"/>
              </a:spcAft>
              <a:buFont typeface="Arial" charset="0"/>
              <a:buNone/>
            </a:pPr>
            <a:r>
              <a:rPr lang="en-US" sz="2000" i="1" dirty="0" smtClean="0"/>
              <a:t>	</a:t>
            </a:r>
            <a:r>
              <a:rPr lang="en-US" sz="2000" dirty="0" smtClean="0"/>
              <a:t>- World Health Organization</a:t>
            </a:r>
          </a:p>
        </p:txBody>
      </p:sp>
      <p:pic>
        <p:nvPicPr>
          <p:cNvPr id="5" name="Picture 4" descr="86490001.jpg"/>
          <p:cNvPicPr>
            <a:picLocks noChangeAspect="1"/>
          </p:cNvPicPr>
          <p:nvPr/>
        </p:nvPicPr>
        <p:blipFill>
          <a:blip r:embed="rId3" cstate="print"/>
          <a:stretch>
            <a:fillRect/>
          </a:stretch>
        </p:blipFill>
        <p:spPr>
          <a:xfrm>
            <a:off x="6096000" y="3124200"/>
            <a:ext cx="2464308"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r>
              <a:rPr lang="en-US" dirty="0" smtClean="0"/>
              <a:t>What Factors Determine Our Health?</a:t>
            </a:r>
          </a:p>
        </p:txBody>
      </p:sp>
      <p:sp>
        <p:nvSpPr>
          <p:cNvPr id="5126" name="Rectangle 22"/>
          <p:cNvSpPr>
            <a:spLocks noChangeArrowheads="1"/>
          </p:cNvSpPr>
          <p:nvPr/>
        </p:nvSpPr>
        <p:spPr bwMode="auto">
          <a:xfrm>
            <a:off x="1446286" y="3364468"/>
            <a:ext cx="2439914" cy="369332"/>
          </a:xfrm>
          <a:prstGeom prst="rect">
            <a:avLst/>
          </a:prstGeom>
          <a:noFill/>
          <a:ln w="9525">
            <a:noFill/>
            <a:miter lim="800000"/>
            <a:headEnd/>
            <a:tailEnd/>
          </a:ln>
        </p:spPr>
        <p:txBody>
          <a:bodyPr wrap="square">
            <a:spAutoFit/>
          </a:bodyPr>
          <a:lstStyle/>
          <a:p>
            <a:r>
              <a:rPr lang="en-US" dirty="0" smtClean="0">
                <a:latin typeface="Arial" pitchFamily="34" charset="0"/>
                <a:cs typeface="Arial" pitchFamily="34" charset="0"/>
              </a:rPr>
              <a:t>Family Health History</a:t>
            </a:r>
            <a:endParaRPr lang="en-US" dirty="0">
              <a:latin typeface="Arial" pitchFamily="34" charset="0"/>
              <a:cs typeface="Arial" pitchFamily="34" charset="0"/>
            </a:endParaRPr>
          </a:p>
        </p:txBody>
      </p:sp>
      <p:sp>
        <p:nvSpPr>
          <p:cNvPr id="5127" name="Rectangle 23"/>
          <p:cNvSpPr>
            <a:spLocks noChangeArrowheads="1"/>
          </p:cNvSpPr>
          <p:nvPr/>
        </p:nvSpPr>
        <p:spPr bwMode="auto">
          <a:xfrm>
            <a:off x="2819400" y="6183868"/>
            <a:ext cx="2286000" cy="369332"/>
          </a:xfrm>
          <a:prstGeom prst="rect">
            <a:avLst/>
          </a:prstGeom>
          <a:noFill/>
          <a:ln w="9525">
            <a:noFill/>
            <a:miter lim="800000"/>
            <a:headEnd/>
            <a:tailEnd/>
          </a:ln>
        </p:spPr>
        <p:txBody>
          <a:bodyPr wrap="square">
            <a:spAutoFit/>
          </a:bodyPr>
          <a:lstStyle/>
          <a:p>
            <a:r>
              <a:rPr lang="en-US" dirty="0" smtClean="0">
                <a:latin typeface="Arial" pitchFamily="34" charset="0"/>
                <a:cs typeface="Arial" pitchFamily="34" charset="0"/>
              </a:rPr>
              <a:t>Behaviors/Lifestyles</a:t>
            </a:r>
            <a:endParaRPr lang="en-US" dirty="0">
              <a:latin typeface="Arial" pitchFamily="34" charset="0"/>
              <a:cs typeface="Arial" pitchFamily="34" charset="0"/>
            </a:endParaRPr>
          </a:p>
        </p:txBody>
      </p:sp>
      <p:sp>
        <p:nvSpPr>
          <p:cNvPr id="5128" name="Rectangle 24"/>
          <p:cNvSpPr>
            <a:spLocks noChangeArrowheads="1"/>
          </p:cNvSpPr>
          <p:nvPr/>
        </p:nvSpPr>
        <p:spPr bwMode="auto">
          <a:xfrm>
            <a:off x="5867400" y="3886200"/>
            <a:ext cx="1647628" cy="369332"/>
          </a:xfrm>
          <a:prstGeom prst="rect">
            <a:avLst/>
          </a:prstGeom>
          <a:noFill/>
          <a:ln w="9525">
            <a:noFill/>
            <a:miter lim="800000"/>
            <a:headEnd/>
            <a:tailEnd/>
          </a:ln>
        </p:spPr>
        <p:txBody>
          <a:bodyPr wrap="square">
            <a:spAutoFit/>
          </a:bodyPr>
          <a:lstStyle/>
          <a:p>
            <a:r>
              <a:rPr lang="en-US" dirty="0">
                <a:latin typeface="Arial" pitchFamily="34" charset="0"/>
                <a:cs typeface="Arial" pitchFamily="34" charset="0"/>
              </a:rPr>
              <a:t>Environment</a:t>
            </a:r>
          </a:p>
        </p:txBody>
      </p:sp>
      <p:pic>
        <p:nvPicPr>
          <p:cNvPr id="11" name="Picture 10" descr="78628216.jpg"/>
          <p:cNvPicPr>
            <a:picLocks noChangeAspect="1"/>
          </p:cNvPicPr>
          <p:nvPr/>
        </p:nvPicPr>
        <p:blipFill>
          <a:blip r:embed="rId3" cstate="print"/>
          <a:stretch>
            <a:fillRect/>
          </a:stretch>
        </p:blipFill>
        <p:spPr>
          <a:xfrm>
            <a:off x="1295400" y="1459468"/>
            <a:ext cx="2743200" cy="1810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83109601.jpg"/>
          <p:cNvPicPr>
            <a:picLocks noChangeAspect="1"/>
          </p:cNvPicPr>
          <p:nvPr/>
        </p:nvPicPr>
        <p:blipFill>
          <a:blip r:embed="rId4" cstate="print"/>
          <a:stretch>
            <a:fillRect/>
          </a:stretch>
        </p:blipFill>
        <p:spPr>
          <a:xfrm>
            <a:off x="2590800" y="4267200"/>
            <a:ext cx="2743200" cy="1819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87655557.jpg"/>
          <p:cNvPicPr>
            <a:picLocks noChangeAspect="1"/>
          </p:cNvPicPr>
          <p:nvPr/>
        </p:nvPicPr>
        <p:blipFill>
          <a:blip r:embed="rId5" cstate="print"/>
          <a:stretch>
            <a:fillRect/>
          </a:stretch>
        </p:blipFill>
        <p:spPr>
          <a:xfrm>
            <a:off x="5257800" y="1981200"/>
            <a:ext cx="2743200" cy="1819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0" y="228600"/>
            <a:ext cx="9144000" cy="1219200"/>
          </a:xfrm>
          <a:prstGeom prst="rect">
            <a:avLst/>
          </a:prstGeom>
          <a:noFill/>
          <a:ln w="9525">
            <a:noFill/>
            <a:miter lim="800000"/>
            <a:headEnd/>
            <a:tailEnd/>
          </a:ln>
        </p:spPr>
        <p:txBody>
          <a:bodyPr anchor="ctr"/>
          <a:lstStyle/>
          <a:p>
            <a:pPr algn="ctr">
              <a:defRPr/>
            </a:pPr>
            <a:r>
              <a:rPr lang="en-US" sz="3600" b="1" dirty="0">
                <a:latin typeface="Myriad Web Pro" pitchFamily="34" charset="0"/>
              </a:rPr>
              <a:t>What is the Built Environment?   </a:t>
            </a:r>
          </a:p>
        </p:txBody>
      </p:sp>
      <p:pic>
        <p:nvPicPr>
          <p:cNvPr id="8" name="Picture 7" descr="83590550.jpg"/>
          <p:cNvPicPr>
            <a:picLocks noChangeAspect="1"/>
          </p:cNvPicPr>
          <p:nvPr/>
        </p:nvPicPr>
        <p:blipFill>
          <a:blip r:embed="rId3" cstate="print"/>
          <a:stretch>
            <a:fillRect/>
          </a:stretch>
        </p:blipFill>
        <p:spPr>
          <a:xfrm>
            <a:off x="1066800" y="1371600"/>
            <a:ext cx="3657600" cy="2523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88013873.jpg"/>
          <p:cNvPicPr>
            <a:picLocks noChangeAspect="1"/>
          </p:cNvPicPr>
          <p:nvPr/>
        </p:nvPicPr>
        <p:blipFill>
          <a:blip r:embed="rId4" cstate="print"/>
          <a:stretch>
            <a:fillRect/>
          </a:stretch>
        </p:blipFill>
        <p:spPr>
          <a:xfrm>
            <a:off x="4572000" y="1905000"/>
            <a:ext cx="3657600" cy="2441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87810581.jpg"/>
          <p:cNvPicPr>
            <a:picLocks noChangeAspect="1"/>
          </p:cNvPicPr>
          <p:nvPr/>
        </p:nvPicPr>
        <p:blipFill>
          <a:blip r:embed="rId5" cstate="print"/>
          <a:stretch>
            <a:fillRect/>
          </a:stretch>
        </p:blipFill>
        <p:spPr>
          <a:xfrm>
            <a:off x="2590800" y="4114800"/>
            <a:ext cx="3657600" cy="2468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p:nvPr>
        </p:nvSpPr>
        <p:spPr bwMode="auto">
          <a:prstGeom prst="rect">
            <a:avLst/>
          </a:prstGeom>
          <a:noFill/>
          <a:ln w="9525">
            <a:noFill/>
            <a:miter lim="800000"/>
            <a:headEnd/>
            <a:tailEnd/>
          </a:ln>
        </p:spPr>
        <p:txBody>
          <a:bodyPr anchor="ctr"/>
          <a:lstStyle/>
          <a:p>
            <a:pPr algn="ctr">
              <a:defRPr/>
            </a:pPr>
            <a:r>
              <a:rPr lang="en-US" dirty="0"/>
              <a:t>What is community design?   </a:t>
            </a:r>
          </a:p>
        </p:txBody>
      </p:sp>
      <p:pic>
        <p:nvPicPr>
          <p:cNvPr id="6" name="Picture 5" descr="87756261.jpg"/>
          <p:cNvPicPr>
            <a:picLocks noChangeAspect="1"/>
          </p:cNvPicPr>
          <p:nvPr/>
        </p:nvPicPr>
        <p:blipFill>
          <a:blip r:embed="rId3" cstate="print"/>
          <a:stretch>
            <a:fillRect/>
          </a:stretch>
        </p:blipFill>
        <p:spPr>
          <a:xfrm>
            <a:off x="4419600" y="1295400"/>
            <a:ext cx="3657600" cy="2441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200393339-001.jpg"/>
          <p:cNvPicPr>
            <a:picLocks noChangeAspect="1"/>
          </p:cNvPicPr>
          <p:nvPr/>
        </p:nvPicPr>
        <p:blipFill>
          <a:blip r:embed="rId4" cstate="print"/>
          <a:stretch>
            <a:fillRect/>
          </a:stretch>
        </p:blipFill>
        <p:spPr>
          <a:xfrm>
            <a:off x="914400" y="1828800"/>
            <a:ext cx="3657600" cy="2432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93348316.jpg"/>
          <p:cNvPicPr>
            <a:picLocks noChangeAspect="1"/>
          </p:cNvPicPr>
          <p:nvPr/>
        </p:nvPicPr>
        <p:blipFill>
          <a:blip r:embed="rId5" cstate="print"/>
          <a:stretch>
            <a:fillRect/>
          </a:stretch>
        </p:blipFill>
        <p:spPr>
          <a:xfrm>
            <a:off x="3276600" y="4038600"/>
            <a:ext cx="3482638" cy="2487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
            </a:r>
            <a:br>
              <a:rPr lang="en-US" dirty="0" smtClean="0"/>
            </a:br>
            <a:r>
              <a:rPr lang="en-US" dirty="0" smtClean="0"/>
              <a:t>What is Healthy Community Design?</a:t>
            </a:r>
            <a:br>
              <a:rPr lang="en-US" dirty="0" smtClean="0"/>
            </a:br>
            <a:endParaRPr lang="en-US" dirty="0" smtClean="0"/>
          </a:p>
        </p:txBody>
      </p:sp>
      <p:sp>
        <p:nvSpPr>
          <p:cNvPr id="8195" name="Rectangle 3"/>
          <p:cNvSpPr>
            <a:spLocks noGrp="1" noChangeArrowheads="1"/>
          </p:cNvSpPr>
          <p:nvPr>
            <p:ph type="body" idx="1"/>
          </p:nvPr>
        </p:nvSpPr>
        <p:spPr>
          <a:xfrm>
            <a:off x="609600" y="1981200"/>
            <a:ext cx="7924800" cy="2057401"/>
          </a:xfrm>
        </p:spPr>
        <p:txBody>
          <a:bodyPr/>
          <a:lstStyle/>
          <a:p>
            <a:pPr indent="0">
              <a:buFontTx/>
              <a:buNone/>
            </a:pPr>
            <a:r>
              <a:rPr lang="en-US" sz="3600" i="1" dirty="0" smtClean="0"/>
              <a:t>Planning and designing communities that make it easier for people to live healthy lives</a:t>
            </a:r>
            <a:endParaRPr lang="en-US" sz="3600" i="1" dirty="0" smtClean="0">
              <a:solidFill>
                <a:schemeClr val="bg1"/>
              </a:solidFill>
            </a:endParaRPr>
          </a:p>
        </p:txBody>
      </p:sp>
      <p:pic>
        <p:nvPicPr>
          <p:cNvPr id="5" name="Picture 4" descr="75676854.jpg"/>
          <p:cNvPicPr>
            <a:picLocks noChangeAspect="1"/>
          </p:cNvPicPr>
          <p:nvPr/>
        </p:nvPicPr>
        <p:blipFill>
          <a:blip r:embed="rId3" cstate="print"/>
          <a:stretch>
            <a:fillRect/>
          </a:stretch>
        </p:blipFill>
        <p:spPr>
          <a:xfrm>
            <a:off x="4038600" y="3733800"/>
            <a:ext cx="4114800" cy="2752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10400" cy="1295400"/>
          </a:xfrm>
        </p:spPr>
        <p:txBody>
          <a:bodyPr/>
          <a:lstStyle/>
          <a:p>
            <a:r>
              <a:rPr lang="en-US" dirty="0" smtClean="0"/>
              <a:t>How Can Community Design Affect Our Health?</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a:p>
        </p:txBody>
      </p:sp>
      <p:sp>
        <p:nvSpPr>
          <p:cNvPr id="5" name="Rectangle 4"/>
          <p:cNvSpPr/>
          <p:nvPr/>
        </p:nvSpPr>
        <p:spPr>
          <a:xfrm>
            <a:off x="5867400" y="3657600"/>
            <a:ext cx="2156168" cy="461665"/>
          </a:xfrm>
          <a:prstGeom prst="rect">
            <a:avLst/>
          </a:prstGeom>
        </p:spPr>
        <p:txBody>
          <a:bodyPr wrap="none">
            <a:spAutoFit/>
          </a:bodyPr>
          <a:lstStyle/>
          <a:p>
            <a:r>
              <a:rPr lang="en-US" sz="2400" b="1" dirty="0" smtClean="0">
                <a:solidFill>
                  <a:schemeClr val="accent5">
                    <a:lumMod val="50000"/>
                  </a:schemeClr>
                </a:solidFill>
                <a:effectLst>
                  <a:outerShdw blurRad="38100" dist="38100" dir="2700000" algn="tl">
                    <a:srgbClr val="000000">
                      <a:alpha val="43137"/>
                    </a:srgbClr>
                  </a:outerShdw>
                </a:effectLst>
              </a:rPr>
              <a:t>Water Quality</a:t>
            </a:r>
          </a:p>
        </p:txBody>
      </p:sp>
      <p:sp>
        <p:nvSpPr>
          <p:cNvPr id="6" name="Rectangle 5"/>
          <p:cNvSpPr/>
          <p:nvPr/>
        </p:nvSpPr>
        <p:spPr>
          <a:xfrm>
            <a:off x="2514600" y="4648200"/>
            <a:ext cx="3522759" cy="461665"/>
          </a:xfrm>
          <a:prstGeom prst="rect">
            <a:avLst/>
          </a:prstGeom>
        </p:spPr>
        <p:txBody>
          <a:bodyPr wrap="none">
            <a:spAutoFit/>
          </a:bodyPr>
          <a:lstStyle/>
          <a:p>
            <a:r>
              <a:rPr lang="en-US" sz="2400" b="1" dirty="0" smtClean="0">
                <a:solidFill>
                  <a:schemeClr val="accent3">
                    <a:lumMod val="50000"/>
                  </a:schemeClr>
                </a:solidFill>
                <a:effectLst>
                  <a:outerShdw blurRad="38100" dist="38100" dir="2700000" algn="tl">
                    <a:srgbClr val="000000">
                      <a:alpha val="43137"/>
                    </a:srgbClr>
                  </a:outerShdw>
                </a:effectLst>
              </a:rPr>
              <a:t>Traffic-related Crashes</a:t>
            </a:r>
          </a:p>
        </p:txBody>
      </p:sp>
      <p:sp>
        <p:nvSpPr>
          <p:cNvPr id="7" name="Rectangle 6"/>
          <p:cNvSpPr/>
          <p:nvPr/>
        </p:nvSpPr>
        <p:spPr>
          <a:xfrm>
            <a:off x="3341156" y="2819400"/>
            <a:ext cx="3662990" cy="461665"/>
          </a:xfrm>
          <a:prstGeom prst="rect">
            <a:avLst/>
          </a:prstGeom>
        </p:spPr>
        <p:txBody>
          <a:bodyPr wrap="none">
            <a:spAutoFit/>
          </a:bodyPr>
          <a:lstStyle/>
          <a:p>
            <a:r>
              <a:rPr lang="en-US" sz="2400" b="1" dirty="0" smtClean="0">
                <a:solidFill>
                  <a:schemeClr val="accent3">
                    <a:lumMod val="50000"/>
                  </a:schemeClr>
                </a:solidFill>
                <a:effectLst>
                  <a:outerShdw blurRad="38100" dist="38100" dir="2700000" algn="tl">
                    <a:srgbClr val="000000">
                      <a:alpha val="43137"/>
                    </a:srgbClr>
                  </a:outerShdw>
                </a:effectLst>
              </a:rPr>
              <a:t>Physical Activity Levels</a:t>
            </a:r>
          </a:p>
        </p:txBody>
      </p:sp>
      <p:sp>
        <p:nvSpPr>
          <p:cNvPr id="8" name="Rectangle 7"/>
          <p:cNvSpPr/>
          <p:nvPr/>
        </p:nvSpPr>
        <p:spPr>
          <a:xfrm>
            <a:off x="457200" y="3657600"/>
            <a:ext cx="3844322" cy="461665"/>
          </a:xfrm>
          <a:prstGeom prst="rect">
            <a:avLst/>
          </a:prstGeom>
        </p:spPr>
        <p:txBody>
          <a:bodyPr wrap="none">
            <a:spAutoFit/>
          </a:bodyPr>
          <a:lstStyle/>
          <a:p>
            <a:r>
              <a:rPr lang="en-US" sz="2400" b="1" dirty="0" smtClean="0">
                <a:solidFill>
                  <a:schemeClr val="bg2">
                    <a:lumMod val="25000"/>
                  </a:schemeClr>
                </a:solidFill>
                <a:effectLst>
                  <a:outerShdw blurRad="38100" dist="38100" dir="2700000" algn="tl">
                    <a:srgbClr val="000000">
                      <a:alpha val="43137"/>
                    </a:srgbClr>
                  </a:outerShdw>
                </a:effectLst>
              </a:rPr>
              <a:t>Access to Healthy Foods</a:t>
            </a:r>
          </a:p>
        </p:txBody>
      </p:sp>
      <p:sp>
        <p:nvSpPr>
          <p:cNvPr id="9" name="Rectangle 8"/>
          <p:cNvSpPr/>
          <p:nvPr/>
        </p:nvSpPr>
        <p:spPr>
          <a:xfrm>
            <a:off x="684481" y="5710535"/>
            <a:ext cx="5106719" cy="461665"/>
          </a:xfrm>
          <a:prstGeom prst="rect">
            <a:avLst/>
          </a:prstGeom>
        </p:spPr>
        <p:txBody>
          <a:bodyPr wrap="none">
            <a:spAutoFit/>
          </a:bodyPr>
          <a:lstStyle/>
          <a:p>
            <a:r>
              <a:rPr lang="en-US" sz="2400" b="1" dirty="0" smtClean="0">
                <a:solidFill>
                  <a:schemeClr val="accent5">
                    <a:lumMod val="50000"/>
                  </a:schemeClr>
                </a:solidFill>
                <a:effectLst>
                  <a:outerShdw blurRad="38100" dist="38100" dir="2700000" algn="tl">
                    <a:srgbClr val="000000">
                      <a:alpha val="43137"/>
                    </a:srgbClr>
                  </a:outerShdw>
                </a:effectLst>
              </a:rPr>
              <a:t>Climate Change/Extreme Weather</a:t>
            </a:r>
          </a:p>
        </p:txBody>
      </p:sp>
      <p:sp>
        <p:nvSpPr>
          <p:cNvPr id="10" name="Rectangle 9"/>
          <p:cNvSpPr/>
          <p:nvPr/>
        </p:nvSpPr>
        <p:spPr>
          <a:xfrm>
            <a:off x="5474003" y="1905000"/>
            <a:ext cx="2201244" cy="461665"/>
          </a:xfrm>
          <a:prstGeom prst="rect">
            <a:avLst/>
          </a:prstGeom>
        </p:spPr>
        <p:txBody>
          <a:bodyPr wrap="none">
            <a:spAutoFit/>
          </a:bodyPr>
          <a:lstStyle/>
          <a:p>
            <a:r>
              <a:rPr lang="en-US" sz="2400" b="1" dirty="0" smtClean="0">
                <a:solidFill>
                  <a:schemeClr val="bg2">
                    <a:lumMod val="25000"/>
                  </a:schemeClr>
                </a:solidFill>
                <a:effectLst>
                  <a:outerShdw blurRad="38100" dist="38100" dir="2700000" algn="tl">
                    <a:srgbClr val="000000">
                      <a:alpha val="43137"/>
                    </a:srgbClr>
                  </a:outerShdw>
                </a:effectLst>
              </a:rPr>
              <a:t>Social Capital</a:t>
            </a:r>
          </a:p>
        </p:txBody>
      </p:sp>
      <p:sp>
        <p:nvSpPr>
          <p:cNvPr id="11" name="Rectangle 10"/>
          <p:cNvSpPr/>
          <p:nvPr/>
        </p:nvSpPr>
        <p:spPr>
          <a:xfrm>
            <a:off x="6019800" y="5329535"/>
            <a:ext cx="2114681" cy="461665"/>
          </a:xfrm>
          <a:prstGeom prst="rect">
            <a:avLst/>
          </a:prstGeom>
        </p:spPr>
        <p:txBody>
          <a:bodyPr wrap="none">
            <a:spAutoFit/>
          </a:bodyPr>
          <a:lstStyle/>
          <a:p>
            <a:r>
              <a:rPr lang="en-US" sz="2400" b="1" dirty="0" smtClean="0">
                <a:solidFill>
                  <a:schemeClr val="bg2">
                    <a:lumMod val="25000"/>
                  </a:schemeClr>
                </a:solidFill>
                <a:effectLst>
                  <a:outerShdw blurRad="38100" dist="38100" dir="2700000" algn="tl">
                    <a:srgbClr val="000000">
                      <a:alpha val="43137"/>
                    </a:srgbClr>
                  </a:outerShdw>
                </a:effectLst>
              </a:rPr>
              <a:t>Social Equity</a:t>
            </a:r>
          </a:p>
        </p:txBody>
      </p:sp>
      <p:sp>
        <p:nvSpPr>
          <p:cNvPr id="12" name="Rectangle 11"/>
          <p:cNvSpPr/>
          <p:nvPr/>
        </p:nvSpPr>
        <p:spPr>
          <a:xfrm>
            <a:off x="1066800" y="2209800"/>
            <a:ext cx="1739579" cy="461665"/>
          </a:xfrm>
          <a:prstGeom prst="rect">
            <a:avLst/>
          </a:prstGeom>
        </p:spPr>
        <p:txBody>
          <a:bodyPr wrap="none">
            <a:spAutoFit/>
          </a:bodyPr>
          <a:lstStyle/>
          <a:p>
            <a:r>
              <a:rPr lang="en-US" sz="2400" b="1" dirty="0" smtClean="0">
                <a:solidFill>
                  <a:schemeClr val="accent5">
                    <a:lumMod val="50000"/>
                  </a:schemeClr>
                </a:solidFill>
                <a:effectLst>
                  <a:outerShdw blurRad="38100" dist="38100" dir="2700000" algn="tl">
                    <a:srgbClr val="000000">
                      <a:alpha val="43137"/>
                    </a:srgbClr>
                  </a:outerShdw>
                </a:effectLst>
              </a:rPr>
              <a:t>Air Quality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Myriad Web Pro" pitchFamily="34" charset="0"/>
              </a:rPr>
              <a:t>Physical Activity Levels</a:t>
            </a:r>
            <a:endParaRPr lang="en-US" sz="3600" b="1" dirty="0">
              <a:latin typeface="Myriad Web Pro" pitchFamily="34" charset="0"/>
            </a:endParaRPr>
          </a:p>
        </p:txBody>
      </p:sp>
      <p:sp>
        <p:nvSpPr>
          <p:cNvPr id="3" name="Text Placeholder 2"/>
          <p:cNvSpPr>
            <a:spLocks noGrp="1"/>
          </p:cNvSpPr>
          <p:nvPr>
            <p:ph type="body" idx="1"/>
          </p:nvPr>
        </p:nvSpPr>
        <p:spPr>
          <a:xfrm>
            <a:off x="1295400" y="2133600"/>
            <a:ext cx="4572000" cy="2895600"/>
          </a:xfrm>
        </p:spPr>
        <p:txBody>
          <a:bodyPr anchor="t"/>
          <a:lstStyle/>
          <a:p>
            <a:pPr>
              <a:spcBef>
                <a:spcPts val="0"/>
              </a:spcBef>
              <a:spcAft>
                <a:spcPts val="600"/>
              </a:spcAft>
            </a:pPr>
            <a:r>
              <a:rPr lang="en-US" sz="3200" b="0" dirty="0" smtClean="0">
                <a:latin typeface="Myriad Web Pro" pitchFamily="34" charset="0"/>
              </a:rPr>
              <a:t>A sedentary lifestyle is a primary risk factor in cardiovascular disease, stroke, and all causes of death</a:t>
            </a:r>
          </a:p>
        </p:txBody>
      </p:sp>
      <p:pic>
        <p:nvPicPr>
          <p:cNvPr id="6" name="Picture 5" descr="78458417.jpg"/>
          <p:cNvPicPr>
            <a:picLocks noChangeAspect="1"/>
          </p:cNvPicPr>
          <p:nvPr/>
        </p:nvPicPr>
        <p:blipFill>
          <a:blip r:embed="rId3" cstate="print"/>
          <a:stretch>
            <a:fillRect/>
          </a:stretch>
        </p:blipFill>
        <p:spPr>
          <a:xfrm>
            <a:off x="6019800" y="2057400"/>
            <a:ext cx="2441448"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D8D0C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D8D0C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D8D0C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14899</TotalTime>
  <Words>6458</Words>
  <Application>Microsoft Office PowerPoint</Application>
  <PresentationFormat>On-screen Show (4:3)</PresentationFormat>
  <Paragraphs>478</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Healthy Community Design</vt:lpstr>
      <vt:lpstr>Presentation Roadmap</vt:lpstr>
      <vt:lpstr>What is Health?</vt:lpstr>
      <vt:lpstr>What Factors Determine Our Health?</vt:lpstr>
      <vt:lpstr>Slide 5</vt:lpstr>
      <vt:lpstr>What is community design?   </vt:lpstr>
      <vt:lpstr> What is Healthy Community Design? </vt:lpstr>
      <vt:lpstr>How Can Community Design Affect Our Health?</vt:lpstr>
      <vt:lpstr>Physical Activity Levels</vt:lpstr>
      <vt:lpstr>Community Design Affects Walking and Biking to School</vt:lpstr>
      <vt:lpstr>Slide 11</vt:lpstr>
      <vt:lpstr>Air Pollution</vt:lpstr>
      <vt:lpstr>Water Quality</vt:lpstr>
      <vt:lpstr>Traffic-Related Injuries and Deaths</vt:lpstr>
      <vt:lpstr>Healthy Food Access</vt:lpstr>
      <vt:lpstr>Climate Change</vt:lpstr>
      <vt:lpstr>Social Capital</vt:lpstr>
      <vt:lpstr>Social Equity</vt:lpstr>
      <vt:lpstr>Healthy Community Design Principles</vt:lpstr>
      <vt:lpstr>Healthy Community Design Benefits</vt:lpstr>
      <vt:lpstr>Healthy Community Design Making it Happen in your Community</vt:lpstr>
      <vt:lpstr>Why Transportation?</vt:lpstr>
      <vt:lpstr>Why Land Use &amp; Community Development?</vt:lpstr>
      <vt:lpstr>Why Policies and Programs?</vt:lpstr>
      <vt:lpstr>  Questions to Ask Decision-Makers </vt:lpstr>
      <vt:lpstr>Tools</vt:lpstr>
      <vt:lpstr>Healthy Active Living</vt:lpstr>
      <vt:lpstr>Healthy Community Design Promotes Community Health and  Wellness</vt:lpstr>
      <vt:lpstr>For More Information</vt:lpstr>
    </vt:vector>
  </TitlesOfParts>
  <Company>CDC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 Heaton Kennedy</dc:creator>
  <cp:lastModifiedBy>Mike Shagina</cp:lastModifiedBy>
  <cp:revision>1244</cp:revision>
  <dcterms:created xsi:type="dcterms:W3CDTF">2010-05-12T18:30:17Z</dcterms:created>
  <dcterms:modified xsi:type="dcterms:W3CDTF">2011-09-15T13:05:59Z</dcterms:modified>
</cp:coreProperties>
</file>