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diagrams/data7.xml" ContentType="application/vnd.openxmlformats-officedocument.drawingml.diagramData+xml"/>
  <Override PartName="/ppt/slides/slide119.xml" ContentType="application/vnd.openxmlformats-officedocument.presentationml.slide+xml"/>
  <Override PartName="/ppt/slideLayouts/slideLayout10.xml" ContentType="application/vnd.openxmlformats-officedocument.presentationml.slideLayout+xml"/>
  <Override PartName="/ppt/diagrams/drawing8.xml" ContentType="application/vnd.ms-office.drawingml.diagramDrawing+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diagrams/quickStyle5.xml" ContentType="application/vnd.openxmlformats-officedocument.drawingml.diagramStyl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diagrams/layout8.xml" ContentType="application/vnd.openxmlformats-officedocument.drawingml.diagram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139.xml" ContentType="application/vnd.openxmlformats-officedocument.presentationml.notesSlide+xml"/>
  <Override PartName="/ppt/slides/slide118.xml" ContentType="application/vnd.openxmlformats-officedocument.presentationml.slide+xml"/>
  <Override PartName="/ppt/diagrams/drawing7.xml" ContentType="application/vnd.ms-office.drawingml.diagramDrawing+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1"/>
  </p:notesMasterIdLst>
  <p:handoutMasterIdLst>
    <p:handoutMasterId r:id="rId162"/>
  </p:handoutMasterIdLst>
  <p:sldIdLst>
    <p:sldId id="316" r:id="rId2"/>
    <p:sldId id="272" r:id="rId3"/>
    <p:sldId id="260" r:id="rId4"/>
    <p:sldId id="284" r:id="rId5"/>
    <p:sldId id="290" r:id="rId6"/>
    <p:sldId id="292" r:id="rId7"/>
    <p:sldId id="293" r:id="rId8"/>
    <p:sldId id="303" r:id="rId9"/>
    <p:sldId id="295" r:id="rId10"/>
    <p:sldId id="296" r:id="rId11"/>
    <p:sldId id="297" r:id="rId12"/>
    <p:sldId id="300" r:id="rId13"/>
    <p:sldId id="305" r:id="rId14"/>
    <p:sldId id="302" r:id="rId15"/>
    <p:sldId id="306" r:id="rId16"/>
    <p:sldId id="307" r:id="rId17"/>
    <p:sldId id="308" r:id="rId18"/>
    <p:sldId id="310" r:id="rId19"/>
    <p:sldId id="311" r:id="rId20"/>
    <p:sldId id="312" r:id="rId21"/>
    <p:sldId id="313" r:id="rId22"/>
    <p:sldId id="309" r:id="rId23"/>
    <p:sldId id="314" r:id="rId24"/>
    <p:sldId id="315" r:id="rId25"/>
    <p:sldId id="288" r:id="rId26"/>
    <p:sldId id="289"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 id="376" r:id="rId86"/>
    <p:sldId id="377" r:id="rId87"/>
    <p:sldId id="378" r:id="rId88"/>
    <p:sldId id="379" r:id="rId89"/>
    <p:sldId id="380" r:id="rId90"/>
    <p:sldId id="381" r:id="rId91"/>
    <p:sldId id="382" r:id="rId92"/>
    <p:sldId id="383" r:id="rId93"/>
    <p:sldId id="384" r:id="rId94"/>
    <p:sldId id="385" r:id="rId95"/>
    <p:sldId id="386" r:id="rId96"/>
    <p:sldId id="387" r:id="rId97"/>
    <p:sldId id="388" r:id="rId98"/>
    <p:sldId id="389" r:id="rId99"/>
    <p:sldId id="390" r:id="rId100"/>
    <p:sldId id="391" r:id="rId101"/>
    <p:sldId id="392" r:id="rId102"/>
    <p:sldId id="393" r:id="rId103"/>
    <p:sldId id="394" r:id="rId104"/>
    <p:sldId id="395" r:id="rId105"/>
    <p:sldId id="396" r:id="rId106"/>
    <p:sldId id="397" r:id="rId107"/>
    <p:sldId id="398" r:id="rId108"/>
    <p:sldId id="399" r:id="rId109"/>
    <p:sldId id="400" r:id="rId110"/>
    <p:sldId id="401" r:id="rId111"/>
    <p:sldId id="402" r:id="rId112"/>
    <p:sldId id="403" r:id="rId113"/>
    <p:sldId id="404" r:id="rId114"/>
    <p:sldId id="405" r:id="rId115"/>
    <p:sldId id="406" r:id="rId116"/>
    <p:sldId id="407" r:id="rId117"/>
    <p:sldId id="408" r:id="rId118"/>
    <p:sldId id="409" r:id="rId119"/>
    <p:sldId id="410" r:id="rId120"/>
    <p:sldId id="411" r:id="rId121"/>
    <p:sldId id="412" r:id="rId122"/>
    <p:sldId id="413" r:id="rId123"/>
    <p:sldId id="414" r:id="rId124"/>
    <p:sldId id="415" r:id="rId125"/>
    <p:sldId id="416" r:id="rId126"/>
    <p:sldId id="417" r:id="rId127"/>
    <p:sldId id="418" r:id="rId128"/>
    <p:sldId id="419" r:id="rId129"/>
    <p:sldId id="420" r:id="rId130"/>
    <p:sldId id="421" r:id="rId131"/>
    <p:sldId id="422" r:id="rId132"/>
    <p:sldId id="424" r:id="rId133"/>
    <p:sldId id="425" r:id="rId134"/>
    <p:sldId id="426" r:id="rId135"/>
    <p:sldId id="427" r:id="rId136"/>
    <p:sldId id="429" r:id="rId137"/>
    <p:sldId id="430" r:id="rId138"/>
    <p:sldId id="431" r:id="rId139"/>
    <p:sldId id="432" r:id="rId140"/>
    <p:sldId id="433" r:id="rId141"/>
    <p:sldId id="434" r:id="rId142"/>
    <p:sldId id="435" r:id="rId143"/>
    <p:sldId id="436" r:id="rId144"/>
    <p:sldId id="437" r:id="rId145"/>
    <p:sldId id="438" r:id="rId146"/>
    <p:sldId id="439" r:id="rId147"/>
    <p:sldId id="440" r:id="rId148"/>
    <p:sldId id="441" r:id="rId149"/>
    <p:sldId id="442" r:id="rId150"/>
    <p:sldId id="443" r:id="rId151"/>
    <p:sldId id="444" r:id="rId152"/>
    <p:sldId id="445" r:id="rId153"/>
    <p:sldId id="446" r:id="rId154"/>
    <p:sldId id="447" r:id="rId155"/>
    <p:sldId id="448" r:id="rId156"/>
    <p:sldId id="449" r:id="rId157"/>
    <p:sldId id="450" r:id="rId158"/>
    <p:sldId id="451" r:id="rId159"/>
    <p:sldId id="452" r:id="rId160"/>
  </p:sldIdLst>
  <p:sldSz cx="6099175" cy="4572000"/>
  <p:notesSz cx="7010400" cy="92964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304861" algn="l" rtl="0" fontAlgn="base">
      <a:spcBef>
        <a:spcPct val="0"/>
      </a:spcBef>
      <a:spcAft>
        <a:spcPct val="0"/>
      </a:spcAft>
      <a:defRPr sz="1600" kern="1200">
        <a:solidFill>
          <a:schemeClr val="tx1"/>
        </a:solidFill>
        <a:latin typeface="Times New Roman" charset="0"/>
        <a:ea typeface="+mn-ea"/>
        <a:cs typeface="+mn-cs"/>
      </a:defRPr>
    </a:lvl2pPr>
    <a:lvl3pPr marL="609722" algn="l" rtl="0" fontAlgn="base">
      <a:spcBef>
        <a:spcPct val="0"/>
      </a:spcBef>
      <a:spcAft>
        <a:spcPct val="0"/>
      </a:spcAft>
      <a:defRPr sz="1600" kern="1200">
        <a:solidFill>
          <a:schemeClr val="tx1"/>
        </a:solidFill>
        <a:latin typeface="Times New Roman" charset="0"/>
        <a:ea typeface="+mn-ea"/>
        <a:cs typeface="+mn-cs"/>
      </a:defRPr>
    </a:lvl3pPr>
    <a:lvl4pPr marL="914583" algn="l" rtl="0" fontAlgn="base">
      <a:spcBef>
        <a:spcPct val="0"/>
      </a:spcBef>
      <a:spcAft>
        <a:spcPct val="0"/>
      </a:spcAft>
      <a:defRPr sz="1600" kern="1200">
        <a:solidFill>
          <a:schemeClr val="tx1"/>
        </a:solidFill>
        <a:latin typeface="Times New Roman" charset="0"/>
        <a:ea typeface="+mn-ea"/>
        <a:cs typeface="+mn-cs"/>
      </a:defRPr>
    </a:lvl4pPr>
    <a:lvl5pPr marL="1219444" algn="l" rtl="0" fontAlgn="base">
      <a:spcBef>
        <a:spcPct val="0"/>
      </a:spcBef>
      <a:spcAft>
        <a:spcPct val="0"/>
      </a:spcAft>
      <a:defRPr sz="1600" kern="1200">
        <a:solidFill>
          <a:schemeClr val="tx1"/>
        </a:solidFill>
        <a:latin typeface="Times New Roman" charset="0"/>
        <a:ea typeface="+mn-ea"/>
        <a:cs typeface="+mn-cs"/>
      </a:defRPr>
    </a:lvl5pPr>
    <a:lvl6pPr marL="1524305" algn="l" defTabSz="609722" rtl="0" eaLnBrk="1" latinLnBrk="0" hangingPunct="1">
      <a:defRPr sz="1600" kern="1200">
        <a:solidFill>
          <a:schemeClr val="tx1"/>
        </a:solidFill>
        <a:latin typeface="Times New Roman" charset="0"/>
        <a:ea typeface="+mn-ea"/>
        <a:cs typeface="+mn-cs"/>
      </a:defRPr>
    </a:lvl6pPr>
    <a:lvl7pPr marL="1829166" algn="l" defTabSz="609722" rtl="0" eaLnBrk="1" latinLnBrk="0" hangingPunct="1">
      <a:defRPr sz="1600" kern="1200">
        <a:solidFill>
          <a:schemeClr val="tx1"/>
        </a:solidFill>
        <a:latin typeface="Times New Roman" charset="0"/>
        <a:ea typeface="+mn-ea"/>
        <a:cs typeface="+mn-cs"/>
      </a:defRPr>
    </a:lvl7pPr>
    <a:lvl8pPr marL="2134027" algn="l" defTabSz="609722" rtl="0" eaLnBrk="1" latinLnBrk="0" hangingPunct="1">
      <a:defRPr sz="1600" kern="1200">
        <a:solidFill>
          <a:schemeClr val="tx1"/>
        </a:solidFill>
        <a:latin typeface="Times New Roman" charset="0"/>
        <a:ea typeface="+mn-ea"/>
        <a:cs typeface="+mn-cs"/>
      </a:defRPr>
    </a:lvl8pPr>
    <a:lvl9pPr marL="2438888" algn="l" defTabSz="609722" rtl="0" eaLnBrk="1" latinLnBrk="0" hangingPunct="1">
      <a:defRPr sz="16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C80"/>
    <a:srgbClr val="67765A"/>
    <a:srgbClr val="D4D9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5295" autoAdjust="0"/>
    <p:restoredTop sz="69094" autoAdjust="0"/>
  </p:normalViewPr>
  <p:slideViewPr>
    <p:cSldViewPr>
      <p:cViewPr>
        <p:scale>
          <a:sx n="100" d="100"/>
          <a:sy n="100" d="100"/>
        </p:scale>
        <p:origin x="-432" y="-72"/>
      </p:cViewPr>
      <p:guideLst>
        <p:guide orient="horz" pos="1440"/>
        <p:guide pos="1921"/>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EA48E-B643-4DFE-8D9F-491B3937EB9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0B0DB99-540F-4146-894F-B5C70EFA699C}">
      <dgm:prSet custT="1"/>
      <dgm:spPr/>
      <dgm:t>
        <a:bodyPr/>
        <a:lstStyle/>
        <a:p>
          <a:pPr algn="l" rtl="0"/>
          <a:r>
            <a:rPr lang="en-US" sz="1600" b="1" dirty="0" smtClean="0"/>
            <a:t> The purpose of evaluation can be:</a:t>
          </a:r>
          <a:endParaRPr lang="en-US" sz="1600" dirty="0"/>
        </a:p>
      </dgm:t>
    </dgm:pt>
    <dgm:pt modelId="{30C45D7D-21A4-4834-9C5C-AB66205827DF}" type="parTrans" cxnId="{8583DE5A-F371-440F-A635-057E2C0F09BE}">
      <dgm:prSet/>
      <dgm:spPr/>
      <dgm:t>
        <a:bodyPr/>
        <a:lstStyle/>
        <a:p>
          <a:endParaRPr lang="en-US"/>
        </a:p>
      </dgm:t>
    </dgm:pt>
    <dgm:pt modelId="{7F3B80B4-3F21-464F-BDF9-3E7BEA7A6116}" type="sibTrans" cxnId="{8583DE5A-F371-440F-A635-057E2C0F09BE}">
      <dgm:prSet/>
      <dgm:spPr/>
      <dgm:t>
        <a:bodyPr/>
        <a:lstStyle/>
        <a:p>
          <a:endParaRPr lang="en-US"/>
        </a:p>
      </dgm:t>
    </dgm:pt>
    <dgm:pt modelId="{7BD34126-03A3-49D8-8F52-C8B856892A06}">
      <dgm:prSet custT="1"/>
      <dgm:spPr/>
      <dgm:t>
        <a:bodyPr/>
        <a:lstStyle/>
        <a:p>
          <a:pPr rtl="0"/>
          <a:r>
            <a:rPr lang="en-US" sz="1600" b="1" dirty="0" smtClean="0">
              <a:solidFill>
                <a:schemeClr val="tx2"/>
              </a:solidFill>
            </a:rPr>
            <a:t>social betterment</a:t>
          </a:r>
          <a:endParaRPr lang="en-US" sz="1600" dirty="0">
            <a:solidFill>
              <a:schemeClr val="tx2"/>
            </a:solidFill>
          </a:endParaRPr>
        </a:p>
      </dgm:t>
    </dgm:pt>
    <dgm:pt modelId="{41108BDC-A558-4E37-AAFA-C85EBC1BD92B}" type="parTrans" cxnId="{A594D6F1-7F24-4D8F-86C1-1AA05B7CD644}">
      <dgm:prSet/>
      <dgm:spPr/>
      <dgm:t>
        <a:bodyPr/>
        <a:lstStyle/>
        <a:p>
          <a:endParaRPr lang="en-US"/>
        </a:p>
      </dgm:t>
    </dgm:pt>
    <dgm:pt modelId="{14149A9A-9F56-462A-A492-74B94087C162}" type="sibTrans" cxnId="{A594D6F1-7F24-4D8F-86C1-1AA05B7CD644}">
      <dgm:prSet/>
      <dgm:spPr/>
      <dgm:t>
        <a:bodyPr/>
        <a:lstStyle/>
        <a:p>
          <a:endParaRPr lang="en-US"/>
        </a:p>
      </dgm:t>
    </dgm:pt>
    <dgm:pt modelId="{9538A68F-FC60-453B-AF62-EF23C936ECFD}">
      <dgm:prSet custT="1"/>
      <dgm:spPr/>
      <dgm:t>
        <a:bodyPr/>
        <a:lstStyle/>
        <a:p>
          <a:pPr rtl="0"/>
          <a:r>
            <a:rPr lang="en-US" sz="1600" b="1" dirty="0" smtClean="0">
              <a:solidFill>
                <a:schemeClr val="tx2"/>
              </a:solidFill>
            </a:rPr>
            <a:t>program planning and decision making</a:t>
          </a:r>
          <a:endParaRPr lang="en-US" sz="1600" dirty="0">
            <a:solidFill>
              <a:schemeClr val="tx2"/>
            </a:solidFill>
          </a:endParaRPr>
        </a:p>
      </dgm:t>
    </dgm:pt>
    <dgm:pt modelId="{6F99F564-4D56-4FEE-A6AC-1931D665DE71}" type="parTrans" cxnId="{B15D7B89-E9D5-4D86-BAFF-A4A55B7A5465}">
      <dgm:prSet/>
      <dgm:spPr/>
      <dgm:t>
        <a:bodyPr/>
        <a:lstStyle/>
        <a:p>
          <a:endParaRPr lang="en-US"/>
        </a:p>
      </dgm:t>
    </dgm:pt>
    <dgm:pt modelId="{EFCB3C81-4AEC-4460-B16C-EB50D8F53620}" type="sibTrans" cxnId="{B15D7B89-E9D5-4D86-BAFF-A4A55B7A5465}">
      <dgm:prSet/>
      <dgm:spPr/>
      <dgm:t>
        <a:bodyPr/>
        <a:lstStyle/>
        <a:p>
          <a:endParaRPr lang="en-US"/>
        </a:p>
      </dgm:t>
    </dgm:pt>
    <dgm:pt modelId="{F904331A-D462-4018-A1B2-6587E4875CF3}">
      <dgm:prSet custT="1"/>
      <dgm:spPr/>
      <dgm:t>
        <a:bodyPr/>
        <a:lstStyle/>
        <a:p>
          <a:pPr rtl="0"/>
          <a:r>
            <a:rPr lang="en-US" sz="1600" b="1" dirty="0" smtClean="0">
              <a:solidFill>
                <a:schemeClr val="tx2"/>
              </a:solidFill>
            </a:rPr>
            <a:t>    empowerment of individuals</a:t>
          </a:r>
          <a:endParaRPr lang="en-US" sz="1600" dirty="0">
            <a:solidFill>
              <a:schemeClr val="tx2"/>
            </a:solidFill>
          </a:endParaRPr>
        </a:p>
      </dgm:t>
    </dgm:pt>
    <dgm:pt modelId="{E3227059-077F-4BF5-A742-29B62176A0D2}" type="parTrans" cxnId="{3FEEAE7D-7A4C-4983-B524-3F855D49D00C}">
      <dgm:prSet/>
      <dgm:spPr/>
      <dgm:t>
        <a:bodyPr/>
        <a:lstStyle/>
        <a:p>
          <a:endParaRPr lang="en-US"/>
        </a:p>
      </dgm:t>
    </dgm:pt>
    <dgm:pt modelId="{6E9C19DC-94A0-4017-B319-FE5CB7D63E5F}" type="sibTrans" cxnId="{3FEEAE7D-7A4C-4983-B524-3F855D49D00C}">
      <dgm:prSet/>
      <dgm:spPr/>
      <dgm:t>
        <a:bodyPr/>
        <a:lstStyle/>
        <a:p>
          <a:endParaRPr lang="en-US"/>
        </a:p>
      </dgm:t>
    </dgm:pt>
    <dgm:pt modelId="{3002B95A-3992-45C0-A1B7-07C453FCA040}">
      <dgm:prSet/>
      <dgm:spPr/>
      <dgm:t>
        <a:bodyPr/>
        <a:lstStyle/>
        <a:p>
          <a:pPr rtl="0"/>
          <a:endParaRPr lang="en-US" sz="400" b="1" dirty="0"/>
        </a:p>
      </dgm:t>
    </dgm:pt>
    <dgm:pt modelId="{C0EE0D0F-6B3C-42E9-962B-FB8335DEE5B9}" type="parTrans" cxnId="{E4B33159-4600-42DD-B230-4B66E4A34A3D}">
      <dgm:prSet/>
      <dgm:spPr/>
      <dgm:t>
        <a:bodyPr/>
        <a:lstStyle/>
        <a:p>
          <a:endParaRPr lang="en-US"/>
        </a:p>
      </dgm:t>
    </dgm:pt>
    <dgm:pt modelId="{A06DA47F-54DD-4FC7-A642-E408CE98CE39}" type="sibTrans" cxnId="{E4B33159-4600-42DD-B230-4B66E4A34A3D}">
      <dgm:prSet/>
      <dgm:spPr/>
      <dgm:t>
        <a:bodyPr/>
        <a:lstStyle/>
        <a:p>
          <a:endParaRPr lang="en-US"/>
        </a:p>
      </dgm:t>
    </dgm:pt>
    <dgm:pt modelId="{CDA2D36C-51A2-4206-B818-B9C5C0354751}">
      <dgm:prSet/>
      <dgm:spPr/>
      <dgm:t>
        <a:bodyPr/>
        <a:lstStyle/>
        <a:p>
          <a:pPr rtl="0"/>
          <a:endParaRPr lang="en-US" sz="400" b="1" i="1" dirty="0"/>
        </a:p>
      </dgm:t>
    </dgm:pt>
    <dgm:pt modelId="{30BBC168-AE49-46C1-85E0-DF24820591C5}" type="parTrans" cxnId="{EB0B762A-D8B8-421D-8086-FD3818B3794D}">
      <dgm:prSet/>
      <dgm:spPr/>
      <dgm:t>
        <a:bodyPr/>
        <a:lstStyle/>
        <a:p>
          <a:endParaRPr lang="en-US"/>
        </a:p>
      </dgm:t>
    </dgm:pt>
    <dgm:pt modelId="{12B636C8-9B22-407F-A17E-78F9F285B8B6}" type="sibTrans" cxnId="{EB0B762A-D8B8-421D-8086-FD3818B3794D}">
      <dgm:prSet/>
      <dgm:spPr/>
      <dgm:t>
        <a:bodyPr/>
        <a:lstStyle/>
        <a:p>
          <a:endParaRPr lang="en-US"/>
        </a:p>
      </dgm:t>
    </dgm:pt>
    <dgm:pt modelId="{18D70CC7-D7C1-4DE5-A5DB-20602ED95A08}" type="pres">
      <dgm:prSet presAssocID="{33DEA48E-B643-4DFE-8D9F-491B3937EB95}" presName="diagram" presStyleCnt="0">
        <dgm:presLayoutVars>
          <dgm:chPref val="1"/>
          <dgm:dir/>
          <dgm:animOne val="branch"/>
          <dgm:animLvl val="lvl"/>
          <dgm:resizeHandles/>
        </dgm:presLayoutVars>
      </dgm:prSet>
      <dgm:spPr/>
      <dgm:t>
        <a:bodyPr/>
        <a:lstStyle/>
        <a:p>
          <a:endParaRPr lang="en-US"/>
        </a:p>
      </dgm:t>
    </dgm:pt>
    <dgm:pt modelId="{42E3885F-6747-4F08-98C4-7EABE9B5AD2E}" type="pres">
      <dgm:prSet presAssocID="{70B0DB99-540F-4146-894F-B5C70EFA699C}" presName="root" presStyleCnt="0"/>
      <dgm:spPr/>
    </dgm:pt>
    <dgm:pt modelId="{6F59284F-28CC-4A85-9D9A-D08F22BA67D9}" type="pres">
      <dgm:prSet presAssocID="{70B0DB99-540F-4146-894F-B5C70EFA699C}" presName="rootComposite" presStyleCnt="0"/>
      <dgm:spPr/>
    </dgm:pt>
    <dgm:pt modelId="{0052AE4C-7DBF-47B8-80B2-1B7D24008BAC}" type="pres">
      <dgm:prSet presAssocID="{70B0DB99-540F-4146-894F-B5C70EFA699C}" presName="rootText" presStyleLbl="node1" presStyleIdx="0" presStyleCnt="1" custScaleX="963229" custScaleY="185390" custLinFactNeighborX="-636" custLinFactNeighborY="-60239"/>
      <dgm:spPr>
        <a:prstGeom prst="roundRect">
          <a:avLst/>
        </a:prstGeom>
      </dgm:spPr>
      <dgm:t>
        <a:bodyPr/>
        <a:lstStyle/>
        <a:p>
          <a:endParaRPr lang="en-US"/>
        </a:p>
      </dgm:t>
    </dgm:pt>
    <dgm:pt modelId="{C73FE2CF-945D-4FED-8D38-EE1E8C729A88}" type="pres">
      <dgm:prSet presAssocID="{70B0DB99-540F-4146-894F-B5C70EFA699C}" presName="rootConnector" presStyleLbl="node1" presStyleIdx="0" presStyleCnt="1"/>
      <dgm:spPr/>
      <dgm:t>
        <a:bodyPr/>
        <a:lstStyle/>
        <a:p>
          <a:endParaRPr lang="en-US"/>
        </a:p>
      </dgm:t>
    </dgm:pt>
    <dgm:pt modelId="{F9FD1927-6FEC-48B4-B5CC-712DE4B315BB}" type="pres">
      <dgm:prSet presAssocID="{70B0DB99-540F-4146-894F-B5C70EFA699C}" presName="childShape" presStyleCnt="0"/>
      <dgm:spPr/>
    </dgm:pt>
    <dgm:pt modelId="{DC8A7C33-00E0-4AA7-BF89-FE616F611D14}" type="pres">
      <dgm:prSet presAssocID="{41108BDC-A558-4E37-AAFA-C85EBC1BD92B}" presName="Name13" presStyleLbl="parChTrans1D2" presStyleIdx="0" presStyleCnt="3"/>
      <dgm:spPr/>
      <dgm:t>
        <a:bodyPr/>
        <a:lstStyle/>
        <a:p>
          <a:endParaRPr lang="en-US"/>
        </a:p>
      </dgm:t>
    </dgm:pt>
    <dgm:pt modelId="{D0766833-2B56-4F94-8B4C-51E35EA9DA7D}" type="pres">
      <dgm:prSet presAssocID="{7BD34126-03A3-49D8-8F52-C8B856892A06}" presName="childText" presStyleLbl="bgAcc1" presStyleIdx="0" presStyleCnt="3" custScaleX="689567" custScaleY="159461" custLinFactNeighborY="34860">
        <dgm:presLayoutVars>
          <dgm:bulletEnabled val="1"/>
        </dgm:presLayoutVars>
      </dgm:prSet>
      <dgm:spPr/>
      <dgm:t>
        <a:bodyPr/>
        <a:lstStyle/>
        <a:p>
          <a:endParaRPr lang="en-US"/>
        </a:p>
      </dgm:t>
    </dgm:pt>
    <dgm:pt modelId="{1EE4F4F7-6ABA-48C4-B306-0E618D588650}" type="pres">
      <dgm:prSet presAssocID="{6F99F564-4D56-4FEE-A6AC-1931D665DE71}" presName="Name13" presStyleLbl="parChTrans1D2" presStyleIdx="1" presStyleCnt="3"/>
      <dgm:spPr/>
      <dgm:t>
        <a:bodyPr/>
        <a:lstStyle/>
        <a:p>
          <a:endParaRPr lang="en-US"/>
        </a:p>
      </dgm:t>
    </dgm:pt>
    <dgm:pt modelId="{6249787A-9C99-4110-A300-DFB866A86B18}" type="pres">
      <dgm:prSet presAssocID="{9538A68F-FC60-453B-AF62-EF23C936ECFD}" presName="childText" presStyleLbl="bgAcc1" presStyleIdx="1" presStyleCnt="3" custScaleX="1267926" custScaleY="164675" custLinFactNeighborY="79750">
        <dgm:presLayoutVars>
          <dgm:bulletEnabled val="1"/>
        </dgm:presLayoutVars>
      </dgm:prSet>
      <dgm:spPr/>
      <dgm:t>
        <a:bodyPr/>
        <a:lstStyle/>
        <a:p>
          <a:endParaRPr lang="en-US"/>
        </a:p>
      </dgm:t>
    </dgm:pt>
    <dgm:pt modelId="{9D8340AC-F7DB-4D3D-B5B9-D523E2FBF2B6}" type="pres">
      <dgm:prSet presAssocID="{E3227059-077F-4BF5-A742-29B62176A0D2}" presName="Name13" presStyleLbl="parChTrans1D2" presStyleIdx="2" presStyleCnt="3"/>
      <dgm:spPr/>
      <dgm:t>
        <a:bodyPr/>
        <a:lstStyle/>
        <a:p>
          <a:endParaRPr lang="en-US"/>
        </a:p>
      </dgm:t>
    </dgm:pt>
    <dgm:pt modelId="{EE980F7B-4018-46BE-A6D4-5B4F3E4EE563}" type="pres">
      <dgm:prSet presAssocID="{F904331A-D462-4018-A1B2-6587E4875CF3}" presName="childText" presStyleLbl="bgAcc1" presStyleIdx="2" presStyleCnt="3" custScaleX="1057275" custScaleY="155005" custLinFactY="19464" custLinFactNeighborY="100000">
        <dgm:presLayoutVars>
          <dgm:bulletEnabled val="1"/>
        </dgm:presLayoutVars>
      </dgm:prSet>
      <dgm:spPr/>
      <dgm:t>
        <a:bodyPr/>
        <a:lstStyle/>
        <a:p>
          <a:endParaRPr lang="en-US"/>
        </a:p>
      </dgm:t>
    </dgm:pt>
  </dgm:ptLst>
  <dgm:cxnLst>
    <dgm:cxn modelId="{8EBEBCB3-ED61-4990-9C26-ED8F2D869AAB}" type="presOf" srcId="{F904331A-D462-4018-A1B2-6587E4875CF3}" destId="{EE980F7B-4018-46BE-A6D4-5B4F3E4EE563}" srcOrd="0" destOrd="0" presId="urn:microsoft.com/office/officeart/2005/8/layout/hierarchy3"/>
    <dgm:cxn modelId="{3110A9C4-AFE1-495C-BC14-BC1AE5414263}" type="presOf" srcId="{41108BDC-A558-4E37-AAFA-C85EBC1BD92B}" destId="{DC8A7C33-00E0-4AA7-BF89-FE616F611D14}" srcOrd="0" destOrd="0" presId="urn:microsoft.com/office/officeart/2005/8/layout/hierarchy3"/>
    <dgm:cxn modelId="{8550BC0C-8809-42A7-8E9C-2367E5F3078A}" type="presOf" srcId="{7BD34126-03A3-49D8-8F52-C8B856892A06}" destId="{D0766833-2B56-4F94-8B4C-51E35EA9DA7D}" srcOrd="0" destOrd="0" presId="urn:microsoft.com/office/officeart/2005/8/layout/hierarchy3"/>
    <dgm:cxn modelId="{B15D7B89-E9D5-4D86-BAFF-A4A55B7A5465}" srcId="{70B0DB99-540F-4146-894F-B5C70EFA699C}" destId="{9538A68F-FC60-453B-AF62-EF23C936ECFD}" srcOrd="1" destOrd="0" parTransId="{6F99F564-4D56-4FEE-A6AC-1931D665DE71}" sibTransId="{EFCB3C81-4AEC-4460-B16C-EB50D8F53620}"/>
    <dgm:cxn modelId="{3E2E1AB9-1D9A-444F-96EB-38CEBF7D53F0}" type="presOf" srcId="{33DEA48E-B643-4DFE-8D9F-491B3937EB95}" destId="{18D70CC7-D7C1-4DE5-A5DB-20602ED95A08}" srcOrd="0" destOrd="0" presId="urn:microsoft.com/office/officeart/2005/8/layout/hierarchy3"/>
    <dgm:cxn modelId="{59814503-232E-4055-80DA-1C7599E55F7D}" type="presOf" srcId="{70B0DB99-540F-4146-894F-B5C70EFA699C}" destId="{0052AE4C-7DBF-47B8-80B2-1B7D24008BAC}" srcOrd="0" destOrd="0" presId="urn:microsoft.com/office/officeart/2005/8/layout/hierarchy3"/>
    <dgm:cxn modelId="{EB0B762A-D8B8-421D-8086-FD3818B3794D}" srcId="{F904331A-D462-4018-A1B2-6587E4875CF3}" destId="{CDA2D36C-51A2-4206-B818-B9C5C0354751}" srcOrd="1" destOrd="0" parTransId="{30BBC168-AE49-46C1-85E0-DF24820591C5}" sibTransId="{12B636C8-9B22-407F-A17E-78F9F285B8B6}"/>
    <dgm:cxn modelId="{A594D6F1-7F24-4D8F-86C1-1AA05B7CD644}" srcId="{70B0DB99-540F-4146-894F-B5C70EFA699C}" destId="{7BD34126-03A3-49D8-8F52-C8B856892A06}" srcOrd="0" destOrd="0" parTransId="{41108BDC-A558-4E37-AAFA-C85EBC1BD92B}" sibTransId="{14149A9A-9F56-462A-A492-74B94087C162}"/>
    <dgm:cxn modelId="{0D1D664B-3E34-41D1-93E8-70F7A083D416}" type="presOf" srcId="{E3227059-077F-4BF5-A742-29B62176A0D2}" destId="{9D8340AC-F7DB-4D3D-B5B9-D523E2FBF2B6}" srcOrd="0" destOrd="0" presId="urn:microsoft.com/office/officeart/2005/8/layout/hierarchy3"/>
    <dgm:cxn modelId="{3FEEAE7D-7A4C-4983-B524-3F855D49D00C}" srcId="{70B0DB99-540F-4146-894F-B5C70EFA699C}" destId="{F904331A-D462-4018-A1B2-6587E4875CF3}" srcOrd="2" destOrd="0" parTransId="{E3227059-077F-4BF5-A742-29B62176A0D2}" sibTransId="{6E9C19DC-94A0-4017-B319-FE5CB7D63E5F}"/>
    <dgm:cxn modelId="{196CB7EE-9442-49B5-8CD7-64134BC29FAD}" type="presOf" srcId="{6F99F564-4D56-4FEE-A6AC-1931D665DE71}" destId="{1EE4F4F7-6ABA-48C4-B306-0E618D588650}" srcOrd="0" destOrd="0" presId="urn:microsoft.com/office/officeart/2005/8/layout/hierarchy3"/>
    <dgm:cxn modelId="{E4B33159-4600-42DD-B230-4B66E4A34A3D}" srcId="{F904331A-D462-4018-A1B2-6587E4875CF3}" destId="{3002B95A-3992-45C0-A1B7-07C453FCA040}" srcOrd="0" destOrd="0" parTransId="{C0EE0D0F-6B3C-42E9-962B-FB8335DEE5B9}" sibTransId="{A06DA47F-54DD-4FC7-A642-E408CE98CE39}"/>
    <dgm:cxn modelId="{9562AEFA-FDC4-4E82-9C56-02A5FFA05CC5}" type="presOf" srcId="{9538A68F-FC60-453B-AF62-EF23C936ECFD}" destId="{6249787A-9C99-4110-A300-DFB866A86B18}" srcOrd="0" destOrd="0" presId="urn:microsoft.com/office/officeart/2005/8/layout/hierarchy3"/>
    <dgm:cxn modelId="{1F604358-3DA8-4EE4-8E5A-81E5F84BA91A}" type="presOf" srcId="{70B0DB99-540F-4146-894F-B5C70EFA699C}" destId="{C73FE2CF-945D-4FED-8D38-EE1E8C729A88}" srcOrd="1" destOrd="0" presId="urn:microsoft.com/office/officeart/2005/8/layout/hierarchy3"/>
    <dgm:cxn modelId="{8583DE5A-F371-440F-A635-057E2C0F09BE}" srcId="{33DEA48E-B643-4DFE-8D9F-491B3937EB95}" destId="{70B0DB99-540F-4146-894F-B5C70EFA699C}" srcOrd="0" destOrd="0" parTransId="{30C45D7D-21A4-4834-9C5C-AB66205827DF}" sibTransId="{7F3B80B4-3F21-464F-BDF9-3E7BEA7A6116}"/>
    <dgm:cxn modelId="{780285BE-047E-4DDE-81D2-CB1976DC456A}" type="presOf" srcId="{CDA2D36C-51A2-4206-B818-B9C5C0354751}" destId="{EE980F7B-4018-46BE-A6D4-5B4F3E4EE563}" srcOrd="0" destOrd="2" presId="urn:microsoft.com/office/officeart/2005/8/layout/hierarchy3"/>
    <dgm:cxn modelId="{9F8353CD-DB1C-4234-8147-582E278F6382}" type="presOf" srcId="{3002B95A-3992-45C0-A1B7-07C453FCA040}" destId="{EE980F7B-4018-46BE-A6D4-5B4F3E4EE563}" srcOrd="0" destOrd="1" presId="urn:microsoft.com/office/officeart/2005/8/layout/hierarchy3"/>
    <dgm:cxn modelId="{918CE4D6-68A5-4BD9-9498-20FC8AE6C1B8}" type="presParOf" srcId="{18D70CC7-D7C1-4DE5-A5DB-20602ED95A08}" destId="{42E3885F-6747-4F08-98C4-7EABE9B5AD2E}" srcOrd="0" destOrd="0" presId="urn:microsoft.com/office/officeart/2005/8/layout/hierarchy3"/>
    <dgm:cxn modelId="{A4C322EA-EFB1-471C-9DE3-7BF79B069941}" type="presParOf" srcId="{42E3885F-6747-4F08-98C4-7EABE9B5AD2E}" destId="{6F59284F-28CC-4A85-9D9A-D08F22BA67D9}" srcOrd="0" destOrd="0" presId="urn:microsoft.com/office/officeart/2005/8/layout/hierarchy3"/>
    <dgm:cxn modelId="{964594F2-4AFE-45AD-BFE0-ED9BD6E924EE}" type="presParOf" srcId="{6F59284F-28CC-4A85-9D9A-D08F22BA67D9}" destId="{0052AE4C-7DBF-47B8-80B2-1B7D24008BAC}" srcOrd="0" destOrd="0" presId="urn:microsoft.com/office/officeart/2005/8/layout/hierarchy3"/>
    <dgm:cxn modelId="{9EC6EDA3-F2D0-4C7F-9189-4492EC281F8A}" type="presParOf" srcId="{6F59284F-28CC-4A85-9D9A-D08F22BA67D9}" destId="{C73FE2CF-945D-4FED-8D38-EE1E8C729A88}" srcOrd="1" destOrd="0" presId="urn:microsoft.com/office/officeart/2005/8/layout/hierarchy3"/>
    <dgm:cxn modelId="{AB131058-698F-46C4-A2E6-4C769D765ABC}" type="presParOf" srcId="{42E3885F-6747-4F08-98C4-7EABE9B5AD2E}" destId="{F9FD1927-6FEC-48B4-B5CC-712DE4B315BB}" srcOrd="1" destOrd="0" presId="urn:microsoft.com/office/officeart/2005/8/layout/hierarchy3"/>
    <dgm:cxn modelId="{925B6A93-4A8D-4AD7-923D-618C7F5E9CC6}" type="presParOf" srcId="{F9FD1927-6FEC-48B4-B5CC-712DE4B315BB}" destId="{DC8A7C33-00E0-4AA7-BF89-FE616F611D14}" srcOrd="0" destOrd="0" presId="urn:microsoft.com/office/officeart/2005/8/layout/hierarchy3"/>
    <dgm:cxn modelId="{A0459D74-6C2D-4467-945D-843C943B37C2}" type="presParOf" srcId="{F9FD1927-6FEC-48B4-B5CC-712DE4B315BB}" destId="{D0766833-2B56-4F94-8B4C-51E35EA9DA7D}" srcOrd="1" destOrd="0" presId="urn:microsoft.com/office/officeart/2005/8/layout/hierarchy3"/>
    <dgm:cxn modelId="{BB801592-674A-406A-8DFD-B79EF4F7B231}" type="presParOf" srcId="{F9FD1927-6FEC-48B4-B5CC-712DE4B315BB}" destId="{1EE4F4F7-6ABA-48C4-B306-0E618D588650}" srcOrd="2" destOrd="0" presId="urn:microsoft.com/office/officeart/2005/8/layout/hierarchy3"/>
    <dgm:cxn modelId="{9EE1B35D-A511-4029-B115-549B8A831B8D}" type="presParOf" srcId="{F9FD1927-6FEC-48B4-B5CC-712DE4B315BB}" destId="{6249787A-9C99-4110-A300-DFB866A86B18}" srcOrd="3" destOrd="0" presId="urn:microsoft.com/office/officeart/2005/8/layout/hierarchy3"/>
    <dgm:cxn modelId="{4FDE7C11-F740-43AD-B22C-C56CF0480DD9}" type="presParOf" srcId="{F9FD1927-6FEC-48B4-B5CC-712DE4B315BB}" destId="{9D8340AC-F7DB-4D3D-B5B9-D523E2FBF2B6}" srcOrd="4" destOrd="0" presId="urn:microsoft.com/office/officeart/2005/8/layout/hierarchy3"/>
    <dgm:cxn modelId="{14E027EB-0127-4D27-A2BC-43A80BB562F9}" type="presParOf" srcId="{F9FD1927-6FEC-48B4-B5CC-712DE4B315BB}" destId="{EE980F7B-4018-46BE-A6D4-5B4F3E4EE563}"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CD516C-87B7-483F-8C4F-8E2F99A952C9}" type="doc">
      <dgm:prSet loTypeId="urn:microsoft.com/office/officeart/2005/8/layout/lProcess3" loCatId="process" qsTypeId="urn:microsoft.com/office/officeart/2005/8/quickstyle/simple1" qsCatId="simple" csTypeId="urn:microsoft.com/office/officeart/2005/8/colors/accent5_4" csCatId="accent5" phldr="1"/>
      <dgm:spPr/>
      <dgm:t>
        <a:bodyPr/>
        <a:lstStyle/>
        <a:p>
          <a:endParaRPr lang="en-US"/>
        </a:p>
      </dgm:t>
    </dgm:pt>
    <dgm:pt modelId="{E0ADF76B-7ED9-4D36-B5CB-793263B9BF33}">
      <dgm:prSet custT="1"/>
      <dgm:spPr>
        <a:solidFill>
          <a:srgbClr val="8D9C80"/>
        </a:solidFill>
      </dgm:spPr>
      <dgm:t>
        <a:bodyPr/>
        <a:lstStyle/>
        <a:p>
          <a:pPr rtl="0"/>
          <a:r>
            <a:rPr lang="en-US" sz="1400" b="1" dirty="0" smtClean="0"/>
            <a:t>Purpose</a:t>
          </a:r>
          <a:endParaRPr lang="en-US" sz="1800" dirty="0"/>
        </a:p>
      </dgm:t>
    </dgm:pt>
    <dgm:pt modelId="{AE35D354-3B4E-4EE8-A2E0-85007DFDF22B}" type="parTrans" cxnId="{37EC5F76-C0D0-4050-A069-F4DDC42F5344}">
      <dgm:prSet/>
      <dgm:spPr/>
      <dgm:t>
        <a:bodyPr/>
        <a:lstStyle/>
        <a:p>
          <a:endParaRPr lang="en-US"/>
        </a:p>
      </dgm:t>
    </dgm:pt>
    <dgm:pt modelId="{B76B50FD-1E03-4F5A-96A4-68811CD0C0D6}" type="sibTrans" cxnId="{37EC5F76-C0D0-4050-A069-F4DDC42F5344}">
      <dgm:prSet/>
      <dgm:spPr/>
      <dgm:t>
        <a:bodyPr/>
        <a:lstStyle/>
        <a:p>
          <a:endParaRPr lang="en-US"/>
        </a:p>
      </dgm:t>
    </dgm:pt>
    <dgm:pt modelId="{79BA43ED-33DA-463A-A822-B2DE737A6EB4}">
      <dgm:prSet custT="1"/>
      <dgm:spPr/>
      <dgm:t>
        <a:bodyPr/>
        <a:lstStyle/>
        <a:p>
          <a:pPr rtl="0"/>
          <a:r>
            <a:rPr lang="en-US" sz="1400" b="1" dirty="0" smtClean="0"/>
            <a:t>To add to an existing body of                 theoretical knowledge.</a:t>
          </a:r>
          <a:endParaRPr lang="en-US" sz="1400" b="1" i="1" dirty="0"/>
        </a:p>
      </dgm:t>
    </dgm:pt>
    <dgm:pt modelId="{69B70109-1554-41CD-A2DE-1DFC8D785E7C}" type="parTrans" cxnId="{021FFC86-C9AD-4109-88C8-251B17F10CC8}">
      <dgm:prSet/>
      <dgm:spPr/>
      <dgm:t>
        <a:bodyPr/>
        <a:lstStyle/>
        <a:p>
          <a:endParaRPr lang="en-US"/>
        </a:p>
      </dgm:t>
    </dgm:pt>
    <dgm:pt modelId="{85B2E0B3-8437-4196-B9E1-C5B9C5493A6F}" type="sibTrans" cxnId="{021FFC86-C9AD-4109-88C8-251B17F10CC8}">
      <dgm:prSet/>
      <dgm:spPr/>
      <dgm:t>
        <a:bodyPr/>
        <a:lstStyle/>
        <a:p>
          <a:endParaRPr lang="en-US"/>
        </a:p>
      </dgm:t>
    </dgm:pt>
    <dgm:pt modelId="{3F21EDE3-D7E3-46B7-A48D-05A9FF8DA9CC}">
      <dgm:prSet custT="1"/>
      <dgm:spPr/>
      <dgm:t>
        <a:bodyPr lIns="0" tIns="0" bIns="0" anchor="ctr" anchorCtr="0"/>
        <a:lstStyle/>
        <a:p>
          <a:pPr marL="171450" indent="-171450" algn="l" rtl="0">
            <a:spcAft>
              <a:spcPts val="600"/>
            </a:spcAft>
          </a:pPr>
          <a:r>
            <a:rPr lang="en-US" sz="1400" b="1" i="0" dirty="0" smtClean="0"/>
            <a:t>Does the theory hold in this situation?</a:t>
          </a:r>
        </a:p>
        <a:p>
          <a:pPr marL="171450" indent="-171450" algn="l" rtl="0">
            <a:spcAft>
              <a:spcPts val="600"/>
            </a:spcAft>
          </a:pPr>
          <a:r>
            <a:rPr lang="en-US" sz="1400" b="1" i="0" dirty="0" smtClean="0"/>
            <a:t>How can we improve the theory to make better predictions in every situation?</a:t>
          </a:r>
        </a:p>
      </dgm:t>
    </dgm:pt>
    <dgm:pt modelId="{CD29F8FC-8B2A-4813-A650-B48C6328A19B}" type="parTrans" cxnId="{93A89D13-CD84-4345-A07A-087C725B649F}">
      <dgm:prSet/>
      <dgm:spPr/>
      <dgm:t>
        <a:bodyPr/>
        <a:lstStyle/>
        <a:p>
          <a:endParaRPr lang="en-US"/>
        </a:p>
      </dgm:t>
    </dgm:pt>
    <dgm:pt modelId="{AD692CB2-D3CC-45CA-A6DA-BBD5C19330FB}" type="sibTrans" cxnId="{93A89D13-CD84-4345-A07A-087C725B649F}">
      <dgm:prSet/>
      <dgm:spPr/>
      <dgm:t>
        <a:bodyPr/>
        <a:lstStyle/>
        <a:p>
          <a:endParaRPr lang="en-US"/>
        </a:p>
      </dgm:t>
    </dgm:pt>
    <dgm:pt modelId="{53BD1575-89B5-416A-93A3-B42E31AF7D10}">
      <dgm:prSet custT="1"/>
      <dgm:spPr>
        <a:solidFill>
          <a:srgbClr val="8D9C80"/>
        </a:solidFill>
      </dgm:spPr>
      <dgm:t>
        <a:bodyPr/>
        <a:lstStyle/>
        <a:p>
          <a:pPr rtl="0"/>
          <a:r>
            <a:rPr lang="en-US" sz="1400" b="1" dirty="0" smtClean="0"/>
            <a:t>Typical Questions </a:t>
          </a:r>
          <a:endParaRPr lang="en-US" sz="1400" dirty="0"/>
        </a:p>
      </dgm:t>
    </dgm:pt>
    <dgm:pt modelId="{76F8486B-D739-4847-B788-3665A8AB3BBF}" type="sibTrans" cxnId="{F57B7267-05CC-4D7E-B949-3396A4F987AD}">
      <dgm:prSet/>
      <dgm:spPr/>
      <dgm:t>
        <a:bodyPr/>
        <a:lstStyle/>
        <a:p>
          <a:endParaRPr lang="en-US"/>
        </a:p>
      </dgm:t>
    </dgm:pt>
    <dgm:pt modelId="{234A7817-1F79-4CFB-B0F8-321E4F21F38D}" type="parTrans" cxnId="{F57B7267-05CC-4D7E-B949-3396A4F987AD}">
      <dgm:prSet/>
      <dgm:spPr/>
      <dgm:t>
        <a:bodyPr/>
        <a:lstStyle/>
        <a:p>
          <a:endParaRPr lang="en-US"/>
        </a:p>
      </dgm:t>
    </dgm:pt>
    <dgm:pt modelId="{79FB2B3F-53C6-4F9D-882B-9887AC7F8CCF}" type="pres">
      <dgm:prSet presAssocID="{03CD516C-87B7-483F-8C4F-8E2F99A952C9}" presName="Name0" presStyleCnt="0">
        <dgm:presLayoutVars>
          <dgm:chPref val="3"/>
          <dgm:dir/>
          <dgm:animLvl val="lvl"/>
          <dgm:resizeHandles/>
        </dgm:presLayoutVars>
      </dgm:prSet>
      <dgm:spPr/>
      <dgm:t>
        <a:bodyPr/>
        <a:lstStyle/>
        <a:p>
          <a:endParaRPr lang="en-US"/>
        </a:p>
      </dgm:t>
    </dgm:pt>
    <dgm:pt modelId="{B056A464-DEC3-4CF1-AE1D-7D309B6DCB8F}" type="pres">
      <dgm:prSet presAssocID="{E0ADF76B-7ED9-4D36-B5CB-793263B9BF33}" presName="horFlow" presStyleCnt="0"/>
      <dgm:spPr/>
    </dgm:pt>
    <dgm:pt modelId="{93137D60-BF20-4AFA-8629-7FFC447E9F13}" type="pres">
      <dgm:prSet presAssocID="{E0ADF76B-7ED9-4D36-B5CB-793263B9BF33}" presName="bigChev" presStyleLbl="node1" presStyleIdx="0" presStyleCnt="2" custScaleX="172218" custScaleY="157686"/>
      <dgm:spPr/>
      <dgm:t>
        <a:bodyPr/>
        <a:lstStyle/>
        <a:p>
          <a:endParaRPr lang="en-US"/>
        </a:p>
      </dgm:t>
    </dgm:pt>
    <dgm:pt modelId="{5C2A1875-8C70-40DF-A103-4D96CB7FB037}" type="pres">
      <dgm:prSet presAssocID="{69B70109-1554-41CD-A2DE-1DFC8D785E7C}" presName="parTrans" presStyleCnt="0"/>
      <dgm:spPr/>
    </dgm:pt>
    <dgm:pt modelId="{6B7A706D-235D-46AD-B11A-9863439D7EFB}" type="pres">
      <dgm:prSet presAssocID="{79BA43ED-33DA-463A-A822-B2DE737A6EB4}" presName="node" presStyleLbl="alignAccFollowNode1" presStyleIdx="0" presStyleCnt="2" custScaleX="621578" custScaleY="189983" custLinFactX="-10897" custLinFactNeighborX="-100000" custLinFactNeighborY="199">
        <dgm:presLayoutVars>
          <dgm:bulletEnabled val="1"/>
        </dgm:presLayoutVars>
      </dgm:prSet>
      <dgm:spPr/>
      <dgm:t>
        <a:bodyPr/>
        <a:lstStyle/>
        <a:p>
          <a:endParaRPr lang="en-US"/>
        </a:p>
      </dgm:t>
    </dgm:pt>
    <dgm:pt modelId="{5D4A7D6E-901F-465B-B243-F749A0EFB928}" type="pres">
      <dgm:prSet presAssocID="{E0ADF76B-7ED9-4D36-B5CB-793263B9BF33}" presName="vSp" presStyleCnt="0"/>
      <dgm:spPr/>
    </dgm:pt>
    <dgm:pt modelId="{0217B8AF-3624-4D3C-BBA4-BD80B234707E}" type="pres">
      <dgm:prSet presAssocID="{53BD1575-89B5-416A-93A3-B42E31AF7D10}" presName="horFlow" presStyleCnt="0"/>
      <dgm:spPr/>
    </dgm:pt>
    <dgm:pt modelId="{DB9BB9CF-F20B-4F09-974E-5A12A025B595}" type="pres">
      <dgm:prSet presAssocID="{53BD1575-89B5-416A-93A3-B42E31AF7D10}" presName="bigChev" presStyleLbl="node1" presStyleIdx="1" presStyleCnt="2" custScaleX="194670" custScaleY="202433" custLinFactNeighborX="10725" custLinFactNeighborY="49939"/>
      <dgm:spPr/>
      <dgm:t>
        <a:bodyPr/>
        <a:lstStyle/>
        <a:p>
          <a:endParaRPr lang="en-US"/>
        </a:p>
      </dgm:t>
    </dgm:pt>
    <dgm:pt modelId="{4E6B7D8B-74B0-4DCE-8ED0-CD136C7A1F7F}" type="pres">
      <dgm:prSet presAssocID="{CD29F8FC-8B2A-4813-A650-B48C6328A19B}" presName="parTrans" presStyleCnt="0"/>
      <dgm:spPr/>
    </dgm:pt>
    <dgm:pt modelId="{3485896C-ED64-4DCF-9CC2-0F22C511B376}" type="pres">
      <dgm:prSet presAssocID="{3F21EDE3-D7E3-46B7-A48D-05A9FF8DA9CC}" presName="node" presStyleLbl="alignAccFollowNode1" presStyleIdx="1" presStyleCnt="2" custScaleX="618450" custScaleY="252746" custLinFactX="-15345" custLinFactNeighborX="-100000" custLinFactNeighborY="60861">
        <dgm:presLayoutVars>
          <dgm:bulletEnabled val="1"/>
        </dgm:presLayoutVars>
      </dgm:prSet>
      <dgm:spPr/>
      <dgm:t>
        <a:bodyPr/>
        <a:lstStyle/>
        <a:p>
          <a:endParaRPr lang="en-US"/>
        </a:p>
      </dgm:t>
    </dgm:pt>
  </dgm:ptLst>
  <dgm:cxnLst>
    <dgm:cxn modelId="{3203FA0C-8C61-459F-A261-845AEA57ED33}" type="presOf" srcId="{53BD1575-89B5-416A-93A3-B42E31AF7D10}" destId="{DB9BB9CF-F20B-4F09-974E-5A12A025B595}" srcOrd="0" destOrd="0" presId="urn:microsoft.com/office/officeart/2005/8/layout/lProcess3"/>
    <dgm:cxn modelId="{F57B7267-05CC-4D7E-B949-3396A4F987AD}" srcId="{03CD516C-87B7-483F-8C4F-8E2F99A952C9}" destId="{53BD1575-89B5-416A-93A3-B42E31AF7D10}" srcOrd="1" destOrd="0" parTransId="{234A7817-1F79-4CFB-B0F8-321E4F21F38D}" sibTransId="{76F8486B-D739-4847-B788-3665A8AB3BBF}"/>
    <dgm:cxn modelId="{021FFC86-C9AD-4109-88C8-251B17F10CC8}" srcId="{E0ADF76B-7ED9-4D36-B5CB-793263B9BF33}" destId="{79BA43ED-33DA-463A-A822-B2DE737A6EB4}" srcOrd="0" destOrd="0" parTransId="{69B70109-1554-41CD-A2DE-1DFC8D785E7C}" sibTransId="{85B2E0B3-8437-4196-B9E1-C5B9C5493A6F}"/>
    <dgm:cxn modelId="{37EC5F76-C0D0-4050-A069-F4DDC42F5344}" srcId="{03CD516C-87B7-483F-8C4F-8E2F99A952C9}" destId="{E0ADF76B-7ED9-4D36-B5CB-793263B9BF33}" srcOrd="0" destOrd="0" parTransId="{AE35D354-3B4E-4EE8-A2E0-85007DFDF22B}" sibTransId="{B76B50FD-1E03-4F5A-96A4-68811CD0C0D6}"/>
    <dgm:cxn modelId="{35DA1C08-8683-4F10-B86B-85409A1391C1}" type="presOf" srcId="{3F21EDE3-D7E3-46B7-A48D-05A9FF8DA9CC}" destId="{3485896C-ED64-4DCF-9CC2-0F22C511B376}" srcOrd="0" destOrd="0" presId="urn:microsoft.com/office/officeart/2005/8/layout/lProcess3"/>
    <dgm:cxn modelId="{8AF6E748-DEDA-46BD-9561-26231A761850}" type="presOf" srcId="{E0ADF76B-7ED9-4D36-B5CB-793263B9BF33}" destId="{93137D60-BF20-4AFA-8629-7FFC447E9F13}" srcOrd="0" destOrd="0" presId="urn:microsoft.com/office/officeart/2005/8/layout/lProcess3"/>
    <dgm:cxn modelId="{8086F9F0-6D5F-492E-850E-3AB779CAB5D2}" type="presOf" srcId="{79BA43ED-33DA-463A-A822-B2DE737A6EB4}" destId="{6B7A706D-235D-46AD-B11A-9863439D7EFB}" srcOrd="0" destOrd="0" presId="urn:microsoft.com/office/officeart/2005/8/layout/lProcess3"/>
    <dgm:cxn modelId="{93A89D13-CD84-4345-A07A-087C725B649F}" srcId="{53BD1575-89B5-416A-93A3-B42E31AF7D10}" destId="{3F21EDE3-D7E3-46B7-A48D-05A9FF8DA9CC}" srcOrd="0" destOrd="0" parTransId="{CD29F8FC-8B2A-4813-A650-B48C6328A19B}" sibTransId="{AD692CB2-D3CC-45CA-A6DA-BBD5C19330FB}"/>
    <dgm:cxn modelId="{0C3CC88F-EF8B-4DF4-9ECB-8F3AC2F8C1AB}" type="presOf" srcId="{03CD516C-87B7-483F-8C4F-8E2F99A952C9}" destId="{79FB2B3F-53C6-4F9D-882B-9887AC7F8CCF}" srcOrd="0" destOrd="0" presId="urn:microsoft.com/office/officeart/2005/8/layout/lProcess3"/>
    <dgm:cxn modelId="{F0EEED14-95AF-4837-96E3-9B149BCC80B9}" type="presParOf" srcId="{79FB2B3F-53C6-4F9D-882B-9887AC7F8CCF}" destId="{B056A464-DEC3-4CF1-AE1D-7D309B6DCB8F}" srcOrd="0" destOrd="0" presId="urn:microsoft.com/office/officeart/2005/8/layout/lProcess3"/>
    <dgm:cxn modelId="{3231259F-D7E8-461D-8426-18258EEA43A4}" type="presParOf" srcId="{B056A464-DEC3-4CF1-AE1D-7D309B6DCB8F}" destId="{93137D60-BF20-4AFA-8629-7FFC447E9F13}" srcOrd="0" destOrd="0" presId="urn:microsoft.com/office/officeart/2005/8/layout/lProcess3"/>
    <dgm:cxn modelId="{B015C975-92E2-4070-BB2B-37796B1D2421}" type="presParOf" srcId="{B056A464-DEC3-4CF1-AE1D-7D309B6DCB8F}" destId="{5C2A1875-8C70-40DF-A103-4D96CB7FB037}" srcOrd="1" destOrd="0" presId="urn:microsoft.com/office/officeart/2005/8/layout/lProcess3"/>
    <dgm:cxn modelId="{10902081-ADD3-485B-BAA3-B029A87E5565}" type="presParOf" srcId="{B056A464-DEC3-4CF1-AE1D-7D309B6DCB8F}" destId="{6B7A706D-235D-46AD-B11A-9863439D7EFB}" srcOrd="2" destOrd="0" presId="urn:microsoft.com/office/officeart/2005/8/layout/lProcess3"/>
    <dgm:cxn modelId="{331B5A4C-E9B1-43B6-BB18-F92BEB892DD7}" type="presParOf" srcId="{79FB2B3F-53C6-4F9D-882B-9887AC7F8CCF}" destId="{5D4A7D6E-901F-465B-B243-F749A0EFB928}" srcOrd="1" destOrd="0" presId="urn:microsoft.com/office/officeart/2005/8/layout/lProcess3"/>
    <dgm:cxn modelId="{556D4873-2895-429B-9DCC-0FCDC94CFB64}" type="presParOf" srcId="{79FB2B3F-53C6-4F9D-882B-9887AC7F8CCF}" destId="{0217B8AF-3624-4D3C-BBA4-BD80B234707E}" srcOrd="2" destOrd="0" presId="urn:microsoft.com/office/officeart/2005/8/layout/lProcess3"/>
    <dgm:cxn modelId="{E337130E-3C47-48CB-A584-A3167506479E}" type="presParOf" srcId="{0217B8AF-3624-4D3C-BBA4-BD80B234707E}" destId="{DB9BB9CF-F20B-4F09-974E-5A12A025B595}" srcOrd="0" destOrd="0" presId="urn:microsoft.com/office/officeart/2005/8/layout/lProcess3"/>
    <dgm:cxn modelId="{B60A6EF8-781E-4ABC-A7F7-D1BA234D8BD8}" type="presParOf" srcId="{0217B8AF-3624-4D3C-BBA4-BD80B234707E}" destId="{4E6B7D8B-74B0-4DCE-8ED0-CD136C7A1F7F}" srcOrd="1" destOrd="0" presId="urn:microsoft.com/office/officeart/2005/8/layout/lProcess3"/>
    <dgm:cxn modelId="{B435370E-0348-47AD-8DD9-C340DD8E9297}" type="presParOf" srcId="{0217B8AF-3624-4D3C-BBA4-BD80B234707E}" destId="{3485896C-ED64-4DCF-9CC2-0F22C511B376}"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D516C-87B7-483F-8C4F-8E2F99A952C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E0ADF76B-7ED9-4D36-B5CB-793263B9BF33}">
      <dgm:prSet custT="1"/>
      <dgm:spPr/>
      <dgm:t>
        <a:bodyPr/>
        <a:lstStyle/>
        <a:p>
          <a:pPr rtl="0"/>
          <a:r>
            <a:rPr lang="en-US" sz="1400" b="1" dirty="0" smtClean="0"/>
            <a:t>Purpose</a:t>
          </a:r>
          <a:endParaRPr lang="en-US" sz="1800" dirty="0"/>
        </a:p>
      </dgm:t>
    </dgm:pt>
    <dgm:pt modelId="{AE35D354-3B4E-4EE8-A2E0-85007DFDF22B}" type="parTrans" cxnId="{37EC5F76-C0D0-4050-A069-F4DDC42F5344}">
      <dgm:prSet/>
      <dgm:spPr/>
      <dgm:t>
        <a:bodyPr/>
        <a:lstStyle/>
        <a:p>
          <a:endParaRPr lang="en-US"/>
        </a:p>
      </dgm:t>
    </dgm:pt>
    <dgm:pt modelId="{B76B50FD-1E03-4F5A-96A4-68811CD0C0D6}" type="sibTrans" cxnId="{37EC5F76-C0D0-4050-A069-F4DDC42F5344}">
      <dgm:prSet/>
      <dgm:spPr/>
      <dgm:t>
        <a:bodyPr/>
        <a:lstStyle/>
        <a:p>
          <a:endParaRPr lang="en-US"/>
        </a:p>
      </dgm:t>
    </dgm:pt>
    <dgm:pt modelId="{79BA43ED-33DA-463A-A822-B2DE737A6EB4}">
      <dgm:prSet custT="1"/>
      <dgm:spPr/>
      <dgm:t>
        <a:bodyPr/>
        <a:lstStyle/>
        <a:p>
          <a:pPr rtl="0"/>
          <a:r>
            <a:rPr lang="en-US" sz="1400" b="1" dirty="0" smtClean="0">
              <a:solidFill>
                <a:schemeClr val="tx2"/>
              </a:solidFill>
              <a:latin typeface="Arial" pitchFamily="34" charset="0"/>
              <a:cs typeface="Arial" pitchFamily="34" charset="0"/>
            </a:rPr>
            <a:t>Judge the merit or worth of a program.</a:t>
          </a:r>
        </a:p>
        <a:p>
          <a:pPr rtl="0"/>
          <a:r>
            <a:rPr lang="en-US" sz="1400" b="1" dirty="0" smtClean="0">
              <a:solidFill>
                <a:schemeClr val="tx2"/>
              </a:solidFill>
              <a:latin typeface="Arial" pitchFamily="34" charset="0"/>
              <a:cs typeface="Arial" pitchFamily="34" charset="0"/>
            </a:rPr>
            <a:t>Provide information for decision making. </a:t>
          </a:r>
          <a:endParaRPr lang="en-US" sz="1400" b="1" i="1" dirty="0">
            <a:solidFill>
              <a:schemeClr val="tx2"/>
            </a:solidFill>
          </a:endParaRPr>
        </a:p>
      </dgm:t>
    </dgm:pt>
    <dgm:pt modelId="{69B70109-1554-41CD-A2DE-1DFC8D785E7C}" type="parTrans" cxnId="{021FFC86-C9AD-4109-88C8-251B17F10CC8}">
      <dgm:prSet/>
      <dgm:spPr/>
      <dgm:t>
        <a:bodyPr/>
        <a:lstStyle/>
        <a:p>
          <a:endParaRPr lang="en-US"/>
        </a:p>
      </dgm:t>
    </dgm:pt>
    <dgm:pt modelId="{85B2E0B3-8437-4196-B9E1-C5B9C5493A6F}" type="sibTrans" cxnId="{021FFC86-C9AD-4109-88C8-251B17F10CC8}">
      <dgm:prSet/>
      <dgm:spPr/>
      <dgm:t>
        <a:bodyPr/>
        <a:lstStyle/>
        <a:p>
          <a:endParaRPr lang="en-US"/>
        </a:p>
      </dgm:t>
    </dgm:pt>
    <dgm:pt modelId="{3F21EDE3-D7E3-46B7-A48D-05A9FF8DA9CC}">
      <dgm:prSet custT="1"/>
      <dgm:spPr/>
      <dgm:t>
        <a:bodyPr lIns="0" tIns="0" bIns="0" anchor="ctr" anchorCtr="0"/>
        <a:lstStyle/>
        <a:p>
          <a:pPr marL="171450" indent="-171450" algn="l" rtl="0">
            <a:spcAft>
              <a:spcPts val="600"/>
            </a:spcAft>
          </a:pPr>
          <a:r>
            <a:rPr lang="en-US" sz="1400" b="1" i="0" dirty="0" smtClean="0">
              <a:solidFill>
                <a:schemeClr val="tx2"/>
              </a:solidFill>
            </a:rPr>
            <a:t>Is the program doing what was intended?</a:t>
          </a:r>
        </a:p>
        <a:p>
          <a:pPr marL="171450" indent="-171450" algn="l" rtl="0">
            <a:spcAft>
              <a:spcPts val="600"/>
            </a:spcAft>
          </a:pPr>
          <a:r>
            <a:rPr lang="en-US" sz="1400" b="1" i="0" dirty="0" smtClean="0">
              <a:solidFill>
                <a:schemeClr val="tx2"/>
              </a:solidFill>
            </a:rPr>
            <a:t>What steps might be taken to improve it?</a:t>
          </a:r>
        </a:p>
      </dgm:t>
    </dgm:pt>
    <dgm:pt modelId="{CD29F8FC-8B2A-4813-A650-B48C6328A19B}" type="parTrans" cxnId="{93A89D13-CD84-4345-A07A-087C725B649F}">
      <dgm:prSet/>
      <dgm:spPr/>
      <dgm:t>
        <a:bodyPr/>
        <a:lstStyle/>
        <a:p>
          <a:endParaRPr lang="en-US"/>
        </a:p>
      </dgm:t>
    </dgm:pt>
    <dgm:pt modelId="{AD692CB2-D3CC-45CA-A6DA-BBD5C19330FB}" type="sibTrans" cxnId="{93A89D13-CD84-4345-A07A-087C725B649F}">
      <dgm:prSet/>
      <dgm:spPr/>
      <dgm:t>
        <a:bodyPr/>
        <a:lstStyle/>
        <a:p>
          <a:endParaRPr lang="en-US"/>
        </a:p>
      </dgm:t>
    </dgm:pt>
    <dgm:pt modelId="{53BD1575-89B5-416A-93A3-B42E31AF7D10}">
      <dgm:prSet custT="1"/>
      <dgm:spPr/>
      <dgm:t>
        <a:bodyPr/>
        <a:lstStyle/>
        <a:p>
          <a:pPr rtl="0"/>
          <a:r>
            <a:rPr lang="en-US" sz="1300" b="1" dirty="0" smtClean="0"/>
            <a:t>Typical Questions </a:t>
          </a:r>
          <a:endParaRPr lang="en-US" sz="1300" dirty="0"/>
        </a:p>
      </dgm:t>
    </dgm:pt>
    <dgm:pt modelId="{76F8486B-D739-4847-B788-3665A8AB3BBF}" type="sibTrans" cxnId="{F57B7267-05CC-4D7E-B949-3396A4F987AD}">
      <dgm:prSet/>
      <dgm:spPr/>
      <dgm:t>
        <a:bodyPr/>
        <a:lstStyle/>
        <a:p>
          <a:endParaRPr lang="en-US"/>
        </a:p>
      </dgm:t>
    </dgm:pt>
    <dgm:pt modelId="{234A7817-1F79-4CFB-B0F8-321E4F21F38D}" type="parTrans" cxnId="{F57B7267-05CC-4D7E-B949-3396A4F987AD}">
      <dgm:prSet/>
      <dgm:spPr/>
      <dgm:t>
        <a:bodyPr/>
        <a:lstStyle/>
        <a:p>
          <a:endParaRPr lang="en-US"/>
        </a:p>
      </dgm:t>
    </dgm:pt>
    <dgm:pt modelId="{79FB2B3F-53C6-4F9D-882B-9887AC7F8CCF}" type="pres">
      <dgm:prSet presAssocID="{03CD516C-87B7-483F-8C4F-8E2F99A952C9}" presName="Name0" presStyleCnt="0">
        <dgm:presLayoutVars>
          <dgm:chPref val="3"/>
          <dgm:dir/>
          <dgm:animLvl val="lvl"/>
          <dgm:resizeHandles/>
        </dgm:presLayoutVars>
      </dgm:prSet>
      <dgm:spPr/>
      <dgm:t>
        <a:bodyPr/>
        <a:lstStyle/>
        <a:p>
          <a:endParaRPr lang="en-US"/>
        </a:p>
      </dgm:t>
    </dgm:pt>
    <dgm:pt modelId="{B056A464-DEC3-4CF1-AE1D-7D309B6DCB8F}" type="pres">
      <dgm:prSet presAssocID="{E0ADF76B-7ED9-4D36-B5CB-793263B9BF33}" presName="horFlow" presStyleCnt="0"/>
      <dgm:spPr/>
    </dgm:pt>
    <dgm:pt modelId="{93137D60-BF20-4AFA-8629-7FFC447E9F13}" type="pres">
      <dgm:prSet presAssocID="{E0ADF76B-7ED9-4D36-B5CB-793263B9BF33}" presName="bigChev" presStyleLbl="node1" presStyleIdx="0" presStyleCnt="2" custScaleX="172218" custScaleY="157686"/>
      <dgm:spPr/>
      <dgm:t>
        <a:bodyPr/>
        <a:lstStyle/>
        <a:p>
          <a:endParaRPr lang="en-US"/>
        </a:p>
      </dgm:t>
    </dgm:pt>
    <dgm:pt modelId="{5C2A1875-8C70-40DF-A103-4D96CB7FB037}" type="pres">
      <dgm:prSet presAssocID="{69B70109-1554-41CD-A2DE-1DFC8D785E7C}" presName="parTrans" presStyleCnt="0"/>
      <dgm:spPr/>
    </dgm:pt>
    <dgm:pt modelId="{6B7A706D-235D-46AD-B11A-9863439D7EFB}" type="pres">
      <dgm:prSet presAssocID="{79BA43ED-33DA-463A-A822-B2DE737A6EB4}" presName="node" presStyleLbl="alignAccFollowNode1" presStyleIdx="0" presStyleCnt="2" custScaleX="657105" custScaleY="189983" custLinFactX="-10897" custLinFactNeighborX="-100000" custLinFactNeighborY="199">
        <dgm:presLayoutVars>
          <dgm:bulletEnabled val="1"/>
        </dgm:presLayoutVars>
      </dgm:prSet>
      <dgm:spPr/>
      <dgm:t>
        <a:bodyPr/>
        <a:lstStyle/>
        <a:p>
          <a:endParaRPr lang="en-US"/>
        </a:p>
      </dgm:t>
    </dgm:pt>
    <dgm:pt modelId="{5D4A7D6E-901F-465B-B243-F749A0EFB928}" type="pres">
      <dgm:prSet presAssocID="{E0ADF76B-7ED9-4D36-B5CB-793263B9BF33}" presName="vSp" presStyleCnt="0"/>
      <dgm:spPr/>
    </dgm:pt>
    <dgm:pt modelId="{0217B8AF-3624-4D3C-BBA4-BD80B234707E}" type="pres">
      <dgm:prSet presAssocID="{53BD1575-89B5-416A-93A3-B42E31AF7D10}" presName="horFlow" presStyleCnt="0"/>
      <dgm:spPr/>
    </dgm:pt>
    <dgm:pt modelId="{DB9BB9CF-F20B-4F09-974E-5A12A025B595}" type="pres">
      <dgm:prSet presAssocID="{53BD1575-89B5-416A-93A3-B42E31AF7D10}" presName="bigChev" presStyleLbl="node1" presStyleIdx="1" presStyleCnt="2" custScaleX="194670" custScaleY="202433" custLinFactNeighborX="10725" custLinFactNeighborY="49939"/>
      <dgm:spPr/>
      <dgm:t>
        <a:bodyPr/>
        <a:lstStyle/>
        <a:p>
          <a:endParaRPr lang="en-US"/>
        </a:p>
      </dgm:t>
    </dgm:pt>
    <dgm:pt modelId="{4E6B7D8B-74B0-4DCE-8ED0-CD136C7A1F7F}" type="pres">
      <dgm:prSet presAssocID="{CD29F8FC-8B2A-4813-A650-B48C6328A19B}" presName="parTrans" presStyleCnt="0"/>
      <dgm:spPr/>
    </dgm:pt>
    <dgm:pt modelId="{3485896C-ED64-4DCF-9CC2-0F22C511B376}" type="pres">
      <dgm:prSet presAssocID="{3F21EDE3-D7E3-46B7-A48D-05A9FF8DA9CC}" presName="node" presStyleLbl="alignAccFollowNode1" presStyleIdx="1" presStyleCnt="2" custScaleX="657833" custScaleY="252746" custLinFactX="-15345" custLinFactNeighborX="-100000" custLinFactNeighborY="60861">
        <dgm:presLayoutVars>
          <dgm:bulletEnabled val="1"/>
        </dgm:presLayoutVars>
      </dgm:prSet>
      <dgm:spPr/>
      <dgm:t>
        <a:bodyPr/>
        <a:lstStyle/>
        <a:p>
          <a:endParaRPr lang="en-US"/>
        </a:p>
      </dgm:t>
    </dgm:pt>
  </dgm:ptLst>
  <dgm:cxnLst>
    <dgm:cxn modelId="{F57B7267-05CC-4D7E-B949-3396A4F987AD}" srcId="{03CD516C-87B7-483F-8C4F-8E2F99A952C9}" destId="{53BD1575-89B5-416A-93A3-B42E31AF7D10}" srcOrd="1" destOrd="0" parTransId="{234A7817-1F79-4CFB-B0F8-321E4F21F38D}" sibTransId="{76F8486B-D739-4847-B788-3665A8AB3BBF}"/>
    <dgm:cxn modelId="{021FFC86-C9AD-4109-88C8-251B17F10CC8}" srcId="{E0ADF76B-7ED9-4D36-B5CB-793263B9BF33}" destId="{79BA43ED-33DA-463A-A822-B2DE737A6EB4}" srcOrd="0" destOrd="0" parTransId="{69B70109-1554-41CD-A2DE-1DFC8D785E7C}" sibTransId="{85B2E0B3-8437-4196-B9E1-C5B9C5493A6F}"/>
    <dgm:cxn modelId="{5E391B2F-D211-4D88-915D-E8FF651B7AB2}" type="presOf" srcId="{79BA43ED-33DA-463A-A822-B2DE737A6EB4}" destId="{6B7A706D-235D-46AD-B11A-9863439D7EFB}" srcOrd="0" destOrd="0" presId="urn:microsoft.com/office/officeart/2005/8/layout/lProcess3"/>
    <dgm:cxn modelId="{25E96B85-80B3-4C39-A3ED-A6283012522E}" type="presOf" srcId="{E0ADF76B-7ED9-4D36-B5CB-793263B9BF33}" destId="{93137D60-BF20-4AFA-8629-7FFC447E9F13}" srcOrd="0" destOrd="0" presId="urn:microsoft.com/office/officeart/2005/8/layout/lProcess3"/>
    <dgm:cxn modelId="{3FD9028F-00B0-4F0E-98A8-C2E642992BA0}" type="presOf" srcId="{3F21EDE3-D7E3-46B7-A48D-05A9FF8DA9CC}" destId="{3485896C-ED64-4DCF-9CC2-0F22C511B376}" srcOrd="0" destOrd="0" presId="urn:microsoft.com/office/officeart/2005/8/layout/lProcess3"/>
    <dgm:cxn modelId="{E03316C6-D005-43F2-81A2-33B9E0394E0C}" type="presOf" srcId="{53BD1575-89B5-416A-93A3-B42E31AF7D10}" destId="{DB9BB9CF-F20B-4F09-974E-5A12A025B595}" srcOrd="0" destOrd="0" presId="urn:microsoft.com/office/officeart/2005/8/layout/lProcess3"/>
    <dgm:cxn modelId="{37EC5F76-C0D0-4050-A069-F4DDC42F5344}" srcId="{03CD516C-87B7-483F-8C4F-8E2F99A952C9}" destId="{E0ADF76B-7ED9-4D36-B5CB-793263B9BF33}" srcOrd="0" destOrd="0" parTransId="{AE35D354-3B4E-4EE8-A2E0-85007DFDF22B}" sibTransId="{B76B50FD-1E03-4F5A-96A4-68811CD0C0D6}"/>
    <dgm:cxn modelId="{93A89D13-CD84-4345-A07A-087C725B649F}" srcId="{53BD1575-89B5-416A-93A3-B42E31AF7D10}" destId="{3F21EDE3-D7E3-46B7-A48D-05A9FF8DA9CC}" srcOrd="0" destOrd="0" parTransId="{CD29F8FC-8B2A-4813-A650-B48C6328A19B}" sibTransId="{AD692CB2-D3CC-45CA-A6DA-BBD5C19330FB}"/>
    <dgm:cxn modelId="{88DA23BE-D6CE-4515-872E-E2456CB3FC2D}" type="presOf" srcId="{03CD516C-87B7-483F-8C4F-8E2F99A952C9}" destId="{79FB2B3F-53C6-4F9D-882B-9887AC7F8CCF}" srcOrd="0" destOrd="0" presId="urn:microsoft.com/office/officeart/2005/8/layout/lProcess3"/>
    <dgm:cxn modelId="{8539DA11-73CF-43F0-BAD4-AD2D7F7EF3A9}" type="presParOf" srcId="{79FB2B3F-53C6-4F9D-882B-9887AC7F8CCF}" destId="{B056A464-DEC3-4CF1-AE1D-7D309B6DCB8F}" srcOrd="0" destOrd="0" presId="urn:microsoft.com/office/officeart/2005/8/layout/lProcess3"/>
    <dgm:cxn modelId="{8B2DAB87-369E-46B6-BE7D-EA1EF5E6CC4F}" type="presParOf" srcId="{B056A464-DEC3-4CF1-AE1D-7D309B6DCB8F}" destId="{93137D60-BF20-4AFA-8629-7FFC447E9F13}" srcOrd="0" destOrd="0" presId="urn:microsoft.com/office/officeart/2005/8/layout/lProcess3"/>
    <dgm:cxn modelId="{2774E81B-F6A6-4CEE-AA5D-E8686D04D7E5}" type="presParOf" srcId="{B056A464-DEC3-4CF1-AE1D-7D309B6DCB8F}" destId="{5C2A1875-8C70-40DF-A103-4D96CB7FB037}" srcOrd="1" destOrd="0" presId="urn:microsoft.com/office/officeart/2005/8/layout/lProcess3"/>
    <dgm:cxn modelId="{83623A46-25E4-4871-9171-4730C27A77C2}" type="presParOf" srcId="{B056A464-DEC3-4CF1-AE1D-7D309B6DCB8F}" destId="{6B7A706D-235D-46AD-B11A-9863439D7EFB}" srcOrd="2" destOrd="0" presId="urn:microsoft.com/office/officeart/2005/8/layout/lProcess3"/>
    <dgm:cxn modelId="{96B5AB10-BFBD-476A-AE5A-3D748D3826B5}" type="presParOf" srcId="{79FB2B3F-53C6-4F9D-882B-9887AC7F8CCF}" destId="{5D4A7D6E-901F-465B-B243-F749A0EFB928}" srcOrd="1" destOrd="0" presId="urn:microsoft.com/office/officeart/2005/8/layout/lProcess3"/>
    <dgm:cxn modelId="{92EFEB2E-8072-421E-A45A-5725594B80FD}" type="presParOf" srcId="{79FB2B3F-53C6-4F9D-882B-9887AC7F8CCF}" destId="{0217B8AF-3624-4D3C-BBA4-BD80B234707E}" srcOrd="2" destOrd="0" presId="urn:microsoft.com/office/officeart/2005/8/layout/lProcess3"/>
    <dgm:cxn modelId="{FB1A1C6D-D3A0-439B-8977-E77F42F79021}" type="presParOf" srcId="{0217B8AF-3624-4D3C-BBA4-BD80B234707E}" destId="{DB9BB9CF-F20B-4F09-974E-5A12A025B595}" srcOrd="0" destOrd="0" presId="urn:microsoft.com/office/officeart/2005/8/layout/lProcess3"/>
    <dgm:cxn modelId="{7D4AD476-AA51-4A5E-9223-30BF52A39CD0}" type="presParOf" srcId="{0217B8AF-3624-4D3C-BBA4-BD80B234707E}" destId="{4E6B7D8B-74B0-4DCE-8ED0-CD136C7A1F7F}" srcOrd="1" destOrd="0" presId="urn:microsoft.com/office/officeart/2005/8/layout/lProcess3"/>
    <dgm:cxn modelId="{8EEF9A16-CC78-46AE-84DA-2545AAF99367}" type="presParOf" srcId="{0217B8AF-3624-4D3C-BBA4-BD80B234707E}" destId="{3485896C-ED64-4DCF-9CC2-0F22C511B376}"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E363CB-B528-4536-8272-3D5B6F0829D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2CF6339-E034-4FDE-A8E2-FAF9EAB3D7A3}">
      <dgm:prSet custT="1"/>
      <dgm:spPr/>
      <dgm:t>
        <a:bodyPr/>
        <a:lstStyle/>
        <a:p>
          <a:pPr rtl="0"/>
          <a:r>
            <a:rPr lang="en-US" sz="1600" b="1" dirty="0" smtClean="0"/>
            <a:t>Persons involved in program operations</a:t>
          </a:r>
          <a:endParaRPr lang="en-US" sz="1600" dirty="0"/>
        </a:p>
      </dgm:t>
    </dgm:pt>
    <dgm:pt modelId="{7EF50B9F-8A01-4748-89B4-690BCAB39BFC}" type="parTrans" cxnId="{C5717648-D75C-40F4-9694-98275AD82E7C}">
      <dgm:prSet/>
      <dgm:spPr/>
      <dgm:t>
        <a:bodyPr/>
        <a:lstStyle/>
        <a:p>
          <a:endParaRPr lang="en-US"/>
        </a:p>
      </dgm:t>
    </dgm:pt>
    <dgm:pt modelId="{6EB2ACAB-FB31-4456-B822-55A8EF2236A7}" type="sibTrans" cxnId="{C5717648-D75C-40F4-9694-98275AD82E7C}">
      <dgm:prSet/>
      <dgm:spPr/>
      <dgm:t>
        <a:bodyPr/>
        <a:lstStyle/>
        <a:p>
          <a:endParaRPr lang="en-US"/>
        </a:p>
      </dgm:t>
    </dgm:pt>
    <dgm:pt modelId="{B9E4008B-FD42-4A7B-8AC1-21E3F71B3871}">
      <dgm:prSet/>
      <dgm:spPr/>
      <dgm:t>
        <a:bodyPr/>
        <a:lstStyle/>
        <a:p>
          <a:pPr rtl="0"/>
          <a:r>
            <a:rPr lang="en-US" b="1" dirty="0" smtClean="0">
              <a:solidFill>
                <a:schemeClr val="tx2"/>
              </a:solidFill>
            </a:rPr>
            <a:t>Example: asthma program staff and partners</a:t>
          </a:r>
          <a:endParaRPr lang="en-US" dirty="0">
            <a:solidFill>
              <a:schemeClr val="tx2"/>
            </a:solidFill>
          </a:endParaRPr>
        </a:p>
      </dgm:t>
    </dgm:pt>
    <dgm:pt modelId="{55BBF903-C4AF-4BAE-BB97-74D585D1FA4B}" type="parTrans" cxnId="{25DE25F5-ED63-4664-95D9-87D6D7BBA9AD}">
      <dgm:prSet/>
      <dgm:spPr/>
      <dgm:t>
        <a:bodyPr/>
        <a:lstStyle/>
        <a:p>
          <a:endParaRPr lang="en-US"/>
        </a:p>
      </dgm:t>
    </dgm:pt>
    <dgm:pt modelId="{9EBB7060-606B-4943-9B6B-3DD09EB890AF}" type="sibTrans" cxnId="{25DE25F5-ED63-4664-95D9-87D6D7BBA9AD}">
      <dgm:prSet/>
      <dgm:spPr/>
      <dgm:t>
        <a:bodyPr/>
        <a:lstStyle/>
        <a:p>
          <a:endParaRPr lang="en-US"/>
        </a:p>
      </dgm:t>
    </dgm:pt>
    <dgm:pt modelId="{F868EE8D-6210-4D87-A145-63CC4F9312B5}">
      <dgm:prSet custT="1"/>
      <dgm:spPr/>
      <dgm:t>
        <a:bodyPr/>
        <a:lstStyle/>
        <a:p>
          <a:pPr rtl="0"/>
          <a:r>
            <a:rPr lang="en-US" sz="1600" b="1" dirty="0" smtClean="0"/>
            <a:t>Persons served or affected by the program</a:t>
          </a:r>
          <a:endParaRPr lang="en-US" sz="1600" dirty="0"/>
        </a:p>
      </dgm:t>
    </dgm:pt>
    <dgm:pt modelId="{E0A4FCAB-0125-44B6-9BCF-78075EC7940D}" type="parTrans" cxnId="{584161EC-0EA2-4F27-85D9-298713F7C07F}">
      <dgm:prSet/>
      <dgm:spPr/>
      <dgm:t>
        <a:bodyPr/>
        <a:lstStyle/>
        <a:p>
          <a:endParaRPr lang="en-US"/>
        </a:p>
      </dgm:t>
    </dgm:pt>
    <dgm:pt modelId="{21A6F81C-A1A7-440F-B3E9-7BFA54429CE2}" type="sibTrans" cxnId="{584161EC-0EA2-4F27-85D9-298713F7C07F}">
      <dgm:prSet/>
      <dgm:spPr/>
      <dgm:t>
        <a:bodyPr/>
        <a:lstStyle/>
        <a:p>
          <a:endParaRPr lang="en-US"/>
        </a:p>
      </dgm:t>
    </dgm:pt>
    <dgm:pt modelId="{62F9A294-1BF1-476C-8589-2F1FA500ADBF}">
      <dgm:prSet/>
      <dgm:spPr/>
      <dgm:t>
        <a:bodyPr/>
        <a:lstStyle/>
        <a:p>
          <a:pPr rtl="0"/>
          <a:r>
            <a:rPr lang="en-US" b="1" dirty="0" smtClean="0">
              <a:solidFill>
                <a:schemeClr val="tx2"/>
              </a:solidFill>
            </a:rPr>
            <a:t>Example: participants in asthma interventions, asthma patients, families, caregivers, etc.</a:t>
          </a:r>
          <a:endParaRPr lang="en-US" dirty="0">
            <a:solidFill>
              <a:schemeClr val="tx2"/>
            </a:solidFill>
          </a:endParaRPr>
        </a:p>
      </dgm:t>
    </dgm:pt>
    <dgm:pt modelId="{43B5D369-E6C0-44C8-891F-43315BF7E1B9}" type="parTrans" cxnId="{7CD825E0-1C69-4F39-83DD-D71171B02DD0}">
      <dgm:prSet/>
      <dgm:spPr/>
      <dgm:t>
        <a:bodyPr/>
        <a:lstStyle/>
        <a:p>
          <a:endParaRPr lang="en-US"/>
        </a:p>
      </dgm:t>
    </dgm:pt>
    <dgm:pt modelId="{2032151D-0466-4412-871B-8B623086D8A5}" type="sibTrans" cxnId="{7CD825E0-1C69-4F39-83DD-D71171B02DD0}">
      <dgm:prSet/>
      <dgm:spPr/>
      <dgm:t>
        <a:bodyPr/>
        <a:lstStyle/>
        <a:p>
          <a:endParaRPr lang="en-US"/>
        </a:p>
      </dgm:t>
    </dgm:pt>
    <dgm:pt modelId="{C5EA1913-CCE5-4925-BBCA-2E70D28A812A}">
      <dgm:prSet custT="1"/>
      <dgm:spPr/>
      <dgm:t>
        <a:bodyPr/>
        <a:lstStyle/>
        <a:p>
          <a:pPr rtl="0"/>
          <a:r>
            <a:rPr lang="en-US" sz="1600" b="1" dirty="0" smtClean="0"/>
            <a:t>Intended users of evaluation findings</a:t>
          </a:r>
          <a:endParaRPr lang="en-US" sz="1600" dirty="0"/>
        </a:p>
      </dgm:t>
    </dgm:pt>
    <dgm:pt modelId="{5A759377-5A84-4615-9820-8FB07AF47FFA}" type="parTrans" cxnId="{7492EFAC-B23B-40C6-8EEF-796D7FFD4306}">
      <dgm:prSet/>
      <dgm:spPr/>
      <dgm:t>
        <a:bodyPr/>
        <a:lstStyle/>
        <a:p>
          <a:endParaRPr lang="en-US"/>
        </a:p>
      </dgm:t>
    </dgm:pt>
    <dgm:pt modelId="{EA427B28-60B7-4DEE-BDE2-F0BF32C19F3E}" type="sibTrans" cxnId="{7492EFAC-B23B-40C6-8EEF-796D7FFD4306}">
      <dgm:prSet/>
      <dgm:spPr/>
      <dgm:t>
        <a:bodyPr/>
        <a:lstStyle/>
        <a:p>
          <a:endParaRPr lang="en-US"/>
        </a:p>
      </dgm:t>
    </dgm:pt>
    <dgm:pt modelId="{FC240CC4-D031-42DC-9430-AFFAEF5B97C8}">
      <dgm:prSet/>
      <dgm:spPr/>
      <dgm:t>
        <a:bodyPr/>
        <a:lstStyle/>
        <a:p>
          <a:pPr rtl="0"/>
          <a:r>
            <a:rPr lang="en-US" b="1" dirty="0" smtClean="0">
              <a:solidFill>
                <a:schemeClr val="tx2"/>
              </a:solidFill>
            </a:rPr>
            <a:t>Example: policy makers, managers, administrators, advocates, funders, and others</a:t>
          </a:r>
          <a:endParaRPr lang="en-US" b="1" dirty="0">
            <a:solidFill>
              <a:schemeClr val="tx2"/>
            </a:solidFill>
          </a:endParaRPr>
        </a:p>
      </dgm:t>
    </dgm:pt>
    <dgm:pt modelId="{5F7C8403-5D1D-4C08-967B-CD0E2E90D587}" type="parTrans" cxnId="{93E06CA4-4AC2-4FDD-9302-643344FC8B2E}">
      <dgm:prSet/>
      <dgm:spPr/>
      <dgm:t>
        <a:bodyPr/>
        <a:lstStyle/>
        <a:p>
          <a:endParaRPr lang="en-US"/>
        </a:p>
      </dgm:t>
    </dgm:pt>
    <dgm:pt modelId="{A16677C3-49C3-4F09-8123-C869331D31CA}" type="sibTrans" cxnId="{93E06CA4-4AC2-4FDD-9302-643344FC8B2E}">
      <dgm:prSet/>
      <dgm:spPr/>
      <dgm:t>
        <a:bodyPr/>
        <a:lstStyle/>
        <a:p>
          <a:endParaRPr lang="en-US"/>
        </a:p>
      </dgm:t>
    </dgm:pt>
    <dgm:pt modelId="{0C17E3F6-E84A-48E7-8AE4-5B7B6E276C90}" type="pres">
      <dgm:prSet presAssocID="{1AE363CB-B528-4536-8272-3D5B6F0829D0}" presName="linear" presStyleCnt="0">
        <dgm:presLayoutVars>
          <dgm:animLvl val="lvl"/>
          <dgm:resizeHandles val="exact"/>
        </dgm:presLayoutVars>
      </dgm:prSet>
      <dgm:spPr/>
      <dgm:t>
        <a:bodyPr/>
        <a:lstStyle/>
        <a:p>
          <a:endParaRPr lang="en-US"/>
        </a:p>
      </dgm:t>
    </dgm:pt>
    <dgm:pt modelId="{E58E9026-AD77-4FA1-B773-736A116DF45A}" type="pres">
      <dgm:prSet presAssocID="{12CF6339-E034-4FDE-A8E2-FAF9EAB3D7A3}" presName="parentText" presStyleLbl="node1" presStyleIdx="0" presStyleCnt="3">
        <dgm:presLayoutVars>
          <dgm:chMax val="0"/>
          <dgm:bulletEnabled val="1"/>
        </dgm:presLayoutVars>
      </dgm:prSet>
      <dgm:spPr/>
      <dgm:t>
        <a:bodyPr/>
        <a:lstStyle/>
        <a:p>
          <a:endParaRPr lang="en-US"/>
        </a:p>
      </dgm:t>
    </dgm:pt>
    <dgm:pt modelId="{E3A5ABB1-066E-48CD-A7E8-5C129F3CF6F9}" type="pres">
      <dgm:prSet presAssocID="{12CF6339-E034-4FDE-A8E2-FAF9EAB3D7A3}" presName="childText" presStyleLbl="revTx" presStyleIdx="0" presStyleCnt="3">
        <dgm:presLayoutVars>
          <dgm:bulletEnabled val="1"/>
        </dgm:presLayoutVars>
      </dgm:prSet>
      <dgm:spPr/>
      <dgm:t>
        <a:bodyPr/>
        <a:lstStyle/>
        <a:p>
          <a:endParaRPr lang="en-US"/>
        </a:p>
      </dgm:t>
    </dgm:pt>
    <dgm:pt modelId="{316FC890-A799-4D76-99FC-E82533B7F2F8}" type="pres">
      <dgm:prSet presAssocID="{F868EE8D-6210-4D87-A145-63CC4F9312B5}" presName="parentText" presStyleLbl="node1" presStyleIdx="1" presStyleCnt="3">
        <dgm:presLayoutVars>
          <dgm:chMax val="0"/>
          <dgm:bulletEnabled val="1"/>
        </dgm:presLayoutVars>
      </dgm:prSet>
      <dgm:spPr/>
      <dgm:t>
        <a:bodyPr/>
        <a:lstStyle/>
        <a:p>
          <a:endParaRPr lang="en-US"/>
        </a:p>
      </dgm:t>
    </dgm:pt>
    <dgm:pt modelId="{3A312C97-96BB-414C-B160-DCC7838CF574}" type="pres">
      <dgm:prSet presAssocID="{F868EE8D-6210-4D87-A145-63CC4F9312B5}" presName="childText" presStyleLbl="revTx" presStyleIdx="1" presStyleCnt="3">
        <dgm:presLayoutVars>
          <dgm:bulletEnabled val="1"/>
        </dgm:presLayoutVars>
      </dgm:prSet>
      <dgm:spPr/>
      <dgm:t>
        <a:bodyPr/>
        <a:lstStyle/>
        <a:p>
          <a:endParaRPr lang="en-US"/>
        </a:p>
      </dgm:t>
    </dgm:pt>
    <dgm:pt modelId="{F57050F9-2C39-4EB8-A719-EF642C3D5F06}" type="pres">
      <dgm:prSet presAssocID="{C5EA1913-CCE5-4925-BBCA-2E70D28A812A}" presName="parentText" presStyleLbl="node1" presStyleIdx="2" presStyleCnt="3">
        <dgm:presLayoutVars>
          <dgm:chMax val="0"/>
          <dgm:bulletEnabled val="1"/>
        </dgm:presLayoutVars>
      </dgm:prSet>
      <dgm:spPr/>
      <dgm:t>
        <a:bodyPr/>
        <a:lstStyle/>
        <a:p>
          <a:endParaRPr lang="en-US"/>
        </a:p>
      </dgm:t>
    </dgm:pt>
    <dgm:pt modelId="{C61993C7-B5A8-489C-A6C9-2FEEA4A2E4AA}" type="pres">
      <dgm:prSet presAssocID="{C5EA1913-CCE5-4925-BBCA-2E70D28A812A}" presName="childText" presStyleLbl="revTx" presStyleIdx="2" presStyleCnt="3">
        <dgm:presLayoutVars>
          <dgm:bulletEnabled val="1"/>
        </dgm:presLayoutVars>
      </dgm:prSet>
      <dgm:spPr/>
      <dgm:t>
        <a:bodyPr/>
        <a:lstStyle/>
        <a:p>
          <a:endParaRPr lang="en-US"/>
        </a:p>
      </dgm:t>
    </dgm:pt>
  </dgm:ptLst>
  <dgm:cxnLst>
    <dgm:cxn modelId="{C5717648-D75C-40F4-9694-98275AD82E7C}" srcId="{1AE363CB-B528-4536-8272-3D5B6F0829D0}" destId="{12CF6339-E034-4FDE-A8E2-FAF9EAB3D7A3}" srcOrd="0" destOrd="0" parTransId="{7EF50B9F-8A01-4748-89B4-690BCAB39BFC}" sibTransId="{6EB2ACAB-FB31-4456-B822-55A8EF2236A7}"/>
    <dgm:cxn modelId="{1A3FB02C-6B39-42EB-A642-2E311EE571E6}" type="presOf" srcId="{12CF6339-E034-4FDE-A8E2-FAF9EAB3D7A3}" destId="{E58E9026-AD77-4FA1-B773-736A116DF45A}" srcOrd="0" destOrd="0" presId="urn:microsoft.com/office/officeart/2005/8/layout/vList2"/>
    <dgm:cxn modelId="{445EF131-CA5E-4EB3-B0A2-17B16FDBAA34}" type="presOf" srcId="{1AE363CB-B528-4536-8272-3D5B6F0829D0}" destId="{0C17E3F6-E84A-48E7-8AE4-5B7B6E276C90}" srcOrd="0" destOrd="0" presId="urn:microsoft.com/office/officeart/2005/8/layout/vList2"/>
    <dgm:cxn modelId="{50121ED9-9E33-4E98-962E-07F36A65B360}" type="presOf" srcId="{FC240CC4-D031-42DC-9430-AFFAEF5B97C8}" destId="{C61993C7-B5A8-489C-A6C9-2FEEA4A2E4AA}" srcOrd="0" destOrd="0" presId="urn:microsoft.com/office/officeart/2005/8/layout/vList2"/>
    <dgm:cxn modelId="{DA2D7CC7-1112-493A-BDF2-53BE6A159F65}" type="presOf" srcId="{62F9A294-1BF1-476C-8589-2F1FA500ADBF}" destId="{3A312C97-96BB-414C-B160-DCC7838CF574}" srcOrd="0" destOrd="0" presId="urn:microsoft.com/office/officeart/2005/8/layout/vList2"/>
    <dgm:cxn modelId="{93E06CA4-4AC2-4FDD-9302-643344FC8B2E}" srcId="{C5EA1913-CCE5-4925-BBCA-2E70D28A812A}" destId="{FC240CC4-D031-42DC-9430-AFFAEF5B97C8}" srcOrd="0" destOrd="0" parTransId="{5F7C8403-5D1D-4C08-967B-CD0E2E90D587}" sibTransId="{A16677C3-49C3-4F09-8123-C869331D31CA}"/>
    <dgm:cxn modelId="{584161EC-0EA2-4F27-85D9-298713F7C07F}" srcId="{1AE363CB-B528-4536-8272-3D5B6F0829D0}" destId="{F868EE8D-6210-4D87-A145-63CC4F9312B5}" srcOrd="1" destOrd="0" parTransId="{E0A4FCAB-0125-44B6-9BCF-78075EC7940D}" sibTransId="{21A6F81C-A1A7-440F-B3E9-7BFA54429CE2}"/>
    <dgm:cxn modelId="{7CD825E0-1C69-4F39-83DD-D71171B02DD0}" srcId="{F868EE8D-6210-4D87-A145-63CC4F9312B5}" destId="{62F9A294-1BF1-476C-8589-2F1FA500ADBF}" srcOrd="0" destOrd="0" parTransId="{43B5D369-E6C0-44C8-891F-43315BF7E1B9}" sibTransId="{2032151D-0466-4412-871B-8B623086D8A5}"/>
    <dgm:cxn modelId="{8A779F7C-66D3-43CE-8D5E-6020953AE6A9}" type="presOf" srcId="{B9E4008B-FD42-4A7B-8AC1-21E3F71B3871}" destId="{E3A5ABB1-066E-48CD-A7E8-5C129F3CF6F9}" srcOrd="0" destOrd="0" presId="urn:microsoft.com/office/officeart/2005/8/layout/vList2"/>
    <dgm:cxn modelId="{D23AFE93-87D6-46D8-98BB-6CA2941B7F51}" type="presOf" srcId="{F868EE8D-6210-4D87-A145-63CC4F9312B5}" destId="{316FC890-A799-4D76-99FC-E82533B7F2F8}" srcOrd="0" destOrd="0" presId="urn:microsoft.com/office/officeart/2005/8/layout/vList2"/>
    <dgm:cxn modelId="{2FA86177-41F8-4F9B-AB79-C313FD96814E}" type="presOf" srcId="{C5EA1913-CCE5-4925-BBCA-2E70D28A812A}" destId="{F57050F9-2C39-4EB8-A719-EF642C3D5F06}" srcOrd="0" destOrd="0" presId="urn:microsoft.com/office/officeart/2005/8/layout/vList2"/>
    <dgm:cxn modelId="{25DE25F5-ED63-4664-95D9-87D6D7BBA9AD}" srcId="{12CF6339-E034-4FDE-A8E2-FAF9EAB3D7A3}" destId="{B9E4008B-FD42-4A7B-8AC1-21E3F71B3871}" srcOrd="0" destOrd="0" parTransId="{55BBF903-C4AF-4BAE-BB97-74D585D1FA4B}" sibTransId="{9EBB7060-606B-4943-9B6B-3DD09EB890AF}"/>
    <dgm:cxn modelId="{7492EFAC-B23B-40C6-8EEF-796D7FFD4306}" srcId="{1AE363CB-B528-4536-8272-3D5B6F0829D0}" destId="{C5EA1913-CCE5-4925-BBCA-2E70D28A812A}" srcOrd="2" destOrd="0" parTransId="{5A759377-5A84-4615-9820-8FB07AF47FFA}" sibTransId="{EA427B28-60B7-4DEE-BDE2-F0BF32C19F3E}"/>
    <dgm:cxn modelId="{24AEA8F6-F09D-4104-B69C-5178D3C7689D}" type="presParOf" srcId="{0C17E3F6-E84A-48E7-8AE4-5B7B6E276C90}" destId="{E58E9026-AD77-4FA1-B773-736A116DF45A}" srcOrd="0" destOrd="0" presId="urn:microsoft.com/office/officeart/2005/8/layout/vList2"/>
    <dgm:cxn modelId="{D3EADB91-FFD2-4267-993E-7160F4ED6963}" type="presParOf" srcId="{0C17E3F6-E84A-48E7-8AE4-5B7B6E276C90}" destId="{E3A5ABB1-066E-48CD-A7E8-5C129F3CF6F9}" srcOrd="1" destOrd="0" presId="urn:microsoft.com/office/officeart/2005/8/layout/vList2"/>
    <dgm:cxn modelId="{4B11BBA5-F2BC-4F12-9B94-56331B31DA3E}" type="presParOf" srcId="{0C17E3F6-E84A-48E7-8AE4-5B7B6E276C90}" destId="{316FC890-A799-4D76-99FC-E82533B7F2F8}" srcOrd="2" destOrd="0" presId="urn:microsoft.com/office/officeart/2005/8/layout/vList2"/>
    <dgm:cxn modelId="{966C229A-B431-4783-AD90-905A5E63F5BE}" type="presParOf" srcId="{0C17E3F6-E84A-48E7-8AE4-5B7B6E276C90}" destId="{3A312C97-96BB-414C-B160-DCC7838CF574}" srcOrd="3" destOrd="0" presId="urn:microsoft.com/office/officeart/2005/8/layout/vList2"/>
    <dgm:cxn modelId="{9C485CC0-8558-480B-A1E6-C86F36B65426}" type="presParOf" srcId="{0C17E3F6-E84A-48E7-8AE4-5B7B6E276C90}" destId="{F57050F9-2C39-4EB8-A719-EF642C3D5F06}" srcOrd="4" destOrd="0" presId="urn:microsoft.com/office/officeart/2005/8/layout/vList2"/>
    <dgm:cxn modelId="{2317F708-A66C-425C-8B7A-6227CEE2839F}" type="presParOf" srcId="{0C17E3F6-E84A-48E7-8AE4-5B7B6E276C90}" destId="{C61993C7-B5A8-489C-A6C9-2FEEA4A2E4AA}"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2A7E97-A912-4722-B4DA-DAE2F13EAE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B2C290-0D22-4C73-A400-804ECE0EF296}">
      <dgm:prSet custT="1"/>
      <dgm:spPr/>
      <dgm:t>
        <a:bodyPr/>
        <a:lstStyle/>
        <a:p>
          <a:pPr algn="l" rtl="0"/>
          <a:r>
            <a:rPr lang="en-US" sz="1400" b="1" dirty="0" smtClean="0"/>
            <a:t>Failure to ask important questions</a:t>
          </a:r>
          <a:r>
            <a:rPr lang="en-US" sz="1600" b="1" dirty="0" smtClean="0"/>
            <a:t>. </a:t>
          </a:r>
          <a:endParaRPr lang="en-US" sz="1600" dirty="0"/>
        </a:p>
      </dgm:t>
    </dgm:pt>
    <dgm:pt modelId="{A66F44F3-934A-4D66-AF2E-CB27106F9FF2}" type="parTrans" cxnId="{A294A43F-3991-49D4-BE02-BD87A67A64D9}">
      <dgm:prSet/>
      <dgm:spPr/>
      <dgm:t>
        <a:bodyPr/>
        <a:lstStyle/>
        <a:p>
          <a:endParaRPr lang="en-US"/>
        </a:p>
      </dgm:t>
    </dgm:pt>
    <dgm:pt modelId="{F9CEEAD0-5057-409C-AC13-85BACD049B33}" type="sibTrans" cxnId="{A294A43F-3991-49D4-BE02-BD87A67A64D9}">
      <dgm:prSet/>
      <dgm:spPr/>
      <dgm:t>
        <a:bodyPr/>
        <a:lstStyle/>
        <a:p>
          <a:endParaRPr lang="en-US"/>
        </a:p>
      </dgm:t>
    </dgm:pt>
    <dgm:pt modelId="{28464646-79FA-4E0D-AF73-AB920A19BD1A}">
      <dgm:prSet custT="1"/>
      <dgm:spPr>
        <a:ln>
          <a:solidFill>
            <a:schemeClr val="accent1">
              <a:alpha val="90000"/>
            </a:schemeClr>
          </a:solidFill>
        </a:ln>
      </dgm:spPr>
      <dgm:t>
        <a:bodyPr/>
        <a:lstStyle/>
        <a:p>
          <a:pPr marL="457200" indent="-171450" rtl="0">
            <a:lnSpc>
              <a:spcPts val="1600"/>
            </a:lnSpc>
            <a:spcAft>
              <a:spcPts val="0"/>
            </a:spcAft>
          </a:pPr>
          <a:r>
            <a:rPr lang="en-US" sz="1400" b="1" dirty="0" smtClean="0">
              <a:solidFill>
                <a:schemeClr val="tx2"/>
              </a:solidFill>
            </a:rPr>
            <a:t>For example, it may be important to know if tenants have access to quit-smoking services.</a:t>
          </a:r>
          <a:endParaRPr lang="en-US" sz="1400" dirty="0">
            <a:solidFill>
              <a:schemeClr val="tx2"/>
            </a:solidFill>
          </a:endParaRPr>
        </a:p>
      </dgm:t>
    </dgm:pt>
    <dgm:pt modelId="{DAC764DA-8D6F-432E-9C43-D59715A8B83B}" type="parTrans" cxnId="{001E0EFC-1E6A-49E2-A8C1-BFE622613334}">
      <dgm:prSet/>
      <dgm:spPr/>
      <dgm:t>
        <a:bodyPr/>
        <a:lstStyle/>
        <a:p>
          <a:endParaRPr lang="en-US"/>
        </a:p>
      </dgm:t>
    </dgm:pt>
    <dgm:pt modelId="{16DE057C-ADB2-4127-ACEC-A39A02F2768D}" type="sibTrans" cxnId="{001E0EFC-1E6A-49E2-A8C1-BFE622613334}">
      <dgm:prSet/>
      <dgm:spPr/>
      <dgm:t>
        <a:bodyPr/>
        <a:lstStyle/>
        <a:p>
          <a:endParaRPr lang="en-US"/>
        </a:p>
      </dgm:t>
    </dgm:pt>
    <dgm:pt modelId="{232ADE99-7120-4548-BC05-B8E75D381F1D}" type="pres">
      <dgm:prSet presAssocID="{782A7E97-A912-4722-B4DA-DAE2F13EAEFD}" presName="Name0" presStyleCnt="0">
        <dgm:presLayoutVars>
          <dgm:dir/>
          <dgm:animLvl val="lvl"/>
          <dgm:resizeHandles val="exact"/>
        </dgm:presLayoutVars>
      </dgm:prSet>
      <dgm:spPr/>
      <dgm:t>
        <a:bodyPr/>
        <a:lstStyle/>
        <a:p>
          <a:endParaRPr lang="en-US"/>
        </a:p>
      </dgm:t>
    </dgm:pt>
    <dgm:pt modelId="{20FE60A1-27EE-4F4B-81A6-76FFD511FFC5}" type="pres">
      <dgm:prSet presAssocID="{A6B2C290-0D22-4C73-A400-804ECE0EF296}" presName="composite" presStyleCnt="0"/>
      <dgm:spPr/>
    </dgm:pt>
    <dgm:pt modelId="{11992AA5-90AF-446E-9915-CC828C0EBE25}" type="pres">
      <dgm:prSet presAssocID="{A6B2C290-0D22-4C73-A400-804ECE0EF296}" presName="parTx" presStyleLbl="alignNode1" presStyleIdx="0" presStyleCnt="1">
        <dgm:presLayoutVars>
          <dgm:chMax val="0"/>
          <dgm:chPref val="0"/>
          <dgm:bulletEnabled val="1"/>
        </dgm:presLayoutVars>
      </dgm:prSet>
      <dgm:spPr>
        <a:prstGeom prst="roundRect">
          <a:avLst/>
        </a:prstGeom>
      </dgm:spPr>
      <dgm:t>
        <a:bodyPr/>
        <a:lstStyle/>
        <a:p>
          <a:endParaRPr lang="en-US"/>
        </a:p>
      </dgm:t>
    </dgm:pt>
    <dgm:pt modelId="{8AEA5604-C24A-4226-8C7F-D70F15227888}" type="pres">
      <dgm:prSet presAssocID="{A6B2C290-0D22-4C73-A400-804ECE0EF296}" presName="desTx" presStyleLbl="alignAccFollowNode1" presStyleIdx="0" presStyleCnt="1">
        <dgm:presLayoutVars>
          <dgm:bulletEnabled val="1"/>
        </dgm:presLayoutVars>
      </dgm:prSet>
      <dgm:spPr>
        <a:prstGeom prst="roundRect">
          <a:avLst/>
        </a:prstGeom>
      </dgm:spPr>
      <dgm:t>
        <a:bodyPr/>
        <a:lstStyle/>
        <a:p>
          <a:endParaRPr lang="en-US"/>
        </a:p>
      </dgm:t>
    </dgm:pt>
  </dgm:ptLst>
  <dgm:cxnLst>
    <dgm:cxn modelId="{A294A43F-3991-49D4-BE02-BD87A67A64D9}" srcId="{782A7E97-A912-4722-B4DA-DAE2F13EAEFD}" destId="{A6B2C290-0D22-4C73-A400-804ECE0EF296}" srcOrd="0" destOrd="0" parTransId="{A66F44F3-934A-4D66-AF2E-CB27106F9FF2}" sibTransId="{F9CEEAD0-5057-409C-AC13-85BACD049B33}"/>
    <dgm:cxn modelId="{F8D8A584-3531-4186-A407-31376231FABD}" type="presOf" srcId="{28464646-79FA-4E0D-AF73-AB920A19BD1A}" destId="{8AEA5604-C24A-4226-8C7F-D70F15227888}" srcOrd="0" destOrd="0" presId="urn:microsoft.com/office/officeart/2005/8/layout/hList1"/>
    <dgm:cxn modelId="{6D9EFC75-285A-4D2D-AD5D-9186A22EF782}" type="presOf" srcId="{A6B2C290-0D22-4C73-A400-804ECE0EF296}" destId="{11992AA5-90AF-446E-9915-CC828C0EBE25}" srcOrd="0" destOrd="0" presId="urn:microsoft.com/office/officeart/2005/8/layout/hList1"/>
    <dgm:cxn modelId="{001E0EFC-1E6A-49E2-A8C1-BFE622613334}" srcId="{A6B2C290-0D22-4C73-A400-804ECE0EF296}" destId="{28464646-79FA-4E0D-AF73-AB920A19BD1A}" srcOrd="0" destOrd="0" parTransId="{DAC764DA-8D6F-432E-9C43-D59715A8B83B}" sibTransId="{16DE057C-ADB2-4127-ACEC-A39A02F2768D}"/>
    <dgm:cxn modelId="{4AF1C362-AFA3-4B77-A20F-FE257103623E}" type="presOf" srcId="{782A7E97-A912-4722-B4DA-DAE2F13EAEFD}" destId="{232ADE99-7120-4548-BC05-B8E75D381F1D}" srcOrd="0" destOrd="0" presId="urn:microsoft.com/office/officeart/2005/8/layout/hList1"/>
    <dgm:cxn modelId="{2A1DBC6B-7246-41D0-B2A3-3FF94B64079A}" type="presParOf" srcId="{232ADE99-7120-4548-BC05-B8E75D381F1D}" destId="{20FE60A1-27EE-4F4B-81A6-76FFD511FFC5}" srcOrd="0" destOrd="0" presId="urn:microsoft.com/office/officeart/2005/8/layout/hList1"/>
    <dgm:cxn modelId="{AF3CA235-E54F-46FB-A3A8-10296729B8A6}" type="presParOf" srcId="{20FE60A1-27EE-4F4B-81A6-76FFD511FFC5}" destId="{11992AA5-90AF-446E-9915-CC828C0EBE25}" srcOrd="0" destOrd="0" presId="urn:microsoft.com/office/officeart/2005/8/layout/hList1"/>
    <dgm:cxn modelId="{59C9AD1A-FB0D-400D-B366-5CE654CDE4A1}" type="presParOf" srcId="{20FE60A1-27EE-4F4B-81A6-76FFD511FFC5}" destId="{8AEA5604-C24A-4226-8C7F-D70F1522788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2A7E97-A912-4722-B4DA-DAE2F13EAE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B2C290-0D22-4C73-A400-804ECE0EF296}">
      <dgm:prSet custT="1"/>
      <dgm:spPr/>
      <dgm:t>
        <a:bodyPr/>
        <a:lstStyle/>
        <a:p>
          <a:pPr algn="l" rtl="0">
            <a:lnSpc>
              <a:spcPts val="1600"/>
            </a:lnSpc>
            <a:spcAft>
              <a:spcPts val="0"/>
            </a:spcAft>
          </a:pPr>
          <a:r>
            <a:rPr lang="en-US" sz="1400" b="1" dirty="0" smtClean="0"/>
            <a:t>Difficulty gaining access to or trust of program constituents. </a:t>
          </a:r>
          <a:endParaRPr lang="en-US" sz="1400" dirty="0"/>
        </a:p>
      </dgm:t>
    </dgm:pt>
    <dgm:pt modelId="{A66F44F3-934A-4D66-AF2E-CB27106F9FF2}" type="parTrans" cxnId="{A294A43F-3991-49D4-BE02-BD87A67A64D9}">
      <dgm:prSet/>
      <dgm:spPr/>
      <dgm:t>
        <a:bodyPr/>
        <a:lstStyle/>
        <a:p>
          <a:endParaRPr lang="en-US"/>
        </a:p>
      </dgm:t>
    </dgm:pt>
    <dgm:pt modelId="{F9CEEAD0-5057-409C-AC13-85BACD049B33}" type="sibTrans" cxnId="{A294A43F-3991-49D4-BE02-BD87A67A64D9}">
      <dgm:prSet/>
      <dgm:spPr/>
      <dgm:t>
        <a:bodyPr/>
        <a:lstStyle/>
        <a:p>
          <a:endParaRPr lang="en-US"/>
        </a:p>
      </dgm:t>
    </dgm:pt>
    <dgm:pt modelId="{28464646-79FA-4E0D-AF73-AB920A19BD1A}">
      <dgm:prSet custT="1"/>
      <dgm:spPr>
        <a:ln>
          <a:solidFill>
            <a:schemeClr val="accent1">
              <a:alpha val="90000"/>
            </a:schemeClr>
          </a:solidFill>
        </a:ln>
      </dgm:spPr>
      <dgm:t>
        <a:bodyPr/>
        <a:lstStyle/>
        <a:p>
          <a:pPr marL="457200" indent="-171450" rtl="0">
            <a:lnSpc>
              <a:spcPts val="1600"/>
            </a:lnSpc>
            <a:spcAft>
              <a:spcPts val="0"/>
            </a:spcAft>
          </a:pPr>
          <a:r>
            <a:rPr lang="en-US" sz="1400" b="1" dirty="0" smtClean="0">
              <a:solidFill>
                <a:schemeClr val="tx2"/>
              </a:solidFill>
            </a:rPr>
            <a:t>For example, will you gain access to data or be received into residents’ homes?</a:t>
          </a:r>
          <a:endParaRPr lang="en-US" sz="1400" dirty="0">
            <a:solidFill>
              <a:schemeClr val="tx2"/>
            </a:solidFill>
          </a:endParaRPr>
        </a:p>
      </dgm:t>
    </dgm:pt>
    <dgm:pt modelId="{DAC764DA-8D6F-432E-9C43-D59715A8B83B}" type="parTrans" cxnId="{001E0EFC-1E6A-49E2-A8C1-BFE622613334}">
      <dgm:prSet/>
      <dgm:spPr/>
      <dgm:t>
        <a:bodyPr/>
        <a:lstStyle/>
        <a:p>
          <a:endParaRPr lang="en-US"/>
        </a:p>
      </dgm:t>
    </dgm:pt>
    <dgm:pt modelId="{16DE057C-ADB2-4127-ACEC-A39A02F2768D}" type="sibTrans" cxnId="{001E0EFC-1E6A-49E2-A8C1-BFE622613334}">
      <dgm:prSet/>
      <dgm:spPr/>
      <dgm:t>
        <a:bodyPr/>
        <a:lstStyle/>
        <a:p>
          <a:endParaRPr lang="en-US"/>
        </a:p>
      </dgm:t>
    </dgm:pt>
    <dgm:pt modelId="{232ADE99-7120-4548-BC05-B8E75D381F1D}" type="pres">
      <dgm:prSet presAssocID="{782A7E97-A912-4722-B4DA-DAE2F13EAEFD}" presName="Name0" presStyleCnt="0">
        <dgm:presLayoutVars>
          <dgm:dir/>
          <dgm:animLvl val="lvl"/>
          <dgm:resizeHandles val="exact"/>
        </dgm:presLayoutVars>
      </dgm:prSet>
      <dgm:spPr/>
      <dgm:t>
        <a:bodyPr/>
        <a:lstStyle/>
        <a:p>
          <a:endParaRPr lang="en-US"/>
        </a:p>
      </dgm:t>
    </dgm:pt>
    <dgm:pt modelId="{20FE60A1-27EE-4F4B-81A6-76FFD511FFC5}" type="pres">
      <dgm:prSet presAssocID="{A6B2C290-0D22-4C73-A400-804ECE0EF296}" presName="composite" presStyleCnt="0"/>
      <dgm:spPr/>
    </dgm:pt>
    <dgm:pt modelId="{11992AA5-90AF-446E-9915-CC828C0EBE25}" type="pres">
      <dgm:prSet presAssocID="{A6B2C290-0D22-4C73-A400-804ECE0EF296}" presName="parTx" presStyleLbl="alignNode1" presStyleIdx="0" presStyleCnt="1">
        <dgm:presLayoutVars>
          <dgm:chMax val="0"/>
          <dgm:chPref val="0"/>
          <dgm:bulletEnabled val="1"/>
        </dgm:presLayoutVars>
      </dgm:prSet>
      <dgm:spPr>
        <a:prstGeom prst="roundRect">
          <a:avLst/>
        </a:prstGeom>
      </dgm:spPr>
      <dgm:t>
        <a:bodyPr/>
        <a:lstStyle/>
        <a:p>
          <a:endParaRPr lang="en-US"/>
        </a:p>
      </dgm:t>
    </dgm:pt>
    <dgm:pt modelId="{8AEA5604-C24A-4226-8C7F-D70F15227888}" type="pres">
      <dgm:prSet presAssocID="{A6B2C290-0D22-4C73-A400-804ECE0EF296}" presName="desTx" presStyleLbl="alignAccFollowNode1" presStyleIdx="0" presStyleCnt="1" custScaleY="84519" custLinFactNeighborY="-9801">
        <dgm:presLayoutVars>
          <dgm:bulletEnabled val="1"/>
        </dgm:presLayoutVars>
      </dgm:prSet>
      <dgm:spPr>
        <a:prstGeom prst="roundRect">
          <a:avLst/>
        </a:prstGeom>
      </dgm:spPr>
      <dgm:t>
        <a:bodyPr/>
        <a:lstStyle/>
        <a:p>
          <a:endParaRPr lang="en-US"/>
        </a:p>
      </dgm:t>
    </dgm:pt>
  </dgm:ptLst>
  <dgm:cxnLst>
    <dgm:cxn modelId="{A294A43F-3991-49D4-BE02-BD87A67A64D9}" srcId="{782A7E97-A912-4722-B4DA-DAE2F13EAEFD}" destId="{A6B2C290-0D22-4C73-A400-804ECE0EF296}" srcOrd="0" destOrd="0" parTransId="{A66F44F3-934A-4D66-AF2E-CB27106F9FF2}" sibTransId="{F9CEEAD0-5057-409C-AC13-85BACD049B33}"/>
    <dgm:cxn modelId="{C77F3466-22A3-4C35-8FAF-095799100FB5}" type="presOf" srcId="{782A7E97-A912-4722-B4DA-DAE2F13EAEFD}" destId="{232ADE99-7120-4548-BC05-B8E75D381F1D}" srcOrd="0" destOrd="0" presId="urn:microsoft.com/office/officeart/2005/8/layout/hList1"/>
    <dgm:cxn modelId="{001E0EFC-1E6A-49E2-A8C1-BFE622613334}" srcId="{A6B2C290-0D22-4C73-A400-804ECE0EF296}" destId="{28464646-79FA-4E0D-AF73-AB920A19BD1A}" srcOrd="0" destOrd="0" parTransId="{DAC764DA-8D6F-432E-9C43-D59715A8B83B}" sibTransId="{16DE057C-ADB2-4127-ACEC-A39A02F2768D}"/>
    <dgm:cxn modelId="{9BD341DF-2C1D-4C29-A593-50794D236F51}" type="presOf" srcId="{A6B2C290-0D22-4C73-A400-804ECE0EF296}" destId="{11992AA5-90AF-446E-9915-CC828C0EBE25}" srcOrd="0" destOrd="0" presId="urn:microsoft.com/office/officeart/2005/8/layout/hList1"/>
    <dgm:cxn modelId="{B8B0D1B2-E664-4870-BB0A-CBA184CABDED}" type="presOf" srcId="{28464646-79FA-4E0D-AF73-AB920A19BD1A}" destId="{8AEA5604-C24A-4226-8C7F-D70F15227888}" srcOrd="0" destOrd="0" presId="urn:microsoft.com/office/officeart/2005/8/layout/hList1"/>
    <dgm:cxn modelId="{4899D231-0C55-46F4-8B9E-459409AED14F}" type="presParOf" srcId="{232ADE99-7120-4548-BC05-B8E75D381F1D}" destId="{20FE60A1-27EE-4F4B-81A6-76FFD511FFC5}" srcOrd="0" destOrd="0" presId="urn:microsoft.com/office/officeart/2005/8/layout/hList1"/>
    <dgm:cxn modelId="{0887B93D-6340-47D8-833F-AD588FC25F0C}" type="presParOf" srcId="{20FE60A1-27EE-4F4B-81A6-76FFD511FFC5}" destId="{11992AA5-90AF-446E-9915-CC828C0EBE25}" srcOrd="0" destOrd="0" presId="urn:microsoft.com/office/officeart/2005/8/layout/hList1"/>
    <dgm:cxn modelId="{493118C0-ACDF-4BBD-8AFC-37D96BF81B21}" type="presParOf" srcId="{20FE60A1-27EE-4F4B-81A6-76FFD511FFC5}" destId="{8AEA5604-C24A-4226-8C7F-D70F1522788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2A7E97-A912-4722-B4DA-DAE2F13EAE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B2C290-0D22-4C73-A400-804ECE0EF296}">
      <dgm:prSet custT="1"/>
      <dgm:spPr/>
      <dgm:t>
        <a:bodyPr/>
        <a:lstStyle/>
        <a:p>
          <a:pPr algn="l" rtl="0"/>
          <a:r>
            <a:rPr lang="en-US" sz="1600" b="1" dirty="0" smtClean="0">
              <a:ea typeface="ＭＳ Ｐゴシック" pitchFamily="34" charset="-128"/>
            </a:rPr>
            <a:t>Failure to uncover unanticipated consequences. </a:t>
          </a:r>
          <a:endParaRPr lang="en-US" sz="1600" b="1" dirty="0"/>
        </a:p>
      </dgm:t>
    </dgm:pt>
    <dgm:pt modelId="{A66F44F3-934A-4D66-AF2E-CB27106F9FF2}" type="parTrans" cxnId="{A294A43F-3991-49D4-BE02-BD87A67A64D9}">
      <dgm:prSet/>
      <dgm:spPr/>
      <dgm:t>
        <a:bodyPr/>
        <a:lstStyle/>
        <a:p>
          <a:endParaRPr lang="en-US"/>
        </a:p>
      </dgm:t>
    </dgm:pt>
    <dgm:pt modelId="{F9CEEAD0-5057-409C-AC13-85BACD049B33}" type="sibTrans" cxnId="{A294A43F-3991-49D4-BE02-BD87A67A64D9}">
      <dgm:prSet/>
      <dgm:spPr/>
      <dgm:t>
        <a:bodyPr/>
        <a:lstStyle/>
        <a:p>
          <a:endParaRPr lang="en-US"/>
        </a:p>
      </dgm:t>
    </dgm:pt>
    <dgm:pt modelId="{28464646-79FA-4E0D-AF73-AB920A19BD1A}">
      <dgm:prSet custT="1"/>
      <dgm:spPr>
        <a:ln>
          <a:solidFill>
            <a:schemeClr val="accent1">
              <a:alpha val="90000"/>
            </a:schemeClr>
          </a:solidFill>
        </a:ln>
      </dgm:spPr>
      <dgm:t>
        <a:bodyPr/>
        <a:lstStyle/>
        <a:p>
          <a:pPr marL="571500" indent="-228600" rtl="0">
            <a:spcAft>
              <a:spcPts val="0"/>
            </a:spcAft>
          </a:pPr>
          <a:r>
            <a:rPr lang="en-US" sz="1400" b="1" dirty="0" smtClean="0">
              <a:solidFill>
                <a:schemeClr val="tx2"/>
              </a:solidFill>
              <a:ea typeface="ＭＳ Ｐゴシック" pitchFamily="34" charset="-128"/>
            </a:rPr>
            <a:t>For example, if improvements are made, will rents increase?</a:t>
          </a:r>
          <a:endParaRPr lang="en-US" sz="1400" b="1" dirty="0">
            <a:solidFill>
              <a:schemeClr val="tx2"/>
            </a:solidFill>
          </a:endParaRPr>
        </a:p>
      </dgm:t>
    </dgm:pt>
    <dgm:pt modelId="{DAC764DA-8D6F-432E-9C43-D59715A8B83B}" type="parTrans" cxnId="{001E0EFC-1E6A-49E2-A8C1-BFE622613334}">
      <dgm:prSet/>
      <dgm:spPr/>
      <dgm:t>
        <a:bodyPr/>
        <a:lstStyle/>
        <a:p>
          <a:endParaRPr lang="en-US"/>
        </a:p>
      </dgm:t>
    </dgm:pt>
    <dgm:pt modelId="{16DE057C-ADB2-4127-ACEC-A39A02F2768D}" type="sibTrans" cxnId="{001E0EFC-1E6A-49E2-A8C1-BFE622613334}">
      <dgm:prSet/>
      <dgm:spPr/>
      <dgm:t>
        <a:bodyPr/>
        <a:lstStyle/>
        <a:p>
          <a:endParaRPr lang="en-US"/>
        </a:p>
      </dgm:t>
    </dgm:pt>
    <dgm:pt modelId="{232ADE99-7120-4548-BC05-B8E75D381F1D}" type="pres">
      <dgm:prSet presAssocID="{782A7E97-A912-4722-B4DA-DAE2F13EAEFD}" presName="Name0" presStyleCnt="0">
        <dgm:presLayoutVars>
          <dgm:dir/>
          <dgm:animLvl val="lvl"/>
          <dgm:resizeHandles val="exact"/>
        </dgm:presLayoutVars>
      </dgm:prSet>
      <dgm:spPr/>
      <dgm:t>
        <a:bodyPr/>
        <a:lstStyle/>
        <a:p>
          <a:endParaRPr lang="en-US"/>
        </a:p>
      </dgm:t>
    </dgm:pt>
    <dgm:pt modelId="{20FE60A1-27EE-4F4B-81A6-76FFD511FFC5}" type="pres">
      <dgm:prSet presAssocID="{A6B2C290-0D22-4C73-A400-804ECE0EF296}" presName="composite" presStyleCnt="0"/>
      <dgm:spPr/>
    </dgm:pt>
    <dgm:pt modelId="{11992AA5-90AF-446E-9915-CC828C0EBE25}" type="pres">
      <dgm:prSet presAssocID="{A6B2C290-0D22-4C73-A400-804ECE0EF296}" presName="parTx" presStyleLbl="alignNode1" presStyleIdx="0" presStyleCnt="1">
        <dgm:presLayoutVars>
          <dgm:chMax val="0"/>
          <dgm:chPref val="0"/>
          <dgm:bulletEnabled val="1"/>
        </dgm:presLayoutVars>
      </dgm:prSet>
      <dgm:spPr>
        <a:prstGeom prst="roundRect">
          <a:avLst/>
        </a:prstGeom>
      </dgm:spPr>
      <dgm:t>
        <a:bodyPr/>
        <a:lstStyle/>
        <a:p>
          <a:endParaRPr lang="en-US"/>
        </a:p>
      </dgm:t>
    </dgm:pt>
    <dgm:pt modelId="{8AEA5604-C24A-4226-8C7F-D70F15227888}" type="pres">
      <dgm:prSet presAssocID="{A6B2C290-0D22-4C73-A400-804ECE0EF296}" presName="desTx" presStyleLbl="alignAccFollowNode1" presStyleIdx="0" presStyleCnt="1" custScaleY="81661" custLinFactNeighborY="-11945">
        <dgm:presLayoutVars>
          <dgm:bulletEnabled val="1"/>
        </dgm:presLayoutVars>
      </dgm:prSet>
      <dgm:spPr>
        <a:prstGeom prst="roundRect">
          <a:avLst/>
        </a:prstGeom>
      </dgm:spPr>
      <dgm:t>
        <a:bodyPr/>
        <a:lstStyle/>
        <a:p>
          <a:endParaRPr lang="en-US"/>
        </a:p>
      </dgm:t>
    </dgm:pt>
  </dgm:ptLst>
  <dgm:cxnLst>
    <dgm:cxn modelId="{A294A43F-3991-49D4-BE02-BD87A67A64D9}" srcId="{782A7E97-A912-4722-B4DA-DAE2F13EAEFD}" destId="{A6B2C290-0D22-4C73-A400-804ECE0EF296}" srcOrd="0" destOrd="0" parTransId="{A66F44F3-934A-4D66-AF2E-CB27106F9FF2}" sibTransId="{F9CEEAD0-5057-409C-AC13-85BACD049B33}"/>
    <dgm:cxn modelId="{4E49EB69-6455-4E1D-9A3C-3B60F9613248}" type="presOf" srcId="{A6B2C290-0D22-4C73-A400-804ECE0EF296}" destId="{11992AA5-90AF-446E-9915-CC828C0EBE25}" srcOrd="0" destOrd="0" presId="urn:microsoft.com/office/officeart/2005/8/layout/hList1"/>
    <dgm:cxn modelId="{001E0EFC-1E6A-49E2-A8C1-BFE622613334}" srcId="{A6B2C290-0D22-4C73-A400-804ECE0EF296}" destId="{28464646-79FA-4E0D-AF73-AB920A19BD1A}" srcOrd="0" destOrd="0" parTransId="{DAC764DA-8D6F-432E-9C43-D59715A8B83B}" sibTransId="{16DE057C-ADB2-4127-ACEC-A39A02F2768D}"/>
    <dgm:cxn modelId="{875FB425-9CBD-49F3-AFB4-D68F372BB85A}" type="presOf" srcId="{28464646-79FA-4E0D-AF73-AB920A19BD1A}" destId="{8AEA5604-C24A-4226-8C7F-D70F15227888}" srcOrd="0" destOrd="0" presId="urn:microsoft.com/office/officeart/2005/8/layout/hList1"/>
    <dgm:cxn modelId="{CFCCA1D8-6869-4B26-BF82-30710A7F98A5}" type="presOf" srcId="{782A7E97-A912-4722-B4DA-DAE2F13EAEFD}" destId="{232ADE99-7120-4548-BC05-B8E75D381F1D}" srcOrd="0" destOrd="0" presId="urn:microsoft.com/office/officeart/2005/8/layout/hList1"/>
    <dgm:cxn modelId="{69E5497D-E649-4504-9A45-D5BCD6BE6CB1}" type="presParOf" srcId="{232ADE99-7120-4548-BC05-B8E75D381F1D}" destId="{20FE60A1-27EE-4F4B-81A6-76FFD511FFC5}" srcOrd="0" destOrd="0" presId="urn:microsoft.com/office/officeart/2005/8/layout/hList1"/>
    <dgm:cxn modelId="{9EEC685D-7DEA-4461-8489-31A522A21D07}" type="presParOf" srcId="{20FE60A1-27EE-4F4B-81A6-76FFD511FFC5}" destId="{11992AA5-90AF-446E-9915-CC828C0EBE25}" srcOrd="0" destOrd="0" presId="urn:microsoft.com/office/officeart/2005/8/layout/hList1"/>
    <dgm:cxn modelId="{B58BC0B5-A1C6-410F-97EE-7CA45CA99B30}" type="presParOf" srcId="{20FE60A1-27EE-4F4B-81A6-76FFD511FFC5}" destId="{8AEA5604-C24A-4226-8C7F-D70F1522788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2A7E97-A912-4722-B4DA-DAE2F13EAE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B2C290-0D22-4C73-A400-804ECE0EF296}">
      <dgm:prSet custT="1"/>
      <dgm:spPr/>
      <dgm:t>
        <a:bodyPr/>
        <a:lstStyle/>
        <a:p>
          <a:pPr algn="l" rtl="0"/>
          <a:r>
            <a:rPr lang="en-US" sz="1400" b="1" dirty="0" smtClean="0">
              <a:ea typeface="ＭＳ Ｐゴシック" pitchFamily="34" charset="-128"/>
            </a:rPr>
            <a:t>Failure to communicate results in ways that are understood and/or accessible. </a:t>
          </a:r>
          <a:endParaRPr lang="en-US" sz="1400" b="1" dirty="0"/>
        </a:p>
      </dgm:t>
    </dgm:pt>
    <dgm:pt modelId="{A66F44F3-934A-4D66-AF2E-CB27106F9FF2}" type="parTrans" cxnId="{A294A43F-3991-49D4-BE02-BD87A67A64D9}">
      <dgm:prSet/>
      <dgm:spPr/>
      <dgm:t>
        <a:bodyPr/>
        <a:lstStyle/>
        <a:p>
          <a:endParaRPr lang="en-US"/>
        </a:p>
      </dgm:t>
    </dgm:pt>
    <dgm:pt modelId="{F9CEEAD0-5057-409C-AC13-85BACD049B33}" type="sibTrans" cxnId="{A294A43F-3991-49D4-BE02-BD87A67A64D9}">
      <dgm:prSet/>
      <dgm:spPr/>
      <dgm:t>
        <a:bodyPr/>
        <a:lstStyle/>
        <a:p>
          <a:endParaRPr lang="en-US"/>
        </a:p>
      </dgm:t>
    </dgm:pt>
    <dgm:pt modelId="{28464646-79FA-4E0D-AF73-AB920A19BD1A}">
      <dgm:prSet custT="1"/>
      <dgm:spPr>
        <a:ln>
          <a:solidFill>
            <a:schemeClr val="accent1">
              <a:alpha val="90000"/>
            </a:schemeClr>
          </a:solidFill>
        </a:ln>
      </dgm:spPr>
      <dgm:t>
        <a:bodyPr/>
        <a:lstStyle/>
        <a:p>
          <a:pPr marL="400050" indent="-171450" rtl="0"/>
          <a:r>
            <a:rPr lang="en-US" sz="1400" b="1" dirty="0" smtClean="0">
              <a:solidFill>
                <a:schemeClr val="tx2"/>
              </a:solidFill>
              <a:ea typeface="ＭＳ Ｐゴシック" pitchFamily="34" charset="-128"/>
            </a:rPr>
            <a:t>For example, are there literacy or language issues? Cultural preferences?</a:t>
          </a:r>
          <a:endParaRPr lang="en-US" sz="1400" b="1" dirty="0">
            <a:solidFill>
              <a:schemeClr val="tx2"/>
            </a:solidFill>
          </a:endParaRPr>
        </a:p>
      </dgm:t>
    </dgm:pt>
    <dgm:pt modelId="{DAC764DA-8D6F-432E-9C43-D59715A8B83B}" type="parTrans" cxnId="{001E0EFC-1E6A-49E2-A8C1-BFE622613334}">
      <dgm:prSet/>
      <dgm:spPr/>
      <dgm:t>
        <a:bodyPr/>
        <a:lstStyle/>
        <a:p>
          <a:endParaRPr lang="en-US"/>
        </a:p>
      </dgm:t>
    </dgm:pt>
    <dgm:pt modelId="{16DE057C-ADB2-4127-ACEC-A39A02F2768D}" type="sibTrans" cxnId="{001E0EFC-1E6A-49E2-A8C1-BFE622613334}">
      <dgm:prSet/>
      <dgm:spPr/>
      <dgm:t>
        <a:bodyPr/>
        <a:lstStyle/>
        <a:p>
          <a:endParaRPr lang="en-US"/>
        </a:p>
      </dgm:t>
    </dgm:pt>
    <dgm:pt modelId="{232ADE99-7120-4548-BC05-B8E75D381F1D}" type="pres">
      <dgm:prSet presAssocID="{782A7E97-A912-4722-B4DA-DAE2F13EAEFD}" presName="Name0" presStyleCnt="0">
        <dgm:presLayoutVars>
          <dgm:dir/>
          <dgm:animLvl val="lvl"/>
          <dgm:resizeHandles val="exact"/>
        </dgm:presLayoutVars>
      </dgm:prSet>
      <dgm:spPr/>
      <dgm:t>
        <a:bodyPr/>
        <a:lstStyle/>
        <a:p>
          <a:endParaRPr lang="en-US"/>
        </a:p>
      </dgm:t>
    </dgm:pt>
    <dgm:pt modelId="{20FE60A1-27EE-4F4B-81A6-76FFD511FFC5}" type="pres">
      <dgm:prSet presAssocID="{A6B2C290-0D22-4C73-A400-804ECE0EF296}" presName="composite" presStyleCnt="0"/>
      <dgm:spPr/>
    </dgm:pt>
    <dgm:pt modelId="{11992AA5-90AF-446E-9915-CC828C0EBE25}" type="pres">
      <dgm:prSet presAssocID="{A6B2C290-0D22-4C73-A400-804ECE0EF296}" presName="parTx" presStyleLbl="alignNode1" presStyleIdx="0" presStyleCnt="1">
        <dgm:presLayoutVars>
          <dgm:chMax val="0"/>
          <dgm:chPref val="0"/>
          <dgm:bulletEnabled val="1"/>
        </dgm:presLayoutVars>
      </dgm:prSet>
      <dgm:spPr>
        <a:prstGeom prst="roundRect">
          <a:avLst/>
        </a:prstGeom>
      </dgm:spPr>
      <dgm:t>
        <a:bodyPr/>
        <a:lstStyle/>
        <a:p>
          <a:endParaRPr lang="en-US"/>
        </a:p>
      </dgm:t>
    </dgm:pt>
    <dgm:pt modelId="{8AEA5604-C24A-4226-8C7F-D70F15227888}" type="pres">
      <dgm:prSet presAssocID="{A6B2C290-0D22-4C73-A400-804ECE0EF296}" presName="desTx" presStyleLbl="alignAccFollowNode1" presStyleIdx="0" presStyleCnt="1" custScaleY="71398" custLinFactNeighborY="-13673">
        <dgm:presLayoutVars>
          <dgm:bulletEnabled val="1"/>
        </dgm:presLayoutVars>
      </dgm:prSet>
      <dgm:spPr>
        <a:prstGeom prst="roundRect">
          <a:avLst/>
        </a:prstGeom>
      </dgm:spPr>
      <dgm:t>
        <a:bodyPr/>
        <a:lstStyle/>
        <a:p>
          <a:endParaRPr lang="en-US"/>
        </a:p>
      </dgm:t>
    </dgm:pt>
  </dgm:ptLst>
  <dgm:cxnLst>
    <dgm:cxn modelId="{2505D472-6773-4ED2-A0BD-7D0295AC92B3}" type="presOf" srcId="{28464646-79FA-4E0D-AF73-AB920A19BD1A}" destId="{8AEA5604-C24A-4226-8C7F-D70F15227888}" srcOrd="0" destOrd="0" presId="urn:microsoft.com/office/officeart/2005/8/layout/hList1"/>
    <dgm:cxn modelId="{A294A43F-3991-49D4-BE02-BD87A67A64D9}" srcId="{782A7E97-A912-4722-B4DA-DAE2F13EAEFD}" destId="{A6B2C290-0D22-4C73-A400-804ECE0EF296}" srcOrd="0" destOrd="0" parTransId="{A66F44F3-934A-4D66-AF2E-CB27106F9FF2}" sibTransId="{F9CEEAD0-5057-409C-AC13-85BACD049B33}"/>
    <dgm:cxn modelId="{760CE732-1423-4454-A0F8-611B208E074E}" type="presOf" srcId="{782A7E97-A912-4722-B4DA-DAE2F13EAEFD}" destId="{232ADE99-7120-4548-BC05-B8E75D381F1D}" srcOrd="0" destOrd="0" presId="urn:microsoft.com/office/officeart/2005/8/layout/hList1"/>
    <dgm:cxn modelId="{001E0EFC-1E6A-49E2-A8C1-BFE622613334}" srcId="{A6B2C290-0D22-4C73-A400-804ECE0EF296}" destId="{28464646-79FA-4E0D-AF73-AB920A19BD1A}" srcOrd="0" destOrd="0" parTransId="{DAC764DA-8D6F-432E-9C43-D59715A8B83B}" sibTransId="{16DE057C-ADB2-4127-ACEC-A39A02F2768D}"/>
    <dgm:cxn modelId="{BD97D58B-0D93-4A8E-B292-4C9E51CB074A}" type="presOf" srcId="{A6B2C290-0D22-4C73-A400-804ECE0EF296}" destId="{11992AA5-90AF-446E-9915-CC828C0EBE25}" srcOrd="0" destOrd="0" presId="urn:microsoft.com/office/officeart/2005/8/layout/hList1"/>
    <dgm:cxn modelId="{FF21CCDB-58AD-4EC5-AD1C-87EC79307E2C}" type="presParOf" srcId="{232ADE99-7120-4548-BC05-B8E75D381F1D}" destId="{20FE60A1-27EE-4F4B-81A6-76FFD511FFC5}" srcOrd="0" destOrd="0" presId="urn:microsoft.com/office/officeart/2005/8/layout/hList1"/>
    <dgm:cxn modelId="{D493F525-89F8-41F6-A2DE-8EBFBA031714}" type="presParOf" srcId="{20FE60A1-27EE-4F4B-81A6-76FFD511FFC5}" destId="{11992AA5-90AF-446E-9915-CC828C0EBE25}" srcOrd="0" destOrd="0" presId="urn:microsoft.com/office/officeart/2005/8/layout/hList1"/>
    <dgm:cxn modelId="{5C6BE5F8-FD0A-449D-920E-56F1D85D8128}" type="presParOf" srcId="{20FE60A1-27EE-4F4B-81A6-76FFD511FFC5}" destId="{8AEA5604-C24A-4226-8C7F-D70F1522788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52AE4C-7DBF-47B8-80B2-1B7D24008BAC}">
      <dsp:nvSpPr>
        <dsp:cNvPr id="0" name=""/>
        <dsp:cNvSpPr/>
      </dsp:nvSpPr>
      <dsp:spPr>
        <a:xfrm>
          <a:off x="2" y="129144"/>
          <a:ext cx="4200781" cy="4042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l" defTabSz="711200" rtl="0">
            <a:lnSpc>
              <a:spcPct val="90000"/>
            </a:lnSpc>
            <a:spcBef>
              <a:spcPct val="0"/>
            </a:spcBef>
            <a:spcAft>
              <a:spcPct val="35000"/>
            </a:spcAft>
          </a:pPr>
          <a:r>
            <a:rPr lang="en-US" sz="1600" b="1" kern="1200" dirty="0" smtClean="0"/>
            <a:t> The purpose of evaluation can be:</a:t>
          </a:r>
          <a:endParaRPr lang="en-US" sz="1600" kern="1200" dirty="0"/>
        </a:p>
      </dsp:txBody>
      <dsp:txXfrm>
        <a:off x="2" y="129144"/>
        <a:ext cx="4200781" cy="404256"/>
      </dsp:txXfrm>
    </dsp:sp>
    <dsp:sp modelId="{DC8A7C33-00E0-4AA7-BF89-FE616F611D14}">
      <dsp:nvSpPr>
        <dsp:cNvPr id="0" name=""/>
        <dsp:cNvSpPr/>
      </dsp:nvSpPr>
      <dsp:spPr>
        <a:xfrm>
          <a:off x="420080" y="533400"/>
          <a:ext cx="422851" cy="435742"/>
        </a:xfrm>
        <a:custGeom>
          <a:avLst/>
          <a:gdLst/>
          <a:ahLst/>
          <a:cxnLst/>
          <a:rect l="0" t="0" r="0" b="0"/>
          <a:pathLst>
            <a:path>
              <a:moveTo>
                <a:pt x="0" y="0"/>
              </a:moveTo>
              <a:lnTo>
                <a:pt x="0" y="435742"/>
              </a:lnTo>
              <a:lnTo>
                <a:pt x="422851" y="435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66833-2B56-4F94-8B4C-51E35EA9DA7D}">
      <dsp:nvSpPr>
        <dsp:cNvPr id="0" name=""/>
        <dsp:cNvSpPr/>
      </dsp:nvSpPr>
      <dsp:spPr>
        <a:xfrm>
          <a:off x="842932" y="795284"/>
          <a:ext cx="2405841" cy="3477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2"/>
              </a:solidFill>
            </a:rPr>
            <a:t>social betterment</a:t>
          </a:r>
          <a:endParaRPr lang="en-US" sz="1600" kern="1200" dirty="0">
            <a:solidFill>
              <a:schemeClr val="tx2"/>
            </a:solidFill>
          </a:endParaRPr>
        </a:p>
      </dsp:txBody>
      <dsp:txXfrm>
        <a:off x="842932" y="795284"/>
        <a:ext cx="2405841" cy="347716"/>
      </dsp:txXfrm>
    </dsp:sp>
    <dsp:sp modelId="{1EE4F4F7-6ABA-48C4-B306-0E618D588650}">
      <dsp:nvSpPr>
        <dsp:cNvPr id="0" name=""/>
        <dsp:cNvSpPr/>
      </dsp:nvSpPr>
      <dsp:spPr>
        <a:xfrm>
          <a:off x="420080" y="533400"/>
          <a:ext cx="422851" cy="941543"/>
        </a:xfrm>
        <a:custGeom>
          <a:avLst/>
          <a:gdLst/>
          <a:ahLst/>
          <a:cxnLst/>
          <a:rect l="0" t="0" r="0" b="0"/>
          <a:pathLst>
            <a:path>
              <a:moveTo>
                <a:pt x="0" y="0"/>
              </a:moveTo>
              <a:lnTo>
                <a:pt x="0" y="941543"/>
              </a:lnTo>
              <a:lnTo>
                <a:pt x="422851" y="9415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49787A-9C99-4110-A300-DFB866A86B18}">
      <dsp:nvSpPr>
        <dsp:cNvPr id="0" name=""/>
        <dsp:cNvSpPr/>
      </dsp:nvSpPr>
      <dsp:spPr>
        <a:xfrm>
          <a:off x="842932" y="1295401"/>
          <a:ext cx="4423687" cy="3590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2"/>
              </a:solidFill>
            </a:rPr>
            <a:t>program planning and decision making</a:t>
          </a:r>
          <a:endParaRPr lang="en-US" sz="1600" kern="1200" dirty="0">
            <a:solidFill>
              <a:schemeClr val="tx2"/>
            </a:solidFill>
          </a:endParaRPr>
        </a:p>
      </dsp:txBody>
      <dsp:txXfrm>
        <a:off x="842932" y="1295401"/>
        <a:ext cx="4423687" cy="359085"/>
      </dsp:txXfrm>
    </dsp:sp>
    <dsp:sp modelId="{9D8340AC-F7DB-4D3D-B5B9-D523E2FBF2B6}">
      <dsp:nvSpPr>
        <dsp:cNvPr id="0" name=""/>
        <dsp:cNvSpPr/>
      </dsp:nvSpPr>
      <dsp:spPr>
        <a:xfrm>
          <a:off x="420080" y="533400"/>
          <a:ext cx="422851" cy="1431199"/>
        </a:xfrm>
        <a:custGeom>
          <a:avLst/>
          <a:gdLst/>
          <a:ahLst/>
          <a:cxnLst/>
          <a:rect l="0" t="0" r="0" b="0"/>
          <a:pathLst>
            <a:path>
              <a:moveTo>
                <a:pt x="0" y="0"/>
              </a:moveTo>
              <a:lnTo>
                <a:pt x="0" y="1431199"/>
              </a:lnTo>
              <a:lnTo>
                <a:pt x="422851" y="14311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980F7B-4018-46BE-A6D4-5B4F3E4EE563}">
      <dsp:nvSpPr>
        <dsp:cNvPr id="0" name=""/>
        <dsp:cNvSpPr/>
      </dsp:nvSpPr>
      <dsp:spPr>
        <a:xfrm>
          <a:off x="842932" y="1795600"/>
          <a:ext cx="3688743" cy="3379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rtl="0">
            <a:lnSpc>
              <a:spcPct val="90000"/>
            </a:lnSpc>
            <a:spcBef>
              <a:spcPct val="0"/>
            </a:spcBef>
            <a:spcAft>
              <a:spcPct val="35000"/>
            </a:spcAft>
          </a:pPr>
          <a:r>
            <a:rPr lang="en-US" sz="1600" b="1" kern="1200" dirty="0" smtClean="0">
              <a:solidFill>
                <a:schemeClr val="tx2"/>
              </a:solidFill>
            </a:rPr>
            <a:t>    empowerment of individuals</a:t>
          </a:r>
          <a:endParaRPr lang="en-US" sz="1600" kern="1200" dirty="0">
            <a:solidFill>
              <a:schemeClr val="tx2"/>
            </a:solidFill>
          </a:endParaRPr>
        </a:p>
        <a:p>
          <a:pPr marL="57150" lvl="1" indent="-57150" algn="l" defTabSz="177800" rtl="0">
            <a:lnSpc>
              <a:spcPct val="90000"/>
            </a:lnSpc>
            <a:spcBef>
              <a:spcPct val="0"/>
            </a:spcBef>
            <a:spcAft>
              <a:spcPct val="15000"/>
            </a:spcAft>
            <a:buChar char="••"/>
          </a:pPr>
          <a:endParaRPr lang="en-US" sz="400" b="1" kern="1200" dirty="0"/>
        </a:p>
        <a:p>
          <a:pPr marL="57150" lvl="1" indent="-57150" algn="l" defTabSz="177800" rtl="0">
            <a:lnSpc>
              <a:spcPct val="90000"/>
            </a:lnSpc>
            <a:spcBef>
              <a:spcPct val="0"/>
            </a:spcBef>
            <a:spcAft>
              <a:spcPct val="15000"/>
            </a:spcAft>
            <a:buChar char="••"/>
          </a:pPr>
          <a:endParaRPr lang="en-US" sz="400" b="1" i="1" kern="1200" dirty="0"/>
        </a:p>
      </dsp:txBody>
      <dsp:txXfrm>
        <a:off x="842932" y="1795600"/>
        <a:ext cx="3688743" cy="3379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37D60-BF20-4AFA-8629-7FFC447E9F13}">
      <dsp:nvSpPr>
        <dsp:cNvPr id="0" name=""/>
        <dsp:cNvSpPr/>
      </dsp:nvSpPr>
      <dsp:spPr>
        <a:xfrm>
          <a:off x="1714" y="500056"/>
          <a:ext cx="1365749" cy="500202"/>
        </a:xfrm>
        <a:prstGeom prst="chevron">
          <a:avLst/>
        </a:prstGeom>
        <a:solidFill>
          <a:srgbClr val="8D9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Purpose</a:t>
          </a:r>
          <a:endParaRPr lang="en-US" sz="1800" kern="1200" dirty="0"/>
        </a:p>
      </dsp:txBody>
      <dsp:txXfrm>
        <a:off x="1714" y="500056"/>
        <a:ext cx="1365749" cy="500202"/>
      </dsp:txXfrm>
    </dsp:sp>
    <dsp:sp modelId="{6B7A706D-235D-46AD-B11A-9863439D7EFB}">
      <dsp:nvSpPr>
        <dsp:cNvPr id="0" name=""/>
        <dsp:cNvSpPr/>
      </dsp:nvSpPr>
      <dsp:spPr>
        <a:xfrm>
          <a:off x="1089548" y="500580"/>
          <a:ext cx="4091346" cy="500201"/>
        </a:xfrm>
        <a:prstGeom prst="chevron">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To add to an existing body of                 theoretical knowledge.</a:t>
          </a:r>
          <a:endParaRPr lang="en-US" sz="1400" b="1" i="1" kern="1200" dirty="0"/>
        </a:p>
      </dsp:txBody>
      <dsp:txXfrm>
        <a:off x="1089548" y="500580"/>
        <a:ext cx="4091346" cy="500201"/>
      </dsp:txXfrm>
    </dsp:sp>
    <dsp:sp modelId="{DB9BB9CF-F20B-4F09-974E-5A12A025B595}">
      <dsp:nvSpPr>
        <dsp:cNvPr id="0" name=""/>
        <dsp:cNvSpPr/>
      </dsp:nvSpPr>
      <dsp:spPr>
        <a:xfrm>
          <a:off x="12771" y="1214733"/>
          <a:ext cx="1543801" cy="642146"/>
        </a:xfrm>
        <a:prstGeom prst="chevron">
          <a:avLst/>
        </a:prstGeom>
        <a:solidFill>
          <a:srgbClr val="8D9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Typical Questions </a:t>
          </a:r>
          <a:endParaRPr lang="en-US" sz="1400" kern="1200" dirty="0"/>
        </a:p>
      </dsp:txBody>
      <dsp:txXfrm>
        <a:off x="12771" y="1214733"/>
        <a:ext cx="1543801" cy="642146"/>
      </dsp:txXfrm>
    </dsp:sp>
    <dsp:sp modelId="{3485896C-ED64-4DCF-9CC2-0F22C511B376}">
      <dsp:nvSpPr>
        <dsp:cNvPr id="0" name=""/>
        <dsp:cNvSpPr/>
      </dsp:nvSpPr>
      <dsp:spPr>
        <a:xfrm>
          <a:off x="1238323" y="1204908"/>
          <a:ext cx="4070757" cy="665449"/>
        </a:xfrm>
        <a:prstGeom prst="chevron">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171450" lvl="0" indent="-171450" algn="l" defTabSz="622300" rtl="0">
            <a:lnSpc>
              <a:spcPct val="90000"/>
            </a:lnSpc>
            <a:spcBef>
              <a:spcPct val="0"/>
            </a:spcBef>
            <a:spcAft>
              <a:spcPts val="600"/>
            </a:spcAft>
          </a:pPr>
          <a:r>
            <a:rPr lang="en-US" sz="1400" b="1" i="0" kern="1200" dirty="0" smtClean="0"/>
            <a:t>Does the theory hold in this situation?</a:t>
          </a:r>
        </a:p>
        <a:p>
          <a:pPr marL="171450" lvl="0" indent="-171450" algn="l" defTabSz="622300" rtl="0">
            <a:lnSpc>
              <a:spcPct val="90000"/>
            </a:lnSpc>
            <a:spcBef>
              <a:spcPct val="0"/>
            </a:spcBef>
            <a:spcAft>
              <a:spcPts val="600"/>
            </a:spcAft>
          </a:pPr>
          <a:r>
            <a:rPr lang="en-US" sz="1400" b="1" i="0" kern="1200" dirty="0" smtClean="0"/>
            <a:t>How can we improve the theory to make better predictions in every situation?</a:t>
          </a:r>
        </a:p>
      </dsp:txBody>
      <dsp:txXfrm>
        <a:off x="1238323" y="1204908"/>
        <a:ext cx="4070757" cy="6654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37D60-BF20-4AFA-8629-7FFC447E9F13}">
      <dsp:nvSpPr>
        <dsp:cNvPr id="0" name=""/>
        <dsp:cNvSpPr/>
      </dsp:nvSpPr>
      <dsp:spPr>
        <a:xfrm>
          <a:off x="4366" y="527791"/>
          <a:ext cx="1303143" cy="4772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t>Purpose</a:t>
          </a:r>
          <a:endParaRPr lang="en-US" sz="1800" kern="1200" dirty="0"/>
        </a:p>
      </dsp:txBody>
      <dsp:txXfrm>
        <a:off x="4366" y="527791"/>
        <a:ext cx="1303143" cy="477272"/>
      </dsp:txXfrm>
    </dsp:sp>
    <dsp:sp modelId="{6B7A706D-235D-46AD-B11A-9863439D7EFB}">
      <dsp:nvSpPr>
        <dsp:cNvPr id="0" name=""/>
        <dsp:cNvSpPr/>
      </dsp:nvSpPr>
      <dsp:spPr>
        <a:xfrm>
          <a:off x="1042334" y="528291"/>
          <a:ext cx="4126923" cy="47727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2"/>
              </a:solidFill>
              <a:latin typeface="Arial" pitchFamily="34" charset="0"/>
              <a:cs typeface="Arial" pitchFamily="34" charset="0"/>
            </a:rPr>
            <a:t>Judge the merit or worth of a program.</a:t>
          </a:r>
        </a:p>
        <a:p>
          <a:pPr lvl="0" algn="ctr" defTabSz="622300" rtl="0">
            <a:lnSpc>
              <a:spcPct val="90000"/>
            </a:lnSpc>
            <a:spcBef>
              <a:spcPct val="0"/>
            </a:spcBef>
            <a:spcAft>
              <a:spcPct val="35000"/>
            </a:spcAft>
          </a:pPr>
          <a:r>
            <a:rPr lang="en-US" sz="1400" b="1" kern="1200" dirty="0" smtClean="0">
              <a:solidFill>
                <a:schemeClr val="tx2"/>
              </a:solidFill>
              <a:latin typeface="Arial" pitchFamily="34" charset="0"/>
              <a:cs typeface="Arial" pitchFamily="34" charset="0"/>
            </a:rPr>
            <a:t>Provide information for decision making. </a:t>
          </a:r>
          <a:endParaRPr lang="en-US" sz="1400" b="1" i="1" kern="1200" dirty="0">
            <a:solidFill>
              <a:schemeClr val="tx2"/>
            </a:solidFill>
          </a:endParaRPr>
        </a:p>
      </dsp:txBody>
      <dsp:txXfrm>
        <a:off x="1042334" y="528291"/>
        <a:ext cx="4126923" cy="477272"/>
      </dsp:txXfrm>
    </dsp:sp>
    <dsp:sp modelId="{DB9BB9CF-F20B-4F09-974E-5A12A025B595}">
      <dsp:nvSpPr>
        <dsp:cNvPr id="0" name=""/>
        <dsp:cNvSpPr/>
      </dsp:nvSpPr>
      <dsp:spPr>
        <a:xfrm>
          <a:off x="14916" y="1209707"/>
          <a:ext cx="1473033" cy="61270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rtl="0">
            <a:lnSpc>
              <a:spcPct val="90000"/>
            </a:lnSpc>
            <a:spcBef>
              <a:spcPct val="0"/>
            </a:spcBef>
            <a:spcAft>
              <a:spcPct val="35000"/>
            </a:spcAft>
          </a:pPr>
          <a:r>
            <a:rPr lang="en-US" sz="1300" b="1" kern="1200" dirty="0" smtClean="0"/>
            <a:t>Typical Questions </a:t>
          </a:r>
          <a:endParaRPr lang="en-US" sz="1300" kern="1200" dirty="0"/>
        </a:p>
      </dsp:txBody>
      <dsp:txXfrm>
        <a:off x="14916" y="1209707"/>
        <a:ext cx="1473033" cy="612709"/>
      </dsp:txXfrm>
    </dsp:sp>
    <dsp:sp modelId="{3485896C-ED64-4DCF-9CC2-0F22C511B376}">
      <dsp:nvSpPr>
        <dsp:cNvPr id="0" name=""/>
        <dsp:cNvSpPr/>
      </dsp:nvSpPr>
      <dsp:spPr>
        <a:xfrm>
          <a:off x="1184289" y="1200332"/>
          <a:ext cx="4131495" cy="63494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171450" lvl="0" indent="-171450" algn="l" defTabSz="622300" rtl="0">
            <a:lnSpc>
              <a:spcPct val="90000"/>
            </a:lnSpc>
            <a:spcBef>
              <a:spcPct val="0"/>
            </a:spcBef>
            <a:spcAft>
              <a:spcPts val="600"/>
            </a:spcAft>
          </a:pPr>
          <a:r>
            <a:rPr lang="en-US" sz="1400" b="1" i="0" kern="1200" dirty="0" smtClean="0">
              <a:solidFill>
                <a:schemeClr val="tx2"/>
              </a:solidFill>
            </a:rPr>
            <a:t>Is the program doing what was intended?</a:t>
          </a:r>
        </a:p>
        <a:p>
          <a:pPr marL="171450" lvl="0" indent="-171450" algn="l" defTabSz="622300" rtl="0">
            <a:lnSpc>
              <a:spcPct val="90000"/>
            </a:lnSpc>
            <a:spcBef>
              <a:spcPct val="0"/>
            </a:spcBef>
            <a:spcAft>
              <a:spcPts val="600"/>
            </a:spcAft>
          </a:pPr>
          <a:r>
            <a:rPr lang="en-US" sz="1400" b="1" i="0" kern="1200" dirty="0" smtClean="0">
              <a:solidFill>
                <a:schemeClr val="tx2"/>
              </a:solidFill>
            </a:rPr>
            <a:t>What steps might be taken to improve it?</a:t>
          </a:r>
        </a:p>
      </dsp:txBody>
      <dsp:txXfrm>
        <a:off x="1184289" y="1200332"/>
        <a:ext cx="4131495" cy="63494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E9026-AD77-4FA1-B773-736A116DF45A}">
      <dsp:nvSpPr>
        <dsp:cNvPr id="0" name=""/>
        <dsp:cNvSpPr/>
      </dsp:nvSpPr>
      <dsp:spPr>
        <a:xfrm>
          <a:off x="0" y="118920"/>
          <a:ext cx="4800599" cy="377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Persons involved in program operations</a:t>
          </a:r>
          <a:endParaRPr lang="en-US" sz="1600" kern="1200" dirty="0"/>
        </a:p>
      </dsp:txBody>
      <dsp:txXfrm>
        <a:off x="0" y="118920"/>
        <a:ext cx="4800599" cy="377910"/>
      </dsp:txXfrm>
    </dsp:sp>
    <dsp:sp modelId="{E3A5ABB1-066E-48CD-A7E8-5C129F3CF6F9}">
      <dsp:nvSpPr>
        <dsp:cNvPr id="0" name=""/>
        <dsp:cNvSpPr/>
      </dsp:nvSpPr>
      <dsp:spPr>
        <a:xfrm>
          <a:off x="0" y="496830"/>
          <a:ext cx="4800599"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solidFill>
                <a:schemeClr val="tx2"/>
              </a:solidFill>
            </a:rPr>
            <a:t>Example: asthma program staff and partners</a:t>
          </a:r>
          <a:endParaRPr lang="en-US" sz="1500" kern="1200" dirty="0">
            <a:solidFill>
              <a:schemeClr val="tx2"/>
            </a:solidFill>
          </a:endParaRPr>
        </a:p>
      </dsp:txBody>
      <dsp:txXfrm>
        <a:off x="0" y="496830"/>
        <a:ext cx="4800599" cy="314640"/>
      </dsp:txXfrm>
    </dsp:sp>
    <dsp:sp modelId="{316FC890-A799-4D76-99FC-E82533B7F2F8}">
      <dsp:nvSpPr>
        <dsp:cNvPr id="0" name=""/>
        <dsp:cNvSpPr/>
      </dsp:nvSpPr>
      <dsp:spPr>
        <a:xfrm>
          <a:off x="0" y="811470"/>
          <a:ext cx="4800599" cy="377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Persons served or affected by the program</a:t>
          </a:r>
          <a:endParaRPr lang="en-US" sz="1600" kern="1200" dirty="0"/>
        </a:p>
      </dsp:txBody>
      <dsp:txXfrm>
        <a:off x="0" y="811470"/>
        <a:ext cx="4800599" cy="377910"/>
      </dsp:txXfrm>
    </dsp:sp>
    <dsp:sp modelId="{3A312C97-96BB-414C-B160-DCC7838CF574}">
      <dsp:nvSpPr>
        <dsp:cNvPr id="0" name=""/>
        <dsp:cNvSpPr/>
      </dsp:nvSpPr>
      <dsp:spPr>
        <a:xfrm>
          <a:off x="0" y="1189380"/>
          <a:ext cx="4800599"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solidFill>
                <a:schemeClr val="tx2"/>
              </a:solidFill>
            </a:rPr>
            <a:t>Example: participants in asthma interventions, asthma patients, families, caregivers, etc.</a:t>
          </a:r>
          <a:endParaRPr lang="en-US" sz="1500" kern="1200" dirty="0">
            <a:solidFill>
              <a:schemeClr val="tx2"/>
            </a:solidFill>
          </a:endParaRPr>
        </a:p>
      </dsp:txBody>
      <dsp:txXfrm>
        <a:off x="0" y="1189380"/>
        <a:ext cx="4800599" cy="452295"/>
      </dsp:txXfrm>
    </dsp:sp>
    <dsp:sp modelId="{F57050F9-2C39-4EB8-A719-EF642C3D5F06}">
      <dsp:nvSpPr>
        <dsp:cNvPr id="0" name=""/>
        <dsp:cNvSpPr/>
      </dsp:nvSpPr>
      <dsp:spPr>
        <a:xfrm>
          <a:off x="0" y="1641675"/>
          <a:ext cx="4800599" cy="377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kern="1200" dirty="0" smtClean="0"/>
            <a:t>Intended users of evaluation findings</a:t>
          </a:r>
          <a:endParaRPr lang="en-US" sz="1600" kern="1200" dirty="0"/>
        </a:p>
      </dsp:txBody>
      <dsp:txXfrm>
        <a:off x="0" y="1641675"/>
        <a:ext cx="4800599" cy="377910"/>
      </dsp:txXfrm>
    </dsp:sp>
    <dsp:sp modelId="{C61993C7-B5A8-489C-A6C9-2FEEA4A2E4AA}">
      <dsp:nvSpPr>
        <dsp:cNvPr id="0" name=""/>
        <dsp:cNvSpPr/>
      </dsp:nvSpPr>
      <dsp:spPr>
        <a:xfrm>
          <a:off x="0" y="2019585"/>
          <a:ext cx="4800599"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9"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1" kern="1200" dirty="0" smtClean="0">
              <a:solidFill>
                <a:schemeClr val="tx2"/>
              </a:solidFill>
            </a:rPr>
            <a:t>Example: policy makers, managers, administrators, advocates, funders, and others</a:t>
          </a:r>
          <a:endParaRPr lang="en-US" sz="1500" b="1" kern="1200" dirty="0">
            <a:solidFill>
              <a:schemeClr val="tx2"/>
            </a:solidFill>
          </a:endParaRPr>
        </a:p>
      </dsp:txBody>
      <dsp:txXfrm>
        <a:off x="0" y="2019585"/>
        <a:ext cx="4800599" cy="45229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992AA5-90AF-446E-9915-CC828C0EBE25}">
      <dsp:nvSpPr>
        <dsp:cNvPr id="0" name=""/>
        <dsp:cNvSpPr/>
      </dsp:nvSpPr>
      <dsp:spPr>
        <a:xfrm>
          <a:off x="0" y="29579"/>
          <a:ext cx="4800600" cy="489600"/>
        </a:xfrm>
        <a:prstGeom prst="round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rtl="0">
            <a:lnSpc>
              <a:spcPct val="90000"/>
            </a:lnSpc>
            <a:spcBef>
              <a:spcPct val="0"/>
            </a:spcBef>
            <a:spcAft>
              <a:spcPct val="35000"/>
            </a:spcAft>
          </a:pPr>
          <a:r>
            <a:rPr lang="en-US" sz="1400" b="1" kern="1200" dirty="0" smtClean="0"/>
            <a:t>Failure to ask important questions</a:t>
          </a:r>
          <a:r>
            <a:rPr lang="en-US" sz="1600" b="1" kern="1200" dirty="0" smtClean="0"/>
            <a:t>. </a:t>
          </a:r>
          <a:endParaRPr lang="en-US" sz="1600" kern="1200" dirty="0"/>
        </a:p>
      </dsp:txBody>
      <dsp:txXfrm>
        <a:off x="0" y="29579"/>
        <a:ext cx="4800600" cy="489600"/>
      </dsp:txXfrm>
    </dsp:sp>
    <dsp:sp modelId="{8AEA5604-C24A-4226-8C7F-D70F15227888}">
      <dsp:nvSpPr>
        <dsp:cNvPr id="0" name=""/>
        <dsp:cNvSpPr/>
      </dsp:nvSpPr>
      <dsp:spPr>
        <a:xfrm>
          <a:off x="0" y="519180"/>
          <a:ext cx="4800600" cy="746639"/>
        </a:xfrm>
        <a:prstGeom prst="round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457200" lvl="1" indent="-171450" algn="l" defTabSz="622300" rtl="0">
            <a:lnSpc>
              <a:spcPts val="1600"/>
            </a:lnSpc>
            <a:spcBef>
              <a:spcPct val="0"/>
            </a:spcBef>
            <a:spcAft>
              <a:spcPts val="0"/>
            </a:spcAft>
            <a:buChar char="••"/>
          </a:pPr>
          <a:r>
            <a:rPr lang="en-US" sz="1400" b="1" kern="1200" dirty="0" smtClean="0">
              <a:solidFill>
                <a:schemeClr val="tx2"/>
              </a:solidFill>
            </a:rPr>
            <a:t>For example, it may be important to know if tenants have access to quit-smoking services.</a:t>
          </a:r>
          <a:endParaRPr lang="en-US" sz="1400" kern="1200" dirty="0">
            <a:solidFill>
              <a:schemeClr val="tx2"/>
            </a:solidFill>
          </a:endParaRPr>
        </a:p>
      </dsp:txBody>
      <dsp:txXfrm>
        <a:off x="0" y="519180"/>
        <a:ext cx="4800600" cy="7466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992AA5-90AF-446E-9915-CC828C0EBE25}">
      <dsp:nvSpPr>
        <dsp:cNvPr id="0" name=""/>
        <dsp:cNvSpPr/>
      </dsp:nvSpPr>
      <dsp:spPr>
        <a:xfrm>
          <a:off x="0" y="9692"/>
          <a:ext cx="4800600" cy="618007"/>
        </a:xfrm>
        <a:prstGeom prst="round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rtl="0">
            <a:lnSpc>
              <a:spcPts val="1600"/>
            </a:lnSpc>
            <a:spcBef>
              <a:spcPct val="0"/>
            </a:spcBef>
            <a:spcAft>
              <a:spcPts val="0"/>
            </a:spcAft>
          </a:pPr>
          <a:r>
            <a:rPr lang="en-US" sz="1400" b="1" kern="1200" dirty="0" smtClean="0"/>
            <a:t>Difficulty gaining access to or trust of program constituents. </a:t>
          </a:r>
          <a:endParaRPr lang="en-US" sz="1400" kern="1200" dirty="0"/>
        </a:p>
      </dsp:txBody>
      <dsp:txXfrm>
        <a:off x="0" y="9692"/>
        <a:ext cx="4800600" cy="618007"/>
      </dsp:txXfrm>
    </dsp:sp>
    <dsp:sp modelId="{8AEA5604-C24A-4226-8C7F-D70F15227888}">
      <dsp:nvSpPr>
        <dsp:cNvPr id="0" name=""/>
        <dsp:cNvSpPr/>
      </dsp:nvSpPr>
      <dsp:spPr>
        <a:xfrm>
          <a:off x="0" y="609600"/>
          <a:ext cx="4800600" cy="742414"/>
        </a:xfrm>
        <a:prstGeom prst="round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457200" lvl="1" indent="-171450" algn="l" defTabSz="622300" rtl="0">
            <a:lnSpc>
              <a:spcPts val="1600"/>
            </a:lnSpc>
            <a:spcBef>
              <a:spcPct val="0"/>
            </a:spcBef>
            <a:spcAft>
              <a:spcPts val="0"/>
            </a:spcAft>
            <a:buChar char="••"/>
          </a:pPr>
          <a:r>
            <a:rPr lang="en-US" sz="1400" b="1" kern="1200" dirty="0" smtClean="0">
              <a:solidFill>
                <a:schemeClr val="tx2"/>
              </a:solidFill>
            </a:rPr>
            <a:t>For example, will you gain access to data or be received into residents’ homes?</a:t>
          </a:r>
          <a:endParaRPr lang="en-US" sz="1400" kern="1200" dirty="0">
            <a:solidFill>
              <a:schemeClr val="tx2"/>
            </a:solidFill>
          </a:endParaRPr>
        </a:p>
      </dsp:txBody>
      <dsp:txXfrm>
        <a:off x="0" y="609600"/>
        <a:ext cx="4800600" cy="742414"/>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992AA5-90AF-446E-9915-CC828C0EBE25}">
      <dsp:nvSpPr>
        <dsp:cNvPr id="0" name=""/>
        <dsp:cNvSpPr/>
      </dsp:nvSpPr>
      <dsp:spPr>
        <a:xfrm>
          <a:off x="0" y="15968"/>
          <a:ext cx="4800600" cy="618007"/>
        </a:xfrm>
        <a:prstGeom prst="round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rtl="0">
            <a:lnSpc>
              <a:spcPct val="90000"/>
            </a:lnSpc>
            <a:spcBef>
              <a:spcPct val="0"/>
            </a:spcBef>
            <a:spcAft>
              <a:spcPct val="35000"/>
            </a:spcAft>
          </a:pPr>
          <a:r>
            <a:rPr lang="en-US" sz="1600" b="1" kern="1200" dirty="0" smtClean="0">
              <a:ea typeface="ＭＳ Ｐゴシック" pitchFamily="34" charset="-128"/>
            </a:rPr>
            <a:t>Failure to uncover unanticipated consequences. </a:t>
          </a:r>
          <a:endParaRPr lang="en-US" sz="1600" b="1" kern="1200" dirty="0"/>
        </a:p>
      </dsp:txBody>
      <dsp:txXfrm>
        <a:off x="0" y="15968"/>
        <a:ext cx="4800600" cy="618007"/>
      </dsp:txXfrm>
    </dsp:sp>
    <dsp:sp modelId="{8AEA5604-C24A-4226-8C7F-D70F15227888}">
      <dsp:nvSpPr>
        <dsp:cNvPr id="0" name=""/>
        <dsp:cNvSpPr/>
      </dsp:nvSpPr>
      <dsp:spPr>
        <a:xfrm>
          <a:off x="0" y="609596"/>
          <a:ext cx="4800600" cy="717310"/>
        </a:xfrm>
        <a:prstGeom prst="round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571500" lvl="1" indent="-228600" algn="l" defTabSz="622300" rtl="0">
            <a:lnSpc>
              <a:spcPct val="90000"/>
            </a:lnSpc>
            <a:spcBef>
              <a:spcPct val="0"/>
            </a:spcBef>
            <a:spcAft>
              <a:spcPts val="0"/>
            </a:spcAft>
            <a:buChar char="••"/>
          </a:pPr>
          <a:r>
            <a:rPr lang="en-US" sz="1400" b="1" kern="1200" dirty="0" smtClean="0">
              <a:solidFill>
                <a:schemeClr val="tx2"/>
              </a:solidFill>
              <a:ea typeface="ＭＳ Ｐゴシック" pitchFamily="34" charset="-128"/>
            </a:rPr>
            <a:t>For example, if improvements are made, will rents increase?</a:t>
          </a:r>
          <a:endParaRPr lang="en-US" sz="1400" b="1" kern="1200" dirty="0">
            <a:solidFill>
              <a:schemeClr val="tx2"/>
            </a:solidFill>
          </a:endParaRPr>
        </a:p>
      </dsp:txBody>
      <dsp:txXfrm>
        <a:off x="0" y="609596"/>
        <a:ext cx="4800600" cy="71731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992AA5-90AF-446E-9915-CC828C0EBE25}">
      <dsp:nvSpPr>
        <dsp:cNvPr id="0" name=""/>
        <dsp:cNvSpPr/>
      </dsp:nvSpPr>
      <dsp:spPr>
        <a:xfrm>
          <a:off x="0" y="26290"/>
          <a:ext cx="4800600" cy="604800"/>
        </a:xfrm>
        <a:prstGeom prst="round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l" defTabSz="622300" rtl="0">
            <a:lnSpc>
              <a:spcPct val="90000"/>
            </a:lnSpc>
            <a:spcBef>
              <a:spcPct val="0"/>
            </a:spcBef>
            <a:spcAft>
              <a:spcPct val="35000"/>
            </a:spcAft>
          </a:pPr>
          <a:r>
            <a:rPr lang="en-US" sz="1400" b="1" kern="1200" dirty="0" smtClean="0">
              <a:ea typeface="ＭＳ Ｐゴシック" pitchFamily="34" charset="-128"/>
            </a:rPr>
            <a:t>Failure to communicate results in ways that are understood and/or accessible. </a:t>
          </a:r>
          <a:endParaRPr lang="en-US" sz="1400" b="1" kern="1200" dirty="0"/>
        </a:p>
      </dsp:txBody>
      <dsp:txXfrm>
        <a:off x="0" y="26290"/>
        <a:ext cx="4800600" cy="604800"/>
      </dsp:txXfrm>
    </dsp:sp>
    <dsp:sp modelId="{8AEA5604-C24A-4226-8C7F-D70F15227888}">
      <dsp:nvSpPr>
        <dsp:cNvPr id="0" name=""/>
        <dsp:cNvSpPr/>
      </dsp:nvSpPr>
      <dsp:spPr>
        <a:xfrm>
          <a:off x="0" y="636882"/>
          <a:ext cx="4800600" cy="658518"/>
        </a:xfrm>
        <a:prstGeom prst="round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400050" lvl="1" indent="-171450" algn="l" defTabSz="622300" rtl="0">
            <a:lnSpc>
              <a:spcPct val="90000"/>
            </a:lnSpc>
            <a:spcBef>
              <a:spcPct val="0"/>
            </a:spcBef>
            <a:spcAft>
              <a:spcPct val="15000"/>
            </a:spcAft>
            <a:buChar char="••"/>
          </a:pPr>
          <a:r>
            <a:rPr lang="en-US" sz="1400" b="1" kern="1200" dirty="0" smtClean="0">
              <a:solidFill>
                <a:schemeClr val="tx2"/>
              </a:solidFill>
              <a:ea typeface="ＭＳ Ｐゴシック" pitchFamily="34" charset="-128"/>
            </a:rPr>
            <a:t>For example, are there literacy or language issues? Cultural preferences?</a:t>
          </a:r>
          <a:endParaRPr lang="en-US" sz="1400" b="1" kern="1200" dirty="0">
            <a:solidFill>
              <a:schemeClr val="tx2"/>
            </a:solidFill>
          </a:endParaRPr>
        </a:p>
      </dsp:txBody>
      <dsp:txXfrm>
        <a:off x="0" y="636882"/>
        <a:ext cx="4800600" cy="6585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A666CF-7460-4B9B-B292-3D6BE211F090}" type="datetimeFigureOut">
              <a:rPr lang="en-US" smtClean="0"/>
              <a:pPr/>
              <a:t>12/13/2010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4BB12C5-5287-443C-8556-F46EC56EF8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33C3D-D745-41F4-9659-73F93FFBCC77}" type="datetimeFigureOut">
              <a:rPr lang="en-US" smtClean="0"/>
              <a:pPr/>
              <a:t>12/13/2010</a:t>
            </a:fld>
            <a:endParaRPr lang="en-US"/>
          </a:p>
        </p:txBody>
      </p:sp>
      <p:sp>
        <p:nvSpPr>
          <p:cNvPr id="4" name="Slide Image Placeholder 3"/>
          <p:cNvSpPr>
            <a:spLocks noGrp="1" noRot="1" noChangeAspect="1"/>
          </p:cNvSpPr>
          <p:nvPr>
            <p:ph type="sldImg" idx="2"/>
          </p:nvPr>
        </p:nvSpPr>
        <p:spPr>
          <a:xfrm>
            <a:off x="1179513" y="696913"/>
            <a:ext cx="46513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EAC45AD-F9E6-458A-BF6F-64090D6C3C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09722" rtl="0" eaLnBrk="1" latinLnBrk="0" hangingPunct="1">
      <a:defRPr sz="800" kern="1200">
        <a:solidFill>
          <a:schemeClr val="tx1"/>
        </a:solidFill>
        <a:latin typeface="+mn-lt"/>
        <a:ea typeface="+mn-ea"/>
        <a:cs typeface="+mn-cs"/>
      </a:defRPr>
    </a:lvl1pPr>
    <a:lvl2pPr marL="304861" algn="l" defTabSz="609722" rtl="0" eaLnBrk="1" latinLnBrk="0" hangingPunct="1">
      <a:defRPr sz="800" kern="1200">
        <a:solidFill>
          <a:schemeClr val="tx1"/>
        </a:solidFill>
        <a:latin typeface="+mn-lt"/>
        <a:ea typeface="+mn-ea"/>
        <a:cs typeface="+mn-cs"/>
      </a:defRPr>
    </a:lvl2pPr>
    <a:lvl3pPr marL="609722" algn="l" defTabSz="609722" rtl="0" eaLnBrk="1" latinLnBrk="0" hangingPunct="1">
      <a:defRPr sz="800" kern="1200">
        <a:solidFill>
          <a:schemeClr val="tx1"/>
        </a:solidFill>
        <a:latin typeface="+mn-lt"/>
        <a:ea typeface="+mn-ea"/>
        <a:cs typeface="+mn-cs"/>
      </a:defRPr>
    </a:lvl3pPr>
    <a:lvl4pPr marL="914583" algn="l" defTabSz="609722" rtl="0" eaLnBrk="1" latinLnBrk="0" hangingPunct="1">
      <a:defRPr sz="800" kern="1200">
        <a:solidFill>
          <a:schemeClr val="tx1"/>
        </a:solidFill>
        <a:latin typeface="+mn-lt"/>
        <a:ea typeface="+mn-ea"/>
        <a:cs typeface="+mn-cs"/>
      </a:defRPr>
    </a:lvl4pPr>
    <a:lvl5pPr marL="1219444" algn="l" defTabSz="609722" rtl="0" eaLnBrk="1" latinLnBrk="0" hangingPunct="1">
      <a:defRPr sz="800" kern="1200">
        <a:solidFill>
          <a:schemeClr val="tx1"/>
        </a:solidFill>
        <a:latin typeface="+mn-lt"/>
        <a:ea typeface="+mn-ea"/>
        <a:cs typeface="+mn-cs"/>
      </a:defRPr>
    </a:lvl5pPr>
    <a:lvl6pPr marL="1524305" algn="l" defTabSz="609722" rtl="0" eaLnBrk="1" latinLnBrk="0" hangingPunct="1">
      <a:defRPr sz="800" kern="1200">
        <a:solidFill>
          <a:schemeClr val="tx1"/>
        </a:solidFill>
        <a:latin typeface="+mn-lt"/>
        <a:ea typeface="+mn-ea"/>
        <a:cs typeface="+mn-cs"/>
      </a:defRPr>
    </a:lvl6pPr>
    <a:lvl7pPr marL="1829166" algn="l" defTabSz="609722" rtl="0" eaLnBrk="1" latinLnBrk="0" hangingPunct="1">
      <a:defRPr sz="800" kern="1200">
        <a:solidFill>
          <a:schemeClr val="tx1"/>
        </a:solidFill>
        <a:latin typeface="+mn-lt"/>
        <a:ea typeface="+mn-ea"/>
        <a:cs typeface="+mn-cs"/>
      </a:defRPr>
    </a:lvl7pPr>
    <a:lvl8pPr marL="2134027" algn="l" defTabSz="609722" rtl="0" eaLnBrk="1" latinLnBrk="0" hangingPunct="1">
      <a:defRPr sz="800" kern="1200">
        <a:solidFill>
          <a:schemeClr val="tx1"/>
        </a:solidFill>
        <a:latin typeface="+mn-lt"/>
        <a:ea typeface="+mn-ea"/>
        <a:cs typeface="+mn-cs"/>
      </a:defRPr>
    </a:lvl8pPr>
    <a:lvl9pPr marL="2438888" algn="l" defTabSz="60972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I’d like now to introduce today’s speakers.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 last two definitions emphasize the importance of using evaluation findings. In these two definitions we can see that there is an interest in assessing whether or not a program is being conducted as planned and whether the program is doing well. However, the purpose of evaluation here is to improve a program or policy, something we call Formative Evaluation.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First of all, you might fail to ask important questions. For example, maybe it’s important to know if tenants have access to quit-smoking services if you’re hoping that they will not smoke in their apartments anymore.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It also may be difficult to gain access to or the trust of people in the program.  Can you get into their homes? Will they receive you? Are there data that you need from the housing office, from an owners' group?  And do you need, you know, do you need to have their involvement to get the information that you need to do your evaluation?</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For example, maybe you’ll discover through talking with stakeholders that they’re concerned that if improvements are made, rents might increase. This may be something that you need to include in your evaluation and take a look at. There might be other surprises. So that engagement can give you information about things that are not something that you had as the focus of your evaluation, but that might be ultimately very important to know.</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You also might fail to communicate the results in ways that are understood or accessible to the audiences that you have in mind. Are there literacy issues in the audiences you need to reach? Or language barriers? Or are there cultural preferences for how they like to receive information? If you take the time upfront to learn about that, you’re much more likely to get information that is usable and well received into the hands of the people who need it. So real take-home message is, your evaluation might not be lead to action, at least the action that you want if you don’t - at least consider about the ways you might engage your stakeholders.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An important point in all of this is that the way in which you engage who your stakeholders are and the way you engage them is going to vary from project to project, from evaluation to evaluation. So how might you look at these questions a little bit differently in a different example? I’m not going to walk through all the steps in this next example, but I just want to give you a flavor for how you might think about it a little bit differently.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484313" y="1319213"/>
            <a:ext cx="3927475" cy="2944812"/>
          </a:xfrm>
          <a:ln/>
        </p:spPr>
      </p:sp>
      <p:sp>
        <p:nvSpPr>
          <p:cNvPr id="103427"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In the second example, we’re looking at care coordination across health systems. This is an intervention to provide and integrate care coordination and case management for high risk in children with asthma.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484313" y="1319213"/>
            <a:ext cx="3927475" cy="2944812"/>
          </a:xfrm>
          <a:ln/>
        </p:spPr>
      </p:sp>
      <p:sp>
        <p:nvSpPr>
          <p:cNvPr id="103427"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The intervention involves standardizing protocols across care systems including Medicaid, HMOs, home nursing agencies, and health departments.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484313" y="1319213"/>
            <a:ext cx="3927475" cy="2944812"/>
          </a:xfrm>
          <a:ln/>
        </p:spPr>
      </p:sp>
      <p:sp>
        <p:nvSpPr>
          <p:cNvPr id="103427" name="Rectangle 3"/>
          <p:cNvSpPr>
            <a:spLocks noGrp="1" noChangeArrowheads="1"/>
          </p:cNvSpPr>
          <p:nvPr>
            <p:ph type="body" idx="1"/>
          </p:nvPr>
        </p:nvSpPr>
        <p:spPr>
          <a:xfrm>
            <a:off x="701040" y="4263993"/>
            <a:ext cx="5296747" cy="3038374"/>
          </a:xfrm>
          <a:noFill/>
          <a:ln/>
        </p:spPr>
        <p:txBody>
          <a:bodyPr lIns="91722" tIns="45863" rIns="91722" bIns="45863"/>
          <a:lstStyle/>
          <a:p>
            <a:r>
              <a:rPr lang="en-US" sz="800" kern="1200" dirty="0" smtClean="0">
                <a:solidFill>
                  <a:schemeClr val="tx1"/>
                </a:solidFill>
                <a:latin typeface="+mn-lt"/>
                <a:ea typeface="+mn-ea"/>
                <a:cs typeface="+mn-cs"/>
              </a:rPr>
              <a:t>The goal is to prove success and thus convince insurers to continue reimbursing case management services.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So how might stakeholder engagement be different in this example?</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First of all, we would have a different set of stakeholders.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These stakeholders might include insurers… They might also be interested in very different set of outcome questions. For example, they might be really interested whether this is an intervention that they can  sustain if they did a pilot to see what the cost of - is of doing this kind of case management, what kinds of outcomes do they need  to show to answer the question of whether they could sustain this. They might prefer particular kinds of data to help give them that proof, to help give that information to make those decisions.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This emphasis on use for programmatic improvement is the definition that we adopt for our presentation today and is also the one that’s adopted by CDC in a self-study guide that accompanies the CDC framework. This definition - the definition that’s in the self-study guide - is that evaluation is the systematic collection of information about the  activities, characteristics and outcomes of the program to make judgments about the program, improve program effectiveness and/or inform decisions about future program development.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case managers,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families,</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health system administrators.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They might also be interested in very different set of outcome questions. For example, they might be really interested whether this is an intervention that they can  sustain if they did a pilot to see what the cost of - is of doing this kind of case management, what kinds of outcomes do they need  to show to answer the question of whether they could sustain this. They might prefer particular kinds of data to help give them that proof, to help give that information to make those decisions.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For example, they might be really interested whether this is an intervention that they can sustain if they did a pilot to see what the cost… They might prefer particular kinds of data to help give them that proof, to help give that information to make those decisions.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is of doing this kind of case management, what kinds of outcomes do they need  to show to answer the question of whether they could sustain this.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They might prefer particular kinds of data to help give them that proof, to help give that information to make those decisions.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these - some of these stakeholders may value quantitative data more highly than other types of data.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they may need to see evidence of cost savings to be willing to act.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you might find that some of these stakeholders have very different interests in or ability to participate in evaluation. They may be very busy, they may have a lot of time constraints, and you may need to be very sensitive to the ways in which they'd like to be involved and can be involved so that you facilitate that interaction in a way that they're going to be comfortable with, that you’re going to be comfortable with and make things work.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When I think about evaluation, what it is, what it isn't and why it is conducted in the manner it is, I find it helpful to think through the differences and the similarities of research and evaluation. The important part here is that research and evaluation are not all about methods. Often, however, when we conduct research or evaluation, we are tempted to get to the bottom line. We have a question and we attempt to find the most appropriate method for answering it.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However, it’s important to remember that both research and evaluation are enveloped in a broader context than just methodology. And it is that context in which these two types of investigation fit that is very important. The research and evaluation share the use of systematic methodology, and either can use quantitative, qualitative or mixed methods to generate answers to pressing questions. Research and evaluation, however, differ in their purpose.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And of course every program, every evaluation has its own political environment. You need to think through what that is so that you're hearing the right voices and presenting information that will lead to the action in the political context that you want to see.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484313" y="1319213"/>
            <a:ext cx="3927475" cy="2944812"/>
          </a:xfrm>
          <a:ln/>
        </p:spPr>
      </p:sp>
      <p:sp>
        <p:nvSpPr>
          <p:cNvPr id="105475"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Now I'll introduce a third example which is daycare education.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484313" y="1319213"/>
            <a:ext cx="3927475" cy="2944812"/>
          </a:xfrm>
          <a:ln/>
        </p:spPr>
      </p:sp>
      <p:sp>
        <p:nvSpPr>
          <p:cNvPr id="105475"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In the third example, this is an intervention to train child care providers to identify triggers and to manage children with asthma. This intervention reaches out to large daycare centers and licensed home daycare programs. Participation in the program is encouraged through continuing education credits.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484313" y="1319213"/>
            <a:ext cx="3927475" cy="2944812"/>
          </a:xfrm>
          <a:ln/>
        </p:spPr>
      </p:sp>
      <p:sp>
        <p:nvSpPr>
          <p:cNvPr id="105475"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The long-term goal is to expand this beyond a pilot to the larger community. How might stakeholder engagement be different in this example?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Once again, we have a different set of stakeholders.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These stakeholders might include trainers, daycare providers, licensing boards, and families.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the outcomes are likely to be quite different than the examples we looked at before.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Here, we might be very concerned with behavior change, with environmental outcomes, and with the kind of evidence that would be used to support a decision to expand beyond the pilot center.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 design mix evaluation design might be different.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It might consider a pre- post-control design…</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lvl="2"/>
            <a:r>
              <a:rPr lang="en-US" sz="800" kern="1200" dirty="0" smtClean="0">
                <a:solidFill>
                  <a:schemeClr val="tx1"/>
                </a:solidFill>
                <a:latin typeface="+mn-lt"/>
                <a:ea typeface="+mn-ea"/>
                <a:cs typeface="+mn-cs"/>
              </a:rPr>
              <a:t>The research is primarily conducted to add to an existing body of theoretical knowledge. Researchers often test theories in their fields to uncover situations where the theory does not hold so as to create a better theory. Or they see something that strikes them as odd -- so apples falling to the ground from a tree, for example -- and set out to develop theories that explain this peculiar phenomena.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we might think about different data collection methods.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It may be that particular success stories are important with this audience to convey the evaluation results. And again, the audience for your evaluation results will be different in this example.</a:t>
            </a:r>
          </a:p>
          <a:p>
            <a:r>
              <a:rPr lang="en-US" sz="8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Okay so we've heard Carlyn about the ways that stakeholders can be engaged in each of the steps in the CDC framework that you see around the outside of the circle.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what I'm going to do now is provide you with a brief example from some of our recent work in the Air Pollution and Respiratory Health Branch at the CDC to demonstrate how engaging stakeholders helps in carrying out the four evaluation standards that reside at the center of the CDC framework.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These four standards -- utility, feasibility, propriety, and accuracy -- were developed in the 1970s by the Joint Committee on Standards for Educational Evaluation. Now, although these were developed for educational evaluation, they are really every bit as applicable to other disciplines that conduct evaluation, so that includes public health. </a:t>
            </a:r>
            <a:endParaRPr lang="en-US" sz="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C45AD-F9E6-458A-BF6F-64090D6C3C5E}"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And it probably appears from this presentation and the circular figure that you just saw depicting the CDC evaluation framework that there are only four standards. But, in fact, there are a total of 30 standards that sit under these four headings. A more detailed list is available in CDC’s framework.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Well, as you all know, often in public health and in evaluation we’re dealing with a limited budget. And this means that we can't always develop an evaluation design in a way that we feel is ideal. So, you know, in many cases, it seems almost inevitable that there's going to be trade-offs that are going to occur. And what the standards do is they provide evaluators with guideposts that can help them and their stakeholders make difficult decisions when they're designing and implementing an evaluation. Additionally, they're a good way to judge the quality of an evaluation and to see where an evaluation can be better balanced.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Well, when we consider the utility standard, we think through who needs the information from the evaluation as well as the types of information these individuals need. And Carlyn spoke about that and I spoke about that a little bit earlier, too. The standards residing under this heading include items such as identifying stakeholders who are involved in or affected by the evaluation. And other standards under this heading include collecting data that addresses important questions about the program being evaluated and making sure that this data is responsive to the needs of stakeholders.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The standards associated with feasibility help evaluators to ensure that the evaluation will be viable and pragmatic. Using the standards under this heading we aim keep the burden associated with data collection as low as possible. We acknowledge that political interests of individuals who are involved in or interested in the evaluation findings. And we make every effort to assure the evaluation is cost effective.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The propriety standards lay out items that are very important to consider with respect to ethics. This includes ethical treatment of the individuals from whom data will be collected as well as the individuals who may have commissioned the evaluation or could be affected by the findings of the evaluation.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over time, researchers in a particular discipline, they test and they retest existing theories to build better ones. These theories are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in nature. They are to apply across different settings, people and time.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for accuracy, a set of standards exists that help the evaluator to design and implement the evaluation so that the results will be technically adequate to inform decision making. Now there are 12 standards under this heading. And some include being sure that the program that is being evaluated is documented clearly and accurately. And so we talked about that earlier when we were talking about the importance of logic modeling. Some other standards, for example, include gathering data in a way that will produce valid and reliable information, as well as analyzing and reporting the data in a systematic and unbiased way and then also assuring that the source of the information is defensible. So in other words, how adequate is the data for answering the evaluation questions at hand? So let’s see these standards in action.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Can we change the slide please?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484313" y="1319213"/>
            <a:ext cx="3927475" cy="2944812"/>
          </a:xfrm>
          <a:ln/>
        </p:spPr>
      </p:sp>
      <p:sp>
        <p:nvSpPr>
          <p:cNvPr id="167939" name="Rectangle 3"/>
          <p:cNvSpPr>
            <a:spLocks noGrp="1" noChangeArrowheads="1"/>
          </p:cNvSpPr>
          <p:nvPr>
            <p:ph type="body" idx="1"/>
          </p:nvPr>
        </p:nvSpPr>
        <p:spPr>
          <a:xfrm>
            <a:off x="701040" y="4263993"/>
            <a:ext cx="5296747" cy="3038374"/>
          </a:xfrm>
          <a:noFill/>
          <a:ln/>
        </p:spPr>
        <p:txBody>
          <a:bodyPr lIns="91722" tIns="45863" rIns="91722" bIns="45863"/>
          <a:lstStyle/>
          <a:p>
            <a:pPr marL="232923"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in 2006, the Air Pollution and Respiratory Health Branch initiated a collaborative process to develop a program monitoring system for the asthma control program. This program currently funds 35 states and territories to implement statewide asthma control programs using a public health perspective. This approach involves engaging, enhancing, and maintaining relationships with partners across the state or territory; developing, improving, and conducting asthma surveillance activities; and designing and implementing interventions with partners across the state. </a:t>
            </a:r>
          </a:p>
          <a:p>
            <a:pPr marL="232923"/>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as Carlyn mentioned, this example is a little bit different than the types that she provided. Here we’re looking at an example that includes collecting information for the purpose of evaluation across multiple sites rather than designing an evaluation that’s specific to one site.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 purpose of this endeavor was to develop a strategic, systematic approach to collecting information about our program activities, our progress, and accomplishments across all of the funded states.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to accomplish this purpose, we engaged stakeholders. And these stakeholders included the staff within the CDC’s Air Pollution and Respiratory Health Branch and representatives from funded state asthma programs.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To develop the content of this monitoring system, we engaged the stakeholders in a process that was driven by the steps outlined in the CDC framework that Carlyn has given us some examples of. We developed a series of logic models describing the program. We identified and prioritized key evaluation questions that we wanted to be able to answer at a national program level. And then we embarked upon creating a data collection instrument that would help us in gathering data on a regular basis across all of the funded programs.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I'm going to focus here on the creation of this data collection instrument and how our collaborative approach was aided by the evaluation standards.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we used an iterative approach in designing this data collection instrument. First, a workgroup consisting of staff from the Air Pollution and Respiratory Health Branch worked together to identify core information needs and to create a draft of the core data collection instrument, which is essentially a survey instrument. This draft instrument was then shared with the workgroup and state representatives who reviewed the instrument, pilot tested it, and provided extensive comments about how it could be improved. A subset of states, represented on the workgroup, filled out the instrument and provided me with some data so that I could create a mock report -- something that would demonstrate the type of information that might be generated through such a program monitoring system. The mock reports and state comments were then brought back to the CDC workgroup to discuss the comments and modify the data collection instrument accordingly.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you might be asking yourself, “Well, how were the standards employed in this example and specifically how was engaging stakeholders important to fulfilling each of these evaluation standards?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Can you change the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here are some questions that we might pose when we’re thinking about the standard of utility to ensure that the information needs of intended users are met. In this case, the primary intended users of the information coming from the monitoring system were the staff at the Air Pollution and Respiratory Health Branch. It was anticipated that project officers, evaluators, epidemiologists, and managers would use the information from this system to examine the progress that was being made across all the states in aggregate form, identify patterns that occurred in practice that were promising with the intention of sharing these practices across the states, and also identify areas for improvement, both within the states and at the national office. The states were considered to be secondary intended users of this information. They might, for example, query the monitoring system to see how states similar to them were doing in particular areas or to see how similar states were designing and carrying out their own program.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To carry out the utility standard, we wanted to know what type of information CDC needed to do their job and ways that they might use the information. We also engaged states in similar discussions inquiring as to whether they felt the information we were collecting might be useful to them and how we could make the information more useful to them. As I mentioned earlier, mock reports were developed to facilitate conversations with individuals at CDC about how the data might be used because sometimes it’s just easier to know how you would use the information if you see it right in front of you.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lvl="2"/>
            <a:r>
              <a:rPr lang="en-US" sz="800" kern="1200" dirty="0" smtClean="0">
                <a:solidFill>
                  <a:schemeClr val="tx1"/>
                </a:solidFill>
                <a:latin typeface="+mn-lt"/>
                <a:ea typeface="+mn-ea"/>
                <a:cs typeface="+mn-cs"/>
              </a:rPr>
              <a:t>The general purpose of evaluation as we saw from the previous definitions is to make a judgment of the merit or the worth of a program and to provide information for decision making. So we may ask questions such as: is the program doing what was intended? Is it producing unintended outcomes, whether positive or negative? And we might also ask what steps might be taken to improve this program or to improve upon what has already been accomplished.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 feasibility standard was also very important to this work. States are asked for a variety of information already, as many of you know-- through semi-annual reports, end of year reports -- and so, we wanted to be very conscious of how much more we asked and in what instances we could streamline data collection processes. Additionally, it was recognized that time used to provide the answers to the questions that are posed in this data collection instrument was time that would be taken away from other programmatic activities.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Throughout our process, we attempted to be mindful of asking questions that would provide CDC with need-to-know information, not just things that would be nice to know. Furthermore, during the pilot test with states, we asked specific questions about feasibility. For example, we wanted to know if the information we were requesting was already collected by the program or if it was easy to obtain or estimate it. Furthermore, it was important for us to consider how long it would take to obtain the information and fill out the instrument. As outlined - as is outlined in the feasibility standard, we wanted to keep the burden that was associated with this data collection as low as possible.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Ultimately deciding on the content of this instrument was a careful balance between feasibility and utility. If a piece of information was high up on the list of the need-to-know items, then we might unfortunately need states to take on some additional data collection and reporting burden while, of course, finding other questions that we could eliminate to help balance out the burden.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Program monitoring systems are tricky in the sense that the data collected through these systems ultimately can be used to generate performance measures or program indicators. So these are not just numbers. They imply meanings. And in particular, they carry with them a connotation of whether or not a state or a national program is doing good or they're doing bad.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Thus the information produced using the data collected through the instrument could have implications. As we discussed earlier, this consideration lays squarely under the standard of propriety. So we needed to be very understanding that the information could affect programs associated with this monitoring system at both the state and the national level.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As already described, we truly embarked on and carried out a highly collaborative process in which states and CDC staff were highly engaged. We attempted to create an atmosphere where individuals participating would feel free to share their expectations and their concerns. And most importantly, we tried to highly -- to be highly responsive to any of the concerns that were expressed by the stakeholders and change the instrument content when it was needed.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In the previous slide on propriety, I talked about how the data collected could have implications for state and national programs. Therefore, it was also important to give detailed consideration to how accurate the information collected through the instrument would be. We really needed to feel comfortable that the information produced would be valid and reliable. And if we discovered that a particular piece of information may not be provided consistently over time and/or provide us with information that we felt would adequately represent the concept of interest, we really needed to consider whether it was worth collecting the information at all.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Here you can see the balance that occurs between the standards. So even if the information is feasible to obtain, it may not be accurate, and limited accuracy could have similar implications -- could have serious implications for programs, thus throwing out the importance of that propriety standard.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to help us examine the accuracy of the data collected, we asked states who pilot tested the instrument a number of questions, some of which you see on this slide. And we wanted to know where individuals were guessing. And we had discussions about where we felt a best guess was acceptable and where it absolutely was not. We also asked about the quality of information and ways that we could revise the instrument to collect information that would help us to improve the accuracy of the data provided. Of course, it isn’t always the case that an instrument can be adjusted in a manner that improves the accuracy of information, so we also had to consider just throwing some questions out.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Change the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Okay. So that’s the end of that example for the monitoring system. And so here’s just kind of a brief recap of what we have reviewed today. So we talked about the goal of evaluation and the role of stakeholders, who to engage, why it’s important to engage stakeholders, when and how to engage them, how stakeholders can be involved across all of the steps in the CDC framework, and as well how they can be involved in fulfilling the standards. And then have provided some examples for both single and multiple sites.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thank you so much for joining us. We really hope that the information that we provided will be helpful to you in your future evaluation endeavors. And then we thought we would provide you with our contact information in case you have any additional questions that we may not have time to answer now.</a:t>
            </a:r>
            <a:endParaRPr lang="en-US" sz="8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Often, results of these evaluations are not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And I say often and not always on purpose because depending on how the evaluation is designed, one can produce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information. But more often than not, evaluations focus on highly specific situations.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They’re conducted for a single program to see if it’s working in the context in which it resides. So the question then becomes, is this program working rather than will this program work across multiple settings.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pPr marL="232943" lvl="2">
              <a:lnSpc>
                <a:spcPct val="80000"/>
              </a:lnSpc>
            </a:pPr>
            <a:r>
              <a:rPr lang="en-US" sz="800" kern="1200" dirty="0" smtClean="0">
                <a:solidFill>
                  <a:schemeClr val="tx1"/>
                </a:solidFill>
                <a:latin typeface="+mn-lt"/>
                <a:ea typeface="+mn-ea"/>
                <a:cs typeface="+mn-cs"/>
              </a:rPr>
              <a:t>Researchers and evaluators also differ in the number and types of roles that they play. Researchers typically only play one role. So they’re experts in their particular content area.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pPr marL="232943" lvl="2">
              <a:lnSpc>
                <a:spcPct val="80000"/>
              </a:lnSpc>
            </a:pPr>
            <a:r>
              <a:rPr lang="en-US" sz="800" kern="1200" dirty="0" smtClean="0">
                <a:solidFill>
                  <a:schemeClr val="tx1"/>
                </a:solidFill>
                <a:latin typeface="+mn-lt"/>
                <a:ea typeface="+mn-ea"/>
                <a:cs typeface="+mn-cs"/>
              </a:rPr>
              <a:t>They identify gaps or inconsistencies in current knowledge;</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First is Leslie Fierro. Leslie is a part-time epidemiologist contracted with the Air Pollution and Respiratory Health Branch at CDC where she leads the development of evaluation indicators efforts within the Community Interventions and Evaluation Team. She’s worked extensively in the areas of environmental epidemiology and public health surveillance. Leslie holds a Master’s of Public Health Degree in Epidemiology and Biostatistics and a Certificate of Advanced Study in Evaluation. She’s currently pursuing a PhD in Evaluation and Applied Research Methods at Claremont Graduate University. Our second speaker today is Carlyn Orians. Carlyn is an evaluator with the Battelle Centers for Public Health Research and Evaluation in Seattle, Washington. She’s worked with CDC and other agencies to design and conduct evaluations of many federal health programs. She’s currently developing evaluation guidance materials to build evaluation capacity among state grantees that are part of the National Asthma Control Program. Carlyn is currently pursuing a Certificate of Advanced Study in Evaluation through Claremont Graduate University. Leslie, you want to start us off today?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I sure do. Great. Well, hello and thank you so much for joining us today. I am Leslie Fierro and as </a:t>
            </a:r>
            <a:r>
              <a:rPr lang="en-US" sz="800" kern="1200" dirty="0" err="1" smtClean="0">
                <a:solidFill>
                  <a:schemeClr val="tx1"/>
                </a:solidFill>
                <a:latin typeface="+mn-lt"/>
                <a:ea typeface="+mn-ea"/>
                <a:cs typeface="+mn-cs"/>
              </a:rPr>
              <a:t>Lani</a:t>
            </a:r>
            <a:r>
              <a:rPr lang="en-US" sz="800" kern="1200" dirty="0" smtClean="0">
                <a:solidFill>
                  <a:schemeClr val="tx1"/>
                </a:solidFill>
                <a:latin typeface="+mn-lt"/>
                <a:ea typeface="+mn-ea"/>
                <a:cs typeface="+mn-cs"/>
              </a:rPr>
              <a:t> Wheeler noted, I’m joined by my colleague, Carlyn Orians, and we are just delighted to have been invited to present on a topic today that is so important to evaluation, engaging stakeholders. </a:t>
            </a:r>
          </a:p>
          <a:p>
            <a:r>
              <a:rPr lang="en-US" sz="800" kern="1200" dirty="0" smtClean="0">
                <a:solidFill>
                  <a:schemeClr val="tx1"/>
                </a:solidFill>
                <a:latin typeface="+mn-lt"/>
                <a:ea typeface="+mn-ea"/>
                <a:cs typeface="+mn-cs"/>
              </a:rPr>
              <a:t>Can we go to 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pPr marL="232943" lvl="2">
              <a:lnSpc>
                <a:spcPct val="80000"/>
              </a:lnSpc>
            </a:pPr>
            <a:r>
              <a:rPr lang="en-US" sz="800" kern="1200" dirty="0" smtClean="0">
                <a:solidFill>
                  <a:schemeClr val="tx1"/>
                </a:solidFill>
                <a:latin typeface="+mn-lt"/>
                <a:ea typeface="+mn-ea"/>
                <a:cs typeface="+mn-cs"/>
              </a:rPr>
              <a:t>they derive questions to which the answers to those questions will help to fill the gaps that they’ve seen;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pPr marL="232943" lvl="2">
              <a:lnSpc>
                <a:spcPct val="80000"/>
              </a:lnSpc>
            </a:pPr>
            <a:r>
              <a:rPr lang="en-US" sz="1000" kern="1200" dirty="0" smtClean="0">
                <a:solidFill>
                  <a:schemeClr val="tx1"/>
                </a:solidFill>
                <a:latin typeface="+mn-lt"/>
                <a:ea typeface="+mn-ea"/>
                <a:cs typeface="+mn-cs"/>
              </a:rPr>
              <a:t>and then they carry out their research.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pPr marL="232943" lvl="2">
              <a:lnSpc>
                <a:spcPct val="80000"/>
              </a:lnSpc>
            </a:pPr>
            <a:r>
              <a:rPr lang="en-US" sz="800" kern="1200" dirty="0" smtClean="0">
                <a:solidFill>
                  <a:schemeClr val="tx1"/>
                </a:solidFill>
                <a:latin typeface="+mn-lt"/>
                <a:ea typeface="+mn-ea"/>
                <a:cs typeface="+mn-cs"/>
              </a:rPr>
              <a:t>Evaluators on the other hand often play multiple roles.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pPr marL="232943" lvl="2">
              <a:lnSpc>
                <a:spcPct val="80000"/>
              </a:lnSpc>
            </a:pPr>
            <a:r>
              <a:rPr lang="en-US" sz="800" kern="1200" dirty="0" smtClean="0">
                <a:solidFill>
                  <a:schemeClr val="tx1"/>
                </a:solidFill>
                <a:latin typeface="+mn-lt"/>
                <a:ea typeface="+mn-ea"/>
                <a:cs typeface="+mn-cs"/>
              </a:rPr>
              <a:t>And this is largely because evaluation involves stakeholders in the process. So for example, the evaluator does not set out by themselves to identify and prioritize what questions will be answered in the evaluation.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Rot="1" noChangeAspect="1" noChangeArrowheads="1" noTextEdit="1"/>
          </p:cNvSpPr>
          <p:nvPr>
            <p:ph type="sldImg"/>
          </p:nvPr>
        </p:nvSpPr>
        <p:spPr>
          <a:ln/>
        </p:spPr>
      </p:sp>
      <p:sp>
        <p:nvSpPr>
          <p:cNvPr id="144387" name="Rectangle 5"/>
          <p:cNvSpPr>
            <a:spLocks noGrp="1" noChangeArrowheads="1"/>
          </p:cNvSpPr>
          <p:nvPr>
            <p:ph type="body" idx="1"/>
          </p:nvPr>
        </p:nvSpPr>
        <p:spPr>
          <a:xfrm>
            <a:off x="369993" y="4368266"/>
            <a:ext cx="6257431" cy="4182176"/>
          </a:xfrm>
          <a:noFill/>
          <a:ln/>
        </p:spPr>
        <p:txBody>
          <a:bodyPr/>
          <a:lstStyle/>
          <a:p>
            <a:r>
              <a:rPr lang="en-US" sz="800" kern="1200" dirty="0" smtClean="0">
                <a:solidFill>
                  <a:schemeClr val="tx1"/>
                </a:solidFill>
                <a:latin typeface="+mn-lt"/>
                <a:ea typeface="+mn-ea"/>
                <a:cs typeface="+mn-cs"/>
              </a:rPr>
              <a:t>As you will see in some of the upcoming examples, evaluators work with stakeholders to generate a list of possible evaluation questions and to prioritize these questions often based upon what is feasible and useful for the program. Most evaluators often play many roles such as facilitator, educator, scientific experts, and even in some cases counselor.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Change slide, please.</a:t>
            </a:r>
            <a:endParaRPr lang="en-US" sz="900" kern="1200" dirty="0" smtClean="0">
              <a:solidFill>
                <a:schemeClr val="tx1"/>
              </a:solidFill>
              <a:latin typeface="+mn-lt"/>
              <a:ea typeface="+mn-ea"/>
              <a:cs typeface="+mn-cs"/>
            </a:endParaRPr>
          </a:p>
          <a:p>
            <a:pPr marL="232943" lvl="2">
              <a:lnSpc>
                <a:spcPct val="80000"/>
              </a:lnSpc>
            </a:pP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Rot="1" noChangeAspect="1" noChangeArrowheads="1" noTextEdit="1"/>
          </p:cNvSpPr>
          <p:nvPr>
            <p:ph type="sldImg"/>
          </p:nvPr>
        </p:nvSpPr>
        <p:spPr>
          <a:ln/>
        </p:spPr>
      </p:sp>
      <p:sp>
        <p:nvSpPr>
          <p:cNvPr id="146435" name="Rectangle 5"/>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to boil this all down, we can say that research seeks to prove whereas evaluation seeks to improve.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Rot="1" noChangeAspect="1" noChangeArrowheads="1" noTextEdit="1"/>
          </p:cNvSpPr>
          <p:nvPr>
            <p:ph type="sldImg"/>
          </p:nvPr>
        </p:nvSpPr>
        <p:spPr>
          <a:ln/>
        </p:spPr>
      </p:sp>
      <p:sp>
        <p:nvSpPr>
          <p:cNvPr id="148483" name="Rectangle 5"/>
          <p:cNvSpPr>
            <a:spLocks noGrp="1" noChangeArrowheads="1"/>
          </p:cNvSpPr>
          <p:nvPr>
            <p:ph type="body" idx="1"/>
          </p:nvPr>
        </p:nvSpPr>
        <p:spPr>
          <a:noFill/>
          <a:ln/>
        </p:spPr>
        <p:txBody>
          <a:bodyPr/>
          <a:lstStyle/>
          <a:p>
            <a:pPr lvl="2"/>
            <a:r>
              <a:rPr lang="en-US" sz="800" kern="1200" dirty="0" smtClean="0">
                <a:solidFill>
                  <a:schemeClr val="tx1"/>
                </a:solidFill>
                <a:latin typeface="+mn-lt"/>
                <a:ea typeface="+mn-ea"/>
                <a:cs typeface="+mn-cs"/>
              </a:rPr>
              <a:t>And to improve a program, the findings from an evaluation must be regard as useful. Engaging stakeholders increases the likelihood that the evaluation questions posed will be relevant to the program being evaluated and that the information generated from the evaluation will be credible to key stakeholders. So Carlyn will now talk about the who, when, why and how of engaging stakeholders so that we can get a better understanding of what is involved when we engage stakeholders in the evaluation process.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Hello. This is Carlyn Orians and, again, I want to thank you all for being here and giving us this opportunity to talk to you about how we can use stakeholders and why we might want to in process of doing an evaluation.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Rot="1" noChangeAspect="1" noChangeArrowheads="1" noTextEdit="1"/>
          </p:cNvSpPr>
          <p:nvPr>
            <p:ph type="sldImg"/>
          </p:nvPr>
        </p:nvSpPr>
        <p:spPr>
          <a:ln/>
        </p:spPr>
      </p:sp>
      <p:sp>
        <p:nvSpPr>
          <p:cNvPr id="33795" name="Rectangle 7"/>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I’d like to start by making sure that we have a common understanding of what we mean when we say stakeholder. One definition that we use is that stakeholders are people and/or organizations that are interested in the program, are interested in the results of the evaluation and/or have a stake in what will be done with the results of the evaluation.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as you consider for each of your programs and your evaluation activities who are the stakeholders, you want to ask that question, who are the persons who are involved in the program operations.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For example, this could be your asthma program staff or the partners that you work with to implement parts of the program. It can include persons served or affected by the program. So those who are involved in the asthma interventions, whether that’s people with asthma, their families, caregivers, whoever is involved in those asthma interventions, and then the intended users of evaluation findings, which can include programs staff and partners, but it might include another set of individuals as well. It could include advocates, funders, policymakers and others.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8500"/>
            <a:ext cx="4651375" cy="3486150"/>
          </a:xfrm>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Here’s a list of the topics that we will be covering during this Webinar. Specifically, the definition of evaluation, what makes the evaluation different from research, and CDC’s evaluation framework. We will also discuss in detail, what we are calling the who, why, when, and how of stakeholders. Additionally, we have drawn upon our work to identify examples that we think illustrate how stakeholders can be involved in each of the six steps of CDC’s evaluation framework, as well as how engaging stakeholders helps to facilitate designing and conducting quality evaluations that follow the evaluation standards of utility, feasibility, propriety and accuracy.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FA58D629-4FB0-4772-96C5-81CFB96AF6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for each program, that will differ a little bit and what we encourage people to do is to develop a list of the start of any evaluation activity about who those stakeholders are for your program because there is no one list that fits all, each program is different.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lnSpc>
                <a:spcPct val="90000"/>
              </a:lnSpc>
            </a:pPr>
            <a:r>
              <a:rPr lang="en-US" sz="800" kern="1200" dirty="0" smtClean="0">
                <a:solidFill>
                  <a:schemeClr val="tx1"/>
                </a:solidFill>
                <a:latin typeface="+mn-lt"/>
                <a:ea typeface="+mn-ea"/>
                <a:cs typeface="+mn-cs"/>
              </a:rPr>
              <a:t>For many programs, the list of stakeholders is potentially very long, and it might seem rather a daunting task to figure out how you might engage all of these stakeholders. It’s important to consider who they all are and their perspectives and interests, but what you need to do when you review the list is to think strategically about which stakeholders are the most important for the activity you’re undertaking. These four questions that are listed here are questions that can help you think about which stakeholders are the most important for your evaluation.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lnSpc>
                <a:spcPct val="90000"/>
              </a:lnSpc>
            </a:pPr>
            <a:r>
              <a:rPr lang="en-US" sz="800" kern="1200" dirty="0" smtClean="0">
                <a:solidFill>
                  <a:schemeClr val="tx1"/>
                </a:solidFill>
                <a:latin typeface="+mn-lt"/>
                <a:ea typeface="+mn-ea"/>
                <a:cs typeface="+mn-cs"/>
              </a:rPr>
              <a:t>Who - specifically who do you need to enhance credibility?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lnSpc>
                <a:spcPct val="90000"/>
              </a:lnSpc>
            </a:pPr>
            <a:r>
              <a:rPr lang="en-US" sz="800" kern="1200" dirty="0" smtClean="0">
                <a:solidFill>
                  <a:schemeClr val="tx1"/>
                </a:solidFill>
                <a:latin typeface="+mn-lt"/>
                <a:ea typeface="+mn-ea"/>
                <a:cs typeface="+mn-cs"/>
              </a:rPr>
              <a:t>Who do you need to help implement program changes that you want to make based on the evaluation results?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lnSpc>
                <a:spcPct val="90000"/>
              </a:lnSpc>
            </a:pPr>
            <a:r>
              <a:rPr lang="en-US" sz="800" kern="1200" dirty="0" smtClean="0">
                <a:solidFill>
                  <a:schemeClr val="tx1"/>
                </a:solidFill>
                <a:latin typeface="+mn-lt"/>
                <a:ea typeface="+mn-ea"/>
                <a:cs typeface="+mn-cs"/>
              </a:rPr>
              <a:t>Who might be in a position to advocate for those changes?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Who funds or authorizes the program? Who might be important if your goal is to expand the programs to different areas, different populations, or to make it permanent? So these are questions you need to ask about your longer list of stakeholders to consider who is the most important to involve.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a:lnSpc>
                <a:spcPct val="90000"/>
              </a:lnSpc>
            </a:pP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Rot="1" noChangeAspect="1" noChangeArrowheads="1" noTextEdit="1"/>
          </p:cNvSpPr>
          <p:nvPr>
            <p:ph type="sldImg"/>
          </p:nvPr>
        </p:nvSpPr>
        <p:spPr>
          <a:ln/>
        </p:spPr>
      </p:sp>
      <p:sp>
        <p:nvSpPr>
          <p:cNvPr id="39939" name="Rectangle 7"/>
          <p:cNvSpPr>
            <a:spLocks noGrp="1" noChangeArrowheads="1"/>
          </p:cNvSpPr>
          <p:nvPr>
            <p:ph type="body" idx="1"/>
          </p:nvPr>
        </p:nvSpPr>
        <p:spPr>
          <a:noFill/>
          <a:ln/>
        </p:spPr>
        <p:txBody>
          <a:bodyPr/>
          <a:lstStyle/>
          <a:p>
            <a:pPr marL="232923" lvl="2">
              <a:lnSpc>
                <a:spcPct val="80000"/>
              </a:lnSpc>
            </a:pPr>
            <a:r>
              <a:rPr lang="en-US" sz="800" kern="1200" dirty="0" smtClean="0">
                <a:solidFill>
                  <a:schemeClr val="tx1"/>
                </a:solidFill>
                <a:latin typeface="+mn-lt"/>
                <a:ea typeface="+mn-ea"/>
                <a:cs typeface="+mn-cs"/>
              </a:rPr>
              <a:t>So why would you want to engage stakeholders? What might be the benefits? Well first of all, it is an important part of the CDC evaluation framework. So it’s an important part of the framework which has, as Leslie described, has a focus on use. And it’s also may be depending on the program that you’re with be an expectation about the way you conduct evaluations.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Rot="1" noChangeAspect="1" noChangeArrowheads="1" noTextEdit="1"/>
          </p:cNvSpPr>
          <p:nvPr>
            <p:ph type="sldImg"/>
          </p:nvPr>
        </p:nvSpPr>
        <p:spPr>
          <a:ln/>
        </p:spPr>
      </p:sp>
      <p:sp>
        <p:nvSpPr>
          <p:cNvPr id="39939" name="Rectangle 7"/>
          <p:cNvSpPr>
            <a:spLocks noGrp="1" noChangeArrowheads="1"/>
          </p:cNvSpPr>
          <p:nvPr>
            <p:ph type="body" idx="1"/>
          </p:nvPr>
        </p:nvSpPr>
        <p:spPr>
          <a:noFill/>
          <a:ln/>
        </p:spPr>
        <p:txBody>
          <a:bodyPr/>
          <a:lstStyle/>
          <a:p>
            <a:pPr marL="232923" marR="0" lvl="2" indent="0" algn="l" defTabSz="609722" rtl="0" eaLnBrk="1" fontAlgn="auto" latinLnBrk="0" hangingPunct="1">
              <a:lnSpc>
                <a:spcPct val="80000"/>
              </a:lnSpc>
              <a:spcBef>
                <a:spcPts val="0"/>
              </a:spcBef>
              <a:spcAft>
                <a:spcPts val="0"/>
              </a:spcAft>
              <a:buClrTx/>
              <a:buSzTx/>
              <a:buFontTx/>
              <a:buNone/>
              <a:tabLst/>
              <a:defRPr/>
            </a:pPr>
            <a:r>
              <a:rPr lang="en-US" sz="800" kern="1200" dirty="0" smtClean="0">
                <a:solidFill>
                  <a:schemeClr val="tx1"/>
                </a:solidFill>
                <a:latin typeface="+mn-lt"/>
                <a:ea typeface="+mn-ea"/>
                <a:cs typeface="+mn-cs"/>
              </a:rPr>
              <a:t>And of course, stakeholders can add credibility. You want - if you want the results to carry weight and be acted on, you want to make sure that they will be viewed as credible and stakeholders can help you with that. </a:t>
            </a:r>
          </a:p>
          <a:p>
            <a:pPr marL="232923" lvl="2">
              <a:lnSpc>
                <a:spcPct val="80000"/>
              </a:lnSpc>
            </a:pP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Rot="1" noChangeAspect="1" noChangeArrowheads="1" noTextEdit="1"/>
          </p:cNvSpPr>
          <p:nvPr>
            <p:ph type="sldImg"/>
          </p:nvPr>
        </p:nvSpPr>
        <p:spPr>
          <a:ln/>
        </p:spPr>
      </p:sp>
      <p:sp>
        <p:nvSpPr>
          <p:cNvPr id="39939" name="Rectangle 7"/>
          <p:cNvSpPr>
            <a:spLocks noGrp="1" noChangeArrowheads="1"/>
          </p:cNvSpPr>
          <p:nvPr>
            <p:ph type="body" idx="1"/>
          </p:nvPr>
        </p:nvSpPr>
        <p:spPr>
          <a:noFill/>
          <a:ln/>
        </p:spPr>
        <p:txBody>
          <a:bodyPr/>
          <a:lstStyle/>
          <a:p>
            <a:pPr marL="232923" lvl="2">
              <a:lnSpc>
                <a:spcPct val="80000"/>
              </a:lnSpc>
            </a:pPr>
            <a:r>
              <a:rPr lang="en-US" sz="800" kern="1200" dirty="0" smtClean="0">
                <a:solidFill>
                  <a:schemeClr val="tx1"/>
                </a:solidFill>
                <a:latin typeface="+mn-lt"/>
                <a:ea typeface="+mn-ea"/>
                <a:cs typeface="+mn-cs"/>
              </a:rPr>
              <a:t>It may also be the case that stakeholders have important resources that you can use whether that’s data, skills, analytic skills. So think of terms, if you’re - the resources your stakeholders may bring to your efforts.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Rot="1" noChangeAspect="1" noChangeArrowheads="1" noTextEdit="1"/>
          </p:cNvSpPr>
          <p:nvPr>
            <p:ph type="sldImg"/>
          </p:nvPr>
        </p:nvSpPr>
        <p:spPr>
          <a:ln/>
        </p:spPr>
      </p:sp>
      <p:sp>
        <p:nvSpPr>
          <p:cNvPr id="39939" name="Rectangle 7"/>
          <p:cNvSpPr>
            <a:spLocks noGrp="1" noChangeArrowheads="1"/>
          </p:cNvSpPr>
          <p:nvPr>
            <p:ph type="body" idx="1"/>
          </p:nvPr>
        </p:nvSpPr>
        <p:spPr>
          <a:noFill/>
          <a:ln/>
        </p:spPr>
        <p:txBody>
          <a:bodyPr/>
          <a:lstStyle/>
          <a:p>
            <a:pPr marL="232923" lvl="2">
              <a:lnSpc>
                <a:spcPct val="80000"/>
              </a:lnSpc>
            </a:pPr>
            <a:r>
              <a:rPr lang="en-US" sz="800" kern="1200" dirty="0" smtClean="0">
                <a:solidFill>
                  <a:schemeClr val="tx1"/>
                </a:solidFill>
                <a:latin typeface="+mn-lt"/>
                <a:ea typeface="+mn-ea"/>
                <a:cs typeface="+mn-cs"/>
              </a:rPr>
              <a:t>They also may be critical to implementing or advocating for action based on the results. </a:t>
            </a: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Okay. To set the stage for our presentation today, let’s first revisit the definition of evaluation. Now actually there is no one definition of evaluation. And part of the reason for this is that evaluators differ in what they believe the ultimate purpose of evaluation is. Some examples include social betterment, use of evaluation information to inform program planning and decision making by program managers, and empowerment of individuals so that they can conduct their own evaluation. And this becomes important when we think of engaging stakeholders in the process of evaluation because different evaluators will involve stakeholders to a greater or a lesser degree based upon what they believe is the ultimate purpose of evaluation. So, here we selected three definitions of evaluation out of the many that exist. </a:t>
            </a:r>
          </a:p>
          <a:p>
            <a:pPr marL="23294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Rot="1" noChangeAspect="1" noChangeArrowheads="1" noTextEdit="1"/>
          </p:cNvSpPr>
          <p:nvPr>
            <p:ph type="sldImg"/>
          </p:nvPr>
        </p:nvSpPr>
        <p:spPr>
          <a:ln/>
        </p:spPr>
      </p:sp>
      <p:sp>
        <p:nvSpPr>
          <p:cNvPr id="39939" name="Rectangle 7"/>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And finally, you may be able to build trust and understanding among the program constituents through involving them in the evaluation. I think many people have a great deal of fear about evaluation and the fear tends to be greater to the extent that people don’t know what it is. And I’ve often found that when you engage them in the process, even if it’s just to keep them informed about it, what it’s going to cover, how it’s going to be used, it makes people more comfortable. It helps bring up - build understanding and build trust.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Next slide, please.</a:t>
            </a:r>
            <a:endParaRPr lang="en-US" sz="900" kern="1200" dirty="0" smtClean="0">
              <a:solidFill>
                <a:schemeClr val="tx1"/>
              </a:solidFill>
              <a:latin typeface="+mn-lt"/>
              <a:ea typeface="+mn-ea"/>
              <a:cs typeface="+mn-cs"/>
            </a:endParaRPr>
          </a:p>
          <a:p>
            <a:pPr marL="232923" lvl="2">
              <a:lnSpc>
                <a:spcPct val="80000"/>
              </a:lnSpc>
            </a:pPr>
            <a:endParaRPr lang="en-US" sz="1000" dirty="0" smtClean="0">
              <a:latin typeface="Times New Roman"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You may wonder why would stakeholders want to be involved. And indeed not all stakeholders do want to be involved. And that’s an important first step is figuring out who is interested and what their interest might be. But some of the reasons stakeholders might be interested in participating in evaluation is that they have questions they’d like answers to.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They may also be interested in learning about evaluation and building capacity by - for themselves or others in their organization.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They may also have strong feelings about the kinds of methods that would be appropriate or the design of the evaluation and they might want their voices heard on that.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They may also feel protective. This goes back to the question of fear and trust. If they’re protective and they’re worried that evaluation could bring harm to them, they may enter it simply - into the evaluation efforts simply to protect their interest and protect their constituents. And it’s important that you understand that.</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many people are motivated to participate because they believe in the program. They want it to be successful. And they believe that helping with the evaluation will give them a role in seeing the success of the program.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here’s the CDC evaluation framework, which is probably familiar to most of you. There are six steps in this framework. The first of those steps is engage stakeholders. The steps that follow from there are: describe the program, focus the evaluation design, gather credible evidence, justify conclusions, and share use and share lessons learned. So although the first step is engage stakeholders, it doesn’t mean that it’s something you do only at the beginning and then let go. And as we walk through the examples today, you’ll see how that first step feeds into the entire evaluation framework.</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Next, please.</a:t>
            </a:r>
            <a:endParaRPr lang="en-US" sz="900" kern="1200" dirty="0" smtClean="0">
              <a:solidFill>
                <a:schemeClr val="tx1"/>
              </a:solidFill>
              <a:latin typeface="+mn-lt"/>
              <a:ea typeface="+mn-ea"/>
              <a:cs typeface="+mn-cs"/>
            </a:endParaRP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You can use the CDC evaluation framework to engage stakeholders in identifying and prioritizing evaluation questions, in selecting credible sources, and in developing a plan for action based on those evaluation results.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It’s true. You actually can use stakeholders in all of those ways. But, and this is an important but, important caveat. It doesn’t mean that you have to engage them in all those ways in every evaluation. It depends on several factors. </a:t>
            </a:r>
          </a:p>
          <a:p>
            <a:endParaRPr lang="en-US" dirty="0" smtClean="0"/>
          </a:p>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How you engage stakeholders depends on evaluator preference…</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lvl="2"/>
            <a:r>
              <a:rPr lang="en-US" sz="800" kern="1200" dirty="0" smtClean="0">
                <a:solidFill>
                  <a:schemeClr val="tx1"/>
                </a:solidFill>
                <a:latin typeface="+mn-lt"/>
                <a:ea typeface="+mn-ea"/>
                <a:cs typeface="+mn-cs"/>
              </a:rPr>
              <a:t>The first is derived from a definition that I believe is from Dr. Michael </a:t>
            </a:r>
            <a:r>
              <a:rPr lang="en-US" sz="800" kern="1200" dirty="0" err="1" smtClean="0">
                <a:solidFill>
                  <a:schemeClr val="tx1"/>
                </a:solidFill>
                <a:latin typeface="+mn-lt"/>
                <a:ea typeface="+mn-ea"/>
                <a:cs typeface="+mn-cs"/>
              </a:rPr>
              <a:t>Scriven</a:t>
            </a:r>
            <a:r>
              <a:rPr lang="en-US" sz="800" kern="1200" dirty="0" smtClean="0">
                <a:solidFill>
                  <a:schemeClr val="tx1"/>
                </a:solidFill>
                <a:latin typeface="+mn-lt"/>
                <a:ea typeface="+mn-ea"/>
                <a:cs typeface="+mn-cs"/>
              </a:rPr>
              <a:t> but quoted here from CDC’s Framework for Program Evaluation in Public Health. In this definition, evaluation is the systematic investigation of the merit, worth or significance of an object.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but it also depends on stakeholder preference. So our - is this a way in which you like to operate and way in which stakeholders would like to be engaged?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It also may depend on resources. And that you can think about in two different ways: do you have the luxury of time for engaging them? Do you have the means to meet with them and get their opinions? But you also may need their resources.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As we talked about before, the stakeholders may bring important resources to the table. So it may be important to engage them if there are resources they have that you need.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it may also depend on the degree of trust or threats to credibility that you believe existed in a given situation.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If there’s a high degree of mistrust it may be especially important to engage stakeholders upfront in considering how you will proceed with the evaluation, giving people opportunities for input, opportunities to critique so that at the end of the day, you have evaluation results that people will find credible and that they will be willing to act 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2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What I’d like to do is just very briefly walk through what the six steps are in the framework and how you might think about stakeholder involvement in each of those steps. And then we’ll move into some concrete examples so you can see what this means. </a:t>
            </a: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2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Step 1, engage stakeholders. We’ve already talked about who should be involved. Develop your list of potential stakeholders, use those four questions to help you decide who are the most important to include.</a:t>
            </a: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2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Step 2 is describe the program. Do stakeholders share a vision of what the program does and its intended outcomes? Do they have diverse views, or do they have similar views? It’s important to know this as you embark on a program evaluation and you may want to make sure that you engage them early on to make - so that you understand what vision stakeholders have in their heads for your programs. </a:t>
            </a: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Step 3 is focus the evaluation design. What are the most pressing and important evaluation questions for stakeholders? Leslie talked about this a little earlier. In research often an investigator comes and they have their set of questions. With evaluation, it’s much more common that it’s the stakeholders who are the source of the evaluation questions. What do they need answers to, if they’re going to take actions on the results of the evaluations, what questions do they need answers to </a:t>
            </a:r>
            <a:r>
              <a:rPr lang="en-US" sz="800" kern="1200" dirty="0" err="1" smtClean="0">
                <a:solidFill>
                  <a:schemeClr val="tx1"/>
                </a:solidFill>
                <a:latin typeface="+mn-lt"/>
                <a:ea typeface="+mn-ea"/>
                <a:cs typeface="+mn-cs"/>
              </a:rPr>
              <a:t>to</a:t>
            </a:r>
            <a:r>
              <a:rPr lang="en-US" sz="800" kern="1200" dirty="0" smtClean="0">
                <a:solidFill>
                  <a:schemeClr val="tx1"/>
                </a:solidFill>
                <a:latin typeface="+mn-lt"/>
                <a:ea typeface="+mn-ea"/>
                <a:cs typeface="+mn-cs"/>
              </a:rPr>
              <a:t> be able to take action, that’s a very critical role for stakeholders. And what methods can they contribute to, which ones do they prefer, or which will be - what will be considered credible evidence for them.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Next slide.</a:t>
            </a:r>
            <a:endParaRPr lang="en-US" sz="900" kern="1200" dirty="0" smtClean="0">
              <a:solidFill>
                <a:schemeClr val="tx1"/>
              </a:solidFill>
              <a:latin typeface="+mn-lt"/>
              <a:ea typeface="+mn-ea"/>
              <a:cs typeface="+mn-cs"/>
            </a:endParaRP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2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Step 4 is gather credible evidence. We just talked about that. The importance of knowing what your stakeholders will find is credible. </a:t>
            </a: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23" lvl="2"/>
            <a:r>
              <a:rPr lang="en-US" sz="800" kern="1200" dirty="0" smtClean="0">
                <a:solidFill>
                  <a:schemeClr val="tx1"/>
                </a:solidFill>
                <a:latin typeface="+mn-lt"/>
                <a:ea typeface="+mn-ea"/>
                <a:cs typeface="+mn-cs"/>
              </a:rPr>
              <a:t>Justify conclusions. So how do diverse stakeholders interpret the findings? You may want to engage them in doing the analysis or you may prefer to bring results to them before they are finalized to get their interpretations. Have they thought of a different take on the findings than what you may have had?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The second definition is from Carol Weiss. And it states that evaluation is a systematic assessment of the operation and/or the outcomes of a program or policy compared to a set of explicit or implicit standards as a means of contributing to the improvement of the program or policy. </a:t>
            </a:r>
          </a:p>
          <a:p>
            <a:pPr marL="23294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2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And then the final one is ensure use and share lessons learned. And as we’ve talked about already, when you take approach to evaluation that’s focused on program improvement and on using those results to take action, this is really a critical step in which stakeholders can play a role. </a:t>
            </a: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What I’d like to do is walk through an example.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484313" y="1319213"/>
            <a:ext cx="3927475" cy="2944812"/>
          </a:xfrm>
          <a:ln/>
        </p:spPr>
      </p:sp>
      <p:sp>
        <p:nvSpPr>
          <p:cNvPr id="51203"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So here I am posing for you an intervention in the home environment and low-income apartments.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484313" y="1319213"/>
            <a:ext cx="3927475" cy="2944812"/>
          </a:xfrm>
          <a:ln/>
        </p:spPr>
      </p:sp>
      <p:sp>
        <p:nvSpPr>
          <p:cNvPr id="51203"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This intervention is to improve indoor environment for children with asthma through several activities: provide education and training for apartment owners, building inspectors, maintenance vendors and tenants regarding asthma triggers and housing codes.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484313" y="1319213"/>
            <a:ext cx="3927475" cy="2944812"/>
          </a:xfrm>
          <a:ln/>
        </p:spPr>
      </p:sp>
      <p:sp>
        <p:nvSpPr>
          <p:cNvPr id="51203"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Work with city officials to enhance existing housing code.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484313" y="1319213"/>
            <a:ext cx="3927475" cy="2944812"/>
          </a:xfrm>
          <a:ln/>
        </p:spPr>
      </p:sp>
      <p:sp>
        <p:nvSpPr>
          <p:cNvPr id="51203" name="Rectangle 3"/>
          <p:cNvSpPr>
            <a:spLocks noGrp="1" noChangeArrowheads="1"/>
          </p:cNvSpPr>
          <p:nvPr>
            <p:ph type="body" idx="1"/>
          </p:nvPr>
        </p:nvSpPr>
        <p:spPr>
          <a:xfrm>
            <a:off x="701040" y="4263993"/>
            <a:ext cx="5296747" cy="3038374"/>
          </a:xfrm>
          <a:noFill/>
          <a:ln/>
        </p:spPr>
        <p:txBody>
          <a:bodyPr lIns="91722" tIns="45863" rIns="91722" bIns="45863"/>
          <a:lstStyle/>
          <a:p>
            <a:pPr marL="232923"/>
            <a:r>
              <a:rPr lang="en-US" sz="800" kern="1200" dirty="0" smtClean="0">
                <a:solidFill>
                  <a:schemeClr val="tx1"/>
                </a:solidFill>
                <a:latin typeface="+mn-lt"/>
                <a:ea typeface="+mn-ea"/>
                <a:cs typeface="+mn-cs"/>
              </a:rPr>
              <a:t>Promote smoke-free housing.</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now we’re going to walk through the six steps, how you might engage stakeholders in an evaluation of an intervention that looks like this.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Next slide.</a:t>
            </a:r>
            <a:endParaRPr lang="en-US" sz="900" kern="1200" dirty="0" smtClean="0">
              <a:solidFill>
                <a:schemeClr val="tx1"/>
              </a:solidFill>
              <a:latin typeface="+mn-lt"/>
              <a:ea typeface="+mn-ea"/>
              <a:cs typeface="+mn-cs"/>
            </a:endParaRPr>
          </a:p>
          <a:p>
            <a:pPr marL="23292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who should you include, who are your stakeholders in this evaluation?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Possibilities include affected families which are those who are living in the housing that you’re trying to improve.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Also those who receive training, the owners, the inspectors, the maintenance personnel, and the tenants themselves, as well as your trainers.</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lvl="2"/>
            <a:r>
              <a:rPr lang="en-US" sz="800" kern="1200" dirty="0" smtClean="0">
                <a:solidFill>
                  <a:schemeClr val="tx1"/>
                </a:solidFill>
                <a:latin typeface="+mn-lt"/>
                <a:ea typeface="+mn-ea"/>
                <a:cs typeface="+mn-cs"/>
              </a:rPr>
              <a:t>And last but not least, we have a definition from Michael Patton who’s the thought leader in the type of evaluation known as Utilization Focused Evaluation. He defines evaluation as the systematic collection of information about the activities, characteristics and outcomes of the program to make judgments about the program, to improve program effectiveness and/or inform decisions about future programming.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 know sometimes in programs, the staff - program staff do the training themselves. Sometimes you get an outside group or partner to be involved in that training. So they’re certainly one of your stakeholders, the ones that are actually providing the training.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then since you’re trying to make changes in the indoor environment, city officials who have responsibilities for the housing code may be important to stakeholders for you to consider </a:t>
            </a:r>
          </a:p>
          <a:p>
            <a:r>
              <a:rPr lang="en-US" sz="800" kern="1200" dirty="0" smtClean="0">
                <a:solidFill>
                  <a:schemeClr val="tx1"/>
                </a:solidFill>
                <a:latin typeface="+mn-lt"/>
                <a:ea typeface="+mn-ea"/>
                <a:cs typeface="+mn-cs"/>
              </a:rPr>
              <a:t>involving.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There also may be important advocacy groups out there who are, for example, advocating for smoke-free environments.  And this is not a complete list.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You will need to think about the setting in which you’re operating your program, your intervention to see if there are other important stakeholders whether those are groups that are likely to be resistant or groups that are likely to be  advocates for the kinds of changes that you’re trying to make with your program. And it’s important to include a mix of views because you don’t want to be surprised at the end, have failed to consider something that is important to one of these audiences.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what are some options for including stakeholders in Step 2? And Step 2, again, is describing the program.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Well it might be very important to get their views on the current indoor environment, and the changes that they would like to see and that they think are realistic to achieve.</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 think stakeholders can be very important in assessing the realism of the changes that you’re trying to make.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But it’s also important to understand what changes they want to make, what outcomes do they think are important, because this will be important for your evaluation design.</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I mentioned this already but a logic model is one way that you can look at how activities contribute to outcomes and engage your stakeholders in that discussion. and that will be covered in more detail in the next Webinar series.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that will be covered in more detail in the next Webinar series.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r>
              <a:rPr lang="en-US" sz="800" kern="1200" dirty="0" smtClean="0">
                <a:solidFill>
                  <a:schemeClr val="tx1"/>
                </a:solidFill>
                <a:latin typeface="+mn-lt"/>
                <a:ea typeface="+mn-ea"/>
                <a:cs typeface="+mn-cs"/>
              </a:rPr>
              <a:t>So, looking across all of these different definitions, we can see one thing that they clearly have in common -- all define evaluation as a systematic endeavor. So, although we all tend to conduct evaluation activities informally everyday, we go out to dinner and we decide whether or not we like our dinner and if it’s quite right for us, here we see that evaluation is a systematic and more formalized endeavor.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Step 3 is focusing the evaluation design. How might you engage the stakeholders in this step, in this particular example? You might  want to know what questions they think are the most important.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Should the evaluation for example, focus more on changes to the  housing code…</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or are trigger reductions most important and which triggers?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what is the best design?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Should the evaluation look at the conditions before and after? </a:t>
            </a:r>
            <a:endParaRPr lang="en-US" dirty="0" smtClean="0"/>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Should they look at the changes that are made to a group of houses compared to apartment building in which the program has not worked to see if they really is a difference between the group you’re working with and a control group?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Or are observational methods more appropriate? And your stakeholders can be really important sources of information for that focusing of your evaluation design.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Step 4 is gathering credible evidence. How might stakeholders be engaged in that in this particular example?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Well you might consider whether there are stakeholders that can provide access to the residents or provide translation services. You may find that they can play a very important role in giving the kind of access and entry into the population that you need to successfully conduct this evaluation.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 trainers may also be very important. Can they help collect data before, during or after each training? Are there other opportunities for data collection?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What I find particularly interesting about these definitions, however, is how they differ. The first definition emphasizes the role the evaluation in judging the quality of something. When this definition came into being which was the 1950s, 1960s, evaluators were much more likely than they are today to have the task of evaluating a pilot or a demonstration project with the intention of determining whether it should be cancelled, continued or expanded. And that’s what we now call Summative Evaluation.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then it’s also important to think about your stakeholders’ needs for information. Will they be more influenced to act based on information on environmental conditions? Will they care more about what effect it's had on the use of medical care or on asthma symptoms?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How will they react to different kinds of information? Will they be more moved by pictures, by stories? Do they need numbers? Do they need cost data? What is the type of information that they will need to take the action that you’re hoping to see from your evaluation?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Step 5 is justify conclusions. I think it’s very important to know and get input from the stakeholders on how they view success. I think very often, we carry in our own heads an idea of what success looks like. And if we don’t explicitly share that and talk about that, we may be surprised that other people view that differently. They may be very happy with an outcome that your - that surprises you or not be happy with one that you think is important and that’s very important to get that kind of input.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It’s also important to know if they have different types of interpretation of the data. If you present them with one explanation for the changes that you’re seeing, will they agree with that? Do they have a different explanation about what’s going 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Or do they perceive barriers to making changes that you might not even have considered? So stakeholders can give you really important information on interpreting what you have found.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Next slide, please.</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Step 6 is ensure use and share lessons learned. And here again, think about the stakeholders that you have. Are they in a position to help you disseminate information?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Perhaps there’s an owner’s newsletter or a tenant meeting or a neighborhood association, these can be important ways that you can share information with the stakeholders in your program.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It’s also important to consider whether these different stakeholders have different needs for information. Is a report the best way to reach some? Do some need an executive brief? Do some need an oral presentation? What is the best way to share that information?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And another thing to consider, let’s say you’re doing your program in a particular place but maybe there would be interest beyond that location or beyond that  particular audience, so when coming up with your plans for sharing lessons learned and making sure that the results are used, think  a little bit more broadly. And your stakeholders can help you think about that. Who else? Who else might be interested in the information? What are other audiences you might want to consider?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in this particular example, which is trying to make changes in home environment in low-income apartments, what would happen if you ignored stakeholders? Are there potential problems or pitfalls you would encounter if you ignored the stakeholders in doing this evaluation? Well here are some potential pitfalls that you might encounter.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438" y="1066800"/>
            <a:ext cx="5184299" cy="2743200"/>
          </a:xfrm>
        </p:spPr>
        <p:txBody>
          <a:bodyPr/>
          <a:lstStyle>
            <a:lvl1pPr>
              <a:defRPr sz="1800">
                <a:solidFill>
                  <a:schemeClr val="tx2"/>
                </a:solidFill>
              </a:defRPr>
            </a:lvl1pPr>
            <a:lvl2pPr marL="688975" indent="-457200">
              <a:buClr>
                <a:schemeClr val="accent1"/>
              </a:buClr>
              <a:buSzPct val="100000"/>
              <a:buFontTx/>
              <a:buBlip>
                <a:blip r:embed="rId2"/>
              </a:buBlip>
              <a:defRPr sz="1800">
                <a:solidFill>
                  <a:schemeClr val="tx2"/>
                </a:solidFill>
              </a:defRPr>
            </a:lvl2pPr>
            <a:lvl3pPr marL="914400" indent="-304800">
              <a:buClr>
                <a:schemeClr val="accent1"/>
              </a:buClr>
              <a:buSzPct val="100000"/>
              <a:buFontTx/>
              <a:buBlip>
                <a:blip r:embed="rId2"/>
              </a:buBlip>
              <a:tabLst/>
              <a:defRPr sz="18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a:xfrm>
            <a:off x="1587" y="4191000"/>
            <a:ext cx="1246160" cy="381000"/>
          </a:xfrm>
        </p:spPr>
        <p:txBody>
          <a:bodyPr/>
          <a:lstStyle>
            <a:lvl1pPr algn="l">
              <a:defRPr sz="1050" b="0">
                <a:latin typeface="+mn-lt"/>
              </a:defRPr>
            </a:lvl1pPr>
          </a:lstStyle>
          <a:p>
            <a:endParaRPr lang="en-US" dirty="0"/>
          </a:p>
        </p:txBody>
      </p:sp>
      <p:sp>
        <p:nvSpPr>
          <p:cNvPr id="5" name="Slide Number Placeholder 4"/>
          <p:cNvSpPr>
            <a:spLocks noGrp="1"/>
          </p:cNvSpPr>
          <p:nvPr>
            <p:ph type="sldNum" sz="quarter" idx="11"/>
          </p:nvPr>
        </p:nvSpPr>
        <p:spPr>
          <a:xfrm>
            <a:off x="4826926" y="4368800"/>
            <a:ext cx="1270661" cy="203200"/>
          </a:xfrm>
        </p:spPr>
        <p:txBody>
          <a:bodyPr/>
          <a:lstStyle>
            <a:lvl1pPr>
              <a:defRPr sz="1050" b="0">
                <a:latin typeface="+mn-lt"/>
              </a:defRPr>
            </a:lvl1pPr>
          </a:lstStyle>
          <a:p>
            <a:endParaRPr lang="en-US"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CB199572-6FE0-40DA-A155-E76BACE71DFE}"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5662" y="50800"/>
            <a:ext cx="1296075" cy="401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38" y="50800"/>
            <a:ext cx="3786571"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1B40CCF2-86B4-4D97-9CDE-DA27E1AF9117}"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105" name="Picture 9" descr="C:\Documents and Settings\User\Desktop\NCEH\slidemasterimages\title_master_bottom.jpg"/>
          <p:cNvPicPr>
            <a:picLocks noChangeAspect="1" noChangeArrowheads="1"/>
          </p:cNvPicPr>
          <p:nvPr/>
        </p:nvPicPr>
        <p:blipFill>
          <a:blip r:embed="rId2" cstate="print"/>
          <a:srcRect/>
          <a:stretch>
            <a:fillRect/>
          </a:stretch>
        </p:blipFill>
        <p:spPr bwMode="auto">
          <a:xfrm>
            <a:off x="0" y="3206751"/>
            <a:ext cx="6097057" cy="1654175"/>
          </a:xfrm>
          <a:prstGeom prst="rect">
            <a:avLst/>
          </a:prstGeom>
          <a:noFill/>
        </p:spPr>
      </p:pic>
      <p:pic>
        <p:nvPicPr>
          <p:cNvPr id="4104" name="Picture 8" descr="C:\Documents and Settings\User\Desktop\NCEH\slidemasterimages\title_master_top.jpg"/>
          <p:cNvPicPr>
            <a:picLocks noChangeAspect="1" noChangeArrowheads="1"/>
          </p:cNvPicPr>
          <p:nvPr/>
        </p:nvPicPr>
        <p:blipFill>
          <a:blip r:embed="rId3" cstate="print"/>
          <a:srcRect/>
          <a:stretch>
            <a:fillRect/>
          </a:stretch>
        </p:blipFill>
        <p:spPr bwMode="auto">
          <a:xfrm>
            <a:off x="0" y="0"/>
            <a:ext cx="6097057" cy="1663700"/>
          </a:xfrm>
          <a:prstGeom prst="rect">
            <a:avLst/>
          </a:prstGeom>
          <a:noFill/>
        </p:spPr>
      </p:pic>
      <p:sp>
        <p:nvSpPr>
          <p:cNvPr id="5" name="Title 4"/>
          <p:cNvSpPr>
            <a:spLocks noGrp="1"/>
          </p:cNvSpPr>
          <p:nvPr>
            <p:ph type="title"/>
          </p:nvPr>
        </p:nvSpPr>
        <p:spPr>
          <a:xfrm>
            <a:off x="457438" y="2082800"/>
            <a:ext cx="5184299" cy="762000"/>
          </a:xfrm>
        </p:spPr>
        <p:txBody>
          <a:bodyPr/>
          <a:lstStyle>
            <a:lvl1pPr>
              <a:defRPr sz="1900">
                <a:solidFill>
                  <a:schemeClr val="tx1"/>
                </a:solidFill>
              </a:defRPr>
            </a:lvl1pPr>
          </a:lstStyle>
          <a:p>
            <a:r>
              <a:rPr lang="en-US" smtClean="0"/>
              <a:t>Click to edit Master title style</a:t>
            </a:r>
            <a:endParaRPr lang="en-US" dirty="0"/>
          </a:p>
        </p:txBody>
      </p:sp>
      <p:pic>
        <p:nvPicPr>
          <p:cNvPr id="7" name="Picture 6" descr="title_master_bottom2.jpg"/>
          <p:cNvPicPr>
            <a:picLocks noChangeAspect="1"/>
          </p:cNvPicPr>
          <p:nvPr userDrawn="1"/>
        </p:nvPicPr>
        <p:blipFill>
          <a:blip r:embed="rId4" cstate="print"/>
          <a:stretch>
            <a:fillRect/>
          </a:stretch>
        </p:blipFill>
        <p:spPr>
          <a:xfrm>
            <a:off x="0" y="3221090"/>
            <a:ext cx="6099175" cy="16557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793" y="2937934"/>
            <a:ext cx="5184299" cy="908050"/>
          </a:xfrm>
        </p:spPr>
        <p:txBody>
          <a:bodyPr anchor="t"/>
          <a:lstStyle>
            <a:lvl1pPr algn="l">
              <a:defRPr sz="27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81793" y="1937809"/>
            <a:ext cx="5184299" cy="1000125"/>
          </a:xfrm>
        </p:spPr>
        <p:txBody>
          <a:bodyPr anchor="b"/>
          <a:lstStyle>
            <a:lvl1pPr marL="0" indent="0">
              <a:buNone/>
              <a:defRPr sz="1300"/>
            </a:lvl1pPr>
            <a:lvl2pPr marL="304861" indent="0">
              <a:buNone/>
              <a:defRPr sz="1200"/>
            </a:lvl2pPr>
            <a:lvl3pPr marL="609722" indent="0">
              <a:buNone/>
              <a:defRPr sz="1100"/>
            </a:lvl3pPr>
            <a:lvl4pPr marL="914583" indent="0">
              <a:buNone/>
              <a:defRPr sz="900"/>
            </a:lvl4pPr>
            <a:lvl5pPr marL="1219444" indent="0">
              <a:buNone/>
              <a:defRPr sz="900"/>
            </a:lvl5pPr>
            <a:lvl6pPr marL="1524305" indent="0">
              <a:buNone/>
              <a:defRPr sz="900"/>
            </a:lvl6pPr>
            <a:lvl7pPr marL="1829166" indent="0">
              <a:buNone/>
              <a:defRPr sz="900"/>
            </a:lvl7pPr>
            <a:lvl8pPr marL="2134027" indent="0">
              <a:buNone/>
              <a:defRPr sz="900"/>
            </a:lvl8pPr>
            <a:lvl9pPr marL="2438888" indent="0">
              <a:buNone/>
              <a:defRPr sz="9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a:xfrm>
            <a:off x="4573587" y="4394200"/>
            <a:ext cx="1068150" cy="177800"/>
          </a:xfrm>
        </p:spPr>
        <p:txBody>
          <a:bodyPr/>
          <a:lstStyle>
            <a:lvl1pPr>
              <a:defRPr/>
            </a:lvl1pPr>
          </a:lstStyle>
          <a:p>
            <a:r>
              <a:rPr lang="en-US" dirty="0" smtClean="0"/>
              <a:t> </a:t>
            </a:r>
            <a:r>
              <a:rPr lang="en-US" sz="1050" b="1" dirty="0" smtClean="0">
                <a:solidFill>
                  <a:schemeClr val="bg1"/>
                </a:solidFill>
                <a:latin typeface="+mn-lt"/>
              </a:rPr>
              <a:t>Slide </a:t>
            </a:r>
            <a:fld id="{4BA790FA-A1DB-447A-9D74-60BF5DBFE056}" type="slidenum">
              <a:rPr lang="en-US" sz="1050" b="1" smtClean="0">
                <a:solidFill>
                  <a:schemeClr val="bg1"/>
                </a:solidFill>
                <a:latin typeface="+mn-lt"/>
              </a:rPr>
              <a:pPr/>
              <a:t>‹#›</a:t>
            </a:fld>
            <a:r>
              <a:rPr lang="en-US" sz="1050" b="1" dirty="0" smtClean="0">
                <a:solidFill>
                  <a:schemeClr val="bg1"/>
                </a:solidFill>
                <a:latin typeface="+mn-lt"/>
              </a:rPr>
              <a:t>of 30</a:t>
            </a:r>
            <a:endParaRPr lang="en-US" sz="1050" b="1" dirty="0">
              <a:solidFill>
                <a:schemeClr val="bg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38" y="1066800"/>
            <a:ext cx="2541323" cy="2743200"/>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541323" cy="2743200"/>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587" y="4191000"/>
            <a:ext cx="1144587" cy="304800"/>
          </a:xfrm>
        </p:spPr>
        <p:txBody>
          <a:bodyPr/>
          <a:lstStyle>
            <a:lvl1pPr algn="l">
              <a:defRPr b="0"/>
            </a:lvl1pPr>
          </a:lstStyle>
          <a:p>
            <a:endParaRPr lang="en-US" dirty="0"/>
          </a:p>
        </p:txBody>
      </p:sp>
      <p:sp>
        <p:nvSpPr>
          <p:cNvPr id="6" name="Slide Number Placeholder 5"/>
          <p:cNvSpPr>
            <a:spLocks noGrp="1"/>
          </p:cNvSpPr>
          <p:nvPr>
            <p:ph type="sldNum" sz="quarter" idx="11"/>
          </p:nvPr>
        </p:nvSpPr>
        <p:spPr>
          <a:xfrm>
            <a:off x="5181837" y="4318000"/>
            <a:ext cx="915750" cy="177800"/>
          </a:xfrm>
        </p:spPr>
        <p:txBody>
          <a:bodyPr/>
          <a:lstStyle>
            <a:lvl1pPr>
              <a:defRPr sz="1050" b="0"/>
            </a:lvl1pPr>
          </a:lstStyle>
          <a:p>
            <a:r>
              <a:rPr lang="en-US" dirty="0" smtClean="0"/>
              <a:t> </a:t>
            </a:r>
            <a:r>
              <a:rPr lang="en-US" sz="900" dirty="0" smtClean="0">
                <a:solidFill>
                  <a:schemeClr val="bg1"/>
                </a:solidFill>
                <a:latin typeface="+mn-lt"/>
              </a:rPr>
              <a:t>Slide </a:t>
            </a:r>
            <a:fld id="{FA56ADD1-5CDF-41A9-A82B-0AB3377C0DD9}" type="slidenum">
              <a:rPr lang="en-US" sz="900" smtClean="0">
                <a:solidFill>
                  <a:schemeClr val="bg1"/>
                </a:solidFill>
                <a:latin typeface="+mn-lt"/>
              </a:rPr>
              <a:pPr/>
              <a:t>‹#›</a:t>
            </a:fld>
            <a:r>
              <a:rPr lang="en-US" sz="900" dirty="0" smtClean="0">
                <a:solidFill>
                  <a:schemeClr val="bg1"/>
                </a:solidFill>
                <a:latin typeface="+mn-lt"/>
              </a:rPr>
              <a:t>of 30</a:t>
            </a:r>
            <a:endParaRPr lang="en-US" sz="900" dirty="0">
              <a:solidFill>
                <a:schemeClr val="bg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959" y="1023409"/>
            <a:ext cx="2694862" cy="426508"/>
          </a:xfrm>
        </p:spPr>
        <p:txBody>
          <a:bodyPr anchor="b"/>
          <a:lstStyle>
            <a:lvl1pPr marL="0" indent="0">
              <a:buNone/>
              <a:defRPr sz="1600" b="1"/>
            </a:lvl1pPr>
            <a:lvl2pPr marL="304861" indent="0">
              <a:buNone/>
              <a:defRPr sz="1300" b="1"/>
            </a:lvl2pPr>
            <a:lvl3pPr marL="609722" indent="0">
              <a:buNone/>
              <a:defRPr sz="1200" b="1"/>
            </a:lvl3pPr>
            <a:lvl4pPr marL="914583" indent="0">
              <a:buNone/>
              <a:defRPr sz="1100" b="1"/>
            </a:lvl4pPr>
            <a:lvl5pPr marL="1219444" indent="0">
              <a:buNone/>
              <a:defRPr sz="1100" b="1"/>
            </a:lvl5pPr>
            <a:lvl6pPr marL="1524305" indent="0">
              <a:buNone/>
              <a:defRPr sz="1100" b="1"/>
            </a:lvl6pPr>
            <a:lvl7pPr marL="1829166" indent="0">
              <a:buNone/>
              <a:defRPr sz="1100" b="1"/>
            </a:lvl7pPr>
            <a:lvl8pPr marL="2134027" indent="0">
              <a:buNone/>
              <a:defRPr sz="1100" b="1"/>
            </a:lvl8pPr>
            <a:lvl9pPr marL="243888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959" y="1449917"/>
            <a:ext cx="2694862"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8297" y="1023409"/>
            <a:ext cx="2695920" cy="426508"/>
          </a:xfrm>
        </p:spPr>
        <p:txBody>
          <a:bodyPr anchor="b"/>
          <a:lstStyle>
            <a:lvl1pPr marL="0" indent="0">
              <a:buNone/>
              <a:defRPr sz="1600" b="1"/>
            </a:lvl1pPr>
            <a:lvl2pPr marL="304861" indent="0">
              <a:buNone/>
              <a:defRPr sz="1300" b="1"/>
            </a:lvl2pPr>
            <a:lvl3pPr marL="609722" indent="0">
              <a:buNone/>
              <a:defRPr sz="1200" b="1"/>
            </a:lvl3pPr>
            <a:lvl4pPr marL="914583" indent="0">
              <a:buNone/>
              <a:defRPr sz="1100" b="1"/>
            </a:lvl4pPr>
            <a:lvl5pPr marL="1219444" indent="0">
              <a:buNone/>
              <a:defRPr sz="1100" b="1"/>
            </a:lvl5pPr>
            <a:lvl6pPr marL="1524305" indent="0">
              <a:buNone/>
              <a:defRPr sz="1100" b="1"/>
            </a:lvl6pPr>
            <a:lvl7pPr marL="1829166" indent="0">
              <a:buNone/>
              <a:defRPr sz="1100" b="1"/>
            </a:lvl7pPr>
            <a:lvl8pPr marL="2134027" indent="0">
              <a:buNone/>
              <a:defRPr sz="1100" b="1"/>
            </a:lvl8pPr>
            <a:lvl9pPr marL="243888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8297" y="1449917"/>
            <a:ext cx="2695920"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42805025-5C68-49BD-A21A-D5322973361D}"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87CAA500-E4E0-4497-9F20-C75513BBEBB8}"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r>
              <a:rPr lang="en-US" dirty="0" smtClean="0"/>
              <a:t> </a:t>
            </a:r>
            <a:r>
              <a:rPr lang="en-US" sz="600" b="1" dirty="0" smtClean="0">
                <a:solidFill>
                  <a:schemeClr val="bg1"/>
                </a:solidFill>
                <a:latin typeface="+mn-lt"/>
              </a:rPr>
              <a:t>Slide </a:t>
            </a:r>
            <a:fld id="{19EF57F6-BF4D-47C6-9C20-3DDF4655460D}" type="slidenum">
              <a:rPr lang="en-US" sz="600" b="1" smtClean="0">
                <a:solidFill>
                  <a:schemeClr val="bg1"/>
                </a:solidFill>
                <a:latin typeface="+mn-lt"/>
              </a:rPr>
              <a:pPr/>
              <a:t>‹#›</a:t>
            </a:fld>
            <a:r>
              <a:rPr lang="en-US" sz="600" b="1" dirty="0" smtClean="0">
                <a:solidFill>
                  <a:schemeClr val="bg1"/>
                </a:solidFill>
                <a:latin typeface="+mn-lt"/>
              </a:rPr>
              <a:t> of 30</a:t>
            </a:r>
            <a:endParaRPr lang="en-US" sz="600" b="1" dirty="0">
              <a:solidFill>
                <a:schemeClr val="bg1"/>
              </a:solidFill>
              <a:latin typeface="+mn-lt"/>
            </a:endParaRPr>
          </a:p>
        </p:txBody>
      </p:sp>
      <p:sp>
        <p:nvSpPr>
          <p:cNvPr id="5" name="Content Placeholder 4"/>
          <p:cNvSpPr>
            <a:spLocks noGrp="1"/>
          </p:cNvSpPr>
          <p:nvPr>
            <p:ph sz="quarter" idx="12"/>
          </p:nvPr>
        </p:nvSpPr>
        <p:spPr>
          <a:xfrm>
            <a:off x="304959" y="1117600"/>
            <a:ext cx="5540084" cy="279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2033"/>
            <a:ext cx="2006587"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4608" y="182034"/>
            <a:ext cx="3409608"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959" y="956734"/>
            <a:ext cx="2006587" cy="3127375"/>
          </a:xfrm>
        </p:spPr>
        <p:txBody>
          <a:bodyPr/>
          <a:lstStyle>
            <a:lvl1pPr marL="0" indent="0">
              <a:buNone/>
              <a:defRPr sz="900"/>
            </a:lvl1pPr>
            <a:lvl2pPr marL="304861" indent="0">
              <a:buNone/>
              <a:defRPr sz="800"/>
            </a:lvl2pPr>
            <a:lvl3pPr marL="609722" indent="0">
              <a:buNone/>
              <a:defRPr sz="700"/>
            </a:lvl3pPr>
            <a:lvl4pPr marL="914583" indent="0">
              <a:buNone/>
              <a:defRPr sz="600"/>
            </a:lvl4pPr>
            <a:lvl5pPr marL="1219444" indent="0">
              <a:buNone/>
              <a:defRPr sz="600"/>
            </a:lvl5pPr>
            <a:lvl6pPr marL="1524305" indent="0">
              <a:buNone/>
              <a:defRPr sz="600"/>
            </a:lvl6pPr>
            <a:lvl7pPr marL="1829166" indent="0">
              <a:buNone/>
              <a:defRPr sz="600"/>
            </a:lvl7pPr>
            <a:lvl8pPr marL="2134027" indent="0">
              <a:buNone/>
              <a:defRPr sz="600"/>
            </a:lvl8pPr>
            <a:lvl9pPr marL="24388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392F44F1-E5FB-4487-AE14-4145D050466A}"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481" y="3200400"/>
            <a:ext cx="3659505"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5481" y="408517"/>
            <a:ext cx="3659505" cy="2743200"/>
          </a:xfrm>
        </p:spPr>
        <p:txBody>
          <a:bodyPr/>
          <a:lstStyle>
            <a:lvl1pPr marL="0" indent="0">
              <a:buNone/>
              <a:defRPr sz="2100"/>
            </a:lvl1pPr>
            <a:lvl2pPr marL="304861" indent="0">
              <a:buNone/>
              <a:defRPr sz="1900"/>
            </a:lvl2pPr>
            <a:lvl3pPr marL="609722" indent="0">
              <a:buNone/>
              <a:defRPr sz="1600"/>
            </a:lvl3pPr>
            <a:lvl4pPr marL="914583" indent="0">
              <a:buNone/>
              <a:defRPr sz="1300"/>
            </a:lvl4pPr>
            <a:lvl5pPr marL="1219444" indent="0">
              <a:buNone/>
              <a:defRPr sz="1300"/>
            </a:lvl5pPr>
            <a:lvl6pPr marL="1524305" indent="0">
              <a:buNone/>
              <a:defRPr sz="1300"/>
            </a:lvl6pPr>
            <a:lvl7pPr marL="1829166" indent="0">
              <a:buNone/>
              <a:defRPr sz="1300"/>
            </a:lvl7pPr>
            <a:lvl8pPr marL="2134027" indent="0">
              <a:buNone/>
              <a:defRPr sz="1300"/>
            </a:lvl8pPr>
            <a:lvl9pPr marL="2438888" indent="0">
              <a:buNone/>
              <a:defRPr sz="1300"/>
            </a:lvl9pPr>
          </a:lstStyle>
          <a:p>
            <a:r>
              <a:rPr lang="en-US" smtClean="0"/>
              <a:t>Click icon to add picture</a:t>
            </a:r>
            <a:endParaRPr lang="en-US"/>
          </a:p>
        </p:txBody>
      </p:sp>
      <p:sp>
        <p:nvSpPr>
          <p:cNvPr id="4" name="Text Placeholder 3"/>
          <p:cNvSpPr>
            <a:spLocks noGrp="1"/>
          </p:cNvSpPr>
          <p:nvPr>
            <p:ph type="body" sz="half" idx="2"/>
          </p:nvPr>
        </p:nvSpPr>
        <p:spPr>
          <a:xfrm>
            <a:off x="1195481" y="3578225"/>
            <a:ext cx="3659505" cy="536575"/>
          </a:xfrm>
        </p:spPr>
        <p:txBody>
          <a:bodyPr/>
          <a:lstStyle>
            <a:lvl1pPr marL="0" indent="0">
              <a:buNone/>
              <a:defRPr sz="900"/>
            </a:lvl1pPr>
            <a:lvl2pPr marL="304861" indent="0">
              <a:buNone/>
              <a:defRPr sz="800"/>
            </a:lvl2pPr>
            <a:lvl3pPr marL="609722" indent="0">
              <a:buNone/>
              <a:defRPr sz="700"/>
            </a:lvl3pPr>
            <a:lvl4pPr marL="914583" indent="0">
              <a:buNone/>
              <a:defRPr sz="600"/>
            </a:lvl4pPr>
            <a:lvl5pPr marL="1219444" indent="0">
              <a:buNone/>
              <a:defRPr sz="600"/>
            </a:lvl5pPr>
            <a:lvl6pPr marL="1524305" indent="0">
              <a:buNone/>
              <a:defRPr sz="600"/>
            </a:lvl6pPr>
            <a:lvl7pPr marL="1829166" indent="0">
              <a:buNone/>
              <a:defRPr sz="600"/>
            </a:lvl7pPr>
            <a:lvl8pPr marL="2134027" indent="0">
              <a:buNone/>
              <a:defRPr sz="600"/>
            </a:lvl8pPr>
            <a:lvl9pPr marL="24388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7F0B2A16-0EBD-4B8A-9E30-BEA26E90FEB6}"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lide_master_bottom2.jpg"/>
          <p:cNvPicPr>
            <a:picLocks/>
          </p:cNvPicPr>
          <p:nvPr/>
        </p:nvPicPr>
        <p:blipFill>
          <a:blip r:embed="rId14" cstate="print"/>
          <a:stretch>
            <a:fillRect/>
          </a:stretch>
        </p:blipFill>
        <p:spPr>
          <a:xfrm>
            <a:off x="0" y="3810000"/>
            <a:ext cx="6099048" cy="762000"/>
          </a:xfrm>
          <a:prstGeom prst="rect">
            <a:avLst/>
          </a:prstGeom>
        </p:spPr>
      </p:pic>
      <p:pic>
        <p:nvPicPr>
          <p:cNvPr id="1031" name="Picture 7" descr="C:\Documents and Settings\User\Desktop\NCEH\slidemasterimages\slide_master_top.jpg"/>
          <p:cNvPicPr>
            <a:picLocks noChangeAspect="1" noChangeArrowheads="1"/>
          </p:cNvPicPr>
          <p:nvPr/>
        </p:nvPicPr>
        <p:blipFill>
          <a:blip r:embed="rId15" cstate="print"/>
          <a:srcRect/>
          <a:stretch>
            <a:fillRect/>
          </a:stretch>
        </p:blipFill>
        <p:spPr bwMode="auto">
          <a:xfrm>
            <a:off x="2118" y="1"/>
            <a:ext cx="6097057" cy="892175"/>
          </a:xfrm>
          <a:prstGeom prst="rect">
            <a:avLst/>
          </a:prstGeom>
          <a:noFill/>
        </p:spPr>
      </p:pic>
      <p:sp>
        <p:nvSpPr>
          <p:cNvPr id="1026" name="Rectangle 2"/>
          <p:cNvSpPr>
            <a:spLocks noGrp="1" noChangeArrowheads="1"/>
          </p:cNvSpPr>
          <p:nvPr>
            <p:ph type="title"/>
          </p:nvPr>
        </p:nvSpPr>
        <p:spPr bwMode="auto">
          <a:xfrm>
            <a:off x="457438" y="50800"/>
            <a:ext cx="5184299" cy="762000"/>
          </a:xfrm>
          <a:prstGeom prst="rect">
            <a:avLst/>
          </a:prstGeom>
          <a:noFill/>
          <a:ln w="9525">
            <a:noFill/>
            <a:miter lim="800000"/>
            <a:headEnd/>
            <a:tailEnd/>
          </a:ln>
          <a:effectLst/>
        </p:spPr>
        <p:txBody>
          <a:bodyPr vert="horz" wrap="square" lIns="60972" tIns="30486" rIns="60972" bIns="3048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438" y="1066800"/>
            <a:ext cx="5184299" cy="27432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5"/>
          <p:cNvSpPr>
            <a:spLocks noGrp="1" noChangeArrowheads="1"/>
          </p:cNvSpPr>
          <p:nvPr>
            <p:ph type="ftr" sz="quarter" idx="3"/>
          </p:nvPr>
        </p:nvSpPr>
        <p:spPr bwMode="auto">
          <a:xfrm>
            <a:off x="1587" y="4191000"/>
            <a:ext cx="1219200" cy="3810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lvl1pPr algn="l">
              <a:defRPr sz="1050" b="0">
                <a:solidFill>
                  <a:schemeClr val="bg1"/>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5030787" y="4343400"/>
            <a:ext cx="1066800" cy="1778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lvl1pPr algn="r">
              <a:defRPr sz="900" b="0"/>
            </a:lvl1pPr>
          </a:lstStyle>
          <a:p>
            <a:r>
              <a:rPr lang="en-US" dirty="0" smtClean="0"/>
              <a:t> </a:t>
            </a:r>
            <a:r>
              <a:rPr lang="en-US" sz="1050" dirty="0" smtClean="0">
                <a:solidFill>
                  <a:schemeClr val="bg1"/>
                </a:solidFill>
                <a:latin typeface="+mn-lt"/>
              </a:rPr>
              <a:t>Slide </a:t>
            </a:r>
            <a:fld id="{584B41AD-5B6B-4DD7-9B31-0B1DCD0D6665}" type="slidenum">
              <a:rPr lang="en-US" sz="1050" smtClean="0">
                <a:solidFill>
                  <a:schemeClr val="bg1"/>
                </a:solidFill>
                <a:latin typeface="+mn-lt"/>
              </a:rPr>
              <a:pPr/>
              <a:t>‹#›</a:t>
            </a:fld>
            <a:r>
              <a:rPr lang="en-US" sz="1050" dirty="0" smtClean="0">
                <a:solidFill>
                  <a:schemeClr val="bg1"/>
                </a:solidFill>
                <a:latin typeface="+mn-lt"/>
              </a:rPr>
              <a:t>of 30</a:t>
            </a:r>
            <a:endParaRPr lang="en-US" sz="1050" dirty="0">
              <a:solidFill>
                <a:schemeClr val="bg1"/>
              </a:solidFill>
              <a:latin typeface="+mn-lt"/>
            </a:endParaRPr>
          </a:p>
        </p:txBody>
      </p:sp>
      <p:pic>
        <p:nvPicPr>
          <p:cNvPr id="8" name="Picture 7" descr="transparent_tree_logo.gif"/>
          <p:cNvPicPr>
            <a:picLocks noChangeAspect="1"/>
          </p:cNvPicPr>
          <p:nvPr/>
        </p:nvPicPr>
        <p:blipFill>
          <a:blip r:embed="rId16" cstate="print"/>
          <a:stretch>
            <a:fillRect/>
          </a:stretch>
        </p:blipFill>
        <p:spPr>
          <a:xfrm>
            <a:off x="5259387" y="2743200"/>
            <a:ext cx="781050" cy="105727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1" fontAlgn="base" hangingPunct="1">
        <a:spcBef>
          <a:spcPct val="0"/>
        </a:spcBef>
        <a:spcAft>
          <a:spcPct val="0"/>
        </a:spcAft>
        <a:defRPr b="1">
          <a:solidFill>
            <a:schemeClr val="bg1"/>
          </a:solidFill>
          <a:latin typeface="+mj-lt"/>
          <a:ea typeface="+mj-ea"/>
          <a:cs typeface="+mj-cs"/>
        </a:defRPr>
      </a:lvl1pPr>
      <a:lvl2pPr algn="ctr" rtl="0" eaLnBrk="1" fontAlgn="base" hangingPunct="1">
        <a:spcBef>
          <a:spcPct val="0"/>
        </a:spcBef>
        <a:spcAft>
          <a:spcPct val="0"/>
        </a:spcAft>
        <a:defRPr b="1">
          <a:solidFill>
            <a:schemeClr val="bg1"/>
          </a:solidFill>
          <a:latin typeface="Arial" charset="0"/>
        </a:defRPr>
      </a:lvl2pPr>
      <a:lvl3pPr algn="ctr" rtl="0" eaLnBrk="1" fontAlgn="base" hangingPunct="1">
        <a:spcBef>
          <a:spcPct val="0"/>
        </a:spcBef>
        <a:spcAft>
          <a:spcPct val="0"/>
        </a:spcAft>
        <a:defRPr b="1">
          <a:solidFill>
            <a:schemeClr val="bg1"/>
          </a:solidFill>
          <a:latin typeface="Arial" charset="0"/>
        </a:defRPr>
      </a:lvl3pPr>
      <a:lvl4pPr algn="ctr" rtl="0" eaLnBrk="1" fontAlgn="base" hangingPunct="1">
        <a:spcBef>
          <a:spcPct val="0"/>
        </a:spcBef>
        <a:spcAft>
          <a:spcPct val="0"/>
        </a:spcAft>
        <a:defRPr b="1">
          <a:solidFill>
            <a:schemeClr val="bg1"/>
          </a:solidFill>
          <a:latin typeface="Arial" charset="0"/>
        </a:defRPr>
      </a:lvl4pPr>
      <a:lvl5pPr algn="ctr" rtl="0" eaLnBrk="1" fontAlgn="base" hangingPunct="1">
        <a:spcBef>
          <a:spcPct val="0"/>
        </a:spcBef>
        <a:spcAft>
          <a:spcPct val="0"/>
        </a:spcAft>
        <a:defRPr b="1">
          <a:solidFill>
            <a:schemeClr val="bg1"/>
          </a:solidFill>
          <a:latin typeface="Arial" charset="0"/>
        </a:defRPr>
      </a:lvl5pPr>
      <a:lvl6pPr marL="304861" algn="ctr" rtl="0" eaLnBrk="1" fontAlgn="base" hangingPunct="1">
        <a:spcBef>
          <a:spcPct val="0"/>
        </a:spcBef>
        <a:spcAft>
          <a:spcPct val="0"/>
        </a:spcAft>
        <a:defRPr b="1">
          <a:solidFill>
            <a:schemeClr val="bg1"/>
          </a:solidFill>
          <a:latin typeface="Arial" charset="0"/>
        </a:defRPr>
      </a:lvl6pPr>
      <a:lvl7pPr marL="609722" algn="ctr" rtl="0" eaLnBrk="1" fontAlgn="base" hangingPunct="1">
        <a:spcBef>
          <a:spcPct val="0"/>
        </a:spcBef>
        <a:spcAft>
          <a:spcPct val="0"/>
        </a:spcAft>
        <a:defRPr b="1">
          <a:solidFill>
            <a:schemeClr val="bg1"/>
          </a:solidFill>
          <a:latin typeface="Arial" charset="0"/>
        </a:defRPr>
      </a:lvl7pPr>
      <a:lvl8pPr marL="914583" algn="ctr" rtl="0" eaLnBrk="1" fontAlgn="base" hangingPunct="1">
        <a:spcBef>
          <a:spcPct val="0"/>
        </a:spcBef>
        <a:spcAft>
          <a:spcPct val="0"/>
        </a:spcAft>
        <a:defRPr b="1">
          <a:solidFill>
            <a:schemeClr val="bg1"/>
          </a:solidFill>
          <a:latin typeface="Arial" charset="0"/>
        </a:defRPr>
      </a:lvl8pPr>
      <a:lvl9pPr marL="1219444" algn="ctr" rtl="0" eaLnBrk="1" fontAlgn="base" hangingPunct="1">
        <a:spcBef>
          <a:spcPct val="0"/>
        </a:spcBef>
        <a:spcAft>
          <a:spcPct val="0"/>
        </a:spcAft>
        <a:defRPr b="1">
          <a:solidFill>
            <a:schemeClr val="bg1"/>
          </a:solidFill>
          <a:latin typeface="Arial" charset="0"/>
        </a:defRPr>
      </a:lvl9pPr>
    </p:titleStyle>
    <p:bodyStyle>
      <a:lvl1pPr marL="228646" indent="-228646" algn="l" rtl="0" eaLnBrk="1" fontAlgn="base" hangingPunct="1">
        <a:spcBef>
          <a:spcPct val="20000"/>
        </a:spcBef>
        <a:spcAft>
          <a:spcPct val="0"/>
        </a:spcAft>
        <a:defRPr sz="900" b="1">
          <a:solidFill>
            <a:schemeClr val="tx1"/>
          </a:solidFill>
          <a:latin typeface="+mn-lt"/>
          <a:ea typeface="+mn-ea"/>
          <a:cs typeface="+mn-cs"/>
        </a:defRPr>
      </a:lvl1pPr>
      <a:lvl2pPr marL="495399" indent="-190538" algn="l" rtl="0" eaLnBrk="1" fontAlgn="base" hangingPunct="1">
        <a:spcBef>
          <a:spcPct val="20000"/>
        </a:spcBef>
        <a:spcAft>
          <a:spcPct val="0"/>
        </a:spcAft>
        <a:buSzPct val="150000"/>
        <a:buChar char="•"/>
        <a:defRPr sz="900" b="1">
          <a:solidFill>
            <a:schemeClr val="tx1"/>
          </a:solidFill>
          <a:latin typeface="+mn-lt"/>
        </a:defRPr>
      </a:lvl2pPr>
      <a:lvl3pPr marL="762152" indent="-152430" algn="l" rtl="0" eaLnBrk="1" fontAlgn="base" hangingPunct="1">
        <a:spcBef>
          <a:spcPct val="20000"/>
        </a:spcBef>
        <a:spcAft>
          <a:spcPct val="0"/>
        </a:spcAft>
        <a:buChar char="o"/>
        <a:defRPr sz="900" b="1">
          <a:solidFill>
            <a:schemeClr val="tx1"/>
          </a:solidFill>
          <a:latin typeface="+mn-lt"/>
        </a:defRPr>
      </a:lvl3pPr>
      <a:lvl4pPr marL="1067013" indent="-152430" algn="l" rtl="0" eaLnBrk="1" fontAlgn="base" hangingPunct="1">
        <a:spcBef>
          <a:spcPct val="20000"/>
        </a:spcBef>
        <a:spcAft>
          <a:spcPct val="0"/>
        </a:spcAft>
        <a:defRPr sz="1300">
          <a:solidFill>
            <a:schemeClr val="tx1"/>
          </a:solidFill>
          <a:latin typeface="Times New Roman" charset="0"/>
        </a:defRPr>
      </a:lvl4pPr>
      <a:lvl5pPr marL="1371874" indent="-152430" algn="l" rtl="0" eaLnBrk="1" fontAlgn="base" hangingPunct="1">
        <a:spcBef>
          <a:spcPct val="20000"/>
        </a:spcBef>
        <a:spcAft>
          <a:spcPct val="0"/>
        </a:spcAft>
        <a:buChar char="»"/>
        <a:defRPr sz="1300">
          <a:solidFill>
            <a:schemeClr val="tx1"/>
          </a:solidFill>
          <a:latin typeface="Times New Roman" charset="0"/>
        </a:defRPr>
      </a:lvl5pPr>
      <a:lvl6pPr marL="1676735" indent="-152430" algn="l" rtl="0" eaLnBrk="1" fontAlgn="base" hangingPunct="1">
        <a:spcBef>
          <a:spcPct val="20000"/>
        </a:spcBef>
        <a:spcAft>
          <a:spcPct val="0"/>
        </a:spcAft>
        <a:buChar char="»"/>
        <a:defRPr sz="1300">
          <a:solidFill>
            <a:schemeClr val="tx1"/>
          </a:solidFill>
          <a:latin typeface="Times New Roman" charset="0"/>
        </a:defRPr>
      </a:lvl6pPr>
      <a:lvl7pPr marL="1981596" indent="-152430" algn="l" rtl="0" eaLnBrk="1" fontAlgn="base" hangingPunct="1">
        <a:spcBef>
          <a:spcPct val="20000"/>
        </a:spcBef>
        <a:spcAft>
          <a:spcPct val="0"/>
        </a:spcAft>
        <a:buChar char="»"/>
        <a:defRPr sz="1300">
          <a:solidFill>
            <a:schemeClr val="tx1"/>
          </a:solidFill>
          <a:latin typeface="Times New Roman" charset="0"/>
        </a:defRPr>
      </a:lvl7pPr>
      <a:lvl8pPr marL="2286457" indent="-152430" algn="l" rtl="0" eaLnBrk="1" fontAlgn="base" hangingPunct="1">
        <a:spcBef>
          <a:spcPct val="20000"/>
        </a:spcBef>
        <a:spcAft>
          <a:spcPct val="0"/>
        </a:spcAft>
        <a:buChar char="»"/>
        <a:defRPr sz="1300">
          <a:solidFill>
            <a:schemeClr val="tx1"/>
          </a:solidFill>
          <a:latin typeface="Times New Roman" charset="0"/>
        </a:defRPr>
      </a:lvl8pPr>
      <a:lvl9pPr marL="2591318" indent="-152430" algn="l" rtl="0" eaLnBrk="1" fontAlgn="base" hangingPunct="1">
        <a:spcBef>
          <a:spcPct val="20000"/>
        </a:spcBef>
        <a:spcAft>
          <a:spcPct val="0"/>
        </a:spcAft>
        <a:buChar char="»"/>
        <a:defRPr sz="1300">
          <a:solidFill>
            <a:schemeClr val="tx1"/>
          </a:solidFill>
          <a:latin typeface="Times New Roman" charset="0"/>
        </a:defRPr>
      </a:lvl9pPr>
    </p:bodyStyle>
    <p:otherStyle>
      <a:defPPr>
        <a:defRPr lang="en-US"/>
      </a:defPPr>
      <a:lvl1pPr marL="0" algn="l" defTabSz="609722" rtl="0" eaLnBrk="1" latinLnBrk="0" hangingPunct="1">
        <a:defRPr sz="1200" kern="1200">
          <a:solidFill>
            <a:schemeClr val="tx1"/>
          </a:solidFill>
          <a:latin typeface="+mn-lt"/>
          <a:ea typeface="+mn-ea"/>
          <a:cs typeface="+mn-cs"/>
        </a:defRPr>
      </a:lvl1pPr>
      <a:lvl2pPr marL="304861" algn="l" defTabSz="609722" rtl="0" eaLnBrk="1" latinLnBrk="0" hangingPunct="1">
        <a:defRPr sz="1200" kern="1200">
          <a:solidFill>
            <a:schemeClr val="tx1"/>
          </a:solidFill>
          <a:latin typeface="+mn-lt"/>
          <a:ea typeface="+mn-ea"/>
          <a:cs typeface="+mn-cs"/>
        </a:defRPr>
      </a:lvl2pPr>
      <a:lvl3pPr marL="609722" algn="l" defTabSz="609722" rtl="0" eaLnBrk="1" latinLnBrk="0" hangingPunct="1">
        <a:defRPr sz="1200" kern="1200">
          <a:solidFill>
            <a:schemeClr val="tx1"/>
          </a:solidFill>
          <a:latin typeface="+mn-lt"/>
          <a:ea typeface="+mn-ea"/>
          <a:cs typeface="+mn-cs"/>
        </a:defRPr>
      </a:lvl3pPr>
      <a:lvl4pPr marL="914583" algn="l" defTabSz="609722" rtl="0" eaLnBrk="1" latinLnBrk="0" hangingPunct="1">
        <a:defRPr sz="1200" kern="1200">
          <a:solidFill>
            <a:schemeClr val="tx1"/>
          </a:solidFill>
          <a:latin typeface="+mn-lt"/>
          <a:ea typeface="+mn-ea"/>
          <a:cs typeface="+mn-cs"/>
        </a:defRPr>
      </a:lvl4pPr>
      <a:lvl5pPr marL="1219444" algn="l" defTabSz="609722" rtl="0" eaLnBrk="1" latinLnBrk="0" hangingPunct="1">
        <a:defRPr sz="1200" kern="1200">
          <a:solidFill>
            <a:schemeClr val="tx1"/>
          </a:solidFill>
          <a:latin typeface="+mn-lt"/>
          <a:ea typeface="+mn-ea"/>
          <a:cs typeface="+mn-cs"/>
        </a:defRPr>
      </a:lvl5pPr>
      <a:lvl6pPr marL="1524305" algn="l" defTabSz="609722" rtl="0" eaLnBrk="1" latinLnBrk="0" hangingPunct="1">
        <a:defRPr sz="1200" kern="1200">
          <a:solidFill>
            <a:schemeClr val="tx1"/>
          </a:solidFill>
          <a:latin typeface="+mn-lt"/>
          <a:ea typeface="+mn-ea"/>
          <a:cs typeface="+mn-cs"/>
        </a:defRPr>
      </a:lvl6pPr>
      <a:lvl7pPr marL="1829166" algn="l" defTabSz="609722" rtl="0" eaLnBrk="1" latinLnBrk="0" hangingPunct="1">
        <a:defRPr sz="1200" kern="1200">
          <a:solidFill>
            <a:schemeClr val="tx1"/>
          </a:solidFill>
          <a:latin typeface="+mn-lt"/>
          <a:ea typeface="+mn-ea"/>
          <a:cs typeface="+mn-cs"/>
        </a:defRPr>
      </a:lvl7pPr>
      <a:lvl8pPr marL="2134027" algn="l" defTabSz="609722" rtl="0" eaLnBrk="1" latinLnBrk="0" hangingPunct="1">
        <a:defRPr sz="1200" kern="1200">
          <a:solidFill>
            <a:schemeClr val="tx1"/>
          </a:solidFill>
          <a:latin typeface="+mn-lt"/>
          <a:ea typeface="+mn-ea"/>
          <a:cs typeface="+mn-cs"/>
        </a:defRPr>
      </a:lvl8pPr>
      <a:lvl9pPr marL="2438888" algn="l" defTabSz="60972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571307" y="76200"/>
            <a:ext cx="2926080" cy="533400"/>
          </a:xfrm>
          <a:prstGeom prst="round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306387" y="1524000"/>
            <a:ext cx="5105400" cy="762000"/>
          </a:xfrm>
        </p:spPr>
        <p:txBody>
          <a:bodyPr/>
          <a:lstStyle/>
          <a:p>
            <a:pPr algn="l">
              <a:lnSpc>
                <a:spcPts val="2000"/>
              </a:lnSpc>
            </a:pPr>
            <a:r>
              <a:rPr lang="en-US" i="1" dirty="0" smtClean="0">
                <a:solidFill>
                  <a:schemeClr val="tx2"/>
                </a:solidFill>
                <a:ea typeface="ＭＳ Ｐゴシック" pitchFamily="28" charset="-128"/>
              </a:rPr>
              <a:t>Program Evaluation Webinar Series Part 2:</a:t>
            </a:r>
            <a:endParaRPr lang="en-US" dirty="0"/>
          </a:p>
        </p:txBody>
      </p:sp>
      <p:pic>
        <p:nvPicPr>
          <p:cNvPr id="10" name="Picture 9" descr="transparent_tree_logo.gif"/>
          <p:cNvPicPr>
            <a:picLocks noChangeAspect="1"/>
          </p:cNvPicPr>
          <p:nvPr/>
        </p:nvPicPr>
        <p:blipFill>
          <a:blip r:embed="rId3" cstate="print"/>
          <a:stretch>
            <a:fillRect/>
          </a:stretch>
        </p:blipFill>
        <p:spPr>
          <a:xfrm>
            <a:off x="5183187" y="2150865"/>
            <a:ext cx="781050" cy="1049535"/>
          </a:xfrm>
          <a:prstGeom prst="rect">
            <a:avLst/>
          </a:prstGeom>
        </p:spPr>
      </p:pic>
      <p:pic>
        <p:nvPicPr>
          <p:cNvPr id="9" name="Picture 4"/>
          <p:cNvPicPr>
            <a:picLocks noChangeAspect="1" noChangeArrowheads="1"/>
          </p:cNvPicPr>
          <p:nvPr/>
        </p:nvPicPr>
        <p:blipFill>
          <a:blip r:embed="rId4" cstate="print"/>
          <a:srcRect/>
          <a:stretch>
            <a:fillRect/>
          </a:stretch>
        </p:blipFill>
        <p:spPr bwMode="auto">
          <a:xfrm>
            <a:off x="77787" y="3810000"/>
            <a:ext cx="786865" cy="685800"/>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5117414" y="3810000"/>
            <a:ext cx="599173" cy="685800"/>
          </a:xfrm>
          <a:prstGeom prst="rect">
            <a:avLst/>
          </a:prstGeom>
          <a:noFill/>
          <a:ln w="9525">
            <a:noFill/>
            <a:miter lim="800000"/>
            <a:headEnd/>
            <a:tailEnd/>
          </a:ln>
          <a:effectLst/>
        </p:spPr>
      </p:pic>
      <p:sp>
        <p:nvSpPr>
          <p:cNvPr id="13" name="TextBox 12"/>
          <p:cNvSpPr txBox="1"/>
          <p:nvPr/>
        </p:nvSpPr>
        <p:spPr>
          <a:xfrm>
            <a:off x="687387" y="2133601"/>
            <a:ext cx="4343400" cy="646331"/>
          </a:xfrm>
          <a:prstGeom prst="rect">
            <a:avLst/>
          </a:prstGeom>
          <a:noFill/>
        </p:spPr>
        <p:txBody>
          <a:bodyPr wrap="square" rtlCol="0">
            <a:spAutoFit/>
          </a:bodyPr>
          <a:lstStyle/>
          <a:p>
            <a:pPr algn="ctr"/>
            <a:r>
              <a:rPr lang="en-US" sz="1800" b="1" i="1" dirty="0" smtClean="0">
                <a:solidFill>
                  <a:schemeClr val="tx2"/>
                </a:solidFill>
                <a:latin typeface="+mn-lt"/>
                <a:ea typeface="ＭＳ Ｐゴシック" pitchFamily="28" charset="-128"/>
              </a:rPr>
              <a:t>“Getting Started and </a:t>
            </a:r>
          </a:p>
          <a:p>
            <a:pPr algn="ctr"/>
            <a:r>
              <a:rPr lang="en-US" sz="1800" b="1" i="1" dirty="0" smtClean="0">
                <a:solidFill>
                  <a:schemeClr val="tx2"/>
                </a:solidFill>
                <a:latin typeface="+mn-lt"/>
                <a:ea typeface="ＭＳ Ｐゴシック" pitchFamily="28" charset="-128"/>
              </a:rPr>
              <a:t>Engaging Your Stakeholders”</a:t>
            </a:r>
          </a:p>
        </p:txBody>
      </p:sp>
      <p:sp>
        <p:nvSpPr>
          <p:cNvPr id="17" name="Rectangle 16" hidden="1"/>
          <p:cNvSpPr/>
          <p:nvPr/>
        </p:nvSpPr>
        <p:spPr>
          <a:xfrm>
            <a:off x="4725987" y="39624"/>
            <a:ext cx="1295400"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hs_logo.png"/>
          <p:cNvPicPr>
            <a:picLocks noChangeAspect="1"/>
          </p:cNvPicPr>
          <p:nvPr/>
        </p:nvPicPr>
        <p:blipFill>
          <a:blip r:embed="rId6" cstate="print"/>
          <a:stretch>
            <a:fillRect/>
          </a:stretch>
        </p:blipFill>
        <p:spPr>
          <a:xfrm>
            <a:off x="3924963" y="141732"/>
            <a:ext cx="446460" cy="402336"/>
          </a:xfrm>
          <a:prstGeom prst="rect">
            <a:avLst/>
          </a:prstGeom>
        </p:spPr>
      </p:pic>
      <p:pic>
        <p:nvPicPr>
          <p:cNvPr id="15" name="Picture 14" descr="logo epa_logo_vert_small.jpg"/>
          <p:cNvPicPr>
            <a:picLocks noChangeAspect="1"/>
          </p:cNvPicPr>
          <p:nvPr/>
        </p:nvPicPr>
        <p:blipFill>
          <a:blip r:embed="rId7" cstate="print"/>
          <a:stretch>
            <a:fillRect/>
          </a:stretch>
        </p:blipFill>
        <p:spPr>
          <a:xfrm>
            <a:off x="1670835" y="228600"/>
            <a:ext cx="1607352" cy="228600"/>
          </a:xfrm>
          <a:prstGeom prst="rect">
            <a:avLst/>
          </a:prstGeom>
        </p:spPr>
      </p:pic>
      <p:pic>
        <p:nvPicPr>
          <p:cNvPr id="14" name="Picture 13" descr="cdc_logo_withName.png"/>
          <p:cNvPicPr>
            <a:picLocks noChangeAspect="1"/>
          </p:cNvPicPr>
          <p:nvPr/>
        </p:nvPicPr>
        <p:blipFill>
          <a:blip r:embed="rId8" cstate="print"/>
          <a:stretch>
            <a:fillRect/>
          </a:stretch>
        </p:blipFill>
        <p:spPr>
          <a:xfrm>
            <a:off x="3354451" y="141732"/>
            <a:ext cx="559772" cy="402336"/>
          </a:xfrm>
          <a:prstGeom prst="rect">
            <a:avLst/>
          </a:prstGeom>
        </p:spPr>
      </p:pic>
      <p:sp>
        <p:nvSpPr>
          <p:cNvPr id="16" name="TextBox 15"/>
          <p:cNvSpPr txBox="1"/>
          <p:nvPr/>
        </p:nvSpPr>
        <p:spPr>
          <a:xfrm>
            <a:off x="457994" y="2819400"/>
            <a:ext cx="4802187" cy="584775"/>
          </a:xfrm>
          <a:prstGeom prst="rect">
            <a:avLst/>
          </a:prstGeom>
          <a:noFill/>
        </p:spPr>
        <p:txBody>
          <a:bodyPr wrap="square" rtlCol="0">
            <a:spAutoFit/>
          </a:bodyPr>
          <a:lstStyle/>
          <a:p>
            <a:r>
              <a:rPr lang="en-US" b="1" dirty="0" smtClean="0">
                <a:solidFill>
                  <a:schemeClr val="tx2"/>
                </a:solidFill>
                <a:latin typeface="+mn-lt"/>
                <a:ea typeface="ＭＳ Ｐゴシック" pitchFamily="28" charset="-128"/>
              </a:rPr>
              <a:t>Presented by: Leslie </a:t>
            </a:r>
            <a:r>
              <a:rPr lang="en-US" b="1" dirty="0" err="1" smtClean="0">
                <a:solidFill>
                  <a:schemeClr val="tx2"/>
                </a:solidFill>
                <a:latin typeface="+mn-lt"/>
                <a:ea typeface="ＭＳ Ｐゴシック" pitchFamily="28" charset="-128"/>
              </a:rPr>
              <a:t>Fierro</a:t>
            </a:r>
            <a:r>
              <a:rPr lang="en-US" b="1" dirty="0" smtClean="0">
                <a:solidFill>
                  <a:schemeClr val="tx2"/>
                </a:solidFill>
                <a:latin typeface="+mn-lt"/>
                <a:ea typeface="ＭＳ Ｐゴシック" pitchFamily="28" charset="-128"/>
              </a:rPr>
              <a:t> and </a:t>
            </a:r>
            <a:r>
              <a:rPr lang="en-US" b="1" dirty="0" err="1" smtClean="0">
                <a:solidFill>
                  <a:schemeClr val="tx2"/>
                </a:solidFill>
                <a:latin typeface="+mn-lt"/>
                <a:ea typeface="ＭＳ Ｐゴシック" pitchFamily="28" charset="-128"/>
              </a:rPr>
              <a:t>Carlyn</a:t>
            </a:r>
            <a:r>
              <a:rPr lang="en-US" b="1" dirty="0" smtClean="0">
                <a:solidFill>
                  <a:schemeClr val="tx2"/>
                </a:solidFill>
                <a:latin typeface="+mn-lt"/>
                <a:ea typeface="ＭＳ Ｐゴシック" pitchFamily="28" charset="-128"/>
              </a:rPr>
              <a:t> </a:t>
            </a:r>
            <a:r>
              <a:rPr lang="en-US" b="1" dirty="0" err="1" smtClean="0">
                <a:solidFill>
                  <a:schemeClr val="tx2"/>
                </a:solidFill>
                <a:latin typeface="+mn-lt"/>
                <a:ea typeface="ＭＳ Ｐゴシック" pitchFamily="28" charset="-128"/>
              </a:rPr>
              <a:t>Orians</a:t>
            </a:r>
            <a:r>
              <a:rPr lang="en-US" b="1" dirty="0" smtClean="0">
                <a:solidFill>
                  <a:schemeClr val="tx2"/>
                </a:solidFill>
                <a:latin typeface="+mn-lt"/>
                <a:ea typeface="ＭＳ Ｐゴシック" pitchFamily="28" charset="-128"/>
              </a:rPr>
              <a:t> </a:t>
            </a:r>
            <a:endParaRPr lang="en-US" dirty="0" smtClean="0">
              <a:latin typeface="+mn-lt"/>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Formative Evaluations</a:t>
            </a:r>
            <a:endParaRPr lang="en-US" dirty="0"/>
          </a:p>
        </p:txBody>
      </p:sp>
      <p:sp>
        <p:nvSpPr>
          <p:cNvPr id="4" name="Content Placeholder 3"/>
          <p:cNvSpPr>
            <a:spLocks noGrp="1"/>
          </p:cNvSpPr>
          <p:nvPr>
            <p:ph idx="1"/>
          </p:nvPr>
        </p:nvSpPr>
        <p:spPr>
          <a:xfrm>
            <a:off x="381238" y="1066800"/>
            <a:ext cx="4878149" cy="1600200"/>
          </a:xfrm>
        </p:spPr>
        <p:txBody>
          <a:bodyPr/>
          <a:lstStyle/>
          <a:p>
            <a:pPr marL="0" indent="0">
              <a:lnSpc>
                <a:spcPts val="1800"/>
              </a:lnSpc>
              <a:spcBef>
                <a:spcPts val="0"/>
              </a:spcBef>
            </a:pPr>
            <a:r>
              <a:rPr lang="en-US" sz="1600" dirty="0" smtClean="0"/>
              <a:t>Formative evaluations seek to </a:t>
            </a:r>
            <a:r>
              <a:rPr lang="en-US" sz="1600" i="1" dirty="0" smtClean="0">
                <a:solidFill>
                  <a:schemeClr val="accent5">
                    <a:lumMod val="50000"/>
                  </a:schemeClr>
                </a:solidFill>
              </a:rPr>
              <a:t>use the evaluation findings. </a:t>
            </a:r>
          </a:p>
          <a:p>
            <a:pPr marL="0" indent="0"/>
            <a:r>
              <a:rPr lang="en-US" sz="1600" dirty="0" smtClean="0"/>
              <a:t>They ask the question:</a:t>
            </a:r>
          </a:p>
          <a:p>
            <a:pPr lvl="1"/>
            <a:r>
              <a:rPr lang="en-US" sz="1600" dirty="0" smtClean="0"/>
              <a:t>“Is the program being conducted            as planned?”</a:t>
            </a:r>
          </a:p>
          <a:p>
            <a:pPr lvl="1"/>
            <a:r>
              <a:rPr lang="en-US" sz="1600" dirty="0" smtClean="0"/>
              <a:t>“Is the program doing well?”</a:t>
            </a:r>
          </a:p>
          <a:p>
            <a:endParaRPr lang="en-US" dirty="0" smtClean="0"/>
          </a:p>
        </p:txBody>
      </p:sp>
      <p:pic>
        <p:nvPicPr>
          <p:cNvPr id="5" name="Picture 4" descr="C:\Documents and Settings\HP_Administrator\Local Settings\Temporary Internet Files\Content.IE5\BJ3H6KRE\MCj02889760000[1].wmf"/>
          <p:cNvPicPr/>
          <p:nvPr/>
        </p:nvPicPr>
        <p:blipFill>
          <a:blip r:embed="rId3" cstate="print"/>
          <a:srcRect/>
          <a:stretch>
            <a:fillRect/>
          </a:stretch>
        </p:blipFill>
        <p:spPr bwMode="auto">
          <a:xfrm flipH="1">
            <a:off x="3963987" y="2460876"/>
            <a:ext cx="2038350" cy="1349124"/>
          </a:xfrm>
          <a:prstGeom prst="rect">
            <a:avLst/>
          </a:prstGeom>
          <a:solidFill>
            <a:schemeClr val="bg1"/>
          </a:solidFill>
          <a:ln w="9525">
            <a:noFill/>
            <a:miter lim="800000"/>
            <a:headEnd/>
            <a:tailEnd/>
          </a:ln>
        </p:spPr>
      </p:pic>
      <p:sp>
        <p:nvSpPr>
          <p:cNvPr id="6" name="TextBox 5"/>
          <p:cNvSpPr txBox="1"/>
          <p:nvPr/>
        </p:nvSpPr>
        <p:spPr>
          <a:xfrm>
            <a:off x="332520" y="2971800"/>
            <a:ext cx="3174267" cy="553998"/>
          </a:xfrm>
          <a:prstGeom prst="rect">
            <a:avLst/>
          </a:prstGeom>
          <a:noFill/>
        </p:spPr>
        <p:txBody>
          <a:bodyPr wrap="none" rtlCol="0">
            <a:spAutoFit/>
          </a:bodyPr>
          <a:lstStyle/>
          <a:p>
            <a:pPr>
              <a:lnSpc>
                <a:spcPts val="1800"/>
              </a:lnSpc>
            </a:pPr>
            <a:r>
              <a:rPr lang="en-US" b="1" dirty="0" smtClean="0">
                <a:solidFill>
                  <a:schemeClr val="tx2"/>
                </a:solidFill>
                <a:latin typeface="+mn-lt"/>
              </a:rPr>
              <a:t>Formative evaluations seek to </a:t>
            </a:r>
          </a:p>
          <a:p>
            <a:pPr>
              <a:lnSpc>
                <a:spcPts val="1800"/>
              </a:lnSpc>
            </a:pPr>
            <a:r>
              <a:rPr lang="en-US" b="1" dirty="0" smtClean="0">
                <a:solidFill>
                  <a:schemeClr val="tx2"/>
                </a:solidFill>
                <a:latin typeface="+mn-lt"/>
              </a:rPr>
              <a:t>improve programs or policies.</a:t>
            </a:r>
            <a:endParaRPr lang="en-US" b="1" dirty="0">
              <a:solidFill>
                <a:schemeClr val="tx2"/>
              </a:solidFill>
              <a:latin typeface="+mn-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ea typeface="ＭＳ Ｐゴシック" pitchFamily="34" charset="-128"/>
              </a:rPr>
              <a:t>What if you ignored stakeholders?</a:t>
            </a:r>
            <a:endParaRPr lang="en-US" dirty="0" smtClean="0">
              <a:solidFill>
                <a:srgbClr val="FFCC00"/>
              </a:solidFill>
              <a:ea typeface="ＭＳ Ｐゴシック" pitchFamily="34" charset="-128"/>
            </a:endParaRPr>
          </a:p>
        </p:txBody>
      </p:sp>
      <p:graphicFrame>
        <p:nvGraphicFramePr>
          <p:cNvPr id="4" name="Diagram 3"/>
          <p:cNvGraphicFramePr/>
          <p:nvPr/>
        </p:nvGraphicFramePr>
        <p:xfrm>
          <a:off x="458788" y="1600200"/>
          <a:ext cx="48006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587" y="1066800"/>
            <a:ext cx="5257800" cy="307777"/>
          </a:xfrm>
          <a:prstGeom prst="rect">
            <a:avLst/>
          </a:prstGeom>
          <a:noFill/>
        </p:spPr>
        <p:txBody>
          <a:bodyPr wrap="square" rtlCol="0">
            <a:spAutoFit/>
          </a:bodyPr>
          <a:lstStyle/>
          <a:p>
            <a:pPr lvl="0"/>
            <a:r>
              <a:rPr lang="en-US" sz="1400" b="1" dirty="0" smtClean="0">
                <a:solidFill>
                  <a:schemeClr val="tx2"/>
                </a:solidFill>
                <a:latin typeface="+mn-lt"/>
              </a:rPr>
              <a:t>If you ignore the stakeholders, potential pitfalls include…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ea typeface="ＭＳ Ｐゴシック" pitchFamily="34" charset="-128"/>
              </a:rPr>
              <a:t>What if you ignored stakeholders?</a:t>
            </a:r>
            <a:endParaRPr lang="en-US" dirty="0" smtClean="0">
              <a:solidFill>
                <a:srgbClr val="FFCC00"/>
              </a:solidFill>
              <a:ea typeface="ＭＳ Ｐゴシック" pitchFamily="34" charset="-128"/>
            </a:endParaRPr>
          </a:p>
        </p:txBody>
      </p:sp>
      <p:graphicFrame>
        <p:nvGraphicFramePr>
          <p:cNvPr id="4" name="Diagram 3"/>
          <p:cNvGraphicFramePr/>
          <p:nvPr/>
        </p:nvGraphicFramePr>
        <p:xfrm>
          <a:off x="458788" y="1600200"/>
          <a:ext cx="4800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587" y="1066800"/>
            <a:ext cx="5181600" cy="307777"/>
          </a:xfrm>
          <a:prstGeom prst="rect">
            <a:avLst/>
          </a:prstGeom>
          <a:noFill/>
        </p:spPr>
        <p:txBody>
          <a:bodyPr wrap="square" rtlCol="0">
            <a:spAutoFit/>
          </a:bodyPr>
          <a:lstStyle/>
          <a:p>
            <a:pPr lvl="0"/>
            <a:r>
              <a:rPr lang="en-US" sz="1400" b="1" dirty="0" smtClean="0">
                <a:solidFill>
                  <a:schemeClr val="tx2"/>
                </a:solidFill>
                <a:latin typeface="+mn-lt"/>
              </a:rPr>
              <a:t>If you ignore the stakeholders, potential pitfalls include…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ea typeface="ＭＳ Ｐゴシック" pitchFamily="34" charset="-128"/>
              </a:rPr>
              <a:t>What if you ignored stakeholders?</a:t>
            </a:r>
            <a:endParaRPr lang="en-US" dirty="0" smtClean="0">
              <a:solidFill>
                <a:srgbClr val="FFCC00"/>
              </a:solidFill>
              <a:ea typeface="ＭＳ Ｐゴシック" pitchFamily="34" charset="-128"/>
            </a:endParaRPr>
          </a:p>
        </p:txBody>
      </p:sp>
      <p:graphicFrame>
        <p:nvGraphicFramePr>
          <p:cNvPr id="4" name="Diagram 3"/>
          <p:cNvGraphicFramePr/>
          <p:nvPr/>
        </p:nvGraphicFramePr>
        <p:xfrm>
          <a:off x="458788" y="1600200"/>
          <a:ext cx="4800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587" y="1066800"/>
            <a:ext cx="5181600" cy="307777"/>
          </a:xfrm>
          <a:prstGeom prst="rect">
            <a:avLst/>
          </a:prstGeom>
          <a:noFill/>
        </p:spPr>
        <p:txBody>
          <a:bodyPr wrap="square" rtlCol="0">
            <a:spAutoFit/>
          </a:bodyPr>
          <a:lstStyle/>
          <a:p>
            <a:pPr lvl="0"/>
            <a:r>
              <a:rPr lang="en-US" sz="1400" b="1" dirty="0" smtClean="0">
                <a:solidFill>
                  <a:schemeClr val="tx2"/>
                </a:solidFill>
                <a:latin typeface="+mn-lt"/>
              </a:rPr>
              <a:t>If you ignore the stakeholders, potential pitfalls include…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ea typeface="ＭＳ Ｐゴシック" pitchFamily="34" charset="-128"/>
              </a:rPr>
              <a:t>What if you ignored stakeholders?</a:t>
            </a:r>
            <a:endParaRPr lang="en-US" dirty="0" smtClean="0">
              <a:solidFill>
                <a:srgbClr val="FFCC00"/>
              </a:solidFill>
              <a:ea typeface="ＭＳ Ｐゴシック" pitchFamily="34" charset="-128"/>
            </a:endParaRPr>
          </a:p>
        </p:txBody>
      </p:sp>
      <p:graphicFrame>
        <p:nvGraphicFramePr>
          <p:cNvPr id="4" name="Diagram 3"/>
          <p:cNvGraphicFramePr/>
          <p:nvPr/>
        </p:nvGraphicFramePr>
        <p:xfrm>
          <a:off x="458788" y="1600200"/>
          <a:ext cx="48006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2587" y="1066800"/>
            <a:ext cx="5257800" cy="307777"/>
          </a:xfrm>
          <a:prstGeom prst="rect">
            <a:avLst/>
          </a:prstGeom>
          <a:noFill/>
        </p:spPr>
        <p:txBody>
          <a:bodyPr wrap="square" rtlCol="0">
            <a:spAutoFit/>
          </a:bodyPr>
          <a:lstStyle/>
          <a:p>
            <a:pPr lvl="0"/>
            <a:r>
              <a:rPr lang="en-US" sz="1400" b="1" dirty="0" smtClean="0">
                <a:solidFill>
                  <a:schemeClr val="tx2"/>
                </a:solidFill>
                <a:latin typeface="+mn-lt"/>
              </a:rPr>
              <a:t>If you ignore the stakeholders, potential pitfalls include…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ea typeface="ＭＳ Ｐゴシック" pitchFamily="34" charset="-128"/>
              </a:rPr>
              <a:t>What if you ignored stakeholders?</a:t>
            </a:r>
            <a:endParaRPr lang="en-US" dirty="0" smtClean="0">
              <a:solidFill>
                <a:srgbClr val="FFCC00"/>
              </a:solidFill>
              <a:ea typeface="ＭＳ Ｐゴシック" pitchFamily="34" charset="-128"/>
            </a:endParaRPr>
          </a:p>
        </p:txBody>
      </p:sp>
      <p:sp>
        <p:nvSpPr>
          <p:cNvPr id="89091" name="Rectangle 3"/>
          <p:cNvSpPr>
            <a:spLocks noGrp="1" noChangeArrowheads="1"/>
          </p:cNvSpPr>
          <p:nvPr>
            <p:ph type="body" idx="1"/>
          </p:nvPr>
        </p:nvSpPr>
        <p:spPr>
          <a:xfrm>
            <a:off x="687387" y="1219200"/>
            <a:ext cx="4344749" cy="1752600"/>
          </a:xfrm>
          <a:noFill/>
          <a:ln/>
        </p:spPr>
        <p:txBody>
          <a:bodyPr/>
          <a:lstStyle/>
          <a:p>
            <a:pPr lvl="1">
              <a:lnSpc>
                <a:spcPts val="1600"/>
              </a:lnSpc>
              <a:spcBef>
                <a:spcPts val="0"/>
              </a:spcBef>
              <a:buNone/>
            </a:pPr>
            <a:r>
              <a:rPr lang="en-US" sz="1400" dirty="0" smtClean="0">
                <a:solidFill>
                  <a:schemeClr val="accent5">
                    <a:lumMod val="50000"/>
                  </a:schemeClr>
                </a:solidFill>
              </a:rPr>
              <a:t>If you fail to involve the stakeholders…</a:t>
            </a:r>
          </a:p>
          <a:p>
            <a:pPr lvl="1">
              <a:lnSpc>
                <a:spcPts val="1600"/>
              </a:lnSpc>
              <a:spcBef>
                <a:spcPts val="0"/>
              </a:spcBef>
              <a:buNone/>
            </a:pPr>
            <a:endParaRPr lang="en-US" sz="1400" dirty="0" smtClean="0">
              <a:solidFill>
                <a:schemeClr val="accent5">
                  <a:lumMod val="50000"/>
                </a:schemeClr>
              </a:solidFill>
            </a:endParaRPr>
          </a:p>
          <a:p>
            <a:pPr lvl="2">
              <a:lnSpc>
                <a:spcPts val="1600"/>
              </a:lnSpc>
              <a:spcBef>
                <a:spcPts val="0"/>
              </a:spcBef>
              <a:buNone/>
            </a:pPr>
            <a:r>
              <a:rPr lang="en-US" sz="1400" dirty="0" smtClean="0">
                <a:solidFill>
                  <a:schemeClr val="accent5">
                    <a:lumMod val="50000"/>
                  </a:schemeClr>
                </a:solidFill>
                <a:ea typeface="ＭＳ Ｐゴシック" pitchFamily="34" charset="-128"/>
              </a:rPr>
              <a:t>…your evaluation may not lead to action!</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Slide Number Placeholder 5"/>
          <p:cNvSpPr txBox="1">
            <a:spLocks noGrp="1"/>
          </p:cNvSpPr>
          <p:nvPr/>
        </p:nvSpPr>
        <p:spPr bwMode="auto">
          <a:xfrm>
            <a:off x="4759205" y="4301191"/>
            <a:ext cx="1270661" cy="303493"/>
          </a:xfrm>
          <a:prstGeom prst="rect">
            <a:avLst/>
          </a:prstGeom>
          <a:noFill/>
          <a:ln w="9525">
            <a:noFill/>
            <a:miter lim="800000"/>
            <a:headEnd/>
            <a:tailEnd/>
          </a:ln>
        </p:spPr>
        <p:txBody>
          <a:bodyPr lIns="55091" tIns="27546" rIns="55091" bIns="27546" anchor="ctr"/>
          <a:lstStyle/>
          <a:p>
            <a:pPr algn="r"/>
            <a:fld id="{C85819BE-497D-42EF-A5F2-45A16DA1B2BB}" type="slidenum">
              <a:rPr lang="en-US" sz="800">
                <a:latin typeface="Times New Roman" pitchFamily="18" charset="0"/>
              </a:rPr>
              <a:pPr algn="r"/>
              <a:t>105</a:t>
            </a:fld>
            <a:endParaRPr lang="en-US" sz="800" dirty="0">
              <a:latin typeface="Times New Roman" pitchFamily="18" charset="0"/>
            </a:endParaRPr>
          </a:p>
        </p:txBody>
      </p:sp>
      <p:sp>
        <p:nvSpPr>
          <p:cNvPr id="102403" name="Rectangle 2"/>
          <p:cNvSpPr>
            <a:spLocks noGrp="1" noChangeArrowheads="1"/>
          </p:cNvSpPr>
          <p:nvPr>
            <p:ph type="title" idx="4294967295"/>
          </p:nvPr>
        </p:nvSpPr>
        <p:spPr>
          <a:xfrm>
            <a:off x="415853" y="240927"/>
            <a:ext cx="5506200" cy="610721"/>
          </a:xfrm>
        </p:spPr>
        <p:txBody>
          <a:bodyPr/>
          <a:lstStyle/>
          <a:p>
            <a:pPr eaLnBrk="1" hangingPunct="1">
              <a:lnSpc>
                <a:spcPts val="2400"/>
              </a:lnSpc>
            </a:pPr>
            <a:r>
              <a:rPr lang="en-US" sz="2400" dirty="0" smtClean="0">
                <a:ea typeface="ＭＳ Ｐゴシック" pitchFamily="34" charset="-128"/>
              </a:rPr>
              <a:t>Example #2 – Care Coordination Across Health Systems</a:t>
            </a:r>
          </a:p>
        </p:txBody>
      </p:sp>
      <p:sp>
        <p:nvSpPr>
          <p:cNvPr id="1577987" name="Rectangle 3"/>
          <p:cNvSpPr>
            <a:spLocks noGrp="1" noChangeArrowheads="1"/>
          </p:cNvSpPr>
          <p:nvPr>
            <p:ph type="body" idx="4294967295"/>
          </p:nvPr>
        </p:nvSpPr>
        <p:spPr>
          <a:xfrm>
            <a:off x="415853" y="1016000"/>
            <a:ext cx="5506200" cy="2565400"/>
          </a:xfrm>
        </p:spPr>
        <p:txBody>
          <a:bodyPr/>
          <a:lstStyle/>
          <a:p>
            <a:pPr marL="285750" indent="-285750">
              <a:lnSpc>
                <a:spcPts val="1600"/>
              </a:lnSpc>
              <a:spcBef>
                <a:spcPts val="0"/>
              </a:spcBef>
              <a:spcAft>
                <a:spcPts val="0"/>
              </a:spcAft>
              <a:tabLst>
                <a:tab pos="1915119" algn="l"/>
              </a:tabLst>
            </a:pPr>
            <a:r>
              <a:rPr lang="en-US" sz="1600" dirty="0" smtClean="0">
                <a:solidFill>
                  <a:schemeClr val="tx2"/>
                </a:solidFill>
                <a:effectLst/>
                <a:ea typeface="ＭＳ Ｐゴシック" pitchFamily="34" charset="-128"/>
              </a:rPr>
              <a:t>Intervention to provide and integrate care coordination and case management for high-risk children with asthma.  </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Slide Number Placeholder 5"/>
          <p:cNvSpPr txBox="1">
            <a:spLocks noGrp="1"/>
          </p:cNvSpPr>
          <p:nvPr/>
        </p:nvSpPr>
        <p:spPr bwMode="auto">
          <a:xfrm>
            <a:off x="4759205" y="4301191"/>
            <a:ext cx="1270661" cy="303493"/>
          </a:xfrm>
          <a:prstGeom prst="rect">
            <a:avLst/>
          </a:prstGeom>
          <a:noFill/>
          <a:ln w="9525">
            <a:noFill/>
            <a:miter lim="800000"/>
            <a:headEnd/>
            <a:tailEnd/>
          </a:ln>
        </p:spPr>
        <p:txBody>
          <a:bodyPr lIns="55091" tIns="27546" rIns="55091" bIns="27546" anchor="ctr"/>
          <a:lstStyle/>
          <a:p>
            <a:pPr algn="r"/>
            <a:fld id="{C85819BE-497D-42EF-A5F2-45A16DA1B2BB}" type="slidenum">
              <a:rPr lang="en-US" sz="800">
                <a:latin typeface="Times New Roman" pitchFamily="18" charset="0"/>
              </a:rPr>
              <a:pPr algn="r"/>
              <a:t>106</a:t>
            </a:fld>
            <a:endParaRPr lang="en-US" sz="800" dirty="0">
              <a:latin typeface="Times New Roman" pitchFamily="18" charset="0"/>
            </a:endParaRPr>
          </a:p>
        </p:txBody>
      </p:sp>
      <p:sp>
        <p:nvSpPr>
          <p:cNvPr id="102403" name="Rectangle 2"/>
          <p:cNvSpPr>
            <a:spLocks noGrp="1" noChangeArrowheads="1"/>
          </p:cNvSpPr>
          <p:nvPr>
            <p:ph type="title" idx="4294967295"/>
          </p:nvPr>
        </p:nvSpPr>
        <p:spPr>
          <a:xfrm>
            <a:off x="415853" y="240927"/>
            <a:ext cx="5506200" cy="610721"/>
          </a:xfrm>
        </p:spPr>
        <p:txBody>
          <a:bodyPr/>
          <a:lstStyle/>
          <a:p>
            <a:pPr eaLnBrk="1" hangingPunct="1">
              <a:lnSpc>
                <a:spcPts val="2400"/>
              </a:lnSpc>
            </a:pPr>
            <a:r>
              <a:rPr lang="en-US" sz="2400" dirty="0" smtClean="0">
                <a:ea typeface="ＭＳ Ｐゴシック" pitchFamily="34" charset="-128"/>
              </a:rPr>
              <a:t>Example #2 – Care Coordination Across Health Systems</a:t>
            </a:r>
          </a:p>
        </p:txBody>
      </p:sp>
      <p:sp>
        <p:nvSpPr>
          <p:cNvPr id="1577987" name="Rectangle 3"/>
          <p:cNvSpPr>
            <a:spLocks noGrp="1" noChangeArrowheads="1"/>
          </p:cNvSpPr>
          <p:nvPr>
            <p:ph type="body" idx="4294967295"/>
          </p:nvPr>
        </p:nvSpPr>
        <p:spPr>
          <a:xfrm>
            <a:off x="415853" y="1016000"/>
            <a:ext cx="5506200" cy="2565400"/>
          </a:xfrm>
        </p:spPr>
        <p:txBody>
          <a:bodyPr/>
          <a:lstStyle/>
          <a:p>
            <a:pPr marL="285750" indent="-285750">
              <a:lnSpc>
                <a:spcPts val="1600"/>
              </a:lnSpc>
              <a:spcBef>
                <a:spcPts val="0"/>
              </a:spcBef>
              <a:spcAft>
                <a:spcPts val="0"/>
              </a:spcAft>
              <a:tabLst>
                <a:tab pos="1915119" algn="l"/>
              </a:tabLst>
            </a:pPr>
            <a:r>
              <a:rPr lang="en-US" sz="1600" dirty="0" smtClean="0">
                <a:solidFill>
                  <a:schemeClr val="tx2"/>
                </a:solidFill>
                <a:effectLst/>
                <a:ea typeface="ＭＳ Ｐゴシック" pitchFamily="34" charset="-128"/>
              </a:rPr>
              <a:t>Intervention to provide and integrate care coordination and case management for high-risk children with asthma.  </a:t>
            </a:r>
          </a:p>
          <a:p>
            <a:pPr marL="285750" indent="-285750">
              <a:lnSpc>
                <a:spcPts val="1600"/>
              </a:lnSpc>
              <a:spcBef>
                <a:spcPts val="600"/>
              </a:spcBef>
              <a:spcAft>
                <a:spcPts val="600"/>
              </a:spcAft>
              <a:tabLst>
                <a:tab pos="1915119" algn="l"/>
              </a:tabLst>
            </a:pPr>
            <a:r>
              <a:rPr lang="en-US" sz="1600" dirty="0" smtClean="0">
                <a:solidFill>
                  <a:schemeClr val="tx2"/>
                </a:solidFill>
                <a:effectLst/>
                <a:ea typeface="ＭＳ Ｐゴシック" pitchFamily="34" charset="-128"/>
              </a:rPr>
              <a:t>Involves standardizing protocols across care systems, including:</a:t>
            </a:r>
          </a:p>
          <a:p>
            <a:pPr marL="571500" lvl="1" indent="-285750">
              <a:lnSpc>
                <a:spcPts val="1600"/>
              </a:lnSpc>
              <a:spcBef>
                <a:spcPts val="0"/>
              </a:spcBef>
              <a:spcAft>
                <a:spcPts val="0"/>
              </a:spcAft>
              <a:buSzPct val="100000"/>
              <a:buBlip>
                <a:blip r:embed="rId3"/>
              </a:buBlip>
              <a:tabLst>
                <a:tab pos="1915119" algn="l"/>
              </a:tabLst>
            </a:pPr>
            <a:r>
              <a:rPr lang="en-US" sz="1600" dirty="0" smtClean="0">
                <a:solidFill>
                  <a:schemeClr val="tx2"/>
                </a:solidFill>
                <a:ea typeface="ＭＳ Ｐゴシック" pitchFamily="34" charset="-128"/>
              </a:rPr>
              <a:t>Medicaid HMOs</a:t>
            </a:r>
          </a:p>
          <a:p>
            <a:pPr marL="571500" lvl="1" indent="-285750">
              <a:lnSpc>
                <a:spcPts val="1600"/>
              </a:lnSpc>
              <a:spcBef>
                <a:spcPts val="0"/>
              </a:spcBef>
              <a:spcAft>
                <a:spcPts val="0"/>
              </a:spcAft>
              <a:buSzPct val="100000"/>
              <a:buBlip>
                <a:blip r:embed="rId3"/>
              </a:buBlip>
              <a:tabLst>
                <a:tab pos="1915119" algn="l"/>
              </a:tabLst>
            </a:pPr>
            <a:r>
              <a:rPr lang="en-US" sz="1600" dirty="0" smtClean="0">
                <a:solidFill>
                  <a:schemeClr val="tx2"/>
                </a:solidFill>
                <a:ea typeface="ＭＳ Ｐゴシック" pitchFamily="34" charset="-128"/>
              </a:rPr>
              <a:t>Home nursing agencies</a:t>
            </a:r>
          </a:p>
          <a:p>
            <a:pPr marL="571500" lvl="1" indent="-285750">
              <a:lnSpc>
                <a:spcPts val="1600"/>
              </a:lnSpc>
              <a:spcBef>
                <a:spcPts val="0"/>
              </a:spcBef>
              <a:spcAft>
                <a:spcPts val="0"/>
              </a:spcAft>
              <a:buSzPct val="100000"/>
              <a:buBlip>
                <a:blip r:embed="rId3"/>
              </a:buBlip>
              <a:tabLst>
                <a:tab pos="1915119" algn="l"/>
              </a:tabLst>
            </a:pPr>
            <a:r>
              <a:rPr lang="en-US" sz="1600" dirty="0" smtClean="0">
                <a:solidFill>
                  <a:schemeClr val="tx2"/>
                </a:solidFill>
                <a:ea typeface="ＭＳ Ｐゴシック" pitchFamily="34" charset="-128"/>
              </a:rPr>
              <a:t>Health departments</a:t>
            </a:r>
          </a:p>
          <a:p>
            <a:pPr marL="285750" indent="-285750">
              <a:lnSpc>
                <a:spcPts val="1600"/>
              </a:lnSpc>
              <a:spcBef>
                <a:spcPts val="0"/>
              </a:spcBef>
              <a:spcAft>
                <a:spcPts val="0"/>
              </a:spcAft>
              <a:tabLst>
                <a:tab pos="1915119" algn="l"/>
              </a:tabLst>
            </a:pPr>
            <a:endParaRPr lang="en-US" sz="1600" dirty="0" smtClean="0">
              <a:solidFill>
                <a:schemeClr val="tx2"/>
              </a:solidFill>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Slide Number Placeholder 5"/>
          <p:cNvSpPr txBox="1">
            <a:spLocks noGrp="1"/>
          </p:cNvSpPr>
          <p:nvPr/>
        </p:nvSpPr>
        <p:spPr bwMode="auto">
          <a:xfrm>
            <a:off x="4759205" y="4301191"/>
            <a:ext cx="1270661" cy="303493"/>
          </a:xfrm>
          <a:prstGeom prst="rect">
            <a:avLst/>
          </a:prstGeom>
          <a:noFill/>
          <a:ln w="9525">
            <a:noFill/>
            <a:miter lim="800000"/>
            <a:headEnd/>
            <a:tailEnd/>
          </a:ln>
        </p:spPr>
        <p:txBody>
          <a:bodyPr lIns="55091" tIns="27546" rIns="55091" bIns="27546" anchor="ctr"/>
          <a:lstStyle/>
          <a:p>
            <a:pPr algn="r"/>
            <a:fld id="{C85819BE-497D-42EF-A5F2-45A16DA1B2BB}" type="slidenum">
              <a:rPr lang="en-US" sz="800">
                <a:latin typeface="Times New Roman" pitchFamily="18" charset="0"/>
              </a:rPr>
              <a:pPr algn="r"/>
              <a:t>107</a:t>
            </a:fld>
            <a:endParaRPr lang="en-US" sz="800" dirty="0">
              <a:latin typeface="Times New Roman" pitchFamily="18" charset="0"/>
            </a:endParaRPr>
          </a:p>
        </p:txBody>
      </p:sp>
      <p:sp>
        <p:nvSpPr>
          <p:cNvPr id="102403" name="Rectangle 2"/>
          <p:cNvSpPr>
            <a:spLocks noGrp="1" noChangeArrowheads="1"/>
          </p:cNvSpPr>
          <p:nvPr>
            <p:ph type="title" idx="4294967295"/>
          </p:nvPr>
        </p:nvSpPr>
        <p:spPr>
          <a:xfrm>
            <a:off x="415853" y="240927"/>
            <a:ext cx="5506200" cy="610721"/>
          </a:xfrm>
        </p:spPr>
        <p:txBody>
          <a:bodyPr/>
          <a:lstStyle/>
          <a:p>
            <a:pPr eaLnBrk="1" hangingPunct="1">
              <a:lnSpc>
                <a:spcPts val="2400"/>
              </a:lnSpc>
            </a:pPr>
            <a:r>
              <a:rPr lang="en-US" sz="2400" dirty="0" smtClean="0">
                <a:ea typeface="ＭＳ Ｐゴシック" pitchFamily="34" charset="-128"/>
              </a:rPr>
              <a:t>Example #2 – Care Coordination Across Health Systems</a:t>
            </a:r>
          </a:p>
        </p:txBody>
      </p:sp>
      <p:sp>
        <p:nvSpPr>
          <p:cNvPr id="1577987" name="Rectangle 3"/>
          <p:cNvSpPr>
            <a:spLocks noGrp="1" noChangeArrowheads="1"/>
          </p:cNvSpPr>
          <p:nvPr>
            <p:ph type="body" idx="4294967295"/>
          </p:nvPr>
        </p:nvSpPr>
        <p:spPr>
          <a:xfrm>
            <a:off x="415853" y="1016000"/>
            <a:ext cx="5506200" cy="2565400"/>
          </a:xfrm>
        </p:spPr>
        <p:txBody>
          <a:bodyPr/>
          <a:lstStyle/>
          <a:p>
            <a:pPr marL="285750" indent="-285750">
              <a:lnSpc>
                <a:spcPts val="1600"/>
              </a:lnSpc>
              <a:spcBef>
                <a:spcPts val="0"/>
              </a:spcBef>
              <a:spcAft>
                <a:spcPts val="0"/>
              </a:spcAft>
              <a:tabLst>
                <a:tab pos="1915119" algn="l"/>
              </a:tabLst>
            </a:pPr>
            <a:r>
              <a:rPr lang="en-US" sz="1600" dirty="0" smtClean="0">
                <a:solidFill>
                  <a:schemeClr val="tx2"/>
                </a:solidFill>
                <a:effectLst/>
                <a:ea typeface="ＭＳ Ｐゴシック" pitchFamily="34" charset="-128"/>
              </a:rPr>
              <a:t>Intervention to provide and integrate care coordination and case management for high-risk children with asthma.  </a:t>
            </a:r>
          </a:p>
          <a:p>
            <a:pPr marL="285750" indent="-285750">
              <a:lnSpc>
                <a:spcPts val="1600"/>
              </a:lnSpc>
              <a:spcBef>
                <a:spcPts val="600"/>
              </a:spcBef>
              <a:spcAft>
                <a:spcPts val="0"/>
              </a:spcAft>
              <a:tabLst>
                <a:tab pos="1915119" algn="l"/>
              </a:tabLst>
            </a:pPr>
            <a:r>
              <a:rPr lang="en-US" sz="1600" dirty="0" smtClean="0">
                <a:solidFill>
                  <a:schemeClr val="tx2"/>
                </a:solidFill>
                <a:effectLst/>
                <a:ea typeface="ＭＳ Ｐゴシック" pitchFamily="34" charset="-128"/>
              </a:rPr>
              <a:t>Involves standardizing protocols across care systems, including:</a:t>
            </a:r>
          </a:p>
          <a:p>
            <a:pPr marL="571500" lvl="1" indent="-285750">
              <a:lnSpc>
                <a:spcPts val="1600"/>
              </a:lnSpc>
              <a:spcBef>
                <a:spcPts val="600"/>
              </a:spcBef>
              <a:spcAft>
                <a:spcPts val="0"/>
              </a:spcAft>
              <a:buSzPct val="100000"/>
              <a:buBlip>
                <a:blip r:embed="rId3"/>
              </a:buBlip>
              <a:tabLst>
                <a:tab pos="1915119" algn="l"/>
              </a:tabLst>
            </a:pPr>
            <a:r>
              <a:rPr lang="en-US" sz="1600" dirty="0" smtClean="0">
                <a:solidFill>
                  <a:schemeClr val="tx2"/>
                </a:solidFill>
                <a:ea typeface="ＭＳ Ｐゴシック" pitchFamily="34" charset="-128"/>
              </a:rPr>
              <a:t>Medicaid HMOs</a:t>
            </a:r>
          </a:p>
          <a:p>
            <a:pPr marL="571500" lvl="1" indent="-285750">
              <a:lnSpc>
                <a:spcPts val="1600"/>
              </a:lnSpc>
              <a:spcBef>
                <a:spcPts val="0"/>
              </a:spcBef>
              <a:spcAft>
                <a:spcPts val="0"/>
              </a:spcAft>
              <a:buSzPct val="100000"/>
              <a:buBlip>
                <a:blip r:embed="rId3"/>
              </a:buBlip>
              <a:tabLst>
                <a:tab pos="1915119" algn="l"/>
              </a:tabLst>
            </a:pPr>
            <a:r>
              <a:rPr lang="en-US" sz="1600" dirty="0" smtClean="0">
                <a:solidFill>
                  <a:schemeClr val="tx2"/>
                </a:solidFill>
                <a:ea typeface="ＭＳ Ｐゴシック" pitchFamily="34" charset="-128"/>
              </a:rPr>
              <a:t>Home nursing agencies</a:t>
            </a:r>
          </a:p>
          <a:p>
            <a:pPr marL="571500" lvl="1" indent="-285750">
              <a:lnSpc>
                <a:spcPts val="1600"/>
              </a:lnSpc>
              <a:spcBef>
                <a:spcPts val="0"/>
              </a:spcBef>
              <a:spcAft>
                <a:spcPts val="0"/>
              </a:spcAft>
              <a:buSzPct val="100000"/>
              <a:buBlip>
                <a:blip r:embed="rId3"/>
              </a:buBlip>
              <a:tabLst>
                <a:tab pos="1915119" algn="l"/>
              </a:tabLst>
            </a:pPr>
            <a:r>
              <a:rPr lang="en-US" sz="1600" dirty="0" smtClean="0">
                <a:solidFill>
                  <a:schemeClr val="tx2"/>
                </a:solidFill>
                <a:ea typeface="ＭＳ Ｐゴシック" pitchFamily="34" charset="-128"/>
              </a:rPr>
              <a:t>Health departments</a:t>
            </a:r>
          </a:p>
          <a:p>
            <a:pPr marL="342900" lvl="2" indent="-342900">
              <a:lnSpc>
                <a:spcPts val="1600"/>
              </a:lnSpc>
              <a:spcBef>
                <a:spcPts val="0"/>
              </a:spcBef>
              <a:spcAft>
                <a:spcPts val="0"/>
              </a:spcAft>
              <a:buNone/>
              <a:tabLst>
                <a:tab pos="1915119" algn="l"/>
              </a:tabLst>
            </a:pPr>
            <a:endParaRPr lang="en-US" sz="1600" dirty="0" smtClean="0">
              <a:solidFill>
                <a:schemeClr val="tx2"/>
              </a:solidFill>
              <a:ea typeface="ＭＳ Ｐゴシック" pitchFamily="34" charset="-128"/>
            </a:endParaRPr>
          </a:p>
          <a:p>
            <a:pPr marL="342900" lvl="2" indent="-342900">
              <a:lnSpc>
                <a:spcPts val="1600"/>
              </a:lnSpc>
              <a:spcBef>
                <a:spcPts val="0"/>
              </a:spcBef>
              <a:spcAft>
                <a:spcPts val="0"/>
              </a:spcAft>
              <a:buNone/>
              <a:tabLst>
                <a:tab pos="1915119" algn="l"/>
              </a:tabLst>
            </a:pPr>
            <a:r>
              <a:rPr lang="en-US" sz="1600" dirty="0" smtClean="0">
                <a:solidFill>
                  <a:schemeClr val="tx2"/>
                </a:solidFill>
                <a:ea typeface="ＭＳ Ｐゴシック" pitchFamily="34" charset="-128"/>
              </a:rPr>
              <a:t>The goal: to prove success and thus convince </a:t>
            </a:r>
          </a:p>
          <a:p>
            <a:pPr marL="647761" lvl="3" indent="-342900">
              <a:lnSpc>
                <a:spcPts val="1600"/>
              </a:lnSpc>
              <a:spcBef>
                <a:spcPts val="0"/>
              </a:spcBef>
              <a:spcAft>
                <a:spcPts val="0"/>
              </a:spcAft>
              <a:tabLst>
                <a:tab pos="1915119" algn="l"/>
              </a:tabLst>
            </a:pPr>
            <a:r>
              <a:rPr lang="en-US" sz="1600" b="1" dirty="0" smtClean="0">
                <a:solidFill>
                  <a:schemeClr val="tx2"/>
                </a:solidFill>
                <a:latin typeface="+mn-lt"/>
                <a:ea typeface="ＭＳ Ｐゴシック" pitchFamily="34" charset="-128"/>
              </a:rPr>
              <a:t>insurers to continue reimbursing case </a:t>
            </a:r>
          </a:p>
          <a:p>
            <a:pPr marL="647761" lvl="3" indent="-342900">
              <a:lnSpc>
                <a:spcPts val="1600"/>
              </a:lnSpc>
              <a:spcBef>
                <a:spcPts val="0"/>
              </a:spcBef>
              <a:spcAft>
                <a:spcPts val="0"/>
              </a:spcAft>
              <a:tabLst>
                <a:tab pos="1915119" algn="l"/>
              </a:tabLst>
            </a:pPr>
            <a:r>
              <a:rPr lang="en-US" sz="1600" b="1" dirty="0" smtClean="0">
                <a:solidFill>
                  <a:schemeClr val="tx2"/>
                </a:solidFill>
                <a:latin typeface="+mn-lt"/>
                <a:ea typeface="ＭＳ Ｐゴシック" pitchFamily="34" charset="-128"/>
              </a:rPr>
              <a:t>management services.</a:t>
            </a:r>
            <a:endParaRPr lang="en-US" sz="1600" b="1" dirty="0" smtClean="0">
              <a:solidFill>
                <a:schemeClr val="tx2"/>
              </a:solidFill>
              <a:effectLst/>
              <a:latin typeface="+mn-lt"/>
              <a:ea typeface="ＭＳ Ｐゴシック" pitchFamily="34" charset="-128"/>
            </a:endParaRP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lvl="1" indent="0">
                        <a:lnSpc>
                          <a:spcPts val="1500"/>
                        </a:lnSpc>
                        <a:spcAft>
                          <a:spcPts val="0"/>
                        </a:spcAft>
                        <a:buFont typeface="Wingdings" pitchFamily="2" charset="2"/>
                        <a:buNone/>
                      </a:pPr>
                      <a:r>
                        <a:rPr lang="en-US" sz="1400" b="1" dirty="0" smtClean="0">
                          <a:solidFill>
                            <a:schemeClr val="tx2"/>
                          </a:solidFill>
                          <a:ea typeface="ＭＳ Ｐゴシック" pitchFamily="34" charset="-128"/>
                        </a:rPr>
                        <a:t>Who</a:t>
                      </a:r>
                      <a:r>
                        <a:rPr lang="en-US" sz="1400" b="1" baseline="0" dirty="0" smtClean="0">
                          <a:solidFill>
                            <a:schemeClr val="tx2"/>
                          </a:solidFill>
                          <a:ea typeface="ＭＳ Ｐゴシック" pitchFamily="34" charset="-128"/>
                        </a:rPr>
                        <a:t> are</a:t>
                      </a:r>
                      <a:r>
                        <a:rPr lang="en-US" sz="1400" b="1" dirty="0" smtClean="0">
                          <a:solidFill>
                            <a:schemeClr val="tx2"/>
                          </a:solidFill>
                          <a:ea typeface="ＭＳ Ｐゴシック" pitchFamily="34" charset="-128"/>
                        </a:rPr>
                        <a:t> the stakeholders </a:t>
                      </a:r>
                    </a:p>
                    <a:p>
                      <a:pPr marL="114300" lvl="1" indent="0">
                        <a:lnSpc>
                          <a:spcPts val="1500"/>
                        </a:lnSpc>
                        <a:spcAft>
                          <a:spcPts val="0"/>
                        </a:spcAft>
                        <a:buFont typeface="Wingdings" pitchFamily="2" charset="2"/>
                        <a:buNone/>
                      </a:pPr>
                      <a:r>
                        <a:rPr lang="en-US" sz="1400" b="1" dirty="0" smtClean="0">
                          <a:solidFill>
                            <a:schemeClr val="tx2"/>
                          </a:solidFill>
                          <a:ea typeface="ＭＳ Ｐゴシック" pitchFamily="34" charset="-128"/>
                        </a:rPr>
                        <a:t>in this</a:t>
                      </a:r>
                      <a:r>
                        <a:rPr lang="en-US" sz="1400" b="1" baseline="0" dirty="0" smtClean="0">
                          <a:solidFill>
                            <a:schemeClr val="tx2"/>
                          </a:solidFill>
                          <a:ea typeface="ＭＳ Ｐゴシック" pitchFamily="34" charset="-128"/>
                        </a:rPr>
                        <a:t> scenario?</a:t>
                      </a: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insurers</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CDC Definition</a:t>
            </a:r>
            <a:endParaRPr lang="en-US" dirty="0"/>
          </a:p>
        </p:txBody>
      </p:sp>
      <p:sp>
        <p:nvSpPr>
          <p:cNvPr id="4" name="Content Placeholder 3"/>
          <p:cNvSpPr>
            <a:spLocks noGrp="1"/>
          </p:cNvSpPr>
          <p:nvPr>
            <p:ph idx="1"/>
          </p:nvPr>
        </p:nvSpPr>
        <p:spPr>
          <a:xfrm>
            <a:off x="457438" y="1066800"/>
            <a:ext cx="5184299" cy="1905000"/>
          </a:xfrm>
        </p:spPr>
        <p:txBody>
          <a:bodyPr/>
          <a:lstStyle/>
          <a:p>
            <a:pPr marL="457200" indent="-228600">
              <a:lnSpc>
                <a:spcPts val="1800"/>
              </a:lnSpc>
              <a:spcBef>
                <a:spcPts val="600"/>
              </a:spcBef>
            </a:pPr>
            <a:r>
              <a:rPr lang="en-US" sz="1600" dirty="0" smtClean="0"/>
              <a:t>Evaluation is the systematic collection of information about the activities, characteristics and outcomes of the program to make judgments about the program, improve program effectiveness and/or inform decisions about future program development. </a:t>
            </a:r>
            <a:endParaRPr lang="en-US" sz="16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insurers</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case managers</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insurers</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case managers</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families</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insurers</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case managers</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families</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health system administrators</a:t>
                      </a:r>
                      <a:endParaRPr lang="en-US" sz="1400" kern="1200" dirty="0" smtClean="0">
                        <a:solidFill>
                          <a:schemeClr val="tx2"/>
                        </a:solidFill>
                        <a:latin typeface="+mn-lt"/>
                        <a:ea typeface="+mn-ea"/>
                        <a:cs typeface="+mn-cs"/>
                      </a:endParaRP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buFont typeface="Wingdings" pitchFamily="2" charset="2"/>
                        <a:buChar char="ü"/>
                      </a:pPr>
                      <a:endParaRPr lang="en-US" sz="1400" b="1" dirty="0" smtClean="0">
                        <a:solidFill>
                          <a:schemeClr val="bg1">
                            <a:lumMod val="50000"/>
                          </a:schemeClr>
                        </a:solidFill>
                        <a:ea typeface="ＭＳ Ｐゴシック" pitchFamily="34" charset="-128"/>
                      </a:endParaRP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a:t>
                      </a:r>
                      <a:r>
                        <a:rPr lang="en-US" sz="1400" b="1" baseline="0" dirty="0" smtClean="0">
                          <a:solidFill>
                            <a:schemeClr val="bg1">
                              <a:lumMod val="50000"/>
                            </a:schemeClr>
                          </a:solidFill>
                          <a:ea typeface="ＭＳ Ｐゴシック" pitchFamily="34" charset="-128"/>
                        </a:rPr>
                        <a:t> </a:t>
                      </a:r>
                      <a:r>
                        <a:rPr lang="en-US" sz="1400" b="1" dirty="0" smtClean="0">
                          <a:solidFill>
                            <a:schemeClr val="bg1">
                              <a:lumMod val="50000"/>
                            </a:schemeClr>
                          </a:solidFill>
                          <a:ea typeface="ＭＳ Ｐゴシック" pitchFamily="34" charset="-128"/>
                        </a:rPr>
                        <a:t>outcomes do they think are most important?</a:t>
                      </a:r>
                    </a:p>
                    <a:p>
                      <a:pPr marL="228600" marR="0" indent="-228600" algn="l" defTabSz="609722" rtl="0" eaLnBrk="1" fontAlgn="auto" latinLnBrk="0" hangingPunct="1">
                        <a:lnSpc>
                          <a:spcPts val="1500"/>
                        </a:lnSpc>
                        <a:spcBef>
                          <a:spcPts val="0"/>
                        </a:spcBef>
                        <a:spcAft>
                          <a:spcPts val="0"/>
                        </a:spcAft>
                        <a:buClrTx/>
                        <a:buSzTx/>
                        <a:buFont typeface="Wingdings" pitchFamily="2" charset="2"/>
                        <a:buChar char="ü"/>
                        <a:tabLst/>
                        <a:defRPr/>
                      </a:pPr>
                      <a:r>
                        <a:rPr lang="en-US" sz="1400" b="1" dirty="0" smtClean="0">
                          <a:solidFill>
                            <a:schemeClr val="bg1">
                              <a:lumMod val="50000"/>
                            </a:schemeClr>
                          </a:solidFill>
                          <a:ea typeface="ＭＳ Ｐゴシック" pitchFamily="34" charset="-128"/>
                        </a:rPr>
                        <a:t>Which activities contribute to which outcomes? </a:t>
                      </a:r>
                    </a:p>
                    <a:p>
                      <a:pPr marL="228600" indent="-228600">
                        <a:lnSpc>
                          <a:spcPts val="1500"/>
                        </a:lnSpc>
                        <a:buFont typeface="Wingdings" pitchFamily="2" charset="2"/>
                        <a:buNone/>
                      </a:pPr>
                      <a:endParaRPr lang="en-US" sz="14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marR="0" lvl="1" indent="0" algn="l" defTabSz="609722" rtl="0" eaLnBrk="1" fontAlgn="auto" latinLnBrk="0" hangingPunct="1">
                        <a:lnSpc>
                          <a:spcPct val="100000"/>
                        </a:lnSpc>
                        <a:spcBef>
                          <a:spcPts val="0"/>
                        </a:spcBef>
                        <a:spcAft>
                          <a:spcPts val="0"/>
                        </a:spcAft>
                        <a:buClrTx/>
                        <a:buSzTx/>
                        <a:buFont typeface="Wingdings" pitchFamily="2" charset="2"/>
                        <a:buNone/>
                        <a:tabLst/>
                        <a:defRPr/>
                      </a:pPr>
                      <a:r>
                        <a:rPr lang="en-US" sz="1400" b="1" kern="1200" dirty="0" smtClean="0">
                          <a:solidFill>
                            <a:schemeClr val="tx2"/>
                          </a:solidFill>
                          <a:latin typeface="+mn-lt"/>
                          <a:ea typeface="+mn-ea"/>
                          <a:cs typeface="+mn-cs"/>
                        </a:rPr>
                        <a:t>What  outcome questions?</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a:t>
                      </a:r>
                      <a:r>
                        <a:rPr lang="en-US" sz="1400" b="1" baseline="0" dirty="0" smtClean="0">
                          <a:solidFill>
                            <a:schemeClr val="bg1">
                              <a:lumMod val="50000"/>
                            </a:schemeClr>
                          </a:solidFill>
                          <a:ea typeface="ＭＳ Ｐゴシック" pitchFamily="34" charset="-128"/>
                        </a:rPr>
                        <a:t> </a:t>
                      </a:r>
                      <a:r>
                        <a:rPr lang="en-US" sz="1400" b="1" dirty="0" smtClean="0">
                          <a:solidFill>
                            <a:schemeClr val="bg1">
                              <a:lumMod val="50000"/>
                            </a:schemeClr>
                          </a:solidFill>
                          <a:ea typeface="ＭＳ Ｐゴシック" pitchFamily="34" charset="-128"/>
                        </a:rPr>
                        <a:t>outcomes do they think are most important?</a:t>
                      </a:r>
                    </a:p>
                    <a:p>
                      <a:pPr marL="228600" marR="0" indent="-228600" algn="l" defTabSz="609722" rtl="0" eaLnBrk="1" fontAlgn="auto" latinLnBrk="0" hangingPunct="1">
                        <a:lnSpc>
                          <a:spcPts val="1500"/>
                        </a:lnSpc>
                        <a:spcBef>
                          <a:spcPts val="0"/>
                        </a:spcBef>
                        <a:spcAft>
                          <a:spcPts val="0"/>
                        </a:spcAft>
                        <a:buClrTx/>
                        <a:buSzTx/>
                        <a:buFont typeface="Wingdings" pitchFamily="2" charset="2"/>
                        <a:buChar char="ü"/>
                        <a:tabLst/>
                        <a:defRPr/>
                      </a:pPr>
                      <a:r>
                        <a:rPr lang="en-US" sz="1400" b="1" dirty="0" smtClean="0">
                          <a:solidFill>
                            <a:schemeClr val="bg1">
                              <a:lumMod val="50000"/>
                            </a:schemeClr>
                          </a:solidFill>
                          <a:ea typeface="ＭＳ Ｐゴシック" pitchFamily="34" charset="-128"/>
                        </a:rPr>
                        <a:t>Which activities contribute to which outcomes?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Is this intervention sustainable?</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a:t>
                      </a:r>
                      <a:r>
                        <a:rPr lang="en-US" sz="1400" b="1" baseline="0" dirty="0" smtClean="0">
                          <a:solidFill>
                            <a:schemeClr val="bg1">
                              <a:lumMod val="50000"/>
                            </a:schemeClr>
                          </a:solidFill>
                          <a:ea typeface="ＭＳ Ｐゴシック" pitchFamily="34" charset="-128"/>
                        </a:rPr>
                        <a:t> </a:t>
                      </a:r>
                      <a:r>
                        <a:rPr lang="en-US" sz="1400" b="1" dirty="0" smtClean="0">
                          <a:solidFill>
                            <a:schemeClr val="bg1">
                              <a:lumMod val="50000"/>
                            </a:schemeClr>
                          </a:solidFill>
                          <a:ea typeface="ＭＳ Ｐゴシック" pitchFamily="34" charset="-128"/>
                        </a:rPr>
                        <a:t>outcomes do they think are most important?</a:t>
                      </a:r>
                    </a:p>
                    <a:p>
                      <a:pPr marL="228600" marR="0" indent="-228600" algn="l" defTabSz="609722" rtl="0" eaLnBrk="1" fontAlgn="auto" latinLnBrk="0" hangingPunct="1">
                        <a:lnSpc>
                          <a:spcPts val="1500"/>
                        </a:lnSpc>
                        <a:spcBef>
                          <a:spcPts val="0"/>
                        </a:spcBef>
                        <a:spcAft>
                          <a:spcPts val="0"/>
                        </a:spcAft>
                        <a:buClrTx/>
                        <a:buSzTx/>
                        <a:buFont typeface="Wingdings" pitchFamily="2" charset="2"/>
                        <a:buChar char="ü"/>
                        <a:tabLst/>
                        <a:defRPr/>
                      </a:pPr>
                      <a:r>
                        <a:rPr lang="en-US" sz="1400" b="1" dirty="0" smtClean="0">
                          <a:solidFill>
                            <a:schemeClr val="bg1">
                              <a:lumMod val="50000"/>
                            </a:schemeClr>
                          </a:solidFill>
                          <a:ea typeface="ＭＳ Ｐゴシック" pitchFamily="34" charset="-128"/>
                        </a:rPr>
                        <a:t>Which activities contribute to which outcomes?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Is this intervention sustainable?</a:t>
                      </a:r>
                    </a:p>
                    <a:p>
                      <a:pPr marL="304800" marR="0" lvl="1" indent="-190500" algn="l" defTabSz="609722" rtl="0" eaLnBrk="1" fontAlgn="auto" latinLnBrk="0" hangingPunct="1">
                        <a:lnSpc>
                          <a:spcPct val="100000"/>
                        </a:lnSpc>
                        <a:spcBef>
                          <a:spcPts val="0"/>
                        </a:spcBef>
                        <a:spcAft>
                          <a:spcPts val="0"/>
                        </a:spcAft>
                        <a:buClrTx/>
                        <a:buSzTx/>
                        <a:buFont typeface="Wingdings" pitchFamily="2" charset="2"/>
                        <a:buChar char="ü"/>
                        <a:tabLst/>
                        <a:defRPr/>
                      </a:pPr>
                      <a:r>
                        <a:rPr lang="en-US" sz="1400" b="1" kern="1200" dirty="0" smtClean="0">
                          <a:solidFill>
                            <a:schemeClr val="tx2"/>
                          </a:solidFill>
                          <a:latin typeface="+mn-lt"/>
                          <a:ea typeface="+mn-ea"/>
                          <a:cs typeface="+mn-cs"/>
                        </a:rPr>
                        <a:t>What is the cost of doing this kind of case management?</a:t>
                      </a:r>
                      <a:endParaRPr lang="en-US" sz="1400" kern="1200" dirty="0" smtClean="0">
                        <a:solidFill>
                          <a:schemeClr val="tx2"/>
                        </a:solidFill>
                        <a:latin typeface="+mn-lt"/>
                        <a:ea typeface="+mn-ea"/>
                        <a:cs typeface="+mn-cs"/>
                      </a:endParaRP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5262"/>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p>
                      <a:pPr marL="304800" lvl="1" indent="-190500">
                        <a:lnSpc>
                          <a:spcPts val="1500"/>
                        </a:lnSpc>
                        <a:spcAft>
                          <a:spcPts val="0"/>
                        </a:spcAft>
                        <a:buFont typeface="Wingdings" pitchFamily="2" charset="2"/>
                        <a:buNone/>
                      </a:pPr>
                      <a:endParaRPr lang="en-US" sz="14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marR="0" lvl="1" indent="0" algn="l" defTabSz="609722" rtl="0" eaLnBrk="1" fontAlgn="auto" latinLnBrk="0" hangingPunct="1">
                        <a:lnSpc>
                          <a:spcPct val="100000"/>
                        </a:lnSpc>
                        <a:spcBef>
                          <a:spcPts val="0"/>
                        </a:spcBef>
                        <a:spcAft>
                          <a:spcPts val="0"/>
                        </a:spcAft>
                        <a:buClrTx/>
                        <a:buSzTx/>
                        <a:buFont typeface="Wingdings" pitchFamily="2" charset="2"/>
                        <a:buNone/>
                        <a:tabLst/>
                        <a:defRPr/>
                      </a:pPr>
                      <a:r>
                        <a:rPr lang="en-US" sz="1400" b="1" kern="1200" dirty="0" smtClean="0">
                          <a:solidFill>
                            <a:schemeClr val="tx2"/>
                          </a:solidFill>
                          <a:latin typeface="+mn-lt"/>
                          <a:ea typeface="+mn-ea"/>
                          <a:cs typeface="+mn-cs"/>
                        </a:rPr>
                        <a:t>What type of data do they need to make a decision?</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kern="1200" baseline="0" dirty="0" smtClean="0">
                          <a:solidFill>
                            <a:schemeClr val="tx2"/>
                          </a:solidFill>
                          <a:latin typeface="+mn-lt"/>
                          <a:ea typeface="+mn-ea"/>
                          <a:cs typeface="+mn-cs"/>
                        </a:rPr>
                        <a:t>Is </a:t>
                      </a:r>
                      <a:r>
                        <a:rPr lang="en-US" sz="1400" b="1" kern="1200" dirty="0" smtClean="0">
                          <a:solidFill>
                            <a:schemeClr val="tx2"/>
                          </a:solidFill>
                          <a:latin typeface="+mn-lt"/>
                          <a:ea typeface="+mn-ea"/>
                          <a:cs typeface="+mn-cs"/>
                        </a:rPr>
                        <a:t>quantitative data more highly valued</a:t>
                      </a:r>
                      <a:r>
                        <a:rPr lang="en-US" sz="1400" b="1" kern="1200" baseline="0" dirty="0" smtClean="0">
                          <a:solidFill>
                            <a:schemeClr val="tx2"/>
                          </a:solidFill>
                          <a:latin typeface="+mn-lt"/>
                          <a:ea typeface="+mn-ea"/>
                          <a:cs typeface="+mn-cs"/>
                        </a:rPr>
                        <a:t> than </a:t>
                      </a:r>
                      <a:r>
                        <a:rPr lang="en-US" sz="1400" b="1" kern="1200" dirty="0" smtClean="0">
                          <a:solidFill>
                            <a:schemeClr val="tx2"/>
                          </a:solidFill>
                          <a:latin typeface="+mn-lt"/>
                          <a:ea typeface="+mn-ea"/>
                          <a:cs typeface="+mn-cs"/>
                        </a:rPr>
                        <a:t>qualitative data</a:t>
                      </a:r>
                      <a:r>
                        <a:rPr lang="en-US" sz="1400" b="1" kern="1200" baseline="0" dirty="0" smtClean="0">
                          <a:solidFill>
                            <a:schemeClr val="tx2"/>
                          </a:solidFill>
                          <a:latin typeface="+mn-lt"/>
                          <a:ea typeface="+mn-ea"/>
                          <a:cs typeface="+mn-cs"/>
                        </a:rPr>
                        <a:t>?</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kern="1200" baseline="0" dirty="0" smtClean="0">
                          <a:solidFill>
                            <a:schemeClr val="tx2"/>
                          </a:solidFill>
                          <a:latin typeface="+mn-lt"/>
                          <a:ea typeface="+mn-ea"/>
                          <a:cs typeface="+mn-cs"/>
                        </a:rPr>
                        <a:t>Is </a:t>
                      </a:r>
                      <a:r>
                        <a:rPr lang="en-US" sz="1400" b="1" kern="1200" dirty="0" smtClean="0">
                          <a:solidFill>
                            <a:schemeClr val="tx2"/>
                          </a:solidFill>
                          <a:latin typeface="+mn-lt"/>
                          <a:ea typeface="+mn-ea"/>
                          <a:cs typeface="+mn-cs"/>
                        </a:rPr>
                        <a:t>quantitative data more highly valued</a:t>
                      </a:r>
                      <a:r>
                        <a:rPr lang="en-US" sz="1400" b="1" kern="1200" baseline="0" dirty="0" smtClean="0">
                          <a:solidFill>
                            <a:schemeClr val="tx2"/>
                          </a:solidFill>
                          <a:latin typeface="+mn-lt"/>
                          <a:ea typeface="+mn-ea"/>
                          <a:cs typeface="+mn-cs"/>
                        </a:rPr>
                        <a:t> than </a:t>
                      </a:r>
                      <a:r>
                        <a:rPr lang="en-US" sz="1400" b="1" kern="1200" dirty="0" smtClean="0">
                          <a:solidFill>
                            <a:schemeClr val="tx2"/>
                          </a:solidFill>
                          <a:latin typeface="+mn-lt"/>
                          <a:ea typeface="+mn-ea"/>
                          <a:cs typeface="+mn-cs"/>
                        </a:rPr>
                        <a:t>qualitative data</a:t>
                      </a:r>
                      <a:r>
                        <a:rPr lang="en-US" sz="1400" b="1" kern="1200" baseline="0" dirty="0" smtClean="0">
                          <a:solidFill>
                            <a:schemeClr val="tx2"/>
                          </a:solidFill>
                          <a:latin typeface="+mn-lt"/>
                          <a:ea typeface="+mn-ea"/>
                          <a:cs typeface="+mn-cs"/>
                        </a:rPr>
                        <a:t>?</a:t>
                      </a:r>
                    </a:p>
                    <a:p>
                      <a:pPr marL="304800" marR="0" lvl="1" indent="-1905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a typeface="ＭＳ Ｐゴシック" pitchFamily="34" charset="-128"/>
                        </a:rPr>
                        <a:t>Do the data need to  show cost savings?</a:t>
                      </a: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24765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ＭＳ Ｐゴシック" pitchFamily="34" charset="-128"/>
                          <a:cs typeface="+mn-cs"/>
                        </a:rPr>
                        <a:t>Be sensitive to the stakeholders’ interests and time constraints.</a:t>
                      </a:r>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vs. Evaluation</a:t>
            </a:r>
            <a:endParaRPr lang="en-US" dirty="0"/>
          </a:p>
        </p:txBody>
      </p:sp>
      <p:sp>
        <p:nvSpPr>
          <p:cNvPr id="12" name="TextBox 11"/>
          <p:cNvSpPr txBox="1"/>
          <p:nvPr/>
        </p:nvSpPr>
        <p:spPr>
          <a:xfrm>
            <a:off x="839787" y="1681450"/>
            <a:ext cx="1281120" cy="528350"/>
          </a:xfrm>
          <a:prstGeom prst="rect">
            <a:avLst/>
          </a:prstGeom>
          <a:noFill/>
        </p:spPr>
        <p:txBody>
          <a:bodyPr wrap="none" rtlCol="0">
            <a:spAutoFit/>
          </a:bodyPr>
          <a:lstStyle/>
          <a:p>
            <a:pPr algn="ctr">
              <a:lnSpc>
                <a:spcPts val="1700"/>
              </a:lnSpc>
            </a:pPr>
            <a:r>
              <a:rPr lang="en-US" b="1" dirty="0" smtClean="0">
                <a:solidFill>
                  <a:schemeClr val="accent5">
                    <a:lumMod val="50000"/>
                  </a:schemeClr>
                </a:solidFill>
                <a:latin typeface="+mn-lt"/>
              </a:rPr>
              <a:t>Specific to </a:t>
            </a:r>
          </a:p>
          <a:p>
            <a:pPr algn="ctr">
              <a:lnSpc>
                <a:spcPts val="1700"/>
              </a:lnSpc>
            </a:pPr>
            <a:r>
              <a:rPr lang="en-US" b="1" dirty="0" smtClean="0">
                <a:solidFill>
                  <a:schemeClr val="accent5">
                    <a:lumMod val="50000"/>
                  </a:schemeClr>
                </a:solidFill>
                <a:latin typeface="+mn-lt"/>
              </a:rPr>
              <a:t>Research</a:t>
            </a:r>
            <a:endParaRPr lang="en-US" b="1" dirty="0">
              <a:solidFill>
                <a:schemeClr val="accent5">
                  <a:lumMod val="50000"/>
                </a:schemeClr>
              </a:solidFill>
              <a:latin typeface="+mn-lt"/>
            </a:endParaRPr>
          </a:p>
        </p:txBody>
      </p:sp>
      <p:sp>
        <p:nvSpPr>
          <p:cNvPr id="13" name="TextBox 12"/>
          <p:cNvSpPr txBox="1"/>
          <p:nvPr/>
        </p:nvSpPr>
        <p:spPr>
          <a:xfrm>
            <a:off x="3811587" y="1681450"/>
            <a:ext cx="1223412" cy="528350"/>
          </a:xfrm>
          <a:prstGeom prst="rect">
            <a:avLst/>
          </a:prstGeom>
          <a:noFill/>
        </p:spPr>
        <p:txBody>
          <a:bodyPr wrap="none" rtlCol="0">
            <a:spAutoFit/>
          </a:bodyPr>
          <a:lstStyle/>
          <a:p>
            <a:pPr algn="ctr">
              <a:lnSpc>
                <a:spcPts val="1700"/>
              </a:lnSpc>
            </a:pPr>
            <a:r>
              <a:rPr lang="en-US" b="1" dirty="0" smtClean="0">
                <a:solidFill>
                  <a:schemeClr val="accent1">
                    <a:lumMod val="75000"/>
                  </a:schemeClr>
                </a:solidFill>
                <a:latin typeface="+mn-lt"/>
              </a:rPr>
              <a:t>Specific to</a:t>
            </a:r>
          </a:p>
          <a:p>
            <a:pPr algn="ctr">
              <a:lnSpc>
                <a:spcPts val="1700"/>
              </a:lnSpc>
            </a:pPr>
            <a:r>
              <a:rPr lang="en-US" b="1" dirty="0" smtClean="0">
                <a:solidFill>
                  <a:schemeClr val="accent1">
                    <a:lumMod val="75000"/>
                  </a:schemeClr>
                </a:solidFill>
                <a:latin typeface="+mn-lt"/>
              </a:rPr>
              <a:t>Evaluation</a:t>
            </a:r>
            <a:endParaRPr lang="en-US" b="1" dirty="0">
              <a:solidFill>
                <a:schemeClr val="accent1">
                  <a:lumMod val="75000"/>
                </a:schemeClr>
              </a:solidFill>
              <a:latin typeface="+mn-lt"/>
            </a:endParaRPr>
          </a:p>
        </p:txBody>
      </p:sp>
      <p:pic>
        <p:nvPicPr>
          <p:cNvPr id="9" name="Picture 8" descr="research_evaluation.jpg"/>
          <p:cNvPicPr>
            <a:picLocks noChangeAspect="1"/>
          </p:cNvPicPr>
          <p:nvPr/>
        </p:nvPicPr>
        <p:blipFill>
          <a:blip r:embed="rId3" cstate="print"/>
          <a:stretch>
            <a:fillRect/>
          </a:stretch>
        </p:blipFill>
        <p:spPr>
          <a:xfrm>
            <a:off x="763587" y="2159000"/>
            <a:ext cx="4470400" cy="1117600"/>
          </a:xfrm>
          <a:prstGeom prst="rect">
            <a:avLst/>
          </a:prstGeom>
        </p:spPr>
      </p:pic>
      <p:sp>
        <p:nvSpPr>
          <p:cNvPr id="6" name="TextBox 5"/>
          <p:cNvSpPr txBox="1"/>
          <p:nvPr/>
        </p:nvSpPr>
        <p:spPr>
          <a:xfrm>
            <a:off x="687387" y="990600"/>
            <a:ext cx="4778872" cy="584775"/>
          </a:xfrm>
          <a:prstGeom prst="rect">
            <a:avLst/>
          </a:prstGeom>
          <a:noFill/>
        </p:spPr>
        <p:txBody>
          <a:bodyPr wrap="none" rtlCol="0">
            <a:spAutoFit/>
          </a:bodyPr>
          <a:lstStyle/>
          <a:p>
            <a:pPr algn="ctr"/>
            <a:r>
              <a:rPr lang="en-US" b="1" dirty="0" smtClean="0">
                <a:solidFill>
                  <a:schemeClr val="tx2"/>
                </a:solidFill>
                <a:latin typeface="+mn-lt"/>
              </a:rPr>
              <a:t>Research and evaluation share methodologies </a:t>
            </a:r>
          </a:p>
          <a:p>
            <a:pPr algn="ctr"/>
            <a:r>
              <a:rPr lang="en-US" b="1" dirty="0" smtClean="0">
                <a:solidFill>
                  <a:schemeClr val="tx2"/>
                </a:solidFill>
                <a:latin typeface="+mn-lt"/>
              </a:rPr>
              <a:t>but ask different questions.</a:t>
            </a:r>
            <a:endParaRPr lang="en-US" b="1" dirty="0">
              <a:solidFill>
                <a:schemeClr val="tx2"/>
              </a:solidFill>
              <a:latin typeface="+mn-lt"/>
            </a:endParaRPr>
          </a:p>
        </p:txBody>
      </p:sp>
      <p:sp>
        <p:nvSpPr>
          <p:cNvPr id="7" name="TextBox 6"/>
          <p:cNvSpPr txBox="1"/>
          <p:nvPr/>
        </p:nvSpPr>
        <p:spPr>
          <a:xfrm>
            <a:off x="2155364" y="1752600"/>
            <a:ext cx="1656223" cy="338554"/>
          </a:xfrm>
          <a:prstGeom prst="rect">
            <a:avLst/>
          </a:prstGeom>
          <a:noFill/>
        </p:spPr>
        <p:txBody>
          <a:bodyPr wrap="none" rtlCol="0">
            <a:spAutoFit/>
          </a:bodyPr>
          <a:lstStyle/>
          <a:p>
            <a:r>
              <a:rPr lang="en-US" b="1" dirty="0" smtClean="0">
                <a:solidFill>
                  <a:schemeClr val="tx2"/>
                </a:solidFill>
                <a:latin typeface="+mn-lt"/>
              </a:rPr>
              <a:t>Commonalities</a:t>
            </a:r>
            <a:endParaRPr lang="en-US" b="1" dirty="0">
              <a:solidFill>
                <a:schemeClr val="tx2"/>
              </a:solidFill>
              <a:latin typeface="+mn-lt"/>
            </a:endParaRPr>
          </a:p>
        </p:txBody>
      </p:sp>
      <p:sp>
        <p:nvSpPr>
          <p:cNvPr id="8" name="Double Brace 7"/>
          <p:cNvSpPr/>
          <p:nvPr/>
        </p:nvSpPr>
        <p:spPr>
          <a:xfrm>
            <a:off x="2439987" y="2514600"/>
            <a:ext cx="1143000" cy="609600"/>
          </a:xfrm>
          <a:prstGeom prst="brace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Arrow 9"/>
          <p:cNvSpPr/>
          <p:nvPr/>
        </p:nvSpPr>
        <p:spPr>
          <a:xfrm>
            <a:off x="2211387" y="2781300"/>
            <a:ext cx="228600" cy="76200"/>
          </a:xfrm>
          <a:prstGeom prst="leftArrow">
            <a:avLst>
              <a:gd name="adj1" fmla="val 50000"/>
              <a:gd name="adj2" fmla="val 1374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flipH="1">
            <a:off x="3582987" y="2781300"/>
            <a:ext cx="228600" cy="76200"/>
          </a:xfrm>
          <a:prstGeom prst="leftArrow">
            <a:avLst>
              <a:gd name="adj1" fmla="val 50000"/>
              <a:gd name="adj2" fmla="val 1374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24765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ＭＳ Ｐゴシック" pitchFamily="34" charset="-128"/>
                          <a:cs typeface="+mn-cs"/>
                        </a:rPr>
                        <a:t>Be sensitive to the stakeholders’ interests and time constraints.</a:t>
                      </a:r>
                    </a:p>
                    <a:p>
                      <a:pPr marL="304800" marR="0" lvl="1" indent="-24765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ＭＳ Ｐゴシック" pitchFamily="34" charset="-128"/>
                          <a:cs typeface="+mn-cs"/>
                        </a:rPr>
                        <a:t>Be aware of and consider the political environment.</a:t>
                      </a:r>
                      <a:endParaRPr lang="en-US" sz="1400" b="1" kern="1200" dirty="0" smtClean="0">
                        <a:solidFill>
                          <a:schemeClr val="tx2"/>
                        </a:solidFill>
                        <a:latin typeface="+mn-lt"/>
                        <a:ea typeface="+mn-ea"/>
                        <a:cs typeface="+mn-cs"/>
                      </a:endParaRPr>
                    </a:p>
                  </a:txBody>
                  <a:tcPr/>
                </a:tc>
              </a:tr>
            </a:tbl>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Slide Number Placeholder 5"/>
          <p:cNvSpPr txBox="1">
            <a:spLocks noGrp="1"/>
          </p:cNvSpPr>
          <p:nvPr/>
        </p:nvSpPr>
        <p:spPr bwMode="auto">
          <a:xfrm>
            <a:off x="4759205" y="4301191"/>
            <a:ext cx="1270661" cy="303493"/>
          </a:xfrm>
          <a:prstGeom prst="rect">
            <a:avLst/>
          </a:prstGeom>
          <a:noFill/>
          <a:ln w="9525">
            <a:noFill/>
            <a:miter lim="800000"/>
            <a:headEnd/>
            <a:tailEnd/>
          </a:ln>
        </p:spPr>
        <p:txBody>
          <a:bodyPr lIns="55091" tIns="27546" rIns="55091" bIns="27546" anchor="ctr"/>
          <a:lstStyle/>
          <a:p>
            <a:pPr algn="r"/>
            <a:endParaRPr lang="en-US" sz="800" dirty="0">
              <a:latin typeface="Times New Roman" pitchFamily="18" charset="0"/>
            </a:endParaRPr>
          </a:p>
        </p:txBody>
      </p:sp>
      <p:sp>
        <p:nvSpPr>
          <p:cNvPr id="104451" name="Rectangle 2"/>
          <p:cNvSpPr>
            <a:spLocks noGrp="1" noChangeArrowheads="1"/>
          </p:cNvSpPr>
          <p:nvPr>
            <p:ph type="title" idx="4294967295"/>
          </p:nvPr>
        </p:nvSpPr>
        <p:spPr>
          <a:xfrm>
            <a:off x="415853" y="285750"/>
            <a:ext cx="5506200" cy="610721"/>
          </a:xfrm>
        </p:spPr>
        <p:txBody>
          <a:bodyPr/>
          <a:lstStyle/>
          <a:p>
            <a:pPr eaLnBrk="1" hangingPunct="1"/>
            <a:r>
              <a:rPr lang="en-US" sz="2400" dirty="0" smtClean="0">
                <a:ea typeface="ＭＳ Ｐゴシック" pitchFamily="34" charset="-128"/>
              </a:rPr>
              <a:t>Example #3 – Daycare Education</a:t>
            </a:r>
          </a:p>
        </p:txBody>
      </p:sp>
      <p:sp>
        <p:nvSpPr>
          <p:cNvPr id="1577987" name="Rectangle 3"/>
          <p:cNvSpPr>
            <a:spLocks noGrp="1" noChangeArrowheads="1"/>
          </p:cNvSpPr>
          <p:nvPr>
            <p:ph type="body" idx="4294967295"/>
          </p:nvPr>
        </p:nvSpPr>
        <p:spPr>
          <a:xfrm>
            <a:off x="415853" y="1016000"/>
            <a:ext cx="5406087" cy="2641600"/>
          </a:xfrm>
        </p:spPr>
        <p:txBody>
          <a:bodyPr/>
          <a:lstStyle/>
          <a:p>
            <a:pPr marL="0" indent="0">
              <a:lnSpc>
                <a:spcPts val="1600"/>
              </a:lnSpc>
              <a:spcBef>
                <a:spcPts val="0"/>
              </a:spcBef>
              <a:tabLst>
                <a:tab pos="1915119" algn="l"/>
              </a:tabLst>
            </a:pPr>
            <a:r>
              <a:rPr lang="en-US" sz="1600" dirty="0" smtClean="0">
                <a:solidFill>
                  <a:schemeClr val="tx2"/>
                </a:solidFill>
                <a:effectLst/>
                <a:ea typeface="ＭＳ Ｐゴシック" pitchFamily="34" charset="-128"/>
              </a:rPr>
              <a:t>Intervention to train childcare providers to identify triggers and to manage children with asthma. </a:t>
            </a:r>
          </a:p>
          <a:p>
            <a:pPr marL="0" indent="0">
              <a:lnSpc>
                <a:spcPts val="1600"/>
              </a:lnSpc>
              <a:spcBef>
                <a:spcPts val="0"/>
              </a:spcBef>
              <a:tabLst>
                <a:tab pos="1915119" algn="l"/>
              </a:tabLst>
            </a:pPr>
            <a:endParaRPr lang="en-US" sz="1600" dirty="0" smtClean="0">
              <a:solidFill>
                <a:schemeClr val="tx2"/>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2"/>
          <p:cNvSpPr>
            <a:spLocks noGrp="1" noChangeArrowheads="1"/>
          </p:cNvSpPr>
          <p:nvPr>
            <p:ph type="title" idx="4294967295"/>
          </p:nvPr>
        </p:nvSpPr>
        <p:spPr>
          <a:xfrm>
            <a:off x="415853" y="285750"/>
            <a:ext cx="5506200" cy="610721"/>
          </a:xfrm>
        </p:spPr>
        <p:txBody>
          <a:bodyPr/>
          <a:lstStyle/>
          <a:p>
            <a:pPr eaLnBrk="1" hangingPunct="1"/>
            <a:r>
              <a:rPr lang="en-US" sz="2400" dirty="0" smtClean="0">
                <a:ea typeface="ＭＳ Ｐゴシック" pitchFamily="34" charset="-128"/>
              </a:rPr>
              <a:t>Example #3 – Daycare Education</a:t>
            </a:r>
          </a:p>
        </p:txBody>
      </p:sp>
      <p:sp>
        <p:nvSpPr>
          <p:cNvPr id="1577987" name="Rectangle 3"/>
          <p:cNvSpPr>
            <a:spLocks noGrp="1" noChangeArrowheads="1"/>
          </p:cNvSpPr>
          <p:nvPr>
            <p:ph type="body" idx="4294967295"/>
          </p:nvPr>
        </p:nvSpPr>
        <p:spPr>
          <a:xfrm>
            <a:off x="415853" y="1016000"/>
            <a:ext cx="5406087" cy="2641600"/>
          </a:xfrm>
        </p:spPr>
        <p:txBody>
          <a:bodyPr/>
          <a:lstStyle/>
          <a:p>
            <a:pPr marL="0" indent="0">
              <a:lnSpc>
                <a:spcPts val="1600"/>
              </a:lnSpc>
              <a:spcBef>
                <a:spcPts val="0"/>
              </a:spcBef>
              <a:tabLst>
                <a:tab pos="1915119" algn="l"/>
              </a:tabLst>
            </a:pPr>
            <a:r>
              <a:rPr lang="en-US" sz="1600" dirty="0" smtClean="0">
                <a:solidFill>
                  <a:schemeClr val="tx2"/>
                </a:solidFill>
                <a:effectLst/>
                <a:ea typeface="ＭＳ Ｐゴシック" pitchFamily="34" charset="-128"/>
              </a:rPr>
              <a:t>Intervention to train childcare providers to identify triggers and to manage children with asthma. </a:t>
            </a:r>
          </a:p>
          <a:p>
            <a:pPr marL="0" indent="0">
              <a:lnSpc>
                <a:spcPts val="1600"/>
              </a:lnSpc>
              <a:spcBef>
                <a:spcPts val="0"/>
              </a:spcBef>
              <a:tabLst>
                <a:tab pos="1915119" algn="l"/>
              </a:tabLst>
            </a:pPr>
            <a:endParaRPr lang="en-US" sz="1600" dirty="0" smtClean="0">
              <a:solidFill>
                <a:schemeClr val="tx2"/>
              </a:solidFill>
              <a:ea typeface="ＭＳ Ｐゴシック" pitchFamily="34" charset="-128"/>
            </a:endParaRPr>
          </a:p>
          <a:p>
            <a:pPr marL="0" indent="0">
              <a:lnSpc>
                <a:spcPts val="1600"/>
              </a:lnSpc>
              <a:spcBef>
                <a:spcPts val="0"/>
              </a:spcBef>
              <a:spcAft>
                <a:spcPts val="600"/>
              </a:spcAft>
              <a:tabLst>
                <a:tab pos="1915119" algn="l"/>
              </a:tabLst>
            </a:pPr>
            <a:r>
              <a:rPr lang="en-US" sz="1600" dirty="0" smtClean="0">
                <a:solidFill>
                  <a:schemeClr val="tx2"/>
                </a:solidFill>
                <a:effectLst/>
                <a:ea typeface="ＭＳ Ｐゴシック" pitchFamily="34" charset="-128"/>
              </a:rPr>
              <a:t>Intervention reaches out to:</a:t>
            </a:r>
          </a:p>
          <a:p>
            <a:pPr marL="685800" lvl="1" indent="-457200">
              <a:lnSpc>
                <a:spcPts val="1600"/>
              </a:lnSpc>
              <a:spcBef>
                <a:spcPts val="0"/>
              </a:spcBef>
              <a:spcAft>
                <a:spcPts val="600"/>
              </a:spcAft>
              <a:buSzPct val="100000"/>
              <a:buBlip>
                <a:blip r:embed="rId3"/>
              </a:buBlip>
              <a:tabLst>
                <a:tab pos="1915119" algn="l"/>
              </a:tabLst>
            </a:pPr>
            <a:r>
              <a:rPr lang="en-US" sz="1600" dirty="0" smtClean="0">
                <a:solidFill>
                  <a:schemeClr val="tx2"/>
                </a:solidFill>
                <a:effectLst/>
                <a:ea typeface="ＭＳ Ｐゴシック" pitchFamily="34" charset="-128"/>
              </a:rPr>
              <a:t>Large daycare centers</a:t>
            </a:r>
          </a:p>
          <a:p>
            <a:pPr marL="685800" lvl="1" indent="-457200">
              <a:lnSpc>
                <a:spcPts val="1600"/>
              </a:lnSpc>
              <a:spcBef>
                <a:spcPts val="0"/>
              </a:spcBef>
              <a:spcAft>
                <a:spcPts val="600"/>
              </a:spcAft>
              <a:buSzPct val="100000"/>
              <a:buBlip>
                <a:blip r:embed="rId3"/>
              </a:buBlip>
              <a:tabLst>
                <a:tab pos="1915119" algn="l"/>
              </a:tabLst>
            </a:pPr>
            <a:r>
              <a:rPr lang="en-US" sz="1600" dirty="0" smtClean="0">
                <a:solidFill>
                  <a:schemeClr val="tx2"/>
                </a:solidFill>
                <a:effectLst/>
                <a:ea typeface="ＭＳ Ｐゴシック" pitchFamily="34" charset="-128"/>
              </a:rPr>
              <a:t>Licensed home daycare programs</a:t>
            </a:r>
          </a:p>
          <a:p>
            <a:pPr marL="685800" lvl="1" indent="-457200">
              <a:lnSpc>
                <a:spcPts val="1600"/>
              </a:lnSpc>
              <a:spcBef>
                <a:spcPts val="0"/>
              </a:spcBef>
              <a:spcAft>
                <a:spcPts val="600"/>
              </a:spcAft>
              <a:buSzPct val="100000"/>
              <a:buBlip>
                <a:blip r:embed="rId3"/>
              </a:buBlip>
              <a:tabLst>
                <a:tab pos="1915119" algn="l"/>
              </a:tabLst>
            </a:pPr>
            <a:r>
              <a:rPr lang="en-US" sz="1600" dirty="0" smtClean="0">
                <a:solidFill>
                  <a:schemeClr val="tx2"/>
                </a:solidFill>
                <a:effectLst/>
                <a:ea typeface="ＭＳ Ｐゴシック" pitchFamily="34" charset="-128"/>
              </a:rPr>
              <a:t>Participation is encouraged through   continuing education credits</a:t>
            </a:r>
          </a:p>
          <a:p>
            <a:pPr marL="0" indent="0">
              <a:lnSpc>
                <a:spcPts val="1600"/>
              </a:lnSpc>
              <a:spcBef>
                <a:spcPts val="0"/>
              </a:spcBef>
              <a:tabLst>
                <a:tab pos="1915119" algn="l"/>
              </a:tabLst>
            </a:pPr>
            <a:endParaRPr lang="en-US" sz="1600" dirty="0" smtClean="0">
              <a:solidFill>
                <a:schemeClr val="tx2"/>
              </a:solidFill>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2"/>
          <p:cNvSpPr>
            <a:spLocks noGrp="1" noChangeArrowheads="1"/>
          </p:cNvSpPr>
          <p:nvPr>
            <p:ph type="title" idx="4294967295"/>
          </p:nvPr>
        </p:nvSpPr>
        <p:spPr>
          <a:xfrm>
            <a:off x="415853" y="285750"/>
            <a:ext cx="5506200" cy="610721"/>
          </a:xfrm>
        </p:spPr>
        <p:txBody>
          <a:bodyPr/>
          <a:lstStyle/>
          <a:p>
            <a:pPr eaLnBrk="1" hangingPunct="1"/>
            <a:r>
              <a:rPr lang="en-US" sz="2400" dirty="0" smtClean="0">
                <a:ea typeface="ＭＳ Ｐゴシック" pitchFamily="34" charset="-128"/>
              </a:rPr>
              <a:t>Example #3 – Daycare Education</a:t>
            </a:r>
          </a:p>
        </p:txBody>
      </p:sp>
      <p:sp>
        <p:nvSpPr>
          <p:cNvPr id="1577987" name="Rectangle 3"/>
          <p:cNvSpPr>
            <a:spLocks noGrp="1" noChangeArrowheads="1"/>
          </p:cNvSpPr>
          <p:nvPr>
            <p:ph type="body" idx="4294967295"/>
          </p:nvPr>
        </p:nvSpPr>
        <p:spPr>
          <a:xfrm>
            <a:off x="415853" y="1016000"/>
            <a:ext cx="5406087" cy="2641600"/>
          </a:xfrm>
        </p:spPr>
        <p:txBody>
          <a:bodyPr/>
          <a:lstStyle/>
          <a:p>
            <a:pPr marL="0" indent="0">
              <a:lnSpc>
                <a:spcPts val="1600"/>
              </a:lnSpc>
              <a:spcBef>
                <a:spcPts val="0"/>
              </a:spcBef>
              <a:tabLst>
                <a:tab pos="1915119" algn="l"/>
              </a:tabLst>
            </a:pPr>
            <a:r>
              <a:rPr lang="en-US" sz="1600" dirty="0" smtClean="0">
                <a:solidFill>
                  <a:schemeClr val="tx2"/>
                </a:solidFill>
                <a:effectLst/>
                <a:ea typeface="ＭＳ Ｐゴシック" pitchFamily="34" charset="-128"/>
              </a:rPr>
              <a:t>Intervention to train childcare providers to identify triggers and to manage children with asthma. </a:t>
            </a:r>
          </a:p>
          <a:p>
            <a:pPr marL="0" indent="0">
              <a:lnSpc>
                <a:spcPts val="1600"/>
              </a:lnSpc>
              <a:spcBef>
                <a:spcPts val="0"/>
              </a:spcBef>
              <a:tabLst>
                <a:tab pos="1915119" algn="l"/>
              </a:tabLst>
            </a:pPr>
            <a:endParaRPr lang="en-US" sz="1600" dirty="0" smtClean="0">
              <a:solidFill>
                <a:schemeClr val="tx2"/>
              </a:solidFill>
              <a:ea typeface="ＭＳ Ｐゴシック" pitchFamily="34" charset="-128"/>
            </a:endParaRPr>
          </a:p>
          <a:p>
            <a:pPr marL="0" indent="0">
              <a:lnSpc>
                <a:spcPts val="1600"/>
              </a:lnSpc>
              <a:spcBef>
                <a:spcPts val="0"/>
              </a:spcBef>
              <a:spcAft>
                <a:spcPts val="600"/>
              </a:spcAft>
              <a:tabLst>
                <a:tab pos="1915119" algn="l"/>
              </a:tabLst>
            </a:pPr>
            <a:r>
              <a:rPr lang="en-US" sz="1600" dirty="0" smtClean="0">
                <a:solidFill>
                  <a:schemeClr val="tx2"/>
                </a:solidFill>
                <a:effectLst/>
                <a:ea typeface="ＭＳ Ｐゴシック" pitchFamily="34" charset="-128"/>
              </a:rPr>
              <a:t>Intervention reaches out to:</a:t>
            </a:r>
          </a:p>
          <a:p>
            <a:pPr marL="685800" lvl="1" indent="-457200">
              <a:lnSpc>
                <a:spcPts val="1600"/>
              </a:lnSpc>
              <a:spcBef>
                <a:spcPts val="0"/>
              </a:spcBef>
              <a:spcAft>
                <a:spcPts val="600"/>
              </a:spcAft>
              <a:buSzPct val="100000"/>
              <a:buBlip>
                <a:blip r:embed="rId3"/>
              </a:buBlip>
              <a:tabLst>
                <a:tab pos="1915119" algn="l"/>
              </a:tabLst>
            </a:pPr>
            <a:r>
              <a:rPr lang="en-US" sz="1600" dirty="0" smtClean="0">
                <a:solidFill>
                  <a:schemeClr val="tx2"/>
                </a:solidFill>
                <a:effectLst/>
                <a:ea typeface="ＭＳ Ｐゴシック" pitchFamily="34" charset="-128"/>
              </a:rPr>
              <a:t>Large daycare centers</a:t>
            </a:r>
          </a:p>
          <a:p>
            <a:pPr marL="685800" lvl="1" indent="-457200">
              <a:lnSpc>
                <a:spcPts val="1600"/>
              </a:lnSpc>
              <a:spcBef>
                <a:spcPts val="0"/>
              </a:spcBef>
              <a:spcAft>
                <a:spcPts val="600"/>
              </a:spcAft>
              <a:buSzPct val="100000"/>
              <a:buBlip>
                <a:blip r:embed="rId3"/>
              </a:buBlip>
              <a:tabLst>
                <a:tab pos="1915119" algn="l"/>
              </a:tabLst>
            </a:pPr>
            <a:r>
              <a:rPr lang="en-US" sz="1600" dirty="0" smtClean="0">
                <a:solidFill>
                  <a:schemeClr val="tx2"/>
                </a:solidFill>
                <a:effectLst/>
                <a:ea typeface="ＭＳ Ｐゴシック" pitchFamily="34" charset="-128"/>
              </a:rPr>
              <a:t>Licensed home daycare programs</a:t>
            </a:r>
          </a:p>
          <a:p>
            <a:pPr marL="685800" lvl="1" indent="-457200">
              <a:lnSpc>
                <a:spcPts val="1600"/>
              </a:lnSpc>
              <a:spcBef>
                <a:spcPts val="0"/>
              </a:spcBef>
              <a:spcAft>
                <a:spcPts val="600"/>
              </a:spcAft>
              <a:buSzPct val="100000"/>
              <a:buBlip>
                <a:blip r:embed="rId3"/>
              </a:buBlip>
              <a:tabLst>
                <a:tab pos="1915119" algn="l"/>
              </a:tabLst>
            </a:pPr>
            <a:r>
              <a:rPr lang="en-US" sz="1600" dirty="0" smtClean="0">
                <a:solidFill>
                  <a:schemeClr val="tx2"/>
                </a:solidFill>
                <a:effectLst/>
                <a:ea typeface="ＭＳ Ｐゴシック" pitchFamily="34" charset="-128"/>
              </a:rPr>
              <a:t>Participation is encouraged through  continuing education credits</a:t>
            </a:r>
          </a:p>
          <a:p>
            <a:pPr marL="0" indent="0">
              <a:lnSpc>
                <a:spcPts val="1600"/>
              </a:lnSpc>
              <a:spcBef>
                <a:spcPts val="1200"/>
              </a:spcBef>
              <a:tabLst>
                <a:tab pos="1915119" algn="l"/>
              </a:tabLst>
            </a:pPr>
            <a:r>
              <a:rPr lang="en-US" sz="1600" dirty="0" smtClean="0">
                <a:solidFill>
                  <a:schemeClr val="tx2"/>
                </a:solidFill>
                <a:ea typeface="ＭＳ Ｐゴシック" pitchFamily="34" charset="-128"/>
              </a:rPr>
              <a:t>Long-term goal: to expand beyond pilot          providers to larger community.</a:t>
            </a:r>
          </a:p>
          <a:p>
            <a:pPr marL="0" indent="0">
              <a:lnSpc>
                <a:spcPts val="1600"/>
              </a:lnSpc>
              <a:spcBef>
                <a:spcPts val="0"/>
              </a:spcBef>
              <a:tabLst>
                <a:tab pos="1915119" algn="l"/>
              </a:tabLst>
            </a:pPr>
            <a:endParaRPr lang="en-US" sz="1600" dirty="0" smtClean="0">
              <a:solidFill>
                <a:schemeClr val="tx2"/>
              </a:solidFill>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Daycare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lvl="1" indent="0">
                        <a:lnSpc>
                          <a:spcPts val="1500"/>
                        </a:lnSpc>
                        <a:spcAft>
                          <a:spcPts val="300"/>
                        </a:spcAft>
                        <a:buFont typeface="Wingdings" pitchFamily="2" charset="2"/>
                        <a:buNone/>
                      </a:pPr>
                      <a:r>
                        <a:rPr lang="en-US" sz="1400" b="1" dirty="0" smtClean="0">
                          <a:solidFill>
                            <a:schemeClr val="tx2"/>
                          </a:solidFill>
                          <a:ea typeface="ＭＳ Ｐゴシック" pitchFamily="34" charset="-128"/>
                        </a:rPr>
                        <a:t>Who</a:t>
                      </a:r>
                      <a:r>
                        <a:rPr lang="en-US" sz="1400" b="1" baseline="0" dirty="0" smtClean="0">
                          <a:solidFill>
                            <a:schemeClr val="tx2"/>
                          </a:solidFill>
                          <a:ea typeface="ＭＳ Ｐゴシック" pitchFamily="34" charset="-128"/>
                        </a:rPr>
                        <a:t> would be</a:t>
                      </a:r>
                      <a:r>
                        <a:rPr lang="en-US" sz="1400" b="1" dirty="0" smtClean="0">
                          <a:solidFill>
                            <a:schemeClr val="tx2"/>
                          </a:solidFill>
                          <a:ea typeface="ＭＳ Ｐゴシック" pitchFamily="34" charset="-128"/>
                        </a:rPr>
                        <a:t> the stakeholders in this</a:t>
                      </a:r>
                      <a:r>
                        <a:rPr lang="en-US" sz="1400" b="1" baseline="0" dirty="0" smtClean="0">
                          <a:solidFill>
                            <a:schemeClr val="tx2"/>
                          </a:solidFill>
                          <a:ea typeface="ＭＳ Ｐゴシック" pitchFamily="34" charset="-128"/>
                        </a:rPr>
                        <a:t> scenario?</a:t>
                      </a: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t>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Daycare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affected families</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those who receive training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trainers </a:t>
                      </a:r>
                      <a:r>
                        <a:rPr lang="en-US" sz="1400" kern="1200" dirty="0" smtClean="0">
                          <a:solidFill>
                            <a:schemeClr val="bg1">
                              <a:lumMod val="50000"/>
                            </a:schemeClr>
                          </a:solidFill>
                          <a:latin typeface="+mn-lt"/>
                          <a:ea typeface="+mn-ea"/>
                          <a:cs typeface="+mn-cs"/>
                        </a:rPr>
                        <a:t>	</a:t>
                      </a:r>
                      <a:r>
                        <a:rPr lang="en-US" sz="1400" b="1" kern="1200" dirty="0" smtClean="0">
                          <a:solidFill>
                            <a:schemeClr val="bg1">
                              <a:lumMod val="50000"/>
                            </a:schemeClr>
                          </a:solidFill>
                          <a:latin typeface="+mn-lt"/>
                          <a:ea typeface="+mn-ea"/>
                          <a:cs typeface="+mn-cs"/>
                        </a:rPr>
                        <a:t>	</a:t>
                      </a:r>
                      <a:endParaRPr lang="en-US" sz="1400" kern="1200" dirty="0" smtClean="0">
                        <a:solidFill>
                          <a:schemeClr val="bg1">
                            <a:lumMod val="50000"/>
                          </a:schemeClr>
                        </a:solidFill>
                        <a:latin typeface="+mn-lt"/>
                        <a:ea typeface="+mn-ea"/>
                        <a:cs typeface="+mn-cs"/>
                      </a:endParaRP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city officials </a:t>
                      </a:r>
                      <a:r>
                        <a:rPr lang="en-US" sz="1400" kern="1200" dirty="0" smtClean="0">
                          <a:solidFill>
                            <a:schemeClr val="bg1">
                              <a:lumMod val="50000"/>
                            </a:schemeClr>
                          </a:solidFill>
                          <a:latin typeface="+mn-lt"/>
                          <a:ea typeface="+mn-ea"/>
                          <a:cs typeface="+mn-cs"/>
                        </a:rPr>
                        <a:t>	</a:t>
                      </a:r>
                    </a:p>
                    <a:p>
                      <a:pPr marL="228600" indent="-228600">
                        <a:buFont typeface="Wingdings" pitchFamily="2" charset="2"/>
                        <a:buChar char="ü"/>
                      </a:pPr>
                      <a:r>
                        <a:rPr lang="en-US" sz="1400" b="1" kern="1200" dirty="0" smtClean="0">
                          <a:solidFill>
                            <a:schemeClr val="bg1">
                              <a:lumMod val="50000"/>
                            </a:schemeClr>
                          </a:solidFill>
                          <a:latin typeface="+mn-lt"/>
                          <a:ea typeface="+mn-ea"/>
                          <a:cs typeface="+mn-cs"/>
                        </a:rPr>
                        <a:t>smoke-free advocates</a:t>
                      </a:r>
                      <a:endParaRPr lang="en-US" sz="16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228600" indent="-228600">
                        <a:buFont typeface="Wingdings" pitchFamily="2" charset="2"/>
                        <a:buChar char="ü"/>
                      </a:pPr>
                      <a:r>
                        <a:rPr lang="en-US" sz="1400" b="1" kern="1200" dirty="0" smtClean="0">
                          <a:solidFill>
                            <a:schemeClr val="tx2"/>
                          </a:solidFill>
                          <a:latin typeface="+mn-lt"/>
                          <a:ea typeface="+mn-ea"/>
                          <a:cs typeface="+mn-cs"/>
                        </a:rPr>
                        <a:t>trainers</a:t>
                      </a:r>
                    </a:p>
                    <a:p>
                      <a:pPr marL="228600" indent="-228600">
                        <a:buFont typeface="Wingdings" pitchFamily="2" charset="2"/>
                        <a:buChar char="ü"/>
                      </a:pPr>
                      <a:r>
                        <a:rPr lang="en-US" sz="1400" b="1" kern="1200" dirty="0" smtClean="0">
                          <a:solidFill>
                            <a:schemeClr val="tx2"/>
                          </a:solidFill>
                          <a:latin typeface="+mn-lt"/>
                          <a:ea typeface="+mn-ea"/>
                          <a:cs typeface="+mn-cs"/>
                        </a:rPr>
                        <a:t>daycare providers</a:t>
                      </a:r>
                    </a:p>
                    <a:p>
                      <a:pPr marL="228600" indent="-228600">
                        <a:buFont typeface="Wingdings" pitchFamily="2" charset="2"/>
                        <a:buChar char="ü"/>
                      </a:pPr>
                      <a:r>
                        <a:rPr lang="en-US" sz="1400" b="1" kern="1200" dirty="0" smtClean="0">
                          <a:solidFill>
                            <a:schemeClr val="tx2"/>
                          </a:solidFill>
                          <a:latin typeface="+mn-lt"/>
                          <a:ea typeface="+mn-ea"/>
                          <a:cs typeface="+mn-cs"/>
                        </a:rPr>
                        <a:t>licensing boards</a:t>
                      </a:r>
                    </a:p>
                    <a:p>
                      <a:pPr marL="228600" indent="-228600">
                        <a:buFont typeface="Wingdings" pitchFamily="2" charset="2"/>
                        <a:buChar char="ü"/>
                      </a:pPr>
                      <a:r>
                        <a:rPr lang="en-US" sz="1400" b="1" kern="1200" dirty="0" smtClean="0">
                          <a:solidFill>
                            <a:schemeClr val="tx2"/>
                          </a:solidFill>
                          <a:latin typeface="+mn-lt"/>
                          <a:ea typeface="+mn-ea"/>
                          <a:cs typeface="+mn-cs"/>
                        </a:rPr>
                        <a:t>families</a:t>
                      </a:r>
                      <a:endParaRPr lang="en-US" sz="1400" kern="1200" dirty="0">
                        <a:solidFill>
                          <a:schemeClr val="tx2"/>
                        </a:solidFill>
                        <a:latin typeface="+mn-lt"/>
                        <a:ea typeface="+mn-ea"/>
                        <a:cs typeface="+mn-cs"/>
                      </a:endParaRPr>
                    </a:p>
                  </a:txBody>
                  <a:tcP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Daycare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a:t>
                      </a:r>
                      <a:r>
                        <a:rPr lang="en-US" sz="1400" b="1" baseline="0" dirty="0" smtClean="0">
                          <a:solidFill>
                            <a:schemeClr val="bg1">
                              <a:lumMod val="50000"/>
                            </a:schemeClr>
                          </a:solidFill>
                          <a:ea typeface="ＭＳ Ｐゴシック" pitchFamily="34" charset="-128"/>
                        </a:rPr>
                        <a:t> </a:t>
                      </a:r>
                      <a:r>
                        <a:rPr lang="en-US" sz="1400" b="1" dirty="0" smtClean="0">
                          <a:solidFill>
                            <a:schemeClr val="bg1">
                              <a:lumMod val="50000"/>
                            </a:schemeClr>
                          </a:solidFill>
                          <a:ea typeface="ＭＳ Ｐゴシック" pitchFamily="34" charset="-128"/>
                        </a:rPr>
                        <a:t>outcomes do they think are most important?</a:t>
                      </a:r>
                    </a:p>
                    <a:p>
                      <a:pPr marL="228600" marR="0" indent="-228600" algn="l" defTabSz="609722" rtl="0" eaLnBrk="1" fontAlgn="auto" latinLnBrk="0" hangingPunct="1">
                        <a:lnSpc>
                          <a:spcPts val="1500"/>
                        </a:lnSpc>
                        <a:spcBef>
                          <a:spcPts val="0"/>
                        </a:spcBef>
                        <a:spcAft>
                          <a:spcPts val="0"/>
                        </a:spcAft>
                        <a:buClrTx/>
                        <a:buSzTx/>
                        <a:buFont typeface="Wingdings" pitchFamily="2" charset="2"/>
                        <a:buChar char="ü"/>
                        <a:tabLst/>
                        <a:defRPr/>
                      </a:pPr>
                      <a:r>
                        <a:rPr lang="en-US" sz="1400" b="1" dirty="0" smtClean="0">
                          <a:solidFill>
                            <a:schemeClr val="bg1">
                              <a:lumMod val="50000"/>
                            </a:schemeClr>
                          </a:solidFill>
                          <a:ea typeface="ＭＳ Ｐゴシック" pitchFamily="34" charset="-128"/>
                        </a:rPr>
                        <a:t>Which activities contribute to which outcomes?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marR="0" lvl="1" indent="0" algn="l" defTabSz="609722" rtl="0" eaLnBrk="1" fontAlgn="auto" latinLnBrk="0" hangingPunct="1">
                        <a:lnSpc>
                          <a:spcPct val="100000"/>
                        </a:lnSpc>
                        <a:spcBef>
                          <a:spcPts val="0"/>
                        </a:spcBef>
                        <a:spcAft>
                          <a:spcPts val="0"/>
                        </a:spcAft>
                        <a:buClrTx/>
                        <a:buSzTx/>
                        <a:buFont typeface="Wingdings" pitchFamily="2" charset="2"/>
                        <a:buNone/>
                        <a:tabLst/>
                        <a:defRPr/>
                      </a:pPr>
                      <a:r>
                        <a:rPr lang="en-US" sz="1400" b="1" kern="1200" dirty="0" smtClean="0">
                          <a:solidFill>
                            <a:schemeClr val="tx2"/>
                          </a:solidFill>
                          <a:latin typeface="+mn-lt"/>
                          <a:ea typeface="+mn-ea"/>
                          <a:cs typeface="+mn-cs"/>
                        </a:rPr>
                        <a:t>What  outcome questions?</a:t>
                      </a:r>
                    </a:p>
                  </a:txBody>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Daycare</a:t>
                      </a:r>
                      <a:r>
                        <a:rPr lang="en-US" sz="1400" baseline="0" dirty="0" smtClean="0"/>
                        <a:t> Scenario</a:t>
                      </a:r>
                      <a:endParaRPr lang="en-US" sz="1400" dirty="0"/>
                    </a:p>
                  </a:txBody>
                  <a:tcPr/>
                </a:tc>
              </a:tr>
              <a:tr h="2299178">
                <a:tc>
                  <a:txBody>
                    <a:bodyPr/>
                    <a:lstStyle/>
                    <a:p>
                      <a:pPr marL="304800" lvl="1" indent="-190500">
                        <a:lnSpc>
                          <a:spcPct val="90000"/>
                        </a:lnSpc>
                        <a:spcAft>
                          <a:spcPts val="600"/>
                        </a:spcAft>
                        <a:buFont typeface="Wingdings" pitchFamily="2" charset="2"/>
                        <a:buNone/>
                      </a:pPr>
                      <a:endParaRPr lang="en-US" sz="1200" b="1" dirty="0" smtClean="0">
                        <a:ea typeface="ＭＳ Ｐゴシック" pitchFamily="34" charset="-128"/>
                      </a:endParaRP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bg1">
                              <a:lumMod val="50000"/>
                            </a:schemeClr>
                          </a:solidFill>
                          <a:ea typeface="ＭＳ Ｐゴシック" pitchFamily="34" charset="-128"/>
                        </a:rPr>
                        <a:t>What</a:t>
                      </a:r>
                      <a:r>
                        <a:rPr lang="en-US" sz="1400" b="1" baseline="0" dirty="0" smtClean="0">
                          <a:solidFill>
                            <a:schemeClr val="bg1">
                              <a:lumMod val="50000"/>
                            </a:schemeClr>
                          </a:solidFill>
                          <a:ea typeface="ＭＳ Ｐゴシック" pitchFamily="34" charset="-128"/>
                        </a:rPr>
                        <a:t> </a:t>
                      </a:r>
                      <a:r>
                        <a:rPr lang="en-US" sz="1400" b="1" dirty="0" smtClean="0">
                          <a:solidFill>
                            <a:schemeClr val="bg1">
                              <a:lumMod val="50000"/>
                            </a:schemeClr>
                          </a:solidFill>
                          <a:ea typeface="ＭＳ Ｐゴシック" pitchFamily="34" charset="-128"/>
                        </a:rPr>
                        <a:t>outcomes do they think are most important?</a:t>
                      </a:r>
                    </a:p>
                    <a:p>
                      <a:pPr marL="228600" marR="0" indent="-228600" algn="l" defTabSz="609722" rtl="0" eaLnBrk="1" fontAlgn="auto" latinLnBrk="0" hangingPunct="1">
                        <a:lnSpc>
                          <a:spcPts val="1500"/>
                        </a:lnSpc>
                        <a:spcBef>
                          <a:spcPts val="0"/>
                        </a:spcBef>
                        <a:spcAft>
                          <a:spcPts val="0"/>
                        </a:spcAft>
                        <a:buClrTx/>
                        <a:buSzTx/>
                        <a:buFont typeface="Wingdings" pitchFamily="2" charset="2"/>
                        <a:buChar char="ü"/>
                        <a:tabLst/>
                        <a:defRPr/>
                      </a:pPr>
                      <a:r>
                        <a:rPr lang="en-US" sz="1400" b="1" dirty="0" smtClean="0">
                          <a:solidFill>
                            <a:schemeClr val="bg1">
                              <a:lumMod val="50000"/>
                            </a:schemeClr>
                          </a:solidFill>
                          <a:ea typeface="ＭＳ Ｐゴシック" pitchFamily="34" charset="-128"/>
                        </a:rPr>
                        <a:t>Which activities contribute to which outcomes?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42900" marR="0" lvl="1" indent="-228600" algn="l" defTabSz="609722" rtl="0" eaLnBrk="1" fontAlgn="auto" latinLnBrk="0" hangingPunct="1">
                        <a:lnSpc>
                          <a:spcPts val="14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mn-ea"/>
                          <a:cs typeface="+mn-cs"/>
                        </a:rPr>
                        <a:t>behavior change</a:t>
                      </a:r>
                    </a:p>
                    <a:p>
                      <a:pPr marL="342900" marR="0" lvl="1" indent="-228600" algn="l" defTabSz="609722" rtl="0" eaLnBrk="1" fontAlgn="auto" latinLnBrk="0" hangingPunct="1">
                        <a:lnSpc>
                          <a:spcPts val="14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mn-ea"/>
                          <a:cs typeface="+mn-cs"/>
                        </a:rPr>
                        <a:t>environmental outcomes</a:t>
                      </a:r>
                    </a:p>
                    <a:p>
                      <a:pPr marL="342900" marR="0" lvl="1" indent="-228600" algn="l" defTabSz="609722" rtl="0" eaLnBrk="1" fontAlgn="auto" latinLnBrk="0" hangingPunct="1">
                        <a:lnSpc>
                          <a:spcPts val="14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mn-ea"/>
                          <a:cs typeface="+mn-cs"/>
                        </a:rPr>
                        <a:t>evidence to support decision to expand beyond pilot</a:t>
                      </a:r>
                    </a:p>
                  </a:txBody>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buFont typeface="Wingdings" pitchFamily="2" charset="2"/>
                        <a:buChar char="ü"/>
                      </a:pPr>
                      <a:endParaRPr lang="en-US" sz="1400" b="1" dirty="0" smtClean="0">
                        <a:solidFill>
                          <a:schemeClr val="bg1">
                            <a:lumMod val="50000"/>
                          </a:schemeClr>
                        </a:solidFill>
                        <a:ea typeface="ＭＳ Ｐゴシック" pitchFamily="34" charset="-128"/>
                      </a:endParaRP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Focus on changes to the housing code? </a:t>
                      </a: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Trigger reduction?</a:t>
                      </a: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Should there be a control group?  </a:t>
                      </a: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Observational methods?  </a:t>
                      </a:r>
                    </a:p>
                    <a:p>
                      <a:pPr marL="228600" indent="-228600">
                        <a:lnSpc>
                          <a:spcPts val="1500"/>
                        </a:lnSpc>
                        <a:buFont typeface="Wingdings" pitchFamily="2" charset="2"/>
                        <a:buNone/>
                      </a:pPr>
                      <a:endParaRPr lang="en-US" sz="14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marR="0" lvl="1" indent="0" algn="l" defTabSz="609722" rtl="0" eaLnBrk="1" fontAlgn="auto" latinLnBrk="0" hangingPunct="1">
                        <a:lnSpc>
                          <a:spcPct val="100000"/>
                        </a:lnSpc>
                        <a:spcBef>
                          <a:spcPts val="0"/>
                        </a:spcBef>
                        <a:spcAft>
                          <a:spcPts val="0"/>
                        </a:spcAft>
                        <a:buClrTx/>
                        <a:buSzTx/>
                        <a:buFont typeface="Wingdings" pitchFamily="2" charset="2"/>
                        <a:buNone/>
                        <a:tabLst/>
                        <a:defRPr/>
                      </a:pPr>
                      <a:r>
                        <a:rPr lang="en-US" sz="1400" b="1" kern="1200" dirty="0" smtClean="0">
                          <a:solidFill>
                            <a:schemeClr val="tx2"/>
                          </a:solidFill>
                          <a:latin typeface="+mn-lt"/>
                          <a:ea typeface="+mn-ea"/>
                          <a:cs typeface="+mn-cs"/>
                        </a:rPr>
                        <a:t>What  design</a:t>
                      </a:r>
                      <a:r>
                        <a:rPr lang="en-US" sz="1400" b="1" kern="1200" baseline="0" dirty="0" smtClean="0">
                          <a:solidFill>
                            <a:schemeClr val="tx2"/>
                          </a:solidFill>
                          <a:latin typeface="+mn-lt"/>
                          <a:ea typeface="+mn-ea"/>
                          <a:cs typeface="+mn-cs"/>
                        </a:rPr>
                        <a:t> mix?</a:t>
                      </a:r>
                      <a:endParaRPr lang="en-US" sz="1400" b="1" kern="1200" dirty="0" smtClean="0">
                        <a:solidFill>
                          <a:schemeClr val="tx2"/>
                        </a:solidFill>
                        <a:latin typeface="+mn-lt"/>
                        <a:ea typeface="+mn-ea"/>
                        <a:cs typeface="+mn-cs"/>
                      </a:endParaRPr>
                    </a:p>
                    <a:p>
                      <a:pPr marL="304800" lvl="1" indent="-190500">
                        <a:lnSpc>
                          <a:spcPts val="1500"/>
                        </a:lnSpc>
                        <a:spcAft>
                          <a:spcPts val="300"/>
                        </a:spcAft>
                        <a:buFont typeface="Wingdings" pitchFamily="2" charset="2"/>
                        <a:buNone/>
                      </a:pP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Focus the Evaluation Design</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buFont typeface="Wingdings" pitchFamily="2" charset="2"/>
                        <a:buChar char="ü"/>
                      </a:pPr>
                      <a:endParaRPr lang="en-US" sz="1400" b="1" dirty="0" smtClean="0">
                        <a:solidFill>
                          <a:schemeClr val="bg1">
                            <a:lumMod val="50000"/>
                          </a:schemeClr>
                        </a:solidFill>
                        <a:ea typeface="ＭＳ Ｐゴシック" pitchFamily="34" charset="-128"/>
                      </a:endParaRP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Focus on changes to the housing code? </a:t>
                      </a: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Trigger reduction?</a:t>
                      </a: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Should there be a control group?  </a:t>
                      </a:r>
                    </a:p>
                    <a:p>
                      <a:pPr marL="228600" indent="-228600">
                        <a:lnSpc>
                          <a:spcPts val="1400"/>
                        </a:lnSpc>
                        <a:spcAft>
                          <a:spcPts val="600"/>
                        </a:spcAft>
                        <a:buFont typeface="Wingdings" pitchFamily="2" charset="2"/>
                        <a:buChar char="ü"/>
                      </a:pPr>
                      <a:r>
                        <a:rPr lang="en-US" sz="1400" b="1" dirty="0" smtClean="0">
                          <a:solidFill>
                            <a:schemeClr val="bg1">
                              <a:lumMod val="50000"/>
                            </a:schemeClr>
                          </a:solidFill>
                          <a:ea typeface="ＭＳ Ｐゴシック" pitchFamily="34" charset="-128"/>
                        </a:rPr>
                        <a:t>Observational methods?  </a:t>
                      </a:r>
                    </a:p>
                    <a:p>
                      <a:pPr marL="228600" indent="-228600">
                        <a:lnSpc>
                          <a:spcPts val="1500"/>
                        </a:lnSpc>
                        <a:buFont typeface="Wingdings" pitchFamily="2" charset="2"/>
                        <a:buNone/>
                      </a:pPr>
                      <a:endParaRPr lang="en-US" sz="1400" b="1" dirty="0" smtClean="0">
                        <a:solidFill>
                          <a:schemeClr val="bg1">
                            <a:lumMod val="50000"/>
                          </a:schemeClr>
                        </a:solidFill>
                        <a:ea typeface="ＭＳ Ｐゴシック" pitchFamily="34" charset="-128"/>
                      </a:endParaRP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42900" marR="0" lvl="1" indent="-228600" algn="l" defTabSz="609722" rtl="0" eaLnBrk="1" fontAlgn="auto" latinLnBrk="0" hangingPunct="1">
                        <a:lnSpc>
                          <a:spcPts val="14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mn-ea"/>
                          <a:cs typeface="+mn-cs"/>
                        </a:rPr>
                        <a:t>Consider pre-post  design.</a:t>
                      </a:r>
                    </a:p>
                    <a:p>
                      <a:pPr marL="342900" marR="0" lvl="1" indent="-228600" algn="l" defTabSz="609722" rtl="0" eaLnBrk="1" fontAlgn="auto" latinLnBrk="0" hangingPunct="1">
                        <a:lnSpc>
                          <a:spcPts val="1400"/>
                        </a:lnSpc>
                        <a:spcBef>
                          <a:spcPts val="0"/>
                        </a:spcBef>
                        <a:spcAft>
                          <a:spcPts val="600"/>
                        </a:spcAft>
                        <a:buClrTx/>
                        <a:buSzTx/>
                        <a:buFont typeface="Wingdings" pitchFamily="2" charset="2"/>
                        <a:buChar char="ü"/>
                        <a:tabLst/>
                        <a:defRPr/>
                      </a:pPr>
                      <a:r>
                        <a:rPr lang="en-US" sz="1400" b="1" kern="1200" dirty="0" smtClean="0">
                          <a:solidFill>
                            <a:schemeClr val="tx2"/>
                          </a:solidFill>
                          <a:latin typeface="+mn-lt"/>
                          <a:ea typeface="+mn-ea"/>
                          <a:cs typeface="+mn-cs"/>
                        </a:rPr>
                        <a:t>Consider control group design.</a:t>
                      </a: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304800"/>
            <a:ext cx="4535876" cy="496794"/>
          </a:xfrm>
        </p:spPr>
        <p:txBody>
          <a:bodyPr/>
          <a:lstStyle/>
          <a:p>
            <a:pPr eaLnBrk="1" hangingPunct="1"/>
            <a:r>
              <a:rPr lang="en-US" sz="2400" dirty="0" smtClean="0">
                <a:ea typeface="ＭＳ Ｐゴシック" pitchFamily="34" charset="-128"/>
              </a:rPr>
              <a:t>The Research Context</a:t>
            </a:r>
          </a:p>
        </p:txBody>
      </p:sp>
      <p:graphicFrame>
        <p:nvGraphicFramePr>
          <p:cNvPr id="5" name="Diagram 4"/>
          <p:cNvGraphicFramePr/>
          <p:nvPr/>
        </p:nvGraphicFramePr>
        <p:xfrm>
          <a:off x="430293" y="838200"/>
          <a:ext cx="5514894" cy="221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342900" lvl="1" indent="-228600">
                        <a:lnSpc>
                          <a:spcPts val="1500"/>
                        </a:lnSpc>
                        <a:spcBef>
                          <a:spcPts val="0"/>
                        </a:spcBef>
                        <a:spcAft>
                          <a:spcPts val="0"/>
                        </a:spcAft>
                        <a:buFont typeface="Wingdings" pitchFamily="2" charset="2"/>
                        <a:buChar char="ü"/>
                      </a:pPr>
                      <a:endParaRPr lang="en-US" sz="1400" b="1" dirty="0" smtClean="0">
                        <a:solidFill>
                          <a:schemeClr val="bg1">
                            <a:lumMod val="50000"/>
                          </a:schemeClr>
                        </a:solidFill>
                        <a:ea typeface="ＭＳ Ｐゴシック" pitchFamily="34" charset="-128"/>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114300" marR="0" lvl="1" indent="0" algn="l" defTabSz="609722" rtl="0" eaLnBrk="1" fontAlgn="auto" latinLnBrk="0" hangingPunct="1">
                        <a:lnSpc>
                          <a:spcPct val="100000"/>
                        </a:lnSpc>
                        <a:spcBef>
                          <a:spcPts val="0"/>
                        </a:spcBef>
                        <a:spcAft>
                          <a:spcPts val="600"/>
                        </a:spcAft>
                        <a:buClrTx/>
                        <a:buSzTx/>
                        <a:buFont typeface="Wingdings" pitchFamily="2" charset="2"/>
                        <a:buNone/>
                        <a:tabLst/>
                        <a:defRPr/>
                      </a:pPr>
                      <a:r>
                        <a:rPr lang="en-US" sz="1400" b="1" dirty="0" smtClean="0">
                          <a:solidFill>
                            <a:schemeClr val="tx2"/>
                          </a:solidFill>
                          <a:ea typeface="ＭＳ Ｐゴシック" pitchFamily="34" charset="-128"/>
                        </a:rPr>
                        <a:t>What</a:t>
                      </a:r>
                      <a:r>
                        <a:rPr lang="en-US" sz="1400" b="1" baseline="0" dirty="0" smtClean="0">
                          <a:solidFill>
                            <a:schemeClr val="tx2"/>
                          </a:solidFill>
                          <a:ea typeface="ＭＳ Ｐゴシック" pitchFamily="34" charset="-128"/>
                        </a:rPr>
                        <a:t> </a:t>
                      </a:r>
                      <a:r>
                        <a:rPr lang="en-US" sz="1400" b="1" dirty="0" smtClean="0">
                          <a:solidFill>
                            <a:schemeClr val="tx2"/>
                          </a:solidFill>
                          <a:ea typeface="ＭＳ Ｐゴシック" pitchFamily="34" charset="-128"/>
                        </a:rPr>
                        <a:t> data collection methods?</a:t>
                      </a:r>
                    </a:p>
                  </a:txBody>
                  <a:tcPr/>
                </a:tc>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Gather Credible Evidence</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2226564"/>
                <a:gridCol w="2226564"/>
              </a:tblGrid>
              <a:tr h="444022">
                <a:tc>
                  <a:txBody>
                    <a:bodyPr/>
                    <a:lstStyle/>
                    <a:p>
                      <a:pPr algn="ctr"/>
                      <a:r>
                        <a:rPr lang="en-US" sz="1400" dirty="0" smtClean="0"/>
                        <a:t>Housing Scenario</a:t>
                      </a:r>
                      <a:endParaRPr lang="en-US" sz="1400" dirty="0"/>
                    </a:p>
                  </a:txBody>
                  <a:tcPr/>
                </a:tc>
                <a:tc>
                  <a:txBody>
                    <a:bodyPr/>
                    <a:lstStyle/>
                    <a:p>
                      <a:pPr algn="ctr"/>
                      <a:r>
                        <a:rPr lang="en-US" sz="1400" dirty="0" smtClean="0"/>
                        <a:t>Healthcare</a:t>
                      </a:r>
                      <a:r>
                        <a:rPr lang="en-US" sz="1400" baseline="0" dirty="0" smtClean="0"/>
                        <a:t> Scenario</a:t>
                      </a:r>
                      <a:endParaRPr lang="en-US" sz="1400" dirty="0"/>
                    </a:p>
                  </a:txBody>
                  <a:tcPr/>
                </a:tc>
              </a:tr>
              <a:tr h="2299178">
                <a:tc>
                  <a:txBody>
                    <a:bodyPr/>
                    <a:lstStyle/>
                    <a:p>
                      <a:pPr marL="228600" indent="-228600">
                        <a:lnSpc>
                          <a:spcPts val="1500"/>
                        </a:lnSpc>
                        <a:spcAft>
                          <a:spcPts val="600"/>
                        </a:spcAft>
                        <a:buFont typeface="Wingdings" pitchFamily="2" charset="2"/>
                        <a:buChar char="ü"/>
                      </a:pPr>
                      <a:endParaRPr lang="en-US" sz="1400" b="1" kern="1200" dirty="0" smtClean="0">
                        <a:solidFill>
                          <a:schemeClr val="bg1">
                            <a:lumMod val="50000"/>
                          </a:schemeClr>
                        </a:solidFill>
                        <a:latin typeface="+mn-lt"/>
                        <a:ea typeface="+mn-ea"/>
                        <a:cs typeface="+mn-cs"/>
                      </a:endParaRPr>
                    </a:p>
                    <a:p>
                      <a:pPr marL="342900" lvl="1" indent="-228600">
                        <a:lnSpc>
                          <a:spcPts val="1500"/>
                        </a:lnSpc>
                        <a:spcBef>
                          <a:spcPts val="0"/>
                        </a:spcBef>
                        <a:spcAft>
                          <a:spcPts val="0"/>
                        </a:spcAft>
                        <a:buFont typeface="Wingdings" pitchFamily="2" charset="2"/>
                        <a:buChar char="ü"/>
                      </a:pPr>
                      <a:r>
                        <a:rPr lang="en-US" sz="1400" b="1" dirty="0" smtClean="0">
                          <a:solidFill>
                            <a:schemeClr val="bg1">
                              <a:lumMod val="50000"/>
                            </a:schemeClr>
                          </a:solidFill>
                          <a:ea typeface="ＭＳ Ｐゴシック" pitchFamily="34" charset="-128"/>
                        </a:rPr>
                        <a:t>Data in what form? </a:t>
                      </a:r>
                    </a:p>
                    <a:p>
                      <a:pPr marL="704850" lvl="3" indent="-361950">
                        <a:lnSpc>
                          <a:spcPts val="1500"/>
                        </a:lnSpc>
                        <a:spcBef>
                          <a:spcPts val="0"/>
                        </a:spcBef>
                        <a:spcAft>
                          <a:spcPts val="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Pictures? Stories? </a:t>
                      </a:r>
                    </a:p>
                    <a:p>
                      <a:pPr marL="704850" lvl="3" indent="-361950">
                        <a:lnSpc>
                          <a:spcPts val="1500"/>
                        </a:lnSpc>
                        <a:spcBef>
                          <a:spcPts val="0"/>
                        </a:spcBef>
                        <a:spcAft>
                          <a:spcPts val="600"/>
                        </a:spcAft>
                        <a:buFont typeface="Wingdings" pitchFamily="2" charset="2"/>
                        <a:buNone/>
                        <a:tabLst>
                          <a:tab pos="342900" algn="l"/>
                          <a:tab pos="571500" algn="l"/>
                        </a:tabLst>
                      </a:pPr>
                      <a:r>
                        <a:rPr lang="en-US" sz="1400" b="1" dirty="0" smtClean="0">
                          <a:solidFill>
                            <a:schemeClr val="bg1">
                              <a:lumMod val="50000"/>
                            </a:schemeClr>
                          </a:solidFill>
                          <a:ea typeface="ＭＳ Ｐゴシック" pitchFamily="34" charset="-128"/>
                        </a:rPr>
                        <a:t>Numerical data?</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Stakeholders that can facilitate access ?</a:t>
                      </a:r>
                    </a:p>
                    <a:p>
                      <a:pPr marL="342900" lvl="1" indent="-228600">
                        <a:lnSpc>
                          <a:spcPts val="1500"/>
                        </a:lnSpc>
                        <a:spcBef>
                          <a:spcPts val="0"/>
                        </a:spcBef>
                        <a:spcAft>
                          <a:spcPts val="600"/>
                        </a:spcAft>
                        <a:buFont typeface="Wingdings" pitchFamily="2" charset="2"/>
                        <a:buChar char="ü"/>
                      </a:pPr>
                      <a:r>
                        <a:rPr lang="en-US" sz="1400" b="1" dirty="0" smtClean="0">
                          <a:solidFill>
                            <a:schemeClr val="bg1">
                              <a:lumMod val="50000"/>
                            </a:schemeClr>
                          </a:solidFill>
                          <a:ea typeface="ＭＳ Ｐゴシック" pitchFamily="34" charset="-128"/>
                        </a:rPr>
                        <a:t>Trainers help collect data ?</a:t>
                      </a:r>
                    </a:p>
                  </a:txBody>
                  <a:tcPr/>
                </a:tc>
                <a:tc>
                  <a:txBody>
                    <a:bodyPr/>
                    <a:lstStyle/>
                    <a:p>
                      <a:pPr marL="304800" marR="0" lvl="1" indent="-190500" algn="l" defTabSz="609722" rtl="0" eaLnBrk="1" fontAlgn="auto" latinLnBrk="0" hangingPunct="1">
                        <a:lnSpc>
                          <a:spcPct val="100000"/>
                        </a:lnSpc>
                        <a:spcBef>
                          <a:spcPts val="0"/>
                        </a:spcBef>
                        <a:spcAft>
                          <a:spcPts val="0"/>
                        </a:spcAft>
                        <a:buClrTx/>
                        <a:buSzTx/>
                        <a:buFont typeface="Wingdings" pitchFamily="2" charset="2"/>
                        <a:buNone/>
                        <a:tabLst/>
                        <a:defRPr/>
                      </a:pPr>
                      <a:endParaRPr lang="en-US" sz="1400" b="1" kern="1200" dirty="0" smtClean="0">
                        <a:solidFill>
                          <a:schemeClr val="tx2"/>
                        </a:solidFill>
                        <a:latin typeface="+mn-lt"/>
                        <a:ea typeface="+mn-ea"/>
                        <a:cs typeface="+mn-cs"/>
                      </a:endParaRPr>
                    </a:p>
                    <a:p>
                      <a:pPr marL="304800" marR="0" lvl="1" indent="-1905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a typeface="ＭＳ Ｐゴシック" pitchFamily="34" charset="-128"/>
                        </a:rPr>
                        <a:t>Success stories may be important .</a:t>
                      </a:r>
                    </a:p>
                  </a:txBody>
                  <a:tcPr/>
                </a:tc>
              </a:tr>
            </a:tbl>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r>
              <a:rPr lang="en-US" i="1" dirty="0" smtClean="0"/>
              <a:t>Getting Started and Engaging Your Stakeholders</a:t>
            </a:r>
            <a:endParaRPr lang="en-US" dirty="0"/>
          </a:p>
        </p:txBody>
      </p:sp>
      <p:sp>
        <p:nvSpPr>
          <p:cNvPr id="3" name="Content Placeholder 2"/>
          <p:cNvSpPr>
            <a:spLocks noGrp="1"/>
          </p:cNvSpPr>
          <p:nvPr>
            <p:ph idx="1"/>
          </p:nvPr>
        </p:nvSpPr>
        <p:spPr>
          <a:xfrm>
            <a:off x="1068387" y="1752600"/>
            <a:ext cx="3962400" cy="990600"/>
          </a:xfrm>
        </p:spPr>
        <p:txBody>
          <a:bodyPr/>
          <a:lstStyle/>
          <a:p>
            <a:pPr algn="ctr">
              <a:lnSpc>
                <a:spcPts val="1800"/>
              </a:lnSpc>
            </a:pPr>
            <a:r>
              <a:rPr lang="en-US" dirty="0" smtClean="0">
                <a:ea typeface="ＭＳ Ｐゴシック" pitchFamily="34" charset="-128"/>
              </a:rPr>
              <a:t>Tangible Examples of</a:t>
            </a:r>
          </a:p>
          <a:p>
            <a:pPr algn="ctr">
              <a:lnSpc>
                <a:spcPts val="1800"/>
              </a:lnSpc>
            </a:pPr>
            <a:r>
              <a:rPr lang="en-US" dirty="0" smtClean="0">
                <a:ea typeface="ＭＳ Ｐゴシック" pitchFamily="34" charset="-128"/>
              </a:rPr>
              <a:t>Stakeholder Involvement in</a:t>
            </a:r>
          </a:p>
          <a:p>
            <a:pPr algn="ctr">
              <a:lnSpc>
                <a:spcPts val="1800"/>
              </a:lnSpc>
            </a:pPr>
            <a:r>
              <a:rPr lang="en-US" dirty="0" smtClean="0">
                <a:ea typeface="ＭＳ Ｐゴシック" pitchFamily="34" charset="-128"/>
              </a:rPr>
              <a:t>Applying the Evaluation Standards</a:t>
            </a:r>
          </a:p>
          <a:p>
            <a:pPr algn="ctr"/>
            <a:endParaRPr lang="en-US" dirty="0" smtClean="0">
              <a:ea typeface="ＭＳ Ｐゴシック" pitchFamily="34" charset="-128"/>
            </a:endParaRPr>
          </a:p>
          <a:p>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4587" y="155218"/>
            <a:ext cx="3810000" cy="759182"/>
          </a:xfrm>
          <a:prstGeom prst="rect">
            <a:avLst/>
          </a:prstGeom>
          <a:noFill/>
        </p:spPr>
        <p:txBody>
          <a:bodyPr wrap="square" rtlCol="0">
            <a:spAutoFit/>
          </a:bodyPr>
          <a:lstStyle/>
          <a:p>
            <a:pPr algn="ctr">
              <a:lnSpc>
                <a:spcPts val="2600"/>
              </a:lnSpc>
            </a:pPr>
            <a:r>
              <a:rPr lang="en-US" sz="2400" b="1" dirty="0" smtClean="0">
                <a:solidFill>
                  <a:schemeClr val="bg1"/>
                </a:solidFill>
                <a:latin typeface="+mn-lt"/>
              </a:rPr>
              <a:t>Evaluation Standards Apply to Every Step</a:t>
            </a:r>
            <a:endParaRPr lang="en-US" sz="2400" b="1" dirty="0">
              <a:solidFill>
                <a:schemeClr val="bg1"/>
              </a:solidFill>
              <a:latin typeface="+mn-lt"/>
            </a:endParaRPr>
          </a:p>
        </p:txBody>
      </p:sp>
      <p:grpSp>
        <p:nvGrpSpPr>
          <p:cNvPr id="2" name="Group 24"/>
          <p:cNvGrpSpPr/>
          <p:nvPr/>
        </p:nvGrpSpPr>
        <p:grpSpPr>
          <a:xfrm>
            <a:off x="1601787" y="1062758"/>
            <a:ext cx="2787651" cy="2713718"/>
            <a:chOff x="1557337" y="1062758"/>
            <a:chExt cx="2787651" cy="2713718"/>
          </a:xfrm>
        </p:grpSpPr>
        <p:sp>
          <p:nvSpPr>
            <p:cNvPr id="6" name="Oval 36"/>
            <p:cNvSpPr>
              <a:spLocks noChangeAspect="1" noChangeArrowheads="1"/>
            </p:cNvSpPr>
            <p:nvPr/>
          </p:nvSpPr>
          <p:spPr bwMode="auto">
            <a:xfrm>
              <a:off x="1557337" y="1062758"/>
              <a:ext cx="2787651" cy="271371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grpSp>
          <p:nvGrpSpPr>
            <p:cNvPr id="3" name="Group 23"/>
            <p:cNvGrpSpPr/>
            <p:nvPr/>
          </p:nvGrpSpPr>
          <p:grpSpPr>
            <a:xfrm>
              <a:off x="1600836" y="1066800"/>
              <a:ext cx="2701707" cy="2590800"/>
              <a:chOff x="1600836" y="1066800"/>
              <a:chExt cx="2701707" cy="2590800"/>
            </a:xfrm>
          </p:grpSpPr>
          <p:sp>
            <p:nvSpPr>
              <p:cNvPr id="7"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8"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9"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10"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11"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12"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13"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grpSp>
        <p:grpSp>
          <p:nvGrpSpPr>
            <p:cNvPr id="5" name="Group 22"/>
            <p:cNvGrpSpPr/>
            <p:nvPr/>
          </p:nvGrpSpPr>
          <p:grpSpPr>
            <a:xfrm>
              <a:off x="1969396" y="1532440"/>
              <a:ext cx="1973318" cy="1826541"/>
              <a:chOff x="1969396" y="1532440"/>
              <a:chExt cx="1973318" cy="1826541"/>
            </a:xfrm>
          </p:grpSpPr>
          <p:sp>
            <p:nvSpPr>
              <p:cNvPr id="14"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5"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6"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7"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8"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9"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grpSp>
          <p:nvGrpSpPr>
            <p:cNvPr id="20" name="Group 19"/>
            <p:cNvGrpSpPr/>
            <p:nvPr/>
          </p:nvGrpSpPr>
          <p:grpSpPr>
            <a:xfrm>
              <a:off x="2516187" y="1905000"/>
              <a:ext cx="871913" cy="941832"/>
              <a:chOff x="4539874" y="1905000"/>
              <a:chExt cx="871913" cy="941832"/>
            </a:xfrm>
          </p:grpSpPr>
          <p:sp>
            <p:nvSpPr>
              <p:cNvPr id="22" name="Rounded Rectangle 21"/>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4587" y="457200"/>
            <a:ext cx="4038600" cy="425758"/>
          </a:xfrm>
          <a:prstGeom prst="rect">
            <a:avLst/>
          </a:prstGeom>
          <a:noFill/>
        </p:spPr>
        <p:txBody>
          <a:bodyPr wrap="square" rtlCol="0">
            <a:spAutoFit/>
          </a:bodyPr>
          <a:lstStyle/>
          <a:p>
            <a:pPr algn="ctr">
              <a:lnSpc>
                <a:spcPts val="2600"/>
              </a:lnSpc>
            </a:pPr>
            <a:r>
              <a:rPr lang="en-US" sz="2400" b="1" dirty="0" smtClean="0">
                <a:solidFill>
                  <a:schemeClr val="bg1"/>
                </a:solidFill>
                <a:latin typeface="+mn-lt"/>
              </a:rPr>
              <a:t>The Evaluation Standards</a:t>
            </a:r>
            <a:endParaRPr lang="en-US" sz="2400" b="1" dirty="0">
              <a:solidFill>
                <a:schemeClr val="bg1"/>
              </a:solidFill>
              <a:latin typeface="+mn-lt"/>
            </a:endParaRPr>
          </a:p>
        </p:txBody>
      </p:sp>
      <p:sp>
        <p:nvSpPr>
          <p:cNvPr id="17"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22" name="Rounded Rectangle 21"/>
          <p:cNvSpPr>
            <a:spLocks noChangeAspect="1"/>
          </p:cNvSpPr>
          <p:nvPr/>
        </p:nvSpPr>
        <p:spPr>
          <a:xfrm>
            <a:off x="2135187" y="1219200"/>
            <a:ext cx="2136322" cy="2340864"/>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solidFill>
              <a:schemeClr val="accent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9"/>
          <p:cNvSpPr>
            <a:spLocks noChangeAspect="1" noChangeArrowheads="1"/>
          </p:cNvSpPr>
          <p:nvPr/>
        </p:nvSpPr>
        <p:spPr bwMode="auto">
          <a:xfrm>
            <a:off x="2385123" y="1524000"/>
            <a:ext cx="1655064" cy="1416414"/>
          </a:xfrm>
          <a:prstGeom prst="rect">
            <a:avLst/>
          </a:prstGeom>
          <a:noFill/>
          <a:ln w="9525">
            <a:noFill/>
            <a:miter lim="800000"/>
            <a:headEnd/>
            <a:tailEnd/>
          </a:ln>
          <a:effectLst/>
        </p:spPr>
        <p:txBody>
          <a:bodyPr wrap="square" lIns="92075" tIns="46038" rIns="92075" bIns="46038">
            <a:spAutoFit/>
          </a:bodyPr>
          <a:lstStyle/>
          <a:p>
            <a:pPr algn="ctr" eaLnBrk="0" hangingPunct="0">
              <a:lnSpc>
                <a:spcPts val="1800"/>
              </a:lnSpc>
              <a:spcAft>
                <a:spcPts val="0"/>
              </a:spcAft>
              <a:defRPr/>
            </a:pPr>
            <a:r>
              <a:rPr lang="en-US" b="1" dirty="0" smtClean="0">
                <a:solidFill>
                  <a:schemeClr val="tx2"/>
                </a:solidFill>
                <a:effectLst>
                  <a:outerShdw blurRad="38100" dist="38100" dir="2700000" algn="tl">
                    <a:srgbClr val="000000">
                      <a:alpha val="43137"/>
                    </a:srgbClr>
                  </a:outerShdw>
                </a:effectLst>
                <a:latin typeface="Arial" charset="0"/>
              </a:rPr>
              <a:t>Standards</a:t>
            </a:r>
          </a:p>
          <a:p>
            <a:pPr algn="ctr" eaLnBrk="0" hangingPunct="0">
              <a:lnSpc>
                <a:spcPts val="1800"/>
              </a:lnSpc>
              <a:spcAft>
                <a:spcPts val="0"/>
              </a:spcAft>
              <a:defRPr/>
            </a:pPr>
            <a:endParaRPr lang="en-US" b="1" dirty="0">
              <a:solidFill>
                <a:schemeClr val="tx2"/>
              </a:solidFill>
              <a:effectLst>
                <a:outerShdw blurRad="38100" dist="38100" dir="2700000" algn="tl">
                  <a:srgbClr val="000000">
                    <a:alpha val="43137"/>
                  </a:srgbClr>
                </a:outerShdw>
              </a:effectLst>
              <a:latin typeface="Arial" charset="0"/>
            </a:endParaRPr>
          </a:p>
          <a:p>
            <a:pPr marL="457200" lvl="1" indent="-152400" eaLnBrk="0" hangingPunct="0">
              <a:buFont typeface="Arial" pitchFamily="34" charset="0"/>
              <a:buChar char="•"/>
              <a:defRPr/>
            </a:pPr>
            <a:r>
              <a:rPr lang="en-US" sz="1400" dirty="0">
                <a:solidFill>
                  <a:schemeClr val="tx2"/>
                </a:solidFill>
                <a:effectLst>
                  <a:outerShdw blurRad="38100" dist="38100" dir="2700000" algn="tl">
                    <a:srgbClr val="000000">
                      <a:alpha val="43137"/>
                    </a:srgbClr>
                  </a:outerShdw>
                </a:effectLst>
                <a:latin typeface="Arial" charset="0"/>
              </a:rPr>
              <a:t>Utility</a:t>
            </a:r>
          </a:p>
          <a:p>
            <a:pPr marL="457200" lvl="1" indent="-152400" eaLnBrk="0" hangingPunct="0">
              <a:buFont typeface="Arial" pitchFamily="34" charset="0"/>
              <a:buChar char="•"/>
              <a:defRPr/>
            </a:pPr>
            <a:r>
              <a:rPr lang="en-US" sz="1400" dirty="0">
                <a:solidFill>
                  <a:schemeClr val="tx2"/>
                </a:solidFill>
                <a:effectLst>
                  <a:outerShdw blurRad="38100" dist="38100" dir="2700000" algn="tl">
                    <a:srgbClr val="000000">
                      <a:alpha val="43137"/>
                    </a:srgbClr>
                  </a:outerShdw>
                </a:effectLst>
                <a:latin typeface="Arial" charset="0"/>
              </a:rPr>
              <a:t>Feasibility</a:t>
            </a:r>
          </a:p>
          <a:p>
            <a:pPr marL="457200" lvl="1" indent="-152400" eaLnBrk="0" hangingPunct="0">
              <a:buFont typeface="Arial" pitchFamily="34" charset="0"/>
              <a:buChar char="•"/>
              <a:defRPr/>
            </a:pPr>
            <a:r>
              <a:rPr lang="en-US" sz="1400" dirty="0">
                <a:solidFill>
                  <a:schemeClr val="tx2"/>
                </a:solidFill>
                <a:effectLst>
                  <a:outerShdw blurRad="38100" dist="38100" dir="2700000" algn="tl">
                    <a:srgbClr val="000000">
                      <a:alpha val="43137"/>
                    </a:srgbClr>
                  </a:outerShdw>
                </a:effectLst>
                <a:latin typeface="Arial" charset="0"/>
              </a:rPr>
              <a:t>Propriety</a:t>
            </a:r>
          </a:p>
          <a:p>
            <a:pPr marL="457200" lvl="1" indent="-152400" eaLnBrk="0" hangingPunct="0">
              <a:buFont typeface="Arial" pitchFamily="34" charset="0"/>
              <a:buChar char="•"/>
              <a:defRPr/>
            </a:pPr>
            <a:r>
              <a:rPr lang="en-US" sz="1400" dirty="0">
                <a:solidFill>
                  <a:schemeClr val="tx2"/>
                </a:solidFill>
                <a:effectLst>
                  <a:outerShdw blurRad="38100" dist="38100" dir="2700000" algn="tl">
                    <a:srgbClr val="000000">
                      <a:alpha val="43137"/>
                    </a:srgbClr>
                  </a:outerShdw>
                </a:effectLst>
                <a:latin typeface="Arial" charset="0"/>
              </a:rPr>
              <a:t>Accuracy</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387" y="381000"/>
            <a:ext cx="4572000" cy="461665"/>
          </a:xfrm>
          <a:prstGeom prst="rect">
            <a:avLst/>
          </a:prstGeom>
          <a:noFill/>
        </p:spPr>
        <p:txBody>
          <a:bodyPr wrap="square" rtlCol="0">
            <a:spAutoFit/>
          </a:bodyPr>
          <a:lstStyle/>
          <a:p>
            <a:pPr algn="ctr"/>
            <a:r>
              <a:rPr lang="en-US" sz="2400" b="1" dirty="0" smtClean="0">
                <a:solidFill>
                  <a:schemeClr val="bg1"/>
                </a:solidFill>
                <a:latin typeface="+mn-lt"/>
              </a:rPr>
              <a:t>The Evaluation Standards</a:t>
            </a:r>
            <a:endParaRPr lang="en-US" sz="2400" b="1" dirty="0">
              <a:solidFill>
                <a:schemeClr val="bg1"/>
              </a:solidFill>
              <a:latin typeface="+mn-lt"/>
            </a:endParaRPr>
          </a:p>
        </p:txBody>
      </p:sp>
      <p:sp>
        <p:nvSpPr>
          <p:cNvPr id="7" name="TextBox 6"/>
          <p:cNvSpPr txBox="1"/>
          <p:nvPr/>
        </p:nvSpPr>
        <p:spPr>
          <a:xfrm>
            <a:off x="688720" y="1447800"/>
            <a:ext cx="4646867" cy="1528624"/>
          </a:xfrm>
          <a:prstGeom prst="rect">
            <a:avLst/>
          </a:prstGeom>
          <a:noFill/>
        </p:spPr>
        <p:txBody>
          <a:bodyPr wrap="square" rtlCol="0">
            <a:spAutoFit/>
          </a:bodyPr>
          <a:lstStyle/>
          <a:p>
            <a:pPr>
              <a:lnSpc>
                <a:spcPts val="1600"/>
              </a:lnSpc>
            </a:pPr>
            <a:r>
              <a:rPr lang="en-US" b="1" dirty="0" smtClean="0">
                <a:solidFill>
                  <a:schemeClr val="tx2"/>
                </a:solidFill>
                <a:latin typeface="+mj-lt"/>
              </a:rPr>
              <a:t>There are actually 30 evaluation standards grouped into four categories.</a:t>
            </a:r>
          </a:p>
          <a:p>
            <a:pPr>
              <a:lnSpc>
                <a:spcPts val="1600"/>
              </a:lnSpc>
            </a:pPr>
            <a:endParaRPr lang="en-US" b="1" dirty="0" smtClean="0">
              <a:solidFill>
                <a:schemeClr val="tx2"/>
              </a:solidFill>
              <a:latin typeface="+mj-lt"/>
            </a:endParaRPr>
          </a:p>
          <a:p>
            <a:pPr>
              <a:lnSpc>
                <a:spcPts val="1600"/>
              </a:lnSpc>
            </a:pPr>
            <a:r>
              <a:rPr lang="en-US" b="1" dirty="0" smtClean="0">
                <a:solidFill>
                  <a:schemeClr val="tx2"/>
                </a:solidFill>
                <a:latin typeface="+mj-lt"/>
              </a:rPr>
              <a:t>A complete list of the standards is published in CDC’s </a:t>
            </a:r>
            <a:r>
              <a:rPr lang="en-US" b="1" i="1" dirty="0" smtClean="0">
                <a:solidFill>
                  <a:schemeClr val="tx2"/>
                </a:solidFill>
                <a:latin typeface="+mj-lt"/>
              </a:rPr>
              <a:t>Framework for Program Evaluation in Public Health. </a:t>
            </a:r>
            <a:r>
              <a:rPr lang="en-US" b="1" dirty="0" smtClean="0">
                <a:solidFill>
                  <a:schemeClr val="tx2"/>
                </a:solidFill>
                <a:latin typeface="+mj-lt"/>
              </a:rPr>
              <a:t>(See link under “Learning Aids”.)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438" y="304800"/>
            <a:ext cx="5184299" cy="762000"/>
          </a:xfrm>
        </p:spPr>
        <p:txBody>
          <a:bodyPr/>
          <a:lstStyle/>
          <a:p>
            <a:r>
              <a:rPr lang="en-US" dirty="0" smtClean="0"/>
              <a:t>Why Use Standards?</a:t>
            </a:r>
            <a:endParaRPr lang="en-US" dirty="0"/>
          </a:p>
        </p:txBody>
      </p:sp>
      <p:sp>
        <p:nvSpPr>
          <p:cNvPr id="4" name="Content Placeholder 3"/>
          <p:cNvSpPr>
            <a:spLocks noGrp="1"/>
          </p:cNvSpPr>
          <p:nvPr>
            <p:ph idx="1"/>
          </p:nvPr>
        </p:nvSpPr>
        <p:spPr>
          <a:xfrm>
            <a:off x="457438" y="1066800"/>
            <a:ext cx="5030549" cy="2743200"/>
          </a:xfrm>
        </p:spPr>
        <p:txBody>
          <a:bodyPr/>
          <a:lstStyle/>
          <a:p>
            <a:r>
              <a:rPr lang="en-US" sz="1600" dirty="0" smtClean="0"/>
              <a:t>Standards provide a way to:</a:t>
            </a:r>
          </a:p>
          <a:p>
            <a:pPr marL="628650" indent="-400050">
              <a:spcBef>
                <a:spcPts val="600"/>
              </a:spcBef>
              <a:buBlip>
                <a:blip r:embed="rId3"/>
              </a:buBlip>
              <a:tabLst>
                <a:tab pos="628650" algn="l"/>
              </a:tabLst>
            </a:pPr>
            <a:r>
              <a:rPr lang="en-US" dirty="0" smtClean="0"/>
              <a:t>Make difficult decisions when designing and implementing an evaluation.</a:t>
            </a:r>
          </a:p>
          <a:p>
            <a:pPr marL="628650" indent="-400050">
              <a:spcBef>
                <a:spcPts val="600"/>
              </a:spcBef>
              <a:buBlip>
                <a:blip r:embed="rId3"/>
              </a:buBlip>
              <a:tabLst>
                <a:tab pos="628650" algn="l"/>
              </a:tabLst>
            </a:pPr>
            <a:r>
              <a:rPr lang="en-US" dirty="0" smtClean="0"/>
              <a:t>J</a:t>
            </a:r>
            <a:r>
              <a:rPr lang="en-US" sz="1600" dirty="0" smtClean="0"/>
              <a:t>udge the quality of an evaluation.</a:t>
            </a:r>
          </a:p>
          <a:p>
            <a:pPr marL="628650" indent="-400050">
              <a:spcBef>
                <a:spcPts val="600"/>
              </a:spcBef>
              <a:buBlip>
                <a:blip r:embed="rId3"/>
              </a:buBlip>
              <a:tabLst>
                <a:tab pos="628650" algn="l"/>
              </a:tabLst>
            </a:pPr>
            <a:r>
              <a:rPr lang="en-US" dirty="0" smtClean="0"/>
              <a:t>D</a:t>
            </a:r>
            <a:r>
              <a:rPr lang="en-US" sz="1600" dirty="0" smtClean="0"/>
              <a:t>etermine where an evaluation can be better balanced.</a:t>
            </a:r>
          </a:p>
          <a:p>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“Utility” Standard</a:t>
            </a:r>
            <a:endParaRPr lang="en-US" dirty="0"/>
          </a:p>
        </p:txBody>
      </p:sp>
      <p:graphicFrame>
        <p:nvGraphicFramePr>
          <p:cNvPr id="7" name="Table 6"/>
          <p:cNvGraphicFramePr>
            <a:graphicFrameLocks noGrp="1"/>
          </p:cNvGraphicFramePr>
          <p:nvPr/>
        </p:nvGraphicFramePr>
        <p:xfrm>
          <a:off x="687387" y="1066800"/>
          <a:ext cx="4453128" cy="2362200"/>
        </p:xfrm>
        <a:graphic>
          <a:graphicData uri="http://schemas.openxmlformats.org/drawingml/2006/table">
            <a:tbl>
              <a:tblPr firstRow="1" bandRow="1">
                <a:tableStyleId>{5C22544A-7EE6-4342-B048-85BDC9FD1C3A}</a:tableStyleId>
              </a:tblPr>
              <a:tblGrid>
                <a:gridCol w="4453128"/>
              </a:tblGrid>
              <a:tr h="762000">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Who needs the evaluation information and what information do they need?</a:t>
                      </a:r>
                      <a:endParaRPr lang="en-US" sz="1600" dirty="0"/>
                    </a:p>
                  </a:txBody>
                  <a:tcPr/>
                </a:tc>
              </a:tr>
              <a:tr h="928367">
                <a:tc>
                  <a:txBody>
                    <a:bodyPr/>
                    <a:lstStyle/>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Identify affected stakeholders.</a:t>
                      </a:r>
                    </a:p>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Collect data that addresses important</a:t>
                      </a:r>
                      <a:r>
                        <a:rPr lang="en-US" sz="1400" b="1" baseline="0" dirty="0" smtClean="0">
                          <a:solidFill>
                            <a:schemeClr val="tx2"/>
                          </a:solidFill>
                          <a:effectLst/>
                          <a:ea typeface="ＭＳ Ｐゴシック" pitchFamily="34" charset="-128"/>
                        </a:rPr>
                        <a:t> questions.</a:t>
                      </a:r>
                    </a:p>
                    <a:p>
                      <a:pPr marL="228600" indent="-228600">
                        <a:spcAft>
                          <a:spcPts val="600"/>
                        </a:spcAft>
                        <a:buFont typeface="Wingdings" pitchFamily="2" charset="2"/>
                        <a:buChar char="ü"/>
                      </a:pPr>
                      <a:r>
                        <a:rPr lang="en-US" sz="1400" b="1" baseline="0" dirty="0" smtClean="0">
                          <a:solidFill>
                            <a:schemeClr val="tx2"/>
                          </a:solidFill>
                          <a:effectLst/>
                          <a:ea typeface="ＭＳ Ｐゴシック" pitchFamily="34" charset="-128"/>
                        </a:rPr>
                        <a:t>Ensure the data is responsive to the needs of the stakeholders.</a:t>
                      </a:r>
                      <a:endParaRPr lang="en-US" sz="1400" b="1" dirty="0" smtClean="0">
                        <a:solidFill>
                          <a:schemeClr val="tx2"/>
                        </a:solidFill>
                        <a:effectLst/>
                        <a:ea typeface="ＭＳ Ｐゴシック" pitchFamily="34" charset="-128"/>
                      </a:endParaRPr>
                    </a:p>
                    <a:p>
                      <a:endParaRPr lang="en-US" sz="1400" b="1" dirty="0">
                        <a:solidFill>
                          <a:schemeClr val="tx2"/>
                        </a:solidFill>
                      </a:endParaRPr>
                    </a:p>
                  </a:txBody>
                  <a:tcPr/>
                </a:tc>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“Feasibility” Standard</a:t>
            </a:r>
            <a:endParaRPr lang="en-US" dirty="0"/>
          </a:p>
        </p:txBody>
      </p:sp>
      <p:graphicFrame>
        <p:nvGraphicFramePr>
          <p:cNvPr id="7" name="Table 6"/>
          <p:cNvGraphicFramePr>
            <a:graphicFrameLocks noGrp="1"/>
          </p:cNvGraphicFramePr>
          <p:nvPr/>
        </p:nvGraphicFramePr>
        <p:xfrm>
          <a:off x="687387" y="1066800"/>
          <a:ext cx="4453128" cy="2362200"/>
        </p:xfrm>
        <a:graphic>
          <a:graphicData uri="http://schemas.openxmlformats.org/drawingml/2006/table">
            <a:tbl>
              <a:tblPr firstRow="1" bandRow="1">
                <a:tableStyleId>{5C22544A-7EE6-4342-B048-85BDC9FD1C3A}</a:tableStyleId>
              </a:tblPr>
              <a:tblGrid>
                <a:gridCol w="4453128"/>
              </a:tblGrid>
              <a:tr h="762000">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How much money, time, and </a:t>
                      </a:r>
                    </a:p>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effort can we put into this? </a:t>
                      </a:r>
                      <a:endParaRPr lang="en-US" sz="1600" dirty="0"/>
                    </a:p>
                  </a:txBody>
                  <a:tcPr/>
                </a:tc>
              </a:tr>
              <a:tr h="928367">
                <a:tc>
                  <a:txBody>
                    <a:bodyPr/>
                    <a:lstStyle/>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Keep the burden of data collection</a:t>
                      </a:r>
                      <a:r>
                        <a:rPr lang="en-US" sz="1400" b="1" baseline="0" dirty="0" smtClean="0">
                          <a:solidFill>
                            <a:schemeClr val="tx2"/>
                          </a:solidFill>
                          <a:effectLst/>
                          <a:ea typeface="ＭＳ Ｐゴシック" pitchFamily="34" charset="-128"/>
                        </a:rPr>
                        <a:t> as low as possible</a:t>
                      </a:r>
                      <a:r>
                        <a:rPr lang="en-US" sz="1400" b="1" dirty="0" smtClean="0">
                          <a:solidFill>
                            <a:schemeClr val="tx2"/>
                          </a:solidFill>
                          <a:effectLst/>
                          <a:ea typeface="ＭＳ Ｐゴシック" pitchFamily="34" charset="-128"/>
                        </a:rPr>
                        <a:t>.</a:t>
                      </a:r>
                    </a:p>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Consider the political interests</a:t>
                      </a:r>
                      <a:r>
                        <a:rPr lang="en-US" sz="1400" b="1" baseline="0" dirty="0" smtClean="0">
                          <a:solidFill>
                            <a:schemeClr val="tx2"/>
                          </a:solidFill>
                          <a:effectLst/>
                          <a:ea typeface="ＭＳ Ｐゴシック" pitchFamily="34" charset="-128"/>
                        </a:rPr>
                        <a:t> of the stakeholders.</a:t>
                      </a:r>
                    </a:p>
                    <a:p>
                      <a:pPr marL="228600" indent="-228600">
                        <a:spcAft>
                          <a:spcPts val="600"/>
                        </a:spcAft>
                        <a:buFont typeface="Wingdings" pitchFamily="2" charset="2"/>
                        <a:buChar char="ü"/>
                      </a:pPr>
                      <a:r>
                        <a:rPr lang="en-US" sz="1400" b="1" baseline="0" dirty="0" smtClean="0">
                          <a:solidFill>
                            <a:schemeClr val="tx2"/>
                          </a:solidFill>
                          <a:effectLst/>
                          <a:ea typeface="ＭＳ Ｐゴシック" pitchFamily="34" charset="-128"/>
                        </a:rPr>
                        <a:t>Ensure that the evaluation is cost effective.</a:t>
                      </a:r>
                      <a:endParaRPr lang="en-US" sz="1400" b="1" dirty="0" smtClean="0">
                        <a:solidFill>
                          <a:schemeClr val="tx2"/>
                        </a:solidFill>
                        <a:effectLst/>
                        <a:ea typeface="ＭＳ Ｐゴシック" pitchFamily="34" charset="-128"/>
                      </a:endParaRPr>
                    </a:p>
                    <a:p>
                      <a:endParaRPr lang="en-US" sz="1400" b="1" dirty="0">
                        <a:solidFill>
                          <a:schemeClr val="tx2"/>
                        </a:solidFill>
                      </a:endParaRPr>
                    </a:p>
                  </a:txBody>
                  <a:tcPr/>
                </a:tc>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“Propriety” Standard</a:t>
            </a:r>
            <a:endParaRPr lang="en-US" dirty="0"/>
          </a:p>
        </p:txBody>
      </p:sp>
      <p:graphicFrame>
        <p:nvGraphicFramePr>
          <p:cNvPr id="7" name="Table 6"/>
          <p:cNvGraphicFramePr>
            <a:graphicFrameLocks noGrp="1"/>
          </p:cNvGraphicFramePr>
          <p:nvPr/>
        </p:nvGraphicFramePr>
        <p:xfrm>
          <a:off x="687387" y="1066800"/>
          <a:ext cx="4453128" cy="2575560"/>
        </p:xfrm>
        <a:graphic>
          <a:graphicData uri="http://schemas.openxmlformats.org/drawingml/2006/table">
            <a:tbl>
              <a:tblPr firstRow="1" bandRow="1">
                <a:tableStyleId>{5C22544A-7EE6-4342-B048-85BDC9FD1C3A}</a:tableStyleId>
              </a:tblPr>
              <a:tblGrid>
                <a:gridCol w="4453128"/>
              </a:tblGrid>
              <a:tr h="762000">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What steps need to be taken for                    the evaluation to be ethical? </a:t>
                      </a:r>
                      <a:endParaRPr lang="en-US" sz="1600" dirty="0"/>
                    </a:p>
                  </a:txBody>
                  <a:tcPr/>
                </a:tc>
              </a:tr>
              <a:tr h="928367">
                <a:tc>
                  <a:txBody>
                    <a:bodyPr/>
                    <a:lstStyle/>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Ensure the ethical treatment of evaluation participants.</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ffectLst/>
                          <a:ea typeface="ＭＳ Ｐゴシック" pitchFamily="34" charset="-128"/>
                        </a:rPr>
                        <a:t>Ensure the ethical treatment of those who commissioned the evaluation.</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ffectLst/>
                          <a:ea typeface="ＭＳ Ｐゴシック" pitchFamily="34" charset="-128"/>
                        </a:rPr>
                        <a:t>Ensure the ethical treatment of those affected by the findings</a:t>
                      </a:r>
                      <a:r>
                        <a:rPr lang="en-US" sz="1400" b="1" baseline="0" dirty="0" smtClean="0">
                          <a:solidFill>
                            <a:schemeClr val="tx2"/>
                          </a:solidFill>
                          <a:effectLst/>
                          <a:ea typeface="ＭＳ Ｐゴシック" pitchFamily="34" charset="-128"/>
                        </a:rPr>
                        <a:t> of the </a:t>
                      </a:r>
                      <a:r>
                        <a:rPr lang="en-US" sz="1400" b="1" dirty="0" smtClean="0">
                          <a:solidFill>
                            <a:schemeClr val="tx2"/>
                          </a:solidFill>
                          <a:effectLst/>
                          <a:ea typeface="ＭＳ Ｐゴシック" pitchFamily="34" charset="-128"/>
                        </a:rPr>
                        <a:t>evaluation.</a:t>
                      </a:r>
                    </a:p>
                    <a:p>
                      <a:endParaRPr lang="en-US" sz="1400" b="1" dirty="0">
                        <a:solidFill>
                          <a:schemeClr val="tx2"/>
                        </a:solidFill>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Findings</a:t>
            </a:r>
            <a:endParaRPr lang="en-US" dirty="0"/>
          </a:p>
        </p:txBody>
      </p:sp>
      <p:sp>
        <p:nvSpPr>
          <p:cNvPr id="12" name="TextBox 11"/>
          <p:cNvSpPr txBox="1"/>
          <p:nvPr/>
        </p:nvSpPr>
        <p:spPr>
          <a:xfrm>
            <a:off x="839787" y="1600200"/>
            <a:ext cx="3414717" cy="1169551"/>
          </a:xfrm>
          <a:prstGeom prst="rect">
            <a:avLst/>
          </a:prstGeom>
          <a:noFill/>
        </p:spPr>
        <p:txBody>
          <a:bodyPr wrap="none" rtlCol="0">
            <a:spAutoFit/>
          </a:bodyPr>
          <a:lstStyle/>
          <a:p>
            <a:pPr marL="571500" indent="-285750">
              <a:lnSpc>
                <a:spcPts val="1800"/>
              </a:lnSpc>
              <a:spcAft>
                <a:spcPts val="600"/>
              </a:spcAft>
              <a:buBlip>
                <a:blip r:embed="rId3"/>
              </a:buBlip>
            </a:pPr>
            <a:r>
              <a:rPr lang="en-US" sz="1400" b="1" dirty="0" smtClean="0">
                <a:solidFill>
                  <a:schemeClr val="tx2"/>
                </a:solidFill>
                <a:latin typeface="+mn-lt"/>
              </a:rPr>
              <a:t>test and improve theories.</a:t>
            </a:r>
          </a:p>
          <a:p>
            <a:pPr marL="571500" indent="-285750">
              <a:lnSpc>
                <a:spcPts val="1800"/>
              </a:lnSpc>
              <a:spcAft>
                <a:spcPts val="600"/>
              </a:spcAft>
              <a:buBlip>
                <a:blip r:embed="rId3"/>
              </a:buBlip>
            </a:pPr>
            <a:r>
              <a:rPr lang="en-US" sz="1400" b="1" dirty="0" smtClean="0">
                <a:solidFill>
                  <a:schemeClr val="tx2"/>
                </a:solidFill>
                <a:latin typeface="+mn-lt"/>
              </a:rPr>
              <a:t>develop generalizable theories.</a:t>
            </a:r>
          </a:p>
          <a:p>
            <a:pPr marL="571500" indent="-285750">
              <a:lnSpc>
                <a:spcPts val="1800"/>
              </a:lnSpc>
              <a:spcAft>
                <a:spcPts val="0"/>
              </a:spcAft>
              <a:buBlip>
                <a:blip r:embed="rId3"/>
              </a:buBlip>
            </a:pPr>
            <a:r>
              <a:rPr lang="en-US" sz="1400" b="1" dirty="0" smtClean="0">
                <a:solidFill>
                  <a:schemeClr val="tx2"/>
                </a:solidFill>
                <a:latin typeface="+mn-lt"/>
              </a:rPr>
              <a:t>theories apply across different </a:t>
            </a:r>
          </a:p>
          <a:p>
            <a:pPr marL="571500" indent="-285750">
              <a:lnSpc>
                <a:spcPts val="1800"/>
              </a:lnSpc>
              <a:spcAft>
                <a:spcPts val="0"/>
              </a:spcAft>
            </a:pPr>
            <a:r>
              <a:rPr lang="en-US" sz="1400" b="1" dirty="0" smtClean="0">
                <a:solidFill>
                  <a:schemeClr val="tx2"/>
                </a:solidFill>
                <a:latin typeface="+mn-lt"/>
              </a:rPr>
              <a:t>      settings, people, and times.</a:t>
            </a:r>
          </a:p>
        </p:txBody>
      </p:sp>
      <p:sp>
        <p:nvSpPr>
          <p:cNvPr id="4" name="TextBox 3"/>
          <p:cNvSpPr txBox="1"/>
          <p:nvPr/>
        </p:nvSpPr>
        <p:spPr>
          <a:xfrm>
            <a:off x="611187" y="1219200"/>
            <a:ext cx="2749471" cy="338554"/>
          </a:xfrm>
          <a:prstGeom prst="rect">
            <a:avLst/>
          </a:prstGeom>
          <a:noFill/>
        </p:spPr>
        <p:txBody>
          <a:bodyPr wrap="none" rtlCol="0">
            <a:spAutoFit/>
          </a:bodyPr>
          <a:lstStyle/>
          <a:p>
            <a:r>
              <a:rPr lang="en-US" b="1" dirty="0" smtClean="0">
                <a:solidFill>
                  <a:schemeClr val="tx2"/>
                </a:solidFill>
                <a:latin typeface="+mn-lt"/>
              </a:rPr>
              <a:t>Research is conducted to:</a:t>
            </a:r>
            <a:endParaRPr lang="en-US" b="1" dirty="0">
              <a:solidFill>
                <a:schemeClr val="tx2"/>
              </a:solidFill>
              <a:latin typeface="+mn-lt"/>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“Accuracy” Standard</a:t>
            </a:r>
            <a:endParaRPr lang="en-US" dirty="0"/>
          </a:p>
        </p:txBody>
      </p:sp>
      <p:graphicFrame>
        <p:nvGraphicFramePr>
          <p:cNvPr id="7" name="Table 6"/>
          <p:cNvGraphicFramePr>
            <a:graphicFrameLocks noGrp="1"/>
          </p:cNvGraphicFramePr>
          <p:nvPr/>
        </p:nvGraphicFramePr>
        <p:xfrm>
          <a:off x="687387" y="1066800"/>
          <a:ext cx="4453128" cy="2575560"/>
        </p:xfrm>
        <a:graphic>
          <a:graphicData uri="http://schemas.openxmlformats.org/drawingml/2006/table">
            <a:tbl>
              <a:tblPr firstRow="1" bandRow="1">
                <a:tableStyleId>{5C22544A-7EE6-4342-B048-85BDC9FD1C3A}</a:tableStyleId>
              </a:tblPr>
              <a:tblGrid>
                <a:gridCol w="4453128"/>
              </a:tblGrid>
              <a:tr h="762000">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What design will lead to                        accurate</a:t>
                      </a:r>
                      <a:r>
                        <a:rPr lang="en-US" sz="1600" b="1" baseline="0" dirty="0" smtClean="0">
                          <a:solidFill>
                            <a:schemeClr val="bg1"/>
                          </a:solidFill>
                          <a:effectLst/>
                          <a:ea typeface="ＭＳ Ｐゴシック" pitchFamily="34" charset="-128"/>
                        </a:rPr>
                        <a:t> </a:t>
                      </a:r>
                      <a:r>
                        <a:rPr lang="en-US" sz="1600" b="1" dirty="0" smtClean="0">
                          <a:solidFill>
                            <a:schemeClr val="bg1"/>
                          </a:solidFill>
                          <a:effectLst/>
                          <a:ea typeface="ＭＳ Ｐゴシック" pitchFamily="34" charset="-128"/>
                        </a:rPr>
                        <a:t>information?</a:t>
                      </a:r>
                      <a:endParaRPr lang="en-US" sz="1600" dirty="0"/>
                    </a:p>
                  </a:txBody>
                  <a:tcPr/>
                </a:tc>
              </a:tr>
              <a:tr h="928367">
                <a:tc>
                  <a:txBody>
                    <a:bodyPr/>
                    <a:lstStyle/>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Clearly and accurately document the program</a:t>
                      </a:r>
                      <a:r>
                        <a:rPr lang="en-US" sz="1400" b="1" baseline="0" dirty="0" smtClean="0">
                          <a:solidFill>
                            <a:schemeClr val="tx2"/>
                          </a:solidFill>
                          <a:effectLst/>
                          <a:ea typeface="ＭＳ Ｐゴシック" pitchFamily="34" charset="-128"/>
                        </a:rPr>
                        <a:t>.</a:t>
                      </a:r>
                      <a:endParaRPr lang="en-US" sz="1400" b="1" dirty="0" smtClean="0">
                        <a:solidFill>
                          <a:schemeClr val="tx2"/>
                        </a:solidFill>
                        <a:effectLst/>
                        <a:ea typeface="ＭＳ Ｐゴシック" pitchFamily="34" charset="-128"/>
                      </a:endParaRP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ffectLst/>
                          <a:ea typeface="ＭＳ Ｐゴシック" pitchFamily="34" charset="-128"/>
                        </a:rPr>
                        <a:t>Gather</a:t>
                      </a:r>
                      <a:r>
                        <a:rPr lang="en-US" sz="1400" b="1" baseline="0" dirty="0" smtClean="0">
                          <a:solidFill>
                            <a:schemeClr val="tx2"/>
                          </a:solidFill>
                          <a:effectLst/>
                          <a:ea typeface="ＭＳ Ｐゴシック" pitchFamily="34" charset="-128"/>
                        </a:rPr>
                        <a:t> data in a way that produces reliable information</a:t>
                      </a:r>
                      <a:r>
                        <a:rPr lang="en-US" sz="1400" b="1" dirty="0" smtClean="0">
                          <a:solidFill>
                            <a:schemeClr val="tx2"/>
                          </a:solidFill>
                          <a:effectLst/>
                          <a:ea typeface="ＭＳ Ｐゴシック" pitchFamily="34" charset="-128"/>
                        </a:rPr>
                        <a:t>.</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ffectLst/>
                          <a:ea typeface="ＭＳ Ｐゴシック" pitchFamily="34" charset="-128"/>
                        </a:rPr>
                        <a:t>Analyze and report</a:t>
                      </a:r>
                      <a:r>
                        <a:rPr lang="en-US" sz="1400" b="1" baseline="0" dirty="0" smtClean="0">
                          <a:solidFill>
                            <a:schemeClr val="tx2"/>
                          </a:solidFill>
                          <a:effectLst/>
                          <a:ea typeface="ＭＳ Ｐゴシック" pitchFamily="34" charset="-128"/>
                        </a:rPr>
                        <a:t> the data in a systematic and unbiased way. </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baseline="0" dirty="0" smtClean="0">
                          <a:solidFill>
                            <a:schemeClr val="tx2"/>
                          </a:solidFill>
                          <a:effectLst/>
                          <a:ea typeface="ＭＳ Ｐゴシック" pitchFamily="34" charset="-128"/>
                        </a:rPr>
                        <a:t>Assure that the source of the information  is defensible.</a:t>
                      </a:r>
                      <a:endParaRPr lang="en-US" sz="1400" b="1" dirty="0" smtClean="0">
                        <a:solidFill>
                          <a:schemeClr val="tx2"/>
                        </a:solidFill>
                        <a:effectLst/>
                        <a:ea typeface="ＭＳ Ｐゴシック" pitchFamily="34" charset="-128"/>
                      </a:endParaRPr>
                    </a:p>
                  </a:txBody>
                  <a:tcPr/>
                </a:tc>
              </a:tr>
            </a:tbl>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a:xfrm>
            <a:off x="457438" y="304800"/>
            <a:ext cx="5184299" cy="762000"/>
          </a:xfrm>
        </p:spPr>
        <p:txBody>
          <a:bodyPr/>
          <a:lstStyle/>
          <a:p>
            <a:pPr marL="0" indent="0">
              <a:lnSpc>
                <a:spcPts val="1600"/>
              </a:lnSpc>
              <a:spcBef>
                <a:spcPts val="0"/>
              </a:spcBef>
              <a:tabLst>
                <a:tab pos="1914525" algn="l"/>
              </a:tabLst>
            </a:pPr>
            <a:r>
              <a:rPr lang="en-US" sz="2000" dirty="0" smtClean="0">
                <a:ea typeface="ＭＳ Ｐゴシック" pitchFamily="34" charset="-128"/>
              </a:rPr>
              <a:t>CDC’s Asthma Control Program</a:t>
            </a:r>
          </a:p>
        </p:txBody>
      </p:sp>
      <p:sp>
        <p:nvSpPr>
          <p:cNvPr id="1577987" name="Rectangle 3"/>
          <p:cNvSpPr>
            <a:spLocks noGrp="1" noChangeArrowheads="1"/>
          </p:cNvSpPr>
          <p:nvPr>
            <p:ph idx="1"/>
          </p:nvPr>
        </p:nvSpPr>
        <p:spPr/>
        <p:txBody>
          <a:bodyPr/>
          <a:lstStyle/>
          <a:p>
            <a:pPr marL="0" indent="0">
              <a:lnSpc>
                <a:spcPts val="1600"/>
              </a:lnSpc>
              <a:spcBef>
                <a:spcPts val="0"/>
              </a:spcBef>
              <a:tabLst>
                <a:tab pos="1914525" algn="l"/>
              </a:tabLst>
            </a:pPr>
            <a:r>
              <a:rPr lang="en-US" dirty="0" smtClean="0">
                <a:effectLst/>
                <a:ea typeface="ＭＳ Ｐゴシック" pitchFamily="34" charset="-128"/>
              </a:rPr>
              <a:t>CDC’s Asthma Control Program </a:t>
            </a:r>
            <a:r>
              <a:rPr lang="en-US" dirty="0" smtClean="0">
                <a:ea typeface="ＭＳ Ｐゴシック" pitchFamily="34" charset="-128"/>
              </a:rPr>
              <a:t>funds </a:t>
            </a:r>
            <a:r>
              <a:rPr lang="en-US" dirty="0" smtClean="0">
                <a:effectLst/>
                <a:ea typeface="ＭＳ Ｐゴシック" pitchFamily="34" charset="-128"/>
              </a:rPr>
              <a:t>35 states and territories to </a:t>
            </a:r>
            <a:r>
              <a:rPr lang="en-US" dirty="0" smtClean="0">
                <a:ea typeface="ＭＳ Ｐゴシック" pitchFamily="34" charset="-128"/>
              </a:rPr>
              <a:t>implement statewide asthma control programs using a public health perspective.</a:t>
            </a:r>
          </a:p>
          <a:p>
            <a:pPr marL="0" indent="0">
              <a:lnSpc>
                <a:spcPts val="1600"/>
              </a:lnSpc>
              <a:spcBef>
                <a:spcPts val="0"/>
              </a:spcBef>
              <a:tabLst>
                <a:tab pos="1914525" algn="l"/>
              </a:tabLst>
            </a:pPr>
            <a:endParaRPr lang="en-US" dirty="0" smtClean="0">
              <a:ea typeface="ＭＳ Ｐゴシック" pitchFamily="34" charset="-128"/>
            </a:endParaRPr>
          </a:p>
          <a:p>
            <a:pPr marL="0" indent="0">
              <a:spcAft>
                <a:spcPts val="600"/>
              </a:spcAft>
            </a:pPr>
            <a:r>
              <a:rPr lang="en-US" dirty="0" smtClean="0"/>
              <a:t>Their approach involves:</a:t>
            </a:r>
          </a:p>
          <a:p>
            <a:pPr marL="571500" indent="-342900">
              <a:spcAft>
                <a:spcPts val="600"/>
              </a:spcAft>
              <a:buBlip>
                <a:blip r:embed="rId3"/>
              </a:buBlip>
            </a:pPr>
            <a:r>
              <a:rPr lang="en-US" dirty="0" smtClean="0"/>
              <a:t>Engaging, enhancing, and maintaining  relationships with partners.</a:t>
            </a:r>
          </a:p>
          <a:p>
            <a:pPr marL="571500" indent="-342900">
              <a:spcAft>
                <a:spcPts val="600"/>
              </a:spcAft>
              <a:buBlip>
                <a:blip r:embed="rId3"/>
              </a:buBlip>
            </a:pPr>
            <a:r>
              <a:rPr lang="en-US" dirty="0" smtClean="0"/>
              <a:t>Developing, improving, and conducting asthma surveillance activities.</a:t>
            </a:r>
          </a:p>
          <a:p>
            <a:pPr marL="571500" indent="-342900">
              <a:spcAft>
                <a:spcPts val="600"/>
              </a:spcAft>
              <a:buBlip>
                <a:blip r:embed="rId3"/>
              </a:buBlip>
            </a:pPr>
            <a:r>
              <a:rPr lang="en-US" dirty="0" smtClean="0"/>
              <a:t>Designing and implementing interventions with partners. </a:t>
            </a:r>
            <a:endParaRPr lang="en-US" dirty="0" smtClean="0">
              <a:ea typeface="ＭＳ Ｐゴシック" pitchFamily="34" charset="-128"/>
            </a:endParaRPr>
          </a:p>
          <a:p>
            <a:pPr marL="0" indent="0">
              <a:lnSpc>
                <a:spcPts val="1600"/>
              </a:lnSpc>
              <a:spcBef>
                <a:spcPts val="0"/>
              </a:spcBef>
              <a:tabLst>
                <a:tab pos="1914525" algn="l"/>
              </a:tabLst>
            </a:pPr>
            <a:endParaRPr lang="en-US" dirty="0" smtClean="0">
              <a:effectLst/>
              <a:ea typeface="ＭＳ Ｐゴシック" pitchFamily="34" charset="-128"/>
            </a:endParaRPr>
          </a:p>
          <a:p>
            <a:pPr>
              <a:tabLst>
                <a:tab pos="1915119" algn="l"/>
              </a:tabLst>
            </a:pPr>
            <a:endParaRPr lang="en-US" dirty="0" smtClean="0">
              <a:effectLst/>
              <a:ea typeface="ＭＳ Ｐゴシック" pitchFamily="34" charset="-128"/>
            </a:endParaRPr>
          </a:p>
        </p:txBody>
      </p:sp>
    </p:spTree>
  </p:cSld>
  <p:clrMapOvr>
    <a:masterClrMapping/>
  </p:clrMapOvr>
  <p:transition>
    <p:wipe di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438" y="152400"/>
            <a:ext cx="5184299" cy="762000"/>
          </a:xfrm>
        </p:spPr>
        <p:txBody>
          <a:bodyPr/>
          <a:lstStyle/>
          <a:p>
            <a:r>
              <a:rPr lang="en-US" sz="2000" dirty="0" smtClean="0">
                <a:ea typeface="ＭＳ Ｐゴシック" pitchFamily="34" charset="-128"/>
              </a:rPr>
              <a:t>Example #4 - Asthma Program </a:t>
            </a:r>
            <a:br>
              <a:rPr lang="en-US" sz="2000" dirty="0" smtClean="0">
                <a:ea typeface="ＭＳ Ｐゴシック" pitchFamily="34" charset="-128"/>
              </a:rPr>
            </a:br>
            <a:r>
              <a:rPr lang="en-US" sz="2000" dirty="0" smtClean="0">
                <a:ea typeface="ＭＳ Ｐゴシック" pitchFamily="34" charset="-128"/>
              </a:rPr>
              <a:t>Monitoring System</a:t>
            </a:r>
          </a:p>
        </p:txBody>
      </p:sp>
      <p:sp>
        <p:nvSpPr>
          <p:cNvPr id="168963" name="Rectangle 3"/>
          <p:cNvSpPr>
            <a:spLocks noGrp="1" noChangeArrowheads="1"/>
          </p:cNvSpPr>
          <p:nvPr>
            <p:ph idx="1"/>
          </p:nvPr>
        </p:nvSpPr>
        <p:spPr>
          <a:noFill/>
          <a:ln/>
        </p:spPr>
        <p:txBody>
          <a:bodyPr/>
          <a:lstStyle/>
          <a:p>
            <a:pPr marL="0" indent="0"/>
            <a:r>
              <a:rPr lang="en-US" dirty="0" smtClean="0"/>
              <a:t>This example involves collecting information for the purpose of evaluation </a:t>
            </a:r>
            <a:r>
              <a:rPr lang="en-US" i="1" dirty="0" smtClean="0">
                <a:solidFill>
                  <a:schemeClr val="accent5">
                    <a:lumMod val="50000"/>
                  </a:schemeClr>
                </a:solidFill>
              </a:rPr>
              <a:t>across multiple sites</a:t>
            </a:r>
            <a:r>
              <a:rPr lang="en-US" dirty="0" smtClean="0"/>
              <a:t>. </a:t>
            </a:r>
          </a:p>
          <a:p>
            <a:endParaRPr lang="en-US" dirty="0" smtClean="0">
              <a:effectLst/>
              <a:ea typeface="ＭＳ Ｐゴシック" pitchFamily="34" charset="-128"/>
            </a:endParaRPr>
          </a:p>
          <a:p>
            <a:endParaRPr lang="en-US" dirty="0" smtClean="0">
              <a:effectLst/>
              <a:ea typeface="ＭＳ Ｐゴシック" pitchFamily="34" charset="-128"/>
            </a:endParaRPr>
          </a:p>
          <a:p>
            <a:pPr lvl="1">
              <a:buFont typeface="Wingdings" pitchFamily="2" charset="2"/>
              <a:buNone/>
            </a:pPr>
            <a:endParaRPr lang="en-US" dirty="0" smtClean="0">
              <a:effectLst/>
              <a:ea typeface="ＭＳ Ｐゴシック" pitchFamily="34" charset="-12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438" y="152400"/>
            <a:ext cx="5184299" cy="762000"/>
          </a:xfrm>
        </p:spPr>
        <p:txBody>
          <a:bodyPr/>
          <a:lstStyle/>
          <a:p>
            <a:r>
              <a:rPr lang="en-US" sz="2000" dirty="0" smtClean="0">
                <a:ea typeface="ＭＳ Ｐゴシック" pitchFamily="34" charset="-128"/>
              </a:rPr>
              <a:t>Example #4 - Asthma Program </a:t>
            </a:r>
            <a:br>
              <a:rPr lang="en-US" sz="2000" dirty="0" smtClean="0">
                <a:ea typeface="ＭＳ Ｐゴシック" pitchFamily="34" charset="-128"/>
              </a:rPr>
            </a:br>
            <a:r>
              <a:rPr lang="en-US" sz="2000" dirty="0" smtClean="0">
                <a:ea typeface="ＭＳ Ｐゴシック" pitchFamily="34" charset="-128"/>
              </a:rPr>
              <a:t>Monitoring System</a:t>
            </a:r>
          </a:p>
        </p:txBody>
      </p:sp>
      <p:sp>
        <p:nvSpPr>
          <p:cNvPr id="168963" name="Rectangle 3"/>
          <p:cNvSpPr>
            <a:spLocks noGrp="1" noChangeArrowheads="1"/>
          </p:cNvSpPr>
          <p:nvPr>
            <p:ph idx="1"/>
          </p:nvPr>
        </p:nvSpPr>
        <p:spPr>
          <a:noFill/>
          <a:ln/>
        </p:spPr>
        <p:txBody>
          <a:bodyPr/>
          <a:lstStyle/>
          <a:p>
            <a:pPr>
              <a:spcAft>
                <a:spcPts val="1200"/>
              </a:spcAft>
            </a:pPr>
            <a:r>
              <a:rPr lang="en-US" dirty="0" smtClean="0">
                <a:effectLst/>
                <a:ea typeface="ＭＳ Ｐゴシック" pitchFamily="34" charset="-128"/>
              </a:rPr>
              <a:t>Purpose: </a:t>
            </a:r>
          </a:p>
          <a:p>
            <a:pPr marL="628650" lvl="2" indent="-19050">
              <a:spcAft>
                <a:spcPts val="1200"/>
              </a:spcAft>
              <a:buNone/>
            </a:pPr>
            <a:r>
              <a:rPr lang="en-US" dirty="0" smtClean="0">
                <a:effectLst/>
                <a:ea typeface="ＭＳ Ｐゴシック" pitchFamily="34" charset="-128"/>
              </a:rPr>
              <a:t>Develop a strategic, systematic approach to collecting information about our program activities, progress, and accomplishments across all funded states.</a:t>
            </a:r>
          </a:p>
          <a:p>
            <a:endParaRPr lang="en-US" dirty="0" smtClean="0">
              <a:effectLst/>
              <a:ea typeface="ＭＳ Ｐゴシック" pitchFamily="34" charset="-128"/>
            </a:endParaRPr>
          </a:p>
          <a:p>
            <a:endParaRPr lang="en-US" dirty="0" smtClean="0">
              <a:effectLst/>
              <a:ea typeface="ＭＳ Ｐゴシック" pitchFamily="34" charset="-128"/>
            </a:endParaRPr>
          </a:p>
          <a:p>
            <a:pPr lvl="1">
              <a:buFont typeface="Wingdings" pitchFamily="2" charset="2"/>
              <a:buNone/>
            </a:pPr>
            <a:endParaRPr lang="en-US" dirty="0" smtClean="0">
              <a:effectLst/>
              <a:ea typeface="ＭＳ Ｐゴシック" pitchFamily="34" charset="-128"/>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438" y="304800"/>
            <a:ext cx="5184299" cy="762000"/>
          </a:xfrm>
        </p:spPr>
        <p:txBody>
          <a:bodyPr/>
          <a:lstStyle/>
          <a:p>
            <a:r>
              <a:rPr lang="en-US" dirty="0" smtClean="0">
                <a:ea typeface="ＭＳ Ｐゴシック" pitchFamily="34" charset="-128"/>
              </a:rPr>
              <a:t>Employing the Framework Model</a:t>
            </a:r>
          </a:p>
        </p:txBody>
      </p:sp>
      <p:sp>
        <p:nvSpPr>
          <p:cNvPr id="168963" name="Rectangle 3"/>
          <p:cNvSpPr>
            <a:spLocks noGrp="1" noChangeArrowheads="1"/>
          </p:cNvSpPr>
          <p:nvPr>
            <p:ph idx="1"/>
          </p:nvPr>
        </p:nvSpPr>
        <p:spPr>
          <a:xfrm>
            <a:off x="457438" y="1066800"/>
            <a:ext cx="5182949" cy="2743200"/>
          </a:xfrm>
          <a:noFill/>
          <a:ln/>
        </p:spPr>
        <p:txBody>
          <a:bodyPr/>
          <a:lstStyle/>
          <a:p>
            <a:pPr marL="342900" indent="-342900">
              <a:spcAft>
                <a:spcPts val="0"/>
              </a:spcAft>
              <a:buBlip>
                <a:blip r:embed="rId3"/>
              </a:buBlip>
            </a:pPr>
            <a:r>
              <a:rPr lang="en-US" dirty="0" smtClean="0">
                <a:effectLst/>
                <a:ea typeface="ＭＳ Ｐゴシック" pitchFamily="34" charset="-128"/>
              </a:rPr>
              <a:t>Step 1: Involve the stakeholders</a:t>
            </a:r>
          </a:p>
          <a:p>
            <a:pPr marL="685800" lvl="1" indent="-228600">
              <a:spcAft>
                <a:spcPts val="0"/>
              </a:spcAft>
              <a:buClr>
                <a:schemeClr val="accent6">
                  <a:lumMod val="50000"/>
                </a:schemeClr>
              </a:buClr>
              <a:buFont typeface="Wingdings" pitchFamily="2" charset="2"/>
              <a:buChar char="ü"/>
            </a:pPr>
            <a:r>
              <a:rPr lang="en-US" dirty="0" smtClean="0">
                <a:effectLst/>
                <a:ea typeface="ＭＳ Ｐゴシック" pitchFamily="34" charset="-128"/>
              </a:rPr>
              <a:t>CDC Air Pollution and Respiratory Health Branch.</a:t>
            </a:r>
          </a:p>
          <a:p>
            <a:pPr marL="685800" lvl="1" indent="-228600">
              <a:spcAft>
                <a:spcPts val="0"/>
              </a:spcAft>
              <a:buClr>
                <a:schemeClr val="accent6">
                  <a:lumMod val="50000"/>
                </a:schemeClr>
              </a:buClr>
              <a:buFont typeface="Wingdings" pitchFamily="2" charset="2"/>
              <a:buChar char="ü"/>
            </a:pPr>
            <a:r>
              <a:rPr lang="en-US" smtClean="0">
                <a:ea typeface="ＭＳ Ｐゴシック" pitchFamily="34" charset="-128"/>
              </a:rPr>
              <a:t>Representatives </a:t>
            </a:r>
            <a:r>
              <a:rPr lang="en-US" dirty="0" smtClean="0">
                <a:ea typeface="ＭＳ Ｐゴシック" pitchFamily="34" charset="-128"/>
              </a:rPr>
              <a:t>of f</a:t>
            </a:r>
            <a:r>
              <a:rPr lang="en-US" dirty="0" smtClean="0">
                <a:effectLst/>
                <a:ea typeface="ＭＳ Ｐゴシック" pitchFamily="34" charset="-128"/>
              </a:rPr>
              <a:t>unded State </a:t>
            </a:r>
            <a:r>
              <a:rPr lang="en-US" smtClean="0">
                <a:effectLst/>
                <a:ea typeface="ＭＳ Ｐゴシック" pitchFamily="34" charset="-128"/>
              </a:rPr>
              <a:t>Asthma Programs.</a:t>
            </a:r>
            <a:endParaRPr lang="en-US" dirty="0" smtClean="0">
              <a:effectLst/>
              <a:ea typeface="ＭＳ Ｐゴシック" pitchFamily="34" charset="-128"/>
            </a:endParaRPr>
          </a:p>
          <a:p>
            <a:pPr marL="342900" indent="-342900">
              <a:spcBef>
                <a:spcPts val="600"/>
              </a:spcBef>
              <a:buBlip>
                <a:blip r:embed="rId3"/>
              </a:buBlip>
            </a:pPr>
            <a:r>
              <a:rPr lang="en-US" dirty="0" smtClean="0">
                <a:ea typeface="ＭＳ Ｐゴシック" pitchFamily="34" charset="-128"/>
              </a:rPr>
              <a:t>Step 2: Describe the Program</a:t>
            </a:r>
          </a:p>
          <a:p>
            <a:pPr marL="685800" indent="-228600">
              <a:buFont typeface="Wingdings" pitchFamily="2" charset="2"/>
              <a:buChar char="ü"/>
            </a:pPr>
            <a:r>
              <a:rPr lang="en-US" dirty="0" smtClean="0">
                <a:ea typeface="ＭＳ Ｐゴシック" pitchFamily="34" charset="-128"/>
              </a:rPr>
              <a:t>Develop logic models.</a:t>
            </a:r>
          </a:p>
          <a:p>
            <a:pPr marL="342900" indent="-342900">
              <a:spcBef>
                <a:spcPts val="600"/>
              </a:spcBef>
              <a:spcAft>
                <a:spcPts val="0"/>
              </a:spcAft>
              <a:buBlip>
                <a:blip r:embed="rId3"/>
              </a:buBlip>
            </a:pPr>
            <a:r>
              <a:rPr lang="en-US" dirty="0" smtClean="0">
                <a:effectLst/>
                <a:ea typeface="ＭＳ Ｐゴシック" pitchFamily="34" charset="-128"/>
              </a:rPr>
              <a:t>Step 3: Focus the evaluation design</a:t>
            </a:r>
          </a:p>
          <a:p>
            <a:pPr marL="685800" indent="-228600">
              <a:buFont typeface="Wingdings" pitchFamily="2" charset="2"/>
              <a:buChar char="ü"/>
            </a:pPr>
            <a:r>
              <a:rPr lang="en-US" dirty="0" smtClean="0">
                <a:ea typeface="ＭＳ Ｐゴシック" pitchFamily="34" charset="-128"/>
              </a:rPr>
              <a:t>Identify and prioritize evaluation questions.</a:t>
            </a:r>
            <a:endParaRPr lang="en-US" sz="1200" dirty="0" smtClean="0">
              <a:ea typeface="ＭＳ Ｐゴシック" pitchFamily="34" charset="-128"/>
            </a:endParaRPr>
          </a:p>
          <a:p>
            <a:pPr marL="342900" indent="-342900">
              <a:spcBef>
                <a:spcPts val="600"/>
              </a:spcBef>
              <a:buBlip>
                <a:blip r:embed="rId3"/>
              </a:buBlip>
            </a:pPr>
            <a:r>
              <a:rPr lang="en-US" dirty="0" smtClean="0">
                <a:effectLst/>
                <a:ea typeface="ＭＳ Ｐゴシック" pitchFamily="34" charset="-128"/>
              </a:rPr>
              <a:t>Step 4: Gather credible evidence</a:t>
            </a:r>
          </a:p>
          <a:p>
            <a:pPr marL="685800" indent="-228600">
              <a:buFont typeface="Wingdings" pitchFamily="2" charset="2"/>
              <a:buChar char="ü"/>
            </a:pPr>
            <a:r>
              <a:rPr lang="en-US" dirty="0" smtClean="0">
                <a:ea typeface="ＭＳ Ｐゴシック" pitchFamily="34" charset="-128"/>
              </a:rPr>
              <a:t>Create data collection instrument.</a:t>
            </a:r>
            <a:endParaRPr lang="en-US" dirty="0" smtClean="0">
              <a:effectLst/>
              <a:ea typeface="ＭＳ Ｐゴシック" pitchFamily="34" charset="-128"/>
            </a:endParaRPr>
          </a:p>
          <a:p>
            <a:endParaRPr lang="en-US" dirty="0" smtClean="0">
              <a:effectLst/>
              <a:ea typeface="ＭＳ Ｐゴシック" pitchFamily="34" charset="-128"/>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61097" y="224118"/>
            <a:ext cx="5184684" cy="762000"/>
          </a:xfrm>
        </p:spPr>
        <p:txBody>
          <a:bodyPr/>
          <a:lstStyle/>
          <a:p>
            <a:r>
              <a:rPr lang="en-US" dirty="0" smtClean="0">
                <a:ea typeface="ＭＳ Ｐゴシック" pitchFamily="34" charset="-128"/>
              </a:rPr>
              <a:t>Developing the </a:t>
            </a:r>
            <a:br>
              <a:rPr lang="en-US" dirty="0" smtClean="0">
                <a:ea typeface="ＭＳ Ｐゴシック" pitchFamily="34" charset="-128"/>
              </a:rPr>
            </a:br>
            <a:r>
              <a:rPr lang="en-US" dirty="0" smtClean="0">
                <a:ea typeface="ＭＳ Ｐゴシック" pitchFamily="34" charset="-128"/>
              </a:rPr>
              <a:t>Data Collection Instrument</a:t>
            </a:r>
          </a:p>
        </p:txBody>
      </p:sp>
      <p:sp>
        <p:nvSpPr>
          <p:cNvPr id="171011" name="Rectangle 3"/>
          <p:cNvSpPr>
            <a:spLocks noGrp="1" noChangeArrowheads="1"/>
          </p:cNvSpPr>
          <p:nvPr>
            <p:ph type="body" idx="1"/>
          </p:nvPr>
        </p:nvSpPr>
        <p:spPr>
          <a:xfrm>
            <a:off x="478424" y="1299882"/>
            <a:ext cx="5161963" cy="2357718"/>
          </a:xfrm>
          <a:noFill/>
          <a:ln/>
        </p:spPr>
        <p:txBody>
          <a:bodyPr/>
          <a:lstStyle/>
          <a:p>
            <a:r>
              <a:rPr lang="en-US" sz="1700" dirty="0" smtClean="0">
                <a:ea typeface="ＭＳ Ｐゴシック" pitchFamily="34" charset="-128"/>
              </a:rPr>
              <a:t>In this example, developing the data collection instrument was a highly collaborative endeavor aided by the </a:t>
            </a:r>
            <a:r>
              <a:rPr lang="en-US" sz="1700" i="1" dirty="0" smtClean="0">
                <a:solidFill>
                  <a:schemeClr val="accent5">
                    <a:lumMod val="50000"/>
                  </a:schemeClr>
                </a:solidFill>
                <a:ea typeface="ＭＳ Ｐゴシック" pitchFamily="34" charset="-128"/>
              </a:rPr>
              <a:t>program evaluation standards</a:t>
            </a:r>
            <a:r>
              <a:rPr lang="en-US" sz="1700" dirty="0" smtClean="0">
                <a:ea typeface="ＭＳ Ｐゴシック" pitchFamily="34" charset="-128"/>
              </a:rPr>
              <a:t>.</a:t>
            </a:r>
          </a:p>
          <a:p>
            <a:endParaRPr lang="en-US" sz="1700" dirty="0" smtClean="0">
              <a:ea typeface="ＭＳ Ｐゴシック" pitchFamily="34" charset="-128"/>
            </a:endParaRPr>
          </a:p>
          <a:p>
            <a:endParaRPr lang="en-US" sz="1700" dirty="0" smtClean="0">
              <a:ea typeface="ＭＳ Ｐゴシック" pitchFamily="34" charset="-128"/>
            </a:endParaRPr>
          </a:p>
          <a:p>
            <a:pPr lvl="1">
              <a:buFont typeface="Wingdings" pitchFamily="2" charset="2"/>
              <a:buNone/>
            </a:pPr>
            <a:endParaRPr lang="en-US" sz="1400" dirty="0" smtClean="0">
              <a:ea typeface="ＭＳ Ｐゴシック" pitchFamily="34" charset="-128"/>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61097" y="381000"/>
            <a:ext cx="5184684" cy="762000"/>
          </a:xfrm>
        </p:spPr>
        <p:txBody>
          <a:bodyPr/>
          <a:lstStyle/>
          <a:p>
            <a:r>
              <a:rPr lang="en-US" dirty="0" smtClean="0">
                <a:ea typeface="ＭＳ Ｐゴシック" pitchFamily="34" charset="-128"/>
              </a:rPr>
              <a:t>The Iterative Process</a:t>
            </a:r>
          </a:p>
        </p:txBody>
      </p:sp>
      <p:sp>
        <p:nvSpPr>
          <p:cNvPr id="171011" name="Rectangle 3"/>
          <p:cNvSpPr>
            <a:spLocks noGrp="1" noChangeArrowheads="1"/>
          </p:cNvSpPr>
          <p:nvPr>
            <p:ph type="body" idx="1"/>
          </p:nvPr>
        </p:nvSpPr>
        <p:spPr>
          <a:xfrm>
            <a:off x="478424" y="1066800"/>
            <a:ext cx="5161963" cy="2357718"/>
          </a:xfrm>
          <a:noFill/>
          <a:ln/>
        </p:spPr>
        <p:txBody>
          <a:bodyPr/>
          <a:lstStyle/>
          <a:p>
            <a:pPr marL="342900" lvl="1" indent="-342900">
              <a:spcAft>
                <a:spcPts val="600"/>
              </a:spcAft>
            </a:pPr>
            <a:r>
              <a:rPr lang="en-US" dirty="0" smtClean="0">
                <a:ea typeface="ＭＳ Ｐゴシック" pitchFamily="34" charset="-128"/>
              </a:rPr>
              <a:t>CDC internal workgroup identifies core information needs and drafts survey instrument.</a:t>
            </a:r>
          </a:p>
          <a:p>
            <a:pPr marL="342900" lvl="1" indent="-342900">
              <a:spcAft>
                <a:spcPts val="600"/>
              </a:spcAft>
            </a:pPr>
            <a:r>
              <a:rPr lang="en-US" dirty="0" smtClean="0">
                <a:ea typeface="ＭＳ Ｐゴシック" pitchFamily="34" charset="-128"/>
              </a:rPr>
              <a:t>State workgroup members review instrument, pilot test, provide pilot data and comments.</a:t>
            </a:r>
          </a:p>
          <a:p>
            <a:pPr marL="342900" lvl="1" indent="-342900">
              <a:spcAft>
                <a:spcPts val="600"/>
              </a:spcAft>
            </a:pPr>
            <a:r>
              <a:rPr lang="en-US" dirty="0" smtClean="0">
                <a:ea typeface="ＭＳ Ｐゴシック" pitchFamily="34" charset="-128"/>
              </a:rPr>
              <a:t>Create mock report to illustrate type of information obtained from instrument.</a:t>
            </a:r>
          </a:p>
          <a:p>
            <a:pPr marL="342900" lvl="1" indent="-342900">
              <a:spcAft>
                <a:spcPts val="600"/>
              </a:spcAft>
            </a:pPr>
            <a:r>
              <a:rPr lang="en-US" dirty="0" smtClean="0">
                <a:ea typeface="ＭＳ Ｐゴシック" pitchFamily="34" charset="-128"/>
              </a:rPr>
              <a:t>CDC internal workgroup discusses comments and mock report.</a:t>
            </a:r>
          </a:p>
          <a:p>
            <a:pPr marL="342900" lvl="1" indent="-342900">
              <a:spcAft>
                <a:spcPts val="600"/>
              </a:spcAft>
            </a:pPr>
            <a:r>
              <a:rPr lang="en-US" dirty="0" smtClean="0">
                <a:ea typeface="ＭＳ Ｐゴシック" pitchFamily="34" charset="-128"/>
              </a:rPr>
              <a:t>Modify instrument as necessary.</a:t>
            </a:r>
          </a:p>
          <a:p>
            <a:endParaRPr lang="en-US" sz="1700" dirty="0" smtClean="0">
              <a:ea typeface="ＭＳ Ｐゴシック" pitchFamily="34" charset="-128"/>
            </a:endParaRPr>
          </a:p>
          <a:p>
            <a:endParaRPr lang="en-US" sz="1700" dirty="0" smtClean="0">
              <a:ea typeface="ＭＳ Ｐゴシック" pitchFamily="34" charset="-128"/>
            </a:endParaRPr>
          </a:p>
          <a:p>
            <a:pPr lvl="1">
              <a:buFont typeface="Wingdings" pitchFamily="2" charset="2"/>
              <a:buNone/>
            </a:pPr>
            <a:endParaRPr lang="en-US" sz="1400" dirty="0" smtClean="0">
              <a:ea typeface="ＭＳ Ｐゴシック" pitchFamily="34" charset="-128"/>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438" y="304800"/>
            <a:ext cx="5184299" cy="762000"/>
          </a:xfrm>
        </p:spPr>
        <p:txBody>
          <a:bodyPr/>
          <a:lstStyle/>
          <a:p>
            <a:r>
              <a:rPr lang="en-US" dirty="0" smtClean="0"/>
              <a:t>Applying the Standards</a:t>
            </a:r>
            <a:endParaRPr lang="en-US" dirty="0"/>
          </a:p>
        </p:txBody>
      </p:sp>
      <p:sp>
        <p:nvSpPr>
          <p:cNvPr id="4" name="Content Placeholder 3"/>
          <p:cNvSpPr>
            <a:spLocks noGrp="1"/>
          </p:cNvSpPr>
          <p:nvPr>
            <p:ph idx="1"/>
          </p:nvPr>
        </p:nvSpPr>
        <p:spPr>
          <a:xfrm>
            <a:off x="457438" y="1066800"/>
            <a:ext cx="4954349" cy="2743200"/>
          </a:xfrm>
        </p:spPr>
        <p:txBody>
          <a:bodyPr/>
          <a:lstStyle/>
          <a:p>
            <a:pPr marL="342900" indent="-342900">
              <a:spcAft>
                <a:spcPts val="1200"/>
              </a:spcAft>
              <a:buBlip>
                <a:blip r:embed="rId3"/>
              </a:buBlip>
            </a:pPr>
            <a:r>
              <a:rPr lang="en-US" dirty="0" smtClean="0"/>
              <a:t>How were the evaluation standards employed in this example? </a:t>
            </a:r>
          </a:p>
          <a:p>
            <a:pPr marL="342900" indent="-342900">
              <a:spcAft>
                <a:spcPts val="1200"/>
              </a:spcAft>
              <a:buBlip>
                <a:blip r:embed="rId3"/>
              </a:buBlip>
            </a:pPr>
            <a:r>
              <a:rPr lang="en-US" dirty="0" smtClean="0"/>
              <a:t>How was “engaging the stakeholders” important in applying each of the standards?</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“Utility” Standard</a:t>
            </a:r>
            <a:endParaRPr lang="en-US" dirty="0"/>
          </a:p>
        </p:txBody>
      </p:sp>
      <p:graphicFrame>
        <p:nvGraphicFramePr>
          <p:cNvPr id="4" name="Table 3"/>
          <p:cNvGraphicFramePr>
            <a:graphicFrameLocks noGrp="1"/>
          </p:cNvGraphicFramePr>
          <p:nvPr/>
        </p:nvGraphicFramePr>
        <p:xfrm>
          <a:off x="382587" y="1066800"/>
          <a:ext cx="4800600" cy="2689860"/>
        </p:xfrm>
        <a:graphic>
          <a:graphicData uri="http://schemas.openxmlformats.org/drawingml/2006/table">
            <a:tbl>
              <a:tblPr firstRow="1" bandRow="1">
                <a:tableStyleId>{5C22544A-7EE6-4342-B048-85BDC9FD1C3A}</a:tableStyleId>
              </a:tblPr>
              <a:tblGrid>
                <a:gridCol w="2057400"/>
                <a:gridCol w="2743200"/>
              </a:tblGrid>
              <a:tr h="476250">
                <a:tc>
                  <a:txBody>
                    <a:bodyPr/>
                    <a:lstStyle/>
                    <a:p>
                      <a:pPr>
                        <a:buFont typeface="Wingdings" pitchFamily="2" charset="2"/>
                        <a:buNone/>
                      </a:pPr>
                      <a:r>
                        <a:rPr lang="en-US" sz="1400" dirty="0" smtClean="0"/>
                        <a:t>Who are the intended users of the information?</a:t>
                      </a:r>
                      <a:endParaRPr lang="en-US" sz="1400" dirty="0"/>
                    </a:p>
                  </a:txBody>
                  <a:tcPr/>
                </a:tc>
                <a:tc>
                  <a:txBody>
                    <a:bodyPr/>
                    <a:lstStyle/>
                    <a:p>
                      <a:pPr>
                        <a:buFont typeface="Wingdings" pitchFamily="2" charset="2"/>
                        <a:buNone/>
                      </a:pPr>
                      <a:r>
                        <a:rPr lang="en-US" sz="1400" dirty="0" smtClean="0"/>
                        <a:t>Why do they need the information?</a:t>
                      </a:r>
                      <a:r>
                        <a:rPr lang="en-US" sz="1400" baseline="0" dirty="0" smtClean="0"/>
                        <a:t> </a:t>
                      </a:r>
                      <a:endParaRPr lang="en-US" sz="1400" dirty="0"/>
                    </a:p>
                  </a:txBody>
                  <a:tcPr/>
                </a:tc>
              </a:tr>
              <a:tr h="1809750">
                <a:tc>
                  <a:txBody>
                    <a:bodyPr/>
                    <a:lstStyle/>
                    <a:p>
                      <a:pPr marL="228600" indent="-228600">
                        <a:lnSpc>
                          <a:spcPts val="1500"/>
                        </a:lnSpc>
                        <a:buFont typeface="Wingdings" pitchFamily="2" charset="2"/>
                        <a:buChar char="ü"/>
                      </a:pPr>
                      <a:r>
                        <a:rPr lang="en-US" sz="1400" b="1" baseline="0" dirty="0" smtClean="0">
                          <a:solidFill>
                            <a:schemeClr val="tx2"/>
                          </a:solidFill>
                          <a:effectLst/>
                          <a:ea typeface="ＭＳ Ｐゴシック" pitchFamily="34" charset="-128"/>
                        </a:rPr>
                        <a:t>CDC Air Pollution and Respiratory Health Branch </a:t>
                      </a:r>
                    </a:p>
                    <a:p>
                      <a:pPr marL="228600" indent="-228600">
                        <a:lnSpc>
                          <a:spcPts val="1500"/>
                        </a:lnSpc>
                        <a:buFont typeface="Wingdings" pitchFamily="2" charset="2"/>
                        <a:buChar char="ü"/>
                      </a:pPr>
                      <a:endParaRPr lang="en-US" sz="1400" b="1" baseline="0" dirty="0" smtClean="0">
                        <a:solidFill>
                          <a:schemeClr val="tx2"/>
                        </a:solidFill>
                        <a:effectLst/>
                        <a:ea typeface="ＭＳ Ｐゴシック" pitchFamily="34" charset="-128"/>
                      </a:endParaRPr>
                    </a:p>
                    <a:p>
                      <a:pPr marL="228600" indent="-228600">
                        <a:lnSpc>
                          <a:spcPts val="1500"/>
                        </a:lnSpc>
                        <a:buFont typeface="Wingdings" pitchFamily="2" charset="2"/>
                        <a:buChar char="ü"/>
                      </a:pPr>
                      <a:r>
                        <a:rPr lang="en-US" sz="1400" b="1" baseline="0" dirty="0" smtClean="0">
                          <a:solidFill>
                            <a:schemeClr val="tx2"/>
                          </a:solidFill>
                          <a:effectLst/>
                          <a:ea typeface="ＭＳ Ｐゴシック" pitchFamily="34" charset="-128"/>
                        </a:rPr>
                        <a:t>State partners</a:t>
                      </a:r>
                      <a:endParaRPr lang="en-US" sz="1400" dirty="0"/>
                    </a:p>
                  </a:txBody>
                  <a:tcPr/>
                </a:tc>
                <a:tc>
                  <a:txBody>
                    <a:bodyPr/>
                    <a:lstStyle/>
                    <a:p>
                      <a:pPr marL="228600" indent="-228600">
                        <a:lnSpc>
                          <a:spcPts val="1500"/>
                        </a:lnSpc>
                        <a:spcAft>
                          <a:spcPts val="300"/>
                        </a:spcAft>
                        <a:buFont typeface="Wingdings" pitchFamily="2" charset="2"/>
                        <a:buChar char="ü"/>
                      </a:pPr>
                      <a:r>
                        <a:rPr lang="en-US" sz="1400" b="1" dirty="0" smtClean="0">
                          <a:solidFill>
                            <a:schemeClr val="tx2"/>
                          </a:solidFill>
                        </a:rPr>
                        <a:t>Examine progress. </a:t>
                      </a:r>
                    </a:p>
                    <a:p>
                      <a:pPr marL="228600" indent="-228600">
                        <a:lnSpc>
                          <a:spcPts val="1500"/>
                        </a:lnSpc>
                        <a:spcAft>
                          <a:spcPts val="300"/>
                        </a:spcAft>
                        <a:buFont typeface="Wingdings" pitchFamily="2" charset="2"/>
                        <a:buChar char="ü"/>
                      </a:pPr>
                      <a:r>
                        <a:rPr lang="en-US" sz="1400" b="1" dirty="0" smtClean="0">
                          <a:solidFill>
                            <a:schemeClr val="tx2"/>
                          </a:solidFill>
                        </a:rPr>
                        <a:t>Identify</a:t>
                      </a:r>
                      <a:r>
                        <a:rPr lang="en-US" sz="1400" b="1" baseline="0" dirty="0" smtClean="0">
                          <a:solidFill>
                            <a:schemeClr val="tx2"/>
                          </a:solidFill>
                        </a:rPr>
                        <a:t> promising patterns.</a:t>
                      </a:r>
                    </a:p>
                    <a:p>
                      <a:pPr marL="228600" indent="-228600">
                        <a:lnSpc>
                          <a:spcPts val="1500"/>
                        </a:lnSpc>
                        <a:spcAft>
                          <a:spcPts val="300"/>
                        </a:spcAft>
                        <a:buFont typeface="Wingdings" pitchFamily="2" charset="2"/>
                        <a:buChar char="ü"/>
                      </a:pPr>
                      <a:r>
                        <a:rPr lang="en-US" sz="1400" b="1" baseline="0" dirty="0" smtClean="0">
                          <a:solidFill>
                            <a:schemeClr val="tx2"/>
                          </a:solidFill>
                        </a:rPr>
                        <a:t>Share successful practices</a:t>
                      </a:r>
                      <a:endParaRPr lang="en-US" sz="1400" b="1" dirty="0" smtClean="0">
                        <a:solidFill>
                          <a:schemeClr val="tx2"/>
                        </a:solidFill>
                      </a:endParaRPr>
                    </a:p>
                    <a:p>
                      <a:pPr marL="228600" indent="-228600">
                        <a:lnSpc>
                          <a:spcPts val="1500"/>
                        </a:lnSpc>
                        <a:spcAft>
                          <a:spcPts val="300"/>
                        </a:spcAft>
                        <a:buFont typeface="Wingdings" pitchFamily="2" charset="2"/>
                        <a:buChar char="ü"/>
                      </a:pPr>
                      <a:r>
                        <a:rPr lang="en-US" sz="1400" b="1" baseline="0" dirty="0" smtClean="0">
                          <a:solidFill>
                            <a:schemeClr val="tx2"/>
                          </a:solidFill>
                        </a:rPr>
                        <a:t>Identify areas for improvement.</a:t>
                      </a:r>
                    </a:p>
                    <a:p>
                      <a:pPr marL="228600" marR="0" indent="-228600" algn="l" defTabSz="609722" rtl="0" eaLnBrk="1" fontAlgn="auto" latinLnBrk="0" hangingPunct="1">
                        <a:lnSpc>
                          <a:spcPts val="1500"/>
                        </a:lnSpc>
                        <a:spcBef>
                          <a:spcPts val="0"/>
                        </a:spcBef>
                        <a:spcAft>
                          <a:spcPts val="300"/>
                        </a:spcAft>
                        <a:buClrTx/>
                        <a:buSzTx/>
                        <a:buFont typeface="Wingdings" pitchFamily="2" charset="2"/>
                        <a:buChar char="ü"/>
                        <a:tabLst/>
                        <a:defRPr/>
                      </a:pPr>
                      <a:r>
                        <a:rPr lang="en-US" sz="1400" b="1" dirty="0" smtClean="0">
                          <a:solidFill>
                            <a:schemeClr val="tx2"/>
                          </a:solidFill>
                        </a:rPr>
                        <a:t>Compare and contrast</a:t>
                      </a:r>
                      <a:r>
                        <a:rPr lang="en-US" sz="1400" b="1" baseline="0" dirty="0" smtClean="0">
                          <a:solidFill>
                            <a:schemeClr val="tx2"/>
                          </a:solidFill>
                        </a:rPr>
                        <a:t> program designs and performance. </a:t>
                      </a:r>
                    </a:p>
                  </a:txBody>
                  <a:tcPr/>
                </a:tc>
              </a:tr>
            </a:tbl>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61097" y="304800"/>
            <a:ext cx="5184684" cy="762000"/>
          </a:xfrm>
        </p:spPr>
        <p:txBody>
          <a:bodyPr/>
          <a:lstStyle/>
          <a:p>
            <a:r>
              <a:rPr lang="en-US" dirty="0" smtClean="0"/>
              <a:t>The Utility Standard in Action</a:t>
            </a:r>
            <a:endParaRPr lang="en-US" dirty="0" smtClean="0">
              <a:solidFill>
                <a:srgbClr val="FFCC00"/>
              </a:solidFill>
              <a:ea typeface="ＭＳ Ｐゴシック" pitchFamily="34" charset="-128"/>
            </a:endParaRPr>
          </a:p>
        </p:txBody>
      </p:sp>
      <p:sp>
        <p:nvSpPr>
          <p:cNvPr id="172035" name="Rectangle 3"/>
          <p:cNvSpPr>
            <a:spLocks noGrp="1" noChangeArrowheads="1"/>
          </p:cNvSpPr>
          <p:nvPr>
            <p:ph type="body" idx="1"/>
          </p:nvPr>
        </p:nvSpPr>
        <p:spPr>
          <a:xfrm>
            <a:off x="277235" y="1165412"/>
            <a:ext cx="5363152" cy="2339788"/>
          </a:xfrm>
          <a:noFill/>
          <a:ln/>
        </p:spPr>
        <p:txBody>
          <a:bodyPr/>
          <a:lstStyle/>
          <a:p>
            <a:pPr lvl="1">
              <a:spcAft>
                <a:spcPts val="600"/>
              </a:spcAft>
            </a:pPr>
            <a:r>
              <a:rPr lang="en-US" dirty="0" smtClean="0">
                <a:effectLst/>
                <a:ea typeface="ＭＳ Ｐゴシック" pitchFamily="34" charset="-128"/>
              </a:rPr>
              <a:t>Determined what information the CDC needed to do their job and how they will use the information.</a:t>
            </a:r>
          </a:p>
          <a:p>
            <a:pPr lvl="1">
              <a:spcAft>
                <a:spcPts val="600"/>
              </a:spcAft>
            </a:pPr>
            <a:r>
              <a:rPr lang="en-US" dirty="0" smtClean="0">
                <a:effectLst/>
                <a:ea typeface="ＭＳ Ｐゴシック" pitchFamily="34" charset="-128"/>
              </a:rPr>
              <a:t>Engaged states in discussions about how to make the information useful for them.</a:t>
            </a:r>
          </a:p>
          <a:p>
            <a:pPr lvl="1">
              <a:spcAft>
                <a:spcPts val="600"/>
              </a:spcAft>
            </a:pPr>
            <a:r>
              <a:rPr lang="en-US" dirty="0" smtClean="0">
                <a:ea typeface="ＭＳ Ｐゴシック" pitchFamily="34" charset="-128"/>
              </a:rPr>
              <a:t>Developed mock reports to facilitate conversations with stakeholders about how the data could be used.</a:t>
            </a:r>
          </a:p>
          <a:p>
            <a:pPr lvl="1">
              <a:spcAft>
                <a:spcPts val="600"/>
              </a:spcAft>
              <a:buNone/>
            </a:pPr>
            <a:endParaRPr lang="en-US" dirty="0" smtClean="0">
              <a:effectLst/>
              <a:ea typeface="ＭＳ Ｐゴシック" pitchFamily="34" charset="-128"/>
            </a:endParaRPr>
          </a:p>
          <a:p>
            <a:pPr lvl="1">
              <a:buNone/>
            </a:pPr>
            <a:endParaRPr lang="en-US" dirty="0" smtClean="0">
              <a:effectLst/>
              <a:ea typeface="ＭＳ Ｐゴシック" pitchFamily="34" charset="-128"/>
            </a:endParaRPr>
          </a:p>
          <a:p>
            <a:pPr lvl="1">
              <a:buFont typeface="Wingdings" pitchFamily="2" charset="2"/>
              <a:buNone/>
            </a:pPr>
            <a:endParaRPr lang="en-US" dirty="0" smtClean="0">
              <a:effectLst/>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304800"/>
            <a:ext cx="4535876" cy="496794"/>
          </a:xfrm>
        </p:spPr>
        <p:txBody>
          <a:bodyPr/>
          <a:lstStyle/>
          <a:p>
            <a:pPr eaLnBrk="1" hangingPunct="1"/>
            <a:r>
              <a:rPr lang="en-US" sz="2400" dirty="0" smtClean="0">
                <a:ea typeface="ＭＳ Ｐゴシック" pitchFamily="34" charset="-128"/>
              </a:rPr>
              <a:t>The Evaluation Context</a:t>
            </a:r>
          </a:p>
        </p:txBody>
      </p:sp>
      <p:graphicFrame>
        <p:nvGraphicFramePr>
          <p:cNvPr id="5" name="Diagram 4"/>
          <p:cNvGraphicFramePr/>
          <p:nvPr/>
        </p:nvGraphicFramePr>
        <p:xfrm>
          <a:off x="430293" y="838200"/>
          <a:ext cx="5514894" cy="2210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“Feasibility” Standard</a:t>
            </a:r>
            <a:endParaRPr lang="en-US" dirty="0"/>
          </a:p>
        </p:txBody>
      </p:sp>
      <p:graphicFrame>
        <p:nvGraphicFramePr>
          <p:cNvPr id="7" name="Table 6"/>
          <p:cNvGraphicFramePr>
            <a:graphicFrameLocks noGrp="1"/>
          </p:cNvGraphicFramePr>
          <p:nvPr/>
        </p:nvGraphicFramePr>
        <p:xfrm>
          <a:off x="687387" y="1066800"/>
          <a:ext cx="4453128" cy="2575560"/>
        </p:xfrm>
        <a:graphic>
          <a:graphicData uri="http://schemas.openxmlformats.org/drawingml/2006/table">
            <a:tbl>
              <a:tblPr firstRow="1" bandRow="1">
                <a:tableStyleId>{5C22544A-7EE6-4342-B048-85BDC9FD1C3A}</a:tableStyleId>
              </a:tblPr>
              <a:tblGrid>
                <a:gridCol w="4453128"/>
              </a:tblGrid>
              <a:tr h="762000">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How much money, time, and </a:t>
                      </a:r>
                    </a:p>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effort can we put into this? </a:t>
                      </a:r>
                      <a:endParaRPr lang="en-US" sz="1600" dirty="0"/>
                    </a:p>
                  </a:txBody>
                  <a:tcPr/>
                </a:tc>
              </a:tr>
              <a:tr h="928367">
                <a:tc>
                  <a:txBody>
                    <a:bodyPr/>
                    <a:lstStyle/>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Remained conscious of  how much time this data collection</a:t>
                      </a:r>
                      <a:r>
                        <a:rPr lang="en-US" sz="1400" b="1" baseline="0" dirty="0" smtClean="0">
                          <a:solidFill>
                            <a:schemeClr val="tx2"/>
                          </a:solidFill>
                          <a:effectLst/>
                          <a:ea typeface="ＭＳ Ｐゴシック" pitchFamily="34" charset="-128"/>
                        </a:rPr>
                        <a:t> will require of the states</a:t>
                      </a:r>
                      <a:r>
                        <a:rPr lang="en-US" sz="1400" b="1" dirty="0" smtClean="0">
                          <a:solidFill>
                            <a:schemeClr val="tx2"/>
                          </a:solidFill>
                          <a:effectLst/>
                          <a:ea typeface="ＭＳ Ｐゴシック" pitchFamily="34" charset="-128"/>
                        </a:rPr>
                        <a:t>.</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ffectLst/>
                          <a:ea typeface="ＭＳ Ｐゴシック" pitchFamily="34" charset="-128"/>
                        </a:rPr>
                        <a:t>Identified areas where processes could be streamlined.</a:t>
                      </a:r>
                      <a:r>
                        <a:rPr lang="en-US" sz="1400" b="1" baseline="0" dirty="0" smtClean="0">
                          <a:solidFill>
                            <a:schemeClr val="tx2"/>
                          </a:solidFill>
                          <a:effectLst/>
                          <a:ea typeface="ＭＳ Ｐゴシック" pitchFamily="34" charset="-128"/>
                        </a:rPr>
                        <a:t> </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baseline="0" dirty="0" smtClean="0">
                          <a:solidFill>
                            <a:schemeClr val="tx2"/>
                          </a:solidFill>
                          <a:effectLst/>
                          <a:ea typeface="ＭＳ Ｐゴシック" pitchFamily="34" charset="-128"/>
                        </a:rPr>
                        <a:t>Recognized that there will be less time for other programmatic activities.</a:t>
                      </a:r>
                    </a:p>
                    <a:p>
                      <a:endParaRPr lang="en-US" sz="1400" b="1" dirty="0">
                        <a:solidFill>
                          <a:schemeClr val="tx2"/>
                        </a:solidFill>
                      </a:endParaRPr>
                    </a:p>
                  </a:txBody>
                  <a:tcPr/>
                </a:tc>
              </a:tr>
            </a:tbl>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61097" y="304800"/>
            <a:ext cx="5184684" cy="762000"/>
          </a:xfrm>
        </p:spPr>
        <p:txBody>
          <a:bodyPr/>
          <a:lstStyle/>
          <a:p>
            <a:r>
              <a:rPr lang="en-US" dirty="0" smtClean="0"/>
              <a:t>The Feasibility Standard in Action</a:t>
            </a:r>
            <a:endParaRPr lang="en-US" dirty="0" smtClean="0">
              <a:solidFill>
                <a:srgbClr val="FFCC00"/>
              </a:solidFill>
              <a:ea typeface="ＭＳ Ｐゴシック" pitchFamily="34" charset="-128"/>
            </a:endParaRPr>
          </a:p>
        </p:txBody>
      </p:sp>
      <p:sp>
        <p:nvSpPr>
          <p:cNvPr id="177155" name="Rectangle 3"/>
          <p:cNvSpPr>
            <a:spLocks noGrp="1" noChangeArrowheads="1"/>
          </p:cNvSpPr>
          <p:nvPr>
            <p:ph type="body" idx="1"/>
          </p:nvPr>
        </p:nvSpPr>
        <p:spPr>
          <a:xfrm>
            <a:off x="277235" y="1165412"/>
            <a:ext cx="5363152" cy="2492188"/>
          </a:xfrm>
          <a:noFill/>
          <a:ln/>
        </p:spPr>
        <p:txBody>
          <a:bodyPr/>
          <a:lstStyle/>
          <a:p>
            <a:pPr lvl="1"/>
            <a:r>
              <a:rPr lang="en-US" dirty="0" smtClean="0">
                <a:effectLst/>
                <a:ea typeface="ＭＳ Ｐゴシック" pitchFamily="34" charset="-128"/>
              </a:rPr>
              <a:t>Carefully selected “need-to-know” questions.</a:t>
            </a:r>
          </a:p>
          <a:p>
            <a:pPr lvl="1"/>
            <a:r>
              <a:rPr lang="en-US" dirty="0" smtClean="0">
                <a:effectLst/>
                <a:ea typeface="ＭＳ Ｐゴシック" pitchFamily="34" charset="-128"/>
              </a:rPr>
              <a:t>Asked states:</a:t>
            </a:r>
          </a:p>
          <a:p>
            <a:pPr marL="1143000" lvl="2" indent="-228600">
              <a:buClr>
                <a:schemeClr val="tx2"/>
              </a:buClr>
              <a:buSzPct val="150000"/>
              <a:buFont typeface="Arial" pitchFamily="34" charset="0"/>
              <a:buChar char="•"/>
            </a:pPr>
            <a:r>
              <a:rPr lang="en-US" dirty="0" smtClean="0">
                <a:effectLst/>
                <a:ea typeface="ＭＳ Ｐゴシック" pitchFamily="34" charset="-128"/>
              </a:rPr>
              <a:t>What information do you already have?</a:t>
            </a:r>
          </a:p>
          <a:p>
            <a:pPr marL="1143000" lvl="2" indent="-228600">
              <a:buClr>
                <a:schemeClr val="tx2"/>
              </a:buClr>
              <a:buSzPct val="150000"/>
              <a:buFont typeface="Arial" pitchFamily="34" charset="0"/>
              <a:buChar char="•"/>
            </a:pPr>
            <a:r>
              <a:rPr lang="en-US" dirty="0" smtClean="0">
                <a:effectLst/>
                <a:ea typeface="ＭＳ Ｐゴシック" pitchFamily="34" charset="-128"/>
              </a:rPr>
              <a:t>How feasible is it for you to obtain?</a:t>
            </a:r>
          </a:p>
          <a:p>
            <a:pPr marL="1143000" lvl="2" indent="-228600">
              <a:buClr>
                <a:schemeClr val="tx2"/>
              </a:buClr>
              <a:buSzPct val="150000"/>
              <a:buFont typeface="Arial" pitchFamily="34" charset="0"/>
              <a:buChar char="•"/>
            </a:pPr>
            <a:r>
              <a:rPr lang="en-US" dirty="0" smtClean="0">
                <a:effectLst/>
                <a:ea typeface="ＭＳ Ｐゴシック" pitchFamily="34" charset="-128"/>
              </a:rPr>
              <a:t>How long does it take to locate information?</a:t>
            </a:r>
          </a:p>
          <a:p>
            <a:pPr marL="1143000" lvl="2" indent="-228600">
              <a:buClr>
                <a:schemeClr val="tx2"/>
              </a:buClr>
              <a:buSzPct val="150000"/>
              <a:buFont typeface="Arial" pitchFamily="34" charset="0"/>
              <a:buChar char="•"/>
            </a:pPr>
            <a:r>
              <a:rPr lang="en-US" dirty="0" smtClean="0">
                <a:ea typeface="ＭＳ Ｐゴシック" pitchFamily="34" charset="-128"/>
              </a:rPr>
              <a:t>How long does it take to</a:t>
            </a:r>
            <a:r>
              <a:rPr lang="en-US" dirty="0" smtClean="0">
                <a:effectLst/>
                <a:ea typeface="ＭＳ Ｐゴシック" pitchFamily="34" charset="-128"/>
              </a:rPr>
              <a:t> fill out the data collection instrument?</a:t>
            </a:r>
          </a:p>
          <a:p>
            <a:pPr lvl="1"/>
            <a:r>
              <a:rPr lang="en-US" dirty="0" smtClean="0">
                <a:effectLst/>
                <a:ea typeface="ＭＳ Ｐゴシック" pitchFamily="34" charset="-128"/>
              </a:rPr>
              <a:t>Always kept the burden of data collection      as low as possible.</a:t>
            </a:r>
          </a:p>
          <a:p>
            <a:pPr lvl="1">
              <a:buFont typeface="Wingdings" pitchFamily="2" charset="2"/>
              <a:buNone/>
            </a:pPr>
            <a:endParaRPr lang="en-US" dirty="0" smtClean="0">
              <a:effectLst/>
              <a:ea typeface="ＭＳ Ｐゴシック" pitchFamily="34" charset="-12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61097" y="304800"/>
            <a:ext cx="5184684" cy="762000"/>
          </a:xfrm>
        </p:spPr>
        <p:txBody>
          <a:bodyPr/>
          <a:lstStyle/>
          <a:p>
            <a:r>
              <a:rPr lang="en-US" dirty="0" smtClean="0"/>
              <a:t>The Feasibility Standard in Action</a:t>
            </a:r>
            <a:endParaRPr lang="en-US" dirty="0" smtClean="0">
              <a:solidFill>
                <a:srgbClr val="FFCC00"/>
              </a:solidFill>
              <a:ea typeface="ＭＳ Ｐゴシック" pitchFamily="34" charset="-128"/>
            </a:endParaRPr>
          </a:p>
        </p:txBody>
      </p:sp>
      <p:sp>
        <p:nvSpPr>
          <p:cNvPr id="177155" name="Rectangle 3"/>
          <p:cNvSpPr>
            <a:spLocks noGrp="1" noChangeArrowheads="1"/>
          </p:cNvSpPr>
          <p:nvPr>
            <p:ph type="body" idx="1"/>
          </p:nvPr>
        </p:nvSpPr>
        <p:spPr>
          <a:xfrm>
            <a:off x="277235" y="1165412"/>
            <a:ext cx="5210752" cy="2492188"/>
          </a:xfrm>
          <a:noFill/>
          <a:ln/>
        </p:spPr>
        <p:txBody>
          <a:bodyPr/>
          <a:lstStyle/>
          <a:p>
            <a:pPr marL="342900" indent="-342900">
              <a:buBlip>
                <a:blip r:embed="rId3"/>
              </a:buBlip>
            </a:pPr>
            <a:r>
              <a:rPr lang="en-US" dirty="0" smtClean="0">
                <a:ea typeface="ＭＳ Ｐゴシック" pitchFamily="34" charset="-128"/>
              </a:rPr>
              <a:t>The content of the data collection instrument was a careful b</a:t>
            </a:r>
            <a:r>
              <a:rPr lang="en-US" dirty="0" smtClean="0">
                <a:effectLst/>
                <a:ea typeface="ＭＳ Ｐゴシック" pitchFamily="34" charset="-128"/>
              </a:rPr>
              <a:t>alance between feasibility and utility.</a:t>
            </a:r>
          </a:p>
          <a:p>
            <a:pPr marL="342900" indent="-342900">
              <a:buBlip>
                <a:blip r:embed="rId3"/>
              </a:buBlip>
            </a:pPr>
            <a:endParaRPr lang="en-US" dirty="0" smtClean="0">
              <a:ea typeface="ＭＳ Ｐゴシック" pitchFamily="34" charset="-128"/>
            </a:endParaRPr>
          </a:p>
          <a:p>
            <a:pPr marL="342900" indent="-342900">
              <a:buBlip>
                <a:blip r:embed="rId3"/>
              </a:buBlip>
            </a:pPr>
            <a:r>
              <a:rPr lang="en-US" dirty="0" smtClean="0">
                <a:effectLst/>
                <a:ea typeface="ＭＳ Ｐゴシック" pitchFamily="34" charset="-128"/>
              </a:rPr>
              <a:t>High priority data requiring higher burden was balanced by eliminating lower priority questions.</a:t>
            </a:r>
          </a:p>
          <a:p>
            <a:pPr lvl="1">
              <a:buFont typeface="Wingdings" pitchFamily="2" charset="2"/>
              <a:buNone/>
            </a:pPr>
            <a:endParaRPr lang="en-US" dirty="0" smtClean="0">
              <a:effectLst/>
              <a:ea typeface="ＭＳ Ｐゴシック" pitchFamily="34" charset="-12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“Propriety” Standard</a:t>
            </a:r>
            <a:endParaRPr lang="en-US" dirty="0"/>
          </a:p>
        </p:txBody>
      </p:sp>
      <p:graphicFrame>
        <p:nvGraphicFramePr>
          <p:cNvPr id="7" name="Table 6"/>
          <p:cNvGraphicFramePr>
            <a:graphicFrameLocks noGrp="1"/>
          </p:cNvGraphicFramePr>
          <p:nvPr/>
        </p:nvGraphicFramePr>
        <p:xfrm>
          <a:off x="611187" y="1066800"/>
          <a:ext cx="4572000" cy="2514600"/>
        </p:xfrm>
        <a:graphic>
          <a:graphicData uri="http://schemas.openxmlformats.org/drawingml/2006/table">
            <a:tbl>
              <a:tblPr firstRow="1" bandRow="1">
                <a:tableStyleId>{5C22544A-7EE6-4342-B048-85BDC9FD1C3A}</a:tableStyleId>
              </a:tblPr>
              <a:tblGrid>
                <a:gridCol w="4572000"/>
              </a:tblGrid>
              <a:tr h="687049">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What steps need to be taken for                    the evaluation to be ethical? </a:t>
                      </a:r>
                      <a:endParaRPr lang="en-US" sz="1600" dirty="0"/>
                    </a:p>
                  </a:txBody>
                  <a:tcPr/>
                </a:tc>
              </a:tr>
              <a:tr h="1827551">
                <a:tc>
                  <a:txBody>
                    <a:bodyPr/>
                    <a:lstStyle/>
                    <a:p>
                      <a:pPr marL="228600" indent="-228600">
                        <a:spcAft>
                          <a:spcPts val="600"/>
                        </a:spcAft>
                        <a:buFont typeface="Wingdings" pitchFamily="2" charset="2"/>
                        <a:buChar char="ü"/>
                      </a:pPr>
                      <a:r>
                        <a:rPr lang="en-US" sz="1400" b="1" dirty="0" smtClean="0">
                          <a:solidFill>
                            <a:schemeClr val="tx2"/>
                          </a:solidFill>
                          <a:effectLst/>
                          <a:ea typeface="ＭＳ Ｐゴシック" pitchFamily="34" charset="-128"/>
                        </a:rPr>
                        <a:t>Program monitoring</a:t>
                      </a:r>
                      <a:r>
                        <a:rPr lang="en-US" sz="1400" b="1" baseline="0" dirty="0" smtClean="0">
                          <a:solidFill>
                            <a:schemeClr val="tx2"/>
                          </a:solidFill>
                          <a:effectLst/>
                          <a:ea typeface="ＭＳ Ｐゴシック" pitchFamily="34" charset="-128"/>
                        </a:rPr>
                        <a:t> systems can be used to generate performance measures</a:t>
                      </a:r>
                      <a:r>
                        <a:rPr lang="en-US" sz="1400" b="1" dirty="0" smtClean="0">
                          <a:solidFill>
                            <a:schemeClr val="tx2"/>
                          </a:solidFill>
                          <a:effectLst/>
                          <a:ea typeface="ＭＳ Ｐゴシック" pitchFamily="34" charset="-128"/>
                        </a:rPr>
                        <a:t>.</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dirty="0" smtClean="0">
                          <a:solidFill>
                            <a:schemeClr val="tx2"/>
                          </a:solidFill>
                          <a:effectLst/>
                          <a:ea typeface="ＭＳ Ｐゴシック" pitchFamily="34" charset="-128"/>
                        </a:rPr>
                        <a:t>The data collected could have significant </a:t>
                      </a:r>
                      <a:r>
                        <a:rPr lang="en-US" sz="1400" b="1" baseline="0" dirty="0" smtClean="0">
                          <a:solidFill>
                            <a:schemeClr val="tx2"/>
                          </a:solidFill>
                          <a:effectLst/>
                          <a:ea typeface="ＭＳ Ｐゴシック" pitchFamily="34" charset="-128"/>
                        </a:rPr>
                        <a:t> implications.</a:t>
                      </a:r>
                    </a:p>
                    <a:p>
                      <a:pPr marL="228600" marR="0" indent="-228600" algn="l" defTabSz="609722" rtl="0" eaLnBrk="1" fontAlgn="auto" latinLnBrk="0" hangingPunct="1">
                        <a:lnSpc>
                          <a:spcPct val="100000"/>
                        </a:lnSpc>
                        <a:spcBef>
                          <a:spcPts val="0"/>
                        </a:spcBef>
                        <a:spcAft>
                          <a:spcPts val="600"/>
                        </a:spcAft>
                        <a:buClrTx/>
                        <a:buSzTx/>
                        <a:buFont typeface="Wingdings" pitchFamily="2" charset="2"/>
                        <a:buChar char="ü"/>
                        <a:tabLst/>
                        <a:defRPr/>
                      </a:pPr>
                      <a:r>
                        <a:rPr lang="en-US" sz="1400" b="1" baseline="0" dirty="0" smtClean="0">
                          <a:solidFill>
                            <a:schemeClr val="tx2"/>
                          </a:solidFill>
                          <a:effectLst/>
                          <a:ea typeface="ＭＳ Ｐゴシック" pitchFamily="34" charset="-128"/>
                        </a:rPr>
                        <a:t>Understand that the information collected can affect  the stakeholders’  programs.</a:t>
                      </a:r>
                      <a:endParaRPr lang="en-US" sz="1400" b="1" dirty="0" smtClean="0">
                        <a:solidFill>
                          <a:schemeClr val="tx2"/>
                        </a:solidFill>
                        <a:effectLst/>
                        <a:ea typeface="ＭＳ Ｐゴシック" pitchFamily="34" charset="-128"/>
                      </a:endParaRPr>
                    </a:p>
                    <a:p>
                      <a:endParaRPr lang="en-US" sz="1400" b="1" dirty="0">
                        <a:solidFill>
                          <a:schemeClr val="tx2"/>
                        </a:solidFill>
                      </a:endParaRPr>
                    </a:p>
                  </a:txBody>
                  <a:tcPr/>
                </a:tc>
              </a:tr>
            </a:tbl>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61097" y="304800"/>
            <a:ext cx="5184684" cy="762000"/>
          </a:xfrm>
        </p:spPr>
        <p:txBody>
          <a:bodyPr/>
          <a:lstStyle/>
          <a:p>
            <a:r>
              <a:rPr lang="en-US" dirty="0" smtClean="0"/>
              <a:t>The Propriety Standard in Action</a:t>
            </a:r>
            <a:endParaRPr lang="en-US" dirty="0" smtClean="0">
              <a:solidFill>
                <a:srgbClr val="FFCC00"/>
              </a:solidFill>
              <a:ea typeface="ＭＳ Ｐゴシック" pitchFamily="34" charset="-128"/>
            </a:endParaRPr>
          </a:p>
        </p:txBody>
      </p:sp>
      <p:sp>
        <p:nvSpPr>
          <p:cNvPr id="180227" name="Rectangle 3"/>
          <p:cNvSpPr>
            <a:spLocks noGrp="1" noChangeArrowheads="1"/>
          </p:cNvSpPr>
          <p:nvPr>
            <p:ph type="body" idx="1"/>
          </p:nvPr>
        </p:nvSpPr>
        <p:spPr>
          <a:xfrm>
            <a:off x="461097" y="1210235"/>
            <a:ext cx="4950690" cy="1990165"/>
          </a:xfrm>
          <a:noFill/>
          <a:ln/>
        </p:spPr>
        <p:txBody>
          <a:bodyPr/>
          <a:lstStyle/>
          <a:p>
            <a:endParaRPr lang="en-US" dirty="0" smtClean="0">
              <a:effectLst/>
              <a:ea typeface="ＭＳ Ｐゴシック" pitchFamily="34" charset="-128"/>
            </a:endParaRPr>
          </a:p>
          <a:p>
            <a:pPr lvl="1">
              <a:spcAft>
                <a:spcPts val="600"/>
              </a:spcAft>
            </a:pPr>
            <a:r>
              <a:rPr lang="en-US" dirty="0" smtClean="0">
                <a:ea typeface="ＭＳ Ｐゴシック" pitchFamily="34" charset="-128"/>
              </a:rPr>
              <a:t>Used a highly collaborative process.</a:t>
            </a:r>
          </a:p>
          <a:p>
            <a:pPr lvl="1">
              <a:spcAft>
                <a:spcPts val="600"/>
              </a:spcAft>
            </a:pPr>
            <a:r>
              <a:rPr lang="en-US" dirty="0" smtClean="0">
                <a:effectLst/>
                <a:ea typeface="ＭＳ Ｐゴシック" pitchFamily="34" charset="-128"/>
              </a:rPr>
              <a:t>Fostered open, honest dialogue about expectations and concerns.</a:t>
            </a:r>
          </a:p>
          <a:p>
            <a:pPr lvl="1">
              <a:spcAft>
                <a:spcPts val="600"/>
              </a:spcAft>
            </a:pPr>
            <a:r>
              <a:rPr lang="en-US" dirty="0" smtClean="0">
                <a:ea typeface="ＭＳ Ｐゴシック" pitchFamily="34" charset="-128"/>
              </a:rPr>
              <a:t>Remained</a:t>
            </a:r>
            <a:r>
              <a:rPr lang="en-US" dirty="0" smtClean="0">
                <a:effectLst/>
                <a:ea typeface="ＭＳ Ｐゴシック" pitchFamily="34" charset="-128"/>
              </a:rPr>
              <a:t> highly responsive to stakeholder concerns.</a:t>
            </a:r>
          </a:p>
          <a:p>
            <a:pPr lvl="1">
              <a:spcAft>
                <a:spcPts val="600"/>
              </a:spcAft>
            </a:pPr>
            <a:r>
              <a:rPr lang="en-US" dirty="0" smtClean="0">
                <a:effectLst/>
                <a:ea typeface="ＭＳ Ｐゴシック" pitchFamily="34" charset="-128"/>
              </a:rPr>
              <a:t>Modified instrument to address stakeholder concerns.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The “Accuracy” Standard</a:t>
            </a:r>
            <a:endParaRPr lang="en-US" dirty="0"/>
          </a:p>
        </p:txBody>
      </p:sp>
      <p:graphicFrame>
        <p:nvGraphicFramePr>
          <p:cNvPr id="7" name="Table 6"/>
          <p:cNvGraphicFramePr>
            <a:graphicFrameLocks noGrp="1"/>
          </p:cNvGraphicFramePr>
          <p:nvPr/>
        </p:nvGraphicFramePr>
        <p:xfrm>
          <a:off x="687387" y="1066800"/>
          <a:ext cx="4495800" cy="2423160"/>
        </p:xfrm>
        <a:graphic>
          <a:graphicData uri="http://schemas.openxmlformats.org/drawingml/2006/table">
            <a:tbl>
              <a:tblPr firstRow="1" bandRow="1">
                <a:tableStyleId>{5C22544A-7EE6-4342-B048-85BDC9FD1C3A}</a:tableStyleId>
              </a:tblPr>
              <a:tblGrid>
                <a:gridCol w="4495800"/>
              </a:tblGrid>
              <a:tr h="762000">
                <a:tc>
                  <a:txBody>
                    <a:bodyPr/>
                    <a:lstStyle/>
                    <a:p>
                      <a:pPr marL="0" marR="0" indent="0" algn="ctr" defTabSz="609722" rtl="0" eaLnBrk="1" fontAlgn="auto" latinLnBrk="0" hangingPunct="1">
                        <a:lnSpc>
                          <a:spcPts val="1600"/>
                        </a:lnSpc>
                        <a:spcBef>
                          <a:spcPts val="0"/>
                        </a:spcBef>
                        <a:spcAft>
                          <a:spcPts val="0"/>
                        </a:spcAft>
                        <a:buClrTx/>
                        <a:buSzTx/>
                        <a:buFontTx/>
                        <a:buNone/>
                        <a:tabLst/>
                        <a:defRPr/>
                      </a:pPr>
                      <a:r>
                        <a:rPr lang="en-US" sz="1600" b="1" dirty="0" smtClean="0">
                          <a:solidFill>
                            <a:schemeClr val="bg1"/>
                          </a:solidFill>
                          <a:effectLst/>
                          <a:ea typeface="ＭＳ Ｐゴシック" pitchFamily="34" charset="-128"/>
                        </a:rPr>
                        <a:t>What design will lead to                        accurate</a:t>
                      </a:r>
                      <a:r>
                        <a:rPr lang="en-US" sz="1600" b="1" baseline="0" dirty="0" smtClean="0">
                          <a:solidFill>
                            <a:schemeClr val="bg1"/>
                          </a:solidFill>
                          <a:effectLst/>
                          <a:ea typeface="ＭＳ Ｐゴシック" pitchFamily="34" charset="-128"/>
                        </a:rPr>
                        <a:t> </a:t>
                      </a:r>
                      <a:r>
                        <a:rPr lang="en-US" sz="1600" b="1" dirty="0" smtClean="0">
                          <a:solidFill>
                            <a:schemeClr val="bg1"/>
                          </a:solidFill>
                          <a:effectLst/>
                          <a:ea typeface="ＭＳ Ｐゴシック" pitchFamily="34" charset="-128"/>
                        </a:rPr>
                        <a:t>information?</a:t>
                      </a:r>
                      <a:endParaRPr lang="en-US" sz="1600" dirty="0"/>
                    </a:p>
                  </a:txBody>
                  <a:tcPr/>
                </a:tc>
              </a:tr>
              <a:tr h="928367">
                <a:tc>
                  <a:txBody>
                    <a:bodyPr/>
                    <a:lstStyle/>
                    <a:p>
                      <a:pPr marL="228600" indent="-228600">
                        <a:buFont typeface="Wingdings" pitchFamily="2" charset="2"/>
                        <a:buChar char="ü"/>
                      </a:pPr>
                      <a:r>
                        <a:rPr lang="en-US" sz="1400" b="1" dirty="0" smtClean="0">
                          <a:solidFill>
                            <a:schemeClr val="tx2"/>
                          </a:solidFill>
                        </a:rPr>
                        <a:t>Be certain that the information collected is</a:t>
                      </a:r>
                      <a:r>
                        <a:rPr lang="en-US" sz="1400" b="1" baseline="0" dirty="0" smtClean="0">
                          <a:solidFill>
                            <a:schemeClr val="tx2"/>
                          </a:solidFill>
                        </a:rPr>
                        <a:t> valid and reliable.</a:t>
                      </a:r>
                    </a:p>
                    <a:p>
                      <a:pPr marL="228600" indent="-228600" algn="l">
                        <a:spcBef>
                          <a:spcPts val="600"/>
                        </a:spcBef>
                        <a:buFont typeface="Wingdings" pitchFamily="2" charset="2"/>
                        <a:buChar char="ü"/>
                      </a:pPr>
                      <a:r>
                        <a:rPr lang="en-US" sz="1400" b="1" baseline="0" dirty="0" smtClean="0">
                          <a:solidFill>
                            <a:schemeClr val="tx2"/>
                          </a:solidFill>
                        </a:rPr>
                        <a:t>If the information is inconsistent  or  irrelevant to the concept, reconsider whether to collect it.</a:t>
                      </a:r>
                      <a:endParaRPr lang="en-US" sz="1400" b="1" dirty="0" smtClean="0">
                        <a:solidFill>
                          <a:schemeClr val="tx2"/>
                        </a:solidFill>
                      </a:endParaRPr>
                    </a:p>
                    <a:p>
                      <a:endParaRPr lang="en-US" sz="1400" b="1" dirty="0" smtClean="0">
                        <a:solidFill>
                          <a:schemeClr val="tx2"/>
                        </a:solidFill>
                      </a:endParaRPr>
                    </a:p>
                    <a:p>
                      <a:endParaRPr lang="en-US" sz="1400" b="1" dirty="0" smtClean="0">
                        <a:solidFill>
                          <a:schemeClr val="tx2"/>
                        </a:solidFill>
                      </a:endParaRPr>
                    </a:p>
                    <a:p>
                      <a:endParaRPr lang="en-US" sz="1400" b="1" dirty="0">
                        <a:solidFill>
                          <a:schemeClr val="tx2"/>
                        </a:solidFill>
                      </a:endParaRPr>
                    </a:p>
                  </a:txBody>
                  <a:tcPr/>
                </a:tc>
              </a:tr>
            </a:tbl>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304800"/>
            <a:ext cx="5184299" cy="762000"/>
          </a:xfrm>
        </p:spPr>
        <p:txBody>
          <a:bodyPr/>
          <a:lstStyle/>
          <a:p>
            <a:r>
              <a:rPr lang="en-US" dirty="0" smtClean="0"/>
              <a:t>Balancing the Standards</a:t>
            </a:r>
            <a:endParaRPr lang="en-US" dirty="0"/>
          </a:p>
        </p:txBody>
      </p:sp>
      <p:sp>
        <p:nvSpPr>
          <p:cNvPr id="4" name="TextBox 3"/>
          <p:cNvSpPr txBox="1"/>
          <p:nvPr/>
        </p:nvSpPr>
        <p:spPr>
          <a:xfrm>
            <a:off x="611187" y="1167825"/>
            <a:ext cx="4876800" cy="584775"/>
          </a:xfrm>
          <a:prstGeom prst="rect">
            <a:avLst/>
          </a:prstGeom>
          <a:noFill/>
        </p:spPr>
        <p:txBody>
          <a:bodyPr wrap="square" rtlCol="0">
            <a:spAutoFit/>
          </a:bodyPr>
          <a:lstStyle/>
          <a:p>
            <a:pPr algn="ctr"/>
            <a:r>
              <a:rPr lang="en-US" b="1" dirty="0" smtClean="0">
                <a:solidFill>
                  <a:schemeClr val="tx2"/>
                </a:solidFill>
                <a:latin typeface="+mn-lt"/>
              </a:rPr>
              <a:t>When balancing feasibility vs. accuracy</a:t>
            </a:r>
          </a:p>
          <a:p>
            <a:pPr algn="ctr"/>
            <a:r>
              <a:rPr lang="en-US" b="1" dirty="0" smtClean="0">
                <a:solidFill>
                  <a:schemeClr val="tx2"/>
                </a:solidFill>
                <a:latin typeface="+mn-lt"/>
              </a:rPr>
              <a:t>consider the effect on propriety.</a:t>
            </a:r>
            <a:endParaRPr lang="en-US" b="1" dirty="0">
              <a:solidFill>
                <a:schemeClr val="tx2"/>
              </a:solidFill>
              <a:latin typeface="+mn-lt"/>
            </a:endParaRPr>
          </a:p>
        </p:txBody>
      </p:sp>
      <p:pic>
        <p:nvPicPr>
          <p:cNvPr id="7" name="Picture 6" descr="propriety_scale.jpg"/>
          <p:cNvPicPr>
            <a:picLocks noChangeAspect="1"/>
          </p:cNvPicPr>
          <p:nvPr/>
        </p:nvPicPr>
        <p:blipFill>
          <a:blip r:embed="rId3" cstate="print"/>
          <a:stretch>
            <a:fillRect/>
          </a:stretch>
        </p:blipFill>
        <p:spPr>
          <a:xfrm>
            <a:off x="992187" y="2133600"/>
            <a:ext cx="3990975" cy="161925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61097" y="224118"/>
            <a:ext cx="5184684" cy="762000"/>
          </a:xfrm>
        </p:spPr>
        <p:txBody>
          <a:bodyPr/>
          <a:lstStyle/>
          <a:p>
            <a:r>
              <a:rPr lang="en-US" dirty="0" smtClean="0"/>
              <a:t>The Accuracy Standard in Action</a:t>
            </a:r>
            <a:endParaRPr lang="en-US" dirty="0" smtClean="0">
              <a:solidFill>
                <a:srgbClr val="FFCC00"/>
              </a:solidFill>
              <a:ea typeface="ＭＳ Ｐゴシック" pitchFamily="34" charset="-128"/>
            </a:endParaRPr>
          </a:p>
        </p:txBody>
      </p:sp>
      <p:sp>
        <p:nvSpPr>
          <p:cNvPr id="183299" name="Rectangle 3"/>
          <p:cNvSpPr>
            <a:spLocks noGrp="1" noChangeArrowheads="1"/>
          </p:cNvSpPr>
          <p:nvPr>
            <p:ph type="body" idx="1"/>
          </p:nvPr>
        </p:nvSpPr>
        <p:spPr>
          <a:xfrm>
            <a:off x="461097" y="1210235"/>
            <a:ext cx="5103089" cy="2447365"/>
          </a:xfrm>
          <a:noFill/>
          <a:ln/>
        </p:spPr>
        <p:txBody>
          <a:bodyPr/>
          <a:lstStyle/>
          <a:p>
            <a:pPr>
              <a:spcAft>
                <a:spcPts val="600"/>
              </a:spcAft>
            </a:pPr>
            <a:r>
              <a:rPr lang="en-US" dirty="0" smtClean="0">
                <a:effectLst/>
                <a:ea typeface="ＭＳ Ｐゴシック" pitchFamily="34" charset="-128"/>
              </a:rPr>
              <a:t>Involved states in: </a:t>
            </a:r>
          </a:p>
          <a:p>
            <a:pPr lvl="1">
              <a:spcAft>
                <a:spcPts val="600"/>
              </a:spcAft>
            </a:pPr>
            <a:r>
              <a:rPr lang="en-US" dirty="0" smtClean="0">
                <a:ea typeface="ＭＳ Ｐゴシック" pitchFamily="34" charset="-128"/>
              </a:rPr>
              <a:t>Pilot tests and reviews. </a:t>
            </a:r>
          </a:p>
          <a:p>
            <a:pPr lvl="1">
              <a:spcAft>
                <a:spcPts val="600"/>
              </a:spcAft>
            </a:pPr>
            <a:r>
              <a:rPr lang="en-US" dirty="0" smtClean="0">
                <a:ea typeface="ＭＳ Ｐゴシック" pitchFamily="34" charset="-128"/>
              </a:rPr>
              <a:t>Discussions about </a:t>
            </a:r>
            <a:r>
              <a:rPr lang="en-US" dirty="0" smtClean="0">
                <a:effectLst/>
                <a:ea typeface="ＭＳ Ｐゴシック" pitchFamily="34" charset="-128"/>
              </a:rPr>
              <a:t>“guessing”. </a:t>
            </a:r>
          </a:p>
          <a:p>
            <a:pPr lvl="1">
              <a:spcAft>
                <a:spcPts val="600"/>
              </a:spcAft>
            </a:pPr>
            <a:r>
              <a:rPr lang="en-US" dirty="0" smtClean="0">
                <a:ea typeface="ＭＳ Ｐゴシック" pitchFamily="34" charset="-128"/>
              </a:rPr>
              <a:t>A</a:t>
            </a:r>
            <a:r>
              <a:rPr lang="en-US" dirty="0" smtClean="0">
                <a:effectLst/>
                <a:ea typeface="ＭＳ Ｐゴシック" pitchFamily="34" charset="-128"/>
              </a:rPr>
              <a:t>nalyzing the quality of the information provided.</a:t>
            </a:r>
          </a:p>
          <a:p>
            <a:pPr lvl="1">
              <a:spcAft>
                <a:spcPts val="600"/>
              </a:spcAft>
            </a:pPr>
            <a:r>
              <a:rPr lang="en-US" dirty="0" smtClean="0">
                <a:ea typeface="ＭＳ Ｐゴシック" pitchFamily="34" charset="-128"/>
              </a:rPr>
              <a:t>R</a:t>
            </a:r>
            <a:r>
              <a:rPr lang="en-US" dirty="0" smtClean="0">
                <a:effectLst/>
                <a:ea typeface="ＭＳ Ｐゴシック" pitchFamily="34" charset="-128"/>
              </a:rPr>
              <a:t>evising questions or collecting information that would help to improve accuracy. </a:t>
            </a:r>
          </a:p>
          <a:p>
            <a:pPr lvl="1">
              <a:spcAft>
                <a:spcPts val="600"/>
              </a:spcAft>
            </a:pPr>
            <a:r>
              <a:rPr lang="en-US" dirty="0" smtClean="0">
                <a:ea typeface="ＭＳ Ｐゴシック" pitchFamily="34" charset="-128"/>
              </a:rPr>
              <a:t>Decisions to discard some questions.</a:t>
            </a:r>
            <a:endParaRPr lang="en-US" dirty="0" smtClean="0">
              <a:effectLst/>
              <a:ea typeface="ＭＳ Ｐゴシック" pitchFamily="34" charset="-128"/>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61097" y="224118"/>
            <a:ext cx="5184684" cy="762000"/>
          </a:xfrm>
        </p:spPr>
        <p:txBody>
          <a:bodyPr/>
          <a:lstStyle/>
          <a:p>
            <a:r>
              <a:rPr lang="en-US" dirty="0" smtClean="0"/>
              <a:t>What We Have Reviewed Today</a:t>
            </a:r>
            <a:endParaRPr lang="en-US" dirty="0" smtClean="0">
              <a:solidFill>
                <a:srgbClr val="FFCC00"/>
              </a:solidFill>
              <a:ea typeface="ＭＳ Ｐゴシック" pitchFamily="34" charset="-128"/>
            </a:endParaRPr>
          </a:p>
        </p:txBody>
      </p:sp>
      <p:sp>
        <p:nvSpPr>
          <p:cNvPr id="183299" name="Rectangle 3"/>
          <p:cNvSpPr>
            <a:spLocks noGrp="1" noChangeArrowheads="1"/>
          </p:cNvSpPr>
          <p:nvPr>
            <p:ph type="body" idx="1"/>
          </p:nvPr>
        </p:nvSpPr>
        <p:spPr>
          <a:xfrm>
            <a:off x="461097" y="990600"/>
            <a:ext cx="5103089" cy="2447365"/>
          </a:xfrm>
          <a:noFill/>
          <a:ln/>
        </p:spPr>
        <p:txBody>
          <a:bodyPr/>
          <a:lstStyle/>
          <a:p>
            <a:pPr lvl="1">
              <a:spcAft>
                <a:spcPts val="600"/>
              </a:spcAft>
            </a:pPr>
            <a:r>
              <a:rPr lang="en-US" dirty="0" smtClean="0">
                <a:ea typeface="ＭＳ Ｐゴシック" pitchFamily="34" charset="-128"/>
              </a:rPr>
              <a:t>The goal of evaluation and role of stakeholders. </a:t>
            </a:r>
          </a:p>
          <a:p>
            <a:pPr lvl="1">
              <a:spcAft>
                <a:spcPts val="600"/>
              </a:spcAft>
            </a:pPr>
            <a:r>
              <a:rPr lang="en-US" dirty="0" smtClean="0">
                <a:ea typeface="ＭＳ Ｐゴシック" pitchFamily="34" charset="-128"/>
              </a:rPr>
              <a:t>Who to engage as stakeholders. </a:t>
            </a:r>
          </a:p>
          <a:p>
            <a:pPr lvl="1">
              <a:spcAft>
                <a:spcPts val="600"/>
              </a:spcAft>
            </a:pPr>
            <a:r>
              <a:rPr lang="en-US" dirty="0" smtClean="0">
                <a:ea typeface="ＭＳ Ｐゴシック" pitchFamily="34" charset="-128"/>
              </a:rPr>
              <a:t>Why it is important to engage stakeholders. </a:t>
            </a:r>
          </a:p>
          <a:p>
            <a:pPr lvl="1">
              <a:spcAft>
                <a:spcPts val="600"/>
              </a:spcAft>
            </a:pPr>
            <a:r>
              <a:rPr lang="en-US" dirty="0" smtClean="0">
                <a:ea typeface="ＭＳ Ｐゴシック" pitchFamily="34" charset="-128"/>
              </a:rPr>
              <a:t>When and how to engage stakeholders.</a:t>
            </a:r>
          </a:p>
          <a:p>
            <a:pPr lvl="1">
              <a:spcAft>
                <a:spcPts val="600"/>
              </a:spcAft>
            </a:pPr>
            <a:r>
              <a:rPr lang="en-US" dirty="0" smtClean="0">
                <a:ea typeface="ＭＳ Ｐゴシック" pitchFamily="34" charset="-128"/>
              </a:rPr>
              <a:t>Stakeholder involvement across all steps of CDC framework.</a:t>
            </a:r>
          </a:p>
          <a:p>
            <a:pPr lvl="1">
              <a:spcAft>
                <a:spcPts val="600"/>
              </a:spcAft>
            </a:pPr>
            <a:r>
              <a:rPr lang="en-US" dirty="0" smtClean="0">
                <a:ea typeface="ＭＳ Ｐゴシック" pitchFamily="34" charset="-128"/>
              </a:rPr>
              <a:t>Stakeholder involvement in fulfilling the evaluation standards. </a:t>
            </a:r>
          </a:p>
          <a:p>
            <a:pPr lvl="1">
              <a:spcAft>
                <a:spcPts val="600"/>
              </a:spcAft>
            </a:pPr>
            <a:r>
              <a:rPr lang="en-US" dirty="0" smtClean="0">
                <a:ea typeface="ＭＳ Ｐゴシック" pitchFamily="34" charset="-128"/>
              </a:rPr>
              <a:t>Examples: Single and multiple sites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Joining Us!</a:t>
            </a:r>
            <a:endParaRPr lang="en-US" dirty="0"/>
          </a:p>
        </p:txBody>
      </p:sp>
      <p:sp>
        <p:nvSpPr>
          <p:cNvPr id="3" name="Content Placeholder 2"/>
          <p:cNvSpPr>
            <a:spLocks noGrp="1"/>
          </p:cNvSpPr>
          <p:nvPr>
            <p:ph idx="1"/>
          </p:nvPr>
        </p:nvSpPr>
        <p:spPr>
          <a:xfrm>
            <a:off x="608488" y="1524000"/>
            <a:ext cx="5184299" cy="762000"/>
          </a:xfrm>
        </p:spPr>
        <p:txBody>
          <a:bodyPr/>
          <a:lstStyle/>
          <a:p>
            <a:pPr marL="285750" indent="-285750" algn="ctr">
              <a:lnSpc>
                <a:spcPts val="1700"/>
              </a:lnSpc>
              <a:spcAft>
                <a:spcPts val="600"/>
              </a:spcAft>
            </a:pPr>
            <a:r>
              <a:rPr lang="en-US" sz="1600" dirty="0" smtClean="0"/>
              <a:t>Leslie Fierro: Let6@cdc.gov</a:t>
            </a:r>
          </a:p>
          <a:p>
            <a:pPr marL="285750" indent="-285750" algn="ctr">
              <a:lnSpc>
                <a:spcPts val="1700"/>
              </a:lnSpc>
              <a:spcAft>
                <a:spcPts val="600"/>
              </a:spcAft>
            </a:pPr>
            <a:r>
              <a:rPr lang="en-US" sz="1600" dirty="0" smtClean="0"/>
              <a:t>Carlyn Orians: Orians@Battelle.org</a:t>
            </a:r>
          </a:p>
          <a:p>
            <a:pPr marL="285750" indent="-285750">
              <a:lnSpc>
                <a:spcPts val="1700"/>
              </a:lnSpc>
              <a:spcAft>
                <a:spcPts val="600"/>
              </a:spcAft>
            </a:pPr>
            <a:endParaRPr lang="en-US" sz="1600" u="sng"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Evaluation Findings</a:t>
            </a:r>
            <a:endParaRPr lang="en-US" dirty="0"/>
          </a:p>
        </p:txBody>
      </p:sp>
      <p:sp>
        <p:nvSpPr>
          <p:cNvPr id="13" name="TextBox 12"/>
          <p:cNvSpPr txBox="1"/>
          <p:nvPr/>
        </p:nvSpPr>
        <p:spPr>
          <a:xfrm>
            <a:off x="458787" y="1219200"/>
            <a:ext cx="4038600" cy="1846659"/>
          </a:xfrm>
          <a:prstGeom prst="rect">
            <a:avLst/>
          </a:prstGeom>
          <a:noFill/>
        </p:spPr>
        <p:txBody>
          <a:bodyPr wrap="square" rtlCol="0">
            <a:spAutoFit/>
          </a:bodyPr>
          <a:lstStyle/>
          <a:p>
            <a:pPr>
              <a:spcAft>
                <a:spcPts val="1200"/>
              </a:spcAft>
            </a:pPr>
            <a:r>
              <a:rPr lang="en-US" b="1" dirty="0" smtClean="0">
                <a:solidFill>
                  <a:schemeClr val="tx2"/>
                </a:solidFill>
                <a:latin typeface="+mn-lt"/>
              </a:rPr>
              <a:t>Evaluation results:</a:t>
            </a:r>
          </a:p>
          <a:p>
            <a:pPr marL="571500" indent="-342900">
              <a:lnSpc>
                <a:spcPts val="2400"/>
              </a:lnSpc>
              <a:spcAft>
                <a:spcPts val="0"/>
              </a:spcAft>
              <a:buBlip>
                <a:blip r:embed="rId3"/>
              </a:buBlip>
            </a:pPr>
            <a:r>
              <a:rPr lang="en-US" b="1" dirty="0" smtClean="0">
                <a:solidFill>
                  <a:schemeClr val="tx2"/>
                </a:solidFill>
                <a:latin typeface="+mn-lt"/>
              </a:rPr>
              <a:t>are not usually generalizable. </a:t>
            </a:r>
          </a:p>
          <a:p>
            <a:pPr marL="571500" indent="-342900">
              <a:lnSpc>
                <a:spcPts val="2400"/>
              </a:lnSpc>
              <a:spcAft>
                <a:spcPts val="0"/>
              </a:spcAft>
              <a:buBlip>
                <a:blip r:embed="rId3"/>
              </a:buBlip>
            </a:pPr>
            <a:r>
              <a:rPr lang="en-US" b="1" dirty="0" smtClean="0">
                <a:solidFill>
                  <a:schemeClr val="tx2"/>
                </a:solidFill>
                <a:latin typeface="+mn-lt"/>
              </a:rPr>
              <a:t>focus on a specific situation. </a:t>
            </a:r>
          </a:p>
          <a:p>
            <a:pPr marL="571500" indent="-342900">
              <a:lnSpc>
                <a:spcPts val="1800"/>
              </a:lnSpc>
              <a:spcAft>
                <a:spcPts val="0"/>
              </a:spcAft>
              <a:buBlip>
                <a:blip r:embed="rId3"/>
              </a:buBlip>
            </a:pPr>
            <a:r>
              <a:rPr lang="en-US" b="1" dirty="0" smtClean="0">
                <a:solidFill>
                  <a:schemeClr val="tx2"/>
                </a:solidFill>
                <a:latin typeface="+mn-lt"/>
              </a:rPr>
              <a:t>evaluation of a single program in a particular context.</a:t>
            </a:r>
          </a:p>
          <a:p>
            <a:endParaRPr lang="en-US" sz="1800" b="1" dirty="0">
              <a:solidFill>
                <a:schemeClr val="accent1">
                  <a:lumMod val="75000"/>
                </a:schemeClr>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vs. Evaluation</a:t>
            </a:r>
            <a:endParaRPr lang="en-US" dirty="0"/>
          </a:p>
        </p:txBody>
      </p:sp>
      <p:sp>
        <p:nvSpPr>
          <p:cNvPr id="13" name="TextBox 12"/>
          <p:cNvSpPr txBox="1"/>
          <p:nvPr/>
        </p:nvSpPr>
        <p:spPr>
          <a:xfrm>
            <a:off x="611187" y="1219200"/>
            <a:ext cx="5487988" cy="1985159"/>
          </a:xfrm>
          <a:prstGeom prst="rect">
            <a:avLst/>
          </a:prstGeom>
          <a:noFill/>
        </p:spPr>
        <p:txBody>
          <a:bodyPr wrap="square" rtlCol="0">
            <a:spAutoFit/>
          </a:bodyPr>
          <a:lstStyle/>
          <a:p>
            <a:pPr>
              <a:lnSpc>
                <a:spcPts val="1800"/>
              </a:lnSpc>
              <a:spcAft>
                <a:spcPts val="600"/>
              </a:spcAft>
            </a:pPr>
            <a:r>
              <a:rPr lang="en-US" b="1" dirty="0" smtClean="0">
                <a:solidFill>
                  <a:schemeClr val="tx2"/>
                </a:solidFill>
                <a:latin typeface="+mn-lt"/>
              </a:rPr>
              <a:t>Evaluation asks: </a:t>
            </a:r>
          </a:p>
          <a:p>
            <a:pPr lvl="1">
              <a:lnSpc>
                <a:spcPts val="1800"/>
              </a:lnSpc>
              <a:spcAft>
                <a:spcPts val="0"/>
              </a:spcAft>
            </a:pPr>
            <a:r>
              <a:rPr lang="en-US" b="1" dirty="0" smtClean="0">
                <a:solidFill>
                  <a:schemeClr val="tx2"/>
                </a:solidFill>
                <a:latin typeface="+mn-lt"/>
              </a:rPr>
              <a:t>“Is </a:t>
            </a:r>
            <a:r>
              <a:rPr lang="en-US" b="1" i="1" dirty="0" smtClean="0">
                <a:solidFill>
                  <a:schemeClr val="accent5">
                    <a:lumMod val="50000"/>
                  </a:schemeClr>
                </a:solidFill>
                <a:latin typeface="+mn-lt"/>
              </a:rPr>
              <a:t>this</a:t>
            </a:r>
            <a:r>
              <a:rPr lang="en-US" b="1" dirty="0" smtClean="0">
                <a:solidFill>
                  <a:schemeClr val="tx2"/>
                </a:solidFill>
                <a:latin typeface="+mn-lt"/>
              </a:rPr>
              <a:t> program working?”</a:t>
            </a:r>
          </a:p>
          <a:p>
            <a:pPr lvl="1">
              <a:lnSpc>
                <a:spcPts val="1800"/>
              </a:lnSpc>
              <a:spcAft>
                <a:spcPts val="0"/>
              </a:spcAft>
            </a:pPr>
            <a:endParaRPr lang="en-US" b="1" dirty="0" smtClean="0">
              <a:solidFill>
                <a:schemeClr val="tx2"/>
              </a:solidFill>
              <a:latin typeface="+mn-lt"/>
            </a:endParaRPr>
          </a:p>
          <a:p>
            <a:pPr>
              <a:lnSpc>
                <a:spcPts val="1800"/>
              </a:lnSpc>
              <a:spcAft>
                <a:spcPts val="0"/>
              </a:spcAft>
            </a:pPr>
            <a:r>
              <a:rPr lang="en-US" b="1" dirty="0" smtClean="0">
                <a:solidFill>
                  <a:schemeClr val="tx2"/>
                </a:solidFill>
                <a:latin typeface="+mn-lt"/>
              </a:rPr>
              <a:t>Research asks:</a:t>
            </a:r>
          </a:p>
          <a:p>
            <a:pPr lvl="1">
              <a:lnSpc>
                <a:spcPts val="1800"/>
              </a:lnSpc>
              <a:spcAft>
                <a:spcPts val="600"/>
              </a:spcAft>
            </a:pPr>
            <a:r>
              <a:rPr lang="en-US" b="1" dirty="0" smtClean="0">
                <a:solidFill>
                  <a:schemeClr val="tx2"/>
                </a:solidFill>
                <a:latin typeface="+mn-lt"/>
              </a:rPr>
              <a:t>“Will this program work across </a:t>
            </a:r>
            <a:r>
              <a:rPr lang="en-US" b="1" i="1" dirty="0" smtClean="0">
                <a:solidFill>
                  <a:schemeClr val="accent5">
                    <a:lumMod val="50000"/>
                  </a:schemeClr>
                </a:solidFill>
                <a:latin typeface="+mn-lt"/>
              </a:rPr>
              <a:t>multiple settings</a:t>
            </a:r>
            <a:r>
              <a:rPr lang="en-US" b="1" dirty="0" smtClean="0">
                <a:solidFill>
                  <a:schemeClr val="tx2"/>
                </a:solidFill>
                <a:latin typeface="+mn-lt"/>
              </a:rPr>
              <a:t>?”</a:t>
            </a:r>
          </a:p>
          <a:p>
            <a:pPr>
              <a:lnSpc>
                <a:spcPts val="1800"/>
              </a:lnSpc>
              <a:spcAft>
                <a:spcPts val="600"/>
              </a:spcAft>
            </a:pPr>
            <a:endParaRPr lang="en-US" b="1" dirty="0" smtClean="0">
              <a:solidFill>
                <a:schemeClr val="tx2"/>
              </a:solidFill>
              <a:latin typeface="+mn-lt"/>
            </a:endParaRPr>
          </a:p>
          <a:p>
            <a:endParaRPr lang="en-US" sz="1800" b="1" dirty="0">
              <a:solidFill>
                <a:schemeClr val="accent1">
                  <a:lumMod val="75000"/>
                </a:schemeClr>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Researchers</a:t>
            </a:r>
          </a:p>
        </p:txBody>
      </p:sp>
      <p:sp>
        <p:nvSpPr>
          <p:cNvPr id="1420337" name="Rectangle 49"/>
          <p:cNvSpPr>
            <a:spLocks noGrp="1" noChangeArrowheads="1"/>
          </p:cNvSpPr>
          <p:nvPr>
            <p:ph type="body" sz="half" idx="4294967295"/>
          </p:nvPr>
        </p:nvSpPr>
        <p:spPr>
          <a:xfrm>
            <a:off x="687387" y="1143000"/>
            <a:ext cx="4724400" cy="1219200"/>
          </a:xfrm>
        </p:spPr>
        <p:txBody>
          <a:bodyPr/>
          <a:lstStyle/>
          <a:p>
            <a:pPr eaLnBrk="1" hangingPunct="1">
              <a:lnSpc>
                <a:spcPts val="2000"/>
              </a:lnSpc>
              <a:spcBef>
                <a:spcPts val="0"/>
              </a:spcBef>
            </a:pPr>
            <a:r>
              <a:rPr lang="en-US" sz="1600" dirty="0" smtClean="0">
                <a:solidFill>
                  <a:schemeClr val="tx2"/>
                </a:solidFill>
                <a:ea typeface="ＭＳ Ｐゴシック" pitchFamily="34" charset="-128"/>
              </a:rPr>
              <a:t>Researchers: </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Play a single role as content experts.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Researchers</a:t>
            </a:r>
          </a:p>
        </p:txBody>
      </p:sp>
      <p:sp>
        <p:nvSpPr>
          <p:cNvPr id="1420337" name="Rectangle 49"/>
          <p:cNvSpPr>
            <a:spLocks noGrp="1" noChangeArrowheads="1"/>
          </p:cNvSpPr>
          <p:nvPr>
            <p:ph type="body" sz="half" idx="4294967295"/>
          </p:nvPr>
        </p:nvSpPr>
        <p:spPr>
          <a:xfrm>
            <a:off x="687387" y="1143000"/>
            <a:ext cx="4724400" cy="1219200"/>
          </a:xfrm>
        </p:spPr>
        <p:txBody>
          <a:bodyPr/>
          <a:lstStyle/>
          <a:p>
            <a:pPr eaLnBrk="1" hangingPunct="1">
              <a:lnSpc>
                <a:spcPts val="2000"/>
              </a:lnSpc>
              <a:spcBef>
                <a:spcPts val="0"/>
              </a:spcBef>
            </a:pPr>
            <a:r>
              <a:rPr lang="en-US" sz="1600" dirty="0" smtClean="0">
                <a:solidFill>
                  <a:schemeClr val="tx2"/>
                </a:solidFill>
                <a:ea typeface="ＭＳ Ｐゴシック" pitchFamily="34" charset="-128"/>
              </a:rPr>
              <a:t>Researchers: </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Play a single role as content experts.</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Identify gaps in current knowledge.</a:t>
            </a:r>
          </a:p>
          <a:p>
            <a:pPr eaLnBrk="1" hangingPunct="1">
              <a:lnSpc>
                <a:spcPct val="90000"/>
              </a:lnSpc>
            </a:pPr>
            <a:endParaRPr lang="en-US" sz="1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Getting Started and Engaging Your Stakeholders</a:t>
            </a:r>
            <a:endParaRPr lang="en-US" dirty="0"/>
          </a:p>
        </p:txBody>
      </p:sp>
      <p:sp>
        <p:nvSpPr>
          <p:cNvPr id="3" name="Content Placeholder 2"/>
          <p:cNvSpPr>
            <a:spLocks noGrp="1"/>
          </p:cNvSpPr>
          <p:nvPr>
            <p:ph idx="1"/>
          </p:nvPr>
        </p:nvSpPr>
        <p:spPr>
          <a:xfrm>
            <a:off x="1830387" y="914400"/>
            <a:ext cx="4192349" cy="1066800"/>
          </a:xfrm>
          <a:ln>
            <a:noFill/>
          </a:ln>
        </p:spPr>
        <p:txBody>
          <a:bodyPr/>
          <a:lstStyle/>
          <a:p>
            <a:pPr>
              <a:lnSpc>
                <a:spcPts val="1800"/>
              </a:lnSpc>
              <a:spcBef>
                <a:spcPts val="0"/>
              </a:spcBef>
            </a:pPr>
            <a:r>
              <a:rPr lang="en-US" sz="1600" dirty="0" smtClean="0">
                <a:ea typeface="ＭＳ Ｐゴシック" pitchFamily="34" charset="-128"/>
              </a:rPr>
              <a:t>Leslie A. </a:t>
            </a:r>
            <a:r>
              <a:rPr lang="en-US" sz="1600" dirty="0" err="1" smtClean="0">
                <a:ea typeface="ＭＳ Ｐゴシック" pitchFamily="34" charset="-128"/>
              </a:rPr>
              <a:t>Fierro</a:t>
            </a:r>
            <a:r>
              <a:rPr lang="en-US" sz="1600" dirty="0" smtClean="0">
                <a:ea typeface="ＭＳ Ｐゴシック" pitchFamily="34" charset="-128"/>
              </a:rPr>
              <a:t>, MPH</a:t>
            </a:r>
          </a:p>
          <a:p>
            <a:pPr>
              <a:lnSpc>
                <a:spcPts val="1800"/>
              </a:lnSpc>
              <a:spcBef>
                <a:spcPts val="0"/>
              </a:spcBef>
            </a:pPr>
            <a:r>
              <a:rPr lang="en-US" sz="1600" dirty="0" smtClean="0">
                <a:ea typeface="ＭＳ Ｐゴシック" pitchFamily="34" charset="-128"/>
              </a:rPr>
              <a:t>TKCIS Contractor NCEH/CDC</a:t>
            </a:r>
          </a:p>
          <a:p>
            <a:r>
              <a:rPr lang="en-US" sz="1400" dirty="0" smtClean="0"/>
              <a:t>Let6@cdc.gov</a:t>
            </a:r>
          </a:p>
          <a:p>
            <a:endParaRPr lang="en-US" dirty="0"/>
          </a:p>
        </p:txBody>
      </p:sp>
      <p:sp>
        <p:nvSpPr>
          <p:cNvPr id="4" name="TextBox 3"/>
          <p:cNvSpPr txBox="1"/>
          <p:nvPr/>
        </p:nvSpPr>
        <p:spPr>
          <a:xfrm>
            <a:off x="1830387" y="2128644"/>
            <a:ext cx="3429000" cy="1300356"/>
          </a:xfrm>
          <a:prstGeom prst="rect">
            <a:avLst/>
          </a:prstGeom>
          <a:noFill/>
        </p:spPr>
        <p:txBody>
          <a:bodyPr wrap="square" rtlCol="0">
            <a:spAutoFit/>
          </a:bodyPr>
          <a:lstStyle/>
          <a:p>
            <a:pPr marL="0" indent="0">
              <a:lnSpc>
                <a:spcPts val="1800"/>
              </a:lnSpc>
              <a:spcAft>
                <a:spcPts val="0"/>
              </a:spcAft>
            </a:pPr>
            <a:r>
              <a:rPr lang="en-US" b="1" dirty="0" err="1" smtClean="0">
                <a:solidFill>
                  <a:schemeClr val="tx2"/>
                </a:solidFill>
                <a:latin typeface="+mn-lt"/>
                <a:ea typeface="ＭＳ Ｐゴシック" pitchFamily="34" charset="-128"/>
              </a:rPr>
              <a:t>Carlyn</a:t>
            </a:r>
            <a:r>
              <a:rPr lang="en-US" b="1" dirty="0" smtClean="0">
                <a:solidFill>
                  <a:schemeClr val="tx2"/>
                </a:solidFill>
                <a:latin typeface="+mn-lt"/>
                <a:ea typeface="ＭＳ Ｐゴシック" pitchFamily="34" charset="-128"/>
              </a:rPr>
              <a:t> </a:t>
            </a:r>
            <a:r>
              <a:rPr lang="en-US" b="1" dirty="0" err="1" smtClean="0">
                <a:solidFill>
                  <a:schemeClr val="tx2"/>
                </a:solidFill>
                <a:latin typeface="+mn-lt"/>
                <a:ea typeface="ＭＳ Ｐゴシック" pitchFamily="34" charset="-128"/>
              </a:rPr>
              <a:t>Orians</a:t>
            </a:r>
            <a:r>
              <a:rPr lang="en-US" b="1" dirty="0" smtClean="0">
                <a:solidFill>
                  <a:schemeClr val="tx2"/>
                </a:solidFill>
                <a:latin typeface="+mn-lt"/>
                <a:ea typeface="ＭＳ Ｐゴシック" pitchFamily="34" charset="-128"/>
              </a:rPr>
              <a:t>, MA, </a:t>
            </a:r>
          </a:p>
          <a:p>
            <a:pPr marL="0" indent="0">
              <a:lnSpc>
                <a:spcPts val="1800"/>
              </a:lnSpc>
              <a:spcAft>
                <a:spcPts val="0"/>
              </a:spcAft>
            </a:pPr>
            <a:r>
              <a:rPr lang="en-US" b="1" dirty="0" smtClean="0">
                <a:solidFill>
                  <a:schemeClr val="tx2"/>
                </a:solidFill>
                <a:latin typeface="+mn-lt"/>
                <a:ea typeface="ＭＳ Ｐゴシック" pitchFamily="34" charset="-128"/>
              </a:rPr>
              <a:t>Battelle Centers for Public Health Research and Evaluation</a:t>
            </a:r>
          </a:p>
          <a:p>
            <a:pPr marL="0" indent="0">
              <a:spcBef>
                <a:spcPts val="336"/>
              </a:spcBef>
              <a:spcAft>
                <a:spcPts val="0"/>
              </a:spcAft>
            </a:pPr>
            <a:r>
              <a:rPr lang="en-US" sz="1400" b="1" dirty="0" smtClean="0">
                <a:solidFill>
                  <a:schemeClr val="tx2"/>
                </a:solidFill>
                <a:latin typeface="+mn-lt"/>
                <a:ea typeface="ＭＳ Ｐゴシック" pitchFamily="34" charset="-128"/>
              </a:rPr>
              <a:t>orians@battelle.org</a:t>
            </a:r>
          </a:p>
          <a:p>
            <a:r>
              <a:rPr lang="en-US" dirty="0" smtClean="0">
                <a:ea typeface="ＭＳ Ｐゴシック" pitchFamily="34" charset="-128"/>
              </a:rPr>
              <a:t> </a:t>
            </a:r>
            <a:endParaRPr lang="en-US" dirty="0"/>
          </a:p>
        </p:txBody>
      </p:sp>
      <p:pic>
        <p:nvPicPr>
          <p:cNvPr id="5" name="Picture 4" descr="orians_photo.jpg"/>
          <p:cNvPicPr>
            <a:picLocks noChangeAspect="1"/>
          </p:cNvPicPr>
          <p:nvPr/>
        </p:nvPicPr>
        <p:blipFill>
          <a:blip r:embed="rId3" cstate="print"/>
          <a:stretch>
            <a:fillRect/>
          </a:stretch>
        </p:blipFill>
        <p:spPr>
          <a:xfrm>
            <a:off x="611187" y="2179320"/>
            <a:ext cx="1064229" cy="1097280"/>
          </a:xfrm>
          <a:prstGeom prst="rect">
            <a:avLst/>
          </a:prstGeom>
        </p:spPr>
      </p:pic>
      <p:pic>
        <p:nvPicPr>
          <p:cNvPr id="7" name="Picture 6" descr="fierro_photo.jpg"/>
          <p:cNvPicPr>
            <a:picLocks noChangeAspect="1"/>
          </p:cNvPicPr>
          <p:nvPr/>
        </p:nvPicPr>
        <p:blipFill>
          <a:blip r:embed="rId4" cstate="print"/>
          <a:stretch>
            <a:fillRect/>
          </a:stretch>
        </p:blipFill>
        <p:spPr>
          <a:xfrm>
            <a:off x="687387" y="990600"/>
            <a:ext cx="925830" cy="1097280"/>
          </a:xfrm>
          <a:prstGeom prst="rect">
            <a:avLst/>
          </a:prstGeom>
        </p:spPr>
      </p:pic>
      <p:sp>
        <p:nvSpPr>
          <p:cNvPr id="8" name="Rectangle 7"/>
          <p:cNvSpPr/>
          <p:nvPr/>
        </p:nvSpPr>
        <p:spPr>
          <a:xfrm>
            <a:off x="1830387" y="3395246"/>
            <a:ext cx="3090911" cy="338554"/>
          </a:xfrm>
          <a:prstGeom prst="rect">
            <a:avLst/>
          </a:prstGeom>
        </p:spPr>
        <p:txBody>
          <a:bodyPr wrap="none">
            <a:spAutoFit/>
          </a:bodyPr>
          <a:lstStyle/>
          <a:p>
            <a:pPr algn="ctr">
              <a:spcBef>
                <a:spcPts val="1200"/>
              </a:spcBef>
            </a:pPr>
            <a:r>
              <a:rPr lang="en-US" b="1" dirty="0" smtClean="0">
                <a:solidFill>
                  <a:schemeClr val="tx2"/>
                </a:solidFill>
                <a:latin typeface="+mn-lt"/>
                <a:cs typeface="Arial" pitchFamily="34" charset="0"/>
              </a:rPr>
              <a:t>Presented November 20, 2008</a:t>
            </a:r>
            <a:endParaRPr lang="en-US" dirty="0" smtClean="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Researchers</a:t>
            </a:r>
          </a:p>
        </p:txBody>
      </p:sp>
      <p:sp>
        <p:nvSpPr>
          <p:cNvPr id="1420337" name="Rectangle 49"/>
          <p:cNvSpPr>
            <a:spLocks noGrp="1" noChangeArrowheads="1"/>
          </p:cNvSpPr>
          <p:nvPr>
            <p:ph type="body" sz="half" idx="4294967295"/>
          </p:nvPr>
        </p:nvSpPr>
        <p:spPr>
          <a:xfrm>
            <a:off x="687387" y="1143000"/>
            <a:ext cx="4724400" cy="1219200"/>
          </a:xfrm>
        </p:spPr>
        <p:txBody>
          <a:bodyPr/>
          <a:lstStyle/>
          <a:p>
            <a:pPr eaLnBrk="1" hangingPunct="1">
              <a:lnSpc>
                <a:spcPts val="2000"/>
              </a:lnSpc>
              <a:spcBef>
                <a:spcPts val="0"/>
              </a:spcBef>
            </a:pPr>
            <a:r>
              <a:rPr lang="en-US" sz="1600" dirty="0" smtClean="0">
                <a:solidFill>
                  <a:schemeClr val="tx2"/>
                </a:solidFill>
                <a:ea typeface="ＭＳ Ｐゴシック" pitchFamily="34" charset="-128"/>
              </a:rPr>
              <a:t>Researchers: </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Play a single role as content experts.</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Identify gaps in current knowledge.</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Derive their own questions.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Researchers</a:t>
            </a:r>
          </a:p>
        </p:txBody>
      </p:sp>
      <p:sp>
        <p:nvSpPr>
          <p:cNvPr id="1420337" name="Rectangle 49"/>
          <p:cNvSpPr>
            <a:spLocks noGrp="1" noChangeArrowheads="1"/>
          </p:cNvSpPr>
          <p:nvPr>
            <p:ph type="body" sz="half" idx="4294967295"/>
          </p:nvPr>
        </p:nvSpPr>
        <p:spPr>
          <a:xfrm>
            <a:off x="687387" y="1143000"/>
            <a:ext cx="4724400" cy="1219200"/>
          </a:xfrm>
        </p:spPr>
        <p:txBody>
          <a:bodyPr/>
          <a:lstStyle/>
          <a:p>
            <a:pPr eaLnBrk="1" hangingPunct="1">
              <a:lnSpc>
                <a:spcPts val="2000"/>
              </a:lnSpc>
              <a:spcBef>
                <a:spcPts val="0"/>
              </a:spcBef>
            </a:pPr>
            <a:r>
              <a:rPr lang="en-US" sz="1600" dirty="0" smtClean="0">
                <a:solidFill>
                  <a:schemeClr val="tx2"/>
                </a:solidFill>
                <a:ea typeface="ＭＳ Ｐゴシック" pitchFamily="34" charset="-128"/>
              </a:rPr>
              <a:t>Researchers: </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Play a single role as content experts.</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Identify gaps in current knowledge.</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Derive their own questions.</a:t>
            </a:r>
          </a:p>
          <a:p>
            <a:pPr marL="628650" indent="-342900">
              <a:lnSpc>
                <a:spcPts val="2000"/>
              </a:lnSpc>
              <a:spcBef>
                <a:spcPts val="0"/>
              </a:spcBef>
              <a:buBlip>
                <a:blip r:embed="rId3"/>
              </a:buBlip>
            </a:pPr>
            <a:r>
              <a:rPr lang="en-US" sz="1600" dirty="0" smtClean="0">
                <a:solidFill>
                  <a:schemeClr val="tx2"/>
                </a:solidFill>
                <a:ea typeface="ＭＳ Ｐゴシック" pitchFamily="34" charset="-128"/>
              </a:rPr>
              <a:t>Perform their own research.</a:t>
            </a:r>
          </a:p>
          <a:p>
            <a:pPr eaLnBrk="1" hangingPunct="1">
              <a:lnSpc>
                <a:spcPct val="90000"/>
              </a:lnSpc>
            </a:pPr>
            <a:endParaRPr lang="en-US" sz="12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Evaluators</a:t>
            </a:r>
          </a:p>
        </p:txBody>
      </p:sp>
      <p:sp>
        <p:nvSpPr>
          <p:cNvPr id="50" name="TextBox 49"/>
          <p:cNvSpPr txBox="1"/>
          <p:nvPr/>
        </p:nvSpPr>
        <p:spPr>
          <a:xfrm>
            <a:off x="687387" y="1111984"/>
            <a:ext cx="4648200" cy="861774"/>
          </a:xfrm>
          <a:prstGeom prst="rect">
            <a:avLst/>
          </a:prstGeom>
          <a:noFill/>
        </p:spPr>
        <p:txBody>
          <a:bodyPr wrap="square" rtlCol="0">
            <a:spAutoFit/>
          </a:bodyPr>
          <a:lstStyle/>
          <a:p>
            <a:pPr eaLnBrk="1" hangingPunct="1">
              <a:lnSpc>
                <a:spcPts val="2000"/>
              </a:lnSpc>
            </a:pPr>
            <a:r>
              <a:rPr lang="en-US" b="1" dirty="0" smtClean="0">
                <a:solidFill>
                  <a:schemeClr val="tx2"/>
                </a:solidFill>
                <a:latin typeface="+mn-lt"/>
                <a:ea typeface="ＭＳ Ｐゴシック" pitchFamily="34" charset="-128"/>
              </a:rPr>
              <a:t>Evaluators:</a:t>
            </a:r>
          </a:p>
          <a:p>
            <a:pPr marL="685800" indent="-342900" eaLnBrk="1" hangingPunct="1">
              <a:lnSpc>
                <a:spcPts val="2000"/>
              </a:lnSpc>
              <a:buBlip>
                <a:blip r:embed="rId3"/>
              </a:buBlip>
            </a:pPr>
            <a:r>
              <a:rPr lang="en-US" b="1" dirty="0" smtClean="0">
                <a:solidFill>
                  <a:schemeClr val="tx2"/>
                </a:solidFill>
                <a:latin typeface="+mn-lt"/>
                <a:ea typeface="ＭＳ Ｐゴシック" pitchFamily="34" charset="-128"/>
              </a:rPr>
              <a:t>Play multiple roles—facilitator, educator, scientific expert, etc.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Evaluators</a:t>
            </a:r>
          </a:p>
        </p:txBody>
      </p:sp>
      <p:sp>
        <p:nvSpPr>
          <p:cNvPr id="50" name="TextBox 49"/>
          <p:cNvSpPr txBox="1"/>
          <p:nvPr/>
        </p:nvSpPr>
        <p:spPr>
          <a:xfrm>
            <a:off x="687387" y="1111984"/>
            <a:ext cx="4648200" cy="1118255"/>
          </a:xfrm>
          <a:prstGeom prst="rect">
            <a:avLst/>
          </a:prstGeom>
          <a:noFill/>
        </p:spPr>
        <p:txBody>
          <a:bodyPr wrap="square" rtlCol="0">
            <a:spAutoFit/>
          </a:bodyPr>
          <a:lstStyle/>
          <a:p>
            <a:pPr eaLnBrk="1" hangingPunct="1">
              <a:lnSpc>
                <a:spcPts val="2000"/>
              </a:lnSpc>
            </a:pPr>
            <a:r>
              <a:rPr lang="en-US" b="1" dirty="0" smtClean="0">
                <a:solidFill>
                  <a:schemeClr val="tx2"/>
                </a:solidFill>
                <a:latin typeface="+mn-lt"/>
                <a:ea typeface="ＭＳ Ｐゴシック" pitchFamily="34" charset="-128"/>
              </a:rPr>
              <a:t>Evaluators:</a:t>
            </a:r>
          </a:p>
          <a:p>
            <a:pPr marL="685800" indent="-342900" eaLnBrk="1" hangingPunct="1">
              <a:lnSpc>
                <a:spcPts val="2000"/>
              </a:lnSpc>
              <a:buBlip>
                <a:blip r:embed="rId3"/>
              </a:buBlip>
            </a:pPr>
            <a:r>
              <a:rPr lang="en-US" b="1" dirty="0" smtClean="0">
                <a:solidFill>
                  <a:schemeClr val="tx2"/>
                </a:solidFill>
                <a:latin typeface="+mn-lt"/>
                <a:ea typeface="ＭＳ Ｐゴシック" pitchFamily="34" charset="-128"/>
              </a:rPr>
              <a:t>Play multiple roles—facilitator, educator, scientific expert, etc.</a:t>
            </a:r>
          </a:p>
          <a:p>
            <a:pPr marL="685800" indent="-342900">
              <a:lnSpc>
                <a:spcPts val="2000"/>
              </a:lnSpc>
              <a:buBlip>
                <a:blip r:embed="rId3"/>
              </a:buBlip>
            </a:pPr>
            <a:r>
              <a:rPr lang="en-US" b="1" dirty="0" smtClean="0">
                <a:solidFill>
                  <a:schemeClr val="tx2"/>
                </a:solidFill>
                <a:latin typeface="+mn-lt"/>
                <a:ea typeface="ＭＳ Ｐゴシック" pitchFamily="34" charset="-128"/>
              </a:rPr>
              <a:t>Involve stakeholders.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type="title" idx="4294967295"/>
          </p:nvPr>
        </p:nvSpPr>
        <p:spPr>
          <a:xfrm>
            <a:off x="484200" y="179294"/>
            <a:ext cx="5184684" cy="762000"/>
          </a:xfrm>
        </p:spPr>
        <p:txBody>
          <a:bodyPr/>
          <a:lstStyle/>
          <a:p>
            <a:pPr eaLnBrk="1" hangingPunct="1"/>
            <a:r>
              <a:rPr lang="en-US" sz="2400" dirty="0" smtClean="0">
                <a:ea typeface="ＭＳ Ｐゴシック" pitchFamily="34" charset="-128"/>
              </a:rPr>
              <a:t>The Role of Evaluators</a:t>
            </a:r>
          </a:p>
        </p:txBody>
      </p:sp>
      <p:sp>
        <p:nvSpPr>
          <p:cNvPr id="50" name="TextBox 49"/>
          <p:cNvSpPr txBox="1"/>
          <p:nvPr/>
        </p:nvSpPr>
        <p:spPr>
          <a:xfrm>
            <a:off x="687387" y="1111984"/>
            <a:ext cx="4648200" cy="1631216"/>
          </a:xfrm>
          <a:prstGeom prst="rect">
            <a:avLst/>
          </a:prstGeom>
          <a:noFill/>
        </p:spPr>
        <p:txBody>
          <a:bodyPr wrap="square" rtlCol="0">
            <a:spAutoFit/>
          </a:bodyPr>
          <a:lstStyle/>
          <a:p>
            <a:pPr eaLnBrk="1" hangingPunct="1">
              <a:lnSpc>
                <a:spcPts val="2000"/>
              </a:lnSpc>
            </a:pPr>
            <a:r>
              <a:rPr lang="en-US" b="1" dirty="0" smtClean="0">
                <a:solidFill>
                  <a:schemeClr val="tx2"/>
                </a:solidFill>
                <a:latin typeface="+mn-lt"/>
                <a:ea typeface="ＭＳ Ｐゴシック" pitchFamily="34" charset="-128"/>
              </a:rPr>
              <a:t>Evaluators:</a:t>
            </a:r>
          </a:p>
          <a:p>
            <a:pPr marL="685800" indent="-342900" eaLnBrk="1" hangingPunct="1">
              <a:lnSpc>
                <a:spcPts val="2000"/>
              </a:lnSpc>
              <a:buBlip>
                <a:blip r:embed="rId3"/>
              </a:buBlip>
            </a:pPr>
            <a:r>
              <a:rPr lang="en-US" b="1" dirty="0" smtClean="0">
                <a:solidFill>
                  <a:schemeClr val="tx2"/>
                </a:solidFill>
                <a:latin typeface="+mn-lt"/>
                <a:ea typeface="ＭＳ Ｐゴシック" pitchFamily="34" charset="-128"/>
              </a:rPr>
              <a:t>Play multiple roles—facilitator, educator, scientific expert, etc.</a:t>
            </a:r>
          </a:p>
          <a:p>
            <a:pPr marL="685800" indent="-342900">
              <a:lnSpc>
                <a:spcPts val="2000"/>
              </a:lnSpc>
              <a:buBlip>
                <a:blip r:embed="rId3"/>
              </a:buBlip>
            </a:pPr>
            <a:r>
              <a:rPr lang="en-US" b="1" dirty="0" smtClean="0">
                <a:solidFill>
                  <a:schemeClr val="tx2"/>
                </a:solidFill>
                <a:latin typeface="+mn-lt"/>
                <a:ea typeface="ＭＳ Ｐゴシック" pitchFamily="34" charset="-128"/>
              </a:rPr>
              <a:t>Involve stakeholders.</a:t>
            </a:r>
          </a:p>
          <a:p>
            <a:pPr marL="685800" indent="-342900">
              <a:lnSpc>
                <a:spcPts val="2000"/>
              </a:lnSpc>
              <a:buBlip>
                <a:blip r:embed="rId3"/>
              </a:buBlip>
            </a:pPr>
            <a:r>
              <a:rPr lang="en-US" b="1" dirty="0" smtClean="0">
                <a:solidFill>
                  <a:schemeClr val="tx2"/>
                </a:solidFill>
                <a:latin typeface="+mn-lt"/>
              </a:rPr>
              <a:t>Collaborate to identify and prioritize questions.</a:t>
            </a:r>
            <a:endParaRPr lang="en-US" b="1" dirty="0">
              <a:solidFill>
                <a:schemeClr val="tx2"/>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3" name="Rectangle 3"/>
          <p:cNvSpPr>
            <a:spLocks noGrp="1" noChangeArrowheads="1"/>
          </p:cNvSpPr>
          <p:nvPr>
            <p:ph type="body" idx="4294967295"/>
          </p:nvPr>
        </p:nvSpPr>
        <p:spPr>
          <a:xfrm>
            <a:off x="570836" y="1320426"/>
            <a:ext cx="4307551" cy="2383118"/>
          </a:xfrm>
        </p:spPr>
        <p:txBody>
          <a:bodyPr/>
          <a:lstStyle/>
          <a:p>
            <a:pPr eaLnBrk="1" hangingPunct="1">
              <a:buFont typeface="Wingdings" pitchFamily="2" charset="2"/>
              <a:buNone/>
            </a:pPr>
            <a:r>
              <a:rPr lang="en-US" sz="1600" dirty="0" smtClean="0">
                <a:solidFill>
                  <a:schemeClr val="tx2"/>
                </a:solidFill>
                <a:ea typeface="ＭＳ Ｐゴシック" pitchFamily="34" charset="-128"/>
              </a:rPr>
              <a:t>“Research seeks to </a:t>
            </a:r>
            <a:r>
              <a:rPr lang="en-US" sz="1600" i="1" dirty="0" smtClean="0">
                <a:solidFill>
                  <a:schemeClr val="accent5">
                    <a:lumMod val="50000"/>
                  </a:schemeClr>
                </a:solidFill>
                <a:ea typeface="ＭＳ Ｐゴシック" pitchFamily="34" charset="-128"/>
              </a:rPr>
              <a:t>prove</a:t>
            </a:r>
            <a:r>
              <a:rPr lang="en-US" sz="1600" dirty="0" smtClean="0">
                <a:solidFill>
                  <a:schemeClr val="tx2"/>
                </a:solidFill>
                <a:ea typeface="ＭＳ Ｐゴシック" pitchFamily="34" charset="-128"/>
              </a:rPr>
              <a:t>, </a:t>
            </a:r>
          </a:p>
          <a:p>
            <a:pPr lvl="2">
              <a:buFont typeface="Wingdings" pitchFamily="2" charset="2"/>
              <a:buNone/>
            </a:pPr>
            <a:r>
              <a:rPr lang="en-US" sz="1600" dirty="0" smtClean="0">
                <a:solidFill>
                  <a:schemeClr val="tx2"/>
                </a:solidFill>
                <a:ea typeface="ＭＳ Ｐゴシック" pitchFamily="34" charset="-128"/>
              </a:rPr>
              <a:t>evaluation seeks to </a:t>
            </a:r>
            <a:r>
              <a:rPr lang="en-US" sz="1600" i="1" dirty="0" smtClean="0">
                <a:solidFill>
                  <a:schemeClr val="accent5">
                    <a:lumMod val="50000"/>
                  </a:schemeClr>
                </a:solidFill>
                <a:ea typeface="ＭＳ Ｐゴシック" pitchFamily="34" charset="-128"/>
              </a:rPr>
              <a:t>improve</a:t>
            </a:r>
            <a:r>
              <a:rPr lang="en-US" sz="1600" i="1" dirty="0" smtClean="0">
                <a:solidFill>
                  <a:schemeClr val="tx2"/>
                </a:solidFill>
                <a:ea typeface="ＭＳ Ｐゴシック" pitchFamily="34" charset="-128"/>
              </a:rPr>
              <a:t>.</a:t>
            </a:r>
            <a:r>
              <a:rPr lang="en-US" sz="1600" dirty="0" smtClean="0">
                <a:solidFill>
                  <a:schemeClr val="tx2"/>
                </a:solidFill>
                <a:ea typeface="ＭＳ Ｐゴシック" pitchFamily="34" charset="-128"/>
              </a:rPr>
              <a:t>”</a:t>
            </a:r>
            <a:r>
              <a:rPr lang="en-US" sz="1600" dirty="0" smtClean="0">
                <a:solidFill>
                  <a:schemeClr val="tx2"/>
                </a:solidFill>
                <a:effectLst/>
                <a:ea typeface="ＭＳ Ｐゴシック" pitchFamily="34" charset="-128"/>
              </a:rPr>
              <a:t>  </a:t>
            </a:r>
          </a:p>
          <a:p>
            <a:pPr eaLnBrk="1" hangingPunct="1">
              <a:buFont typeface="Wingdings" pitchFamily="2" charset="2"/>
              <a:buNone/>
            </a:pPr>
            <a:r>
              <a:rPr lang="en-US" sz="1600" dirty="0" smtClean="0">
                <a:solidFill>
                  <a:schemeClr val="tx2"/>
                </a:solidFill>
                <a:effectLst/>
                <a:ea typeface="ＭＳ Ｐゴシック" pitchFamily="34" charset="-128"/>
              </a:rPr>
              <a:t>                                          M.Q. Patton</a:t>
            </a:r>
          </a:p>
          <a:p>
            <a:pPr eaLnBrk="1" hangingPunct="1"/>
            <a:endParaRPr lang="en-US" sz="1600" dirty="0" smtClean="0">
              <a:effectLst/>
              <a:ea typeface="ＭＳ Ｐゴシック" pitchFamily="34" charset="-128"/>
            </a:endParaRPr>
          </a:p>
        </p:txBody>
      </p:sp>
      <p:sp>
        <p:nvSpPr>
          <p:cNvPr id="4" name="TextBox 3"/>
          <p:cNvSpPr txBox="1"/>
          <p:nvPr/>
        </p:nvSpPr>
        <p:spPr>
          <a:xfrm>
            <a:off x="1830387" y="228600"/>
            <a:ext cx="3124200" cy="461665"/>
          </a:xfrm>
          <a:prstGeom prst="rect">
            <a:avLst/>
          </a:prstGeom>
          <a:noFill/>
        </p:spPr>
        <p:txBody>
          <a:bodyPr wrap="square" rtlCol="0">
            <a:spAutoFit/>
          </a:bodyPr>
          <a:lstStyle/>
          <a:p>
            <a:r>
              <a:rPr lang="en-US" sz="2400" b="1" dirty="0" smtClean="0">
                <a:solidFill>
                  <a:schemeClr val="bg1"/>
                </a:solidFill>
                <a:latin typeface="+mj-lt"/>
              </a:rPr>
              <a:t>In a Nutshell</a:t>
            </a:r>
            <a:r>
              <a:rPr lang="en-US" sz="1800" b="1" dirty="0" smtClean="0">
                <a:solidFill>
                  <a:schemeClr val="bg1"/>
                </a:solidFill>
                <a:latin typeface="+mj-lt"/>
              </a:rPr>
              <a:t>…</a:t>
            </a:r>
            <a:endParaRPr lang="en-US" sz="1800" b="1" dirty="0">
              <a:solidFill>
                <a:schemeClr val="bg1"/>
              </a:solidFill>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type="title"/>
          </p:nvPr>
        </p:nvSpPr>
        <p:spPr/>
        <p:txBody>
          <a:bodyPr/>
          <a:lstStyle/>
          <a:p>
            <a:pPr eaLnBrk="1" hangingPunct="1"/>
            <a:r>
              <a:rPr lang="en-US" dirty="0" smtClean="0">
                <a:ea typeface="ＭＳ Ｐゴシック" pitchFamily="34" charset="-128"/>
              </a:rPr>
              <a:t>The Findings Must be Useful</a:t>
            </a:r>
          </a:p>
        </p:txBody>
      </p:sp>
      <p:sp>
        <p:nvSpPr>
          <p:cNvPr id="1426435" name="Rectangle 3"/>
          <p:cNvSpPr>
            <a:spLocks noGrp="1" noChangeArrowheads="1"/>
          </p:cNvSpPr>
          <p:nvPr>
            <p:ph idx="1"/>
          </p:nvPr>
        </p:nvSpPr>
        <p:spPr>
          <a:xfrm>
            <a:off x="457438" y="1066800"/>
            <a:ext cx="5106749" cy="2743200"/>
          </a:xfrm>
        </p:spPr>
        <p:txBody>
          <a:bodyPr/>
          <a:lstStyle/>
          <a:p>
            <a:pPr marL="0" indent="0">
              <a:lnSpc>
                <a:spcPts val="1800"/>
              </a:lnSpc>
            </a:pPr>
            <a:r>
              <a:rPr lang="en-US" sz="1600" dirty="0" smtClean="0">
                <a:ea typeface="ＭＳ Ｐゴシック" pitchFamily="34" charset="-128"/>
              </a:rPr>
              <a:t>To improve a program, the findings must be useful</a:t>
            </a:r>
            <a:r>
              <a:rPr lang="en-US" sz="1600" dirty="0" smtClean="0">
                <a:effectLst/>
                <a:ea typeface="ＭＳ Ｐゴシック" pitchFamily="34" charset="-128"/>
              </a:rPr>
              <a:t>! </a:t>
            </a:r>
          </a:p>
          <a:p>
            <a:pPr marL="0" indent="0">
              <a:lnSpc>
                <a:spcPts val="1800"/>
              </a:lnSpc>
            </a:pPr>
            <a:r>
              <a:rPr lang="en-US" sz="1600" dirty="0" smtClean="0">
                <a:effectLst/>
                <a:ea typeface="ＭＳ Ｐゴシック" pitchFamily="34" charset="-128"/>
              </a:rPr>
              <a:t>How?</a:t>
            </a:r>
          </a:p>
          <a:p>
            <a:pPr marL="742950" indent="-400050">
              <a:lnSpc>
                <a:spcPts val="1800"/>
              </a:lnSpc>
              <a:buBlip>
                <a:blip r:embed="rId3"/>
              </a:buBlip>
            </a:pPr>
            <a:r>
              <a:rPr lang="en-US" sz="1600" dirty="0" smtClean="0">
                <a:ea typeface="ＭＳ Ｐゴシック" pitchFamily="34" charset="-128"/>
              </a:rPr>
              <a:t>The stakeholders must be involved. </a:t>
            </a:r>
          </a:p>
          <a:p>
            <a:pPr marL="742950" indent="-400050">
              <a:lnSpc>
                <a:spcPts val="1800"/>
              </a:lnSpc>
              <a:buBlip>
                <a:blip r:embed="rId3"/>
              </a:buBlip>
            </a:pPr>
            <a:r>
              <a:rPr lang="en-US" sz="1600" dirty="0" smtClean="0">
                <a:ea typeface="ＭＳ Ｐゴシック" pitchFamily="34" charset="-128"/>
              </a:rPr>
              <a:t>The questions must be relevant to the program.</a:t>
            </a:r>
          </a:p>
          <a:p>
            <a:pPr marL="742950" indent="-400050">
              <a:lnSpc>
                <a:spcPts val="1800"/>
              </a:lnSpc>
              <a:buBlip>
                <a:blip r:embed="rId3"/>
              </a:buBlip>
            </a:pPr>
            <a:r>
              <a:rPr lang="en-US" sz="1600" dirty="0" smtClean="0">
                <a:effectLst/>
                <a:ea typeface="ＭＳ Ｐゴシック" pitchFamily="34" charset="-128"/>
              </a:rPr>
              <a:t>The findings must be credible to key stakeholders. </a:t>
            </a:r>
          </a:p>
          <a:p>
            <a:pPr eaLnBrk="1" hangingPunct="1">
              <a:buFont typeface="Wingdings" pitchFamily="2" charset="2"/>
              <a:buNone/>
            </a:pPr>
            <a:endParaRPr lang="en-US"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Getting Started and Engaging Your Stakeholders</a:t>
            </a:r>
            <a:endParaRPr lang="en-US" dirty="0"/>
          </a:p>
        </p:txBody>
      </p:sp>
      <p:sp>
        <p:nvSpPr>
          <p:cNvPr id="3" name="Content Placeholder 2"/>
          <p:cNvSpPr>
            <a:spLocks noGrp="1"/>
          </p:cNvSpPr>
          <p:nvPr>
            <p:ph idx="1"/>
          </p:nvPr>
        </p:nvSpPr>
        <p:spPr>
          <a:xfrm>
            <a:off x="1068387" y="1752600"/>
            <a:ext cx="3962400" cy="990600"/>
          </a:xfrm>
        </p:spPr>
        <p:txBody>
          <a:bodyPr/>
          <a:lstStyle/>
          <a:p>
            <a:pPr algn="ctr">
              <a:lnSpc>
                <a:spcPts val="2000"/>
              </a:lnSpc>
              <a:spcBef>
                <a:spcPts val="0"/>
              </a:spcBef>
            </a:pPr>
            <a:r>
              <a:rPr lang="en-US" dirty="0" smtClean="0">
                <a:ea typeface="ＭＳ Ｐゴシック" pitchFamily="34" charset="-128"/>
              </a:rPr>
              <a:t>The Who, When, Why, and How </a:t>
            </a:r>
          </a:p>
          <a:p>
            <a:pPr algn="ctr">
              <a:lnSpc>
                <a:spcPts val="2000"/>
              </a:lnSpc>
              <a:spcBef>
                <a:spcPts val="0"/>
              </a:spcBef>
            </a:pPr>
            <a:r>
              <a:rPr lang="en-US" dirty="0" smtClean="0">
                <a:ea typeface="ＭＳ Ｐゴシック" pitchFamily="34" charset="-128"/>
              </a:rPr>
              <a:t>of Stakeholder Involvement</a:t>
            </a:r>
          </a:p>
          <a:p>
            <a:pPr algn="ctr">
              <a:lnSpc>
                <a:spcPts val="2000"/>
              </a:lnSpc>
              <a:spcBef>
                <a:spcPts val="0"/>
              </a:spcBef>
            </a:pPr>
            <a:r>
              <a:rPr lang="en-US" dirty="0" smtClean="0">
                <a:ea typeface="ＭＳ Ｐゴシック" pitchFamily="34" charset="-128"/>
              </a:rPr>
              <a:t>in CDC’s Evaluation Framework</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77094" y="435162"/>
            <a:ext cx="4968093" cy="544419"/>
          </a:xfrm>
        </p:spPr>
        <p:txBody>
          <a:bodyPr/>
          <a:lstStyle/>
          <a:p>
            <a:pPr algn="l" eaLnBrk="1" hangingPunct="1"/>
            <a:r>
              <a:rPr lang="en-US" dirty="0" smtClean="0">
                <a:ea typeface="ＭＳ Ｐゴシック" pitchFamily="34" charset="-128"/>
              </a:rPr>
              <a:t>“Who” are the Stakeholders?</a:t>
            </a:r>
            <a:endParaRPr lang="en-US" sz="3200" dirty="0" smtClean="0">
              <a:ea typeface="ＭＳ Ｐゴシック" pitchFamily="34" charset="-128"/>
            </a:endParaRPr>
          </a:p>
        </p:txBody>
      </p:sp>
      <p:sp>
        <p:nvSpPr>
          <p:cNvPr id="32771" name="Rectangle 4"/>
          <p:cNvSpPr>
            <a:spLocks noChangeArrowheads="1"/>
          </p:cNvSpPr>
          <p:nvPr/>
        </p:nvSpPr>
        <p:spPr bwMode="auto">
          <a:xfrm>
            <a:off x="4759205" y="4267574"/>
            <a:ext cx="1270661" cy="304426"/>
          </a:xfrm>
          <a:prstGeom prst="rect">
            <a:avLst/>
          </a:prstGeom>
          <a:noFill/>
          <a:ln w="9525">
            <a:noFill/>
            <a:miter lim="800000"/>
            <a:headEnd/>
            <a:tailEnd/>
          </a:ln>
        </p:spPr>
        <p:txBody>
          <a:bodyPr lIns="55091" tIns="27546" rIns="55091" bIns="27546" anchor="ctr"/>
          <a:lstStyle/>
          <a:p>
            <a:pPr algn="r"/>
            <a:endParaRPr lang="en-US" sz="800" dirty="0">
              <a:latin typeface="Times New Roman" pitchFamily="18" charset="0"/>
            </a:endParaRPr>
          </a:p>
        </p:txBody>
      </p:sp>
      <p:sp>
        <p:nvSpPr>
          <p:cNvPr id="1061893" name="Rectangle 5"/>
          <p:cNvSpPr>
            <a:spLocks noGrp="1" noChangeArrowheads="1"/>
          </p:cNvSpPr>
          <p:nvPr>
            <p:ph type="body" idx="1"/>
          </p:nvPr>
        </p:nvSpPr>
        <p:spPr>
          <a:xfrm>
            <a:off x="567947" y="1030941"/>
            <a:ext cx="4920040" cy="2550459"/>
          </a:xfrm>
        </p:spPr>
        <p:txBody>
          <a:bodyPr/>
          <a:lstStyle/>
          <a:p>
            <a:pPr lvl="1" eaLnBrk="1" hangingPunct="1"/>
            <a:endParaRPr lang="en-US" sz="1400" dirty="0" smtClean="0">
              <a:ea typeface="ＭＳ Ｐゴシック" pitchFamily="34" charset="-128"/>
            </a:endParaRPr>
          </a:p>
          <a:p>
            <a:pPr lvl="2" eaLnBrk="1" hangingPunct="1"/>
            <a:endParaRPr lang="en-US" sz="1400" dirty="0" smtClean="0">
              <a:effectLst>
                <a:outerShdw blurRad="38100" dist="38100" dir="2700000" algn="tl">
                  <a:srgbClr val="FFFFFF"/>
                </a:outerShdw>
              </a:effectLst>
              <a:ea typeface="ＭＳ Ｐゴシック" pitchFamily="34" charset="-128"/>
            </a:endParaRPr>
          </a:p>
          <a:p>
            <a:pPr lvl="2" eaLnBrk="1" hangingPunct="1"/>
            <a:endParaRPr lang="en-US" sz="1400" dirty="0" smtClean="0">
              <a:effectLst>
                <a:outerShdw blurRad="38100" dist="38100" dir="2700000" algn="tl">
                  <a:srgbClr val="FFFFFF"/>
                </a:outerShdw>
              </a:effectLst>
              <a:ea typeface="ＭＳ Ｐゴシック" pitchFamily="34" charset="-128"/>
            </a:endParaRPr>
          </a:p>
          <a:p>
            <a:pPr eaLnBrk="1" hangingPunct="1"/>
            <a:endParaRPr lang="en-US" sz="1400" dirty="0" smtClean="0">
              <a:effectLst>
                <a:outerShdw blurRad="38100" dist="38100" dir="2700000" algn="tl">
                  <a:srgbClr val="FFFFFF"/>
                </a:outerShdw>
              </a:effectLst>
              <a:ea typeface="ＭＳ Ｐゴシック" pitchFamily="34" charset="-128"/>
            </a:endParaRPr>
          </a:p>
        </p:txBody>
      </p:sp>
      <p:sp>
        <p:nvSpPr>
          <p:cNvPr id="7" name="TextBox 6"/>
          <p:cNvSpPr txBox="1"/>
          <p:nvPr/>
        </p:nvSpPr>
        <p:spPr>
          <a:xfrm>
            <a:off x="230187" y="1219200"/>
            <a:ext cx="5562600" cy="1921552"/>
          </a:xfrm>
          <a:prstGeom prst="rect">
            <a:avLst/>
          </a:prstGeom>
          <a:noFill/>
        </p:spPr>
        <p:txBody>
          <a:bodyPr wrap="square" rtlCol="0">
            <a:spAutoFit/>
          </a:bodyPr>
          <a:lstStyle/>
          <a:p>
            <a:pPr>
              <a:lnSpc>
                <a:spcPts val="2000"/>
              </a:lnSpc>
            </a:pPr>
            <a:r>
              <a:rPr lang="en-US" b="1" dirty="0" smtClean="0">
                <a:solidFill>
                  <a:schemeClr val="tx2"/>
                </a:solidFill>
                <a:latin typeface="+mn-lt"/>
              </a:rPr>
              <a:t>Stakeholders are:</a:t>
            </a:r>
          </a:p>
          <a:p>
            <a:pPr marL="628650" lvl="1" indent="-323850">
              <a:lnSpc>
                <a:spcPts val="2000"/>
              </a:lnSpc>
              <a:spcBef>
                <a:spcPts val="600"/>
              </a:spcBef>
              <a:buBlip>
                <a:blip r:embed="rId3"/>
              </a:buBlip>
            </a:pPr>
            <a:r>
              <a:rPr lang="en-US" b="1" i="1" dirty="0" smtClean="0">
                <a:solidFill>
                  <a:schemeClr val="accent5">
                    <a:lumMod val="50000"/>
                  </a:schemeClr>
                </a:solidFill>
                <a:latin typeface="+mn-lt"/>
              </a:rPr>
              <a:t>people and/or organizations </a:t>
            </a:r>
            <a:r>
              <a:rPr lang="en-US" b="1" dirty="0" smtClean="0">
                <a:solidFill>
                  <a:schemeClr val="tx2"/>
                </a:solidFill>
                <a:latin typeface="+mn-lt"/>
              </a:rPr>
              <a:t>that are </a:t>
            </a:r>
          </a:p>
          <a:p>
            <a:pPr marL="628650" lvl="1" indent="-323850">
              <a:lnSpc>
                <a:spcPts val="2000"/>
              </a:lnSpc>
              <a:spcBef>
                <a:spcPts val="600"/>
              </a:spcBef>
              <a:buBlip>
                <a:blip r:embed="rId3"/>
              </a:buBlip>
            </a:pPr>
            <a:r>
              <a:rPr lang="en-US" b="1" i="1" dirty="0" smtClean="0">
                <a:solidFill>
                  <a:schemeClr val="accent5">
                    <a:lumMod val="50000"/>
                  </a:schemeClr>
                </a:solidFill>
                <a:latin typeface="+mn-lt"/>
              </a:rPr>
              <a:t>interested in the program</a:t>
            </a:r>
            <a:r>
              <a:rPr lang="en-US" b="1" dirty="0" smtClean="0">
                <a:solidFill>
                  <a:schemeClr val="tx2"/>
                </a:solidFill>
                <a:latin typeface="+mn-lt"/>
              </a:rPr>
              <a:t>, are </a:t>
            </a:r>
          </a:p>
          <a:p>
            <a:pPr marL="628650" lvl="1" indent="-323850">
              <a:lnSpc>
                <a:spcPts val="2000"/>
              </a:lnSpc>
              <a:spcBef>
                <a:spcPts val="600"/>
              </a:spcBef>
              <a:buBlip>
                <a:blip r:embed="rId3"/>
              </a:buBlip>
            </a:pPr>
            <a:r>
              <a:rPr lang="en-US" b="1" i="1" dirty="0" smtClean="0">
                <a:solidFill>
                  <a:schemeClr val="accent5">
                    <a:lumMod val="50000"/>
                  </a:schemeClr>
                </a:solidFill>
                <a:latin typeface="+mn-lt"/>
              </a:rPr>
              <a:t>interested in the results </a:t>
            </a:r>
            <a:r>
              <a:rPr lang="en-US" b="1" dirty="0" smtClean="0">
                <a:solidFill>
                  <a:schemeClr val="tx2"/>
                </a:solidFill>
                <a:latin typeface="+mn-lt"/>
              </a:rPr>
              <a:t>of the evaluation and/or </a:t>
            </a:r>
          </a:p>
          <a:p>
            <a:pPr marL="628650" lvl="1" indent="-323850">
              <a:lnSpc>
                <a:spcPts val="2000"/>
              </a:lnSpc>
              <a:spcBef>
                <a:spcPts val="600"/>
              </a:spcBef>
              <a:buBlip>
                <a:blip r:embed="rId3"/>
              </a:buBlip>
            </a:pPr>
            <a:r>
              <a:rPr lang="en-US" b="1" i="1" dirty="0" smtClean="0">
                <a:solidFill>
                  <a:schemeClr val="accent5">
                    <a:lumMod val="50000"/>
                  </a:schemeClr>
                </a:solidFill>
                <a:latin typeface="+mn-lt"/>
              </a:rPr>
              <a:t>have a stake </a:t>
            </a:r>
            <a:r>
              <a:rPr lang="en-US" b="1" dirty="0" smtClean="0">
                <a:solidFill>
                  <a:schemeClr val="tx2"/>
                </a:solidFill>
                <a:latin typeface="+mn-lt"/>
              </a:rPr>
              <a:t>in what will be done with the  results of the evaluation.</a:t>
            </a:r>
            <a:endParaRPr lang="en-US" b="1" dirty="0">
              <a:solidFill>
                <a:schemeClr val="tx2"/>
              </a:solidFill>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438" y="304800"/>
            <a:ext cx="5184299" cy="558800"/>
          </a:xfrm>
        </p:spPr>
        <p:txBody>
          <a:bodyPr/>
          <a:lstStyle/>
          <a:p>
            <a:r>
              <a:rPr lang="en-US" dirty="0" smtClean="0"/>
              <a:t>Examples of Stakeholders</a:t>
            </a:r>
            <a:endParaRPr lang="en-US" dirty="0"/>
          </a:p>
        </p:txBody>
      </p:sp>
      <p:graphicFrame>
        <p:nvGraphicFramePr>
          <p:cNvPr id="5" name="Content Placeholder 4"/>
          <p:cNvGraphicFramePr>
            <a:graphicFrameLocks noGrp="1"/>
          </p:cNvGraphicFramePr>
          <p:nvPr>
            <p:ph idx="1"/>
          </p:nvPr>
        </p:nvGraphicFramePr>
        <p:xfrm>
          <a:off x="534988" y="990600"/>
          <a:ext cx="4800599"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p:txBody>
          <a:bodyPr/>
          <a:lstStyle/>
          <a:p>
            <a:r>
              <a:rPr lang="en-US" dirty="0" smtClean="0"/>
              <a:t>Agenda</a:t>
            </a:r>
            <a:endParaRPr lang="en-US" dirty="0"/>
          </a:p>
        </p:txBody>
      </p:sp>
      <p:sp>
        <p:nvSpPr>
          <p:cNvPr id="1633283" name="Rectangle 3"/>
          <p:cNvSpPr>
            <a:spLocks noGrp="1" noChangeArrowheads="1"/>
          </p:cNvSpPr>
          <p:nvPr>
            <p:ph idx="1"/>
          </p:nvPr>
        </p:nvSpPr>
        <p:spPr>
          <a:xfrm>
            <a:off x="355785" y="1066800"/>
            <a:ext cx="5056002" cy="2971800"/>
          </a:xfrm>
        </p:spPr>
        <p:txBody>
          <a:bodyPr/>
          <a:lstStyle/>
          <a:p>
            <a:pPr lvl="1">
              <a:lnSpc>
                <a:spcPts val="2000"/>
              </a:lnSpc>
              <a:spcBef>
                <a:spcPts val="600"/>
              </a:spcBef>
              <a:spcAft>
                <a:spcPts val="600"/>
              </a:spcAft>
            </a:pPr>
            <a:r>
              <a:rPr lang="en-US" sz="1600" dirty="0" smtClean="0">
                <a:ea typeface="ＭＳ Ｐゴシック" pitchFamily="34" charset="-128"/>
              </a:rPr>
              <a:t>Definition of evaluation.</a:t>
            </a:r>
          </a:p>
          <a:p>
            <a:pPr lvl="1">
              <a:lnSpc>
                <a:spcPts val="2000"/>
              </a:lnSpc>
              <a:spcBef>
                <a:spcPts val="600"/>
              </a:spcBef>
              <a:spcAft>
                <a:spcPts val="600"/>
              </a:spcAft>
            </a:pPr>
            <a:r>
              <a:rPr lang="en-US" sz="1600" dirty="0" smtClean="0">
                <a:ea typeface="ＭＳ Ｐゴシック" pitchFamily="34" charset="-128"/>
              </a:rPr>
              <a:t>Difference between evaluation &amp; research.</a:t>
            </a:r>
          </a:p>
          <a:p>
            <a:pPr lvl="1">
              <a:lnSpc>
                <a:spcPts val="2000"/>
              </a:lnSpc>
              <a:spcBef>
                <a:spcPts val="600"/>
              </a:spcBef>
              <a:spcAft>
                <a:spcPts val="600"/>
              </a:spcAft>
            </a:pPr>
            <a:r>
              <a:rPr lang="en-US" sz="1600" dirty="0" smtClean="0">
                <a:ea typeface="ＭＳ Ｐゴシック" pitchFamily="34" charset="-128"/>
              </a:rPr>
              <a:t>CDC’s Evaluation Framework. </a:t>
            </a:r>
          </a:p>
          <a:p>
            <a:pPr lvl="1">
              <a:lnSpc>
                <a:spcPts val="2000"/>
              </a:lnSpc>
              <a:spcBef>
                <a:spcPts val="600"/>
              </a:spcBef>
              <a:spcAft>
                <a:spcPts val="600"/>
              </a:spcAft>
            </a:pPr>
            <a:r>
              <a:rPr lang="en-US" sz="1600" dirty="0" smtClean="0">
                <a:ea typeface="ＭＳ Ｐゴシック" pitchFamily="34" charset="-128"/>
              </a:rPr>
              <a:t>The who, why, when &amp; how of stakeholders.</a:t>
            </a:r>
          </a:p>
          <a:p>
            <a:pPr lvl="1">
              <a:lnSpc>
                <a:spcPts val="2000"/>
              </a:lnSpc>
              <a:spcBef>
                <a:spcPts val="600"/>
              </a:spcBef>
              <a:spcAft>
                <a:spcPts val="600"/>
              </a:spcAft>
            </a:pPr>
            <a:r>
              <a:rPr lang="en-US" sz="1600" dirty="0" smtClean="0">
                <a:ea typeface="ＭＳ Ｐゴシック" pitchFamily="34" charset="-128"/>
              </a:rPr>
              <a:t>Tangible examples of engaging stakeholders.</a:t>
            </a:r>
          </a:p>
          <a:p>
            <a:pPr marL="687388" lvl="1" indent="-382588">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438" y="381000"/>
            <a:ext cx="5184299" cy="482600"/>
          </a:xfrm>
        </p:spPr>
        <p:txBody>
          <a:bodyPr/>
          <a:lstStyle/>
          <a:p>
            <a:r>
              <a:rPr lang="en-US" dirty="0" smtClean="0"/>
              <a:t>Each Program is Different</a:t>
            </a:r>
            <a:br>
              <a:rPr lang="en-US" dirty="0" smtClean="0"/>
            </a:br>
            <a:endParaRPr lang="en-US" dirty="0"/>
          </a:p>
        </p:txBody>
      </p:sp>
      <p:sp>
        <p:nvSpPr>
          <p:cNvPr id="4" name="Content Placeholder 3"/>
          <p:cNvSpPr>
            <a:spLocks noGrp="1"/>
          </p:cNvSpPr>
          <p:nvPr>
            <p:ph idx="1"/>
          </p:nvPr>
        </p:nvSpPr>
        <p:spPr>
          <a:xfrm>
            <a:off x="457438" y="1066800"/>
            <a:ext cx="5184299" cy="609600"/>
          </a:xfrm>
        </p:spPr>
        <p:txBody>
          <a:bodyPr/>
          <a:lstStyle/>
          <a:p>
            <a:r>
              <a:rPr lang="en-US" sz="1600" dirty="0" smtClean="0"/>
              <a:t>Develop a list of stakeholders at the start of any evaluation activity.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79294"/>
            <a:ext cx="5845043" cy="762000"/>
          </a:xfrm>
        </p:spPr>
        <p:txBody>
          <a:bodyPr/>
          <a:lstStyle/>
          <a:p>
            <a:pPr eaLnBrk="1" hangingPunct="1"/>
            <a:r>
              <a:rPr lang="en-US" dirty="0" smtClean="0">
                <a:ea typeface="ＭＳ Ｐゴシック" pitchFamily="34" charset="-128"/>
              </a:rPr>
              <a:t>Which Stakeholders Matter Most?</a:t>
            </a:r>
          </a:p>
        </p:txBody>
      </p:sp>
      <p:sp>
        <p:nvSpPr>
          <p:cNvPr id="36869" name="Text Box 5"/>
          <p:cNvSpPr txBox="1">
            <a:spLocks noChangeArrowheads="1"/>
          </p:cNvSpPr>
          <p:nvPr/>
        </p:nvSpPr>
        <p:spPr bwMode="auto">
          <a:xfrm>
            <a:off x="306387" y="1143000"/>
            <a:ext cx="5486400" cy="952991"/>
          </a:xfrm>
          <a:prstGeom prst="rect">
            <a:avLst/>
          </a:prstGeom>
          <a:noFill/>
          <a:ln w="9525">
            <a:noFill/>
            <a:miter lim="800000"/>
            <a:headEnd/>
            <a:tailEnd/>
          </a:ln>
        </p:spPr>
        <p:txBody>
          <a:bodyPr wrap="square" lIns="59854" tIns="29927" rIns="59854" bIns="29927">
            <a:spAutoFit/>
          </a:bodyPr>
          <a:lstStyle/>
          <a:p>
            <a:pPr marL="273588" indent="-273588" defTabSz="599425" eaLnBrk="0" hangingPunct="0">
              <a:spcAft>
                <a:spcPts val="1200"/>
              </a:spcAft>
            </a:pPr>
            <a:r>
              <a:rPr lang="en-US" b="1" dirty="0" smtClean="0">
                <a:solidFill>
                  <a:schemeClr val="tx2"/>
                </a:solidFill>
                <a:latin typeface="+mn-lt"/>
              </a:rPr>
              <a:t>Review your list of stakeholders and think strategically about these questions: </a:t>
            </a:r>
          </a:p>
          <a:p>
            <a:pPr marL="578449" lvl="1" indent="-273588" defTabSz="599425" eaLnBrk="0" hangingPunct="0"/>
            <a:r>
              <a:rPr lang="en-US" b="1" dirty="0" smtClean="0">
                <a:solidFill>
                  <a:schemeClr val="tx2"/>
                </a:solidFill>
                <a:latin typeface="+mn-lt"/>
              </a:rPr>
              <a:t>“Who </a:t>
            </a:r>
            <a:r>
              <a:rPr lang="en-US" b="1" dirty="0">
                <a:solidFill>
                  <a:schemeClr val="tx2"/>
                </a:solidFill>
                <a:latin typeface="+mn-lt"/>
              </a:rPr>
              <a:t>do we </a:t>
            </a:r>
            <a:r>
              <a:rPr lang="en-US" b="1" i="1" dirty="0">
                <a:solidFill>
                  <a:schemeClr val="accent5">
                    <a:lumMod val="50000"/>
                  </a:schemeClr>
                </a:solidFill>
                <a:latin typeface="+mn-lt"/>
              </a:rPr>
              <a:t>need</a:t>
            </a:r>
            <a:r>
              <a:rPr lang="en-US" b="1" dirty="0">
                <a:solidFill>
                  <a:schemeClr val="tx2"/>
                </a:solidFill>
                <a:latin typeface="+mn-lt"/>
              </a:rPr>
              <a:t> to</a:t>
            </a:r>
            <a:r>
              <a:rPr lang="en-US" b="1" dirty="0" smtClean="0">
                <a:solidFill>
                  <a:schemeClr val="tx2"/>
                </a:solidFill>
                <a:latin typeface="+mn-lt"/>
              </a:rPr>
              <a:t>…”</a:t>
            </a:r>
            <a:endParaRPr lang="en-US" b="1" dirty="0">
              <a:solidFill>
                <a:schemeClr val="tx2"/>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79294"/>
            <a:ext cx="5845043" cy="762000"/>
          </a:xfrm>
        </p:spPr>
        <p:txBody>
          <a:bodyPr/>
          <a:lstStyle/>
          <a:p>
            <a:pPr eaLnBrk="1" hangingPunct="1"/>
            <a:r>
              <a:rPr lang="en-US" dirty="0" smtClean="0">
                <a:ea typeface="ＭＳ Ｐゴシック" pitchFamily="34" charset="-128"/>
              </a:rPr>
              <a:t>Which Stakeholders Matter Most?</a:t>
            </a:r>
          </a:p>
        </p:txBody>
      </p:sp>
      <p:sp>
        <p:nvSpPr>
          <p:cNvPr id="36869" name="Text Box 5"/>
          <p:cNvSpPr txBox="1">
            <a:spLocks noChangeArrowheads="1"/>
          </p:cNvSpPr>
          <p:nvPr/>
        </p:nvSpPr>
        <p:spPr bwMode="auto">
          <a:xfrm>
            <a:off x="306387" y="1143000"/>
            <a:ext cx="5486400" cy="1199212"/>
          </a:xfrm>
          <a:prstGeom prst="rect">
            <a:avLst/>
          </a:prstGeom>
          <a:noFill/>
          <a:ln w="9525">
            <a:noFill/>
            <a:miter lim="800000"/>
            <a:headEnd/>
            <a:tailEnd/>
          </a:ln>
        </p:spPr>
        <p:txBody>
          <a:bodyPr wrap="square" lIns="59854" tIns="29927" rIns="59854" bIns="29927">
            <a:spAutoFit/>
          </a:bodyPr>
          <a:lstStyle/>
          <a:p>
            <a:pPr marL="273588" indent="-273588" defTabSz="599425" eaLnBrk="0" hangingPunct="0">
              <a:spcAft>
                <a:spcPts val="1200"/>
              </a:spcAft>
            </a:pPr>
            <a:r>
              <a:rPr lang="en-US" b="1" dirty="0" smtClean="0">
                <a:solidFill>
                  <a:schemeClr val="tx2"/>
                </a:solidFill>
                <a:latin typeface="+mn-lt"/>
              </a:rPr>
              <a:t>Review your list of stakeholders and think strategically about</a:t>
            </a:r>
            <a:r>
              <a:rPr lang="en-US" b="1" dirty="0" smtClean="0">
                <a:solidFill>
                  <a:schemeClr val="tx2"/>
                </a:solidFill>
              </a:rPr>
              <a:t> </a:t>
            </a:r>
            <a:r>
              <a:rPr lang="en-US" b="1" dirty="0" smtClean="0">
                <a:solidFill>
                  <a:schemeClr val="tx2"/>
                </a:solidFill>
                <a:latin typeface="+mn-lt"/>
              </a:rPr>
              <a:t>these questions: </a:t>
            </a:r>
          </a:p>
          <a:p>
            <a:pPr marL="578449" lvl="1" indent="-273588" defTabSz="599425" eaLnBrk="0" hangingPunct="0"/>
            <a:r>
              <a:rPr lang="en-US" b="1" dirty="0" smtClean="0">
                <a:solidFill>
                  <a:schemeClr val="tx2"/>
                </a:solidFill>
                <a:latin typeface="+mn-lt"/>
              </a:rPr>
              <a:t>“Who </a:t>
            </a:r>
            <a:r>
              <a:rPr lang="en-US" b="1" dirty="0">
                <a:solidFill>
                  <a:schemeClr val="tx2"/>
                </a:solidFill>
                <a:latin typeface="+mn-lt"/>
              </a:rPr>
              <a:t>do we </a:t>
            </a:r>
            <a:r>
              <a:rPr lang="en-US" b="1" i="1" dirty="0">
                <a:solidFill>
                  <a:schemeClr val="accent5">
                    <a:lumMod val="50000"/>
                  </a:schemeClr>
                </a:solidFill>
                <a:latin typeface="+mn-lt"/>
              </a:rPr>
              <a:t>need</a:t>
            </a:r>
            <a:r>
              <a:rPr lang="en-US" b="1" dirty="0">
                <a:solidFill>
                  <a:schemeClr val="tx2"/>
                </a:solidFill>
                <a:latin typeface="+mn-lt"/>
              </a:rPr>
              <a:t> to</a:t>
            </a:r>
            <a:r>
              <a:rPr lang="en-US" b="1" dirty="0" smtClean="0">
                <a:solidFill>
                  <a:schemeClr val="tx2"/>
                </a:solidFill>
                <a:latin typeface="+mn-lt"/>
              </a:rPr>
              <a:t>…”</a:t>
            </a:r>
            <a:endParaRPr lang="en-US" b="1" dirty="0">
              <a:solidFill>
                <a:schemeClr val="tx2"/>
              </a:solidFill>
              <a:latin typeface="+mn-lt"/>
            </a:endParaRP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enhance </a:t>
            </a:r>
            <a:r>
              <a:rPr lang="en-US" b="1" dirty="0">
                <a:solidFill>
                  <a:schemeClr val="tx2"/>
                </a:solidFill>
                <a:latin typeface="+mn-lt"/>
              </a:rPr>
              <a:t>credibility</a:t>
            </a:r>
            <a:r>
              <a:rPr lang="en-US" b="1" dirty="0" smtClean="0">
                <a:solidFill>
                  <a:schemeClr val="tx2"/>
                </a:solidFill>
                <a:latin typeface="+mn-lt"/>
              </a:rPr>
              <a:t>?</a:t>
            </a:r>
            <a:endParaRPr lang="en-US" b="1" dirty="0">
              <a:solidFill>
                <a:schemeClr val="tx2"/>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79294"/>
            <a:ext cx="5845043" cy="762000"/>
          </a:xfrm>
        </p:spPr>
        <p:txBody>
          <a:bodyPr/>
          <a:lstStyle/>
          <a:p>
            <a:pPr eaLnBrk="1" hangingPunct="1"/>
            <a:r>
              <a:rPr lang="en-US" dirty="0" smtClean="0">
                <a:ea typeface="ＭＳ Ｐゴシック" pitchFamily="34" charset="-128"/>
              </a:rPr>
              <a:t>Which Stakeholders Matter Most?</a:t>
            </a:r>
          </a:p>
        </p:txBody>
      </p:sp>
      <p:sp>
        <p:nvSpPr>
          <p:cNvPr id="36869" name="Text Box 5"/>
          <p:cNvSpPr txBox="1">
            <a:spLocks noChangeArrowheads="1"/>
          </p:cNvSpPr>
          <p:nvPr/>
        </p:nvSpPr>
        <p:spPr bwMode="auto">
          <a:xfrm>
            <a:off x="306387" y="1143000"/>
            <a:ext cx="5486400" cy="1445433"/>
          </a:xfrm>
          <a:prstGeom prst="rect">
            <a:avLst/>
          </a:prstGeom>
          <a:noFill/>
          <a:ln w="9525">
            <a:noFill/>
            <a:miter lim="800000"/>
            <a:headEnd/>
            <a:tailEnd/>
          </a:ln>
        </p:spPr>
        <p:txBody>
          <a:bodyPr wrap="square" lIns="59854" tIns="29927" rIns="59854" bIns="29927">
            <a:spAutoFit/>
          </a:bodyPr>
          <a:lstStyle/>
          <a:p>
            <a:pPr marL="273588" indent="-273588" defTabSz="599425" eaLnBrk="0" hangingPunct="0">
              <a:spcAft>
                <a:spcPts val="1200"/>
              </a:spcAft>
            </a:pPr>
            <a:r>
              <a:rPr lang="en-US" b="1" dirty="0" smtClean="0">
                <a:solidFill>
                  <a:schemeClr val="tx2"/>
                </a:solidFill>
                <a:latin typeface="+mn-lt"/>
              </a:rPr>
              <a:t>Review your list of stakeholders and think strategically about these questions: </a:t>
            </a:r>
          </a:p>
          <a:p>
            <a:pPr marL="578449" lvl="1" indent="-273588" defTabSz="599425" eaLnBrk="0" hangingPunct="0"/>
            <a:r>
              <a:rPr lang="en-US" b="1" dirty="0" smtClean="0">
                <a:solidFill>
                  <a:schemeClr val="tx2"/>
                </a:solidFill>
                <a:latin typeface="+mn-lt"/>
              </a:rPr>
              <a:t>“Who </a:t>
            </a:r>
            <a:r>
              <a:rPr lang="en-US" b="1" dirty="0">
                <a:solidFill>
                  <a:schemeClr val="tx2"/>
                </a:solidFill>
                <a:latin typeface="+mn-lt"/>
              </a:rPr>
              <a:t>do we </a:t>
            </a:r>
            <a:r>
              <a:rPr lang="en-US" b="1" i="1" dirty="0">
                <a:solidFill>
                  <a:schemeClr val="accent5">
                    <a:lumMod val="50000"/>
                  </a:schemeClr>
                </a:solidFill>
                <a:latin typeface="+mn-lt"/>
              </a:rPr>
              <a:t>need</a:t>
            </a:r>
            <a:r>
              <a:rPr lang="en-US" b="1" dirty="0">
                <a:solidFill>
                  <a:schemeClr val="tx2"/>
                </a:solidFill>
                <a:latin typeface="+mn-lt"/>
              </a:rPr>
              <a:t> to</a:t>
            </a:r>
            <a:r>
              <a:rPr lang="en-US" b="1" dirty="0" smtClean="0">
                <a:solidFill>
                  <a:schemeClr val="tx2"/>
                </a:solidFill>
                <a:latin typeface="+mn-lt"/>
              </a:rPr>
              <a:t>…”</a:t>
            </a:r>
            <a:endParaRPr lang="en-US" b="1" dirty="0">
              <a:solidFill>
                <a:schemeClr val="tx2"/>
              </a:solidFill>
              <a:latin typeface="+mn-lt"/>
            </a:endParaRP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enhance </a:t>
            </a:r>
            <a:r>
              <a:rPr lang="en-US" b="1" dirty="0">
                <a:solidFill>
                  <a:schemeClr val="tx2"/>
                </a:solidFill>
                <a:latin typeface="+mn-lt"/>
              </a:rPr>
              <a:t>credibility?</a:t>
            </a: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implement </a:t>
            </a:r>
            <a:r>
              <a:rPr lang="en-US" b="1" dirty="0">
                <a:solidFill>
                  <a:schemeClr val="tx2"/>
                </a:solidFill>
                <a:latin typeface="+mn-lt"/>
              </a:rPr>
              <a:t>program changes</a:t>
            </a:r>
            <a:r>
              <a:rPr lang="en-US" b="1" dirty="0" smtClean="0">
                <a:solidFill>
                  <a:schemeClr val="tx2"/>
                </a:solidFill>
                <a:latin typeface="+mn-lt"/>
              </a:rPr>
              <a:t>?</a:t>
            </a:r>
            <a:endParaRPr lang="en-US" b="1" dirty="0">
              <a:solidFill>
                <a:schemeClr val="tx2"/>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79294"/>
            <a:ext cx="5845043" cy="762000"/>
          </a:xfrm>
        </p:spPr>
        <p:txBody>
          <a:bodyPr/>
          <a:lstStyle/>
          <a:p>
            <a:pPr eaLnBrk="1" hangingPunct="1"/>
            <a:r>
              <a:rPr lang="en-US" dirty="0" smtClean="0">
                <a:ea typeface="ＭＳ Ｐゴシック" pitchFamily="34" charset="-128"/>
              </a:rPr>
              <a:t>Which Stakeholders Matter Most?</a:t>
            </a:r>
          </a:p>
        </p:txBody>
      </p:sp>
      <p:sp>
        <p:nvSpPr>
          <p:cNvPr id="36869" name="Text Box 5"/>
          <p:cNvSpPr txBox="1">
            <a:spLocks noChangeArrowheads="1"/>
          </p:cNvSpPr>
          <p:nvPr/>
        </p:nvSpPr>
        <p:spPr bwMode="auto">
          <a:xfrm>
            <a:off x="306387" y="1143000"/>
            <a:ext cx="5486400" cy="1691654"/>
          </a:xfrm>
          <a:prstGeom prst="rect">
            <a:avLst/>
          </a:prstGeom>
          <a:noFill/>
          <a:ln w="9525">
            <a:noFill/>
            <a:miter lim="800000"/>
            <a:headEnd/>
            <a:tailEnd/>
          </a:ln>
        </p:spPr>
        <p:txBody>
          <a:bodyPr wrap="square" lIns="59854" tIns="29927" rIns="59854" bIns="29927">
            <a:spAutoFit/>
          </a:bodyPr>
          <a:lstStyle/>
          <a:p>
            <a:pPr marL="273588" indent="-273588" defTabSz="599425" eaLnBrk="0" hangingPunct="0">
              <a:spcAft>
                <a:spcPts val="1200"/>
              </a:spcAft>
            </a:pPr>
            <a:r>
              <a:rPr lang="en-US" b="1" dirty="0" smtClean="0">
                <a:solidFill>
                  <a:schemeClr val="tx2"/>
                </a:solidFill>
                <a:latin typeface="+mn-lt"/>
              </a:rPr>
              <a:t>Review your list of stakeholders and think strategically about these questions: </a:t>
            </a:r>
          </a:p>
          <a:p>
            <a:pPr marL="578449" lvl="1" indent="-273588" defTabSz="599425" eaLnBrk="0" hangingPunct="0"/>
            <a:r>
              <a:rPr lang="en-US" b="1" dirty="0" smtClean="0">
                <a:solidFill>
                  <a:schemeClr val="tx2"/>
                </a:solidFill>
                <a:latin typeface="+mn-lt"/>
              </a:rPr>
              <a:t>“Who </a:t>
            </a:r>
            <a:r>
              <a:rPr lang="en-US" b="1" dirty="0">
                <a:solidFill>
                  <a:schemeClr val="tx2"/>
                </a:solidFill>
                <a:latin typeface="+mn-lt"/>
              </a:rPr>
              <a:t>do we </a:t>
            </a:r>
            <a:r>
              <a:rPr lang="en-US" b="1" i="1" dirty="0">
                <a:solidFill>
                  <a:schemeClr val="accent5">
                    <a:lumMod val="50000"/>
                  </a:schemeClr>
                </a:solidFill>
                <a:latin typeface="+mn-lt"/>
              </a:rPr>
              <a:t>need</a:t>
            </a:r>
            <a:r>
              <a:rPr lang="en-US" b="1" dirty="0">
                <a:solidFill>
                  <a:schemeClr val="tx2"/>
                </a:solidFill>
                <a:latin typeface="+mn-lt"/>
              </a:rPr>
              <a:t> to</a:t>
            </a:r>
            <a:r>
              <a:rPr lang="en-US" b="1" dirty="0" smtClean="0">
                <a:solidFill>
                  <a:schemeClr val="tx2"/>
                </a:solidFill>
                <a:latin typeface="+mn-lt"/>
              </a:rPr>
              <a:t>…”</a:t>
            </a:r>
            <a:endParaRPr lang="en-US" b="1" dirty="0">
              <a:solidFill>
                <a:schemeClr val="tx2"/>
              </a:solidFill>
              <a:latin typeface="+mn-lt"/>
            </a:endParaRP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enhance </a:t>
            </a:r>
            <a:r>
              <a:rPr lang="en-US" b="1" dirty="0">
                <a:solidFill>
                  <a:schemeClr val="tx2"/>
                </a:solidFill>
                <a:latin typeface="+mn-lt"/>
              </a:rPr>
              <a:t>credibility?</a:t>
            </a: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implement </a:t>
            </a:r>
            <a:r>
              <a:rPr lang="en-US" b="1" dirty="0">
                <a:solidFill>
                  <a:schemeClr val="tx2"/>
                </a:solidFill>
                <a:latin typeface="+mn-lt"/>
              </a:rPr>
              <a:t>program changes?</a:t>
            </a: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advocate </a:t>
            </a:r>
            <a:r>
              <a:rPr lang="en-US" b="1" dirty="0">
                <a:solidFill>
                  <a:schemeClr val="tx2"/>
                </a:solidFill>
                <a:latin typeface="+mn-lt"/>
              </a:rPr>
              <a:t>for changes</a:t>
            </a:r>
            <a:r>
              <a:rPr lang="en-US" b="1" dirty="0" smtClean="0">
                <a:solidFill>
                  <a:schemeClr val="tx2"/>
                </a:solidFill>
                <a:latin typeface="+mn-lt"/>
              </a:rPr>
              <a:t>?</a:t>
            </a:r>
            <a:endParaRPr lang="en-US" b="1" dirty="0">
              <a:solidFill>
                <a:schemeClr val="tx2"/>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0" y="179294"/>
            <a:ext cx="5845043" cy="762000"/>
          </a:xfrm>
        </p:spPr>
        <p:txBody>
          <a:bodyPr/>
          <a:lstStyle/>
          <a:p>
            <a:pPr eaLnBrk="1" hangingPunct="1"/>
            <a:r>
              <a:rPr lang="en-US" dirty="0" smtClean="0">
                <a:ea typeface="ＭＳ Ｐゴシック" pitchFamily="34" charset="-128"/>
              </a:rPr>
              <a:t>Which Stakeholders Matter Most?</a:t>
            </a:r>
          </a:p>
        </p:txBody>
      </p:sp>
      <p:sp>
        <p:nvSpPr>
          <p:cNvPr id="36869" name="Text Box 5"/>
          <p:cNvSpPr txBox="1">
            <a:spLocks noChangeArrowheads="1"/>
          </p:cNvSpPr>
          <p:nvPr/>
        </p:nvSpPr>
        <p:spPr bwMode="auto">
          <a:xfrm>
            <a:off x="306387" y="1143000"/>
            <a:ext cx="5486400" cy="1937876"/>
          </a:xfrm>
          <a:prstGeom prst="rect">
            <a:avLst/>
          </a:prstGeom>
          <a:noFill/>
          <a:ln w="9525">
            <a:noFill/>
            <a:miter lim="800000"/>
            <a:headEnd/>
            <a:tailEnd/>
          </a:ln>
        </p:spPr>
        <p:txBody>
          <a:bodyPr wrap="square" lIns="59854" tIns="29927" rIns="59854" bIns="29927">
            <a:spAutoFit/>
          </a:bodyPr>
          <a:lstStyle/>
          <a:p>
            <a:pPr marL="273588" indent="-273588" defTabSz="599425" eaLnBrk="0" hangingPunct="0">
              <a:spcAft>
                <a:spcPts val="1200"/>
              </a:spcAft>
            </a:pPr>
            <a:r>
              <a:rPr lang="en-US" b="1" dirty="0" smtClean="0">
                <a:solidFill>
                  <a:schemeClr val="tx2"/>
                </a:solidFill>
                <a:latin typeface="+mn-lt"/>
              </a:rPr>
              <a:t>Review your list of stakeholders and think strategically about these questions: </a:t>
            </a:r>
          </a:p>
          <a:p>
            <a:pPr marL="578449" lvl="1" indent="-273588" defTabSz="599425" eaLnBrk="0" hangingPunct="0"/>
            <a:r>
              <a:rPr lang="en-US" b="1" dirty="0" smtClean="0">
                <a:solidFill>
                  <a:schemeClr val="tx2"/>
                </a:solidFill>
                <a:latin typeface="+mn-lt"/>
              </a:rPr>
              <a:t>“Who </a:t>
            </a:r>
            <a:r>
              <a:rPr lang="en-US" b="1" dirty="0">
                <a:solidFill>
                  <a:schemeClr val="tx2"/>
                </a:solidFill>
                <a:latin typeface="+mn-lt"/>
              </a:rPr>
              <a:t>do we </a:t>
            </a:r>
            <a:r>
              <a:rPr lang="en-US" b="1" i="1" dirty="0">
                <a:solidFill>
                  <a:schemeClr val="accent5">
                    <a:lumMod val="50000"/>
                  </a:schemeClr>
                </a:solidFill>
                <a:latin typeface="+mn-lt"/>
              </a:rPr>
              <a:t>need</a:t>
            </a:r>
            <a:r>
              <a:rPr lang="en-US" b="1" dirty="0">
                <a:solidFill>
                  <a:schemeClr val="tx2"/>
                </a:solidFill>
                <a:latin typeface="+mn-lt"/>
              </a:rPr>
              <a:t> to</a:t>
            </a:r>
            <a:r>
              <a:rPr lang="en-US" b="1" dirty="0" smtClean="0">
                <a:solidFill>
                  <a:schemeClr val="tx2"/>
                </a:solidFill>
                <a:latin typeface="+mn-lt"/>
              </a:rPr>
              <a:t>…”</a:t>
            </a:r>
            <a:endParaRPr lang="en-US" b="1" dirty="0">
              <a:solidFill>
                <a:schemeClr val="tx2"/>
              </a:solidFill>
              <a:latin typeface="+mn-lt"/>
            </a:endParaRP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enhance </a:t>
            </a:r>
            <a:r>
              <a:rPr lang="en-US" b="1" dirty="0">
                <a:solidFill>
                  <a:schemeClr val="tx2"/>
                </a:solidFill>
                <a:latin typeface="+mn-lt"/>
              </a:rPr>
              <a:t>credibility?</a:t>
            </a: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implement </a:t>
            </a:r>
            <a:r>
              <a:rPr lang="en-US" b="1" dirty="0">
                <a:solidFill>
                  <a:schemeClr val="tx2"/>
                </a:solidFill>
                <a:latin typeface="+mn-lt"/>
              </a:rPr>
              <a:t>program changes?</a:t>
            </a: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advocate </a:t>
            </a:r>
            <a:r>
              <a:rPr lang="en-US" b="1" dirty="0">
                <a:solidFill>
                  <a:schemeClr val="tx2"/>
                </a:solidFill>
                <a:latin typeface="+mn-lt"/>
              </a:rPr>
              <a:t>for changes?</a:t>
            </a:r>
          </a:p>
          <a:p>
            <a:pPr marL="800100" lvl="1" indent="-228600" defTabSz="599425" eaLnBrk="0" hangingPunct="0">
              <a:buClr>
                <a:schemeClr val="accent5">
                  <a:lumMod val="50000"/>
                </a:schemeClr>
              </a:buClr>
              <a:buFont typeface="Wingdings" pitchFamily="2" charset="2"/>
              <a:buChar char="ü"/>
            </a:pPr>
            <a:r>
              <a:rPr lang="en-US" b="1" dirty="0" smtClean="0">
                <a:solidFill>
                  <a:schemeClr val="tx2"/>
                </a:solidFill>
                <a:latin typeface="+mn-lt"/>
              </a:rPr>
              <a:t>fund</a:t>
            </a:r>
            <a:r>
              <a:rPr lang="en-US" b="1" dirty="0">
                <a:solidFill>
                  <a:schemeClr val="tx2"/>
                </a:solidFill>
                <a:latin typeface="+mn-lt"/>
              </a:rPr>
              <a:t>, authorize, or expand the </a:t>
            </a:r>
            <a:r>
              <a:rPr lang="en-US" b="1" dirty="0" smtClean="0">
                <a:solidFill>
                  <a:schemeClr val="tx2"/>
                </a:solidFill>
                <a:latin typeface="+mn-lt"/>
              </a:rPr>
              <a:t>program</a:t>
            </a:r>
            <a:r>
              <a:rPr lang="en-US" b="1" dirty="0">
                <a:solidFill>
                  <a:schemeClr val="tx2"/>
                </a:solidFill>
                <a:latin typeface="+mn-lt"/>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415853" y="224118"/>
            <a:ext cx="5452293" cy="630331"/>
          </a:xfrm>
        </p:spPr>
        <p:txBody>
          <a:bodyPr/>
          <a:lstStyle/>
          <a:p>
            <a:pPr eaLnBrk="1" hangingPunct="1"/>
            <a:r>
              <a:rPr lang="en-US" sz="2400" dirty="0" smtClean="0">
                <a:ea typeface="ＭＳ Ｐゴシック" pitchFamily="34" charset="-128"/>
              </a:rPr>
              <a:t>“Why” Engage Stakeholders?</a:t>
            </a:r>
          </a:p>
        </p:txBody>
      </p:sp>
      <p:sp>
        <p:nvSpPr>
          <p:cNvPr id="38915" name="Rectangle 7"/>
          <p:cNvSpPr>
            <a:spLocks noChangeArrowheads="1"/>
          </p:cNvSpPr>
          <p:nvPr/>
        </p:nvSpPr>
        <p:spPr bwMode="auto">
          <a:xfrm>
            <a:off x="4759205" y="4267574"/>
            <a:ext cx="1270661" cy="304426"/>
          </a:xfrm>
          <a:prstGeom prst="rect">
            <a:avLst/>
          </a:prstGeom>
          <a:noFill/>
          <a:ln w="9525">
            <a:noFill/>
            <a:miter lim="800000"/>
            <a:headEnd/>
            <a:tailEnd/>
          </a:ln>
        </p:spPr>
        <p:txBody>
          <a:bodyPr lIns="55091" tIns="27546" rIns="55091" bIns="27546" anchor="ctr"/>
          <a:lstStyle/>
          <a:p>
            <a:pPr algn="r"/>
            <a:endParaRPr lang="en-US" sz="800" dirty="0">
              <a:latin typeface="Times New Roman" pitchFamily="18" charset="0"/>
            </a:endParaRPr>
          </a:p>
        </p:txBody>
      </p:sp>
      <p:sp>
        <p:nvSpPr>
          <p:cNvPr id="1063954" name="Rectangle 18"/>
          <p:cNvSpPr>
            <a:spLocks noGrp="1" noChangeArrowheads="1"/>
          </p:cNvSpPr>
          <p:nvPr>
            <p:ph type="body" idx="1"/>
          </p:nvPr>
        </p:nvSpPr>
        <p:spPr>
          <a:xfrm>
            <a:off x="382587" y="1066800"/>
            <a:ext cx="5257800" cy="2366682"/>
          </a:xfrm>
        </p:spPr>
        <p:txBody>
          <a:bodyPr/>
          <a:lstStyle/>
          <a:p>
            <a:pPr marL="342900" indent="-342900" eaLnBrk="1" hangingPunct="1">
              <a:lnSpc>
                <a:spcPts val="1800"/>
              </a:lnSpc>
              <a:spcBef>
                <a:spcPts val="0"/>
              </a:spcBef>
              <a:buBlip>
                <a:blip r:embed="rId3"/>
              </a:buBlip>
            </a:pPr>
            <a:r>
              <a:rPr lang="en-US" sz="1600" dirty="0" smtClean="0">
                <a:solidFill>
                  <a:schemeClr val="tx2"/>
                </a:solidFill>
                <a:ea typeface="ＭＳ Ｐゴシック" pitchFamily="34" charset="-128"/>
              </a:rPr>
              <a:t>Engaging stakeholders is an important part of the CDC Evaluation Framework.</a:t>
            </a:r>
            <a:endParaRPr lang="en-US" dirty="0" smtClean="0">
              <a:solidFill>
                <a:schemeClr val="tx2"/>
              </a:solidFill>
              <a:ea typeface="ＭＳ Ｐゴシック" pitchFamily="34" charset="-128"/>
            </a:endParaRPr>
          </a:p>
          <a:p>
            <a:pPr lvl="1">
              <a:lnSpc>
                <a:spcPts val="1800"/>
              </a:lnSpc>
              <a:spcBef>
                <a:spcPts val="1200"/>
              </a:spcBef>
              <a:buClr>
                <a:schemeClr val="accent5">
                  <a:lumMod val="50000"/>
                </a:schemeClr>
              </a:buClr>
              <a:buSzPct val="100000"/>
              <a:buFont typeface="Wingdings" pitchFamily="2" charset="2"/>
              <a:buChar char="Ø"/>
            </a:pPr>
            <a:r>
              <a:rPr lang="en-US" dirty="0" smtClean="0">
                <a:solidFill>
                  <a:schemeClr val="tx2"/>
                </a:solidFill>
                <a:ea typeface="ＭＳ Ｐゴシック" pitchFamily="34" charset="-128"/>
              </a:rPr>
              <a:t>Involving stakeholders may be a requirement of your program.</a:t>
            </a:r>
          </a:p>
          <a:p>
            <a:pPr eaLnBrk="1" hangingPunct="1"/>
            <a:endParaRPr lang="en-US" dirty="0" smtClean="0">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415853" y="224118"/>
            <a:ext cx="5452293" cy="630331"/>
          </a:xfrm>
        </p:spPr>
        <p:txBody>
          <a:bodyPr/>
          <a:lstStyle/>
          <a:p>
            <a:pPr eaLnBrk="1" hangingPunct="1"/>
            <a:r>
              <a:rPr lang="en-US" sz="2400" dirty="0" smtClean="0">
                <a:ea typeface="ＭＳ Ｐゴシック" pitchFamily="34" charset="-128"/>
              </a:rPr>
              <a:t>“Why” Engage Stakeholders?</a:t>
            </a:r>
          </a:p>
        </p:txBody>
      </p:sp>
      <p:sp>
        <p:nvSpPr>
          <p:cNvPr id="1063954" name="Rectangle 18"/>
          <p:cNvSpPr>
            <a:spLocks noGrp="1" noChangeArrowheads="1"/>
          </p:cNvSpPr>
          <p:nvPr>
            <p:ph type="body" idx="1"/>
          </p:nvPr>
        </p:nvSpPr>
        <p:spPr>
          <a:xfrm>
            <a:off x="382587" y="1066800"/>
            <a:ext cx="5181600" cy="2366682"/>
          </a:xfrm>
        </p:spPr>
        <p:txBody>
          <a:bodyPr/>
          <a:lstStyle/>
          <a:p>
            <a:pPr marL="342900" indent="-342900" eaLnBrk="1" hangingPunct="1">
              <a:lnSpc>
                <a:spcPct val="90000"/>
              </a:lnSpc>
              <a:spcAft>
                <a:spcPts val="1200"/>
              </a:spcAft>
              <a:buBlip>
                <a:blip r:embed="rId3"/>
              </a:buBlip>
            </a:pPr>
            <a:r>
              <a:rPr lang="en-US" sz="1600" dirty="0" smtClean="0">
                <a:solidFill>
                  <a:schemeClr val="bg1">
                    <a:lumMod val="75000"/>
                  </a:schemeClr>
                </a:solidFill>
                <a:ea typeface="ＭＳ Ｐゴシック" pitchFamily="34" charset="-128"/>
              </a:rPr>
              <a:t>Engaging stakeholders is an important part of the CDC Evaluation Framework</a:t>
            </a:r>
          </a:p>
          <a:p>
            <a:pPr marL="342900" indent="-342900" eaLnBrk="1" hangingPunct="1">
              <a:lnSpc>
                <a:spcPct val="90000"/>
              </a:lnSpc>
              <a:buBlip>
                <a:blip r:embed="rId4"/>
              </a:buBlip>
            </a:pPr>
            <a:r>
              <a:rPr lang="en-US" sz="1600" dirty="0" smtClean="0">
                <a:solidFill>
                  <a:schemeClr val="tx2"/>
                </a:solidFill>
                <a:ea typeface="ＭＳ Ｐゴシック" pitchFamily="34" charset="-128"/>
              </a:rPr>
              <a:t>Stakeholders will </a:t>
            </a:r>
            <a:r>
              <a:rPr lang="en-US" sz="1600" i="1" dirty="0" smtClean="0">
                <a:solidFill>
                  <a:schemeClr val="accent5">
                    <a:lumMod val="50000"/>
                  </a:schemeClr>
                </a:solidFill>
                <a:ea typeface="ＭＳ Ｐゴシック" pitchFamily="34" charset="-128"/>
              </a:rPr>
              <a:t>add credibility. </a:t>
            </a:r>
          </a:p>
          <a:p>
            <a:pPr lvl="1">
              <a:lnSpc>
                <a:spcPts val="1900"/>
              </a:lnSpc>
              <a:spcBef>
                <a:spcPts val="1200"/>
              </a:spcBef>
              <a:spcAft>
                <a:spcPts val="0"/>
              </a:spcAft>
              <a:buClr>
                <a:schemeClr val="accent5">
                  <a:lumMod val="50000"/>
                </a:schemeClr>
              </a:buClr>
              <a:buSzPct val="100000"/>
              <a:buFont typeface="Wingdings" pitchFamily="2" charset="2"/>
              <a:buChar char="Ø"/>
            </a:pPr>
            <a:r>
              <a:rPr lang="en-US" dirty="0" smtClean="0">
                <a:solidFill>
                  <a:schemeClr val="tx2"/>
                </a:solidFill>
                <a:ea typeface="ＭＳ Ｐゴシック" pitchFamily="34" charset="-128"/>
              </a:rPr>
              <a:t>If you want the results to be acted upon, they must be credible.</a:t>
            </a:r>
          </a:p>
          <a:p>
            <a:pPr eaLnBrk="1" hangingPunct="1"/>
            <a:endParaRPr lang="en-US" sz="1600" dirty="0" smtClean="0">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415853" y="224118"/>
            <a:ext cx="5452293" cy="630331"/>
          </a:xfrm>
        </p:spPr>
        <p:txBody>
          <a:bodyPr/>
          <a:lstStyle/>
          <a:p>
            <a:pPr eaLnBrk="1" hangingPunct="1"/>
            <a:r>
              <a:rPr lang="en-US" sz="2400" dirty="0" smtClean="0">
                <a:ea typeface="ＭＳ Ｐゴシック" pitchFamily="34" charset="-128"/>
              </a:rPr>
              <a:t>“Why” Engage Stakeholders?</a:t>
            </a:r>
          </a:p>
        </p:txBody>
      </p:sp>
      <p:sp>
        <p:nvSpPr>
          <p:cNvPr id="1063954" name="Rectangle 18"/>
          <p:cNvSpPr>
            <a:spLocks noGrp="1" noChangeArrowheads="1"/>
          </p:cNvSpPr>
          <p:nvPr>
            <p:ph type="body" idx="1"/>
          </p:nvPr>
        </p:nvSpPr>
        <p:spPr>
          <a:xfrm>
            <a:off x="382587" y="1066800"/>
            <a:ext cx="5181600" cy="2366682"/>
          </a:xfrm>
        </p:spPr>
        <p:txBody>
          <a:bodyPr/>
          <a:lstStyle/>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Engaging stakeholders is an important part of the CDC Evaluation Framework.</a:t>
            </a:r>
          </a:p>
          <a:p>
            <a:pPr marL="342900" indent="-342900" eaLnBrk="1" hangingPunct="1">
              <a:lnSpc>
                <a:spcPct val="90000"/>
              </a:lnSpc>
              <a:spcAft>
                <a:spcPts val="1200"/>
              </a:spcAft>
              <a:buBlip>
                <a:blip r:embed="rId3"/>
              </a:buBlip>
            </a:pPr>
            <a:r>
              <a:rPr lang="en-US" sz="1600" dirty="0" smtClean="0">
                <a:solidFill>
                  <a:schemeClr val="bg1">
                    <a:lumMod val="75000"/>
                  </a:schemeClr>
                </a:solidFill>
                <a:ea typeface="ＭＳ Ｐゴシック" pitchFamily="34" charset="-128"/>
              </a:rPr>
              <a:t>Stakeholders will add credibility. </a:t>
            </a:r>
          </a:p>
          <a:p>
            <a:pPr marL="342900" indent="-342900" eaLnBrk="1" hangingPunct="1">
              <a:lnSpc>
                <a:spcPct val="90000"/>
              </a:lnSpc>
              <a:buBlip>
                <a:blip r:embed="rId4"/>
              </a:buBlip>
            </a:pPr>
            <a:r>
              <a:rPr lang="en-US" sz="1600" dirty="0" smtClean="0">
                <a:solidFill>
                  <a:schemeClr val="tx2"/>
                </a:solidFill>
                <a:ea typeface="ＭＳ Ｐゴシック" pitchFamily="34" charset="-128"/>
              </a:rPr>
              <a:t>Stakeholders may have </a:t>
            </a:r>
            <a:r>
              <a:rPr lang="en-US" sz="1600" i="1" dirty="0" smtClean="0">
                <a:solidFill>
                  <a:schemeClr val="accent5">
                    <a:lumMod val="50000"/>
                  </a:schemeClr>
                </a:solidFill>
                <a:ea typeface="ＭＳ Ｐゴシック" pitchFamily="34" charset="-128"/>
              </a:rPr>
              <a:t>resources</a:t>
            </a:r>
            <a:r>
              <a:rPr lang="en-US" sz="1600" dirty="0" smtClean="0">
                <a:solidFill>
                  <a:schemeClr val="tx2"/>
                </a:solidFill>
                <a:ea typeface="ＭＳ Ｐゴシック" pitchFamily="34" charset="-128"/>
              </a:rPr>
              <a:t> to help.</a:t>
            </a:r>
          </a:p>
          <a:p>
            <a:pPr marL="628650" lvl="1" indent="-323850">
              <a:lnSpc>
                <a:spcPts val="1800"/>
              </a:lnSpc>
              <a:spcBef>
                <a:spcPts val="1200"/>
              </a:spcBef>
              <a:spcAft>
                <a:spcPts val="0"/>
              </a:spcAft>
              <a:buClr>
                <a:schemeClr val="accent5">
                  <a:lumMod val="50000"/>
                </a:schemeClr>
              </a:buClr>
              <a:buFont typeface="Wingdings" pitchFamily="2" charset="2"/>
              <a:buChar char="Ø"/>
            </a:pPr>
            <a:r>
              <a:rPr lang="en-US" dirty="0" smtClean="0">
                <a:solidFill>
                  <a:schemeClr val="tx2"/>
                </a:solidFill>
                <a:effectLst/>
                <a:ea typeface="ＭＳ Ｐゴシック" pitchFamily="34" charset="-128"/>
              </a:rPr>
              <a:t>Stakeholders may be able to contribute data, skills, analytical skills, etc.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415853" y="224118"/>
            <a:ext cx="5452293" cy="630331"/>
          </a:xfrm>
        </p:spPr>
        <p:txBody>
          <a:bodyPr/>
          <a:lstStyle/>
          <a:p>
            <a:pPr eaLnBrk="1" hangingPunct="1"/>
            <a:r>
              <a:rPr lang="en-US" sz="2400" dirty="0" smtClean="0">
                <a:ea typeface="ＭＳ Ｐゴシック" pitchFamily="34" charset="-128"/>
              </a:rPr>
              <a:t>“Why” Engage Stakeholders?</a:t>
            </a:r>
          </a:p>
        </p:txBody>
      </p:sp>
      <p:sp>
        <p:nvSpPr>
          <p:cNvPr id="1063954" name="Rectangle 18"/>
          <p:cNvSpPr>
            <a:spLocks noGrp="1" noChangeArrowheads="1"/>
          </p:cNvSpPr>
          <p:nvPr>
            <p:ph type="body" idx="1"/>
          </p:nvPr>
        </p:nvSpPr>
        <p:spPr>
          <a:xfrm>
            <a:off x="382587" y="1066800"/>
            <a:ext cx="5181600" cy="2366682"/>
          </a:xfrm>
        </p:spPr>
        <p:txBody>
          <a:bodyPr/>
          <a:lstStyle/>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Engaging stakeholders is an important part of the CDC Evaluation Framework.</a:t>
            </a:r>
          </a:p>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Stakeholders will add credibility. </a:t>
            </a:r>
          </a:p>
          <a:p>
            <a:pPr marL="342900" indent="-342900" eaLnBrk="1" hangingPunct="1">
              <a:lnSpc>
                <a:spcPct val="90000"/>
              </a:lnSpc>
              <a:spcAft>
                <a:spcPts val="1200"/>
              </a:spcAft>
              <a:buBlip>
                <a:blip r:embed="rId3"/>
              </a:buBlip>
            </a:pPr>
            <a:r>
              <a:rPr lang="en-US" sz="1600" dirty="0" smtClean="0">
                <a:solidFill>
                  <a:schemeClr val="bg1">
                    <a:lumMod val="75000"/>
                  </a:schemeClr>
                </a:solidFill>
                <a:ea typeface="ＭＳ Ｐゴシック" pitchFamily="34" charset="-128"/>
              </a:rPr>
              <a:t>Stakeholders may have resources to help.</a:t>
            </a:r>
          </a:p>
          <a:p>
            <a:pPr marL="342900" indent="-342900" eaLnBrk="1" hangingPunct="1">
              <a:lnSpc>
                <a:spcPct val="90000"/>
              </a:lnSpc>
              <a:buBlip>
                <a:blip r:embed="rId4"/>
              </a:buBlip>
            </a:pPr>
            <a:r>
              <a:rPr lang="en-US" sz="1600" dirty="0" smtClean="0">
                <a:solidFill>
                  <a:schemeClr val="tx2"/>
                </a:solidFill>
                <a:ea typeface="ＭＳ Ｐゴシック" pitchFamily="34" charset="-128"/>
              </a:rPr>
              <a:t>Stakeholders may be critical to </a:t>
            </a:r>
            <a:r>
              <a:rPr lang="en-US" sz="1600" i="1" dirty="0" smtClean="0">
                <a:solidFill>
                  <a:schemeClr val="accent5">
                    <a:lumMod val="50000"/>
                  </a:schemeClr>
                </a:solidFill>
                <a:ea typeface="ＭＳ Ｐゴシック" pitchFamily="34" charset="-128"/>
              </a:rPr>
              <a:t>implementing</a:t>
            </a:r>
            <a:r>
              <a:rPr lang="en-US" sz="1600" dirty="0" smtClean="0">
                <a:solidFill>
                  <a:schemeClr val="tx2"/>
                </a:solidFill>
                <a:ea typeface="ＭＳ Ｐゴシック" pitchFamily="34" charset="-128"/>
              </a:rPr>
              <a:t> or </a:t>
            </a:r>
            <a:r>
              <a:rPr lang="en-US" sz="1600" i="1" dirty="0" smtClean="0">
                <a:solidFill>
                  <a:schemeClr val="accent5">
                    <a:lumMod val="50000"/>
                  </a:schemeClr>
                </a:solidFill>
                <a:ea typeface="ＭＳ Ｐゴシック" pitchFamily="34" charset="-128"/>
              </a:rPr>
              <a:t>advocating</a:t>
            </a:r>
            <a:r>
              <a:rPr lang="en-US" sz="1600" dirty="0" smtClean="0">
                <a:solidFill>
                  <a:schemeClr val="tx2"/>
                </a:solidFill>
                <a:ea typeface="ＭＳ Ｐゴシック" pitchFamily="34" charset="-128"/>
              </a:rPr>
              <a:t> for action based on the results. </a:t>
            </a:r>
          </a:p>
          <a:p>
            <a:pPr eaLnBrk="1" hangingPunct="1"/>
            <a:endParaRPr lang="en-US" dirty="0" smtClean="0">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228600"/>
            <a:ext cx="4535876" cy="496794"/>
          </a:xfrm>
        </p:spPr>
        <p:txBody>
          <a:bodyPr/>
          <a:lstStyle/>
          <a:p>
            <a:pPr eaLnBrk="1" hangingPunct="1"/>
            <a:r>
              <a:rPr lang="en-US" sz="2400" dirty="0" smtClean="0">
                <a:ea typeface="ＭＳ Ｐゴシック" pitchFamily="34" charset="-128"/>
              </a:rPr>
              <a:t>What is the Purpose of Evaluation?</a:t>
            </a:r>
          </a:p>
        </p:txBody>
      </p:sp>
      <p:graphicFrame>
        <p:nvGraphicFramePr>
          <p:cNvPr id="8" name="Diagram 7"/>
          <p:cNvGraphicFramePr/>
          <p:nvPr/>
        </p:nvGraphicFramePr>
        <p:xfrm>
          <a:off x="306387" y="1066800"/>
          <a:ext cx="5269395"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a:xfrm>
            <a:off x="415853" y="224118"/>
            <a:ext cx="5452293" cy="630331"/>
          </a:xfrm>
        </p:spPr>
        <p:txBody>
          <a:bodyPr/>
          <a:lstStyle/>
          <a:p>
            <a:pPr eaLnBrk="1" hangingPunct="1"/>
            <a:r>
              <a:rPr lang="en-US" sz="2400" dirty="0" smtClean="0">
                <a:ea typeface="ＭＳ Ｐゴシック" pitchFamily="34" charset="-128"/>
              </a:rPr>
              <a:t>“Why” Engage Stakeholders?</a:t>
            </a:r>
          </a:p>
        </p:txBody>
      </p:sp>
      <p:sp>
        <p:nvSpPr>
          <p:cNvPr id="1063954" name="Rectangle 18"/>
          <p:cNvSpPr>
            <a:spLocks noGrp="1" noChangeArrowheads="1"/>
          </p:cNvSpPr>
          <p:nvPr>
            <p:ph type="body" idx="1"/>
          </p:nvPr>
        </p:nvSpPr>
        <p:spPr>
          <a:xfrm>
            <a:off x="382587" y="1066800"/>
            <a:ext cx="5105400" cy="2514600"/>
          </a:xfrm>
        </p:spPr>
        <p:txBody>
          <a:bodyPr/>
          <a:lstStyle/>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Engaging stakeholders is an important part of the CDC Evaluation Framework.</a:t>
            </a:r>
          </a:p>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Stakeholders will add credibility. </a:t>
            </a:r>
          </a:p>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Stakeholders may have resources to help.</a:t>
            </a:r>
          </a:p>
          <a:p>
            <a:pPr marL="342900" indent="-342900" eaLnBrk="1" hangingPunct="1">
              <a:lnSpc>
                <a:spcPct val="90000"/>
              </a:lnSpc>
              <a:buBlip>
                <a:blip r:embed="rId3"/>
              </a:buBlip>
            </a:pPr>
            <a:r>
              <a:rPr lang="en-US" sz="1600" dirty="0" smtClean="0">
                <a:solidFill>
                  <a:schemeClr val="bg1">
                    <a:lumMod val="75000"/>
                  </a:schemeClr>
                </a:solidFill>
                <a:ea typeface="ＭＳ Ｐゴシック" pitchFamily="34" charset="-128"/>
              </a:rPr>
              <a:t>Stakeholders may be critical to implementing or advocating for action based on the results.</a:t>
            </a:r>
          </a:p>
          <a:p>
            <a:pPr marL="342900" indent="-342900" eaLnBrk="1" hangingPunct="1">
              <a:lnSpc>
                <a:spcPts val="1800"/>
              </a:lnSpc>
              <a:spcBef>
                <a:spcPts val="0"/>
              </a:spcBef>
              <a:buBlip>
                <a:blip r:embed="rId4"/>
              </a:buBlip>
            </a:pPr>
            <a:r>
              <a:rPr lang="en-US" sz="1600" dirty="0" smtClean="0">
                <a:solidFill>
                  <a:schemeClr val="tx2"/>
                </a:solidFill>
                <a:ea typeface="ＭＳ Ｐゴシック" pitchFamily="34" charset="-128"/>
              </a:rPr>
              <a:t>You will </a:t>
            </a:r>
            <a:r>
              <a:rPr lang="en-US" sz="1600" i="1" dirty="0" smtClean="0">
                <a:solidFill>
                  <a:schemeClr val="accent5">
                    <a:lumMod val="50000"/>
                  </a:schemeClr>
                </a:solidFill>
                <a:ea typeface="ＭＳ Ｐゴシック" pitchFamily="34" charset="-128"/>
              </a:rPr>
              <a:t>build trust </a:t>
            </a:r>
            <a:r>
              <a:rPr lang="en-US" sz="1600" dirty="0" smtClean="0">
                <a:solidFill>
                  <a:schemeClr val="tx2"/>
                </a:solidFill>
                <a:ea typeface="ＭＳ Ｐゴシック" pitchFamily="34" charset="-128"/>
              </a:rPr>
              <a:t>and </a:t>
            </a:r>
            <a:r>
              <a:rPr lang="en-US" sz="1600" i="1" dirty="0" smtClean="0">
                <a:solidFill>
                  <a:schemeClr val="accent5">
                    <a:lumMod val="50000"/>
                  </a:schemeClr>
                </a:solidFill>
                <a:ea typeface="ＭＳ Ｐゴシック" pitchFamily="34" charset="-128"/>
              </a:rPr>
              <a:t>understanding</a:t>
            </a:r>
            <a:r>
              <a:rPr lang="en-US" sz="1600" dirty="0" smtClean="0">
                <a:solidFill>
                  <a:schemeClr val="tx2"/>
                </a:solidFill>
                <a:ea typeface="ＭＳ Ｐゴシック" pitchFamily="34" charset="-128"/>
              </a:rPr>
              <a:t> among program constituents.</a:t>
            </a:r>
          </a:p>
          <a:p>
            <a:pPr marL="571500" lvl="1" indent="-266700">
              <a:lnSpc>
                <a:spcPts val="1800"/>
              </a:lnSpc>
              <a:spcBef>
                <a:spcPts val="600"/>
              </a:spcBef>
              <a:spcAft>
                <a:spcPts val="0"/>
              </a:spcAft>
              <a:buClr>
                <a:schemeClr val="accent5">
                  <a:lumMod val="50000"/>
                </a:schemeClr>
              </a:buClr>
              <a:buSzPct val="100000"/>
              <a:buFont typeface="Wingdings" pitchFamily="2" charset="2"/>
              <a:buChar char="Ø"/>
            </a:pPr>
            <a:r>
              <a:rPr lang="en-US" dirty="0" smtClean="0">
                <a:solidFill>
                  <a:schemeClr val="tx2"/>
                </a:solidFill>
                <a:effectLst/>
                <a:ea typeface="ＭＳ Ｐゴシック" pitchFamily="34" charset="-128"/>
              </a:rPr>
              <a:t>Involving stakeholders helps to reduce     fear of the evaluation process.</a:t>
            </a:r>
            <a:endParaRPr lang="en-US" dirty="0" smtClean="0">
              <a:solidFill>
                <a:srgbClr val="FF0000"/>
              </a:solidFill>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ea typeface="ＭＳ Ｐゴシック" pitchFamily="34" charset="-128"/>
              </a:rPr>
              <a:t>“Why” Would Stakeholders </a:t>
            </a:r>
            <a:br>
              <a:rPr lang="en-US" dirty="0" smtClean="0">
                <a:ea typeface="ＭＳ Ｐゴシック" pitchFamily="34" charset="-128"/>
              </a:rPr>
            </a:br>
            <a:r>
              <a:rPr lang="en-US" dirty="0" smtClean="0">
                <a:ea typeface="ＭＳ Ｐゴシック" pitchFamily="34" charset="-128"/>
              </a:rPr>
              <a:t>Want to be Involved?</a:t>
            </a:r>
          </a:p>
        </p:txBody>
      </p:sp>
      <p:sp>
        <p:nvSpPr>
          <p:cNvPr id="94211" name="Rectangle 3"/>
          <p:cNvSpPr>
            <a:spLocks noGrp="1" noChangeArrowheads="1"/>
          </p:cNvSpPr>
          <p:nvPr>
            <p:ph type="body" idx="1"/>
          </p:nvPr>
        </p:nvSpPr>
        <p:spPr>
          <a:xfrm>
            <a:off x="457438" y="1219200"/>
            <a:ext cx="5184299" cy="2057400"/>
          </a:xfrm>
          <a:noFill/>
          <a:ln/>
        </p:spPr>
        <p:txBody>
          <a:bodyPr/>
          <a:lstStyle/>
          <a:p>
            <a:pPr marL="342900" indent="-342900">
              <a:buBlip>
                <a:blip r:embed="rId3"/>
              </a:buBlip>
            </a:pPr>
            <a:r>
              <a:rPr lang="en-US" sz="1600" dirty="0" smtClean="0">
                <a:solidFill>
                  <a:schemeClr val="accent5">
                    <a:lumMod val="50000"/>
                  </a:schemeClr>
                </a:solidFill>
                <a:effectLst/>
                <a:ea typeface="ＭＳ Ｐゴシック" pitchFamily="34" charset="-128"/>
              </a:rPr>
              <a:t>Get answers to their questions.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ea typeface="ＭＳ Ｐゴシック" pitchFamily="34" charset="-128"/>
              </a:rPr>
              <a:t>“Why” Would Stakeholders </a:t>
            </a:r>
            <a:br>
              <a:rPr lang="en-US" dirty="0" smtClean="0">
                <a:ea typeface="ＭＳ Ｐゴシック" pitchFamily="34" charset="-128"/>
              </a:rPr>
            </a:br>
            <a:r>
              <a:rPr lang="en-US" dirty="0" smtClean="0">
                <a:ea typeface="ＭＳ Ｐゴシック" pitchFamily="34" charset="-128"/>
              </a:rPr>
              <a:t>Want to be Involved?</a:t>
            </a:r>
          </a:p>
        </p:txBody>
      </p:sp>
      <p:sp>
        <p:nvSpPr>
          <p:cNvPr id="94211" name="Rectangle 3"/>
          <p:cNvSpPr>
            <a:spLocks noGrp="1" noChangeArrowheads="1"/>
          </p:cNvSpPr>
          <p:nvPr>
            <p:ph type="body" idx="1"/>
          </p:nvPr>
        </p:nvSpPr>
        <p:spPr>
          <a:xfrm>
            <a:off x="457438" y="1219200"/>
            <a:ext cx="5184299" cy="2057400"/>
          </a:xfrm>
          <a:noFill/>
          <a:ln/>
        </p:spPr>
        <p:txBody>
          <a:bodyPr/>
          <a:lstStyle/>
          <a:p>
            <a:pPr marL="342900" indent="-342900">
              <a:buBlip>
                <a:blip r:embed="rId3"/>
              </a:buBlip>
            </a:pPr>
            <a:r>
              <a:rPr lang="en-US" sz="1600" dirty="0" smtClean="0">
                <a:solidFill>
                  <a:schemeClr val="bg1">
                    <a:lumMod val="75000"/>
                  </a:schemeClr>
                </a:solidFill>
                <a:effectLst/>
                <a:ea typeface="ＭＳ Ｐゴシック" pitchFamily="34" charset="-128"/>
              </a:rPr>
              <a:t>Get answers to their questions.</a:t>
            </a:r>
          </a:p>
          <a:p>
            <a:pPr marL="342900" indent="-342900">
              <a:buBlip>
                <a:blip r:embed="rId4"/>
              </a:buBlip>
            </a:pPr>
            <a:r>
              <a:rPr lang="en-US" sz="1600" dirty="0" smtClean="0">
                <a:solidFill>
                  <a:schemeClr val="accent5">
                    <a:lumMod val="50000"/>
                  </a:schemeClr>
                </a:solidFill>
                <a:effectLst/>
                <a:ea typeface="ＭＳ Ｐゴシック" pitchFamily="34" charset="-128"/>
              </a:rPr>
              <a:t>Learn about evaluation.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ea typeface="ＭＳ Ｐゴシック" pitchFamily="34" charset="-128"/>
              </a:rPr>
              <a:t>“Why” Would Stakeholders </a:t>
            </a:r>
            <a:br>
              <a:rPr lang="en-US" dirty="0" smtClean="0">
                <a:ea typeface="ＭＳ Ｐゴシック" pitchFamily="34" charset="-128"/>
              </a:rPr>
            </a:br>
            <a:r>
              <a:rPr lang="en-US" dirty="0" smtClean="0">
                <a:ea typeface="ＭＳ Ｐゴシック" pitchFamily="34" charset="-128"/>
              </a:rPr>
              <a:t>Want to be Involved?</a:t>
            </a:r>
          </a:p>
        </p:txBody>
      </p:sp>
      <p:sp>
        <p:nvSpPr>
          <p:cNvPr id="94211" name="Rectangle 3"/>
          <p:cNvSpPr>
            <a:spLocks noGrp="1" noChangeArrowheads="1"/>
          </p:cNvSpPr>
          <p:nvPr>
            <p:ph type="body" idx="1"/>
          </p:nvPr>
        </p:nvSpPr>
        <p:spPr>
          <a:xfrm>
            <a:off x="457438" y="1219200"/>
            <a:ext cx="5184299" cy="2057400"/>
          </a:xfrm>
          <a:noFill/>
          <a:ln/>
        </p:spPr>
        <p:txBody>
          <a:bodyPr/>
          <a:lstStyle/>
          <a:p>
            <a:pPr marL="342900" indent="-342900">
              <a:buBlip>
                <a:blip r:embed="rId3"/>
              </a:buBlip>
            </a:pPr>
            <a:r>
              <a:rPr lang="en-US" sz="1600" dirty="0" smtClean="0">
                <a:solidFill>
                  <a:schemeClr val="bg1">
                    <a:lumMod val="75000"/>
                  </a:schemeClr>
                </a:solidFill>
                <a:effectLst/>
                <a:ea typeface="ＭＳ Ｐゴシック" pitchFamily="34" charset="-128"/>
              </a:rPr>
              <a:t>Get answers to their questions.</a:t>
            </a:r>
          </a:p>
          <a:p>
            <a:pPr marL="342900" indent="-342900">
              <a:buBlip>
                <a:blip r:embed="rId3"/>
              </a:buBlip>
            </a:pPr>
            <a:r>
              <a:rPr lang="en-US" sz="1600" dirty="0" smtClean="0">
                <a:solidFill>
                  <a:schemeClr val="bg1">
                    <a:lumMod val="75000"/>
                  </a:schemeClr>
                </a:solidFill>
                <a:effectLst/>
                <a:ea typeface="ＭＳ Ｐゴシック" pitchFamily="34" charset="-128"/>
              </a:rPr>
              <a:t>Learn about evaluation.</a:t>
            </a:r>
          </a:p>
          <a:p>
            <a:pPr marL="342900" indent="-342900">
              <a:buBlip>
                <a:blip r:embed="rId4"/>
              </a:buBlip>
            </a:pPr>
            <a:r>
              <a:rPr lang="en-US" sz="1600" dirty="0" smtClean="0">
                <a:solidFill>
                  <a:schemeClr val="accent5">
                    <a:lumMod val="50000"/>
                  </a:schemeClr>
                </a:solidFill>
                <a:effectLst/>
                <a:ea typeface="ＭＳ Ｐゴシック" pitchFamily="34" charset="-128"/>
              </a:rPr>
              <a:t>Influence the design and methods.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ea typeface="ＭＳ Ｐゴシック" pitchFamily="34" charset="-128"/>
              </a:rPr>
              <a:t>“Why” Would Stakeholders </a:t>
            </a:r>
            <a:br>
              <a:rPr lang="en-US" dirty="0" smtClean="0">
                <a:ea typeface="ＭＳ Ｐゴシック" pitchFamily="34" charset="-128"/>
              </a:rPr>
            </a:br>
            <a:r>
              <a:rPr lang="en-US" dirty="0" smtClean="0">
                <a:ea typeface="ＭＳ Ｐゴシック" pitchFamily="34" charset="-128"/>
              </a:rPr>
              <a:t>Want to be Involved?</a:t>
            </a:r>
          </a:p>
        </p:txBody>
      </p:sp>
      <p:sp>
        <p:nvSpPr>
          <p:cNvPr id="94211" name="Rectangle 3"/>
          <p:cNvSpPr>
            <a:spLocks noGrp="1" noChangeArrowheads="1"/>
          </p:cNvSpPr>
          <p:nvPr>
            <p:ph type="body" idx="1"/>
          </p:nvPr>
        </p:nvSpPr>
        <p:spPr>
          <a:xfrm>
            <a:off x="457438" y="1219200"/>
            <a:ext cx="5184299" cy="2057400"/>
          </a:xfrm>
          <a:noFill/>
          <a:ln/>
        </p:spPr>
        <p:txBody>
          <a:bodyPr/>
          <a:lstStyle/>
          <a:p>
            <a:pPr marL="342900" indent="-342900">
              <a:buBlip>
                <a:blip r:embed="rId3"/>
              </a:buBlip>
            </a:pPr>
            <a:r>
              <a:rPr lang="en-US" sz="1600" dirty="0" smtClean="0">
                <a:solidFill>
                  <a:schemeClr val="bg1">
                    <a:lumMod val="75000"/>
                  </a:schemeClr>
                </a:solidFill>
                <a:effectLst/>
                <a:ea typeface="ＭＳ Ｐゴシック" pitchFamily="34" charset="-128"/>
              </a:rPr>
              <a:t>Get answers to their questions.</a:t>
            </a:r>
          </a:p>
          <a:p>
            <a:pPr marL="342900" indent="-342900">
              <a:buBlip>
                <a:blip r:embed="rId3"/>
              </a:buBlip>
            </a:pPr>
            <a:r>
              <a:rPr lang="en-US" sz="1600" dirty="0" smtClean="0">
                <a:solidFill>
                  <a:schemeClr val="bg1">
                    <a:lumMod val="75000"/>
                  </a:schemeClr>
                </a:solidFill>
                <a:effectLst/>
                <a:ea typeface="ＭＳ Ｐゴシック" pitchFamily="34" charset="-128"/>
              </a:rPr>
              <a:t>Learn about evaluation.</a:t>
            </a:r>
          </a:p>
          <a:p>
            <a:pPr marL="342900" indent="-342900">
              <a:buBlip>
                <a:blip r:embed="rId3"/>
              </a:buBlip>
            </a:pPr>
            <a:r>
              <a:rPr lang="en-US" sz="1600" dirty="0" smtClean="0">
                <a:solidFill>
                  <a:schemeClr val="bg1">
                    <a:lumMod val="75000"/>
                  </a:schemeClr>
                </a:solidFill>
                <a:effectLst/>
                <a:ea typeface="ＭＳ Ｐゴシック" pitchFamily="34" charset="-128"/>
              </a:rPr>
              <a:t>Influence the design and methods.</a:t>
            </a:r>
          </a:p>
          <a:p>
            <a:pPr marL="342900" indent="-342900">
              <a:buBlip>
                <a:blip r:embed="rId4"/>
              </a:buBlip>
            </a:pPr>
            <a:r>
              <a:rPr lang="en-US" sz="1600" dirty="0" smtClean="0">
                <a:solidFill>
                  <a:schemeClr val="accent5">
                    <a:lumMod val="50000"/>
                  </a:schemeClr>
                </a:solidFill>
                <a:effectLst/>
                <a:ea typeface="ＭＳ Ｐゴシック" pitchFamily="34" charset="-128"/>
              </a:rPr>
              <a:t>Protect their constituents.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smtClean="0">
                <a:ea typeface="ＭＳ Ｐゴシック" pitchFamily="34" charset="-128"/>
              </a:rPr>
              <a:t>“Why” Would Stakeholders </a:t>
            </a:r>
            <a:br>
              <a:rPr lang="en-US" dirty="0" smtClean="0">
                <a:ea typeface="ＭＳ Ｐゴシック" pitchFamily="34" charset="-128"/>
              </a:rPr>
            </a:br>
            <a:r>
              <a:rPr lang="en-US" dirty="0" smtClean="0">
                <a:ea typeface="ＭＳ Ｐゴシック" pitchFamily="34" charset="-128"/>
              </a:rPr>
              <a:t>Want to be Involved?</a:t>
            </a:r>
          </a:p>
        </p:txBody>
      </p:sp>
      <p:sp>
        <p:nvSpPr>
          <p:cNvPr id="94211" name="Rectangle 3"/>
          <p:cNvSpPr>
            <a:spLocks noGrp="1" noChangeArrowheads="1"/>
          </p:cNvSpPr>
          <p:nvPr>
            <p:ph type="body" idx="1"/>
          </p:nvPr>
        </p:nvSpPr>
        <p:spPr>
          <a:xfrm>
            <a:off x="457438" y="1219200"/>
            <a:ext cx="5184299" cy="2057400"/>
          </a:xfrm>
          <a:noFill/>
          <a:ln/>
        </p:spPr>
        <p:txBody>
          <a:bodyPr/>
          <a:lstStyle/>
          <a:p>
            <a:pPr marL="342900" indent="-342900">
              <a:buBlip>
                <a:blip r:embed="rId3"/>
              </a:buBlip>
            </a:pPr>
            <a:r>
              <a:rPr lang="en-US" sz="1600" dirty="0" smtClean="0">
                <a:solidFill>
                  <a:schemeClr val="bg1">
                    <a:lumMod val="75000"/>
                  </a:schemeClr>
                </a:solidFill>
                <a:effectLst/>
                <a:ea typeface="ＭＳ Ｐゴシック" pitchFamily="34" charset="-128"/>
              </a:rPr>
              <a:t>Get answers to their questions.</a:t>
            </a:r>
          </a:p>
          <a:p>
            <a:pPr marL="342900" indent="-342900">
              <a:buBlip>
                <a:blip r:embed="rId3"/>
              </a:buBlip>
            </a:pPr>
            <a:r>
              <a:rPr lang="en-US" sz="1600" dirty="0" smtClean="0">
                <a:solidFill>
                  <a:schemeClr val="bg1">
                    <a:lumMod val="75000"/>
                  </a:schemeClr>
                </a:solidFill>
                <a:effectLst/>
                <a:ea typeface="ＭＳ Ｐゴシック" pitchFamily="34" charset="-128"/>
              </a:rPr>
              <a:t>Learn about evaluation.</a:t>
            </a:r>
          </a:p>
          <a:p>
            <a:pPr marL="342900" indent="-342900">
              <a:buBlip>
                <a:blip r:embed="rId3"/>
              </a:buBlip>
            </a:pPr>
            <a:r>
              <a:rPr lang="en-US" sz="1600" dirty="0" smtClean="0">
                <a:solidFill>
                  <a:schemeClr val="bg1">
                    <a:lumMod val="75000"/>
                  </a:schemeClr>
                </a:solidFill>
                <a:effectLst/>
                <a:ea typeface="ＭＳ Ｐゴシック" pitchFamily="34" charset="-128"/>
              </a:rPr>
              <a:t>Influence the design and methods.</a:t>
            </a:r>
          </a:p>
          <a:p>
            <a:pPr marL="342900" indent="-342900">
              <a:buBlip>
                <a:blip r:embed="rId3"/>
              </a:buBlip>
            </a:pPr>
            <a:r>
              <a:rPr lang="en-US" sz="1600" dirty="0" smtClean="0">
                <a:solidFill>
                  <a:schemeClr val="bg1">
                    <a:lumMod val="75000"/>
                  </a:schemeClr>
                </a:solidFill>
                <a:effectLst/>
                <a:ea typeface="ＭＳ Ｐゴシック" pitchFamily="34" charset="-128"/>
              </a:rPr>
              <a:t>Protect their constituents.</a:t>
            </a:r>
          </a:p>
          <a:p>
            <a:pPr marL="342900" indent="-342900">
              <a:buBlip>
                <a:blip r:embed="rId4"/>
              </a:buBlip>
            </a:pPr>
            <a:r>
              <a:rPr lang="en-US" sz="1600" dirty="0" smtClean="0">
                <a:solidFill>
                  <a:schemeClr val="accent5">
                    <a:lumMod val="50000"/>
                  </a:schemeClr>
                </a:solidFill>
                <a:effectLst/>
                <a:ea typeface="ＭＳ Ｐゴシック" pitchFamily="34" charset="-128"/>
              </a:rPr>
              <a:t>Motivated to help program succeed.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grpSp>
        <p:nvGrpSpPr>
          <p:cNvPr id="2" name="Group 4"/>
          <p:cNvGrpSpPr/>
          <p:nvPr/>
        </p:nvGrpSpPr>
        <p:grpSpPr>
          <a:xfrm>
            <a:off x="1601787" y="1062758"/>
            <a:ext cx="2787651" cy="2713718"/>
            <a:chOff x="1557337" y="1062758"/>
            <a:chExt cx="2787651" cy="2713718"/>
          </a:xfrm>
        </p:grpSpPr>
        <p:sp>
          <p:nvSpPr>
            <p:cNvPr id="7" name="Oval 36"/>
            <p:cNvSpPr>
              <a:spLocks noChangeAspect="1" noChangeArrowheads="1"/>
            </p:cNvSpPr>
            <p:nvPr/>
          </p:nvSpPr>
          <p:spPr bwMode="auto">
            <a:xfrm>
              <a:off x="1557337" y="1062758"/>
              <a:ext cx="2787651" cy="271371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grpSp>
          <p:nvGrpSpPr>
            <p:cNvPr id="3" name="Group 23"/>
            <p:cNvGrpSpPr/>
            <p:nvPr/>
          </p:nvGrpSpPr>
          <p:grpSpPr>
            <a:xfrm>
              <a:off x="1600836" y="1066800"/>
              <a:ext cx="2701707" cy="2590800"/>
              <a:chOff x="1600836" y="1066800"/>
              <a:chExt cx="2701707" cy="2590800"/>
            </a:xfrm>
          </p:grpSpPr>
          <p:sp>
            <p:nvSpPr>
              <p:cNvPr id="19"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20"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3"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24"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grpSp>
        <p:grpSp>
          <p:nvGrpSpPr>
            <p:cNvPr id="4" name="Group 22"/>
            <p:cNvGrpSpPr/>
            <p:nvPr/>
          </p:nvGrpSpPr>
          <p:grpSpPr>
            <a:xfrm>
              <a:off x="196939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grpSp>
          <p:nvGrpSpPr>
            <p:cNvPr id="5" name="Group 19"/>
            <p:cNvGrpSpPr/>
            <p:nvPr/>
          </p:nvGrpSpPr>
          <p:grpSpPr>
            <a:xfrm>
              <a:off x="251618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ea typeface="ＭＳ Ｐゴシック" pitchFamily="34" charset="-128"/>
              </a:rPr>
              <a:t>“When” and “How” Can You Engage Stakeholders?</a:t>
            </a:r>
          </a:p>
        </p:txBody>
      </p:sp>
      <p:sp>
        <p:nvSpPr>
          <p:cNvPr id="106499" name="Rectangle 3"/>
          <p:cNvSpPr>
            <a:spLocks noGrp="1" noChangeArrowheads="1"/>
          </p:cNvSpPr>
          <p:nvPr>
            <p:ph type="body" idx="1"/>
          </p:nvPr>
        </p:nvSpPr>
        <p:spPr>
          <a:xfrm>
            <a:off x="306387" y="1066800"/>
            <a:ext cx="5029200" cy="2133600"/>
          </a:xfrm>
          <a:noFill/>
          <a:ln/>
        </p:spPr>
        <p:txBody>
          <a:bodyPr/>
          <a:lstStyle/>
          <a:p>
            <a:pPr>
              <a:spcAft>
                <a:spcPts val="600"/>
              </a:spcAft>
            </a:pPr>
            <a:r>
              <a:rPr lang="en-US" sz="1600" dirty="0" smtClean="0">
                <a:effectLst/>
                <a:ea typeface="ＭＳ Ｐゴシック" pitchFamily="34" charset="-128"/>
              </a:rPr>
              <a:t>You can use the CDC Evaluation Framework to engage stakeholders in:</a:t>
            </a:r>
          </a:p>
          <a:p>
            <a:pPr lvl="1" indent="-288925">
              <a:buClr>
                <a:schemeClr val="accent5">
                  <a:lumMod val="50000"/>
                </a:schemeClr>
              </a:buClr>
              <a:buFont typeface="Wingdings" pitchFamily="2" charset="2"/>
              <a:buChar char="ü"/>
            </a:pPr>
            <a:r>
              <a:rPr lang="en-US" sz="1600" dirty="0" smtClean="0">
                <a:effectLst/>
                <a:ea typeface="ＭＳ Ｐゴシック" pitchFamily="34" charset="-128"/>
              </a:rPr>
              <a:t>identifying and prioritizing evaluation questions, </a:t>
            </a:r>
          </a:p>
          <a:p>
            <a:pPr lvl="1" indent="-288925">
              <a:buClr>
                <a:schemeClr val="accent5">
                  <a:lumMod val="50000"/>
                </a:schemeClr>
              </a:buClr>
              <a:buFont typeface="Wingdings" pitchFamily="2" charset="2"/>
              <a:buChar char="ü"/>
            </a:pPr>
            <a:r>
              <a:rPr lang="en-US" sz="1600" dirty="0" smtClean="0">
                <a:effectLst/>
                <a:ea typeface="ＭＳ Ｐゴシック" pitchFamily="34" charset="-128"/>
              </a:rPr>
              <a:t>selecting credible sources, and </a:t>
            </a:r>
          </a:p>
          <a:p>
            <a:pPr lvl="1" indent="-288925">
              <a:buClr>
                <a:schemeClr val="accent5">
                  <a:lumMod val="50000"/>
                </a:schemeClr>
              </a:buClr>
              <a:buFont typeface="Wingdings" pitchFamily="2" charset="2"/>
              <a:buChar char="ü"/>
            </a:pPr>
            <a:r>
              <a:rPr lang="en-US" sz="1600" dirty="0" smtClean="0">
                <a:effectLst/>
                <a:ea typeface="ＭＳ Ｐゴシック" pitchFamily="34" charset="-128"/>
              </a:rPr>
              <a:t>developing a plan for action based on evaluation results.</a:t>
            </a:r>
          </a:p>
          <a:p>
            <a:endParaRPr lang="en-US"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ea typeface="ＭＳ Ｐゴシック" pitchFamily="34" charset="-128"/>
              </a:rPr>
              <a:t>“When” and “How” Can You Engage Stakeholders?</a:t>
            </a:r>
          </a:p>
        </p:txBody>
      </p:sp>
      <p:sp>
        <p:nvSpPr>
          <p:cNvPr id="106499" name="Rectangle 3"/>
          <p:cNvSpPr>
            <a:spLocks noGrp="1" noChangeArrowheads="1"/>
          </p:cNvSpPr>
          <p:nvPr>
            <p:ph type="body" idx="1"/>
          </p:nvPr>
        </p:nvSpPr>
        <p:spPr>
          <a:xfrm>
            <a:off x="306387" y="1066800"/>
            <a:ext cx="4876800" cy="2286000"/>
          </a:xfrm>
          <a:noFill/>
          <a:ln/>
        </p:spPr>
        <p:txBody>
          <a:bodyPr/>
          <a:lstStyle/>
          <a:p>
            <a:pPr>
              <a:spcAft>
                <a:spcPts val="0"/>
              </a:spcAft>
            </a:pPr>
            <a:r>
              <a:rPr lang="en-US" sz="1600" dirty="0" smtClean="0">
                <a:effectLst/>
                <a:ea typeface="ＭＳ Ｐゴシック" pitchFamily="34" charset="-128"/>
              </a:rPr>
              <a:t>You can engage stakeholders in</a:t>
            </a:r>
            <a:r>
              <a:rPr lang="en-US" sz="1600" dirty="0" smtClean="0">
                <a:ea typeface="ＭＳ Ｐゴシック" pitchFamily="34" charset="-128"/>
              </a:rPr>
              <a:t> every step of the evaluation process.</a:t>
            </a:r>
          </a:p>
          <a:p>
            <a:pPr>
              <a:spcAft>
                <a:spcPts val="0"/>
              </a:spcAft>
            </a:pPr>
            <a:endParaRPr lang="en-US" sz="1600" dirty="0" smtClean="0">
              <a:ea typeface="ＭＳ Ｐゴシック" pitchFamily="34" charset="-128"/>
            </a:endParaRPr>
          </a:p>
          <a:p>
            <a:pPr>
              <a:lnSpc>
                <a:spcPts val="1800"/>
              </a:lnSpc>
            </a:pPr>
            <a:r>
              <a:rPr lang="en-US" sz="1600" dirty="0" smtClean="0">
                <a:solidFill>
                  <a:schemeClr val="accent5">
                    <a:lumMod val="50000"/>
                  </a:schemeClr>
                </a:solidFill>
              </a:rPr>
              <a:t>But… you don’t have to engage stakeholders </a:t>
            </a:r>
          </a:p>
          <a:p>
            <a:pPr marL="571500" indent="-571500">
              <a:lnSpc>
                <a:spcPts val="1800"/>
              </a:lnSpc>
            </a:pPr>
            <a:r>
              <a:rPr lang="en-US" sz="1600" dirty="0" smtClean="0">
                <a:solidFill>
                  <a:schemeClr val="accent5">
                    <a:lumMod val="50000"/>
                  </a:schemeClr>
                </a:solidFill>
              </a:rPr>
              <a:t>           in all these ways in every evaluation.</a:t>
            </a:r>
          </a:p>
          <a:p>
            <a:pPr>
              <a:spcAft>
                <a:spcPts val="0"/>
              </a:spcAft>
            </a:pPr>
            <a:endParaRPr lang="en-US" sz="1600" dirty="0" smtClean="0">
              <a:ea typeface="ＭＳ Ｐゴシック" pitchFamily="34" charset="-128"/>
            </a:endParaRPr>
          </a:p>
          <a:p>
            <a:pPr>
              <a:spcAft>
                <a:spcPts val="0"/>
              </a:spcAft>
            </a:pPr>
            <a:endParaRPr lang="en-US"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1097" y="179294"/>
            <a:ext cx="5184684" cy="627529"/>
          </a:xfrm>
        </p:spPr>
        <p:txBody>
          <a:bodyPr/>
          <a:lstStyle/>
          <a:p>
            <a:r>
              <a:rPr lang="en-US" dirty="0" smtClean="0">
                <a:ea typeface="ＭＳ Ｐゴシック" pitchFamily="34" charset="-128"/>
              </a:rPr>
              <a:t>“How” Depends on…</a:t>
            </a:r>
          </a:p>
        </p:txBody>
      </p:sp>
      <p:sp>
        <p:nvSpPr>
          <p:cNvPr id="92163" name="Rectangle 3"/>
          <p:cNvSpPr>
            <a:spLocks noGrp="1" noChangeArrowheads="1"/>
          </p:cNvSpPr>
          <p:nvPr>
            <p:ph type="body" idx="1"/>
          </p:nvPr>
        </p:nvSpPr>
        <p:spPr>
          <a:xfrm>
            <a:off x="763588" y="1219200"/>
            <a:ext cx="4343399" cy="2590800"/>
          </a:xfrm>
          <a:noFill/>
          <a:ln/>
        </p:spPr>
        <p:txBody>
          <a:bodyPr/>
          <a:lstStyle/>
          <a:p>
            <a:pPr marL="400050" indent="-400050">
              <a:lnSpc>
                <a:spcPts val="1800"/>
              </a:lnSpc>
              <a:spcBef>
                <a:spcPts val="0"/>
              </a:spcBef>
              <a:buBlip>
                <a:blip r:embed="rId3"/>
              </a:buBlip>
            </a:pPr>
            <a:r>
              <a:rPr lang="en-US" sz="1600" dirty="0" smtClean="0">
                <a:effectLst/>
                <a:ea typeface="ＭＳ Ｐゴシック" pitchFamily="34" charset="-128"/>
              </a:rPr>
              <a:t>Evaluator preference.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304800"/>
            <a:ext cx="4535876" cy="496794"/>
          </a:xfrm>
        </p:spPr>
        <p:txBody>
          <a:bodyPr/>
          <a:lstStyle/>
          <a:p>
            <a:pPr eaLnBrk="1" hangingPunct="1"/>
            <a:r>
              <a:rPr lang="en-US" sz="2400" dirty="0" smtClean="0">
                <a:ea typeface="ＭＳ Ｐゴシック" pitchFamily="34" charset="-128"/>
              </a:rPr>
              <a:t>Evaluation: Definition 1</a:t>
            </a:r>
          </a:p>
        </p:txBody>
      </p:sp>
      <p:sp>
        <p:nvSpPr>
          <p:cNvPr id="358407" name="Rectangle 7"/>
          <p:cNvSpPr>
            <a:spLocks noGrp="1" noChangeArrowheads="1"/>
          </p:cNvSpPr>
          <p:nvPr>
            <p:ph type="body" idx="4294967295"/>
          </p:nvPr>
        </p:nvSpPr>
        <p:spPr>
          <a:xfrm>
            <a:off x="430294" y="1066427"/>
            <a:ext cx="4829094" cy="2438774"/>
          </a:xfrm>
        </p:spPr>
        <p:txBody>
          <a:bodyPr/>
          <a:lstStyle/>
          <a:p>
            <a:pPr marL="247597" indent="0">
              <a:lnSpc>
                <a:spcPts val="1800"/>
              </a:lnSpc>
              <a:spcBef>
                <a:spcPts val="600"/>
              </a:spcBef>
              <a:buFont typeface="Wingdings" pitchFamily="2" charset="2"/>
              <a:buNone/>
            </a:pPr>
            <a:r>
              <a:rPr lang="en-US" sz="1600" dirty="0" smtClean="0">
                <a:solidFill>
                  <a:schemeClr val="tx2"/>
                </a:solidFill>
                <a:ea typeface="ＭＳ Ｐゴシック" pitchFamily="34" charset="-128"/>
              </a:rPr>
              <a:t>Evaluation is the systematic investigation of the merit, worth, or significance of an object.</a:t>
            </a:r>
          </a:p>
          <a:p>
            <a:pPr lvl="1" algn="r">
              <a:lnSpc>
                <a:spcPts val="1800"/>
              </a:lnSpc>
              <a:spcBef>
                <a:spcPts val="600"/>
              </a:spcBef>
              <a:spcAft>
                <a:spcPct val="40000"/>
              </a:spcAft>
              <a:buFont typeface="Wingdings" pitchFamily="2" charset="2"/>
              <a:buNone/>
            </a:pPr>
            <a:r>
              <a:rPr lang="en-US" sz="1600" dirty="0" smtClean="0">
                <a:solidFill>
                  <a:schemeClr val="tx2"/>
                </a:solidFill>
                <a:ea typeface="ＭＳ Ｐゴシック" pitchFamily="34" charset="-128"/>
              </a:rPr>
              <a:t>				 </a:t>
            </a:r>
            <a:r>
              <a:rPr lang="en-US" sz="1400" dirty="0" smtClean="0">
                <a:solidFill>
                  <a:schemeClr val="tx2"/>
                </a:solidFill>
                <a:ea typeface="ＭＳ Ｐゴシック" pitchFamily="34" charset="-128"/>
              </a:rPr>
              <a:t>-- </a:t>
            </a:r>
            <a:r>
              <a:rPr lang="en-US" sz="1400" i="1" dirty="0" smtClean="0">
                <a:solidFill>
                  <a:schemeClr val="tx2"/>
                </a:solidFill>
                <a:ea typeface="ＭＳ Ｐゴシック" pitchFamily="34" charset="-128"/>
              </a:rPr>
              <a:t>Michael </a:t>
            </a:r>
            <a:r>
              <a:rPr lang="en-US" sz="1400" i="1" dirty="0" err="1" smtClean="0">
                <a:solidFill>
                  <a:schemeClr val="tx2"/>
                </a:solidFill>
                <a:ea typeface="ＭＳ Ｐゴシック" pitchFamily="34" charset="-128"/>
              </a:rPr>
              <a:t>Scriven</a:t>
            </a:r>
            <a:endParaRPr lang="en-US" sz="1600" i="1" dirty="0" smtClean="0">
              <a:solidFill>
                <a:schemeClr val="tx2"/>
              </a:solidFill>
              <a:ea typeface="ＭＳ Ｐゴシック" pitchFamily="34" charset="-128"/>
            </a:endParaRPr>
          </a:p>
          <a:p>
            <a:pPr lvl="1" algn="r" eaLnBrk="1" hangingPunct="1">
              <a:lnSpc>
                <a:spcPct val="80000"/>
              </a:lnSpc>
              <a:buFont typeface="Wingdings" pitchFamily="2" charset="2"/>
              <a:buNone/>
            </a:pPr>
            <a:endParaRPr lang="en-US" sz="1100" i="1" dirty="0" smtClean="0">
              <a:solidFill>
                <a:schemeClr val="tx2"/>
              </a:solidFill>
              <a:effectLst>
                <a:outerShdw blurRad="38100" dist="38100" dir="2700000" algn="tl">
                  <a:srgbClr val="FFFFFF"/>
                </a:outerShdw>
              </a:effectLst>
              <a:ea typeface="ＭＳ Ｐゴシック" pitchFamily="34" charset="-128"/>
            </a:endParaRPr>
          </a:p>
          <a:p>
            <a:pPr eaLnBrk="1" hangingPunct="1">
              <a:lnSpc>
                <a:spcPct val="80000"/>
              </a:lnSpc>
            </a:pPr>
            <a:endParaRPr lang="en-US" sz="1400" i="1" dirty="0" smtClean="0">
              <a:solidFill>
                <a:schemeClr val="tx2"/>
              </a:solidFill>
              <a:effectLst>
                <a:outerShdw blurRad="38100" dist="38100" dir="2700000" algn="tl">
                  <a:srgbClr val="FFFFFF"/>
                </a:outerShdw>
              </a:effectLst>
              <a:ea typeface="ＭＳ Ｐゴシック" pitchFamily="34" charset="-128"/>
            </a:endParaRPr>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1097" y="179294"/>
            <a:ext cx="5184684" cy="627529"/>
          </a:xfrm>
        </p:spPr>
        <p:txBody>
          <a:bodyPr/>
          <a:lstStyle/>
          <a:p>
            <a:r>
              <a:rPr lang="en-US" dirty="0" smtClean="0">
                <a:ea typeface="ＭＳ Ｐゴシック" pitchFamily="34" charset="-128"/>
              </a:rPr>
              <a:t>“How” Depends on…</a:t>
            </a:r>
          </a:p>
        </p:txBody>
      </p:sp>
      <p:sp>
        <p:nvSpPr>
          <p:cNvPr id="92163" name="Rectangle 3"/>
          <p:cNvSpPr>
            <a:spLocks noGrp="1" noChangeArrowheads="1"/>
          </p:cNvSpPr>
          <p:nvPr>
            <p:ph type="body" idx="1"/>
          </p:nvPr>
        </p:nvSpPr>
        <p:spPr>
          <a:xfrm>
            <a:off x="763588" y="1219200"/>
            <a:ext cx="4343399" cy="2590800"/>
          </a:xfrm>
          <a:noFill/>
          <a:ln/>
        </p:spPr>
        <p:txBody>
          <a:bodyPr/>
          <a:lstStyle/>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Evaluator preference.</a:t>
            </a:r>
          </a:p>
          <a:p>
            <a:pPr marL="400050" indent="-400050">
              <a:lnSpc>
                <a:spcPts val="1800"/>
              </a:lnSpc>
              <a:spcBef>
                <a:spcPts val="0"/>
              </a:spcBef>
              <a:buBlip>
                <a:blip r:embed="rId3"/>
              </a:buBlip>
            </a:pPr>
            <a:r>
              <a:rPr lang="en-US" sz="1600" dirty="0" smtClean="0">
                <a:effectLst/>
                <a:ea typeface="ＭＳ Ｐゴシック" pitchFamily="34" charset="-128"/>
              </a:rPr>
              <a:t>Stakeholder preference.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1097" y="179294"/>
            <a:ext cx="5184684" cy="627529"/>
          </a:xfrm>
        </p:spPr>
        <p:txBody>
          <a:bodyPr/>
          <a:lstStyle/>
          <a:p>
            <a:r>
              <a:rPr lang="en-US" dirty="0" smtClean="0">
                <a:ea typeface="ＭＳ Ｐゴシック" pitchFamily="34" charset="-128"/>
              </a:rPr>
              <a:t>“How” Depends on…</a:t>
            </a:r>
          </a:p>
        </p:txBody>
      </p:sp>
      <p:sp>
        <p:nvSpPr>
          <p:cNvPr id="92163" name="Rectangle 3"/>
          <p:cNvSpPr>
            <a:spLocks noGrp="1" noChangeArrowheads="1"/>
          </p:cNvSpPr>
          <p:nvPr>
            <p:ph type="body" idx="1"/>
          </p:nvPr>
        </p:nvSpPr>
        <p:spPr>
          <a:xfrm>
            <a:off x="763588" y="1219200"/>
            <a:ext cx="4343399" cy="2590800"/>
          </a:xfrm>
          <a:noFill/>
          <a:ln/>
        </p:spPr>
        <p:txBody>
          <a:bodyPr/>
          <a:lstStyle/>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Evaluator preference.</a:t>
            </a:r>
          </a:p>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Stakeholder preference.</a:t>
            </a:r>
          </a:p>
          <a:p>
            <a:pPr marL="400050" indent="-400050">
              <a:lnSpc>
                <a:spcPts val="1800"/>
              </a:lnSpc>
              <a:spcBef>
                <a:spcPts val="0"/>
              </a:spcBef>
              <a:buBlip>
                <a:blip r:embed="rId3"/>
              </a:buBlip>
            </a:pPr>
            <a:r>
              <a:rPr lang="en-US" sz="1600" dirty="0" smtClean="0">
                <a:effectLst/>
                <a:ea typeface="ＭＳ Ｐゴシック" pitchFamily="34" charset="-128"/>
              </a:rPr>
              <a:t>Resources.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1097" y="179294"/>
            <a:ext cx="5184684" cy="627529"/>
          </a:xfrm>
        </p:spPr>
        <p:txBody>
          <a:bodyPr/>
          <a:lstStyle/>
          <a:p>
            <a:r>
              <a:rPr lang="en-US" dirty="0" smtClean="0">
                <a:ea typeface="ＭＳ Ｐゴシック" pitchFamily="34" charset="-128"/>
              </a:rPr>
              <a:t>“How” Depends on…</a:t>
            </a:r>
          </a:p>
        </p:txBody>
      </p:sp>
      <p:sp>
        <p:nvSpPr>
          <p:cNvPr id="92163" name="Rectangle 3"/>
          <p:cNvSpPr>
            <a:spLocks noGrp="1" noChangeArrowheads="1"/>
          </p:cNvSpPr>
          <p:nvPr>
            <p:ph type="body" idx="1"/>
          </p:nvPr>
        </p:nvSpPr>
        <p:spPr>
          <a:xfrm>
            <a:off x="763588" y="1219200"/>
            <a:ext cx="4343399" cy="2590800"/>
          </a:xfrm>
          <a:noFill/>
          <a:ln/>
        </p:spPr>
        <p:txBody>
          <a:bodyPr/>
          <a:lstStyle/>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Evaluator preference.</a:t>
            </a:r>
          </a:p>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Stakeholder preference.</a:t>
            </a:r>
          </a:p>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Resources.</a:t>
            </a:r>
          </a:p>
          <a:p>
            <a:pPr marL="400050" indent="-400050">
              <a:lnSpc>
                <a:spcPts val="1800"/>
              </a:lnSpc>
              <a:spcBef>
                <a:spcPts val="0"/>
              </a:spcBef>
              <a:buBlip>
                <a:blip r:embed="rId3"/>
              </a:buBlip>
            </a:pPr>
            <a:r>
              <a:rPr lang="en-US" sz="1600" dirty="0" smtClean="0">
                <a:effectLst/>
                <a:ea typeface="ＭＳ Ｐゴシック" pitchFamily="34" charset="-128"/>
              </a:rPr>
              <a:t>Degree of trust or threats to credibility.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1097" y="179294"/>
            <a:ext cx="5184684" cy="627529"/>
          </a:xfrm>
        </p:spPr>
        <p:txBody>
          <a:bodyPr/>
          <a:lstStyle/>
          <a:p>
            <a:r>
              <a:rPr lang="en-US" dirty="0" smtClean="0">
                <a:ea typeface="ＭＳ Ｐゴシック" pitchFamily="34" charset="-128"/>
              </a:rPr>
              <a:t>“How” Depends on…</a:t>
            </a:r>
          </a:p>
        </p:txBody>
      </p:sp>
      <p:sp>
        <p:nvSpPr>
          <p:cNvPr id="92163" name="Rectangle 3"/>
          <p:cNvSpPr>
            <a:spLocks noGrp="1" noChangeArrowheads="1"/>
          </p:cNvSpPr>
          <p:nvPr>
            <p:ph type="body" idx="1"/>
          </p:nvPr>
        </p:nvSpPr>
        <p:spPr>
          <a:xfrm>
            <a:off x="763588" y="1219200"/>
            <a:ext cx="4343399" cy="2590800"/>
          </a:xfrm>
          <a:noFill/>
          <a:ln/>
        </p:spPr>
        <p:txBody>
          <a:bodyPr/>
          <a:lstStyle/>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Evaluator preference.</a:t>
            </a:r>
          </a:p>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Stakeholder preference.</a:t>
            </a:r>
          </a:p>
          <a:p>
            <a:pPr marL="400050" indent="-400050">
              <a:lnSpc>
                <a:spcPts val="1800"/>
              </a:lnSpc>
              <a:spcBef>
                <a:spcPts val="0"/>
              </a:spcBef>
              <a:buBlip>
                <a:blip r:embed="rId3"/>
              </a:buBlip>
            </a:pPr>
            <a:r>
              <a:rPr lang="en-US" sz="1600" dirty="0" smtClean="0">
                <a:solidFill>
                  <a:schemeClr val="bg1">
                    <a:lumMod val="75000"/>
                  </a:schemeClr>
                </a:solidFill>
                <a:effectLst/>
                <a:ea typeface="ＭＳ Ｐゴシック" pitchFamily="34" charset="-128"/>
              </a:rPr>
              <a:t>Resources.</a:t>
            </a:r>
          </a:p>
          <a:p>
            <a:pPr marL="400050" indent="-400050">
              <a:lnSpc>
                <a:spcPts val="1800"/>
              </a:lnSpc>
              <a:spcBef>
                <a:spcPts val="0"/>
              </a:spcBef>
              <a:buBlip>
                <a:blip r:embed="rId3"/>
              </a:buBlip>
            </a:pPr>
            <a:r>
              <a:rPr lang="en-US" sz="1600" dirty="0" smtClean="0">
                <a:effectLst/>
                <a:ea typeface="ＭＳ Ｐゴシック" pitchFamily="34" charset="-128"/>
              </a:rPr>
              <a:t>Degree of trust or threats to credibility.</a:t>
            </a:r>
          </a:p>
          <a:p>
            <a:pPr marL="400050" indent="-400050">
              <a:lnSpc>
                <a:spcPts val="1800"/>
              </a:lnSpc>
              <a:spcBef>
                <a:spcPts val="0"/>
              </a:spcBef>
            </a:pPr>
            <a:endParaRPr lang="en-US" sz="1600" dirty="0" smtClean="0">
              <a:effectLst/>
              <a:ea typeface="ＭＳ Ｐゴシック" pitchFamily="34" charset="-128"/>
            </a:endParaRPr>
          </a:p>
          <a:p>
            <a:pPr marL="0" indent="0">
              <a:lnSpc>
                <a:spcPts val="1800"/>
              </a:lnSpc>
              <a:spcBef>
                <a:spcPts val="0"/>
              </a:spcBef>
            </a:pPr>
            <a:r>
              <a:rPr lang="en-US" sz="1600" dirty="0" smtClean="0">
                <a:ea typeface="ＭＳ Ｐゴシック" pitchFamily="34" charset="-128"/>
              </a:rPr>
              <a:t>If there is a high degree of mistrust, engage stakeholders early in the evaluation process. This helps ensure that the results are viewed as credible and are acted upon. </a:t>
            </a:r>
            <a:endParaRPr lang="en-US" dirty="0" smtClean="0">
              <a:effectLst/>
              <a:ea typeface="ＭＳ Ｐゴシック"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grpSp>
        <p:nvGrpSpPr>
          <p:cNvPr id="2" name="Group 4"/>
          <p:cNvGrpSpPr/>
          <p:nvPr/>
        </p:nvGrpSpPr>
        <p:grpSpPr>
          <a:xfrm>
            <a:off x="1601787" y="1062758"/>
            <a:ext cx="2787651" cy="2713718"/>
            <a:chOff x="1557337" y="1062758"/>
            <a:chExt cx="2787651" cy="2713718"/>
          </a:xfrm>
        </p:grpSpPr>
        <p:sp>
          <p:nvSpPr>
            <p:cNvPr id="7" name="Oval 36"/>
            <p:cNvSpPr>
              <a:spLocks noChangeAspect="1" noChangeArrowheads="1"/>
            </p:cNvSpPr>
            <p:nvPr/>
          </p:nvSpPr>
          <p:spPr bwMode="auto">
            <a:xfrm>
              <a:off x="1557337" y="1062758"/>
              <a:ext cx="2787651" cy="271371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grpSp>
          <p:nvGrpSpPr>
            <p:cNvPr id="3" name="Group 23"/>
            <p:cNvGrpSpPr/>
            <p:nvPr/>
          </p:nvGrpSpPr>
          <p:grpSpPr>
            <a:xfrm>
              <a:off x="1600836" y="1066800"/>
              <a:ext cx="2701707" cy="2590800"/>
              <a:chOff x="1600836" y="1066800"/>
              <a:chExt cx="2701707" cy="2590800"/>
            </a:xfrm>
          </p:grpSpPr>
          <p:sp>
            <p:nvSpPr>
              <p:cNvPr id="19"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20"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3"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24"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grpSp>
        <p:grpSp>
          <p:nvGrpSpPr>
            <p:cNvPr id="4" name="Group 22"/>
            <p:cNvGrpSpPr/>
            <p:nvPr/>
          </p:nvGrpSpPr>
          <p:grpSpPr>
            <a:xfrm>
              <a:off x="196939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grpSp>
          <p:nvGrpSpPr>
            <p:cNvPr id="5" name="Group 19"/>
            <p:cNvGrpSpPr/>
            <p:nvPr/>
          </p:nvGrpSpPr>
          <p:grpSpPr>
            <a:xfrm>
              <a:off x="251618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97187" y="990600"/>
            <a:ext cx="2667000" cy="2236510"/>
          </a:xfrm>
          <a:prstGeom prst="rect">
            <a:avLst/>
          </a:prstGeom>
          <a:noFill/>
        </p:spPr>
        <p:txBody>
          <a:bodyPr wrap="square" rtlCol="0">
            <a:spAutoFit/>
          </a:bodyPr>
          <a:lstStyle/>
          <a:p>
            <a:pPr>
              <a:lnSpc>
                <a:spcPts val="1700"/>
              </a:lnSpc>
              <a:spcAft>
                <a:spcPts val="600"/>
              </a:spcAft>
              <a:tabLst>
                <a:tab pos="1915119" algn="l"/>
              </a:tabLst>
            </a:pPr>
            <a:r>
              <a:rPr lang="en-US" b="1" dirty="0" smtClean="0">
                <a:solidFill>
                  <a:schemeClr val="tx2"/>
                </a:solidFill>
                <a:latin typeface="+mn-lt"/>
                <a:ea typeface="ＭＳ Ｐゴシック" pitchFamily="34" charset="-128"/>
              </a:rPr>
              <a:t>Who should be involved?</a:t>
            </a:r>
          </a:p>
          <a:p>
            <a:pPr marL="571500" lvl="2" indent="-285750">
              <a:lnSpc>
                <a:spcPts val="1700"/>
              </a:lnSpc>
              <a:spcAft>
                <a:spcPts val="600"/>
              </a:spcAft>
              <a:buClr>
                <a:schemeClr val="accent5">
                  <a:lumMod val="50000"/>
                </a:schemeClr>
              </a:buClr>
              <a:buFont typeface="Wingdings" pitchFamily="2" charset="2"/>
              <a:buChar char="ü"/>
              <a:tabLst>
                <a:tab pos="1914525" algn="l"/>
              </a:tabLst>
            </a:pPr>
            <a:r>
              <a:rPr lang="en-US" b="1" dirty="0" smtClean="0">
                <a:solidFill>
                  <a:schemeClr val="tx2"/>
                </a:solidFill>
                <a:latin typeface="+mn-lt"/>
                <a:ea typeface="ＭＳ Ｐゴシック" pitchFamily="34" charset="-128"/>
              </a:rPr>
              <a:t>Develop list of potential stakeholders.</a:t>
            </a:r>
          </a:p>
          <a:p>
            <a:pPr marL="571500" lvl="2" indent="-285750">
              <a:lnSpc>
                <a:spcPts val="1700"/>
              </a:lnSpc>
              <a:buClr>
                <a:schemeClr val="accent5">
                  <a:lumMod val="50000"/>
                </a:schemeClr>
              </a:buClr>
              <a:buFont typeface="Wingdings" pitchFamily="2" charset="2"/>
              <a:buChar char="ü"/>
              <a:tabLst>
                <a:tab pos="1914525" algn="l"/>
              </a:tabLst>
            </a:pPr>
            <a:r>
              <a:rPr lang="en-US" b="1" dirty="0" smtClean="0">
                <a:solidFill>
                  <a:schemeClr val="tx2"/>
                </a:solidFill>
                <a:latin typeface="+mn-lt"/>
                <a:ea typeface="ＭＳ Ｐゴシック" pitchFamily="34" charset="-128"/>
              </a:rPr>
              <a:t>Decide which stakeholders are the most important to include.</a:t>
            </a:r>
          </a:p>
          <a:p>
            <a:endParaRPr lang="en-US" b="1" dirty="0">
              <a:solidFill>
                <a:schemeClr val="tx2"/>
              </a:solidFill>
              <a:latin typeface="+mn-lt"/>
            </a:endParaRPr>
          </a:p>
        </p:txBody>
      </p:sp>
      <p:sp>
        <p:nvSpPr>
          <p:cNvPr id="76802" name="Rectangle 2"/>
          <p:cNvSpPr>
            <a:spLocks noChangeArrowheads="1"/>
          </p:cNvSpPr>
          <p:nvPr/>
        </p:nvSpPr>
        <p:spPr bwMode="auto">
          <a:xfrm>
            <a:off x="763587"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b="1" dirty="0" smtClean="0">
                <a:solidFill>
                  <a:schemeClr val="bg1"/>
                </a:solidFill>
                <a:latin typeface="+mj-lt"/>
                <a:ea typeface="ＭＳ Ｐゴシック" pitchFamily="34" charset="-128"/>
              </a:rPr>
              <a:t>CDC’s Framework Step 1</a:t>
            </a:r>
            <a:endParaRPr lang="en-US" sz="2400" b="1" dirty="0">
              <a:solidFill>
                <a:schemeClr val="bg1"/>
              </a:solidFill>
              <a:latin typeface="+mj-lt"/>
            </a:endParaRPr>
          </a:p>
        </p:txBody>
      </p:sp>
      <p:grpSp>
        <p:nvGrpSpPr>
          <p:cNvPr id="2" name="Group 40"/>
          <p:cNvGrpSpPr/>
          <p:nvPr/>
        </p:nvGrpSpPr>
        <p:grpSpPr>
          <a:xfrm>
            <a:off x="109536" y="1020082"/>
            <a:ext cx="2787651" cy="2713718"/>
            <a:chOff x="109536" y="1020082"/>
            <a:chExt cx="2787651" cy="2713718"/>
          </a:xfrm>
        </p:grpSpPr>
        <p:grpSp>
          <p:nvGrpSpPr>
            <p:cNvPr id="3" name="Group 22"/>
            <p:cNvGrpSpPr/>
            <p:nvPr/>
          </p:nvGrpSpPr>
          <p:grpSpPr>
            <a:xfrm>
              <a:off x="534297" y="1534832"/>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sp>
          <p:nvSpPr>
            <p:cNvPr id="33" name="Oval 36"/>
            <p:cNvSpPr>
              <a:spLocks noChangeAspect="1" noChangeArrowheads="1"/>
            </p:cNvSpPr>
            <p:nvPr/>
          </p:nvSpPr>
          <p:spPr bwMode="auto">
            <a:xfrm>
              <a:off x="109536" y="1020082"/>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4" name="Group 23"/>
            <p:cNvGrpSpPr/>
            <p:nvPr/>
          </p:nvGrpSpPr>
          <p:grpSpPr>
            <a:xfrm>
              <a:off x="153987" y="1069192"/>
              <a:ext cx="2701707" cy="2590800"/>
              <a:chOff x="1600836" y="1066800"/>
              <a:chExt cx="2701707" cy="2590800"/>
            </a:xfrm>
          </p:grpSpPr>
          <p:sp>
            <p:nvSpPr>
              <p:cNvPr id="19"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20"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3"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24"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smtClean="0">
                    <a:solidFill>
                      <a:schemeClr val="bg1"/>
                    </a:solidFill>
                    <a:effectLst>
                      <a:outerShdw blurRad="38100" dist="38100" dir="2700000" algn="tl">
                        <a:srgbClr val="000000">
                          <a:alpha val="43137"/>
                        </a:srgbClr>
                      </a:outerShdw>
                    </a:effectLst>
                    <a:latin typeface="Arial" charset="0"/>
                  </a:rPr>
                  <a:t>STEP 1</a:t>
                </a:r>
                <a:endParaRPr lang="en-US" sz="1400" b="1" dirty="0">
                  <a:solidFill>
                    <a:schemeClr val="bg1"/>
                  </a:solidFill>
                  <a:effectLst>
                    <a:outerShdw blurRad="38100" dist="38100" dir="2700000" algn="tl">
                      <a:srgbClr val="000000">
                        <a:alpha val="43137"/>
                      </a:srgbClr>
                    </a:outerShdw>
                  </a:effectLst>
                  <a:latin typeface="Arial" charset="0"/>
                </a:endParaRPr>
              </a:p>
            </p:txBody>
          </p:sp>
        </p:grpSp>
        <p:grpSp>
          <p:nvGrpSpPr>
            <p:cNvPr id="5" name="Group 39"/>
            <p:cNvGrpSpPr/>
            <p:nvPr/>
          </p:nvGrpSpPr>
          <p:grpSpPr>
            <a:xfrm>
              <a:off x="1101087" y="1905000"/>
              <a:ext cx="871913" cy="944224"/>
              <a:chOff x="1101087" y="1905000"/>
              <a:chExt cx="871913" cy="944224"/>
            </a:xfrm>
          </p:grpSpPr>
          <p:sp>
            <p:nvSpPr>
              <p:cNvPr id="11" name="Rounded Rectangle 10"/>
              <p:cNvSpPr/>
              <p:nvPr/>
            </p:nvSpPr>
            <p:spPr>
              <a:xfrm>
                <a:off x="1113464" y="1907392"/>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9"/>
              <p:cNvSpPr>
                <a:spLocks noChangeAspect="1" noChangeArrowheads="1"/>
              </p:cNvSpPr>
              <p:nvPr/>
            </p:nvSpPr>
            <p:spPr bwMode="auto">
              <a:xfrm>
                <a:off x="1101087"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grpSp>
        <p:nvGrpSpPr>
          <p:cNvPr id="6" name="Group 27"/>
          <p:cNvGrpSpPr/>
          <p:nvPr/>
        </p:nvGrpSpPr>
        <p:grpSpPr>
          <a:xfrm>
            <a:off x="915987" y="965302"/>
            <a:ext cx="1250866" cy="1015898"/>
            <a:chOff x="6642737" y="-156584"/>
            <a:chExt cx="1250866" cy="1015898"/>
          </a:xfrm>
        </p:grpSpPr>
        <p:sp>
          <p:nvSpPr>
            <p:cNvPr id="29" name="Oval 28"/>
            <p:cNvSpPr>
              <a:spLocks noChangeAspect="1"/>
            </p:cNvSpPr>
            <p:nvPr/>
          </p:nvSpPr>
          <p:spPr>
            <a:xfrm>
              <a:off x="6769839" y="-156584"/>
              <a:ext cx="1015898" cy="1015898"/>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31"/>
            <p:cNvSpPr txBox="1">
              <a:spLocks noChangeAspect="1" noChangeArrowheads="1"/>
            </p:cNvSpPr>
            <p:nvPr/>
          </p:nvSpPr>
          <p:spPr bwMode="auto">
            <a:xfrm>
              <a:off x="6642737" y="67551"/>
              <a:ext cx="1250866"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Engage stakeholders</a:t>
              </a:r>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b="1" dirty="0" smtClean="0">
                <a:solidFill>
                  <a:schemeClr val="bg1"/>
                </a:solidFill>
                <a:latin typeface="+mj-lt"/>
                <a:ea typeface="ＭＳ Ｐゴシック" pitchFamily="34" charset="-128"/>
              </a:rPr>
              <a:t>CDC’s Framework Step 2</a:t>
            </a:r>
            <a:endParaRPr lang="en-US" sz="2400" b="1" dirty="0">
              <a:solidFill>
                <a:schemeClr val="bg1"/>
              </a:solidFill>
              <a:latin typeface="+mj-lt"/>
            </a:endParaRPr>
          </a:p>
        </p:txBody>
      </p:sp>
      <p:sp>
        <p:nvSpPr>
          <p:cNvPr id="27" name="TextBox 26"/>
          <p:cNvSpPr txBox="1"/>
          <p:nvPr/>
        </p:nvSpPr>
        <p:spPr>
          <a:xfrm>
            <a:off x="2516187" y="990600"/>
            <a:ext cx="3581400" cy="2082621"/>
          </a:xfrm>
          <a:prstGeom prst="rect">
            <a:avLst/>
          </a:prstGeom>
          <a:noFill/>
        </p:spPr>
        <p:txBody>
          <a:bodyPr wrap="square" rtlCol="0">
            <a:spAutoFit/>
          </a:bodyPr>
          <a:lstStyle/>
          <a:p>
            <a:pPr lvl="1">
              <a:lnSpc>
                <a:spcPts val="1800"/>
              </a:lnSpc>
              <a:spcAft>
                <a:spcPts val="600"/>
              </a:spcAft>
              <a:tabLst>
                <a:tab pos="1915119" algn="l"/>
              </a:tabLst>
            </a:pPr>
            <a:r>
              <a:rPr lang="en-US" b="1" dirty="0" smtClean="0">
                <a:solidFill>
                  <a:schemeClr val="tx2"/>
                </a:solidFill>
                <a:latin typeface="+mn-lt"/>
                <a:ea typeface="ＭＳ Ｐゴシック" pitchFamily="34" charset="-128"/>
              </a:rPr>
              <a:t>Do stakeholders share a vision of what the program does and its intended outcomes?  </a:t>
            </a:r>
          </a:p>
          <a:p>
            <a:pPr marL="800100" lvl="2" indent="-228600">
              <a:lnSpc>
                <a:spcPts val="1900"/>
              </a:lnSpc>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Diverse views? </a:t>
            </a:r>
          </a:p>
          <a:p>
            <a:pPr marL="800100" lvl="2" indent="-228600">
              <a:lnSpc>
                <a:spcPts val="1900"/>
              </a:lnSpc>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Similar views?</a:t>
            </a:r>
          </a:p>
          <a:p>
            <a:pPr marL="800100" lvl="2" indent="-228600">
              <a:lnSpc>
                <a:spcPts val="1900"/>
              </a:lnSpc>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Engage them early in the process.</a:t>
            </a:r>
          </a:p>
          <a:p>
            <a:endParaRPr lang="en-US" b="1" dirty="0">
              <a:solidFill>
                <a:schemeClr val="tx2"/>
              </a:solidFill>
              <a:latin typeface="+mn-lt"/>
            </a:endParaRPr>
          </a:p>
        </p:txBody>
      </p:sp>
      <p:grpSp>
        <p:nvGrpSpPr>
          <p:cNvPr id="2" name="Group 27"/>
          <p:cNvGrpSpPr/>
          <p:nvPr/>
        </p:nvGrpSpPr>
        <p:grpSpPr>
          <a:xfrm>
            <a:off x="109536" y="1020082"/>
            <a:ext cx="2787651" cy="2713718"/>
            <a:chOff x="109536" y="1020082"/>
            <a:chExt cx="2787651" cy="2713718"/>
          </a:xfrm>
        </p:grpSpPr>
        <p:grpSp>
          <p:nvGrpSpPr>
            <p:cNvPr id="3" name="Group 22"/>
            <p:cNvGrpSpPr/>
            <p:nvPr/>
          </p:nvGrpSpPr>
          <p:grpSpPr>
            <a:xfrm>
              <a:off x="534297" y="1534832"/>
              <a:ext cx="1973318" cy="1826541"/>
              <a:chOff x="1969396" y="1532440"/>
              <a:chExt cx="1973318" cy="1826541"/>
            </a:xfrm>
          </p:grpSpPr>
          <p:sp>
            <p:nvSpPr>
              <p:cNvPr id="42"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3"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4"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5"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6"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sp>
          <p:nvSpPr>
            <p:cNvPr id="30" name="Oval 36"/>
            <p:cNvSpPr>
              <a:spLocks noChangeAspect="1" noChangeArrowheads="1"/>
            </p:cNvSpPr>
            <p:nvPr/>
          </p:nvSpPr>
          <p:spPr bwMode="auto">
            <a:xfrm>
              <a:off x="109536" y="1020082"/>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4" name="Group 23"/>
            <p:cNvGrpSpPr/>
            <p:nvPr/>
          </p:nvGrpSpPr>
          <p:grpSpPr>
            <a:xfrm>
              <a:off x="153987" y="1069192"/>
              <a:ext cx="2701707" cy="2590800"/>
              <a:chOff x="1600836" y="1066800"/>
              <a:chExt cx="2701707" cy="2590800"/>
            </a:xfrm>
          </p:grpSpPr>
          <p:sp>
            <p:nvSpPr>
              <p:cNvPr id="35"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36"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37"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38"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39"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40"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41"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smtClean="0">
                    <a:solidFill>
                      <a:schemeClr val="bg1"/>
                    </a:solidFill>
                    <a:effectLst>
                      <a:outerShdw blurRad="38100" dist="38100" dir="2700000" algn="tl">
                        <a:srgbClr val="000000">
                          <a:alpha val="43137"/>
                        </a:srgbClr>
                      </a:outerShdw>
                    </a:effectLst>
                    <a:latin typeface="Arial" charset="0"/>
                  </a:rPr>
                  <a:t>STEP 1</a:t>
                </a:r>
                <a:endParaRPr lang="en-US" sz="1400" b="1" dirty="0">
                  <a:solidFill>
                    <a:schemeClr val="bg1"/>
                  </a:solidFill>
                  <a:effectLst>
                    <a:outerShdw blurRad="38100" dist="38100" dir="2700000" algn="tl">
                      <a:srgbClr val="000000">
                        <a:alpha val="43137"/>
                      </a:srgbClr>
                    </a:outerShdw>
                  </a:effectLst>
                  <a:latin typeface="Arial" charset="0"/>
                </a:endParaRPr>
              </a:p>
            </p:txBody>
          </p:sp>
        </p:grpSp>
        <p:grpSp>
          <p:nvGrpSpPr>
            <p:cNvPr id="5" name="Group 39"/>
            <p:cNvGrpSpPr/>
            <p:nvPr/>
          </p:nvGrpSpPr>
          <p:grpSpPr>
            <a:xfrm>
              <a:off x="1101087" y="1905000"/>
              <a:ext cx="871913" cy="944224"/>
              <a:chOff x="1101087" y="1905000"/>
              <a:chExt cx="871913" cy="944224"/>
            </a:xfrm>
          </p:grpSpPr>
          <p:sp>
            <p:nvSpPr>
              <p:cNvPr id="33" name="Rounded Rectangle 32"/>
              <p:cNvSpPr/>
              <p:nvPr/>
            </p:nvSpPr>
            <p:spPr>
              <a:xfrm>
                <a:off x="1113464" y="1907392"/>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9"/>
              <p:cNvSpPr>
                <a:spLocks noChangeAspect="1" noChangeArrowheads="1"/>
              </p:cNvSpPr>
              <p:nvPr/>
            </p:nvSpPr>
            <p:spPr bwMode="auto">
              <a:xfrm>
                <a:off x="1101087"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grpSp>
        <p:nvGrpSpPr>
          <p:cNvPr id="6" name="Group 47"/>
          <p:cNvGrpSpPr/>
          <p:nvPr/>
        </p:nvGrpSpPr>
        <p:grpSpPr>
          <a:xfrm>
            <a:off x="1882965" y="1500378"/>
            <a:ext cx="1014222" cy="1014222"/>
            <a:chOff x="3483165" y="1524000"/>
            <a:chExt cx="1014222" cy="1014222"/>
          </a:xfrm>
        </p:grpSpPr>
        <p:sp>
          <p:nvSpPr>
            <p:cNvPr id="49" name="Oval 48"/>
            <p:cNvSpPr>
              <a:spLocks noChangeAspect="1"/>
            </p:cNvSpPr>
            <p:nvPr/>
          </p:nvSpPr>
          <p:spPr>
            <a:xfrm>
              <a:off x="3483165" y="15240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32"/>
            <p:cNvSpPr txBox="1">
              <a:spLocks noChangeAspect="1" noChangeArrowheads="1"/>
            </p:cNvSpPr>
            <p:nvPr/>
          </p:nvSpPr>
          <p:spPr bwMode="auto">
            <a:xfrm>
              <a:off x="3595641" y="1676400"/>
              <a:ext cx="901746"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Describe the program</a:t>
              </a: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b="1" dirty="0" smtClean="0">
                <a:solidFill>
                  <a:schemeClr val="bg1"/>
                </a:solidFill>
                <a:latin typeface="+mj-lt"/>
                <a:ea typeface="ＭＳ Ｐゴシック" pitchFamily="34" charset="-128"/>
              </a:rPr>
              <a:t>CDC’s Framework Step 3</a:t>
            </a:r>
            <a:endParaRPr lang="en-US" sz="2400" b="1" dirty="0">
              <a:solidFill>
                <a:schemeClr val="bg1"/>
              </a:solidFill>
              <a:latin typeface="+mj-lt"/>
            </a:endParaRPr>
          </a:p>
        </p:txBody>
      </p:sp>
      <p:sp>
        <p:nvSpPr>
          <p:cNvPr id="27" name="TextBox 26"/>
          <p:cNvSpPr txBox="1"/>
          <p:nvPr/>
        </p:nvSpPr>
        <p:spPr>
          <a:xfrm>
            <a:off x="2363787" y="990600"/>
            <a:ext cx="3581400" cy="2349361"/>
          </a:xfrm>
          <a:prstGeom prst="rect">
            <a:avLst/>
          </a:prstGeom>
          <a:noFill/>
        </p:spPr>
        <p:txBody>
          <a:bodyPr wrap="square" rtlCol="0">
            <a:spAutoFit/>
          </a:bodyPr>
          <a:lstStyle/>
          <a:p>
            <a:pPr lvl="1">
              <a:lnSpc>
                <a:spcPts val="1700"/>
              </a:lnSpc>
              <a:spcBef>
                <a:spcPts val="0"/>
              </a:spcBef>
              <a:spcAft>
                <a:spcPts val="600"/>
              </a:spcAft>
              <a:tabLst>
                <a:tab pos="1915119" algn="l"/>
              </a:tabLst>
            </a:pPr>
            <a:r>
              <a:rPr lang="en-US" b="1" dirty="0" smtClean="0">
                <a:solidFill>
                  <a:schemeClr val="tx2"/>
                </a:solidFill>
                <a:latin typeface="+mn-lt"/>
                <a:ea typeface="ＭＳ Ｐゴシック" pitchFamily="34" charset="-128"/>
              </a:rPr>
              <a:t>What are the most pressing and important evaluation questions for stakeholders? </a:t>
            </a:r>
          </a:p>
          <a:p>
            <a:pPr marL="914400" lvl="1" indent="-285750">
              <a:lnSpc>
                <a:spcPts val="1700"/>
              </a:lnSpc>
              <a:spcBef>
                <a:spcPts val="0"/>
              </a:spcBef>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What questions do they need answered to be able to take action?</a:t>
            </a:r>
          </a:p>
          <a:p>
            <a:pPr marL="914400" lvl="1" indent="-285750">
              <a:lnSpc>
                <a:spcPts val="1700"/>
              </a:lnSpc>
              <a:spcBef>
                <a:spcPts val="0"/>
              </a:spcBef>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What methods are available and preferred?</a:t>
            </a:r>
          </a:p>
          <a:p>
            <a:pPr marL="914400" lvl="1" indent="-285750">
              <a:lnSpc>
                <a:spcPts val="1700"/>
              </a:lnSpc>
              <a:spcBef>
                <a:spcPts val="0"/>
              </a:spcBef>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What will be considered “credible evidence”?</a:t>
            </a:r>
            <a:endParaRPr lang="en-US" b="1" dirty="0">
              <a:solidFill>
                <a:schemeClr val="tx2"/>
              </a:solidFill>
              <a:latin typeface="+mn-lt"/>
            </a:endParaRPr>
          </a:p>
        </p:txBody>
      </p:sp>
      <p:grpSp>
        <p:nvGrpSpPr>
          <p:cNvPr id="2" name="Group 27"/>
          <p:cNvGrpSpPr/>
          <p:nvPr/>
        </p:nvGrpSpPr>
        <p:grpSpPr>
          <a:xfrm>
            <a:off x="109536" y="1020082"/>
            <a:ext cx="2787651" cy="2713718"/>
            <a:chOff x="109536" y="1020082"/>
            <a:chExt cx="2787651" cy="2713718"/>
          </a:xfrm>
        </p:grpSpPr>
        <p:grpSp>
          <p:nvGrpSpPr>
            <p:cNvPr id="3" name="Group 22"/>
            <p:cNvGrpSpPr/>
            <p:nvPr/>
          </p:nvGrpSpPr>
          <p:grpSpPr>
            <a:xfrm>
              <a:off x="534297" y="1534832"/>
              <a:ext cx="1973318" cy="1826541"/>
              <a:chOff x="1969396" y="1532440"/>
              <a:chExt cx="1973318" cy="1826541"/>
            </a:xfrm>
          </p:grpSpPr>
          <p:sp>
            <p:nvSpPr>
              <p:cNvPr id="42"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3"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4"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5"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6"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sp>
          <p:nvSpPr>
            <p:cNvPr id="30" name="Oval 36"/>
            <p:cNvSpPr>
              <a:spLocks noChangeAspect="1" noChangeArrowheads="1"/>
            </p:cNvSpPr>
            <p:nvPr/>
          </p:nvSpPr>
          <p:spPr bwMode="auto">
            <a:xfrm>
              <a:off x="109536" y="1020082"/>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4" name="Group 23"/>
            <p:cNvGrpSpPr/>
            <p:nvPr/>
          </p:nvGrpSpPr>
          <p:grpSpPr>
            <a:xfrm>
              <a:off x="153987" y="1069192"/>
              <a:ext cx="2701707" cy="2590800"/>
              <a:chOff x="1600836" y="1066800"/>
              <a:chExt cx="2701707" cy="2590800"/>
            </a:xfrm>
          </p:grpSpPr>
          <p:sp>
            <p:nvSpPr>
              <p:cNvPr id="35"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36"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37"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38"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39"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40"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41"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smtClean="0">
                    <a:solidFill>
                      <a:schemeClr val="bg1"/>
                    </a:solidFill>
                    <a:effectLst>
                      <a:outerShdw blurRad="38100" dist="38100" dir="2700000" algn="tl">
                        <a:srgbClr val="000000">
                          <a:alpha val="43137"/>
                        </a:srgbClr>
                      </a:outerShdw>
                    </a:effectLst>
                    <a:latin typeface="Arial" charset="0"/>
                  </a:rPr>
                  <a:t>STEP 1</a:t>
                </a:r>
                <a:endParaRPr lang="en-US" sz="1400" b="1" dirty="0">
                  <a:solidFill>
                    <a:schemeClr val="bg1"/>
                  </a:solidFill>
                  <a:effectLst>
                    <a:outerShdw blurRad="38100" dist="38100" dir="2700000" algn="tl">
                      <a:srgbClr val="000000">
                        <a:alpha val="43137"/>
                      </a:srgbClr>
                    </a:outerShdw>
                  </a:effectLst>
                  <a:latin typeface="Arial" charset="0"/>
                </a:endParaRPr>
              </a:p>
            </p:txBody>
          </p:sp>
        </p:grpSp>
        <p:grpSp>
          <p:nvGrpSpPr>
            <p:cNvPr id="5" name="Group 39"/>
            <p:cNvGrpSpPr/>
            <p:nvPr/>
          </p:nvGrpSpPr>
          <p:grpSpPr>
            <a:xfrm>
              <a:off x="1101087" y="1905000"/>
              <a:ext cx="871913" cy="944224"/>
              <a:chOff x="1101087" y="1905000"/>
              <a:chExt cx="871913" cy="944224"/>
            </a:xfrm>
          </p:grpSpPr>
          <p:sp>
            <p:nvSpPr>
              <p:cNvPr id="33" name="Rounded Rectangle 32"/>
              <p:cNvSpPr/>
              <p:nvPr/>
            </p:nvSpPr>
            <p:spPr>
              <a:xfrm>
                <a:off x="1113464" y="1907392"/>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9"/>
              <p:cNvSpPr>
                <a:spLocks noChangeAspect="1" noChangeArrowheads="1"/>
              </p:cNvSpPr>
              <p:nvPr/>
            </p:nvSpPr>
            <p:spPr bwMode="auto">
              <a:xfrm>
                <a:off x="1101087"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grpSp>
        <p:nvGrpSpPr>
          <p:cNvPr id="6" name="Group 47"/>
          <p:cNvGrpSpPr/>
          <p:nvPr/>
        </p:nvGrpSpPr>
        <p:grpSpPr>
          <a:xfrm>
            <a:off x="1906587" y="2514600"/>
            <a:ext cx="1045972" cy="1014222"/>
            <a:chOff x="3330765" y="2567178"/>
            <a:chExt cx="1045972" cy="1014222"/>
          </a:xfrm>
        </p:grpSpPr>
        <p:sp>
          <p:nvSpPr>
            <p:cNvPr id="49" name="Oval 48"/>
            <p:cNvSpPr>
              <a:spLocks noChangeAspect="1"/>
            </p:cNvSpPr>
            <p:nvPr/>
          </p:nvSpPr>
          <p:spPr>
            <a:xfrm>
              <a:off x="3330765" y="2567178"/>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33"/>
            <p:cNvSpPr txBox="1">
              <a:spLocks noChangeAspect="1" noChangeArrowheads="1"/>
            </p:cNvSpPr>
            <p:nvPr/>
          </p:nvSpPr>
          <p:spPr bwMode="auto">
            <a:xfrm>
              <a:off x="3354387" y="2743200"/>
              <a:ext cx="1022350"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Focus the evaluation design</a:t>
              </a:r>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b="1" dirty="0" smtClean="0">
                <a:solidFill>
                  <a:schemeClr val="bg1"/>
                </a:solidFill>
                <a:latin typeface="+mj-lt"/>
                <a:ea typeface="ＭＳ Ｐゴシック" pitchFamily="34" charset="-128"/>
              </a:rPr>
              <a:t>CDC’s Framework Step 4</a:t>
            </a:r>
            <a:endParaRPr lang="en-US" sz="2400" b="1" dirty="0">
              <a:solidFill>
                <a:schemeClr val="bg1"/>
              </a:solidFill>
              <a:latin typeface="+mj-lt"/>
            </a:endParaRPr>
          </a:p>
        </p:txBody>
      </p:sp>
      <p:sp>
        <p:nvSpPr>
          <p:cNvPr id="27" name="TextBox 26"/>
          <p:cNvSpPr txBox="1"/>
          <p:nvPr/>
        </p:nvSpPr>
        <p:spPr>
          <a:xfrm>
            <a:off x="2744787" y="1074003"/>
            <a:ext cx="2668587" cy="830997"/>
          </a:xfrm>
          <a:prstGeom prst="rect">
            <a:avLst/>
          </a:prstGeom>
          <a:noFill/>
        </p:spPr>
        <p:txBody>
          <a:bodyPr wrap="square" rtlCol="0">
            <a:spAutoFit/>
          </a:bodyPr>
          <a:lstStyle/>
          <a:p>
            <a:pPr lvl="1">
              <a:tabLst>
                <a:tab pos="1915119" algn="l"/>
              </a:tabLst>
            </a:pPr>
            <a:r>
              <a:rPr lang="en-US" b="1" dirty="0" smtClean="0">
                <a:solidFill>
                  <a:schemeClr val="tx2"/>
                </a:solidFill>
                <a:latin typeface="+mn-lt"/>
                <a:ea typeface="ＭＳ Ｐゴシック" pitchFamily="34" charset="-128"/>
              </a:rPr>
              <a:t>Gather evidence stakeholders will find credible.</a:t>
            </a:r>
          </a:p>
        </p:txBody>
      </p:sp>
      <p:grpSp>
        <p:nvGrpSpPr>
          <p:cNvPr id="2" name="Group 27"/>
          <p:cNvGrpSpPr/>
          <p:nvPr/>
        </p:nvGrpSpPr>
        <p:grpSpPr>
          <a:xfrm>
            <a:off x="109536" y="1020082"/>
            <a:ext cx="2787651" cy="2713718"/>
            <a:chOff x="109536" y="1020082"/>
            <a:chExt cx="2787651" cy="2713718"/>
          </a:xfrm>
        </p:grpSpPr>
        <p:grpSp>
          <p:nvGrpSpPr>
            <p:cNvPr id="3" name="Group 22"/>
            <p:cNvGrpSpPr/>
            <p:nvPr/>
          </p:nvGrpSpPr>
          <p:grpSpPr>
            <a:xfrm>
              <a:off x="534297" y="1534832"/>
              <a:ext cx="1973318" cy="1826541"/>
              <a:chOff x="1969396" y="1532440"/>
              <a:chExt cx="1973318" cy="1826541"/>
            </a:xfrm>
          </p:grpSpPr>
          <p:sp>
            <p:nvSpPr>
              <p:cNvPr id="42"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3"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4"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5"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6"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sp>
          <p:nvSpPr>
            <p:cNvPr id="30" name="Oval 36"/>
            <p:cNvSpPr>
              <a:spLocks noChangeAspect="1" noChangeArrowheads="1"/>
            </p:cNvSpPr>
            <p:nvPr/>
          </p:nvSpPr>
          <p:spPr bwMode="auto">
            <a:xfrm>
              <a:off x="109536" y="1020082"/>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4" name="Group 23"/>
            <p:cNvGrpSpPr/>
            <p:nvPr/>
          </p:nvGrpSpPr>
          <p:grpSpPr>
            <a:xfrm>
              <a:off x="153987" y="1069192"/>
              <a:ext cx="2701707" cy="2590800"/>
              <a:chOff x="1600836" y="1066800"/>
              <a:chExt cx="2701707" cy="2590800"/>
            </a:xfrm>
          </p:grpSpPr>
          <p:sp>
            <p:nvSpPr>
              <p:cNvPr id="35"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36"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37"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38"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39"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40"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41"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smtClean="0">
                    <a:solidFill>
                      <a:schemeClr val="bg1"/>
                    </a:solidFill>
                    <a:effectLst>
                      <a:outerShdw blurRad="38100" dist="38100" dir="2700000" algn="tl">
                        <a:srgbClr val="000000">
                          <a:alpha val="43137"/>
                        </a:srgbClr>
                      </a:outerShdw>
                    </a:effectLst>
                    <a:latin typeface="Arial" charset="0"/>
                  </a:rPr>
                  <a:t>STEP 1</a:t>
                </a:r>
                <a:endParaRPr lang="en-US" sz="1400" b="1" dirty="0">
                  <a:solidFill>
                    <a:schemeClr val="bg1"/>
                  </a:solidFill>
                  <a:effectLst>
                    <a:outerShdw blurRad="38100" dist="38100" dir="2700000" algn="tl">
                      <a:srgbClr val="000000">
                        <a:alpha val="43137"/>
                      </a:srgbClr>
                    </a:outerShdw>
                  </a:effectLst>
                  <a:latin typeface="Arial" charset="0"/>
                </a:endParaRPr>
              </a:p>
            </p:txBody>
          </p:sp>
        </p:grpSp>
        <p:grpSp>
          <p:nvGrpSpPr>
            <p:cNvPr id="5" name="Group 39"/>
            <p:cNvGrpSpPr/>
            <p:nvPr/>
          </p:nvGrpSpPr>
          <p:grpSpPr>
            <a:xfrm>
              <a:off x="1101087" y="1905000"/>
              <a:ext cx="871913" cy="944224"/>
              <a:chOff x="1101087" y="1905000"/>
              <a:chExt cx="871913" cy="944224"/>
            </a:xfrm>
          </p:grpSpPr>
          <p:sp>
            <p:nvSpPr>
              <p:cNvPr id="33" name="Rounded Rectangle 32"/>
              <p:cNvSpPr/>
              <p:nvPr/>
            </p:nvSpPr>
            <p:spPr>
              <a:xfrm>
                <a:off x="1113464" y="1907392"/>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9"/>
              <p:cNvSpPr>
                <a:spLocks noChangeAspect="1" noChangeArrowheads="1"/>
              </p:cNvSpPr>
              <p:nvPr/>
            </p:nvSpPr>
            <p:spPr bwMode="auto">
              <a:xfrm>
                <a:off x="1101087"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grpSp>
        <p:nvGrpSpPr>
          <p:cNvPr id="6" name="Group 47"/>
          <p:cNvGrpSpPr/>
          <p:nvPr/>
        </p:nvGrpSpPr>
        <p:grpSpPr>
          <a:xfrm>
            <a:off x="1060767" y="2819400"/>
            <a:ext cx="922020" cy="922020"/>
            <a:chOff x="2584767" y="2895600"/>
            <a:chExt cx="922020" cy="922020"/>
          </a:xfrm>
        </p:grpSpPr>
        <p:sp>
          <p:nvSpPr>
            <p:cNvPr id="49" name="Oval 48"/>
            <p:cNvSpPr>
              <a:spLocks noChangeAspect="1"/>
            </p:cNvSpPr>
            <p:nvPr/>
          </p:nvSpPr>
          <p:spPr>
            <a:xfrm>
              <a:off x="2584767" y="2895600"/>
              <a:ext cx="922020" cy="922020"/>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26"/>
            <p:cNvSpPr txBox="1">
              <a:spLocks noChangeAspect="1" noChangeArrowheads="1"/>
            </p:cNvSpPr>
            <p:nvPr/>
          </p:nvSpPr>
          <p:spPr bwMode="auto">
            <a:xfrm>
              <a:off x="2614122" y="3011269"/>
              <a:ext cx="892665"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Gather credible evidence</a:t>
              </a:r>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b="1" dirty="0" smtClean="0">
                <a:solidFill>
                  <a:schemeClr val="bg1"/>
                </a:solidFill>
                <a:latin typeface="+mj-lt"/>
                <a:ea typeface="ＭＳ Ｐゴシック" pitchFamily="34" charset="-128"/>
              </a:rPr>
              <a:t>CDC’s Framework Step 5</a:t>
            </a:r>
            <a:endParaRPr lang="en-US" sz="2400" b="1" dirty="0">
              <a:solidFill>
                <a:schemeClr val="bg1"/>
              </a:solidFill>
              <a:latin typeface="+mj-lt"/>
            </a:endParaRPr>
          </a:p>
        </p:txBody>
      </p:sp>
      <p:sp>
        <p:nvSpPr>
          <p:cNvPr id="27" name="TextBox 26"/>
          <p:cNvSpPr txBox="1"/>
          <p:nvPr/>
        </p:nvSpPr>
        <p:spPr>
          <a:xfrm>
            <a:off x="2897187" y="983000"/>
            <a:ext cx="3124200" cy="1836400"/>
          </a:xfrm>
          <a:prstGeom prst="rect">
            <a:avLst/>
          </a:prstGeom>
          <a:noFill/>
        </p:spPr>
        <p:txBody>
          <a:bodyPr wrap="square" rtlCol="0">
            <a:spAutoFit/>
          </a:bodyPr>
          <a:lstStyle/>
          <a:p>
            <a:pPr>
              <a:lnSpc>
                <a:spcPts val="1700"/>
              </a:lnSpc>
              <a:tabLst>
                <a:tab pos="1915119" algn="l"/>
              </a:tabLst>
            </a:pPr>
            <a:r>
              <a:rPr lang="en-US" b="1" dirty="0" smtClean="0">
                <a:solidFill>
                  <a:schemeClr val="tx2"/>
                </a:solidFill>
                <a:latin typeface="+mn-lt"/>
                <a:ea typeface="ＭＳ Ｐゴシック" pitchFamily="34" charset="-128"/>
              </a:rPr>
              <a:t>How do diverse stakeholders interpret the findings?</a:t>
            </a:r>
          </a:p>
          <a:p>
            <a:pPr marL="571500" indent="-285750">
              <a:lnSpc>
                <a:spcPts val="1700"/>
              </a:lnSpc>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May engage stakeholders in the analysis.</a:t>
            </a:r>
          </a:p>
          <a:p>
            <a:pPr marL="571500" indent="-285750">
              <a:lnSpc>
                <a:spcPts val="1700"/>
              </a:lnSpc>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Perhaps solicit their interpretation before results are finalized.</a:t>
            </a:r>
          </a:p>
        </p:txBody>
      </p:sp>
      <p:grpSp>
        <p:nvGrpSpPr>
          <p:cNvPr id="2" name="Group 27"/>
          <p:cNvGrpSpPr/>
          <p:nvPr/>
        </p:nvGrpSpPr>
        <p:grpSpPr>
          <a:xfrm>
            <a:off x="109536" y="1020082"/>
            <a:ext cx="2787651" cy="2713718"/>
            <a:chOff x="109536" y="1020082"/>
            <a:chExt cx="2787651" cy="2713718"/>
          </a:xfrm>
        </p:grpSpPr>
        <p:grpSp>
          <p:nvGrpSpPr>
            <p:cNvPr id="3" name="Group 22"/>
            <p:cNvGrpSpPr/>
            <p:nvPr/>
          </p:nvGrpSpPr>
          <p:grpSpPr>
            <a:xfrm>
              <a:off x="534297" y="1534832"/>
              <a:ext cx="1973318" cy="1826541"/>
              <a:chOff x="1969396" y="1532440"/>
              <a:chExt cx="1973318" cy="1826541"/>
            </a:xfrm>
          </p:grpSpPr>
          <p:sp>
            <p:nvSpPr>
              <p:cNvPr id="42"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3"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4"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5"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6"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sp>
          <p:nvSpPr>
            <p:cNvPr id="30" name="Oval 36"/>
            <p:cNvSpPr>
              <a:spLocks noChangeAspect="1" noChangeArrowheads="1"/>
            </p:cNvSpPr>
            <p:nvPr/>
          </p:nvSpPr>
          <p:spPr bwMode="auto">
            <a:xfrm>
              <a:off x="109536" y="1020082"/>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4" name="Group 23"/>
            <p:cNvGrpSpPr/>
            <p:nvPr/>
          </p:nvGrpSpPr>
          <p:grpSpPr>
            <a:xfrm>
              <a:off x="153987" y="1069192"/>
              <a:ext cx="2701707" cy="2590800"/>
              <a:chOff x="1600836" y="1066800"/>
              <a:chExt cx="2701707" cy="2590800"/>
            </a:xfrm>
          </p:grpSpPr>
          <p:sp>
            <p:nvSpPr>
              <p:cNvPr id="35"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36"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37"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38"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39"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40"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41"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smtClean="0">
                    <a:solidFill>
                      <a:schemeClr val="bg1"/>
                    </a:solidFill>
                    <a:effectLst>
                      <a:outerShdw blurRad="38100" dist="38100" dir="2700000" algn="tl">
                        <a:srgbClr val="000000">
                          <a:alpha val="43137"/>
                        </a:srgbClr>
                      </a:outerShdw>
                    </a:effectLst>
                    <a:latin typeface="Arial" charset="0"/>
                  </a:rPr>
                  <a:t>STEP 1</a:t>
                </a:r>
                <a:endParaRPr lang="en-US" sz="1400" b="1" dirty="0">
                  <a:solidFill>
                    <a:schemeClr val="bg1"/>
                  </a:solidFill>
                  <a:effectLst>
                    <a:outerShdw blurRad="38100" dist="38100" dir="2700000" algn="tl">
                      <a:srgbClr val="000000">
                        <a:alpha val="43137"/>
                      </a:srgbClr>
                    </a:outerShdw>
                  </a:effectLst>
                  <a:latin typeface="Arial" charset="0"/>
                </a:endParaRPr>
              </a:p>
            </p:txBody>
          </p:sp>
        </p:grpSp>
        <p:grpSp>
          <p:nvGrpSpPr>
            <p:cNvPr id="5" name="Group 39"/>
            <p:cNvGrpSpPr/>
            <p:nvPr/>
          </p:nvGrpSpPr>
          <p:grpSpPr>
            <a:xfrm>
              <a:off x="1101087" y="1905000"/>
              <a:ext cx="871913" cy="944224"/>
              <a:chOff x="1101087" y="1905000"/>
              <a:chExt cx="871913" cy="944224"/>
            </a:xfrm>
          </p:grpSpPr>
          <p:sp>
            <p:nvSpPr>
              <p:cNvPr id="33" name="Rounded Rectangle 32"/>
              <p:cNvSpPr/>
              <p:nvPr/>
            </p:nvSpPr>
            <p:spPr>
              <a:xfrm>
                <a:off x="1113464" y="1907392"/>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9"/>
              <p:cNvSpPr>
                <a:spLocks noChangeAspect="1" noChangeArrowheads="1"/>
              </p:cNvSpPr>
              <p:nvPr/>
            </p:nvSpPr>
            <p:spPr bwMode="auto">
              <a:xfrm>
                <a:off x="1101087"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grpSp>
        <p:nvGrpSpPr>
          <p:cNvPr id="6" name="Group 47"/>
          <p:cNvGrpSpPr/>
          <p:nvPr/>
        </p:nvGrpSpPr>
        <p:grpSpPr>
          <a:xfrm>
            <a:off x="153987" y="2438400"/>
            <a:ext cx="1143000" cy="1014222"/>
            <a:chOff x="1525587" y="2438400"/>
            <a:chExt cx="1143000" cy="1014222"/>
          </a:xfrm>
        </p:grpSpPr>
        <p:sp>
          <p:nvSpPr>
            <p:cNvPr id="49" name="Oval 48"/>
            <p:cNvSpPr>
              <a:spLocks noChangeAspect="1"/>
            </p:cNvSpPr>
            <p:nvPr/>
          </p:nvSpPr>
          <p:spPr>
            <a:xfrm>
              <a:off x="1601787" y="24384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35"/>
            <p:cNvSpPr txBox="1">
              <a:spLocks noChangeAspect="1" noChangeArrowheads="1"/>
            </p:cNvSpPr>
            <p:nvPr/>
          </p:nvSpPr>
          <p:spPr bwMode="auto">
            <a:xfrm>
              <a:off x="1525587" y="2667000"/>
              <a:ext cx="1143000"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Justify conclusions</a:t>
              </a: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304800"/>
            <a:ext cx="4535876" cy="496794"/>
          </a:xfrm>
        </p:spPr>
        <p:txBody>
          <a:bodyPr/>
          <a:lstStyle/>
          <a:p>
            <a:pPr eaLnBrk="1" hangingPunct="1"/>
            <a:r>
              <a:rPr lang="en-US" sz="2400" dirty="0" smtClean="0">
                <a:ea typeface="ＭＳ Ｐゴシック" pitchFamily="34" charset="-128"/>
              </a:rPr>
              <a:t>Evaluation: Definition 2</a:t>
            </a:r>
          </a:p>
        </p:txBody>
      </p:sp>
      <p:sp>
        <p:nvSpPr>
          <p:cNvPr id="358407" name="Rectangle 7"/>
          <p:cNvSpPr>
            <a:spLocks noGrp="1" noChangeArrowheads="1"/>
          </p:cNvSpPr>
          <p:nvPr>
            <p:ph type="body" idx="4294967295"/>
          </p:nvPr>
        </p:nvSpPr>
        <p:spPr>
          <a:xfrm>
            <a:off x="658893" y="1066427"/>
            <a:ext cx="4905294" cy="2438774"/>
          </a:xfrm>
        </p:spPr>
        <p:txBody>
          <a:bodyPr/>
          <a:lstStyle/>
          <a:p>
            <a:pPr marL="0" lvl="1" indent="-38100" eaLnBrk="1" hangingPunct="1">
              <a:lnSpc>
                <a:spcPts val="1800"/>
              </a:lnSpc>
              <a:spcBef>
                <a:spcPts val="600"/>
              </a:spcBef>
              <a:buFont typeface="Wingdings" pitchFamily="2" charset="2"/>
              <a:buNone/>
            </a:pPr>
            <a:r>
              <a:rPr lang="en-US" sz="1600" dirty="0" smtClean="0">
                <a:solidFill>
                  <a:schemeClr val="tx2"/>
                </a:solidFill>
                <a:ea typeface="ＭＳ Ｐゴシック" pitchFamily="34" charset="-128"/>
              </a:rPr>
              <a:t>Evaluation is the systematic assessment of the operation and/or the outcomes of a program or policy, compared to a set of explicit or implicit standards as a means of contributing to the improvement of the program or policy.</a:t>
            </a:r>
          </a:p>
          <a:p>
            <a:pPr marL="342900" lvl="1" indent="-38100">
              <a:lnSpc>
                <a:spcPts val="1800"/>
              </a:lnSpc>
              <a:spcBef>
                <a:spcPts val="600"/>
              </a:spcBef>
              <a:spcAft>
                <a:spcPts val="2394"/>
              </a:spcAft>
              <a:buNone/>
            </a:pPr>
            <a:r>
              <a:rPr lang="en-US" sz="1600" dirty="0" smtClean="0">
                <a:solidFill>
                  <a:schemeClr val="tx2"/>
                </a:solidFill>
                <a:ea typeface="ＭＳ Ｐゴシック" pitchFamily="34" charset="-128"/>
              </a:rPr>
              <a:t>		  		-- </a:t>
            </a:r>
            <a:r>
              <a:rPr lang="en-US" sz="1600" i="1" dirty="0" smtClean="0">
                <a:solidFill>
                  <a:schemeClr val="tx2"/>
                </a:solidFill>
                <a:ea typeface="ＭＳ Ｐゴシック" pitchFamily="34" charset="-128"/>
              </a:rPr>
              <a:t>Carol Weiss </a:t>
            </a:r>
          </a:p>
          <a:p>
            <a:pPr lvl="1" algn="r" eaLnBrk="1" hangingPunct="1">
              <a:lnSpc>
                <a:spcPct val="80000"/>
              </a:lnSpc>
              <a:buFont typeface="Wingdings" pitchFamily="2" charset="2"/>
              <a:buNone/>
            </a:pPr>
            <a:endParaRPr lang="en-US" sz="1100" i="1" dirty="0" smtClean="0">
              <a:solidFill>
                <a:schemeClr val="tx2"/>
              </a:solidFill>
              <a:effectLst>
                <a:outerShdw blurRad="38100" dist="38100" dir="2700000" algn="tl">
                  <a:srgbClr val="FFFFFF"/>
                </a:outerShdw>
              </a:effectLst>
              <a:ea typeface="ＭＳ Ｐゴシック" pitchFamily="34" charset="-128"/>
            </a:endParaRPr>
          </a:p>
          <a:p>
            <a:pPr eaLnBrk="1" hangingPunct="1">
              <a:lnSpc>
                <a:spcPct val="80000"/>
              </a:lnSpc>
            </a:pPr>
            <a:endParaRPr lang="en-US" sz="1400" i="1" dirty="0" smtClean="0">
              <a:solidFill>
                <a:schemeClr val="tx2"/>
              </a:solidFill>
              <a:effectLst>
                <a:outerShdw blurRad="38100" dist="38100" dir="2700000" algn="tl">
                  <a:srgbClr val="FFFFFF"/>
                </a:outerShdw>
              </a:effectLst>
              <a:ea typeface="ＭＳ Ｐゴシック" pitchFamily="34" charset="-128"/>
            </a:endParaRPr>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b="1" dirty="0" smtClean="0">
                <a:solidFill>
                  <a:schemeClr val="bg1"/>
                </a:solidFill>
                <a:latin typeface="+mj-lt"/>
                <a:ea typeface="ＭＳ Ｐゴシック" pitchFamily="34" charset="-128"/>
              </a:rPr>
              <a:t>CDC’s Framework Step 6</a:t>
            </a:r>
            <a:endParaRPr lang="en-US" sz="2400" b="1" dirty="0">
              <a:solidFill>
                <a:schemeClr val="bg1"/>
              </a:solidFill>
              <a:latin typeface="+mj-lt"/>
            </a:endParaRPr>
          </a:p>
        </p:txBody>
      </p:sp>
      <p:sp>
        <p:nvSpPr>
          <p:cNvPr id="27" name="TextBox 26"/>
          <p:cNvSpPr txBox="1"/>
          <p:nvPr/>
        </p:nvSpPr>
        <p:spPr>
          <a:xfrm>
            <a:off x="2897187" y="990600"/>
            <a:ext cx="3048000" cy="1477328"/>
          </a:xfrm>
          <a:prstGeom prst="rect">
            <a:avLst/>
          </a:prstGeom>
          <a:noFill/>
        </p:spPr>
        <p:txBody>
          <a:bodyPr wrap="square" rtlCol="0">
            <a:spAutoFit/>
          </a:bodyPr>
          <a:lstStyle/>
          <a:p>
            <a:pPr>
              <a:lnSpc>
                <a:spcPts val="1700"/>
              </a:lnSpc>
              <a:spcAft>
                <a:spcPts val="600"/>
              </a:spcAft>
              <a:tabLst>
                <a:tab pos="1915119" algn="l"/>
              </a:tabLst>
            </a:pPr>
            <a:r>
              <a:rPr lang="en-US" b="1" dirty="0" smtClean="0">
                <a:solidFill>
                  <a:schemeClr val="tx2"/>
                </a:solidFill>
                <a:latin typeface="+mn-lt"/>
                <a:ea typeface="ＭＳ Ｐゴシック" pitchFamily="34" charset="-128"/>
              </a:rPr>
              <a:t>Which stakeholders can play a role in disseminating results or acting on findings?</a:t>
            </a:r>
          </a:p>
          <a:p>
            <a:pPr marL="628650" indent="-285750">
              <a:lnSpc>
                <a:spcPts val="1700"/>
              </a:lnSpc>
              <a:buClr>
                <a:schemeClr val="accent5">
                  <a:lumMod val="50000"/>
                </a:schemeClr>
              </a:buClr>
              <a:buFont typeface="Wingdings" pitchFamily="2" charset="2"/>
              <a:buChar char="ü"/>
              <a:tabLst>
                <a:tab pos="1915119" algn="l"/>
              </a:tabLst>
            </a:pPr>
            <a:r>
              <a:rPr lang="en-US" b="1" dirty="0" smtClean="0">
                <a:solidFill>
                  <a:schemeClr val="tx2"/>
                </a:solidFill>
                <a:latin typeface="+mn-lt"/>
                <a:ea typeface="ＭＳ Ｐゴシック" pitchFamily="34" charset="-128"/>
              </a:rPr>
              <a:t>This is a </a:t>
            </a:r>
            <a:r>
              <a:rPr lang="en-US" b="1" i="1" dirty="0" smtClean="0">
                <a:solidFill>
                  <a:schemeClr val="accent5">
                    <a:lumMod val="50000"/>
                  </a:schemeClr>
                </a:solidFill>
                <a:latin typeface="+mn-lt"/>
                <a:ea typeface="ＭＳ Ｐゴシック" pitchFamily="34" charset="-128"/>
              </a:rPr>
              <a:t>critical step </a:t>
            </a:r>
            <a:r>
              <a:rPr lang="en-US" b="1" dirty="0" smtClean="0">
                <a:solidFill>
                  <a:schemeClr val="tx2"/>
                </a:solidFill>
                <a:latin typeface="+mn-lt"/>
                <a:ea typeface="ＭＳ Ｐゴシック" pitchFamily="34" charset="-128"/>
              </a:rPr>
              <a:t>for stakeholder involvement.</a:t>
            </a:r>
          </a:p>
        </p:txBody>
      </p:sp>
      <p:grpSp>
        <p:nvGrpSpPr>
          <p:cNvPr id="2" name="Group 27"/>
          <p:cNvGrpSpPr/>
          <p:nvPr/>
        </p:nvGrpSpPr>
        <p:grpSpPr>
          <a:xfrm>
            <a:off x="109536" y="1020082"/>
            <a:ext cx="2787651" cy="2713718"/>
            <a:chOff x="109536" y="1020082"/>
            <a:chExt cx="2787651" cy="2713718"/>
          </a:xfrm>
        </p:grpSpPr>
        <p:grpSp>
          <p:nvGrpSpPr>
            <p:cNvPr id="3" name="Group 22"/>
            <p:cNvGrpSpPr/>
            <p:nvPr/>
          </p:nvGrpSpPr>
          <p:grpSpPr>
            <a:xfrm>
              <a:off x="534297" y="1534832"/>
              <a:ext cx="1973318" cy="1826541"/>
              <a:chOff x="1969396" y="1532440"/>
              <a:chExt cx="1973318" cy="1826541"/>
            </a:xfrm>
          </p:grpSpPr>
          <p:sp>
            <p:nvSpPr>
              <p:cNvPr id="42"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3"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4"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45"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6"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47"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sp>
          <p:nvSpPr>
            <p:cNvPr id="30" name="Oval 36"/>
            <p:cNvSpPr>
              <a:spLocks noChangeAspect="1" noChangeArrowheads="1"/>
            </p:cNvSpPr>
            <p:nvPr/>
          </p:nvSpPr>
          <p:spPr bwMode="auto">
            <a:xfrm>
              <a:off x="109536" y="1020082"/>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4" name="Group 23"/>
            <p:cNvGrpSpPr/>
            <p:nvPr/>
          </p:nvGrpSpPr>
          <p:grpSpPr>
            <a:xfrm>
              <a:off x="153987" y="1069192"/>
              <a:ext cx="2701707" cy="2590800"/>
              <a:chOff x="1600836" y="1066800"/>
              <a:chExt cx="2701707" cy="2590800"/>
            </a:xfrm>
          </p:grpSpPr>
          <p:sp>
            <p:nvSpPr>
              <p:cNvPr id="35"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36"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37"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38"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39"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40"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41"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smtClean="0">
                    <a:solidFill>
                      <a:schemeClr val="bg1"/>
                    </a:solidFill>
                    <a:effectLst>
                      <a:outerShdw blurRad="38100" dist="38100" dir="2700000" algn="tl">
                        <a:srgbClr val="000000">
                          <a:alpha val="43137"/>
                        </a:srgbClr>
                      </a:outerShdw>
                    </a:effectLst>
                    <a:latin typeface="Arial" charset="0"/>
                  </a:rPr>
                  <a:t>STEP 1</a:t>
                </a:r>
                <a:endParaRPr lang="en-US" sz="1400" b="1" dirty="0">
                  <a:solidFill>
                    <a:schemeClr val="bg1"/>
                  </a:solidFill>
                  <a:effectLst>
                    <a:outerShdw blurRad="38100" dist="38100" dir="2700000" algn="tl">
                      <a:srgbClr val="000000">
                        <a:alpha val="43137"/>
                      </a:srgbClr>
                    </a:outerShdw>
                  </a:effectLst>
                  <a:latin typeface="Arial" charset="0"/>
                </a:endParaRPr>
              </a:p>
            </p:txBody>
          </p:sp>
        </p:grpSp>
        <p:grpSp>
          <p:nvGrpSpPr>
            <p:cNvPr id="5" name="Group 39"/>
            <p:cNvGrpSpPr/>
            <p:nvPr/>
          </p:nvGrpSpPr>
          <p:grpSpPr>
            <a:xfrm>
              <a:off x="1101087" y="1905000"/>
              <a:ext cx="871913" cy="944224"/>
              <a:chOff x="1101087" y="1905000"/>
              <a:chExt cx="871913" cy="944224"/>
            </a:xfrm>
          </p:grpSpPr>
          <p:sp>
            <p:nvSpPr>
              <p:cNvPr id="33" name="Rounded Rectangle 32"/>
              <p:cNvSpPr/>
              <p:nvPr/>
            </p:nvSpPr>
            <p:spPr>
              <a:xfrm>
                <a:off x="1113464" y="1907392"/>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9"/>
              <p:cNvSpPr>
                <a:spLocks noChangeAspect="1" noChangeArrowheads="1"/>
              </p:cNvSpPr>
              <p:nvPr/>
            </p:nvSpPr>
            <p:spPr bwMode="auto">
              <a:xfrm>
                <a:off x="1101087"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grpSp>
        <p:nvGrpSpPr>
          <p:cNvPr id="6" name="Group 47"/>
          <p:cNvGrpSpPr/>
          <p:nvPr/>
        </p:nvGrpSpPr>
        <p:grpSpPr>
          <a:xfrm>
            <a:off x="77787" y="1447800"/>
            <a:ext cx="1014222" cy="1014222"/>
            <a:chOff x="1670367" y="1371600"/>
            <a:chExt cx="1014222" cy="1014222"/>
          </a:xfrm>
        </p:grpSpPr>
        <p:sp>
          <p:nvSpPr>
            <p:cNvPr id="49" name="Oval 48"/>
            <p:cNvSpPr>
              <a:spLocks noChangeAspect="1"/>
            </p:cNvSpPr>
            <p:nvPr/>
          </p:nvSpPr>
          <p:spPr>
            <a:xfrm>
              <a:off x="1670367" y="13716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24"/>
            <p:cNvSpPr txBox="1">
              <a:spLocks noChangeAspect="1" noChangeArrowheads="1"/>
            </p:cNvSpPr>
            <p:nvPr/>
          </p:nvSpPr>
          <p:spPr bwMode="auto">
            <a:xfrm>
              <a:off x="1677987" y="1422737"/>
              <a:ext cx="991551" cy="925894"/>
            </a:xfrm>
            <a:prstGeom prst="rect">
              <a:avLst/>
            </a:prstGeom>
            <a:noFill/>
            <a:ln w="12700">
              <a:noFill/>
              <a:miter lim="800000"/>
              <a:headEnd type="none" w="sm" len="sm"/>
              <a:tailEnd type="none" w="sm" len="sm"/>
            </a:ln>
            <a:effectLst/>
          </p:spPr>
          <p:txBody>
            <a:bodyPr>
              <a:spAutoFit/>
            </a:bodyPr>
            <a:lstStyle/>
            <a:p>
              <a:pPr algn="ctr" eaLnBrk="0" hangingPunct="0">
                <a:lnSpc>
                  <a:spcPts val="1300"/>
                </a:lnSpc>
                <a:spcBef>
                  <a:spcPts val="0"/>
                </a:spcBef>
                <a:defRPr/>
              </a:pPr>
              <a:r>
                <a:rPr lang="en-US" sz="1200" b="1" dirty="0">
                  <a:solidFill>
                    <a:schemeClr val="bg1"/>
                  </a:solidFill>
                  <a:effectLst>
                    <a:outerShdw blurRad="38100" dist="38100" dir="2700000" algn="tl">
                      <a:srgbClr val="000000">
                        <a:alpha val="43137"/>
                      </a:srgbClr>
                    </a:outerShdw>
                  </a:effectLst>
                  <a:latin typeface="Arial" charset="0"/>
                </a:rPr>
                <a:t>Ensure use and share lessons learned</a:t>
              </a:r>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r>
              <a:rPr lang="en-US" i="1" dirty="0" smtClean="0"/>
              <a:t>Getting Started and Engaging Your Stakeholders</a:t>
            </a:r>
            <a:endParaRPr lang="en-US" dirty="0"/>
          </a:p>
        </p:txBody>
      </p:sp>
      <p:sp>
        <p:nvSpPr>
          <p:cNvPr id="3" name="Content Placeholder 2"/>
          <p:cNvSpPr>
            <a:spLocks noGrp="1"/>
          </p:cNvSpPr>
          <p:nvPr>
            <p:ph idx="1"/>
          </p:nvPr>
        </p:nvSpPr>
        <p:spPr>
          <a:xfrm>
            <a:off x="1068387" y="1752600"/>
            <a:ext cx="3962400" cy="990600"/>
          </a:xfrm>
        </p:spPr>
        <p:txBody>
          <a:bodyPr/>
          <a:lstStyle/>
          <a:p>
            <a:pPr algn="ctr">
              <a:lnSpc>
                <a:spcPts val="1800"/>
              </a:lnSpc>
              <a:spcBef>
                <a:spcPts val="0"/>
              </a:spcBef>
            </a:pPr>
            <a:r>
              <a:rPr lang="en-US" dirty="0" smtClean="0">
                <a:ea typeface="ＭＳ Ｐゴシック" pitchFamily="34" charset="-128"/>
              </a:rPr>
              <a:t>Tangible Examples of</a:t>
            </a:r>
          </a:p>
          <a:p>
            <a:pPr algn="ctr">
              <a:lnSpc>
                <a:spcPts val="1800"/>
              </a:lnSpc>
              <a:spcBef>
                <a:spcPts val="0"/>
              </a:spcBef>
            </a:pPr>
            <a:r>
              <a:rPr lang="en-US" dirty="0" smtClean="0">
                <a:ea typeface="ＭＳ Ｐゴシック" pitchFamily="34" charset="-128"/>
              </a:rPr>
              <a:t>Stakeholder Involvement</a:t>
            </a:r>
          </a:p>
          <a:p>
            <a:pPr algn="ctr">
              <a:lnSpc>
                <a:spcPts val="1800"/>
              </a:lnSpc>
              <a:spcBef>
                <a:spcPts val="0"/>
              </a:spcBef>
            </a:pPr>
            <a:r>
              <a:rPr lang="en-US" dirty="0" smtClean="0">
                <a:ea typeface="ＭＳ Ｐゴシック" pitchFamily="34" charset="-128"/>
              </a:rPr>
              <a:t>in the Evaluation Process</a:t>
            </a:r>
          </a:p>
          <a:p>
            <a:pPr algn="ctr"/>
            <a:endParaRPr lang="en-US" dirty="0" smtClean="0">
              <a:ea typeface="ＭＳ Ｐゴシック" pitchFamily="34" charset="-128"/>
            </a:endParaRP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15853" y="240927"/>
            <a:ext cx="5506200" cy="610721"/>
          </a:xfrm>
        </p:spPr>
        <p:txBody>
          <a:bodyPr/>
          <a:lstStyle/>
          <a:p>
            <a:pPr eaLnBrk="1" hangingPunct="1">
              <a:lnSpc>
                <a:spcPts val="2400"/>
              </a:lnSpc>
            </a:pPr>
            <a:r>
              <a:rPr lang="en-US" dirty="0" smtClean="0">
                <a:ea typeface="ＭＳ Ｐゴシック" pitchFamily="34" charset="-128"/>
              </a:rPr>
              <a:t>Example #1 – Asthma and Home Environment in Low-Income </a:t>
            </a:r>
            <a:r>
              <a:rPr lang="en-US" dirty="0" err="1" smtClean="0">
                <a:ea typeface="ＭＳ Ｐゴシック" pitchFamily="34" charset="-128"/>
              </a:rPr>
              <a:t>Apts</a:t>
            </a:r>
            <a:endParaRPr lang="en-US" dirty="0" smtClean="0">
              <a:ea typeface="ＭＳ Ｐゴシック" pitchFamily="34" charset="-128"/>
            </a:endParaRPr>
          </a:p>
        </p:txBody>
      </p:sp>
      <p:sp>
        <p:nvSpPr>
          <p:cNvPr id="1577987" name="Rectangle 3"/>
          <p:cNvSpPr>
            <a:spLocks noGrp="1" noChangeArrowheads="1"/>
          </p:cNvSpPr>
          <p:nvPr>
            <p:ph type="body" idx="1"/>
          </p:nvPr>
        </p:nvSpPr>
        <p:spPr>
          <a:xfrm>
            <a:off x="306387" y="990600"/>
            <a:ext cx="5406087" cy="2492188"/>
          </a:xfrm>
        </p:spPr>
        <p:txBody>
          <a:bodyPr/>
          <a:lstStyle/>
          <a:p>
            <a:pPr>
              <a:tabLst>
                <a:tab pos="1915119" algn="l"/>
              </a:tabLst>
            </a:pPr>
            <a:r>
              <a:rPr lang="en-US" sz="1600" dirty="0" smtClean="0">
                <a:effectLst/>
                <a:ea typeface="ＭＳ Ｐゴシック" pitchFamily="34" charset="-128"/>
              </a:rPr>
              <a:t>Intervention to improve indoor environment for children with asthma via following activities</a:t>
            </a:r>
            <a:r>
              <a:rPr lang="en-US" sz="1600" dirty="0" smtClean="0">
                <a:ea typeface="ＭＳ Ｐゴシック" pitchFamily="34" charset="-128"/>
              </a:rPr>
              <a:t>:</a:t>
            </a:r>
            <a:endParaRPr lang="en-US" sz="1600" dirty="0" smtClean="0">
              <a:effectLst/>
              <a:ea typeface="ＭＳ Ｐゴシック" pitchFamily="34" charset="-128"/>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15853" y="240927"/>
            <a:ext cx="5506200" cy="610721"/>
          </a:xfrm>
        </p:spPr>
        <p:txBody>
          <a:bodyPr/>
          <a:lstStyle/>
          <a:p>
            <a:pPr eaLnBrk="1" hangingPunct="1">
              <a:lnSpc>
                <a:spcPts val="2400"/>
              </a:lnSpc>
            </a:pPr>
            <a:r>
              <a:rPr lang="en-US" dirty="0" smtClean="0">
                <a:ea typeface="ＭＳ Ｐゴシック" pitchFamily="34" charset="-128"/>
              </a:rPr>
              <a:t>Example #1 – Asthma and Home Environment in Low-Income </a:t>
            </a:r>
            <a:r>
              <a:rPr lang="en-US" dirty="0" err="1" smtClean="0">
                <a:ea typeface="ＭＳ Ｐゴシック" pitchFamily="34" charset="-128"/>
              </a:rPr>
              <a:t>Apts</a:t>
            </a:r>
            <a:endParaRPr lang="en-US" dirty="0" smtClean="0">
              <a:ea typeface="ＭＳ Ｐゴシック" pitchFamily="34" charset="-128"/>
            </a:endParaRPr>
          </a:p>
        </p:txBody>
      </p:sp>
      <p:sp>
        <p:nvSpPr>
          <p:cNvPr id="1577987" name="Rectangle 3"/>
          <p:cNvSpPr>
            <a:spLocks noGrp="1" noChangeArrowheads="1"/>
          </p:cNvSpPr>
          <p:nvPr>
            <p:ph type="body" idx="1"/>
          </p:nvPr>
        </p:nvSpPr>
        <p:spPr>
          <a:xfrm>
            <a:off x="306387" y="990600"/>
            <a:ext cx="5406087" cy="2492188"/>
          </a:xfrm>
        </p:spPr>
        <p:txBody>
          <a:bodyPr/>
          <a:lstStyle/>
          <a:p>
            <a:pPr>
              <a:spcBef>
                <a:spcPts val="0"/>
              </a:spcBef>
              <a:spcAft>
                <a:spcPts val="600"/>
              </a:spcAft>
              <a:tabLst>
                <a:tab pos="1915119" algn="l"/>
              </a:tabLst>
            </a:pPr>
            <a:r>
              <a:rPr lang="en-US" sz="1600" dirty="0" smtClean="0">
                <a:effectLst/>
                <a:ea typeface="ＭＳ Ｐゴシック" pitchFamily="34" charset="-128"/>
              </a:rPr>
              <a:t>Intervention to improve indoor environment for children with asthma via following activities:</a:t>
            </a:r>
          </a:p>
          <a:p>
            <a:pPr lvl="1">
              <a:lnSpc>
                <a:spcPts val="1800"/>
              </a:lnSpc>
              <a:spcBef>
                <a:spcPts val="0"/>
              </a:spcBef>
              <a:tabLst>
                <a:tab pos="1915119" algn="l"/>
              </a:tabLst>
            </a:pPr>
            <a:r>
              <a:rPr lang="en-US" sz="1600" dirty="0" smtClean="0">
                <a:effectLst/>
                <a:ea typeface="ＭＳ Ｐゴシック" pitchFamily="34" charset="-128"/>
              </a:rPr>
              <a:t>Provide education and training for apartment owners, building inspectors, maintenance vendors, and tenants regarding asthma triggers and housing codes.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15853" y="240927"/>
            <a:ext cx="5506200" cy="610721"/>
          </a:xfrm>
        </p:spPr>
        <p:txBody>
          <a:bodyPr/>
          <a:lstStyle/>
          <a:p>
            <a:pPr eaLnBrk="1" hangingPunct="1">
              <a:lnSpc>
                <a:spcPts val="2400"/>
              </a:lnSpc>
            </a:pPr>
            <a:r>
              <a:rPr lang="en-US" dirty="0" smtClean="0">
                <a:ea typeface="ＭＳ Ｐゴシック" pitchFamily="34" charset="-128"/>
              </a:rPr>
              <a:t>Example #1 – Asthma and Home Environment in Low-Income </a:t>
            </a:r>
            <a:r>
              <a:rPr lang="en-US" dirty="0" err="1" smtClean="0">
                <a:ea typeface="ＭＳ Ｐゴシック" pitchFamily="34" charset="-128"/>
              </a:rPr>
              <a:t>Apts</a:t>
            </a:r>
            <a:endParaRPr lang="en-US" dirty="0" smtClean="0">
              <a:ea typeface="ＭＳ Ｐゴシック" pitchFamily="34" charset="-128"/>
            </a:endParaRPr>
          </a:p>
        </p:txBody>
      </p:sp>
      <p:sp>
        <p:nvSpPr>
          <p:cNvPr id="1577987" name="Rectangle 3"/>
          <p:cNvSpPr>
            <a:spLocks noGrp="1" noChangeArrowheads="1"/>
          </p:cNvSpPr>
          <p:nvPr>
            <p:ph type="body" idx="1"/>
          </p:nvPr>
        </p:nvSpPr>
        <p:spPr>
          <a:xfrm>
            <a:off x="306387" y="990600"/>
            <a:ext cx="5406087" cy="2492188"/>
          </a:xfrm>
        </p:spPr>
        <p:txBody>
          <a:bodyPr/>
          <a:lstStyle/>
          <a:p>
            <a:pPr>
              <a:spcBef>
                <a:spcPts val="0"/>
              </a:spcBef>
              <a:tabLst>
                <a:tab pos="1915119" algn="l"/>
              </a:tabLst>
            </a:pPr>
            <a:r>
              <a:rPr lang="en-US" sz="1600" dirty="0" smtClean="0">
                <a:effectLst/>
                <a:ea typeface="ＭＳ Ｐゴシック" pitchFamily="34" charset="-128"/>
              </a:rPr>
              <a:t>Intervention to improve indoor environment for children with asthma via following activities:</a:t>
            </a:r>
          </a:p>
          <a:p>
            <a:pPr lvl="1">
              <a:lnSpc>
                <a:spcPts val="1800"/>
              </a:lnSpc>
              <a:spcBef>
                <a:spcPts val="0"/>
              </a:spcBef>
              <a:buBlip>
                <a:blip r:embed="rId3"/>
              </a:buBlip>
              <a:tabLst>
                <a:tab pos="1915119" algn="l"/>
              </a:tabLst>
            </a:pPr>
            <a:r>
              <a:rPr lang="en-US" sz="1600" dirty="0" smtClean="0">
                <a:solidFill>
                  <a:schemeClr val="bg1">
                    <a:lumMod val="75000"/>
                  </a:schemeClr>
                </a:solidFill>
                <a:effectLst/>
                <a:ea typeface="ＭＳ Ｐゴシック" pitchFamily="34" charset="-128"/>
              </a:rPr>
              <a:t>Provide education and training for apartment owners, building inspectors, maintenance vendors, and tenants regarding asthma triggers and housing codes.</a:t>
            </a:r>
          </a:p>
          <a:p>
            <a:pPr lvl="1">
              <a:lnSpc>
                <a:spcPts val="1800"/>
              </a:lnSpc>
              <a:spcBef>
                <a:spcPts val="0"/>
              </a:spcBef>
              <a:tabLst>
                <a:tab pos="1915119" algn="l"/>
              </a:tabLst>
            </a:pPr>
            <a:r>
              <a:rPr lang="en-US" sz="1600" dirty="0" smtClean="0">
                <a:effectLst/>
                <a:ea typeface="ＭＳ Ｐゴシック" pitchFamily="34" charset="-128"/>
              </a:rPr>
              <a:t>Work with city officials to enhance existing housing code.</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15853" y="240927"/>
            <a:ext cx="5506200" cy="610721"/>
          </a:xfrm>
        </p:spPr>
        <p:txBody>
          <a:bodyPr/>
          <a:lstStyle/>
          <a:p>
            <a:pPr eaLnBrk="1" hangingPunct="1">
              <a:lnSpc>
                <a:spcPts val="2400"/>
              </a:lnSpc>
            </a:pPr>
            <a:r>
              <a:rPr lang="en-US" dirty="0" smtClean="0">
                <a:ea typeface="ＭＳ Ｐゴシック" pitchFamily="34" charset="-128"/>
              </a:rPr>
              <a:t>Example #1 – Asthma and Home Environment in Low-Income </a:t>
            </a:r>
            <a:r>
              <a:rPr lang="en-US" dirty="0" err="1" smtClean="0">
                <a:ea typeface="ＭＳ Ｐゴシック" pitchFamily="34" charset="-128"/>
              </a:rPr>
              <a:t>Apts</a:t>
            </a:r>
            <a:endParaRPr lang="en-US" dirty="0" smtClean="0">
              <a:ea typeface="ＭＳ Ｐゴシック" pitchFamily="34" charset="-128"/>
            </a:endParaRPr>
          </a:p>
        </p:txBody>
      </p:sp>
      <p:sp>
        <p:nvSpPr>
          <p:cNvPr id="1577987" name="Rectangle 3"/>
          <p:cNvSpPr>
            <a:spLocks noGrp="1" noChangeArrowheads="1"/>
          </p:cNvSpPr>
          <p:nvPr>
            <p:ph type="body" idx="1"/>
          </p:nvPr>
        </p:nvSpPr>
        <p:spPr>
          <a:xfrm>
            <a:off x="306387" y="990600"/>
            <a:ext cx="5406087" cy="2492188"/>
          </a:xfrm>
        </p:spPr>
        <p:txBody>
          <a:bodyPr/>
          <a:lstStyle/>
          <a:p>
            <a:pPr>
              <a:spcBef>
                <a:spcPts val="0"/>
              </a:spcBef>
              <a:tabLst>
                <a:tab pos="1915119" algn="l"/>
              </a:tabLst>
            </a:pPr>
            <a:r>
              <a:rPr lang="en-US" sz="1600" dirty="0" smtClean="0">
                <a:effectLst/>
                <a:ea typeface="ＭＳ Ｐゴシック" pitchFamily="34" charset="-128"/>
              </a:rPr>
              <a:t>Intervention to improve indoor environment for children with asthma via following activities:</a:t>
            </a:r>
          </a:p>
          <a:p>
            <a:pPr lvl="1">
              <a:lnSpc>
                <a:spcPts val="1800"/>
              </a:lnSpc>
              <a:spcBef>
                <a:spcPts val="0"/>
              </a:spcBef>
              <a:buBlip>
                <a:blip r:embed="rId3"/>
              </a:buBlip>
              <a:tabLst>
                <a:tab pos="1915119" algn="l"/>
              </a:tabLst>
            </a:pPr>
            <a:r>
              <a:rPr lang="en-US" sz="1600" dirty="0" smtClean="0">
                <a:solidFill>
                  <a:schemeClr val="bg1">
                    <a:lumMod val="75000"/>
                  </a:schemeClr>
                </a:solidFill>
                <a:effectLst/>
                <a:ea typeface="ＭＳ Ｐゴシック" pitchFamily="34" charset="-128"/>
              </a:rPr>
              <a:t>Provide education and training for apartment owners, building inspectors, maintenance vendors, and tenants regarding asthma triggers and housing codes.</a:t>
            </a:r>
          </a:p>
          <a:p>
            <a:pPr lvl="1">
              <a:lnSpc>
                <a:spcPts val="1800"/>
              </a:lnSpc>
              <a:spcBef>
                <a:spcPts val="0"/>
              </a:spcBef>
              <a:buBlip>
                <a:blip r:embed="rId3"/>
              </a:buBlip>
              <a:tabLst>
                <a:tab pos="1915119" algn="l"/>
              </a:tabLst>
            </a:pPr>
            <a:r>
              <a:rPr lang="en-US" sz="1600" dirty="0" smtClean="0">
                <a:solidFill>
                  <a:schemeClr val="bg1">
                    <a:lumMod val="75000"/>
                  </a:schemeClr>
                </a:solidFill>
                <a:effectLst/>
                <a:ea typeface="ＭＳ Ｐゴシック" pitchFamily="34" charset="-128"/>
              </a:rPr>
              <a:t>Work with city officials to enhance existing housing code.</a:t>
            </a:r>
          </a:p>
          <a:p>
            <a:pPr lvl="1">
              <a:lnSpc>
                <a:spcPts val="1800"/>
              </a:lnSpc>
              <a:spcBef>
                <a:spcPts val="0"/>
              </a:spcBef>
              <a:tabLst>
                <a:tab pos="1915119" algn="l"/>
              </a:tabLst>
            </a:pPr>
            <a:r>
              <a:rPr lang="en-US" sz="1600" dirty="0" smtClean="0">
                <a:effectLst/>
                <a:ea typeface="ＭＳ Ｐゴシック" pitchFamily="34" charset="-128"/>
              </a:rPr>
              <a:t>Promote smoke-free housing.</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4572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grpSp>
        <p:nvGrpSpPr>
          <p:cNvPr id="2" name="Group 4"/>
          <p:cNvGrpSpPr/>
          <p:nvPr/>
        </p:nvGrpSpPr>
        <p:grpSpPr>
          <a:xfrm>
            <a:off x="1601787" y="1062758"/>
            <a:ext cx="2787651" cy="2713718"/>
            <a:chOff x="1557337" y="1062758"/>
            <a:chExt cx="2787651" cy="2713718"/>
          </a:xfrm>
        </p:grpSpPr>
        <p:sp>
          <p:nvSpPr>
            <p:cNvPr id="7" name="Oval 36"/>
            <p:cNvSpPr>
              <a:spLocks noChangeAspect="1" noChangeArrowheads="1"/>
            </p:cNvSpPr>
            <p:nvPr/>
          </p:nvSpPr>
          <p:spPr bwMode="auto">
            <a:xfrm>
              <a:off x="1557337" y="1062758"/>
              <a:ext cx="2787651" cy="271371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p>
          </p:txBody>
        </p:sp>
        <p:grpSp>
          <p:nvGrpSpPr>
            <p:cNvPr id="3" name="Group 23"/>
            <p:cNvGrpSpPr/>
            <p:nvPr/>
          </p:nvGrpSpPr>
          <p:grpSpPr>
            <a:xfrm>
              <a:off x="1600836" y="1066800"/>
              <a:ext cx="2701707" cy="2590800"/>
              <a:chOff x="1600836" y="1066800"/>
              <a:chExt cx="2701707" cy="2590800"/>
            </a:xfrm>
          </p:grpSpPr>
          <p:sp>
            <p:nvSpPr>
              <p:cNvPr id="19" name="Text Box 24"/>
              <p:cNvSpPr txBox="1">
                <a:spLocks noChangeAspect="1" noChangeArrowheads="1"/>
              </p:cNvSpPr>
              <p:nvPr/>
            </p:nvSpPr>
            <p:spPr bwMode="auto">
              <a:xfrm>
                <a:off x="1600836" y="1676400"/>
                <a:ext cx="991551" cy="738664"/>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20" name="Text Box 26"/>
              <p:cNvSpPr txBox="1">
                <a:spLocks noChangeAspect="1" noChangeArrowheads="1"/>
              </p:cNvSpPr>
              <p:nvPr/>
            </p:nvSpPr>
            <p:spPr bwMode="auto">
              <a:xfrm>
                <a:off x="2516187" y="3080519"/>
                <a:ext cx="8164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4007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30588" y="1708919"/>
                <a:ext cx="819769"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3" name="Text Box 33"/>
              <p:cNvSpPr txBox="1">
                <a:spLocks noChangeAspect="1" noChangeArrowheads="1"/>
              </p:cNvSpPr>
              <p:nvPr/>
            </p:nvSpPr>
            <p:spPr bwMode="auto">
              <a:xfrm>
                <a:off x="3278187" y="2623319"/>
                <a:ext cx="102435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24" name="Text Box 35"/>
              <p:cNvSpPr txBox="1">
                <a:spLocks noChangeAspect="1" noChangeArrowheads="1"/>
              </p:cNvSpPr>
              <p:nvPr/>
            </p:nvSpPr>
            <p:spPr bwMode="auto">
              <a:xfrm>
                <a:off x="1601787" y="2765355"/>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3997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grpSp>
        <p:grpSp>
          <p:nvGrpSpPr>
            <p:cNvPr id="4" name="Group 22"/>
            <p:cNvGrpSpPr/>
            <p:nvPr/>
          </p:nvGrpSpPr>
          <p:grpSpPr>
            <a:xfrm>
              <a:off x="196939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grpSp>
        <p:grpSp>
          <p:nvGrpSpPr>
            <p:cNvPr id="5" name="Group 19"/>
            <p:cNvGrpSpPr/>
            <p:nvPr/>
          </p:nvGrpSpPr>
          <p:grpSpPr>
            <a:xfrm>
              <a:off x="251618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62272" cy="2743200"/>
        </p:xfrm>
        <a:graphic>
          <a:graphicData uri="http://schemas.openxmlformats.org/drawingml/2006/table">
            <a:tbl>
              <a:tblPr firstRow="1" bandRow="1">
                <a:tableStyleId>{5C22544A-7EE6-4342-B048-85BDC9FD1C3A}</a:tableStyleId>
              </a:tblPr>
              <a:tblGrid>
                <a:gridCol w="4462272"/>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tx2"/>
                          </a:solidFill>
                          <a:latin typeface="+mn-lt"/>
                          <a:ea typeface="+mn-ea"/>
                          <a:cs typeface="+mn-cs"/>
                        </a:rPr>
                        <a:t>Who are the stakeholders?</a:t>
                      </a:r>
                    </a:p>
                    <a:p>
                      <a:pPr marL="228600" indent="-228600">
                        <a:lnSpc>
                          <a:spcPts val="1500"/>
                        </a:lnSpc>
                        <a:spcAft>
                          <a:spcPts val="0"/>
                        </a:spcAft>
                        <a:buFont typeface="Wingdings" pitchFamily="2" charset="2"/>
                        <a:buNone/>
                      </a:pPr>
                      <a:r>
                        <a:rPr lang="en-US" sz="1400" b="1"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marL="228600" indent="-228600">
                        <a:buFont typeface="Wingdings" pitchFamily="2" charset="2"/>
                        <a:buNone/>
                      </a:pPr>
                      <a:endParaRPr lang="en-US"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tx2"/>
                          </a:solidFill>
                          <a:latin typeface="+mn-lt"/>
                          <a:ea typeface="+mn-ea"/>
                          <a:cs typeface="+mn-cs"/>
                        </a:rPr>
                        <a:t>Who are the stakeholders?</a:t>
                      </a:r>
                    </a:p>
                    <a:p>
                      <a:pPr marL="228600" indent="-228600">
                        <a:lnSpc>
                          <a:spcPts val="1500"/>
                        </a:lnSpc>
                        <a:spcAft>
                          <a:spcPts val="0"/>
                        </a:spcAft>
                        <a:buFont typeface="Wingdings" pitchFamily="2" charset="2"/>
                        <a:buChar char="ü"/>
                      </a:pPr>
                      <a:r>
                        <a:rPr lang="en-US" sz="1400" b="1" kern="1200" dirty="0" smtClean="0">
                          <a:solidFill>
                            <a:schemeClr val="tx2"/>
                          </a:solidFill>
                          <a:latin typeface="+mn-lt"/>
                          <a:ea typeface="+mn-ea"/>
                          <a:cs typeface="+mn-cs"/>
                        </a:rPr>
                        <a:t>affected families</a:t>
                      </a:r>
                      <a:r>
                        <a:rPr lang="en-US" sz="1400" kern="1200" dirty="0" smtClean="0">
                          <a:solidFill>
                            <a:schemeClr val="dk1"/>
                          </a:solidFill>
                          <a:latin typeface="+mn-lt"/>
                          <a:ea typeface="+mn-ea"/>
                          <a:cs typeface="+mn-cs"/>
                        </a:rPr>
                        <a:t>	</a:t>
                      </a:r>
                    </a:p>
                    <a:p>
                      <a:pPr marL="228600" indent="-228600">
                        <a:buFont typeface="Wingdings" pitchFamily="2" charset="2"/>
                        <a:buNone/>
                      </a:pPr>
                      <a:endParaRPr lang="en-US" dirty="0"/>
                    </a:p>
                  </a:txBody>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tx2"/>
                          </a:solidFill>
                          <a:latin typeface="+mn-lt"/>
                          <a:ea typeface="+mn-ea"/>
                          <a:cs typeface="+mn-cs"/>
                        </a:rPr>
                        <a:t>Who are the stakeholders?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affected families</a:t>
                      </a:r>
                      <a:r>
                        <a:rPr lang="en-US" sz="1400" kern="1200" dirty="0" smtClean="0">
                          <a:solidFill>
                            <a:schemeClr val="dk1"/>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tx2"/>
                          </a:solidFill>
                          <a:latin typeface="+mn-lt"/>
                          <a:ea typeface="+mn-ea"/>
                          <a:cs typeface="+mn-cs"/>
                        </a:rPr>
                        <a:t>those who receive training (e.g., owners, inspectors, maintenance personnel, tenants)</a:t>
                      </a:r>
                    </a:p>
                    <a:p>
                      <a:pPr marL="228600" indent="-228600">
                        <a:buFont typeface="Wingdings" pitchFamily="2" charset="2"/>
                        <a:buNone/>
                      </a:pPr>
                      <a:endParaRPr 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304800"/>
            <a:ext cx="4535876" cy="496794"/>
          </a:xfrm>
        </p:spPr>
        <p:txBody>
          <a:bodyPr/>
          <a:lstStyle/>
          <a:p>
            <a:pPr eaLnBrk="1" hangingPunct="1"/>
            <a:r>
              <a:rPr lang="en-US" sz="2400" dirty="0" smtClean="0">
                <a:ea typeface="ＭＳ Ｐゴシック" pitchFamily="34" charset="-128"/>
              </a:rPr>
              <a:t>Evaluation: Definition 3</a:t>
            </a:r>
          </a:p>
        </p:txBody>
      </p:sp>
      <p:sp>
        <p:nvSpPr>
          <p:cNvPr id="358407" name="Rectangle 7"/>
          <p:cNvSpPr>
            <a:spLocks noGrp="1" noChangeArrowheads="1"/>
          </p:cNvSpPr>
          <p:nvPr>
            <p:ph type="body" idx="4294967295"/>
          </p:nvPr>
        </p:nvSpPr>
        <p:spPr>
          <a:xfrm>
            <a:off x="430294" y="1066427"/>
            <a:ext cx="4981494" cy="2210174"/>
          </a:xfrm>
        </p:spPr>
        <p:txBody>
          <a:bodyPr/>
          <a:lstStyle/>
          <a:p>
            <a:pPr indent="0">
              <a:lnSpc>
                <a:spcPts val="1800"/>
              </a:lnSpc>
              <a:spcBef>
                <a:spcPts val="600"/>
              </a:spcBef>
              <a:spcAft>
                <a:spcPts val="0"/>
              </a:spcAft>
            </a:pPr>
            <a:r>
              <a:rPr lang="en-US" sz="1600" dirty="0" smtClean="0">
                <a:solidFill>
                  <a:schemeClr val="tx2"/>
                </a:solidFill>
                <a:ea typeface="ＭＳ Ｐゴシック" pitchFamily="34" charset="-128"/>
              </a:rPr>
              <a:t>Evaluation is the systematic collection of information about the activities, characteristics, and outcomes of programs to make judgments about the program, improve program effectiveness, and/or inform decisions about future programming.</a:t>
            </a:r>
          </a:p>
          <a:p>
            <a:pPr algn="r">
              <a:lnSpc>
                <a:spcPts val="1800"/>
              </a:lnSpc>
              <a:spcBef>
                <a:spcPts val="600"/>
              </a:spcBef>
              <a:spcAft>
                <a:spcPts val="0"/>
              </a:spcAft>
            </a:pPr>
            <a:r>
              <a:rPr lang="en-US" sz="1600" i="1" dirty="0" smtClean="0">
                <a:solidFill>
                  <a:schemeClr val="tx2"/>
                </a:solidFill>
                <a:ea typeface="ＭＳ Ｐゴシック" pitchFamily="34" charset="-128"/>
              </a:rPr>
              <a:t>-- Michael Patton    </a:t>
            </a:r>
          </a:p>
          <a:p>
            <a:pPr lvl="1" algn="r" eaLnBrk="1" hangingPunct="1">
              <a:lnSpc>
                <a:spcPct val="80000"/>
              </a:lnSpc>
              <a:buFont typeface="Wingdings" pitchFamily="2" charset="2"/>
              <a:buNone/>
            </a:pPr>
            <a:endParaRPr lang="en-US" sz="1100" i="1" dirty="0" smtClean="0">
              <a:solidFill>
                <a:schemeClr val="tx2"/>
              </a:solidFill>
              <a:effectLst>
                <a:outerShdw blurRad="38100" dist="38100" dir="2700000" algn="tl">
                  <a:srgbClr val="FFFFFF"/>
                </a:outerShdw>
              </a:effectLst>
              <a:ea typeface="ＭＳ Ｐゴシック" pitchFamily="34" charset="-128"/>
            </a:endParaRPr>
          </a:p>
          <a:p>
            <a:pPr eaLnBrk="1" hangingPunct="1">
              <a:lnSpc>
                <a:spcPct val="80000"/>
              </a:lnSpc>
            </a:pPr>
            <a:endParaRPr lang="en-US" sz="1400" i="1" dirty="0" smtClean="0">
              <a:solidFill>
                <a:schemeClr val="tx2"/>
              </a:solidFill>
              <a:effectLst>
                <a:outerShdw blurRad="38100" dist="38100" dir="2700000" algn="tl">
                  <a:srgbClr val="FFFFFF"/>
                </a:outerShdw>
              </a:effectLst>
              <a:ea typeface="ＭＳ Ｐゴシック" pitchFamily="34" charset="-128"/>
            </a:endParaRPr>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tx2"/>
                          </a:solidFill>
                          <a:latin typeface="+mn-lt"/>
                          <a:ea typeface="+mn-ea"/>
                          <a:cs typeface="+mn-cs"/>
                        </a:rPr>
                        <a:t>Who are the stakeholders?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affected families</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those who receive training (e.g., owners, inspectors, maintenance personnel, tenants)</a:t>
                      </a:r>
                    </a:p>
                    <a:p>
                      <a:pPr marL="228600" indent="-228600">
                        <a:lnSpc>
                          <a:spcPts val="1500"/>
                        </a:lnSpc>
                        <a:spcAft>
                          <a:spcPts val="0"/>
                        </a:spcAft>
                        <a:buFont typeface="Wingdings" pitchFamily="2" charset="2"/>
                        <a:buChar char="ü"/>
                      </a:pPr>
                      <a:r>
                        <a:rPr lang="en-US" sz="1400" b="1" kern="1200" dirty="0" smtClean="0">
                          <a:solidFill>
                            <a:schemeClr val="tx2"/>
                          </a:solidFill>
                          <a:latin typeface="+mn-lt"/>
                          <a:ea typeface="+mn-ea"/>
                          <a:cs typeface="+mn-cs"/>
                        </a:rPr>
                        <a:t>trainers </a:t>
                      </a:r>
                      <a:r>
                        <a:rPr lang="en-US" sz="1400" kern="1200" dirty="0" smtClean="0">
                          <a:solidFill>
                            <a:schemeClr val="tx2"/>
                          </a:solidFill>
                          <a:latin typeface="+mn-lt"/>
                          <a:ea typeface="+mn-ea"/>
                          <a:cs typeface="+mn-cs"/>
                        </a:rPr>
                        <a:t>	</a:t>
                      </a:r>
                    </a:p>
                    <a:p>
                      <a:pPr marL="228600" indent="-228600">
                        <a:buFont typeface="Wingdings" pitchFamily="2" charset="2"/>
                        <a:buNone/>
                      </a:pPr>
                      <a:endParaRPr lang="en-US" dirty="0"/>
                    </a:p>
                  </a:txBody>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tx2"/>
                          </a:solidFill>
                          <a:latin typeface="+mn-lt"/>
                          <a:ea typeface="+mn-ea"/>
                          <a:cs typeface="+mn-cs"/>
                        </a:rPr>
                        <a:t>Who are the stakeholders?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affected families</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those who receive training (e.g., owners, inspectors, maintenance personnel, tenants)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trainers </a:t>
                      </a:r>
                      <a:r>
                        <a:rPr lang="en-US" sz="1400" kern="1200" dirty="0" smtClean="0">
                          <a:solidFill>
                            <a:schemeClr val="dk1"/>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tx2"/>
                          </a:solidFill>
                          <a:latin typeface="+mn-lt"/>
                          <a:ea typeface="+mn-ea"/>
                          <a:cs typeface="+mn-cs"/>
                        </a:rPr>
                        <a:t>city officials responsible for the housing code</a:t>
                      </a:r>
                      <a:r>
                        <a:rPr lang="en-US" sz="1400" kern="1200" dirty="0" smtClean="0">
                          <a:solidFill>
                            <a:schemeClr val="dk1"/>
                          </a:solidFill>
                          <a:latin typeface="+mn-lt"/>
                          <a:ea typeface="+mn-ea"/>
                          <a:cs typeface="+mn-cs"/>
                        </a:rPr>
                        <a:t>	</a:t>
                      </a:r>
                    </a:p>
                    <a:p>
                      <a:pPr marL="228600" indent="-228600">
                        <a:lnSpc>
                          <a:spcPts val="1500"/>
                        </a:lnSpc>
                        <a:spcAft>
                          <a:spcPts val="0"/>
                        </a:spcAft>
                        <a:buFont typeface="Wingdings" pitchFamily="2" charset="2"/>
                        <a:buNone/>
                      </a:pPr>
                      <a:r>
                        <a:rPr lang="en-US" sz="1400" b="1"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marL="228600" indent="-228600">
                        <a:buFont typeface="Wingdings" pitchFamily="2" charset="2"/>
                        <a:buNone/>
                      </a:pPr>
                      <a:endParaRPr lang="en-US" dirty="0"/>
                    </a:p>
                  </a:txBody>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tx2"/>
                          </a:solidFill>
                          <a:latin typeface="+mn-lt"/>
                          <a:ea typeface="+mn-ea"/>
                          <a:cs typeface="+mn-cs"/>
                        </a:rPr>
                        <a:t>Who are the stakeholders?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affected families</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those who receive training (e.g., owners, inspectors, maintenance personnel, tenants)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trainers </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city officials responsible for the housing code</a:t>
                      </a:r>
                      <a:r>
                        <a:rPr lang="en-US" sz="1400" kern="1200" dirty="0" smtClean="0">
                          <a:solidFill>
                            <a:schemeClr val="dk1"/>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tx2"/>
                          </a:solidFill>
                          <a:latin typeface="+mn-lt"/>
                          <a:ea typeface="+mn-ea"/>
                          <a:cs typeface="+mn-cs"/>
                        </a:rPr>
                        <a:t>smoke-free advocates</a:t>
                      </a:r>
                    </a:p>
                    <a:p>
                      <a:pPr marL="228600" indent="-228600">
                        <a:lnSpc>
                          <a:spcPts val="1500"/>
                        </a:lnSpc>
                        <a:spcAft>
                          <a:spcPts val="0"/>
                        </a:spcAft>
                        <a:buFont typeface="Wingdings" pitchFamily="2" charset="2"/>
                        <a:buNone/>
                      </a:pPr>
                      <a:r>
                        <a:rPr lang="en-US" sz="1400" b="1"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marL="228600" indent="-228600">
                        <a:buFont typeface="Wingdings" pitchFamily="2" charset="2"/>
                        <a:buNone/>
                      </a:pPr>
                      <a:endParaRPr lang="en-US" dirty="0"/>
                    </a:p>
                  </a:txBody>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Engage the Stakeholders</a:t>
            </a:r>
            <a:endParaRPr lang="en-US" dirty="0"/>
          </a:p>
        </p:txBody>
      </p:sp>
      <p:graphicFrame>
        <p:nvGraphicFramePr>
          <p:cNvPr id="4" name="Content Placeholder 3"/>
          <p:cNvGraphicFramePr>
            <a:graphicFrameLocks noGrp="1"/>
          </p:cNvGraphicFramePr>
          <p:nvPr>
            <p:ph idx="1"/>
          </p:nvPr>
        </p:nvGraphicFramePr>
        <p:xfrm>
          <a:off x="687387" y="990600"/>
          <a:ext cx="4453128" cy="2745262"/>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spcAft>
                          <a:spcPts val="1200"/>
                        </a:spcAft>
                        <a:buFont typeface="Wingdings" pitchFamily="2" charset="2"/>
                        <a:buNone/>
                      </a:pPr>
                      <a:r>
                        <a:rPr lang="en-US" sz="1400" b="1" kern="1200" dirty="0" smtClean="0">
                          <a:solidFill>
                            <a:schemeClr val="dk1"/>
                          </a:solidFill>
                          <a:latin typeface="+mn-lt"/>
                          <a:ea typeface="+mn-ea"/>
                          <a:cs typeface="+mn-cs"/>
                        </a:rPr>
                        <a:t>Who are the stakeholders?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affected families</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those who receive training (e.g., owners, inspectors, maintenance personnel, tenants)</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trainers </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city officials responsible for the housing code</a:t>
                      </a:r>
                      <a:r>
                        <a:rPr lang="en-US" sz="1400" kern="1200" dirty="0" smtClean="0">
                          <a:solidFill>
                            <a:schemeClr val="bg1">
                              <a:lumMod val="65000"/>
                            </a:schemeClr>
                          </a:solidFill>
                          <a:latin typeface="+mn-lt"/>
                          <a:ea typeface="+mn-ea"/>
                          <a:cs typeface="+mn-cs"/>
                        </a:rPr>
                        <a:t>	</a:t>
                      </a:r>
                    </a:p>
                    <a:p>
                      <a:pPr marL="228600" indent="-228600">
                        <a:lnSpc>
                          <a:spcPts val="1500"/>
                        </a:lnSpc>
                        <a:spcAft>
                          <a:spcPts val="0"/>
                        </a:spcAft>
                        <a:buFont typeface="Wingdings" pitchFamily="2" charset="2"/>
                        <a:buChar char="ü"/>
                      </a:pPr>
                      <a:r>
                        <a:rPr lang="en-US" sz="1400" b="1" kern="1200" dirty="0" smtClean="0">
                          <a:solidFill>
                            <a:schemeClr val="bg1">
                              <a:lumMod val="65000"/>
                            </a:schemeClr>
                          </a:solidFill>
                          <a:latin typeface="+mn-lt"/>
                          <a:ea typeface="+mn-ea"/>
                          <a:cs typeface="+mn-cs"/>
                        </a:rPr>
                        <a:t>smoke-free advocates</a:t>
                      </a:r>
                    </a:p>
                    <a:p>
                      <a:pPr marL="228600" indent="-228600">
                        <a:lnSpc>
                          <a:spcPts val="1500"/>
                        </a:lnSpc>
                        <a:spcAft>
                          <a:spcPts val="0"/>
                        </a:spcAft>
                        <a:buFont typeface="Wingdings" pitchFamily="2" charset="2"/>
                        <a:buNone/>
                      </a:pPr>
                      <a:r>
                        <a:rPr lang="en-US" sz="1400" b="1" kern="120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pPr>
                        <a:lnSpc>
                          <a:spcPts val="1400"/>
                        </a:lnSpc>
                        <a:spcAft>
                          <a:spcPts val="0"/>
                        </a:spcAft>
                      </a:pPr>
                      <a:r>
                        <a:rPr lang="en-US" sz="1200" b="1" kern="1200" dirty="0" smtClean="0">
                          <a:solidFill>
                            <a:schemeClr val="accent5">
                              <a:lumMod val="50000"/>
                            </a:schemeClr>
                          </a:solidFill>
                          <a:latin typeface="+mn-lt"/>
                          <a:ea typeface="+mn-ea"/>
                          <a:cs typeface="+mn-cs"/>
                        </a:rPr>
                        <a:t>Stakeholders may include advocates as well as those resistant to change .</a:t>
                      </a:r>
                      <a:r>
                        <a:rPr lang="en-US" sz="1200" b="1" kern="1200" baseline="0" dirty="0" smtClean="0">
                          <a:solidFill>
                            <a:schemeClr val="accent5">
                              <a:lumMod val="50000"/>
                            </a:schemeClr>
                          </a:solidFill>
                          <a:latin typeface="+mn-lt"/>
                          <a:ea typeface="+mn-ea"/>
                          <a:cs typeface="+mn-cs"/>
                        </a:rPr>
                        <a:t> It’s important to include a mix of views so you don’t get surprised at the end.</a:t>
                      </a:r>
                      <a:endParaRPr lang="en-US" dirty="0"/>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Step 2: Describe the Program</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buFont typeface="Wingdings" pitchFamily="2" charset="2"/>
                        <a:buNone/>
                      </a:pPr>
                      <a:r>
                        <a:rPr lang="en-US" sz="1400" b="1" kern="1200" dirty="0" smtClean="0">
                          <a:solidFill>
                            <a:schemeClr val="tx2"/>
                          </a:solidFill>
                          <a:latin typeface="+mn-lt"/>
                          <a:ea typeface="+mn-ea"/>
                          <a:cs typeface="+mn-cs"/>
                        </a:rPr>
                        <a:t>Obtain stakeholders’ views on: </a:t>
                      </a:r>
                    </a:p>
                    <a:p>
                      <a:pPr marL="228600" indent="-228600">
                        <a:lnSpc>
                          <a:spcPts val="1500"/>
                        </a:lnSpc>
                        <a:buFont typeface="Wingdings" pitchFamily="2" charset="2"/>
                        <a:buChar char="ü"/>
                      </a:pPr>
                      <a:endParaRPr lang="en-US" sz="1400" b="1" kern="1200" dirty="0" smtClean="0">
                        <a:solidFill>
                          <a:schemeClr val="dk1"/>
                        </a:solidFill>
                        <a:latin typeface="+mn-lt"/>
                        <a:ea typeface="+mn-ea"/>
                        <a:cs typeface="+mn-cs"/>
                      </a:endParaRPr>
                    </a:p>
                    <a:p>
                      <a:pPr marL="228600" indent="-228600">
                        <a:buFont typeface="Wingdings" pitchFamily="2" charset="2"/>
                        <a:buNone/>
                      </a:pPr>
                      <a:r>
                        <a:rPr lang="en-US" sz="1200" b="1" kern="1200" dirty="0" smtClean="0">
                          <a:solidFill>
                            <a:schemeClr val="dk1"/>
                          </a:solidFill>
                          <a:latin typeface="+mn-lt"/>
                          <a:ea typeface="+mn-ea"/>
                          <a:cs typeface="+mn-cs"/>
                        </a:rPr>
                        <a:t>	</a:t>
                      </a:r>
                      <a:endParaRPr lang="en-US" dirty="0"/>
                    </a:p>
                  </a:txBody>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Step 2: Describe the Program</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buFont typeface="Wingdings" pitchFamily="2" charset="2"/>
                        <a:buNone/>
                      </a:pPr>
                      <a:r>
                        <a:rPr lang="en-US" sz="1400" b="1" kern="1200" dirty="0" smtClean="0">
                          <a:solidFill>
                            <a:schemeClr val="tx2"/>
                          </a:solidFill>
                          <a:latin typeface="+mn-lt"/>
                          <a:ea typeface="+mn-ea"/>
                          <a:cs typeface="+mn-cs"/>
                        </a:rPr>
                        <a:t>Obtain stakeholders’ views on: </a:t>
                      </a:r>
                    </a:p>
                    <a:p>
                      <a:pPr marL="228600" indent="-228600">
                        <a:lnSpc>
                          <a:spcPts val="1500"/>
                        </a:lnSpc>
                        <a:buFont typeface="Wingdings" pitchFamily="2" charset="2"/>
                        <a:buNone/>
                      </a:pPr>
                      <a:endParaRPr lang="en-US" sz="1400" b="1" kern="1200" dirty="0" smtClean="0">
                        <a:solidFill>
                          <a:schemeClr val="tx2"/>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tx2"/>
                          </a:solidFill>
                          <a:latin typeface="+mn-lt"/>
                          <a:ea typeface="+mn-ea"/>
                          <a:cs typeface="+mn-cs"/>
                        </a:rPr>
                        <a:t>What is </a:t>
                      </a:r>
                      <a:r>
                        <a:rPr lang="en-US" sz="1400" b="1" dirty="0" smtClean="0">
                          <a:solidFill>
                            <a:schemeClr val="tx2"/>
                          </a:solidFill>
                          <a:ea typeface="ＭＳ Ｐゴシック" pitchFamily="34" charset="-128"/>
                        </a:rPr>
                        <a:t>the current indoor environment?</a:t>
                      </a:r>
                    </a:p>
                    <a:p>
                      <a:pPr marL="228600" indent="-228600">
                        <a:buFont typeface="Wingdings" pitchFamily="2" charset="2"/>
                        <a:buNone/>
                      </a:pPr>
                      <a:r>
                        <a:rPr lang="en-US" sz="1200" b="1" kern="1200" dirty="0" smtClean="0">
                          <a:solidFill>
                            <a:schemeClr val="dk1"/>
                          </a:solidFill>
                          <a:latin typeface="+mn-lt"/>
                          <a:ea typeface="+mn-ea"/>
                          <a:cs typeface="+mn-cs"/>
                        </a:rPr>
                        <a:t>	</a:t>
                      </a:r>
                      <a:endParaRPr lang="en-US" dirty="0"/>
                    </a:p>
                  </a:txBody>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Step 2: Describe the Program</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buFont typeface="Wingdings" pitchFamily="2" charset="2"/>
                        <a:buNone/>
                      </a:pPr>
                      <a:r>
                        <a:rPr lang="en-US" sz="1400" b="1" kern="1200" dirty="0" smtClean="0">
                          <a:solidFill>
                            <a:schemeClr val="tx2"/>
                          </a:solidFill>
                          <a:latin typeface="+mn-lt"/>
                          <a:ea typeface="+mn-ea"/>
                          <a:cs typeface="+mn-cs"/>
                        </a:rPr>
                        <a:t>Obtain stakeholders’ views on: </a:t>
                      </a:r>
                    </a:p>
                    <a:p>
                      <a:pPr marL="228600" indent="-228600">
                        <a:lnSpc>
                          <a:spcPts val="1500"/>
                        </a:lnSpc>
                        <a:buFont typeface="Wingdings" pitchFamily="2" charset="2"/>
                        <a:buChar char="ü"/>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What is </a:t>
                      </a:r>
                      <a:r>
                        <a:rPr lang="en-US" sz="1400" b="1" dirty="0" smtClean="0">
                          <a:solidFill>
                            <a:schemeClr val="bg1">
                              <a:lumMod val="65000"/>
                            </a:schemeClr>
                          </a:solidFill>
                          <a:ea typeface="ＭＳ Ｐゴシック" pitchFamily="34" charset="-128"/>
                        </a:rPr>
                        <a:t>the current indoor environment?</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What changes are both desired and seen as realistic?</a:t>
                      </a:r>
                    </a:p>
                    <a:p>
                      <a:pPr marL="228600" indent="-228600">
                        <a:buFont typeface="Wingdings" pitchFamily="2" charset="2"/>
                        <a:buNone/>
                      </a:pPr>
                      <a:r>
                        <a:rPr lang="en-US" sz="1200" b="1" kern="1200" dirty="0" smtClean="0">
                          <a:solidFill>
                            <a:schemeClr val="dk1"/>
                          </a:solidFill>
                          <a:latin typeface="+mn-lt"/>
                          <a:ea typeface="+mn-ea"/>
                          <a:cs typeface="+mn-cs"/>
                        </a:rPr>
                        <a:t>	</a:t>
                      </a:r>
                      <a:endParaRPr lang="en-US" dirty="0"/>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Step 2: Describe the Program</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buFont typeface="Wingdings" pitchFamily="2" charset="2"/>
                        <a:buNone/>
                      </a:pPr>
                      <a:r>
                        <a:rPr lang="en-US" sz="1400" b="1" kern="1200" dirty="0" smtClean="0">
                          <a:solidFill>
                            <a:schemeClr val="tx2"/>
                          </a:solidFill>
                          <a:latin typeface="+mn-lt"/>
                          <a:ea typeface="+mn-ea"/>
                          <a:cs typeface="+mn-cs"/>
                        </a:rPr>
                        <a:t>Obtain stakeholders’ views on: </a:t>
                      </a:r>
                    </a:p>
                    <a:p>
                      <a:pPr marL="228600" indent="-228600">
                        <a:lnSpc>
                          <a:spcPts val="1500"/>
                        </a:lnSpc>
                        <a:buFont typeface="Wingdings" pitchFamily="2" charset="2"/>
                        <a:buChar char="ü"/>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What is </a:t>
                      </a:r>
                      <a:r>
                        <a:rPr lang="en-US" sz="1400" b="1" dirty="0" smtClean="0">
                          <a:solidFill>
                            <a:schemeClr val="bg1">
                              <a:lumMod val="65000"/>
                            </a:schemeClr>
                          </a:solidFill>
                          <a:ea typeface="ＭＳ Ｐゴシック" pitchFamily="34" charset="-128"/>
                        </a:rPr>
                        <a:t>the current indoor environment?</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What outcomes do they think are most important?</a:t>
                      </a:r>
                    </a:p>
                    <a:p>
                      <a:pPr marL="228600" indent="-228600">
                        <a:buFont typeface="Wingdings" pitchFamily="2" charset="2"/>
                        <a:buNone/>
                      </a:pPr>
                      <a:r>
                        <a:rPr lang="en-US" sz="1200" b="1" kern="1200" dirty="0" smtClean="0">
                          <a:solidFill>
                            <a:schemeClr val="dk1"/>
                          </a:solidFill>
                          <a:latin typeface="+mn-lt"/>
                          <a:ea typeface="+mn-ea"/>
                          <a:cs typeface="+mn-cs"/>
                        </a:rPr>
                        <a:t>	</a:t>
                      </a:r>
                      <a:endParaRPr lang="en-US" dirty="0"/>
                    </a:p>
                  </a:txBody>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Step 2: Describe the Program</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228600" indent="-228600">
                        <a:lnSpc>
                          <a:spcPts val="1500"/>
                        </a:lnSpc>
                        <a:buFont typeface="Wingdings" pitchFamily="2" charset="2"/>
                        <a:buNone/>
                      </a:pPr>
                      <a:r>
                        <a:rPr lang="en-US" sz="1400" b="1" kern="1200" dirty="0" smtClean="0">
                          <a:solidFill>
                            <a:schemeClr val="tx2"/>
                          </a:solidFill>
                          <a:latin typeface="+mn-lt"/>
                          <a:ea typeface="+mn-ea"/>
                          <a:cs typeface="+mn-cs"/>
                        </a:rPr>
                        <a:t>Obtain stakeholders’ views on: </a:t>
                      </a:r>
                    </a:p>
                    <a:p>
                      <a:pPr marL="228600" indent="-228600">
                        <a:lnSpc>
                          <a:spcPts val="1500"/>
                        </a:lnSpc>
                        <a:buFont typeface="Wingdings" pitchFamily="2" charset="2"/>
                        <a:buChar char="ü"/>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What is </a:t>
                      </a:r>
                      <a:r>
                        <a:rPr lang="en-US" sz="1400" b="1" dirty="0" smtClean="0">
                          <a:solidFill>
                            <a:schemeClr val="bg1">
                              <a:lumMod val="65000"/>
                            </a:schemeClr>
                          </a:solidFill>
                          <a:ea typeface="ＭＳ Ｐゴシック" pitchFamily="34" charset="-128"/>
                        </a:rPr>
                        <a:t>the current indoor environment?</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What changes are both desired and seen as realistic?</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What</a:t>
                      </a:r>
                      <a:r>
                        <a:rPr lang="en-US" sz="1400" b="1" baseline="0" dirty="0" smtClean="0">
                          <a:solidFill>
                            <a:schemeClr val="bg1">
                              <a:lumMod val="65000"/>
                            </a:schemeClr>
                          </a:solidFill>
                          <a:ea typeface="ＭＳ Ｐゴシック" pitchFamily="34" charset="-128"/>
                        </a:rPr>
                        <a:t> </a:t>
                      </a:r>
                      <a:r>
                        <a:rPr lang="en-US" sz="1400" b="1" dirty="0" smtClean="0">
                          <a:solidFill>
                            <a:schemeClr val="bg1">
                              <a:lumMod val="65000"/>
                            </a:schemeClr>
                          </a:solidFill>
                          <a:ea typeface="ＭＳ Ｐゴシック" pitchFamily="34" charset="-128"/>
                        </a:rPr>
                        <a:t>outcomes do they think are most important?</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Which activities contribute to which outcomes? </a:t>
                      </a:r>
                    </a:p>
                    <a:p>
                      <a:pPr marL="228600" indent="-228600">
                        <a:lnSpc>
                          <a:spcPts val="1500"/>
                        </a:lnSpc>
                        <a:buFont typeface="Wingdings" pitchFamily="2" charset="2"/>
                        <a:buNone/>
                      </a:pPr>
                      <a:endParaRPr lang="en-US" sz="1400" b="1" i="1" dirty="0" smtClean="0">
                        <a:ea typeface="ＭＳ Ｐゴシック" pitchFamily="34" charset="-128"/>
                      </a:endParaRPr>
                    </a:p>
                    <a:p>
                      <a:pPr marL="228600" indent="-228600">
                        <a:buFont typeface="Wingdings" pitchFamily="2" charset="2"/>
                        <a:buNone/>
                      </a:pPr>
                      <a:r>
                        <a:rPr lang="en-US" sz="1200" b="1" kern="1200" dirty="0" smtClean="0">
                          <a:solidFill>
                            <a:schemeClr val="dk1"/>
                          </a:solidFill>
                          <a:latin typeface="+mn-lt"/>
                          <a:ea typeface="+mn-ea"/>
                          <a:cs typeface="+mn-cs"/>
                        </a:rPr>
                        <a:t>	</a:t>
                      </a:r>
                      <a:endParaRPr lang="en-US" dirty="0"/>
                    </a:p>
                  </a:txBody>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Step 2: Describe the Program</a:t>
            </a:r>
            <a:endParaRPr lang="en-US" dirty="0"/>
          </a:p>
        </p:txBody>
      </p:sp>
      <p:graphicFrame>
        <p:nvGraphicFramePr>
          <p:cNvPr id="4" name="Content Placeholder 3"/>
          <p:cNvGraphicFramePr>
            <a:graphicFrameLocks noGrp="1"/>
          </p:cNvGraphicFramePr>
          <p:nvPr>
            <p:ph idx="1"/>
          </p:nvPr>
        </p:nvGraphicFramePr>
        <p:xfrm>
          <a:off x="656907" y="990600"/>
          <a:ext cx="4450080" cy="2743200"/>
        </p:xfrm>
        <a:graphic>
          <a:graphicData uri="http://schemas.openxmlformats.org/drawingml/2006/table">
            <a:tbl>
              <a:tblPr firstRow="1" bandRow="1">
                <a:tableStyleId>{5C22544A-7EE6-4342-B048-85BDC9FD1C3A}</a:tableStyleId>
              </a:tblPr>
              <a:tblGrid>
                <a:gridCol w="4450080"/>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kern="1200" dirty="0" smtClean="0">
                          <a:solidFill>
                            <a:schemeClr val="tx2"/>
                          </a:solidFill>
                          <a:latin typeface="+mn-lt"/>
                          <a:ea typeface="+mn-ea"/>
                          <a:cs typeface="+mn-cs"/>
                        </a:rPr>
                        <a:t>Obtain stakeholders’ views on: </a:t>
                      </a:r>
                    </a:p>
                    <a:p>
                      <a:pPr marL="228600" indent="-228600">
                        <a:lnSpc>
                          <a:spcPts val="1500"/>
                        </a:lnSpc>
                        <a:buFont typeface="Wingdings" pitchFamily="2" charset="2"/>
                        <a:buChar char="ü"/>
                      </a:pPr>
                      <a:endParaRPr lang="en-US" sz="1400" b="1" kern="1200" dirty="0" smtClean="0">
                        <a:solidFill>
                          <a:schemeClr val="dk1"/>
                        </a:solidFill>
                        <a:latin typeface="+mn-lt"/>
                        <a:ea typeface="+mn-ea"/>
                        <a:cs typeface="+mn-cs"/>
                      </a:endParaRPr>
                    </a:p>
                    <a:p>
                      <a:pPr marL="228600" indent="-228600">
                        <a:lnSpc>
                          <a:spcPts val="1500"/>
                        </a:lnSpc>
                        <a:spcAft>
                          <a:spcPts val="300"/>
                        </a:spcAft>
                        <a:buFont typeface="Wingdings" pitchFamily="2" charset="2"/>
                        <a:buChar char="ü"/>
                      </a:pPr>
                      <a:r>
                        <a:rPr lang="en-US" sz="1400" b="1" kern="1200" dirty="0" smtClean="0">
                          <a:solidFill>
                            <a:schemeClr val="bg1">
                              <a:lumMod val="65000"/>
                            </a:schemeClr>
                          </a:solidFill>
                          <a:latin typeface="+mn-lt"/>
                          <a:ea typeface="+mn-ea"/>
                          <a:cs typeface="+mn-cs"/>
                        </a:rPr>
                        <a:t>What is </a:t>
                      </a:r>
                      <a:r>
                        <a:rPr lang="en-US" sz="1400" b="1" dirty="0" smtClean="0">
                          <a:solidFill>
                            <a:schemeClr val="bg1">
                              <a:lumMod val="65000"/>
                            </a:schemeClr>
                          </a:solidFill>
                          <a:ea typeface="ＭＳ Ｐゴシック" pitchFamily="34" charset="-128"/>
                        </a:rPr>
                        <a:t>the current indoor environment?</a:t>
                      </a:r>
                    </a:p>
                    <a:p>
                      <a:pPr marL="228600" indent="-228600">
                        <a:lnSpc>
                          <a:spcPts val="1500"/>
                        </a:lnSpc>
                        <a:spcAft>
                          <a:spcPts val="300"/>
                        </a:spcAft>
                        <a:buFont typeface="Wingdings" pitchFamily="2" charset="2"/>
                        <a:buChar char="ü"/>
                      </a:pPr>
                      <a:r>
                        <a:rPr lang="en-US" sz="1400" b="1" dirty="0" smtClean="0">
                          <a:solidFill>
                            <a:schemeClr val="bg1">
                              <a:lumMod val="65000"/>
                            </a:schemeClr>
                          </a:solidFill>
                          <a:ea typeface="ＭＳ Ｐゴシック" pitchFamily="34" charset="-128"/>
                        </a:rPr>
                        <a:t>What changes are both desired and seen as realistic?</a:t>
                      </a:r>
                    </a:p>
                    <a:p>
                      <a:pPr marL="228600" indent="-228600">
                        <a:lnSpc>
                          <a:spcPts val="1500"/>
                        </a:lnSpc>
                        <a:spcAft>
                          <a:spcPts val="300"/>
                        </a:spcAft>
                        <a:buFont typeface="Wingdings" pitchFamily="2" charset="2"/>
                        <a:buChar char="ü"/>
                      </a:pPr>
                      <a:r>
                        <a:rPr lang="en-US" sz="1400" b="1" dirty="0" smtClean="0">
                          <a:solidFill>
                            <a:schemeClr val="bg1">
                              <a:lumMod val="65000"/>
                            </a:schemeClr>
                          </a:solidFill>
                          <a:ea typeface="ＭＳ Ｐゴシック" pitchFamily="34" charset="-128"/>
                        </a:rPr>
                        <a:t>Which outcomes do they think are most important?</a:t>
                      </a:r>
                    </a:p>
                    <a:p>
                      <a:pPr marL="228600" indent="-228600">
                        <a:lnSpc>
                          <a:spcPts val="1500"/>
                        </a:lnSpc>
                        <a:spcAft>
                          <a:spcPts val="300"/>
                        </a:spcAft>
                        <a:buFont typeface="Wingdings" pitchFamily="2" charset="2"/>
                        <a:buChar char="ü"/>
                      </a:pPr>
                      <a:r>
                        <a:rPr lang="en-US" sz="1400" b="1" dirty="0" smtClean="0">
                          <a:solidFill>
                            <a:schemeClr val="tx2"/>
                          </a:solidFill>
                          <a:ea typeface="ＭＳ Ｐゴシック" pitchFamily="34" charset="-128"/>
                        </a:rPr>
                        <a:t>Which activities contribute to which outcomes? </a:t>
                      </a:r>
                    </a:p>
                    <a:p>
                      <a:pPr marL="304861" lvl="1" indent="0">
                        <a:lnSpc>
                          <a:spcPts val="1500"/>
                        </a:lnSpc>
                        <a:spcBef>
                          <a:spcPts val="600"/>
                        </a:spcBef>
                        <a:spcAft>
                          <a:spcPts val="300"/>
                        </a:spcAft>
                        <a:buFont typeface="Wingdings" pitchFamily="2" charset="2"/>
                        <a:buNone/>
                      </a:pPr>
                      <a:r>
                        <a:rPr lang="en-US" sz="1200" b="1" i="1" dirty="0" smtClean="0">
                          <a:solidFill>
                            <a:schemeClr val="accent5">
                              <a:lumMod val="50000"/>
                            </a:schemeClr>
                          </a:solidFill>
                          <a:ea typeface="ＭＳ Ｐゴシック" pitchFamily="34" charset="-128"/>
                        </a:rPr>
                        <a:t>(You could use a logic model</a:t>
                      </a:r>
                      <a:r>
                        <a:rPr lang="en-US" sz="1200" b="1" i="1" baseline="0" dirty="0" smtClean="0">
                          <a:solidFill>
                            <a:schemeClr val="accent5">
                              <a:lumMod val="50000"/>
                            </a:schemeClr>
                          </a:solidFill>
                          <a:ea typeface="ＭＳ Ｐゴシック" pitchFamily="34" charset="-128"/>
                        </a:rPr>
                        <a:t> </a:t>
                      </a:r>
                      <a:r>
                        <a:rPr lang="en-US" sz="1200" b="1" i="1" dirty="0" smtClean="0">
                          <a:solidFill>
                            <a:schemeClr val="accent5">
                              <a:lumMod val="50000"/>
                            </a:schemeClr>
                          </a:solidFill>
                          <a:ea typeface="ＭＳ Ｐゴシック" pitchFamily="34" charset="-128"/>
                        </a:rPr>
                        <a:t>here… Stay tuned for the next Webinar in this series…)</a:t>
                      </a:r>
                      <a:r>
                        <a:rPr lang="en-US" sz="1200" b="1" kern="1200" dirty="0" smtClean="0">
                          <a:solidFill>
                            <a:schemeClr val="dk1"/>
                          </a:solidFill>
                          <a:latin typeface="+mn-lt"/>
                          <a:ea typeface="+mn-ea"/>
                          <a:cs typeface="+mn-cs"/>
                        </a:rPr>
                        <a:t>	</a:t>
                      </a:r>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304800"/>
            <a:ext cx="4535876" cy="496794"/>
          </a:xfrm>
        </p:spPr>
        <p:txBody>
          <a:bodyPr/>
          <a:lstStyle/>
          <a:p>
            <a:pPr eaLnBrk="1" hangingPunct="1"/>
            <a:r>
              <a:rPr lang="en-US" sz="2400" dirty="0" smtClean="0">
                <a:ea typeface="ＭＳ Ｐゴシック" pitchFamily="34" charset="-128"/>
              </a:rPr>
              <a:t>The Common Element</a:t>
            </a:r>
          </a:p>
        </p:txBody>
      </p:sp>
      <p:sp>
        <p:nvSpPr>
          <p:cNvPr id="358407" name="Rectangle 7"/>
          <p:cNvSpPr>
            <a:spLocks noGrp="1" noChangeArrowheads="1"/>
          </p:cNvSpPr>
          <p:nvPr>
            <p:ph type="body" idx="4294967295"/>
          </p:nvPr>
        </p:nvSpPr>
        <p:spPr>
          <a:xfrm>
            <a:off x="430293" y="1066427"/>
            <a:ext cx="5269395" cy="2210174"/>
          </a:xfrm>
        </p:spPr>
        <p:txBody>
          <a:bodyPr/>
          <a:lstStyle/>
          <a:p>
            <a:pPr marL="285750" lvl="1" indent="19050">
              <a:lnSpc>
                <a:spcPct val="80000"/>
              </a:lnSpc>
              <a:spcAft>
                <a:spcPts val="0"/>
              </a:spcAft>
              <a:buNone/>
            </a:pPr>
            <a:r>
              <a:rPr lang="en-US" sz="1600" dirty="0" smtClean="0">
                <a:solidFill>
                  <a:schemeClr val="tx2"/>
                </a:solidFill>
                <a:ea typeface="ＭＳ Ｐゴシック" pitchFamily="34" charset="-128"/>
              </a:rPr>
              <a:t>Note that all 3 of these statements share a common element. ..</a:t>
            </a:r>
          </a:p>
          <a:p>
            <a:pPr marL="640080" lvl="3" indent="19050" algn="r">
              <a:lnSpc>
                <a:spcPct val="80000"/>
              </a:lnSpc>
              <a:spcAft>
                <a:spcPts val="0"/>
              </a:spcAft>
            </a:pPr>
            <a:r>
              <a:rPr lang="en-US" sz="1600" b="1" dirty="0" smtClean="0">
                <a:solidFill>
                  <a:schemeClr val="tx2"/>
                </a:solidFill>
                <a:latin typeface="+mn-lt"/>
                <a:ea typeface="ＭＳ Ｐゴシック" pitchFamily="34" charset="-128"/>
              </a:rPr>
              <a:t>…they all define evaluation as </a:t>
            </a:r>
          </a:p>
          <a:p>
            <a:pPr marL="640080" lvl="3" indent="19050" algn="r">
              <a:lnSpc>
                <a:spcPct val="80000"/>
              </a:lnSpc>
              <a:spcAft>
                <a:spcPts val="0"/>
              </a:spcAft>
            </a:pPr>
            <a:r>
              <a:rPr lang="en-US" sz="1600" b="1" i="1" dirty="0" smtClean="0">
                <a:solidFill>
                  <a:schemeClr val="accent5">
                    <a:lumMod val="50000"/>
                  </a:schemeClr>
                </a:solidFill>
                <a:latin typeface="+mn-lt"/>
                <a:ea typeface="ＭＳ Ｐゴシック" pitchFamily="34" charset="-128"/>
              </a:rPr>
              <a:t>a systematic and formalized endeavor</a:t>
            </a:r>
            <a:r>
              <a:rPr lang="en-US" sz="1600" b="1" dirty="0" smtClean="0">
                <a:latin typeface="+mn-lt"/>
                <a:ea typeface="ＭＳ Ｐゴシック" pitchFamily="34" charset="-128"/>
              </a:rPr>
              <a:t>.</a:t>
            </a:r>
            <a:endParaRPr lang="en-US" sz="1600" b="1" i="1" dirty="0" smtClean="0">
              <a:latin typeface="+mn-lt"/>
              <a:ea typeface="ＭＳ Ｐゴシック" pitchFamily="34" charset="-128"/>
            </a:endParaRPr>
          </a:p>
          <a:p>
            <a:pPr marL="285750" lvl="1" indent="19050">
              <a:lnSpc>
                <a:spcPct val="80000"/>
              </a:lnSpc>
              <a:spcAft>
                <a:spcPts val="0"/>
              </a:spcAft>
              <a:buNone/>
            </a:pPr>
            <a:endParaRPr lang="en-US" sz="1800" i="1" dirty="0" smtClean="0">
              <a:ea typeface="ＭＳ Ｐゴシック" pitchFamily="34" charset="-128"/>
            </a:endParaRPr>
          </a:p>
          <a:p>
            <a:pPr marL="285750" lvl="1" indent="19050">
              <a:lnSpc>
                <a:spcPct val="80000"/>
              </a:lnSpc>
              <a:spcAft>
                <a:spcPts val="0"/>
              </a:spcAft>
              <a:buNone/>
            </a:pPr>
            <a:endParaRPr lang="en-US" sz="1800" i="1" dirty="0" smtClean="0">
              <a:ea typeface="ＭＳ Ｐゴシック" pitchFamily="34" charset="-128"/>
            </a:endParaRPr>
          </a:p>
          <a:p>
            <a:pPr lvl="1" algn="r" eaLnBrk="1" hangingPunct="1">
              <a:lnSpc>
                <a:spcPct val="80000"/>
              </a:lnSpc>
              <a:buFont typeface="Wingdings" pitchFamily="2" charset="2"/>
              <a:buNone/>
            </a:pPr>
            <a:endParaRPr lang="en-US" sz="1100" i="1" dirty="0" smtClean="0">
              <a:effectLst>
                <a:outerShdw blurRad="38100" dist="38100" dir="2700000" algn="tl">
                  <a:srgbClr val="FFFFFF"/>
                </a:outerShdw>
              </a:effectLst>
              <a:ea typeface="ＭＳ Ｐゴシック" pitchFamily="34" charset="-128"/>
            </a:endParaRPr>
          </a:p>
          <a:p>
            <a:pPr eaLnBrk="1" hangingPunct="1">
              <a:lnSpc>
                <a:spcPct val="80000"/>
              </a:lnSpc>
            </a:pPr>
            <a:endParaRPr lang="en-US" sz="1400" i="1" dirty="0" smtClean="0">
              <a:effectLst>
                <a:outerShdw blurRad="38100" dist="38100" dir="2700000" algn="tl">
                  <a:srgbClr val="FFFFFF"/>
                </a:outerShdw>
              </a:effectLst>
              <a:ea typeface="ＭＳ Ｐゴシック" pitchFamily="34" charset="-128"/>
            </a:endParaRPr>
          </a:p>
        </p:txBody>
      </p:sp>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a:t>
                      </a:r>
                      <a:r>
                        <a:rPr lang="en-US" sz="1400" b="1" dirty="0" smtClean="0">
                          <a:solidFill>
                            <a:schemeClr val="tx2"/>
                          </a:solidFill>
                          <a:ea typeface="ＭＳ Ｐゴシック" pitchFamily="34" charset="-128"/>
                        </a:rPr>
                        <a:t> think are the most important to ask?</a:t>
                      </a:r>
                    </a:p>
                    <a:p>
                      <a:pPr marL="228600" indent="-228600">
                        <a:lnSpc>
                          <a:spcPts val="1500"/>
                        </a:lnSpc>
                        <a:buFont typeface="Wingdings" pitchFamily="2" charset="2"/>
                        <a:buNone/>
                      </a:pPr>
                      <a:endParaRPr lang="en-US" sz="1400" b="1" kern="1200" dirty="0" smtClean="0">
                        <a:solidFill>
                          <a:schemeClr val="dk1"/>
                        </a:solidFill>
                        <a:latin typeface="+mn-lt"/>
                        <a:ea typeface="+mn-ea"/>
                        <a:cs typeface="+mn-cs"/>
                      </a:endParaRPr>
                    </a:p>
                  </a:txBody>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a:t>
                      </a:r>
                      <a:r>
                        <a:rPr lang="en-US" sz="1400" b="1" dirty="0" smtClean="0">
                          <a:solidFill>
                            <a:schemeClr val="tx2"/>
                          </a:solidFill>
                          <a:ea typeface="ＭＳ Ｐゴシック" pitchFamily="34" charset="-128"/>
                        </a:rPr>
                        <a:t> think are the most important to ask?</a:t>
                      </a:r>
                    </a:p>
                    <a:p>
                      <a:pPr marL="228600" indent="-228600">
                        <a:lnSpc>
                          <a:spcPts val="1500"/>
                        </a:lnSpc>
                        <a:buFont typeface="Wingdings" pitchFamily="2" charset="2"/>
                        <a:buNone/>
                      </a:pPr>
                      <a:endParaRPr lang="en-US" sz="1400" b="1" kern="1200" dirty="0" smtClean="0">
                        <a:solidFill>
                          <a:schemeClr val="tx2"/>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tx2"/>
                          </a:solidFill>
                          <a:latin typeface="+mn-lt"/>
                          <a:ea typeface="+mn-ea"/>
                          <a:cs typeface="+mn-cs"/>
                        </a:rPr>
                        <a:t>S</a:t>
                      </a:r>
                      <a:r>
                        <a:rPr lang="en-US" sz="1400" b="1" dirty="0" smtClean="0">
                          <a:solidFill>
                            <a:schemeClr val="tx2"/>
                          </a:solidFill>
                          <a:ea typeface="ＭＳ Ｐゴシック" pitchFamily="34" charset="-128"/>
                        </a:rPr>
                        <a:t>hould the evaluation focus on changes to the housing code? </a:t>
                      </a:r>
                    </a:p>
                  </a:txBody>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 </a:t>
                      </a:r>
                      <a:r>
                        <a:rPr lang="en-US" sz="1400" b="1" dirty="0" smtClean="0">
                          <a:solidFill>
                            <a:schemeClr val="tx2"/>
                          </a:solidFill>
                          <a:ea typeface="ＭＳ Ｐゴシック" pitchFamily="34" charset="-128"/>
                        </a:rPr>
                        <a:t>think are the most important to ask?</a:t>
                      </a:r>
                    </a:p>
                    <a:p>
                      <a:pPr marL="228600" indent="-228600">
                        <a:lnSpc>
                          <a:spcPts val="1500"/>
                        </a:lnSpc>
                        <a:buFont typeface="Wingdings" pitchFamily="2" charset="2"/>
                        <a:buNone/>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S</a:t>
                      </a:r>
                      <a:r>
                        <a:rPr lang="en-US" sz="1400" b="1" dirty="0" smtClean="0">
                          <a:solidFill>
                            <a:schemeClr val="bg1">
                              <a:lumMod val="65000"/>
                            </a:schemeClr>
                          </a:solidFill>
                          <a:ea typeface="ＭＳ Ｐゴシック" pitchFamily="34" charset="-128"/>
                        </a:rPr>
                        <a:t>hould the evaluation focus on changes to the housing code? </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Focus on trigger reduction? Which triggers? </a:t>
                      </a:r>
                    </a:p>
                  </a:txBody>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a:t>
                      </a:r>
                      <a:r>
                        <a:rPr lang="en-US" sz="1400" b="1" dirty="0" smtClean="0">
                          <a:solidFill>
                            <a:schemeClr val="tx2"/>
                          </a:solidFill>
                          <a:ea typeface="ＭＳ Ｐゴシック" pitchFamily="34" charset="-128"/>
                        </a:rPr>
                        <a:t> think are the most important to ask?</a:t>
                      </a:r>
                    </a:p>
                    <a:p>
                      <a:pPr marL="228600" indent="-228600">
                        <a:lnSpc>
                          <a:spcPts val="1500"/>
                        </a:lnSpc>
                        <a:buFont typeface="Wingdings" pitchFamily="2" charset="2"/>
                        <a:buNone/>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S</a:t>
                      </a:r>
                      <a:r>
                        <a:rPr lang="en-US" sz="1400" b="1" dirty="0" smtClean="0">
                          <a:solidFill>
                            <a:schemeClr val="bg1">
                              <a:lumMod val="65000"/>
                            </a:schemeClr>
                          </a:solidFill>
                          <a:ea typeface="ＭＳ Ｐゴシック" pitchFamily="34" charset="-128"/>
                        </a:rPr>
                        <a:t>hould the evaluation focus on changes to the housing code?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Focus on trigger reduction? Which triggers? </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What is the best design?  </a:t>
                      </a:r>
                    </a:p>
                  </a:txBody>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a:t>
                      </a:r>
                      <a:r>
                        <a:rPr lang="en-US" sz="1400" b="1" dirty="0" smtClean="0">
                          <a:solidFill>
                            <a:schemeClr val="tx2"/>
                          </a:solidFill>
                          <a:ea typeface="ＭＳ Ｐゴシック" pitchFamily="34" charset="-128"/>
                        </a:rPr>
                        <a:t> think are the most important to ask?</a:t>
                      </a:r>
                    </a:p>
                    <a:p>
                      <a:pPr marL="228600" indent="-228600">
                        <a:lnSpc>
                          <a:spcPts val="1500"/>
                        </a:lnSpc>
                        <a:buFont typeface="Wingdings" pitchFamily="2" charset="2"/>
                        <a:buNone/>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S</a:t>
                      </a:r>
                      <a:r>
                        <a:rPr lang="en-US" sz="1400" b="1" dirty="0" smtClean="0">
                          <a:solidFill>
                            <a:schemeClr val="bg1">
                              <a:lumMod val="65000"/>
                            </a:schemeClr>
                          </a:solidFill>
                          <a:ea typeface="ＭＳ Ｐゴシック" pitchFamily="34" charset="-128"/>
                        </a:rPr>
                        <a:t>hould the evaluation focus on changes to the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housing code?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Focus on trigger reduction? Which triggers?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What is the best design?  </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Is a pre-post design best? </a:t>
                      </a:r>
                    </a:p>
                  </a:txBody>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a:t>
                      </a:r>
                      <a:r>
                        <a:rPr lang="en-US" sz="1400" b="1" dirty="0" smtClean="0">
                          <a:solidFill>
                            <a:schemeClr val="tx2"/>
                          </a:solidFill>
                          <a:ea typeface="ＭＳ Ｐゴシック" pitchFamily="34" charset="-128"/>
                        </a:rPr>
                        <a:t> think are the most important to ask?</a:t>
                      </a:r>
                    </a:p>
                    <a:p>
                      <a:pPr marL="228600" indent="-228600">
                        <a:lnSpc>
                          <a:spcPts val="1500"/>
                        </a:lnSpc>
                        <a:buFont typeface="Wingdings" pitchFamily="2" charset="2"/>
                        <a:buNone/>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S</a:t>
                      </a:r>
                      <a:r>
                        <a:rPr lang="en-US" sz="1400" b="1" dirty="0" smtClean="0">
                          <a:solidFill>
                            <a:schemeClr val="bg1">
                              <a:lumMod val="65000"/>
                            </a:schemeClr>
                          </a:solidFill>
                          <a:ea typeface="ＭＳ Ｐゴシック" pitchFamily="34" charset="-128"/>
                        </a:rPr>
                        <a:t>hould the evaluation focus on changes to the housing code?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Focus on trigger reduction? Which triggers?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What is the best design?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Is a pre-post design best? </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Should there be a control group?  </a:t>
                      </a:r>
                    </a:p>
                  </a:txBody>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3: Focus </a:t>
            </a:r>
            <a:br>
              <a:rPr lang="en-US" dirty="0" smtClean="0">
                <a:ea typeface="ＭＳ Ｐゴシック" pitchFamily="34" charset="-128"/>
              </a:rPr>
            </a:br>
            <a:r>
              <a:rPr lang="en-US" dirty="0" smtClean="0">
                <a:ea typeface="ＭＳ Ｐゴシック" pitchFamily="34" charset="-128"/>
              </a:rPr>
              <a:t>the Evaluation Design</a:t>
            </a:r>
            <a:endParaRPr lang="en-US" dirty="0"/>
          </a:p>
        </p:txBody>
      </p:sp>
      <p:graphicFrame>
        <p:nvGraphicFramePr>
          <p:cNvPr id="4" name="Content Placeholder 3"/>
          <p:cNvGraphicFramePr>
            <a:graphicFrameLocks noGrp="1"/>
          </p:cNvGraphicFramePr>
          <p:nvPr>
            <p:ph idx="1"/>
          </p:nvPr>
        </p:nvGraphicFramePr>
        <p:xfrm>
          <a:off x="65690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600" dirty="0" smtClean="0"/>
                        <a:t>Low-Income Housing Scenario</a:t>
                      </a:r>
                      <a:endParaRPr lang="en-US" sz="1600" dirty="0"/>
                    </a:p>
                  </a:txBody>
                  <a:tcPr/>
                </a:tc>
              </a:tr>
              <a:tr h="2299178">
                <a:tc>
                  <a:txBody>
                    <a:bodyPr/>
                    <a:lstStyle/>
                    <a:p>
                      <a:pPr marL="228600" indent="-228600">
                        <a:lnSpc>
                          <a:spcPts val="1500"/>
                        </a:lnSpc>
                        <a:buFont typeface="Wingdings" pitchFamily="2" charset="2"/>
                        <a:buNone/>
                      </a:pPr>
                      <a:r>
                        <a:rPr lang="en-US" sz="1400" b="1" dirty="0" smtClean="0">
                          <a:solidFill>
                            <a:schemeClr val="tx2"/>
                          </a:solidFill>
                          <a:ea typeface="ＭＳ Ｐゴシック" pitchFamily="34" charset="-128"/>
                        </a:rPr>
                        <a:t>What questions do the</a:t>
                      </a:r>
                      <a:r>
                        <a:rPr lang="en-US" sz="1400" b="1" baseline="0" dirty="0" smtClean="0">
                          <a:solidFill>
                            <a:schemeClr val="tx2"/>
                          </a:solidFill>
                          <a:ea typeface="ＭＳ Ｐゴシック" pitchFamily="34" charset="-128"/>
                        </a:rPr>
                        <a:t> stakeholders</a:t>
                      </a:r>
                      <a:r>
                        <a:rPr lang="en-US" sz="1400" b="1" dirty="0" smtClean="0">
                          <a:solidFill>
                            <a:schemeClr val="tx2"/>
                          </a:solidFill>
                          <a:ea typeface="ＭＳ Ｐゴシック" pitchFamily="34" charset="-128"/>
                        </a:rPr>
                        <a:t> think are the most important to ask?</a:t>
                      </a:r>
                    </a:p>
                    <a:p>
                      <a:pPr marL="228600" indent="-228600">
                        <a:lnSpc>
                          <a:spcPts val="1500"/>
                        </a:lnSpc>
                        <a:buFont typeface="Wingdings" pitchFamily="2" charset="2"/>
                        <a:buNone/>
                      </a:pPr>
                      <a:endParaRPr lang="en-US" sz="1400" b="1" kern="1200" dirty="0" smtClean="0">
                        <a:solidFill>
                          <a:schemeClr val="dk1"/>
                        </a:solidFill>
                        <a:latin typeface="+mn-lt"/>
                        <a:ea typeface="+mn-ea"/>
                        <a:cs typeface="+mn-cs"/>
                      </a:endParaRPr>
                    </a:p>
                    <a:p>
                      <a:pPr marL="228600" indent="-228600">
                        <a:lnSpc>
                          <a:spcPts val="1500"/>
                        </a:lnSpc>
                        <a:buFont typeface="Wingdings" pitchFamily="2" charset="2"/>
                        <a:buChar char="ü"/>
                      </a:pPr>
                      <a:r>
                        <a:rPr lang="en-US" sz="1400" b="1" kern="1200" dirty="0" smtClean="0">
                          <a:solidFill>
                            <a:schemeClr val="bg1">
                              <a:lumMod val="65000"/>
                            </a:schemeClr>
                          </a:solidFill>
                          <a:latin typeface="+mn-lt"/>
                          <a:ea typeface="+mn-ea"/>
                          <a:cs typeface="+mn-cs"/>
                        </a:rPr>
                        <a:t>S</a:t>
                      </a:r>
                      <a:r>
                        <a:rPr lang="en-US" sz="1400" b="1" dirty="0" smtClean="0">
                          <a:solidFill>
                            <a:schemeClr val="bg1">
                              <a:lumMod val="65000"/>
                            </a:schemeClr>
                          </a:solidFill>
                          <a:ea typeface="ＭＳ Ｐゴシック" pitchFamily="34" charset="-128"/>
                        </a:rPr>
                        <a:t>hould the evaluation focus on changes to the housing code?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Focus on trigger reduction? Which triggers?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What is the best design?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Is a pre-post design best? </a:t>
                      </a:r>
                    </a:p>
                    <a:p>
                      <a:pPr marL="228600" indent="-228600">
                        <a:lnSpc>
                          <a:spcPts val="1500"/>
                        </a:lnSpc>
                        <a:buFont typeface="Wingdings" pitchFamily="2" charset="2"/>
                        <a:buChar char="ü"/>
                      </a:pPr>
                      <a:r>
                        <a:rPr lang="en-US" sz="1400" b="1" dirty="0" smtClean="0">
                          <a:solidFill>
                            <a:schemeClr val="bg1">
                              <a:lumMod val="65000"/>
                            </a:schemeClr>
                          </a:solidFill>
                          <a:ea typeface="ＭＳ Ｐゴシック" pitchFamily="34" charset="-128"/>
                        </a:rPr>
                        <a:t>Should there be a control group?  </a:t>
                      </a:r>
                    </a:p>
                    <a:p>
                      <a:pPr marL="228600" indent="-228600">
                        <a:lnSpc>
                          <a:spcPts val="1500"/>
                        </a:lnSpc>
                        <a:buFont typeface="Wingdings" pitchFamily="2" charset="2"/>
                        <a:buChar char="ü"/>
                      </a:pPr>
                      <a:r>
                        <a:rPr lang="en-US" sz="1400" b="1" dirty="0" smtClean="0">
                          <a:solidFill>
                            <a:schemeClr val="tx2"/>
                          </a:solidFill>
                          <a:ea typeface="ＭＳ Ｐゴシック" pitchFamily="34" charset="-128"/>
                        </a:rPr>
                        <a:t>Are observational methods appropriate? </a:t>
                      </a:r>
                      <a:r>
                        <a:rPr lang="en-US" sz="1400" b="1" dirty="0" smtClean="0">
                          <a:ea typeface="ＭＳ Ｐゴシック" pitchFamily="34" charset="-128"/>
                        </a:rPr>
                        <a:t> </a:t>
                      </a:r>
                    </a:p>
                  </a:txBody>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4: Gather Credible Evidence</a:t>
            </a:r>
            <a:endParaRPr lang="en-US" dirty="0"/>
          </a:p>
        </p:txBody>
      </p:sp>
      <p:graphicFrame>
        <p:nvGraphicFramePr>
          <p:cNvPr id="4" name="Content Placeholder 3"/>
          <p:cNvGraphicFramePr>
            <a:graphicFrameLocks noGrp="1"/>
          </p:cNvGraphicFramePr>
          <p:nvPr>
            <p:ph idx="1"/>
          </p:nvPr>
        </p:nvGraphicFramePr>
        <p:xfrm>
          <a:off x="153987" y="990600"/>
          <a:ext cx="5029200" cy="2743200"/>
        </p:xfrm>
        <a:graphic>
          <a:graphicData uri="http://schemas.openxmlformats.org/drawingml/2006/table">
            <a:tbl>
              <a:tblPr firstRow="1" bandRow="1">
                <a:tableStyleId>{5C22544A-7EE6-4342-B048-85BDC9FD1C3A}</a:tableStyleId>
              </a:tblPr>
              <a:tblGrid>
                <a:gridCol w="5029200"/>
              </a:tblGrid>
              <a:tr h="444022">
                <a:tc>
                  <a:txBody>
                    <a:bodyPr/>
                    <a:lstStyle/>
                    <a:p>
                      <a:pPr algn="ctr"/>
                      <a:r>
                        <a:rPr lang="en-US" sz="1400" dirty="0" smtClean="0"/>
                        <a:t>Low-Income Housing Scenario</a:t>
                      </a:r>
                      <a:endParaRPr lang="en-US" sz="1400" dirty="0"/>
                    </a:p>
                  </a:txBody>
                  <a:tcPr/>
                </a:tc>
              </a:tr>
              <a:tr h="2299178">
                <a:tc>
                  <a:txBody>
                    <a:bodyPr/>
                    <a:lstStyle/>
                    <a:p>
                      <a:pPr marL="304800" marR="0" lvl="1" indent="-190500" algn="l" defTabSz="609722" rtl="0" eaLnBrk="1" fontAlgn="auto" latinLnBrk="0" hangingPunct="1">
                        <a:lnSpc>
                          <a:spcPts val="1500"/>
                        </a:lnSpc>
                        <a:spcBef>
                          <a:spcPts val="0"/>
                        </a:spcBef>
                        <a:spcAft>
                          <a:spcPts val="0"/>
                        </a:spcAft>
                        <a:buClrTx/>
                        <a:buSzTx/>
                        <a:buFont typeface="Wingdings" pitchFamily="2" charset="2"/>
                        <a:buNone/>
                        <a:tabLst/>
                        <a:defRPr/>
                      </a:pPr>
                      <a:r>
                        <a:rPr lang="en-US" sz="1300" b="1" dirty="0" smtClean="0">
                          <a:solidFill>
                            <a:schemeClr val="tx2"/>
                          </a:solidFill>
                          <a:ea typeface="ＭＳ Ｐゴシック" pitchFamily="34" charset="-128"/>
                        </a:rPr>
                        <a:t>What role can stakeholders play?</a:t>
                      </a:r>
                    </a:p>
                  </a:txBody>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4: Gather Credible Evidence</a:t>
            </a:r>
            <a:endParaRPr lang="en-US" dirty="0"/>
          </a:p>
        </p:txBody>
      </p:sp>
      <p:graphicFrame>
        <p:nvGraphicFramePr>
          <p:cNvPr id="4" name="Content Placeholder 3"/>
          <p:cNvGraphicFramePr>
            <a:graphicFrameLocks noGrp="1"/>
          </p:cNvGraphicFramePr>
          <p:nvPr>
            <p:ph idx="1"/>
          </p:nvPr>
        </p:nvGraphicFramePr>
        <p:xfrm>
          <a:off x="153987" y="990600"/>
          <a:ext cx="5029200" cy="2743200"/>
        </p:xfrm>
        <a:graphic>
          <a:graphicData uri="http://schemas.openxmlformats.org/drawingml/2006/table">
            <a:tbl>
              <a:tblPr firstRow="1" bandRow="1">
                <a:tableStyleId>{5C22544A-7EE6-4342-B048-85BDC9FD1C3A}</a:tableStyleId>
              </a:tblPr>
              <a:tblGrid>
                <a:gridCol w="5029200"/>
              </a:tblGrid>
              <a:tr h="444022">
                <a:tc>
                  <a:txBody>
                    <a:bodyPr/>
                    <a:lstStyle/>
                    <a:p>
                      <a:pPr algn="ctr"/>
                      <a:r>
                        <a:rPr lang="en-US" sz="1400" dirty="0" smtClean="0"/>
                        <a:t>Low-Income Housing Scenario</a:t>
                      </a:r>
                      <a:endParaRPr lang="en-US" sz="1400" dirty="0"/>
                    </a:p>
                  </a:txBody>
                  <a:tcPr/>
                </a:tc>
              </a:tr>
              <a:tr h="2299178">
                <a:tc>
                  <a:txBody>
                    <a:bodyPr/>
                    <a:lstStyle/>
                    <a:p>
                      <a:pPr marL="304800" marR="0" lvl="1" indent="-190500" algn="l" defTabSz="609722" rtl="0" eaLnBrk="1" fontAlgn="auto" latinLnBrk="0" hangingPunct="1">
                        <a:lnSpc>
                          <a:spcPts val="1500"/>
                        </a:lnSpc>
                        <a:spcBef>
                          <a:spcPts val="0"/>
                        </a:spcBef>
                        <a:spcAft>
                          <a:spcPts val="0"/>
                        </a:spcAft>
                        <a:buClrTx/>
                        <a:buSzTx/>
                        <a:buFont typeface="Wingdings" pitchFamily="2" charset="2"/>
                        <a:buNone/>
                        <a:tabLst/>
                        <a:defRPr/>
                      </a:pPr>
                      <a:r>
                        <a:rPr lang="en-US" sz="1300" b="1" dirty="0" smtClean="0">
                          <a:solidFill>
                            <a:schemeClr val="tx2"/>
                          </a:solidFill>
                          <a:ea typeface="ＭＳ Ｐゴシック" pitchFamily="34" charset="-128"/>
                        </a:rPr>
                        <a:t>What role can stakeholders play?</a:t>
                      </a:r>
                    </a:p>
                    <a:p>
                      <a:pPr marL="304800" lvl="1" indent="-190500">
                        <a:lnSpc>
                          <a:spcPts val="1500"/>
                        </a:lnSpc>
                        <a:spcAft>
                          <a:spcPts val="0"/>
                        </a:spcAft>
                        <a:buFont typeface="Wingdings" pitchFamily="2" charset="2"/>
                        <a:buChar char="ü"/>
                      </a:pPr>
                      <a:r>
                        <a:rPr lang="en-US" sz="1300" b="1" dirty="0" smtClean="0">
                          <a:solidFill>
                            <a:schemeClr val="tx2"/>
                          </a:solidFill>
                          <a:ea typeface="ＭＳ Ｐゴシック" pitchFamily="34" charset="-128"/>
                        </a:rPr>
                        <a:t>Are there stakeholders that can facilitate access to residences and/or translate if necessary?</a:t>
                      </a:r>
                    </a:p>
                  </a:txBody>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4: Gather Credible Evidence</a:t>
            </a:r>
            <a:endParaRPr lang="en-US" dirty="0"/>
          </a:p>
        </p:txBody>
      </p:sp>
      <p:graphicFrame>
        <p:nvGraphicFramePr>
          <p:cNvPr id="4" name="Content Placeholder 3"/>
          <p:cNvGraphicFramePr>
            <a:graphicFrameLocks noGrp="1"/>
          </p:cNvGraphicFramePr>
          <p:nvPr>
            <p:ph idx="1"/>
          </p:nvPr>
        </p:nvGraphicFramePr>
        <p:xfrm>
          <a:off x="153987" y="990600"/>
          <a:ext cx="5029200" cy="2743200"/>
        </p:xfrm>
        <a:graphic>
          <a:graphicData uri="http://schemas.openxmlformats.org/drawingml/2006/table">
            <a:tbl>
              <a:tblPr firstRow="1" bandRow="1">
                <a:tableStyleId>{5C22544A-7EE6-4342-B048-85BDC9FD1C3A}</a:tableStyleId>
              </a:tblPr>
              <a:tblGrid>
                <a:gridCol w="5029200"/>
              </a:tblGrid>
              <a:tr h="444022">
                <a:tc>
                  <a:txBody>
                    <a:bodyPr/>
                    <a:lstStyle/>
                    <a:p>
                      <a:pPr algn="ctr"/>
                      <a:r>
                        <a:rPr lang="en-US" sz="1400" dirty="0" smtClean="0"/>
                        <a:t>Low-Income Housing Scenario</a:t>
                      </a:r>
                      <a:endParaRPr lang="en-US" sz="1400" dirty="0"/>
                    </a:p>
                  </a:txBody>
                  <a:tcPr/>
                </a:tc>
              </a:tr>
              <a:tr h="2299178">
                <a:tc>
                  <a:txBody>
                    <a:bodyPr/>
                    <a:lstStyle/>
                    <a:p>
                      <a:pPr marL="304800" marR="0" lvl="1" indent="-190500" algn="l" defTabSz="609722" rtl="0" eaLnBrk="1" fontAlgn="auto" latinLnBrk="0" hangingPunct="1">
                        <a:lnSpc>
                          <a:spcPts val="1500"/>
                        </a:lnSpc>
                        <a:spcBef>
                          <a:spcPts val="0"/>
                        </a:spcBef>
                        <a:spcAft>
                          <a:spcPts val="0"/>
                        </a:spcAft>
                        <a:buClrTx/>
                        <a:buSzTx/>
                        <a:buFont typeface="Wingdings" pitchFamily="2" charset="2"/>
                        <a:buNone/>
                        <a:tabLst/>
                        <a:defRPr/>
                      </a:pPr>
                      <a:r>
                        <a:rPr lang="en-US" sz="1300" b="1" dirty="0" smtClean="0">
                          <a:solidFill>
                            <a:schemeClr val="tx2"/>
                          </a:solidFill>
                          <a:ea typeface="ＭＳ Ｐゴシック" pitchFamily="34" charset="-128"/>
                        </a:rPr>
                        <a:t>What role can stakeholders play?</a:t>
                      </a:r>
                    </a:p>
                    <a:p>
                      <a:pPr marL="304800" lvl="1" indent="-190500">
                        <a:lnSpc>
                          <a:spcPts val="1500"/>
                        </a:lnSpc>
                        <a:spcAft>
                          <a:spcPts val="0"/>
                        </a:spcAft>
                        <a:buFont typeface="Wingdings" pitchFamily="2" charset="2"/>
                        <a:buChar char="ü"/>
                      </a:pPr>
                      <a:r>
                        <a:rPr lang="en-US" sz="1300" b="1" dirty="0" smtClean="0">
                          <a:solidFill>
                            <a:schemeClr val="bg1">
                              <a:lumMod val="65000"/>
                            </a:schemeClr>
                          </a:solidFill>
                          <a:ea typeface="ＭＳ Ｐゴシック" pitchFamily="34" charset="-128"/>
                        </a:rPr>
                        <a:t>Are there stakeholders that can facilitate access to residences and/or translate if necessary?</a:t>
                      </a:r>
                    </a:p>
                    <a:p>
                      <a:pPr marL="304800" lvl="1" indent="-190500">
                        <a:lnSpc>
                          <a:spcPts val="1500"/>
                        </a:lnSpc>
                        <a:spcAft>
                          <a:spcPts val="0"/>
                        </a:spcAft>
                        <a:buFont typeface="Wingdings" pitchFamily="2" charset="2"/>
                        <a:buChar char="ü"/>
                      </a:pPr>
                      <a:r>
                        <a:rPr lang="en-US" sz="1300" b="1" dirty="0" smtClean="0">
                          <a:solidFill>
                            <a:schemeClr val="tx2"/>
                          </a:solidFill>
                          <a:ea typeface="ＭＳ Ｐゴシック" pitchFamily="34" charset="-128"/>
                        </a:rPr>
                        <a:t>Can the trainers help collect data before, during, or after each training?  Other opportunities for data collection?</a:t>
                      </a: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Evaluations </a:t>
            </a:r>
            <a:endParaRPr lang="en-US" dirty="0"/>
          </a:p>
        </p:txBody>
      </p:sp>
      <p:sp>
        <p:nvSpPr>
          <p:cNvPr id="3" name="Content Placeholder 2"/>
          <p:cNvSpPr>
            <a:spLocks noGrp="1"/>
          </p:cNvSpPr>
          <p:nvPr>
            <p:ph idx="1"/>
          </p:nvPr>
        </p:nvSpPr>
        <p:spPr/>
        <p:txBody>
          <a:bodyPr/>
          <a:lstStyle/>
          <a:p>
            <a:pPr marL="0" indent="0"/>
            <a:r>
              <a:rPr lang="en-US" sz="1600" dirty="0" smtClean="0"/>
              <a:t>Summative evaluations seek to judge a program by asking, “Should this project be…” </a:t>
            </a:r>
          </a:p>
          <a:p>
            <a:pPr lvl="1"/>
            <a:r>
              <a:rPr lang="en-US" sz="1600" dirty="0" smtClean="0"/>
              <a:t>cancelled? </a:t>
            </a:r>
          </a:p>
          <a:p>
            <a:pPr lvl="1"/>
            <a:r>
              <a:rPr lang="en-US" sz="1600" dirty="0" smtClean="0"/>
              <a:t>continued? </a:t>
            </a:r>
          </a:p>
          <a:p>
            <a:pPr lvl="1"/>
            <a:r>
              <a:rPr lang="en-US" sz="1600" dirty="0" smtClean="0"/>
              <a:t>expanded?</a:t>
            </a:r>
            <a:endParaRPr lang="en-US" sz="1600" dirty="0"/>
          </a:p>
        </p:txBody>
      </p:sp>
      <p:pic>
        <p:nvPicPr>
          <p:cNvPr id="4" name="Picture 3" descr="C:\Documents and Settings\HP_Administrator\Local Settings\Temporary Internet Files\Content.IE5\18UWP1MW\MCj02171980000[1].wmf"/>
          <p:cNvPicPr>
            <a:picLocks noChangeAspect="1"/>
          </p:cNvPicPr>
          <p:nvPr/>
        </p:nvPicPr>
        <p:blipFill>
          <a:blip r:embed="rId3" cstate="print"/>
          <a:srcRect/>
          <a:stretch>
            <a:fillRect/>
          </a:stretch>
        </p:blipFill>
        <p:spPr bwMode="auto">
          <a:xfrm flipH="1">
            <a:off x="2973387" y="2209800"/>
            <a:ext cx="1463581" cy="1353312"/>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4: Gather Credible Evidence</a:t>
            </a:r>
            <a:endParaRPr lang="en-US" dirty="0"/>
          </a:p>
        </p:txBody>
      </p:sp>
      <p:graphicFrame>
        <p:nvGraphicFramePr>
          <p:cNvPr id="4" name="Content Placeholder 3"/>
          <p:cNvGraphicFramePr>
            <a:graphicFrameLocks noGrp="1"/>
          </p:cNvGraphicFramePr>
          <p:nvPr>
            <p:ph idx="1"/>
          </p:nvPr>
        </p:nvGraphicFramePr>
        <p:xfrm>
          <a:off x="153987" y="990600"/>
          <a:ext cx="5029200" cy="2743200"/>
        </p:xfrm>
        <a:graphic>
          <a:graphicData uri="http://schemas.openxmlformats.org/drawingml/2006/table">
            <a:tbl>
              <a:tblPr firstRow="1" bandRow="1">
                <a:tableStyleId>{5C22544A-7EE6-4342-B048-85BDC9FD1C3A}</a:tableStyleId>
              </a:tblPr>
              <a:tblGrid>
                <a:gridCol w="5029200"/>
              </a:tblGrid>
              <a:tr h="444022">
                <a:tc>
                  <a:txBody>
                    <a:bodyPr/>
                    <a:lstStyle/>
                    <a:p>
                      <a:pPr algn="ctr"/>
                      <a:r>
                        <a:rPr lang="en-US" sz="1400" dirty="0" smtClean="0"/>
                        <a:t>Low-Income Housing Scenario</a:t>
                      </a:r>
                      <a:endParaRPr lang="en-US" sz="1400" dirty="0"/>
                    </a:p>
                  </a:txBody>
                  <a:tcPr/>
                </a:tc>
              </a:tr>
              <a:tr h="2299178">
                <a:tc>
                  <a:txBody>
                    <a:bodyPr/>
                    <a:lstStyle/>
                    <a:p>
                      <a:pPr marL="304800" marR="0" lvl="1" indent="-190500" algn="l" defTabSz="609722" rtl="0" eaLnBrk="1" fontAlgn="auto" latinLnBrk="0" hangingPunct="1">
                        <a:lnSpc>
                          <a:spcPts val="1500"/>
                        </a:lnSpc>
                        <a:spcBef>
                          <a:spcPts val="0"/>
                        </a:spcBef>
                        <a:spcAft>
                          <a:spcPts val="0"/>
                        </a:spcAft>
                        <a:buClrTx/>
                        <a:buSzTx/>
                        <a:buFont typeface="Wingdings" pitchFamily="2" charset="2"/>
                        <a:buNone/>
                        <a:tabLst/>
                        <a:defRPr/>
                      </a:pPr>
                      <a:r>
                        <a:rPr lang="en-US" sz="1300" b="1" dirty="0" smtClean="0">
                          <a:solidFill>
                            <a:schemeClr val="tx2"/>
                          </a:solidFill>
                          <a:ea typeface="ＭＳ Ｐゴシック" pitchFamily="34" charset="-128"/>
                        </a:rPr>
                        <a:t>What role can stakeholders play?</a:t>
                      </a:r>
                    </a:p>
                    <a:p>
                      <a:pPr marL="304800" lvl="1" indent="-190500">
                        <a:lnSpc>
                          <a:spcPts val="1500"/>
                        </a:lnSpc>
                        <a:spcAft>
                          <a:spcPts val="0"/>
                        </a:spcAft>
                        <a:buFont typeface="Wingdings" pitchFamily="2" charset="2"/>
                        <a:buChar char="ü"/>
                      </a:pPr>
                      <a:r>
                        <a:rPr lang="en-US" sz="1300" b="1" dirty="0" smtClean="0">
                          <a:solidFill>
                            <a:schemeClr val="bg1">
                              <a:lumMod val="65000"/>
                            </a:schemeClr>
                          </a:solidFill>
                          <a:ea typeface="ＭＳ Ｐゴシック" pitchFamily="34" charset="-128"/>
                        </a:rPr>
                        <a:t>Are there stakeholders that can facilitate access to residences and/or translate if necessary?</a:t>
                      </a:r>
                    </a:p>
                    <a:p>
                      <a:pPr marL="304800" lvl="1" indent="-190500">
                        <a:lnSpc>
                          <a:spcPts val="1500"/>
                        </a:lnSpc>
                        <a:spcAft>
                          <a:spcPts val="0"/>
                        </a:spcAft>
                        <a:buFont typeface="Wingdings" pitchFamily="2" charset="2"/>
                        <a:buChar char="ü"/>
                      </a:pPr>
                      <a:r>
                        <a:rPr lang="en-US" sz="1300" b="1" dirty="0" smtClean="0">
                          <a:solidFill>
                            <a:schemeClr val="bg1">
                              <a:lumMod val="65000"/>
                            </a:schemeClr>
                          </a:solidFill>
                          <a:ea typeface="ＭＳ Ｐゴシック" pitchFamily="34" charset="-128"/>
                        </a:rPr>
                        <a:t>Can the trainers help collect data before, during, or after each training?  Other opportunities for data collection?</a:t>
                      </a:r>
                    </a:p>
                    <a:p>
                      <a:pPr marL="304800" lvl="1" indent="-190500">
                        <a:lnSpc>
                          <a:spcPts val="1500"/>
                        </a:lnSpc>
                        <a:spcAft>
                          <a:spcPts val="0"/>
                        </a:spcAft>
                        <a:buFont typeface="Wingdings" pitchFamily="2" charset="2"/>
                        <a:buChar char="ü"/>
                      </a:pPr>
                      <a:r>
                        <a:rPr lang="en-US" sz="1300" b="1" dirty="0" smtClean="0">
                          <a:solidFill>
                            <a:schemeClr val="tx2"/>
                          </a:solidFill>
                          <a:ea typeface="ＭＳ Ｐゴシック" pitchFamily="34" charset="-128"/>
                        </a:rPr>
                        <a:t>What information will the stakeholders need to act? For example, will policy makers be more influenced by information on environmental conditions, asthma symptoms, or medical care usage?  </a:t>
                      </a:r>
                    </a:p>
                  </a:txBody>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4: Gather Credible Evidence</a:t>
            </a:r>
            <a:endParaRPr lang="en-US" dirty="0"/>
          </a:p>
        </p:txBody>
      </p:sp>
      <p:graphicFrame>
        <p:nvGraphicFramePr>
          <p:cNvPr id="4" name="Content Placeholder 3"/>
          <p:cNvGraphicFramePr>
            <a:graphicFrameLocks noGrp="1"/>
          </p:cNvGraphicFramePr>
          <p:nvPr>
            <p:ph idx="1"/>
          </p:nvPr>
        </p:nvGraphicFramePr>
        <p:xfrm>
          <a:off x="153987" y="990600"/>
          <a:ext cx="5029200" cy="2743200"/>
        </p:xfrm>
        <a:graphic>
          <a:graphicData uri="http://schemas.openxmlformats.org/drawingml/2006/table">
            <a:tbl>
              <a:tblPr firstRow="1" bandRow="1">
                <a:tableStyleId>{5C22544A-7EE6-4342-B048-85BDC9FD1C3A}</a:tableStyleId>
              </a:tblPr>
              <a:tblGrid>
                <a:gridCol w="5029200"/>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ts val="1500"/>
                        </a:lnSpc>
                        <a:spcAft>
                          <a:spcPts val="0"/>
                        </a:spcAft>
                        <a:buFont typeface="Wingdings" pitchFamily="2" charset="2"/>
                        <a:buNone/>
                      </a:pPr>
                      <a:r>
                        <a:rPr lang="en-US" sz="1300" b="1" dirty="0" smtClean="0">
                          <a:solidFill>
                            <a:schemeClr val="tx2"/>
                          </a:solidFill>
                          <a:ea typeface="ＭＳ Ｐゴシック" pitchFamily="34" charset="-128"/>
                        </a:rPr>
                        <a:t>What role can stakeholders play?</a:t>
                      </a:r>
                    </a:p>
                    <a:p>
                      <a:pPr marL="304800" lvl="1" indent="-190500">
                        <a:lnSpc>
                          <a:spcPts val="1500"/>
                        </a:lnSpc>
                        <a:spcAft>
                          <a:spcPts val="0"/>
                        </a:spcAft>
                        <a:buFont typeface="Wingdings" pitchFamily="2" charset="2"/>
                        <a:buChar char="ü"/>
                      </a:pPr>
                      <a:r>
                        <a:rPr lang="en-US" sz="1300" b="1" dirty="0" smtClean="0">
                          <a:solidFill>
                            <a:schemeClr val="bg1">
                              <a:lumMod val="65000"/>
                            </a:schemeClr>
                          </a:solidFill>
                          <a:ea typeface="ＭＳ Ｐゴシック" pitchFamily="34" charset="-128"/>
                        </a:rPr>
                        <a:t>Are there stakeholders that can facilitate access to residences and/or translate if necessary?</a:t>
                      </a:r>
                    </a:p>
                    <a:p>
                      <a:pPr marL="304800" lvl="1" indent="-190500">
                        <a:lnSpc>
                          <a:spcPts val="1500"/>
                        </a:lnSpc>
                        <a:spcAft>
                          <a:spcPts val="0"/>
                        </a:spcAft>
                        <a:buFont typeface="Wingdings" pitchFamily="2" charset="2"/>
                        <a:buChar char="ü"/>
                      </a:pPr>
                      <a:r>
                        <a:rPr lang="en-US" sz="1300" b="1" dirty="0" smtClean="0">
                          <a:solidFill>
                            <a:schemeClr val="bg1">
                              <a:lumMod val="65000"/>
                            </a:schemeClr>
                          </a:solidFill>
                          <a:ea typeface="ＭＳ Ｐゴシック" pitchFamily="34" charset="-128"/>
                        </a:rPr>
                        <a:t>Can the trainers help collect data before, during, or after each training?  Other opportunities for data collection?</a:t>
                      </a:r>
                    </a:p>
                    <a:p>
                      <a:pPr marL="304800" lvl="1" indent="-190500">
                        <a:lnSpc>
                          <a:spcPts val="1500"/>
                        </a:lnSpc>
                        <a:spcAft>
                          <a:spcPts val="0"/>
                        </a:spcAft>
                        <a:buFont typeface="Wingdings" pitchFamily="2" charset="2"/>
                        <a:buChar char="ü"/>
                      </a:pPr>
                      <a:r>
                        <a:rPr lang="en-US" sz="1300" b="1" dirty="0" smtClean="0">
                          <a:solidFill>
                            <a:schemeClr val="bg1">
                              <a:lumMod val="65000"/>
                            </a:schemeClr>
                          </a:solidFill>
                          <a:ea typeface="ＭＳ Ｐゴシック" pitchFamily="34" charset="-128"/>
                        </a:rPr>
                        <a:t>What information will the stakeholders need to act? For</a:t>
                      </a:r>
                      <a:r>
                        <a:rPr lang="en-US" sz="1300" b="1" baseline="0" dirty="0" smtClean="0">
                          <a:solidFill>
                            <a:schemeClr val="bg1">
                              <a:lumMod val="65000"/>
                            </a:schemeClr>
                          </a:solidFill>
                          <a:ea typeface="ＭＳ Ｐゴシック" pitchFamily="34" charset="-128"/>
                        </a:rPr>
                        <a:t> example, w</a:t>
                      </a:r>
                      <a:r>
                        <a:rPr lang="en-US" sz="1300" b="1" dirty="0" smtClean="0">
                          <a:solidFill>
                            <a:schemeClr val="bg1">
                              <a:lumMod val="65000"/>
                            </a:schemeClr>
                          </a:solidFill>
                          <a:ea typeface="ＭＳ Ｐゴシック" pitchFamily="34" charset="-128"/>
                        </a:rPr>
                        <a:t>ill policy makers be more influenced by information on environmental conditions, asthma symptoms, or medical care usage?  </a:t>
                      </a:r>
                    </a:p>
                    <a:p>
                      <a:pPr marL="304800" lvl="1" indent="-190500">
                        <a:lnSpc>
                          <a:spcPts val="1500"/>
                        </a:lnSpc>
                        <a:spcAft>
                          <a:spcPts val="0"/>
                        </a:spcAft>
                        <a:buFont typeface="Wingdings" pitchFamily="2" charset="2"/>
                        <a:buChar char="ü"/>
                      </a:pPr>
                      <a:r>
                        <a:rPr lang="en-US" sz="1300" b="1" dirty="0" smtClean="0">
                          <a:solidFill>
                            <a:schemeClr val="tx2"/>
                          </a:solidFill>
                          <a:ea typeface="ＭＳ Ｐゴシック" pitchFamily="34" charset="-128"/>
                        </a:rPr>
                        <a:t>Data in what form?  Pictures? Stories? Numerical data?</a:t>
                      </a:r>
                    </a:p>
                  </a:txBody>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5: Justify Conclusions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ct val="90000"/>
                        </a:lnSpc>
                        <a:spcAft>
                          <a:spcPts val="600"/>
                        </a:spcAft>
                        <a:buFont typeface="Wingdings" pitchFamily="2" charset="2"/>
                        <a:buNone/>
                      </a:pPr>
                      <a:r>
                        <a:rPr lang="en-US" sz="1400" b="1" dirty="0" smtClean="0">
                          <a:solidFill>
                            <a:schemeClr val="tx2"/>
                          </a:solidFill>
                          <a:ea typeface="ＭＳ Ｐゴシック" pitchFamily="34" charset="-128"/>
                        </a:rPr>
                        <a:t>How do stakeholders view success? What does “success” look</a:t>
                      </a:r>
                      <a:r>
                        <a:rPr lang="en-US" sz="1400" b="1" baseline="0" dirty="0" smtClean="0">
                          <a:solidFill>
                            <a:schemeClr val="tx2"/>
                          </a:solidFill>
                          <a:ea typeface="ＭＳ Ｐゴシック" pitchFamily="34" charset="-128"/>
                        </a:rPr>
                        <a:t> like to them?</a:t>
                      </a: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5: Justify Conclusions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ct val="90000"/>
                        </a:lnSpc>
                        <a:spcAft>
                          <a:spcPts val="600"/>
                        </a:spcAft>
                        <a:buFont typeface="Wingdings" pitchFamily="2" charset="2"/>
                        <a:buNone/>
                      </a:pPr>
                      <a:r>
                        <a:rPr lang="en-US" sz="1400" b="1" dirty="0" smtClean="0">
                          <a:solidFill>
                            <a:schemeClr val="tx2"/>
                          </a:solidFill>
                          <a:ea typeface="ＭＳ Ｐゴシック" pitchFamily="34" charset="-128"/>
                        </a:rPr>
                        <a:t>How do stakeholders view success? What does “success” look</a:t>
                      </a:r>
                      <a:r>
                        <a:rPr lang="en-US" sz="1400" b="1" baseline="0" dirty="0" smtClean="0">
                          <a:solidFill>
                            <a:schemeClr val="tx2"/>
                          </a:solidFill>
                          <a:ea typeface="ＭＳ Ｐゴシック" pitchFamily="34" charset="-128"/>
                        </a:rPr>
                        <a:t> like to them?</a:t>
                      </a:r>
                      <a:endParaRPr lang="en-US" sz="1400" b="1" dirty="0" smtClean="0">
                        <a:solidFill>
                          <a:schemeClr val="tx2"/>
                        </a:solidFill>
                        <a:ea typeface="ＭＳ Ｐゴシック" pitchFamily="34" charset="-128"/>
                      </a:endParaRPr>
                    </a:p>
                    <a:p>
                      <a:pPr marL="304800" lvl="1" indent="-190500">
                        <a:lnSpc>
                          <a:spcPct val="90000"/>
                        </a:lnSpc>
                        <a:spcAft>
                          <a:spcPts val="600"/>
                        </a:spcAft>
                        <a:buFont typeface="Wingdings" pitchFamily="2" charset="2"/>
                        <a:buChar char="ü"/>
                      </a:pPr>
                      <a:r>
                        <a:rPr lang="en-US" sz="1400" b="1" dirty="0" smtClean="0">
                          <a:solidFill>
                            <a:schemeClr val="tx2"/>
                          </a:solidFill>
                          <a:ea typeface="ＭＳ Ｐゴシック" pitchFamily="34" charset="-128"/>
                        </a:rPr>
                        <a:t>Do stakeholders have alternative interpretations of the initial findings?</a:t>
                      </a:r>
                    </a:p>
                  </a:txBody>
                  <a:tcP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5: Justify Conclusions</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ct val="90000"/>
                        </a:lnSpc>
                        <a:spcAft>
                          <a:spcPts val="600"/>
                        </a:spcAft>
                        <a:buFont typeface="Wingdings" pitchFamily="2" charset="2"/>
                        <a:buNone/>
                      </a:pPr>
                      <a:r>
                        <a:rPr lang="en-US" sz="1400" b="1" dirty="0" smtClean="0">
                          <a:solidFill>
                            <a:schemeClr val="tx2"/>
                          </a:solidFill>
                          <a:ea typeface="ＭＳ Ｐゴシック" pitchFamily="34" charset="-128"/>
                        </a:rPr>
                        <a:t>How do stakeholders view success? What does “success” look</a:t>
                      </a:r>
                      <a:r>
                        <a:rPr lang="en-US" sz="1400" b="1" baseline="0" dirty="0" smtClean="0">
                          <a:solidFill>
                            <a:schemeClr val="tx2"/>
                          </a:solidFill>
                          <a:ea typeface="ＭＳ Ｐゴシック" pitchFamily="34" charset="-128"/>
                        </a:rPr>
                        <a:t> like to them?</a:t>
                      </a:r>
                      <a:endParaRPr lang="en-US" sz="1400" b="1" dirty="0" smtClean="0">
                        <a:solidFill>
                          <a:schemeClr val="tx2"/>
                        </a:solidFill>
                        <a:ea typeface="ＭＳ Ｐゴシック" pitchFamily="34" charset="-128"/>
                      </a:endParaRPr>
                    </a:p>
                    <a:p>
                      <a:pPr marL="304800" lvl="1" indent="-190500">
                        <a:lnSpc>
                          <a:spcPct val="90000"/>
                        </a:lnSpc>
                        <a:spcAft>
                          <a:spcPts val="600"/>
                        </a:spcAft>
                        <a:buFont typeface="Wingdings" pitchFamily="2" charset="2"/>
                        <a:buChar char="ü"/>
                      </a:pPr>
                      <a:r>
                        <a:rPr lang="en-US" sz="1400" b="1" dirty="0" smtClean="0">
                          <a:solidFill>
                            <a:schemeClr val="bg1">
                              <a:lumMod val="65000"/>
                            </a:schemeClr>
                          </a:solidFill>
                          <a:ea typeface="ＭＳ Ｐゴシック" pitchFamily="34" charset="-128"/>
                        </a:rPr>
                        <a:t>Do stakeholders have alternative interpretations of the initial findings?</a:t>
                      </a:r>
                    </a:p>
                    <a:p>
                      <a:pPr marL="304800" lvl="1" indent="-190500">
                        <a:lnSpc>
                          <a:spcPct val="90000"/>
                        </a:lnSpc>
                        <a:spcAft>
                          <a:spcPts val="600"/>
                        </a:spcAft>
                        <a:buFont typeface="Wingdings" pitchFamily="2" charset="2"/>
                        <a:buChar char="ü"/>
                      </a:pPr>
                      <a:r>
                        <a:rPr lang="en-US" sz="1400" b="1" dirty="0" smtClean="0">
                          <a:solidFill>
                            <a:schemeClr val="tx2"/>
                          </a:solidFill>
                          <a:ea typeface="ＭＳ Ｐゴシック" pitchFamily="34" charset="-128"/>
                        </a:rPr>
                        <a:t>Do they perceive barriers you might have missed?</a:t>
                      </a:r>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6: Ensure Use and </a:t>
            </a:r>
            <a:br>
              <a:rPr lang="en-US" dirty="0" smtClean="0">
                <a:ea typeface="ＭＳ Ｐゴシック" pitchFamily="34" charset="-128"/>
              </a:rPr>
            </a:br>
            <a:r>
              <a:rPr lang="en-US" dirty="0" smtClean="0">
                <a:ea typeface="ＭＳ Ｐゴシック" pitchFamily="34" charset="-128"/>
              </a:rPr>
              <a:t>Share Lessons Learned</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ts val="1500"/>
                        </a:lnSpc>
                        <a:spcAft>
                          <a:spcPts val="300"/>
                        </a:spcAft>
                        <a:buFont typeface="Wingdings" pitchFamily="2" charset="2"/>
                        <a:buNone/>
                      </a:pPr>
                      <a:r>
                        <a:rPr lang="en-US" sz="1400" b="1" dirty="0" smtClean="0">
                          <a:solidFill>
                            <a:schemeClr val="tx2"/>
                          </a:solidFill>
                          <a:ea typeface="ＭＳ Ｐゴシック" pitchFamily="34" charset="-128"/>
                        </a:rPr>
                        <a:t>Can stakeholders help disseminate evaluation findings?</a:t>
                      </a:r>
                    </a:p>
                  </a:txBody>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6: Ensure Use and </a:t>
            </a:r>
            <a:br>
              <a:rPr lang="en-US" dirty="0" smtClean="0">
                <a:ea typeface="ＭＳ Ｐゴシック" pitchFamily="34" charset="-128"/>
              </a:rPr>
            </a:br>
            <a:r>
              <a:rPr lang="en-US" dirty="0" smtClean="0">
                <a:ea typeface="ＭＳ Ｐゴシック" pitchFamily="34" charset="-128"/>
              </a:rPr>
              <a:t>Share Lessons Learned</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ts val="1500"/>
                        </a:lnSpc>
                        <a:spcAft>
                          <a:spcPts val="300"/>
                        </a:spcAft>
                        <a:buFont typeface="Wingdings" pitchFamily="2" charset="2"/>
                        <a:buNone/>
                      </a:pPr>
                      <a:r>
                        <a:rPr lang="en-US" sz="1400" b="1" dirty="0" smtClean="0">
                          <a:solidFill>
                            <a:schemeClr val="tx2"/>
                          </a:solidFill>
                          <a:ea typeface="ＭＳ Ｐゴシック" pitchFamily="34" charset="-128"/>
                        </a:rPr>
                        <a:t>Can stakeholders help disseminate evaluation findings?</a:t>
                      </a:r>
                    </a:p>
                    <a:p>
                      <a:pPr marL="304800" lvl="1" indent="-190500">
                        <a:lnSpc>
                          <a:spcPts val="1500"/>
                        </a:lnSpc>
                        <a:spcAft>
                          <a:spcPts val="300"/>
                        </a:spcAft>
                        <a:buFont typeface="Wingdings" pitchFamily="2" charset="2"/>
                        <a:buChar char="ü"/>
                      </a:pPr>
                      <a:r>
                        <a:rPr lang="en-US" sz="1400" b="1" dirty="0" smtClean="0">
                          <a:solidFill>
                            <a:schemeClr val="tx2"/>
                          </a:solidFill>
                          <a:ea typeface="ＭＳ Ｐゴシック" pitchFamily="34" charset="-128"/>
                        </a:rPr>
                        <a:t>Is there an owner’s newsletter?  A tenant meeting?  A neighborhood association?</a:t>
                      </a:r>
                    </a:p>
                  </a:txBody>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6: Ensure Use and </a:t>
            </a:r>
            <a:br>
              <a:rPr lang="en-US" dirty="0" smtClean="0">
                <a:ea typeface="ＭＳ Ｐゴシック" pitchFamily="34" charset="-128"/>
              </a:rPr>
            </a:br>
            <a:r>
              <a:rPr lang="en-US" dirty="0" smtClean="0">
                <a:ea typeface="ＭＳ Ｐゴシック" pitchFamily="34" charset="-128"/>
              </a:rPr>
              <a:t>Share Lessons Learned</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ts val="1500"/>
                        </a:lnSpc>
                        <a:spcAft>
                          <a:spcPts val="300"/>
                        </a:spcAft>
                        <a:buFont typeface="Wingdings" pitchFamily="2" charset="2"/>
                        <a:buNone/>
                      </a:pPr>
                      <a:r>
                        <a:rPr lang="en-US" sz="1400" b="1" dirty="0" smtClean="0">
                          <a:solidFill>
                            <a:schemeClr val="tx2"/>
                          </a:solidFill>
                          <a:ea typeface="ＭＳ Ｐゴシック" pitchFamily="34" charset="-128"/>
                        </a:rPr>
                        <a:t>Can stakeholders help disseminate evaluation findings?</a:t>
                      </a:r>
                    </a:p>
                    <a:p>
                      <a:pPr marL="304800" lvl="1" indent="-190500">
                        <a:lnSpc>
                          <a:spcPts val="1500"/>
                        </a:lnSpc>
                        <a:spcAft>
                          <a:spcPts val="300"/>
                        </a:spcAft>
                        <a:buFont typeface="Wingdings" pitchFamily="2" charset="2"/>
                        <a:buChar char="ü"/>
                      </a:pPr>
                      <a:r>
                        <a:rPr lang="en-US" sz="1400" b="1" dirty="0" smtClean="0">
                          <a:solidFill>
                            <a:schemeClr val="bg1">
                              <a:lumMod val="65000"/>
                            </a:schemeClr>
                          </a:solidFill>
                          <a:ea typeface="ＭＳ Ｐゴシック" pitchFamily="34" charset="-128"/>
                        </a:rPr>
                        <a:t>Is there an owner’s newsletter?  A tenant meeting?  A neighborhood association?</a:t>
                      </a:r>
                    </a:p>
                    <a:p>
                      <a:pPr marL="304800" lvl="1" indent="-190500">
                        <a:lnSpc>
                          <a:spcPts val="1500"/>
                        </a:lnSpc>
                        <a:spcAft>
                          <a:spcPts val="300"/>
                        </a:spcAft>
                        <a:buFont typeface="Wingdings" pitchFamily="2" charset="2"/>
                        <a:buChar char="ü"/>
                      </a:pPr>
                      <a:r>
                        <a:rPr lang="en-US" sz="1400" b="1" dirty="0" smtClean="0">
                          <a:solidFill>
                            <a:schemeClr val="tx2"/>
                          </a:solidFill>
                          <a:ea typeface="ＭＳ Ｐゴシック" pitchFamily="34" charset="-128"/>
                        </a:rPr>
                        <a:t>Is information needed in a different form to prompt action? A report?</a:t>
                      </a:r>
                      <a:r>
                        <a:rPr lang="en-US" sz="1400" b="1" baseline="0" dirty="0" smtClean="0">
                          <a:solidFill>
                            <a:schemeClr val="tx2"/>
                          </a:solidFill>
                          <a:ea typeface="ＭＳ Ｐゴシック" pitchFamily="34" charset="-128"/>
                        </a:rPr>
                        <a:t> An executive brief? An oral presentation?</a:t>
                      </a:r>
                      <a:endParaRPr lang="en-US" sz="1400" b="1" dirty="0" smtClean="0">
                        <a:solidFill>
                          <a:schemeClr val="tx2"/>
                        </a:solidFill>
                        <a:ea typeface="ＭＳ Ｐゴシック" pitchFamily="34" charset="-128"/>
                      </a:endParaRPr>
                    </a:p>
                  </a:txBody>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152400"/>
            <a:ext cx="5184299" cy="762000"/>
          </a:xfrm>
        </p:spPr>
        <p:txBody>
          <a:bodyPr/>
          <a:lstStyle/>
          <a:p>
            <a:pPr>
              <a:lnSpc>
                <a:spcPts val="2400"/>
              </a:lnSpc>
            </a:pPr>
            <a:r>
              <a:rPr lang="en-US" dirty="0" smtClean="0">
                <a:ea typeface="ＭＳ Ｐゴシック" pitchFamily="34" charset="-128"/>
              </a:rPr>
              <a:t>Step 6: Ensure Use and </a:t>
            </a:r>
            <a:br>
              <a:rPr lang="en-US" dirty="0" smtClean="0">
                <a:ea typeface="ＭＳ Ｐゴシック" pitchFamily="34" charset="-128"/>
              </a:rPr>
            </a:br>
            <a:r>
              <a:rPr lang="en-US" dirty="0" smtClean="0">
                <a:ea typeface="ＭＳ Ｐゴシック" pitchFamily="34" charset="-128"/>
              </a:rPr>
              <a:t>Share Lessons Learned</a:t>
            </a:r>
            <a:endParaRPr lang="en-US" dirty="0"/>
          </a:p>
        </p:txBody>
      </p:sp>
      <p:graphicFrame>
        <p:nvGraphicFramePr>
          <p:cNvPr id="4" name="Content Placeholder 3"/>
          <p:cNvGraphicFramePr>
            <a:graphicFrameLocks noGrp="1"/>
          </p:cNvGraphicFramePr>
          <p:nvPr>
            <p:ph idx="1"/>
          </p:nvPr>
        </p:nvGraphicFramePr>
        <p:xfrm>
          <a:off x="687387" y="990600"/>
          <a:ext cx="4453128" cy="2743200"/>
        </p:xfrm>
        <a:graphic>
          <a:graphicData uri="http://schemas.openxmlformats.org/drawingml/2006/table">
            <a:tbl>
              <a:tblPr firstRow="1" bandRow="1">
                <a:tableStyleId>{5C22544A-7EE6-4342-B048-85BDC9FD1C3A}</a:tableStyleId>
              </a:tblPr>
              <a:tblGrid>
                <a:gridCol w="4453128"/>
              </a:tblGrid>
              <a:tr h="444022">
                <a:tc>
                  <a:txBody>
                    <a:bodyPr/>
                    <a:lstStyle/>
                    <a:p>
                      <a:pPr algn="ctr"/>
                      <a:r>
                        <a:rPr lang="en-US" sz="1400" dirty="0" smtClean="0"/>
                        <a:t>Low-Income Housing Scenario</a:t>
                      </a:r>
                      <a:endParaRPr lang="en-US" sz="1400" dirty="0"/>
                    </a:p>
                  </a:txBody>
                  <a:tcPr/>
                </a:tc>
              </a:tr>
              <a:tr h="2299178">
                <a:tc>
                  <a:txBody>
                    <a:bodyPr/>
                    <a:lstStyle/>
                    <a:p>
                      <a:pPr marL="304800" lvl="1" indent="-190500">
                        <a:lnSpc>
                          <a:spcPct val="90000"/>
                        </a:lnSpc>
                        <a:spcAft>
                          <a:spcPts val="600"/>
                        </a:spcAft>
                        <a:buFont typeface="Wingdings" pitchFamily="2" charset="2"/>
                        <a:buChar char="ü"/>
                      </a:pPr>
                      <a:endParaRPr lang="en-US" sz="1200" b="1" dirty="0" smtClean="0">
                        <a:ea typeface="ＭＳ Ｐゴシック" pitchFamily="34" charset="-128"/>
                      </a:endParaRPr>
                    </a:p>
                    <a:p>
                      <a:pPr marL="304800" lvl="1" indent="-190500">
                        <a:lnSpc>
                          <a:spcPts val="1500"/>
                        </a:lnSpc>
                        <a:spcAft>
                          <a:spcPts val="300"/>
                        </a:spcAft>
                        <a:buFont typeface="Wingdings" pitchFamily="2" charset="2"/>
                        <a:buNone/>
                      </a:pPr>
                      <a:r>
                        <a:rPr lang="en-US" sz="1400" b="1" dirty="0" smtClean="0">
                          <a:solidFill>
                            <a:schemeClr val="tx2"/>
                          </a:solidFill>
                          <a:ea typeface="ＭＳ Ｐゴシック" pitchFamily="34" charset="-128"/>
                        </a:rPr>
                        <a:t>Can stakeholders help disseminate evaluation findings?</a:t>
                      </a:r>
                    </a:p>
                    <a:p>
                      <a:pPr marL="304800" lvl="1" indent="-190500">
                        <a:lnSpc>
                          <a:spcPts val="1500"/>
                        </a:lnSpc>
                        <a:spcAft>
                          <a:spcPts val="300"/>
                        </a:spcAft>
                        <a:buFont typeface="Wingdings" pitchFamily="2" charset="2"/>
                        <a:buChar char="ü"/>
                      </a:pPr>
                      <a:r>
                        <a:rPr lang="en-US" sz="1400" b="1" dirty="0" smtClean="0">
                          <a:solidFill>
                            <a:schemeClr val="bg1">
                              <a:lumMod val="65000"/>
                            </a:schemeClr>
                          </a:solidFill>
                          <a:ea typeface="ＭＳ Ｐゴシック" pitchFamily="34" charset="-128"/>
                        </a:rPr>
                        <a:t>Is there an owner’s newsletter?  A tenant meeting?  A neighborhood association?</a:t>
                      </a:r>
                    </a:p>
                    <a:p>
                      <a:pPr marL="304800" lvl="1" indent="-190500">
                        <a:lnSpc>
                          <a:spcPts val="1500"/>
                        </a:lnSpc>
                        <a:spcAft>
                          <a:spcPts val="300"/>
                        </a:spcAft>
                        <a:buFont typeface="Wingdings" pitchFamily="2" charset="2"/>
                        <a:buChar char="ü"/>
                      </a:pPr>
                      <a:r>
                        <a:rPr lang="en-US" sz="1400" b="1" dirty="0" smtClean="0">
                          <a:solidFill>
                            <a:schemeClr val="bg1">
                              <a:lumMod val="65000"/>
                            </a:schemeClr>
                          </a:solidFill>
                          <a:ea typeface="ＭＳ Ｐゴシック" pitchFamily="34" charset="-128"/>
                        </a:rPr>
                        <a:t>Is information needed in a different form to prompt action? A report?</a:t>
                      </a:r>
                      <a:r>
                        <a:rPr lang="en-US" sz="1400" b="1" baseline="0" dirty="0" smtClean="0">
                          <a:solidFill>
                            <a:schemeClr val="bg1">
                              <a:lumMod val="65000"/>
                            </a:schemeClr>
                          </a:solidFill>
                          <a:ea typeface="ＭＳ Ｐゴシック" pitchFamily="34" charset="-128"/>
                        </a:rPr>
                        <a:t> An executive brief? An oral presentation?</a:t>
                      </a:r>
                      <a:endParaRPr lang="en-US" sz="1400" b="1" dirty="0" smtClean="0">
                        <a:solidFill>
                          <a:schemeClr val="bg1">
                            <a:lumMod val="65000"/>
                          </a:schemeClr>
                        </a:solidFill>
                        <a:ea typeface="ＭＳ Ｐゴシック" pitchFamily="34" charset="-128"/>
                      </a:endParaRPr>
                    </a:p>
                    <a:p>
                      <a:pPr marL="304800" lvl="1" indent="-190500">
                        <a:lnSpc>
                          <a:spcPts val="1500"/>
                        </a:lnSpc>
                        <a:spcAft>
                          <a:spcPts val="300"/>
                        </a:spcAft>
                        <a:buFont typeface="Wingdings" pitchFamily="2" charset="2"/>
                        <a:buChar char="ü"/>
                      </a:pPr>
                      <a:r>
                        <a:rPr lang="en-US" sz="1400" b="1" dirty="0" smtClean="0">
                          <a:solidFill>
                            <a:schemeClr val="tx2"/>
                          </a:solidFill>
                          <a:ea typeface="ＭＳ Ｐゴシック" pitchFamily="34" charset="-128"/>
                        </a:rPr>
                        <a:t>Is there interest beyond the community involved in the intervention? </a:t>
                      </a:r>
                    </a:p>
                  </a:txBody>
                  <a:tcP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smtClean="0">
                <a:ea typeface="ＭＳ Ｐゴシック" pitchFamily="34" charset="-128"/>
              </a:rPr>
              <a:t>What if you ignored stakeholders?</a:t>
            </a:r>
            <a:endParaRPr lang="en-US" dirty="0" smtClean="0">
              <a:solidFill>
                <a:srgbClr val="FFCC00"/>
              </a:solidFill>
              <a:ea typeface="ＭＳ Ｐゴシック" pitchFamily="34" charset="-128"/>
            </a:endParaRPr>
          </a:p>
        </p:txBody>
      </p:sp>
      <p:sp>
        <p:nvSpPr>
          <p:cNvPr id="5" name="TextBox 4"/>
          <p:cNvSpPr txBox="1"/>
          <p:nvPr/>
        </p:nvSpPr>
        <p:spPr>
          <a:xfrm>
            <a:off x="382587" y="1066800"/>
            <a:ext cx="5257800" cy="307777"/>
          </a:xfrm>
          <a:prstGeom prst="rect">
            <a:avLst/>
          </a:prstGeom>
          <a:noFill/>
        </p:spPr>
        <p:txBody>
          <a:bodyPr wrap="square" rtlCol="0">
            <a:spAutoFit/>
          </a:bodyPr>
          <a:lstStyle/>
          <a:p>
            <a:pPr lvl="0"/>
            <a:r>
              <a:rPr lang="en-US" sz="1400" b="1" dirty="0" smtClean="0">
                <a:solidFill>
                  <a:schemeClr val="tx2"/>
                </a:solidFill>
                <a:latin typeface="+mn-lt"/>
              </a:rPr>
              <a:t>If you ignore the stakeholders, potential pitfalls include…</a:t>
            </a:r>
          </a:p>
        </p:txBody>
      </p:sp>
    </p:spTree>
  </p:cSld>
  <p:clrMapOvr>
    <a:masterClrMapping/>
  </p:clrMapOvr>
</p:sld>
</file>

<file path=ppt/theme/theme1.xml><?xml version="1.0" encoding="utf-8"?>
<a:theme xmlns:a="http://schemas.openxmlformats.org/drawingml/2006/main" name="nceh_webinar_template">
  <a:themeElements>
    <a:clrScheme name="Custom 2">
      <a:dk1>
        <a:srgbClr val="000000"/>
      </a:dk1>
      <a:lt1>
        <a:srgbClr val="FFFFFF"/>
      </a:lt1>
      <a:dk2>
        <a:srgbClr val="4C3A62"/>
      </a:dk2>
      <a:lt2>
        <a:srgbClr val="808080"/>
      </a:lt2>
      <a:accent1>
        <a:srgbClr val="6985B6"/>
      </a:accent1>
      <a:accent2>
        <a:srgbClr val="3333CC"/>
      </a:accent2>
      <a:accent3>
        <a:srgbClr val="FFFFFF"/>
      </a:accent3>
      <a:accent4>
        <a:srgbClr val="000000"/>
      </a:accent4>
      <a:accent5>
        <a:srgbClr val="C1D5B0"/>
      </a:accent5>
      <a:accent6>
        <a:srgbClr val="2D2DB9"/>
      </a:accent6>
      <a:hlink>
        <a:srgbClr val="CCCCFF"/>
      </a:hlink>
      <a:folHlink>
        <a:srgbClr val="B2B2B2"/>
      </a:folHlink>
    </a:clrScheme>
    <a:fontScheme name="blue_webinar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nceh_webinar_template</Template>
  <TotalTime>1320</TotalTime>
  <Words>13739</Words>
  <Application>Microsoft Office PowerPoint</Application>
  <PresentationFormat>Custom</PresentationFormat>
  <Paragraphs>1444</Paragraphs>
  <Slides>159</Slides>
  <Notes>159</Notes>
  <HiddenSlides>0</HiddenSlides>
  <MMClips>0</MMClips>
  <ScaleCrop>false</ScaleCrop>
  <HeadingPairs>
    <vt:vector size="4" baseType="variant">
      <vt:variant>
        <vt:lpstr>Theme</vt:lpstr>
      </vt:variant>
      <vt:variant>
        <vt:i4>1</vt:i4>
      </vt:variant>
      <vt:variant>
        <vt:lpstr>Slide Titles</vt:lpstr>
      </vt:variant>
      <vt:variant>
        <vt:i4>159</vt:i4>
      </vt:variant>
    </vt:vector>
  </HeadingPairs>
  <TitlesOfParts>
    <vt:vector size="160" baseType="lpstr">
      <vt:lpstr>nceh_webinar_template</vt:lpstr>
      <vt:lpstr>Program Evaluation Webinar Series Part 2:</vt:lpstr>
      <vt:lpstr>Getting Started and Engaging Your Stakeholders</vt:lpstr>
      <vt:lpstr>Agenda</vt:lpstr>
      <vt:lpstr>What is the Purpose of Evaluation?</vt:lpstr>
      <vt:lpstr>Evaluation: Definition 1</vt:lpstr>
      <vt:lpstr>Evaluation: Definition 2</vt:lpstr>
      <vt:lpstr>Evaluation: Definition 3</vt:lpstr>
      <vt:lpstr>The Common Element</vt:lpstr>
      <vt:lpstr>Summative Evaluations </vt:lpstr>
      <vt:lpstr>Formative Evaluations</vt:lpstr>
      <vt:lpstr>The CDC Definition</vt:lpstr>
      <vt:lpstr>Research vs. Evaluation</vt:lpstr>
      <vt:lpstr>The Research Context</vt:lpstr>
      <vt:lpstr>Research Findings</vt:lpstr>
      <vt:lpstr>The Evaluation Context</vt:lpstr>
      <vt:lpstr>Evaluation Findings</vt:lpstr>
      <vt:lpstr>Research vs. Evaluation</vt:lpstr>
      <vt:lpstr>The Role of Researchers</vt:lpstr>
      <vt:lpstr>The Role of Researchers</vt:lpstr>
      <vt:lpstr>The Role of Researchers</vt:lpstr>
      <vt:lpstr>The Role of Researchers</vt:lpstr>
      <vt:lpstr>The Role of Evaluators</vt:lpstr>
      <vt:lpstr>The Role of Evaluators</vt:lpstr>
      <vt:lpstr>The Role of Evaluators</vt:lpstr>
      <vt:lpstr>Slide 25</vt:lpstr>
      <vt:lpstr>The Findings Must be Useful</vt:lpstr>
      <vt:lpstr>Getting Started and Engaging Your Stakeholders</vt:lpstr>
      <vt:lpstr>“Who” are the Stakeholders?</vt:lpstr>
      <vt:lpstr>Examples of Stakeholders</vt:lpstr>
      <vt:lpstr>Each Program is Different </vt:lpstr>
      <vt:lpstr>Which Stakeholders Matter Most?</vt:lpstr>
      <vt:lpstr>Which Stakeholders Matter Most?</vt:lpstr>
      <vt:lpstr>Which Stakeholders Matter Most?</vt:lpstr>
      <vt:lpstr>Which Stakeholders Matter Most?</vt:lpstr>
      <vt:lpstr>Which Stakeholders Matter Most?</vt:lpstr>
      <vt:lpstr>“Why” Engage Stakeholders?</vt:lpstr>
      <vt:lpstr>“Why” Engage Stakeholders?</vt:lpstr>
      <vt:lpstr>“Why” Engage Stakeholders?</vt:lpstr>
      <vt:lpstr>“Why” Engage Stakeholders?</vt:lpstr>
      <vt:lpstr>“Why” Engage Stakeholders?</vt:lpstr>
      <vt:lpstr>“Why” Would Stakeholders  Want to be Involved?</vt:lpstr>
      <vt:lpstr>“Why” Would Stakeholders  Want to be Involved?</vt:lpstr>
      <vt:lpstr>“Why” Would Stakeholders  Want to be Involved?</vt:lpstr>
      <vt:lpstr>“Why” Would Stakeholders  Want to be Involved?</vt:lpstr>
      <vt:lpstr>“Why” Would Stakeholders  Want to be Involved?</vt:lpstr>
      <vt:lpstr>Slide 46</vt:lpstr>
      <vt:lpstr>“When” and “How” Can You Engage Stakeholders?</vt:lpstr>
      <vt:lpstr>“When” and “How” Can You Engage Stakeholders?</vt:lpstr>
      <vt:lpstr>“How” Depends on…</vt:lpstr>
      <vt:lpstr>“How” Depends on…</vt:lpstr>
      <vt:lpstr>“How” Depends on…</vt:lpstr>
      <vt:lpstr>“How” Depends on…</vt:lpstr>
      <vt:lpstr>“How” Depends on…</vt:lpstr>
      <vt:lpstr>Slide 54</vt:lpstr>
      <vt:lpstr>Slide 55</vt:lpstr>
      <vt:lpstr>Slide 56</vt:lpstr>
      <vt:lpstr>Slide 57</vt:lpstr>
      <vt:lpstr>Slide 58</vt:lpstr>
      <vt:lpstr>Slide 59</vt:lpstr>
      <vt:lpstr>Slide 60</vt:lpstr>
      <vt:lpstr>Getting Started and Engaging Your Stakeholders</vt:lpstr>
      <vt:lpstr>Example #1 – Asthma and Home Environment in Low-Income Apts</vt:lpstr>
      <vt:lpstr>Example #1 – Asthma and Home Environment in Low-Income Apts</vt:lpstr>
      <vt:lpstr>Example #1 – Asthma and Home Environment in Low-Income Apts</vt:lpstr>
      <vt:lpstr>Example #1 – Asthma and Home Environment in Low-Income Apts</vt:lpstr>
      <vt:lpstr>Slide 66</vt:lpstr>
      <vt:lpstr>Step 1: Engage the Stakeholders</vt:lpstr>
      <vt:lpstr>Step 1: Engage the Stakeholders</vt:lpstr>
      <vt:lpstr>Step 1: Engage the Stakeholders</vt:lpstr>
      <vt:lpstr>Step 1: Engage the Stakeholders</vt:lpstr>
      <vt:lpstr>Step 1: Engage the Stakeholders</vt:lpstr>
      <vt:lpstr>Step 1: Engage the Stakeholders</vt:lpstr>
      <vt:lpstr>Step 1: Engage the Stakeholders</vt:lpstr>
      <vt:lpstr>Step 2: Describe the Program</vt:lpstr>
      <vt:lpstr>Step 2: Describe the Program</vt:lpstr>
      <vt:lpstr>Step 2: Describe the Program</vt:lpstr>
      <vt:lpstr>Step 2: Describe the Program</vt:lpstr>
      <vt:lpstr>Step 2: Describe the Program</vt:lpstr>
      <vt:lpstr>Step 2: Describe the Program</vt:lpstr>
      <vt:lpstr>Step 3: Focus  the Evaluation Design</vt:lpstr>
      <vt:lpstr>Step 3: Focus  the Evaluation Design</vt:lpstr>
      <vt:lpstr>Step 3: Focus  the Evaluation Design</vt:lpstr>
      <vt:lpstr>Step 3: Focus  the Evaluation Design</vt:lpstr>
      <vt:lpstr>Step 3: Focus  the Evaluation Design</vt:lpstr>
      <vt:lpstr>Step 3: Focus  the Evaluation Design</vt:lpstr>
      <vt:lpstr>Step 3: Focus  the Evaluation Design</vt:lpstr>
      <vt:lpstr>Step 4: Gather Credible Evidence</vt:lpstr>
      <vt:lpstr>Step 4: Gather Credible Evidence</vt:lpstr>
      <vt:lpstr>Step 4: Gather Credible Evidence</vt:lpstr>
      <vt:lpstr>Step 4: Gather Credible Evidence</vt:lpstr>
      <vt:lpstr>Step 4: Gather Credible Evidence</vt:lpstr>
      <vt:lpstr>Step 5: Justify Conclusions</vt:lpstr>
      <vt:lpstr>Step 5: Justify Conclusions</vt:lpstr>
      <vt:lpstr>Step 5: Justify Conclusions</vt:lpstr>
      <vt:lpstr>Step 6: Ensure Use and  Share Lessons Learned</vt:lpstr>
      <vt:lpstr>Step 6: Ensure Use and  Share Lessons Learned</vt:lpstr>
      <vt:lpstr>Step 6: Ensure Use and  Share Lessons Learned</vt:lpstr>
      <vt:lpstr>Step 6: Ensure Use and  Share Lessons Learned</vt:lpstr>
      <vt:lpstr>What if you ignored stakeholders?</vt:lpstr>
      <vt:lpstr>What if you ignored stakeholders?</vt:lpstr>
      <vt:lpstr>What if you ignored stakeholders?</vt:lpstr>
      <vt:lpstr>What if you ignored stakeholders?</vt:lpstr>
      <vt:lpstr>What if you ignored stakeholders?</vt:lpstr>
      <vt:lpstr>What if you ignored stakeholders?</vt:lpstr>
      <vt:lpstr>Example #2 – Care Coordination Across Health Systems</vt:lpstr>
      <vt:lpstr>Example #2 – Care Coordination Across Health Systems</vt:lpstr>
      <vt:lpstr>Example #2 – Care Coordination Across Health Systems</vt:lpstr>
      <vt:lpstr>Engage the Stakeholders</vt:lpstr>
      <vt:lpstr>Engage the Stakeholders</vt:lpstr>
      <vt:lpstr>Engage the Stakeholders</vt:lpstr>
      <vt:lpstr>Engage the Stakeholders</vt:lpstr>
      <vt:lpstr>Engage the Stakeholders</vt:lpstr>
      <vt:lpstr>Focus the Evaluation Design</vt:lpstr>
      <vt:lpstr>Focus the Evaluation Design</vt:lpstr>
      <vt:lpstr>Focus the Evaluation Design</vt:lpstr>
      <vt:lpstr>Gather Credible Evidence</vt:lpstr>
      <vt:lpstr>Gather Credible Evidence</vt:lpstr>
      <vt:lpstr>Gather Credible Evidence</vt:lpstr>
      <vt:lpstr>Gather Credible Evidence</vt:lpstr>
      <vt:lpstr>Gather Credible Evidence</vt:lpstr>
      <vt:lpstr>Example #3 – Daycare Education</vt:lpstr>
      <vt:lpstr>Example #3 – Daycare Education</vt:lpstr>
      <vt:lpstr>Example #3 – Daycare Education</vt:lpstr>
      <vt:lpstr>Engage the Stakeholders</vt:lpstr>
      <vt:lpstr>Engage the Stakeholders</vt:lpstr>
      <vt:lpstr>Focus the Evaluation Design</vt:lpstr>
      <vt:lpstr>Focus the Evaluation Design</vt:lpstr>
      <vt:lpstr>Focus the Evaluation Design</vt:lpstr>
      <vt:lpstr>Focus the Evaluation Design</vt:lpstr>
      <vt:lpstr>Gather Credible Evidence</vt:lpstr>
      <vt:lpstr>Gather Credible Evidence</vt:lpstr>
      <vt:lpstr>Getting Started and Engaging Your Stakeholders</vt:lpstr>
      <vt:lpstr>Slide 133</vt:lpstr>
      <vt:lpstr>Slide 134</vt:lpstr>
      <vt:lpstr>Slide 135</vt:lpstr>
      <vt:lpstr>Why Use Standards?</vt:lpstr>
      <vt:lpstr>The “Utility” Standard</vt:lpstr>
      <vt:lpstr>The “Feasibility” Standard</vt:lpstr>
      <vt:lpstr>The “Propriety” Standard</vt:lpstr>
      <vt:lpstr>The “Accuracy” Standard</vt:lpstr>
      <vt:lpstr>CDC’s Asthma Control Program</vt:lpstr>
      <vt:lpstr>Example #4 - Asthma Program  Monitoring System</vt:lpstr>
      <vt:lpstr>Example #4 - Asthma Program  Monitoring System</vt:lpstr>
      <vt:lpstr>Employing the Framework Model</vt:lpstr>
      <vt:lpstr>Developing the  Data Collection Instrument</vt:lpstr>
      <vt:lpstr>The Iterative Process</vt:lpstr>
      <vt:lpstr>Applying the Standards</vt:lpstr>
      <vt:lpstr>The “Utility” Standard</vt:lpstr>
      <vt:lpstr>The Utility Standard in Action</vt:lpstr>
      <vt:lpstr>The “Feasibility” Standard</vt:lpstr>
      <vt:lpstr>The Feasibility Standard in Action</vt:lpstr>
      <vt:lpstr>The Feasibility Standard in Action</vt:lpstr>
      <vt:lpstr>The “Propriety” Standard</vt:lpstr>
      <vt:lpstr>The Propriety Standard in Action</vt:lpstr>
      <vt:lpstr>The “Accuracy” Standard</vt:lpstr>
      <vt:lpstr>Balancing the Standards</vt:lpstr>
      <vt:lpstr>The Accuracy Standard in Action</vt:lpstr>
      <vt:lpstr>What We Have Reviewed Today</vt:lpstr>
      <vt:lpstr>Thank You for Joining Us!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Webinar Series Part 1 </dc:title>
  <dc:creator> </dc:creator>
  <cp:lastModifiedBy>iqv2</cp:lastModifiedBy>
  <cp:revision>169</cp:revision>
  <dcterms:created xsi:type="dcterms:W3CDTF">2010-02-08T18:46:34Z</dcterms:created>
  <dcterms:modified xsi:type="dcterms:W3CDTF">2010-12-13T21:05:38Z</dcterms:modified>
</cp:coreProperties>
</file>