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90" r:id="rId2"/>
    <p:sldId id="302" r:id="rId3"/>
    <p:sldId id="304" r:id="rId4"/>
    <p:sldId id="305" r:id="rId5"/>
    <p:sldId id="293" r:id="rId6"/>
    <p:sldId id="294" r:id="rId7"/>
    <p:sldId id="295" r:id="rId8"/>
    <p:sldId id="320" r:id="rId9"/>
    <p:sldId id="296" r:id="rId10"/>
    <p:sldId id="297" r:id="rId11"/>
    <p:sldId id="298" r:id="rId12"/>
    <p:sldId id="282" r:id="rId13"/>
    <p:sldId id="283" r:id="rId14"/>
    <p:sldId id="313" r:id="rId15"/>
    <p:sldId id="314" r:id="rId16"/>
    <p:sldId id="303" r:id="rId17"/>
    <p:sldId id="315" r:id="rId18"/>
    <p:sldId id="285" r:id="rId19"/>
    <p:sldId id="322" r:id="rId20"/>
    <p:sldId id="323" r:id="rId21"/>
    <p:sldId id="324" r:id="rId22"/>
    <p:sldId id="326" r:id="rId23"/>
    <p:sldId id="329" r:id="rId24"/>
    <p:sldId id="328" r:id="rId25"/>
    <p:sldId id="330" r:id="rId26"/>
    <p:sldId id="289" r:id="rId27"/>
    <p:sldId id="331" r:id="rId28"/>
  </p:sldIdLst>
  <p:sldSz cx="6099175" cy="4572000"/>
  <p:notesSz cx="6858000" cy="9144000"/>
  <p:defaultTextStyle>
    <a:defPPr>
      <a:defRPr lang="en-US"/>
    </a:defPPr>
    <a:lvl1pPr algn="l" rtl="0" fontAlgn="base">
      <a:spcBef>
        <a:spcPct val="0"/>
      </a:spcBef>
      <a:spcAft>
        <a:spcPct val="0"/>
      </a:spcAft>
      <a:defRPr sz="1600" kern="1200">
        <a:solidFill>
          <a:schemeClr val="tx1"/>
        </a:solidFill>
        <a:latin typeface="Times New Roman" charset="0"/>
        <a:ea typeface="+mn-ea"/>
        <a:cs typeface="+mn-cs"/>
      </a:defRPr>
    </a:lvl1pPr>
    <a:lvl2pPr marL="304861" algn="l" rtl="0" fontAlgn="base">
      <a:spcBef>
        <a:spcPct val="0"/>
      </a:spcBef>
      <a:spcAft>
        <a:spcPct val="0"/>
      </a:spcAft>
      <a:defRPr sz="1600" kern="1200">
        <a:solidFill>
          <a:schemeClr val="tx1"/>
        </a:solidFill>
        <a:latin typeface="Times New Roman" charset="0"/>
        <a:ea typeface="+mn-ea"/>
        <a:cs typeface="+mn-cs"/>
      </a:defRPr>
    </a:lvl2pPr>
    <a:lvl3pPr marL="609722" algn="l" rtl="0" fontAlgn="base">
      <a:spcBef>
        <a:spcPct val="0"/>
      </a:spcBef>
      <a:spcAft>
        <a:spcPct val="0"/>
      </a:spcAft>
      <a:defRPr sz="1600" kern="1200">
        <a:solidFill>
          <a:schemeClr val="tx1"/>
        </a:solidFill>
        <a:latin typeface="Times New Roman" charset="0"/>
        <a:ea typeface="+mn-ea"/>
        <a:cs typeface="+mn-cs"/>
      </a:defRPr>
    </a:lvl3pPr>
    <a:lvl4pPr marL="914583" algn="l" rtl="0" fontAlgn="base">
      <a:spcBef>
        <a:spcPct val="0"/>
      </a:spcBef>
      <a:spcAft>
        <a:spcPct val="0"/>
      </a:spcAft>
      <a:defRPr sz="1600" kern="1200">
        <a:solidFill>
          <a:schemeClr val="tx1"/>
        </a:solidFill>
        <a:latin typeface="Times New Roman" charset="0"/>
        <a:ea typeface="+mn-ea"/>
        <a:cs typeface="+mn-cs"/>
      </a:defRPr>
    </a:lvl4pPr>
    <a:lvl5pPr marL="1219444" algn="l" rtl="0" fontAlgn="base">
      <a:spcBef>
        <a:spcPct val="0"/>
      </a:spcBef>
      <a:spcAft>
        <a:spcPct val="0"/>
      </a:spcAft>
      <a:defRPr sz="1600" kern="1200">
        <a:solidFill>
          <a:schemeClr val="tx1"/>
        </a:solidFill>
        <a:latin typeface="Times New Roman" charset="0"/>
        <a:ea typeface="+mn-ea"/>
        <a:cs typeface="+mn-cs"/>
      </a:defRPr>
    </a:lvl5pPr>
    <a:lvl6pPr marL="1524305" algn="l" defTabSz="609722" rtl="0" eaLnBrk="1" latinLnBrk="0" hangingPunct="1">
      <a:defRPr sz="1600" kern="1200">
        <a:solidFill>
          <a:schemeClr val="tx1"/>
        </a:solidFill>
        <a:latin typeface="Times New Roman" charset="0"/>
        <a:ea typeface="+mn-ea"/>
        <a:cs typeface="+mn-cs"/>
      </a:defRPr>
    </a:lvl6pPr>
    <a:lvl7pPr marL="1829166" algn="l" defTabSz="609722" rtl="0" eaLnBrk="1" latinLnBrk="0" hangingPunct="1">
      <a:defRPr sz="1600" kern="1200">
        <a:solidFill>
          <a:schemeClr val="tx1"/>
        </a:solidFill>
        <a:latin typeface="Times New Roman" charset="0"/>
        <a:ea typeface="+mn-ea"/>
        <a:cs typeface="+mn-cs"/>
      </a:defRPr>
    </a:lvl7pPr>
    <a:lvl8pPr marL="2134027" algn="l" defTabSz="609722" rtl="0" eaLnBrk="1" latinLnBrk="0" hangingPunct="1">
      <a:defRPr sz="1600" kern="1200">
        <a:solidFill>
          <a:schemeClr val="tx1"/>
        </a:solidFill>
        <a:latin typeface="Times New Roman" charset="0"/>
        <a:ea typeface="+mn-ea"/>
        <a:cs typeface="+mn-cs"/>
      </a:defRPr>
    </a:lvl8pPr>
    <a:lvl9pPr marL="2438888" algn="l" defTabSz="609722" rtl="0" eaLnBrk="1" latinLnBrk="0" hangingPunct="1">
      <a:defRPr sz="16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47" autoAdjust="0"/>
    <p:restoredTop sz="86408" autoAdjust="0"/>
  </p:normalViewPr>
  <p:slideViewPr>
    <p:cSldViewPr>
      <p:cViewPr>
        <p:scale>
          <a:sx n="100" d="100"/>
          <a:sy n="100" d="100"/>
        </p:scale>
        <p:origin x="-492" y="-78"/>
      </p:cViewPr>
      <p:guideLst>
        <p:guide orient="horz" pos="1440"/>
        <p:guide pos="1921"/>
      </p:guideLst>
    </p:cSldViewPr>
  </p:slideViewPr>
  <p:outlineViewPr>
    <p:cViewPr>
      <p:scale>
        <a:sx n="33" d="100"/>
        <a:sy n="33" d="100"/>
      </p:scale>
      <p:origin x="0" y="389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86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C45AD-F9E6-458A-BF6F-64090D6C3C5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609722" rtl="0" eaLnBrk="1" latinLnBrk="0" hangingPunct="1">
      <a:defRPr sz="1400" kern="1200">
        <a:solidFill>
          <a:schemeClr val="tx1"/>
        </a:solidFill>
        <a:latin typeface="Arial" pitchFamily="34" charset="0"/>
        <a:ea typeface="+mn-ea"/>
        <a:cs typeface="Arial" pitchFamily="34" charset="0"/>
      </a:defRPr>
    </a:lvl1pPr>
    <a:lvl2pPr marL="304861" algn="l" defTabSz="609722" rtl="0" eaLnBrk="1" latinLnBrk="0" hangingPunct="1">
      <a:defRPr sz="1400" kern="1200">
        <a:solidFill>
          <a:schemeClr val="tx1"/>
        </a:solidFill>
        <a:latin typeface="Arial" pitchFamily="34" charset="0"/>
        <a:ea typeface="+mn-ea"/>
        <a:cs typeface="Arial" pitchFamily="34" charset="0"/>
      </a:defRPr>
    </a:lvl2pPr>
    <a:lvl3pPr marL="609722" algn="l" defTabSz="609722" rtl="0" eaLnBrk="1" latinLnBrk="0" hangingPunct="1">
      <a:defRPr sz="1400" kern="1200">
        <a:solidFill>
          <a:schemeClr val="tx1"/>
        </a:solidFill>
        <a:latin typeface="Arial" pitchFamily="34" charset="0"/>
        <a:ea typeface="+mn-ea"/>
        <a:cs typeface="Arial" pitchFamily="34" charset="0"/>
      </a:defRPr>
    </a:lvl3pPr>
    <a:lvl4pPr marL="914583" algn="l" defTabSz="609722" rtl="0" eaLnBrk="1" latinLnBrk="0" hangingPunct="1">
      <a:defRPr sz="1400" kern="1200">
        <a:solidFill>
          <a:schemeClr val="tx1"/>
        </a:solidFill>
        <a:latin typeface="Arial" pitchFamily="34" charset="0"/>
        <a:ea typeface="+mn-ea"/>
        <a:cs typeface="Arial" pitchFamily="34" charset="0"/>
      </a:defRPr>
    </a:lvl4pPr>
    <a:lvl5pPr marL="1219444" algn="l" defTabSz="609722" rtl="0" eaLnBrk="1" latinLnBrk="0" hangingPunct="1">
      <a:defRPr sz="1400" kern="1200">
        <a:solidFill>
          <a:schemeClr val="tx1"/>
        </a:solidFill>
        <a:latin typeface="Arial" pitchFamily="34" charset="0"/>
        <a:ea typeface="+mn-ea"/>
        <a:cs typeface="Arial" pitchFamily="34" charset="0"/>
      </a:defRPr>
    </a:lvl5pPr>
    <a:lvl6pPr marL="1524305" algn="l" defTabSz="609722" rtl="0" eaLnBrk="1" latinLnBrk="0" hangingPunct="1">
      <a:defRPr sz="800" kern="1200">
        <a:solidFill>
          <a:schemeClr val="tx1"/>
        </a:solidFill>
        <a:latin typeface="+mn-lt"/>
        <a:ea typeface="+mn-ea"/>
        <a:cs typeface="+mn-cs"/>
      </a:defRPr>
    </a:lvl6pPr>
    <a:lvl7pPr marL="1829166" algn="l" defTabSz="609722" rtl="0" eaLnBrk="1" latinLnBrk="0" hangingPunct="1">
      <a:defRPr sz="800" kern="1200">
        <a:solidFill>
          <a:schemeClr val="tx1"/>
        </a:solidFill>
        <a:latin typeface="+mn-lt"/>
        <a:ea typeface="+mn-ea"/>
        <a:cs typeface="+mn-cs"/>
      </a:defRPr>
    </a:lvl7pPr>
    <a:lvl8pPr marL="2134027" algn="l" defTabSz="609722" rtl="0" eaLnBrk="1" latinLnBrk="0" hangingPunct="1">
      <a:defRPr sz="800" kern="1200">
        <a:solidFill>
          <a:schemeClr val="tx1"/>
        </a:solidFill>
        <a:latin typeface="+mn-lt"/>
        <a:ea typeface="+mn-ea"/>
        <a:cs typeface="+mn-cs"/>
      </a:defRPr>
    </a:lvl8pPr>
    <a:lvl9pPr marL="2438888" algn="l" defTabSz="609722"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www.cdc.gov/asthma/program_eval/webinar2.htm" TargetMode="External"/><Relationship Id="rId2" Type="http://schemas.openxmlformats.org/officeDocument/2006/relationships/slide" Target="../slides/slide27.xml"/><Relationship Id="rId1" Type="http://schemas.openxmlformats.org/officeDocument/2006/relationships/notesMaster" Target="../notesMasters/notesMaster1.xml"/><Relationship Id="rId4" Type="http://schemas.openxmlformats.org/officeDocument/2006/relationships/hyperlink" Target="http://www.cdc.gov/asthma/program_eval/evaluation_webinar.htm"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kern="1200" dirty="0" smtClean="0">
                <a:solidFill>
                  <a:schemeClr val="tx1"/>
                </a:solidFill>
              </a:rPr>
              <a:t>Before you turn to the more detailed modules that constitute this tutorial series, we wanted to step back and offer an overview of the steps and standards and some of the underlying philosophy behind our framework. There are two major philosophic points in our framework.</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143000" y="685800"/>
            <a:ext cx="4572000" cy="3429000"/>
          </a:xfrm>
          <a:ln/>
        </p:spPr>
      </p:sp>
      <p:sp>
        <p:nvSpPr>
          <p:cNvPr id="77827" name="Rectangle 3"/>
          <p:cNvSpPr>
            <a:spLocks noGrp="1" noChangeArrowheads="1"/>
          </p:cNvSpPr>
          <p:nvPr>
            <p:ph type="body" idx="1"/>
          </p:nvPr>
        </p:nvSpPr>
        <p:spPr>
          <a:noFill/>
          <a:ln/>
        </p:spPr>
        <p:txBody>
          <a:bodyPr/>
          <a:lstStyle/>
          <a:p>
            <a:pPr marL="228580" lvl="2"/>
            <a:r>
              <a:rPr lang="en-US" dirty="0" smtClean="0"/>
              <a:t>In step five you’re going to put that all together and you’re going to draw conclusions.  You’re going to review and interpret your evidence, you’re going to analyze, actually review and interpret your evidence and use it to determine whether or not the program has been a success or a failure.</a:t>
            </a:r>
            <a:endParaRPr lang="en-US" dirty="0" smtClean="0">
              <a:latin typeface="Times New Roman" pitchFamily="18"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143000" y="685800"/>
            <a:ext cx="4572000" cy="3429000"/>
          </a:xfrm>
          <a:ln/>
        </p:spPr>
      </p:sp>
      <p:sp>
        <p:nvSpPr>
          <p:cNvPr id="77827" name="Rectangle 3"/>
          <p:cNvSpPr>
            <a:spLocks noGrp="1" noChangeArrowheads="1"/>
          </p:cNvSpPr>
          <p:nvPr>
            <p:ph type="body" idx="1"/>
          </p:nvPr>
        </p:nvSpPr>
        <p:spPr>
          <a:noFill/>
          <a:ln/>
        </p:spPr>
        <p:txBody>
          <a:bodyPr/>
          <a:lstStyle/>
          <a:p>
            <a:pPr marL="228580" lvl="2"/>
            <a:r>
              <a:rPr lang="en-US" dirty="0" smtClean="0"/>
              <a:t>And then finally it all culminates in use of lessons learned.  If we’ve done a good job, the whole purpose of this is to use the evaluation results in a meaningful way. </a:t>
            </a:r>
            <a:endParaRPr lang="en-US" dirty="0" smtClean="0">
              <a:latin typeface="Times New Roman" pitchFamily="18"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1A8AD871-8C60-4827-A5C4-11C50BB17A1C}" type="slidenum">
              <a:rPr lang="en-US" smtClean="0"/>
              <a:pPr/>
              <a:t>12</a:t>
            </a:fld>
            <a:endParaRPr lang="en-US" smtClean="0"/>
          </a:p>
        </p:txBody>
      </p:sp>
      <p:sp>
        <p:nvSpPr>
          <p:cNvPr id="30723" name="Rectangle 2"/>
          <p:cNvSpPr>
            <a:spLocks noGrp="1" noRot="1" noChangeAspect="1" noChangeArrowheads="1" noTextEdit="1"/>
          </p:cNvSpPr>
          <p:nvPr>
            <p:ph type="sldImg"/>
          </p:nvPr>
        </p:nvSpPr>
        <p:spPr>
          <a:xfrm>
            <a:off x="1143000" y="685800"/>
            <a:ext cx="4572000" cy="3429000"/>
          </a:xfrm>
          <a:ln/>
        </p:spPr>
      </p:sp>
      <p:sp>
        <p:nvSpPr>
          <p:cNvPr id="30724" name="Rectangle 3"/>
          <p:cNvSpPr>
            <a:spLocks noGrp="1" noChangeArrowheads="1"/>
          </p:cNvSpPr>
          <p:nvPr>
            <p:ph type="body" idx="1"/>
          </p:nvPr>
        </p:nvSpPr>
        <p:spPr>
          <a:xfrm>
            <a:off x="685800" y="4267200"/>
            <a:ext cx="5486400" cy="4114800"/>
          </a:xfrm>
          <a:noFill/>
          <a:ln/>
        </p:spPr>
        <p:txBody>
          <a:bodyPr lIns="90020" tIns="45012" rIns="90020" bIns="45012"/>
          <a:lstStyle/>
          <a:p>
            <a:pPr marL="457200">
              <a:buFontTx/>
              <a:buNone/>
            </a:pPr>
            <a:r>
              <a:rPr lang="en-US" dirty="0" smtClean="0"/>
              <a:t>A key point about our framework is that those early steps are an underlining guidance for all of the things that we do in the evaluation.  And particularly this idea of stakeholders and focus end up influencing how we make those choices at steps four, five and six.  So that’s one of the reasons that we call those steps something a little bit different than you may be used to in normal data collection processes.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lnSpc>
                <a:spcPct val="100000"/>
              </a:lnSpc>
              <a:spcBef>
                <a:spcPct val="0"/>
              </a:spcBef>
              <a:buClrTx/>
              <a:buSzTx/>
              <a:buFontTx/>
              <a:buNone/>
            </a:pPr>
            <a:fld id="{6A687DDD-9FE1-41F4-A8C7-6CAB99411DF4}" type="slidenum">
              <a:rPr lang="en-US" sz="1200">
                <a:latin typeface="Times" pitchFamily="18" charset="0"/>
              </a:rPr>
              <a:pPr algn="r" eaLnBrk="0" hangingPunct="0">
                <a:lnSpc>
                  <a:spcPct val="100000"/>
                </a:lnSpc>
                <a:spcBef>
                  <a:spcPct val="0"/>
                </a:spcBef>
                <a:buClrTx/>
                <a:buSzTx/>
                <a:buFontTx/>
                <a:buNone/>
              </a:pPr>
              <a:t>13</a:t>
            </a:fld>
            <a:endParaRPr lang="en-US" sz="1200">
              <a:latin typeface="Times" pitchFamily="18" charset="0"/>
            </a:endParaRPr>
          </a:p>
        </p:txBody>
      </p:sp>
      <p:sp>
        <p:nvSpPr>
          <p:cNvPr id="31747" name="Rectangle 2"/>
          <p:cNvSpPr>
            <a:spLocks noGrp="1" noRot="1" noChangeAspect="1" noChangeArrowheads="1" noTextEdit="1"/>
          </p:cNvSpPr>
          <p:nvPr>
            <p:ph type="sldImg"/>
          </p:nvPr>
        </p:nvSpPr>
        <p:spPr>
          <a:xfrm>
            <a:off x="1143000" y="685800"/>
            <a:ext cx="4572000" cy="3428473"/>
          </a:xfrm>
          <a:ln/>
        </p:spPr>
      </p:sp>
      <p:sp>
        <p:nvSpPr>
          <p:cNvPr id="31748" name="Rectangle 3"/>
          <p:cNvSpPr>
            <a:spLocks noGrp="1" noChangeArrowheads="1"/>
          </p:cNvSpPr>
          <p:nvPr>
            <p:ph type="body" idx="1"/>
          </p:nvPr>
        </p:nvSpPr>
        <p:spPr>
          <a:xfrm>
            <a:off x="685800" y="4572000"/>
            <a:ext cx="5486400" cy="2989262"/>
          </a:xfrm>
          <a:noFill/>
          <a:ln/>
        </p:spPr>
        <p:txBody>
          <a:bodyPr lIns="90020" tIns="45012" rIns="90020" bIns="45012">
            <a:normAutofit/>
          </a:bodyPr>
          <a:lstStyle/>
          <a:p>
            <a:pPr marL="457200">
              <a:buFontTx/>
              <a:buNone/>
            </a:pPr>
            <a:r>
              <a:rPr lang="en-US" kern="1200" dirty="0" smtClean="0">
                <a:solidFill>
                  <a:schemeClr val="tx1"/>
                </a:solidFill>
              </a:rPr>
              <a:t>So for example, we don’t call step 4 collected data, which is the core test you’ll do.  We call it gather credible evidence.  Why?  Because if you’ve done those early steps of engaging stakeholders and describing your program correctly, you already know what the preferences and values are of those stakeholders, which kind of evidence they give credit to, which kind of evidence they don’t give credit to.  You’ll find some stakeholders you only want qualitative data; others you think qualitative data is bologna and they don’t believe anything if it’s not in numbers. </a:t>
            </a: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lnSpc>
                <a:spcPct val="100000"/>
              </a:lnSpc>
              <a:spcBef>
                <a:spcPct val="0"/>
              </a:spcBef>
              <a:buClrTx/>
              <a:buSzTx/>
              <a:buFontTx/>
              <a:buNone/>
            </a:pPr>
            <a:fld id="{6A687DDD-9FE1-41F4-A8C7-6CAB99411DF4}" type="slidenum">
              <a:rPr lang="en-US" sz="1200">
                <a:latin typeface="Times" pitchFamily="18" charset="0"/>
              </a:rPr>
              <a:pPr algn="r" eaLnBrk="0" hangingPunct="0">
                <a:lnSpc>
                  <a:spcPct val="100000"/>
                </a:lnSpc>
                <a:spcBef>
                  <a:spcPct val="0"/>
                </a:spcBef>
                <a:buClrTx/>
                <a:buSzTx/>
                <a:buFontTx/>
                <a:buNone/>
              </a:pPr>
              <a:t>14</a:t>
            </a:fld>
            <a:endParaRPr lang="en-US" sz="1200" dirty="0">
              <a:latin typeface="Times" pitchFamily="18" charset="0"/>
            </a:endParaRPr>
          </a:p>
        </p:txBody>
      </p:sp>
      <p:sp>
        <p:nvSpPr>
          <p:cNvPr id="31747" name="Rectangle 2"/>
          <p:cNvSpPr>
            <a:spLocks noGrp="1" noRot="1" noChangeAspect="1" noChangeArrowheads="1" noTextEdit="1"/>
          </p:cNvSpPr>
          <p:nvPr>
            <p:ph type="sldImg"/>
          </p:nvPr>
        </p:nvSpPr>
        <p:spPr>
          <a:xfrm>
            <a:off x="1143000" y="609600"/>
            <a:ext cx="4572000" cy="3428473"/>
          </a:xfrm>
          <a:ln/>
        </p:spPr>
      </p:sp>
      <p:sp>
        <p:nvSpPr>
          <p:cNvPr id="31748" name="Rectangle 3"/>
          <p:cNvSpPr>
            <a:spLocks noGrp="1" noChangeArrowheads="1"/>
          </p:cNvSpPr>
          <p:nvPr>
            <p:ph type="body" idx="1"/>
          </p:nvPr>
        </p:nvSpPr>
        <p:spPr>
          <a:xfrm>
            <a:off x="685800" y="4648200"/>
            <a:ext cx="5486400" cy="2989262"/>
          </a:xfrm>
          <a:noFill/>
          <a:ln/>
        </p:spPr>
        <p:txBody>
          <a:bodyPr lIns="90020" tIns="45012" rIns="90020" bIns="45012"/>
          <a:lstStyle/>
          <a:p>
            <a:pPr marL="457200">
              <a:buFontTx/>
              <a:buNone/>
            </a:pPr>
            <a:r>
              <a:rPr lang="en-US" dirty="0" smtClean="0"/>
              <a:t>In step five we don’t call that analyze the data, we call it justify conclusions.  Why?  Because as we all know, there are data and then there are interpretations of data, and at this point the data don’t speak for themselves.  They’re always seen through a prism of values and preferences that people are going to bring.  And how will we know that?  Well, we will have known that already from engaging them as stakeholders and thinking through the evaluation focus.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lnSpc>
                <a:spcPct val="100000"/>
              </a:lnSpc>
              <a:spcBef>
                <a:spcPct val="0"/>
              </a:spcBef>
              <a:buClrTx/>
              <a:buSzTx/>
              <a:buFontTx/>
              <a:buNone/>
            </a:pPr>
            <a:fld id="{6A687DDD-9FE1-41F4-A8C7-6CAB99411DF4}" type="slidenum">
              <a:rPr lang="en-US" sz="1200">
                <a:latin typeface="Times" pitchFamily="18" charset="0"/>
              </a:rPr>
              <a:pPr algn="r" eaLnBrk="0" hangingPunct="0">
                <a:lnSpc>
                  <a:spcPct val="100000"/>
                </a:lnSpc>
                <a:spcBef>
                  <a:spcPct val="0"/>
                </a:spcBef>
                <a:buClrTx/>
                <a:buSzTx/>
                <a:buFontTx/>
                <a:buNone/>
              </a:pPr>
              <a:t>15</a:t>
            </a:fld>
            <a:endParaRPr lang="en-US" sz="1200" dirty="0">
              <a:latin typeface="Times" pitchFamily="18" charset="0"/>
            </a:endParaRPr>
          </a:p>
        </p:txBody>
      </p:sp>
      <p:sp>
        <p:nvSpPr>
          <p:cNvPr id="31747" name="Rectangle 2"/>
          <p:cNvSpPr>
            <a:spLocks noGrp="1" noRot="1" noChangeAspect="1" noChangeArrowheads="1" noTextEdit="1"/>
          </p:cNvSpPr>
          <p:nvPr>
            <p:ph type="sldImg"/>
          </p:nvPr>
        </p:nvSpPr>
        <p:spPr>
          <a:xfrm>
            <a:off x="1143000" y="914400"/>
            <a:ext cx="4572000" cy="3428473"/>
          </a:xfrm>
          <a:ln/>
        </p:spPr>
      </p:sp>
      <p:sp>
        <p:nvSpPr>
          <p:cNvPr id="31748" name="Rectangle 3"/>
          <p:cNvSpPr>
            <a:spLocks noGrp="1" noChangeArrowheads="1"/>
          </p:cNvSpPr>
          <p:nvPr>
            <p:ph type="body" idx="1"/>
          </p:nvPr>
        </p:nvSpPr>
        <p:spPr>
          <a:xfrm>
            <a:off x="685800" y="4554538"/>
            <a:ext cx="5486400" cy="2989262"/>
          </a:xfrm>
          <a:noFill/>
          <a:ln/>
        </p:spPr>
        <p:txBody>
          <a:bodyPr lIns="90020" tIns="45012" rIns="90020" bIns="45012"/>
          <a:lstStyle/>
          <a:p>
            <a:pPr marL="457200">
              <a:buFontTx/>
              <a:buNone/>
            </a:pPr>
            <a:r>
              <a:rPr lang="en-US" dirty="0" smtClean="0"/>
              <a:t> Then most importantly, and obviously we’re not going to call step six report findings, we call it use lessons learned.  Why?  Because it’s a utility-focused evaluation and what that means is we don’t do the evaluation until we have identified at the start who the intended user is.  The payoff for that at step six is that we’re not doing a report and running around wildly to find someone to use it, rather we’re creating a product that meets the needs of an identified market that we determined at the outset. Finally, let me spend a few minutes on the standards.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The standards are at the center of our framework and while some people see those as a way to do evaluation, they actually play a much different, and in some ways, more important role.  The standards help us make informed and good choices at every individual step.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 And what they help us do is to remember that there’s no one thing called a right evaluation or a right evaluation design.  It’s always going to be situation specific. So rather than telling us how to conduct evaluation what the standards do is help us sort through the many, many options we have in any one of the six steps.  Even a moderately complex program can easily identify dozens of stakeholders.  Even a moderately complex program has hundreds of ways of gathering credible evidence.  The standards help us decide how to stay at the right level, how to keep from under kill, but just as importantly from overkill.  There are four standards; there are actually 30 standards but they fall into four groups and that’s what I want to talk about.  </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EC28623-8E8C-4E4B-88EE-CF89955BC20E}" type="slidenum">
              <a:rPr lang="en-US" smtClean="0"/>
              <a:pPr/>
              <a:t>18</a:t>
            </a:fld>
            <a:endParaRPr lang="en-US" dirty="0" smtClean="0"/>
          </a:p>
        </p:txBody>
      </p:sp>
      <p:sp>
        <p:nvSpPr>
          <p:cNvPr id="32771" name="Rectangle 2"/>
          <p:cNvSpPr>
            <a:spLocks noGrp="1" noRot="1" noChangeAspect="1" noChangeArrowheads="1" noTextEdit="1"/>
          </p:cNvSpPr>
          <p:nvPr>
            <p:ph type="sldImg"/>
          </p:nvPr>
        </p:nvSpPr>
        <p:spPr>
          <a:xfrm>
            <a:off x="1143000" y="762000"/>
            <a:ext cx="4572000" cy="3428473"/>
          </a:xfrm>
          <a:ln/>
        </p:spPr>
      </p:sp>
      <p:sp>
        <p:nvSpPr>
          <p:cNvPr id="32772" name="Rectangle 3"/>
          <p:cNvSpPr>
            <a:spLocks noGrp="1" noChangeArrowheads="1"/>
          </p:cNvSpPr>
          <p:nvPr>
            <p:ph type="body" idx="1"/>
          </p:nvPr>
        </p:nvSpPr>
        <p:spPr>
          <a:xfrm>
            <a:off x="685800" y="4498975"/>
            <a:ext cx="5486400" cy="4111625"/>
          </a:xfrm>
          <a:noFill/>
          <a:ln/>
        </p:spPr>
        <p:txBody>
          <a:bodyPr lIns="91119" tIns="45559" rIns="91119" bIns="45559"/>
          <a:lstStyle/>
          <a:p>
            <a:r>
              <a:rPr lang="en-US" dirty="0" smtClean="0"/>
              <a:t>The first group of standards relates to utility.  Who needs the information from this evaluation and what information do they need. </a:t>
            </a:r>
          </a:p>
          <a:p>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EC28623-8E8C-4E4B-88EE-CF89955BC20E}" type="slidenum">
              <a:rPr lang="en-US" smtClean="0"/>
              <a:pPr/>
              <a:t>19</a:t>
            </a:fld>
            <a:endParaRPr lang="en-US" dirty="0" smtClean="0"/>
          </a:p>
        </p:txBody>
      </p:sp>
      <p:sp>
        <p:nvSpPr>
          <p:cNvPr id="32771" name="Rectangle 2"/>
          <p:cNvSpPr>
            <a:spLocks noGrp="1" noRot="1" noChangeAspect="1" noChangeArrowheads="1" noTextEdit="1"/>
          </p:cNvSpPr>
          <p:nvPr>
            <p:ph type="sldImg"/>
          </p:nvPr>
        </p:nvSpPr>
        <p:spPr>
          <a:xfrm>
            <a:off x="1143000" y="914400"/>
            <a:ext cx="4572000" cy="3428473"/>
          </a:xfrm>
          <a:ln/>
        </p:spPr>
      </p:sp>
      <p:sp>
        <p:nvSpPr>
          <p:cNvPr id="32772" name="Rectangle 3"/>
          <p:cNvSpPr>
            <a:spLocks noGrp="1" noChangeArrowheads="1"/>
          </p:cNvSpPr>
          <p:nvPr>
            <p:ph type="body" idx="1"/>
          </p:nvPr>
        </p:nvSpPr>
        <p:spPr>
          <a:xfrm>
            <a:off x="685800" y="4575175"/>
            <a:ext cx="5486400" cy="4111625"/>
          </a:xfrm>
          <a:noFill/>
          <a:ln/>
        </p:spPr>
        <p:txBody>
          <a:bodyPr lIns="91119" tIns="45559" rIns="91119" bIns="45559"/>
          <a:lstStyle/>
          <a:p>
            <a:pPr marL="0" marR="0" indent="0" algn="l" defTabSz="609722" rtl="0" eaLnBrk="1" fontAlgn="auto" latinLnBrk="0" hangingPunct="1">
              <a:lnSpc>
                <a:spcPct val="100000"/>
              </a:lnSpc>
              <a:spcBef>
                <a:spcPts val="0"/>
              </a:spcBef>
              <a:spcAft>
                <a:spcPts val="0"/>
              </a:spcAft>
              <a:buClrTx/>
              <a:buSzTx/>
              <a:buFontTx/>
              <a:buNone/>
              <a:tabLst/>
              <a:defRPr/>
            </a:pPr>
            <a:r>
              <a:rPr lang="en-US" dirty="0" smtClean="0"/>
              <a:t>If you apply the standard, you can easily narrow down 30 stakeholders to the five or six that matter most for this evaluation this time.  You can narrow down a hundred ways of collecting data to the six or seven that are really going to matter most for this evaluation and the intended users of these findings. </a:t>
            </a:r>
          </a:p>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143000" y="685800"/>
            <a:ext cx="4572000" cy="3429000"/>
          </a:xfrm>
          <a:ln/>
        </p:spPr>
      </p:sp>
      <p:sp>
        <p:nvSpPr>
          <p:cNvPr id="77827" name="Rectangle 3"/>
          <p:cNvSpPr>
            <a:spLocks noGrp="1" noChangeArrowheads="1"/>
          </p:cNvSpPr>
          <p:nvPr>
            <p:ph type="body" idx="1"/>
          </p:nvPr>
        </p:nvSpPr>
        <p:spPr>
          <a:noFill/>
          <a:ln/>
        </p:spPr>
        <p:txBody>
          <a:bodyPr/>
          <a:lstStyle/>
          <a:p>
            <a:pPr marL="228580" lvl="2"/>
            <a:r>
              <a:rPr lang="en-US" dirty="0" smtClean="0"/>
              <a:t>The first is that planning, performance measurement and evaluation are all part of a continuous quality improvement cycle and so you’ll see throughout the tutorials that our goal is always to see evaluation as something that feeds planning and is fed by planning in performance measurement. </a:t>
            </a:r>
          </a:p>
          <a:p>
            <a:pPr marL="228580" lvl="2"/>
            <a:endParaRPr lang="en-US" dirty="0" smtClean="0">
              <a:latin typeface="Times New Roman" pitchFamily="18" charset="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EC28623-8E8C-4E4B-88EE-CF89955BC20E}" type="slidenum">
              <a:rPr lang="en-US" smtClean="0"/>
              <a:pPr/>
              <a:t>20</a:t>
            </a:fld>
            <a:endParaRPr lang="en-US" dirty="0" smtClean="0"/>
          </a:p>
        </p:txBody>
      </p:sp>
      <p:sp>
        <p:nvSpPr>
          <p:cNvPr id="32771" name="Rectangle 2"/>
          <p:cNvSpPr>
            <a:spLocks noGrp="1" noRot="1" noChangeAspect="1" noChangeArrowheads="1" noTextEdit="1"/>
          </p:cNvSpPr>
          <p:nvPr>
            <p:ph type="sldImg"/>
          </p:nvPr>
        </p:nvSpPr>
        <p:spPr>
          <a:xfrm>
            <a:off x="1143000" y="914400"/>
            <a:ext cx="4575350" cy="3430985"/>
          </a:xfrm>
          <a:ln/>
        </p:spPr>
      </p:sp>
      <p:sp>
        <p:nvSpPr>
          <p:cNvPr id="32772" name="Rectangle 3"/>
          <p:cNvSpPr>
            <a:spLocks noGrp="1" noChangeArrowheads="1"/>
          </p:cNvSpPr>
          <p:nvPr>
            <p:ph type="body" idx="1"/>
          </p:nvPr>
        </p:nvSpPr>
        <p:spPr>
          <a:xfrm>
            <a:off x="685800" y="4572000"/>
            <a:ext cx="5486400" cy="4111625"/>
          </a:xfrm>
          <a:noFill/>
          <a:ln/>
        </p:spPr>
        <p:txBody>
          <a:bodyPr lIns="91119" tIns="45559" rIns="91119" bIns="45559"/>
          <a:lstStyle/>
          <a:p>
            <a:r>
              <a:rPr lang="en-US" dirty="0" smtClean="0"/>
              <a:t>The second group of standards is feasibility.  How much time, money and effort can you really put into this evaluation this time.  And the feasibility standard is very important. So many people step away from evaluation because they bring a very, very high scientific bias to what an evaluation design should look like.</a:t>
            </a:r>
          </a:p>
          <a:p>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EC28623-8E8C-4E4B-88EE-CF89955BC20E}" type="slidenum">
              <a:rPr lang="en-US" smtClean="0"/>
              <a:pPr/>
              <a:t>21</a:t>
            </a:fld>
            <a:endParaRPr lang="en-US" dirty="0" smtClean="0"/>
          </a:p>
        </p:txBody>
      </p:sp>
      <p:sp>
        <p:nvSpPr>
          <p:cNvPr id="32771" name="Rectangle 2"/>
          <p:cNvSpPr>
            <a:spLocks noGrp="1" noRot="1" noChangeAspect="1" noChangeArrowheads="1" noTextEdit="1"/>
          </p:cNvSpPr>
          <p:nvPr>
            <p:ph type="sldImg"/>
          </p:nvPr>
        </p:nvSpPr>
        <p:spPr>
          <a:xfrm>
            <a:off x="1143000" y="838200"/>
            <a:ext cx="4572000" cy="3428473"/>
          </a:xfrm>
          <a:ln/>
        </p:spPr>
      </p:sp>
      <p:sp>
        <p:nvSpPr>
          <p:cNvPr id="32772" name="Rectangle 3"/>
          <p:cNvSpPr>
            <a:spLocks noGrp="1" noChangeArrowheads="1"/>
          </p:cNvSpPr>
          <p:nvPr>
            <p:ph type="body" idx="1"/>
          </p:nvPr>
        </p:nvSpPr>
        <p:spPr>
          <a:xfrm>
            <a:off x="685800" y="4575175"/>
            <a:ext cx="5486400" cy="4111625"/>
          </a:xfrm>
          <a:noFill/>
          <a:ln/>
        </p:spPr>
        <p:txBody>
          <a:bodyPr lIns="91119" tIns="45559" rIns="91119" bIns="45559"/>
          <a:lstStyle/>
          <a:p>
            <a:pPr marL="0" marR="0" indent="0" algn="l" defTabSz="609722" rtl="0" eaLnBrk="1" fontAlgn="auto" latinLnBrk="0" hangingPunct="1">
              <a:lnSpc>
                <a:spcPct val="100000"/>
              </a:lnSpc>
              <a:spcBef>
                <a:spcPts val="0"/>
              </a:spcBef>
              <a:spcAft>
                <a:spcPts val="0"/>
              </a:spcAft>
              <a:buClrTx/>
              <a:buSzTx/>
              <a:buFontTx/>
              <a:buNone/>
              <a:tabLst/>
              <a:defRPr/>
            </a:pPr>
            <a:r>
              <a:rPr lang="en-US" dirty="0" smtClean="0"/>
              <a:t>The feasibility standard reminds us there is no one right design.  Rather there is an intended user of findings and there is a budget and other constraints, and when you meld those things together, you’ll figure out if you’ve got the time, effort and skills to do the evaluation you need to do.</a:t>
            </a:r>
          </a:p>
          <a:p>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EC28623-8E8C-4E4B-88EE-CF89955BC20E}" type="slidenum">
              <a:rPr lang="en-US" smtClean="0"/>
              <a:pPr/>
              <a:t>22</a:t>
            </a:fld>
            <a:endParaRPr lang="en-US" dirty="0" smtClean="0"/>
          </a:p>
        </p:txBody>
      </p:sp>
      <p:sp>
        <p:nvSpPr>
          <p:cNvPr id="32771" name="Rectangle 2"/>
          <p:cNvSpPr>
            <a:spLocks noGrp="1" noRot="1" noChangeAspect="1" noChangeArrowheads="1" noTextEdit="1"/>
          </p:cNvSpPr>
          <p:nvPr>
            <p:ph type="sldImg"/>
          </p:nvPr>
        </p:nvSpPr>
        <p:spPr>
          <a:xfrm>
            <a:off x="1143000" y="914927"/>
            <a:ext cx="4572000" cy="3428473"/>
          </a:xfrm>
          <a:ln/>
        </p:spPr>
      </p:sp>
      <p:sp>
        <p:nvSpPr>
          <p:cNvPr id="32772" name="Rectangle 3"/>
          <p:cNvSpPr>
            <a:spLocks noGrp="1" noChangeArrowheads="1"/>
          </p:cNvSpPr>
          <p:nvPr>
            <p:ph type="body" idx="1"/>
          </p:nvPr>
        </p:nvSpPr>
        <p:spPr>
          <a:xfrm>
            <a:off x="685800" y="4575175"/>
            <a:ext cx="5486400" cy="4111625"/>
          </a:xfrm>
          <a:noFill/>
          <a:ln/>
        </p:spPr>
        <p:txBody>
          <a:bodyPr lIns="91119" tIns="45559" rIns="91119" bIns="45559"/>
          <a:lstStyle/>
          <a:p>
            <a:r>
              <a:rPr lang="en-US" dirty="0" smtClean="0"/>
              <a:t>The third one is proprietary ethics.  Is there some approach we need to take or someone we need to engage in the evaluation for it to be ethical.  So at evidence gathering we’re always going to ask ourselves are there ethical questions that would lead us to one data collection method as opposed to another. </a:t>
            </a:r>
          </a:p>
          <a:p>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EC28623-8E8C-4E4B-88EE-CF89955BC20E}" type="slidenum">
              <a:rPr lang="en-US" smtClean="0"/>
              <a:pPr/>
              <a:t>23</a:t>
            </a:fld>
            <a:endParaRPr lang="en-US" dirty="0" smtClean="0"/>
          </a:p>
        </p:txBody>
      </p:sp>
      <p:sp>
        <p:nvSpPr>
          <p:cNvPr id="32771" name="Rectangle 2"/>
          <p:cNvSpPr>
            <a:spLocks noGrp="1" noRot="1" noChangeAspect="1" noChangeArrowheads="1" noTextEdit="1"/>
          </p:cNvSpPr>
          <p:nvPr>
            <p:ph type="sldImg"/>
          </p:nvPr>
        </p:nvSpPr>
        <p:spPr>
          <a:xfrm>
            <a:off x="1143000" y="838200"/>
            <a:ext cx="4575350" cy="3430985"/>
          </a:xfrm>
          <a:ln/>
        </p:spPr>
      </p:sp>
      <p:sp>
        <p:nvSpPr>
          <p:cNvPr id="32772" name="Rectangle 3"/>
          <p:cNvSpPr>
            <a:spLocks noGrp="1" noChangeArrowheads="1"/>
          </p:cNvSpPr>
          <p:nvPr>
            <p:ph type="body" idx="1"/>
          </p:nvPr>
        </p:nvSpPr>
        <p:spPr>
          <a:xfrm>
            <a:off x="685800" y="4575175"/>
            <a:ext cx="5486400" cy="4111625"/>
          </a:xfrm>
          <a:noFill/>
          <a:ln/>
        </p:spPr>
        <p:txBody>
          <a:bodyPr lIns="91119" tIns="45559" rIns="91119" bIns="45559"/>
          <a:lstStyle/>
          <a:p>
            <a:pPr marL="0" marR="0" indent="0" algn="l" defTabSz="609722" rtl="0" eaLnBrk="1" fontAlgn="auto" latinLnBrk="0" hangingPunct="1">
              <a:lnSpc>
                <a:spcPct val="100000"/>
              </a:lnSpc>
              <a:spcBef>
                <a:spcPts val="0"/>
              </a:spcBef>
              <a:spcAft>
                <a:spcPts val="0"/>
              </a:spcAft>
              <a:buClrTx/>
              <a:buSzTx/>
              <a:buFontTx/>
              <a:buNone/>
              <a:tabLst/>
              <a:defRPr/>
            </a:pPr>
            <a:r>
              <a:rPr lang="en-US" dirty="0" smtClean="0"/>
              <a:t>At the stakeholder step we’re always going to ask ourselves is there a stakeholder out there I absolutely need to engage to truly understand this program.  If I’m doing a community intervention, for example, it would be unethical in many ways to not engage as one of my stakeholders the people participating in the intervention so I can detect any negative effects or negative side effects. </a:t>
            </a:r>
          </a:p>
          <a:p>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EC28623-8E8C-4E4B-88EE-CF89955BC20E}" type="slidenum">
              <a:rPr lang="en-US" smtClean="0"/>
              <a:pPr/>
              <a:t>24</a:t>
            </a:fld>
            <a:endParaRPr lang="en-US" dirty="0" smtClean="0"/>
          </a:p>
        </p:txBody>
      </p:sp>
      <p:sp>
        <p:nvSpPr>
          <p:cNvPr id="32771" name="Rectangle 2"/>
          <p:cNvSpPr>
            <a:spLocks noGrp="1" noRot="1" noChangeAspect="1" noChangeArrowheads="1" noTextEdit="1"/>
          </p:cNvSpPr>
          <p:nvPr>
            <p:ph type="sldImg"/>
          </p:nvPr>
        </p:nvSpPr>
        <p:spPr>
          <a:xfrm>
            <a:off x="1143000" y="914400"/>
            <a:ext cx="4572000" cy="3428473"/>
          </a:xfrm>
          <a:ln/>
        </p:spPr>
      </p:sp>
      <p:sp>
        <p:nvSpPr>
          <p:cNvPr id="32772" name="Rectangle 3"/>
          <p:cNvSpPr>
            <a:spLocks noGrp="1" noChangeArrowheads="1"/>
          </p:cNvSpPr>
          <p:nvPr>
            <p:ph type="body" idx="1"/>
          </p:nvPr>
        </p:nvSpPr>
        <p:spPr>
          <a:xfrm>
            <a:off x="685800" y="4575175"/>
            <a:ext cx="5486400" cy="4111625"/>
          </a:xfrm>
          <a:noFill/>
          <a:ln/>
        </p:spPr>
        <p:txBody>
          <a:bodyPr lIns="91119" tIns="45559" rIns="91119" bIns="45559"/>
          <a:lstStyle/>
          <a:p>
            <a:r>
              <a:rPr lang="en-US" dirty="0" smtClean="0"/>
              <a:t>And then finally accuracy, accuracy.  What design will lead to accurate information. And we put accuracy last for a reason. Not because it’s unimportant but because in the old days accuracy as the king of the standards or the only standard.  What we brought when we brought the accuracy standard into prominence was a very scientific bias or scientific orientation to design, and there’s absolutely nothing wrong with that; often it’s exactly the most appropriate design to use but just as often it’s overkill.  And what accuracy does by being our fourth standard is to be seen as in the service of utility and feasibility. </a:t>
            </a:r>
          </a:p>
          <a:p>
            <a:endParaRPr lang="en-US" dirty="0" smtClean="0"/>
          </a:p>
          <a:p>
            <a:r>
              <a:rPr lang="en-US" dirty="0" smtClean="0"/>
              <a:t>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EC28623-8E8C-4E4B-88EE-CF89955BC20E}" type="slidenum">
              <a:rPr lang="en-US" smtClean="0"/>
              <a:pPr/>
              <a:t>25</a:t>
            </a:fld>
            <a:endParaRPr lang="en-US" dirty="0" smtClean="0"/>
          </a:p>
        </p:txBody>
      </p:sp>
      <p:sp>
        <p:nvSpPr>
          <p:cNvPr id="32771" name="Rectangle 2"/>
          <p:cNvSpPr>
            <a:spLocks noGrp="1" noRot="1" noChangeAspect="1" noChangeArrowheads="1" noTextEdit="1"/>
          </p:cNvSpPr>
          <p:nvPr>
            <p:ph type="sldImg"/>
          </p:nvPr>
        </p:nvSpPr>
        <p:spPr>
          <a:xfrm>
            <a:off x="1143000" y="914927"/>
            <a:ext cx="4572000" cy="3428473"/>
          </a:xfrm>
          <a:ln/>
        </p:spPr>
      </p:sp>
      <p:sp>
        <p:nvSpPr>
          <p:cNvPr id="32772" name="Rectangle 3"/>
          <p:cNvSpPr>
            <a:spLocks noGrp="1" noChangeArrowheads="1"/>
          </p:cNvSpPr>
          <p:nvPr>
            <p:ph type="body" idx="1"/>
          </p:nvPr>
        </p:nvSpPr>
        <p:spPr>
          <a:xfrm>
            <a:off x="685800" y="4575175"/>
            <a:ext cx="5486400" cy="4111625"/>
          </a:xfrm>
          <a:noFill/>
          <a:ln/>
        </p:spPr>
        <p:txBody>
          <a:bodyPr lIns="91119" tIns="45559" rIns="91119" bIns="45559"/>
          <a:lstStyle/>
          <a:p>
            <a:r>
              <a:rPr lang="en-US" dirty="0" smtClean="0"/>
              <a:t>I’m going to ask myself who needs these findings, I’m going to ask myself what constraints of skill and time and effort do I have to bring to this evaluation.  And when I put those things together, I’m going to then say is there a design out there that’s accurate enough to meet the needs of this user at this time and still stay within the bounds of my skills, my time and my budget.  And viewed this way, often the answer is yes, there absolutely is; whereas before using only a scientific standard we would often end up not evaluating anything and miss opportunities to really learn more about our program and how to improve it.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E793B4DA-8F9D-46EA-B7E8-935E56096217}" type="slidenum">
              <a:rPr lang="en-US" smtClean="0"/>
              <a:pPr/>
              <a:t>26</a:t>
            </a:fld>
            <a:endParaRPr lang="en-US" dirty="0" smtClean="0"/>
          </a:p>
        </p:txBody>
      </p:sp>
      <p:sp>
        <p:nvSpPr>
          <p:cNvPr id="36867" name="Rectangle 2"/>
          <p:cNvSpPr>
            <a:spLocks noGrp="1" noRot="1" noChangeAspect="1" noChangeArrowheads="1" noTextEdit="1"/>
          </p:cNvSpPr>
          <p:nvPr>
            <p:ph type="sldImg"/>
          </p:nvPr>
        </p:nvSpPr>
        <p:spPr>
          <a:xfrm>
            <a:off x="1143000" y="914400"/>
            <a:ext cx="4575350" cy="3430985"/>
          </a:xfrm>
          <a:ln/>
        </p:spPr>
      </p:sp>
      <p:sp>
        <p:nvSpPr>
          <p:cNvPr id="36868" name="Rectangle 3"/>
          <p:cNvSpPr>
            <a:spLocks noGrp="1" noChangeArrowheads="1"/>
          </p:cNvSpPr>
          <p:nvPr>
            <p:ph type="body" idx="1"/>
          </p:nvPr>
        </p:nvSpPr>
        <p:spPr>
          <a:xfrm>
            <a:off x="685800" y="4575175"/>
            <a:ext cx="5486400" cy="4111625"/>
          </a:xfrm>
          <a:noFill/>
          <a:ln/>
        </p:spPr>
        <p:txBody>
          <a:bodyPr lIns="91119" tIns="45559" rIns="91119" bIns="45559"/>
          <a:lstStyle/>
          <a:p>
            <a:pPr marL="0" marR="0" indent="0" algn="l" defTabSz="609722" rtl="0" eaLnBrk="1" fontAlgn="auto" latinLnBrk="0" hangingPunct="1">
              <a:lnSpc>
                <a:spcPct val="100000"/>
              </a:lnSpc>
              <a:spcBef>
                <a:spcPts val="0"/>
              </a:spcBef>
              <a:spcAft>
                <a:spcPts val="0"/>
              </a:spcAft>
              <a:buClrTx/>
              <a:buSzTx/>
              <a:buFontTx/>
              <a:buNone/>
              <a:tabLst/>
              <a:defRPr/>
            </a:pPr>
            <a:r>
              <a:rPr lang="en-US" dirty="0" smtClean="0"/>
              <a:t> </a:t>
            </a:r>
            <a:r>
              <a:rPr lang="en-US" kern="1200" dirty="0" smtClean="0">
                <a:solidFill>
                  <a:schemeClr val="tx1"/>
                </a:solidFill>
              </a:rPr>
              <a:t>So in short, six steps and four standards help ensure use of findings and that’s the whole goal of this, to get some use of findings for program improvement or conceptual understanding or a host of other uses.  The steps are systematic but they’re also dynamic.  The steps interact with each other and they are inevitably iterative and that’s a good thing.  The early steps are set as a frame of reference to help us make better choices in the later steps and then the standards are at the center of the framework and they help us at each step.  They either broaden our view and keep us from under kill and/or they help us hone in on the best options and keep us from overkill and remind us that evaluation is situation specific and good choices this time may not be the same choices next time.</a:t>
            </a:r>
            <a:endParaRPr lang="en-US" dirty="0" smtClean="0"/>
          </a:p>
          <a:p>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lnSpc>
                <a:spcPts val="1700"/>
              </a:lnSpc>
              <a:spcAft>
                <a:spcPts val="600"/>
              </a:spcAft>
              <a:buFont typeface="Arial" pitchFamily="34" charset="0"/>
              <a:buNone/>
            </a:pPr>
            <a:r>
              <a:rPr lang="en-US" sz="1400" u="none" dirty="0" smtClean="0">
                <a:solidFill>
                  <a:schemeClr val="tx1"/>
                </a:solidFill>
                <a:hlinkClick r:id="rId3"/>
              </a:rPr>
              <a:t>Continue to Webinar 2: “</a:t>
            </a:r>
            <a:r>
              <a:rPr lang="en-US" sz="1400" i="1" u="none" dirty="0" smtClean="0">
                <a:solidFill>
                  <a:schemeClr val="tx1"/>
                </a:solidFill>
                <a:hlinkClick r:id="rId3"/>
              </a:rPr>
              <a:t>Getting Started and Engaging Your Stakeholders</a:t>
            </a:r>
            <a:r>
              <a:rPr lang="en-US" sz="1400" u="none" dirty="0" smtClean="0">
                <a:solidFill>
                  <a:schemeClr val="tx1"/>
                </a:solidFill>
                <a:hlinkClick r:id="rId3"/>
              </a:rPr>
              <a:t>”</a:t>
            </a:r>
            <a:r>
              <a:rPr lang="en-US" sz="1400" u="none" dirty="0" smtClean="0">
                <a:solidFill>
                  <a:schemeClr val="tx1"/>
                </a:solidFill>
              </a:rPr>
              <a:t> (http://www.cdc.gov/asthma/program_eval/webinar2.htm )</a:t>
            </a:r>
            <a:endParaRPr lang="en-US" u="sng" dirty="0" smtClean="0">
              <a:solidFill>
                <a:schemeClr val="tx1"/>
              </a:solidFill>
            </a:endParaRPr>
          </a:p>
          <a:p>
            <a:pPr marL="285750" indent="-285750">
              <a:lnSpc>
                <a:spcPts val="1700"/>
              </a:lnSpc>
              <a:spcAft>
                <a:spcPts val="600"/>
              </a:spcAft>
              <a:buFont typeface="Arial" pitchFamily="34" charset="0"/>
              <a:buNone/>
            </a:pPr>
            <a:endParaRPr lang="en-US" u="sng" dirty="0" smtClean="0">
              <a:solidFill>
                <a:schemeClr val="tx1"/>
              </a:solidFill>
            </a:endParaRPr>
          </a:p>
          <a:p>
            <a:pPr marL="285750" indent="-285750">
              <a:lnSpc>
                <a:spcPts val="1700"/>
              </a:lnSpc>
              <a:spcAft>
                <a:spcPts val="600"/>
              </a:spcAft>
              <a:buFont typeface="Arial" pitchFamily="34" charset="0"/>
              <a:buNone/>
            </a:pPr>
            <a:r>
              <a:rPr lang="en-US" sz="1400" u="none" dirty="0" smtClean="0">
                <a:solidFill>
                  <a:schemeClr val="tx1"/>
                </a:solidFill>
                <a:hlinkClick r:id="rId4"/>
              </a:rPr>
              <a:t>Return to Evaluation Webinars home page.</a:t>
            </a:r>
            <a:r>
              <a:rPr lang="en-US" sz="1400" u="none" dirty="0" smtClean="0">
                <a:solidFill>
                  <a:schemeClr val="tx1"/>
                </a:solidFill>
              </a:rPr>
              <a:t> (http://www.cdc.gov/asthma/program_eval/evaluation_webinar.htm )</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27</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143000" y="685800"/>
            <a:ext cx="4572000" cy="3429000"/>
          </a:xfrm>
          <a:ln/>
        </p:spPr>
      </p:sp>
      <p:sp>
        <p:nvSpPr>
          <p:cNvPr id="77827" name="Rectangle 3"/>
          <p:cNvSpPr>
            <a:spLocks noGrp="1" noChangeArrowheads="1"/>
          </p:cNvSpPr>
          <p:nvPr>
            <p:ph type="body" idx="1"/>
          </p:nvPr>
        </p:nvSpPr>
        <p:spPr>
          <a:noFill/>
          <a:ln/>
        </p:spPr>
        <p:txBody>
          <a:bodyPr/>
          <a:lstStyle/>
          <a:p>
            <a:pPr marL="228580" lvl="2"/>
            <a:r>
              <a:rPr lang="en-US" dirty="0" smtClean="0"/>
              <a:t> The second point is that our CDC evaluation framework is a type of what’s called utilization focused evaluation or utility focused approach.  What that means is that we’re aiming, of course, to prove something, but more important we’re aiming to improve something; a program, a policy or procedure. </a:t>
            </a:r>
            <a:endParaRPr lang="en-US" dirty="0" smtClean="0">
              <a:latin typeface="Times New Roman" pitchFamily="18"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143000" y="685800"/>
            <a:ext cx="4572000" cy="3429000"/>
          </a:xfrm>
          <a:ln/>
        </p:spPr>
      </p:sp>
      <p:sp>
        <p:nvSpPr>
          <p:cNvPr id="77827" name="Rectangle 3"/>
          <p:cNvSpPr>
            <a:spLocks noGrp="1" noChangeArrowheads="1"/>
          </p:cNvSpPr>
          <p:nvPr>
            <p:ph type="body" idx="1"/>
          </p:nvPr>
        </p:nvSpPr>
        <p:spPr>
          <a:noFill/>
          <a:ln/>
        </p:spPr>
        <p:txBody>
          <a:bodyPr/>
          <a:lstStyle/>
          <a:p>
            <a:pPr marL="228580" lvl="2"/>
            <a:r>
              <a:rPr lang="en-US" dirty="0" smtClean="0"/>
              <a:t>And so you can see from our framework that that sixth step is ensuring use and sharing lessons learned and that’s the essence of what we’re trying to accomplish.  So you see throughout the steps and standards and throughout these tutorials that the goal is always what can we do to make choices that will lead to more use of findings by more people. Let me quickly walk through the steps one by one and then I’ll talk a little bit about how the steps are viewed together. </a:t>
            </a:r>
            <a:endParaRPr lang="en-US" dirty="0" smtClean="0">
              <a:latin typeface="Times New Roman" pitchFamily="18"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143000" y="685800"/>
            <a:ext cx="4572000" cy="3429000"/>
          </a:xfrm>
          <a:ln/>
        </p:spPr>
      </p:sp>
      <p:sp>
        <p:nvSpPr>
          <p:cNvPr id="77827" name="Rectangle 3"/>
          <p:cNvSpPr>
            <a:spLocks noGrp="1" noChangeArrowheads="1"/>
          </p:cNvSpPr>
          <p:nvPr>
            <p:ph type="body" idx="1"/>
          </p:nvPr>
        </p:nvSpPr>
        <p:spPr>
          <a:noFill/>
          <a:ln/>
        </p:spPr>
        <p:txBody>
          <a:bodyPr/>
          <a:lstStyle/>
          <a:p>
            <a:pPr marL="228580" lvl="2"/>
            <a:r>
              <a:rPr lang="en-US" dirty="0" smtClean="0"/>
              <a:t>So the first step is engaging stakeholders.  That means deciding who needs to be part of the design and implementation of the evaluation for it to make a difference.  Now often you’ve engaged these people at some detail when you created the project itself.  So you’re piggybacking on that.  Sometimes there are unique stakeholders you’re going to want to engage.  But we’ll see that this flavor of stakeholders, though we all it step one, flows throughout all the steps of the framework. </a:t>
            </a:r>
            <a:endParaRPr lang="en-US" dirty="0" smtClean="0">
              <a:latin typeface="Times New Roman" pitchFamily="18"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143000" y="685800"/>
            <a:ext cx="4572000" cy="3429000"/>
          </a:xfrm>
          <a:ln/>
        </p:spPr>
      </p:sp>
      <p:sp>
        <p:nvSpPr>
          <p:cNvPr id="77827" name="Rectangle 3"/>
          <p:cNvSpPr>
            <a:spLocks noGrp="1" noChangeArrowheads="1"/>
          </p:cNvSpPr>
          <p:nvPr>
            <p:ph type="body" idx="1"/>
          </p:nvPr>
        </p:nvSpPr>
        <p:spPr>
          <a:noFill/>
          <a:ln/>
        </p:spPr>
        <p:txBody>
          <a:bodyPr/>
          <a:lstStyle/>
          <a:p>
            <a:pPr marL="228580" lvl="2"/>
            <a:r>
              <a:rPr lang="en-US" dirty="0" smtClean="0"/>
              <a:t>The second step is called describing the program.  Here we want you to draw a soup to nuts picture of the program.  We want you to make sure there’s clarity and consensus on what the activities of the program are and what the intended outcomes are.  Sometimes we use a logic model for this.  That’s certainly not the only way to do it. </a:t>
            </a:r>
            <a:endParaRPr lang="en-US" dirty="0" smtClean="0">
              <a:latin typeface="Times New Roman" pitchFamily="18"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143000" y="685800"/>
            <a:ext cx="4572000" cy="3429000"/>
          </a:xfrm>
          <a:ln/>
        </p:spPr>
      </p:sp>
      <p:sp>
        <p:nvSpPr>
          <p:cNvPr id="77827" name="Rectangle 3"/>
          <p:cNvSpPr>
            <a:spLocks noGrp="1" noChangeArrowheads="1"/>
          </p:cNvSpPr>
          <p:nvPr>
            <p:ph type="body" idx="1"/>
          </p:nvPr>
        </p:nvSpPr>
        <p:spPr>
          <a:noFill/>
          <a:ln/>
        </p:spPr>
        <p:txBody>
          <a:bodyPr/>
          <a:lstStyle/>
          <a:p>
            <a:pPr marL="228580" lvl="2"/>
            <a:r>
              <a:rPr lang="en-US" dirty="0" smtClean="0"/>
              <a:t>The third step is where it all comes together.  We call this utility focused evaluation and so this focusing the evaluation step is really the big leveraging part of our approach.  Here you’re going to decide which evaluation questions are the key ones.  Michael Patton, the famous evaluator once said that for any complex program there are 50 viable evaluation focuses.  So we’ll show you using some decision rules how to trim that down to the most important questions for this evaluation this time. </a:t>
            </a:r>
          </a:p>
          <a:p>
            <a:pPr marL="228580" lvl="2"/>
            <a:endParaRPr lang="en-US" dirty="0" smtClean="0">
              <a:latin typeface="Times New Roman" pitchFamily="18"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Now we call those steps </a:t>
            </a:r>
            <a:r>
              <a:rPr lang="en-US" dirty="0" err="1" smtClean="0"/>
              <a:t>steps</a:t>
            </a:r>
            <a:r>
              <a:rPr lang="en-US" dirty="0" smtClean="0"/>
              <a:t> one, two, three but the reality is you can really start with any one of those steps.  You just need to hit all three of them before you proceed on to data collection. And also you’ll note, and I’m sure you’ll experience this as you go through these tutorials that insights at any one of the three steps may cause you to cycle back So you may start on step one with stakeholders, get to step two and describe your program, then suddenly when you’re setting your evaluation focus you identify an outcome perhaps you hadn’t realized before, or a stakeholder who turns out to be important. In my own work I tend to start with step two, the program description, and I use that myself to frame the stakeholder engagement and then the evaluation focus.  But any of these steps in any order will work.  The important thing of our framework is that you try all three before you proceed on to data collection.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143000" y="685800"/>
            <a:ext cx="4572000" cy="3429000"/>
          </a:xfrm>
          <a:ln/>
        </p:spPr>
      </p:sp>
      <p:sp>
        <p:nvSpPr>
          <p:cNvPr id="77827" name="Rectangle 3"/>
          <p:cNvSpPr>
            <a:spLocks noGrp="1" noChangeArrowheads="1"/>
          </p:cNvSpPr>
          <p:nvPr>
            <p:ph type="body" idx="1"/>
          </p:nvPr>
        </p:nvSpPr>
        <p:spPr>
          <a:noFill/>
          <a:ln/>
        </p:spPr>
        <p:txBody>
          <a:bodyPr/>
          <a:lstStyle/>
          <a:p>
            <a:pPr marL="228580" lvl="2"/>
            <a:r>
              <a:rPr lang="en-US" dirty="0" smtClean="0"/>
              <a:t>The next three steps are really similar to any data collection procedure you’ve ever been part of, but you’ll see that we call these titles something a little bit different than you’re used to and we’ll explain why in a second. So step four is called gathering credible evidence and this is the point at which you’ll write indicators and you’ll make your choices about data collection sources and methods. </a:t>
            </a:r>
            <a:endParaRPr lang="en-US" dirty="0" smtClean="0">
              <a:latin typeface="Times New Roman" pitchFamily="18"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457438" y="1066800"/>
            <a:ext cx="5184299" cy="2743200"/>
          </a:xfrm>
        </p:spPr>
        <p:txBody>
          <a:bodyPr/>
          <a:lstStyle>
            <a:lvl1pPr>
              <a:defRPr sz="1800">
                <a:solidFill>
                  <a:schemeClr val="tx2"/>
                </a:solidFill>
              </a:defRPr>
            </a:lvl1pPr>
            <a:lvl2pPr marL="688975" indent="-457200">
              <a:buClr>
                <a:schemeClr val="accent1"/>
              </a:buClr>
              <a:buSzPct val="100000"/>
              <a:buFontTx/>
              <a:buBlip>
                <a:blip r:embed="rId2"/>
              </a:buBlip>
              <a:defRPr sz="1800">
                <a:solidFill>
                  <a:schemeClr val="tx2"/>
                </a:solidFill>
              </a:defRPr>
            </a:lvl2pPr>
            <a:lvl3pPr marL="914400" indent="-304800">
              <a:buClr>
                <a:schemeClr val="accent1"/>
              </a:buClr>
              <a:buSzPct val="100000"/>
              <a:buFontTx/>
              <a:buBlip>
                <a:blip r:embed="rId2"/>
              </a:buBlip>
              <a:tabLst/>
              <a:defRPr sz="1800">
                <a:solidFill>
                  <a:schemeClr val="tx2"/>
                </a:solidFill>
              </a:defRPr>
            </a:lvl3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dirty="0" smtClean="0"/>
              <a:t>Program Evaluation Part 1</a:t>
            </a:r>
            <a:endParaRPr lang="en-US" dirty="0"/>
          </a:p>
        </p:txBody>
      </p:sp>
      <p:sp>
        <p:nvSpPr>
          <p:cNvPr id="5" name="Slide Number Placeholder 4"/>
          <p:cNvSpPr>
            <a:spLocks noGrp="1"/>
          </p:cNvSpPr>
          <p:nvPr>
            <p:ph type="sldNum" sz="quarter" idx="11"/>
          </p:nvPr>
        </p:nvSpPr>
        <p:spPr/>
        <p:txBody>
          <a:bodyPr/>
          <a:lstStyle>
            <a:lvl1pPr>
              <a:defRPr/>
            </a:lvl1pPr>
          </a:lstStyle>
          <a:p>
            <a:r>
              <a:rPr lang="en-US" dirty="0"/>
              <a:t> </a:t>
            </a:r>
            <a:r>
              <a:rPr lang="en-US" sz="600" b="1" dirty="0">
                <a:solidFill>
                  <a:schemeClr val="bg1"/>
                </a:solidFill>
                <a:latin typeface="+mn-lt"/>
              </a:rPr>
              <a:t>Slide </a:t>
            </a:r>
            <a:fld id="{CB199572-6FE0-40DA-A155-E76BACE71DFE}"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45662" y="50800"/>
            <a:ext cx="1296075" cy="4013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438" y="50800"/>
            <a:ext cx="3786571" cy="401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dirty="0" smtClean="0"/>
              <a:t>Program Evaluation Part 1</a:t>
            </a:r>
            <a:endParaRPr lang="en-US" dirty="0"/>
          </a:p>
        </p:txBody>
      </p:sp>
      <p:sp>
        <p:nvSpPr>
          <p:cNvPr id="5" name="Slide Number Placeholder 4"/>
          <p:cNvSpPr>
            <a:spLocks noGrp="1"/>
          </p:cNvSpPr>
          <p:nvPr>
            <p:ph type="sldNum" sz="quarter" idx="11"/>
          </p:nvPr>
        </p:nvSpPr>
        <p:spPr/>
        <p:txBody>
          <a:bodyPr/>
          <a:lstStyle>
            <a:lvl1pPr>
              <a:defRPr/>
            </a:lvl1pPr>
          </a:lstStyle>
          <a:p>
            <a:r>
              <a:rPr lang="en-US" dirty="0"/>
              <a:t> </a:t>
            </a:r>
            <a:r>
              <a:rPr lang="en-US" sz="600" b="1" dirty="0">
                <a:solidFill>
                  <a:schemeClr val="bg1"/>
                </a:solidFill>
                <a:latin typeface="+mn-lt"/>
              </a:rPr>
              <a:t>Slide </a:t>
            </a:r>
            <a:fld id="{1B40CCF2-86B4-4D97-9CDE-DA27E1AF9117}"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3" name="Rectangle 3"/>
          <p:cNvSpPr>
            <a:spLocks noGrp="1" noChangeArrowheads="1"/>
          </p:cNvSpPr>
          <p:nvPr>
            <p:ph type="sldNum" sz="quarter" idx="11"/>
          </p:nvPr>
        </p:nvSpPr>
        <p:spPr>
          <a:ln/>
        </p:spPr>
        <p:txBody>
          <a:bodyPr/>
          <a:lstStyle>
            <a:lvl1pPr>
              <a:defRPr/>
            </a:lvl1pPr>
          </a:lstStyle>
          <a:p>
            <a:pPr>
              <a:defRPr/>
            </a:pPr>
            <a:fld id="{E9B279DA-B815-431C-A14C-1BEE7C9B3969}" type="slidenum">
              <a:rPr lang="en-US"/>
              <a:pPr>
                <a:defRPr/>
              </a:pPr>
              <a:t>‹#›</a:t>
            </a:fld>
            <a:endParaRPr lang="en-US" dirty="0"/>
          </a:p>
        </p:txBody>
      </p:sp>
      <p:sp>
        <p:nvSpPr>
          <p:cNvPr id="4" name="Rectangle 16"/>
          <p:cNvSpPr>
            <a:spLocks noGrp="1" noChangeArrowheads="1"/>
          </p:cNvSpPr>
          <p:nvPr>
            <p:ph type="dt" sz="half" idx="12"/>
          </p:nvPr>
        </p:nvSpPr>
        <p:spPr>
          <a:xfrm>
            <a:off x="304960" y="4163483"/>
            <a:ext cx="1423141" cy="317500"/>
          </a:xfrm>
          <a:prstGeom prst="rect">
            <a:avLst/>
          </a:prstGeom>
          <a:ln/>
        </p:spPr>
        <p:txBody>
          <a:bodyPr lIns="60972" tIns="30486" rIns="60972" bIns="30486"/>
          <a:lstStyle>
            <a:lvl1pPr>
              <a:defRPr/>
            </a:lvl1pPr>
          </a:lstStyle>
          <a:p>
            <a:pPr>
              <a:defRPr/>
            </a:pP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105" name="Picture 9" descr="C:\Documents and Settings\User\Desktop\NCEH\slidemasterimages\title_master_bottom.jpg"/>
          <p:cNvPicPr>
            <a:picLocks noChangeAspect="1" noChangeArrowheads="1"/>
          </p:cNvPicPr>
          <p:nvPr/>
        </p:nvPicPr>
        <p:blipFill>
          <a:blip r:embed="rId2" cstate="print"/>
          <a:srcRect/>
          <a:stretch>
            <a:fillRect/>
          </a:stretch>
        </p:blipFill>
        <p:spPr bwMode="auto">
          <a:xfrm>
            <a:off x="1" y="3206752"/>
            <a:ext cx="6097057" cy="1654175"/>
          </a:xfrm>
          <a:prstGeom prst="rect">
            <a:avLst/>
          </a:prstGeom>
          <a:noFill/>
        </p:spPr>
      </p:pic>
      <p:pic>
        <p:nvPicPr>
          <p:cNvPr id="4104" name="Picture 8" descr="C:\Documents and Settings\User\Desktop\NCEH\slidemasterimages\title_master_top.jpg"/>
          <p:cNvPicPr>
            <a:picLocks noChangeAspect="1" noChangeArrowheads="1"/>
          </p:cNvPicPr>
          <p:nvPr/>
        </p:nvPicPr>
        <p:blipFill>
          <a:blip r:embed="rId3" cstate="print"/>
          <a:srcRect/>
          <a:stretch>
            <a:fillRect/>
          </a:stretch>
        </p:blipFill>
        <p:spPr bwMode="auto">
          <a:xfrm>
            <a:off x="1" y="0"/>
            <a:ext cx="6097057" cy="1663700"/>
          </a:xfrm>
          <a:prstGeom prst="rect">
            <a:avLst/>
          </a:prstGeom>
          <a:noFill/>
        </p:spPr>
      </p:pic>
      <p:sp>
        <p:nvSpPr>
          <p:cNvPr id="5" name="Title 4"/>
          <p:cNvSpPr>
            <a:spLocks noGrp="1"/>
          </p:cNvSpPr>
          <p:nvPr>
            <p:ph type="title"/>
          </p:nvPr>
        </p:nvSpPr>
        <p:spPr>
          <a:xfrm>
            <a:off x="457438" y="2082800"/>
            <a:ext cx="5184299" cy="762000"/>
          </a:xfrm>
        </p:spPr>
        <p:txBody>
          <a:bodyPr/>
          <a:lstStyle>
            <a:lvl1pPr>
              <a:defRPr sz="1900">
                <a:solidFill>
                  <a:schemeClr val="tx1"/>
                </a:solidFill>
              </a:defRPr>
            </a:lvl1pPr>
          </a:lstStyle>
          <a:p>
            <a:r>
              <a:rPr lang="en-US" smtClean="0"/>
              <a:t>Click to edit Master title style</a:t>
            </a:r>
            <a:endParaRPr lang="en-US" dirty="0"/>
          </a:p>
        </p:txBody>
      </p:sp>
      <p:pic>
        <p:nvPicPr>
          <p:cNvPr id="7" name="Picture 6" descr="title_master_bottom2.jpg"/>
          <p:cNvPicPr>
            <a:picLocks noChangeAspect="1"/>
          </p:cNvPicPr>
          <p:nvPr userDrawn="1"/>
        </p:nvPicPr>
        <p:blipFill>
          <a:blip r:embed="rId4" cstate="print"/>
          <a:stretch>
            <a:fillRect/>
          </a:stretch>
        </p:blipFill>
        <p:spPr>
          <a:xfrm>
            <a:off x="0" y="3221091"/>
            <a:ext cx="6099175" cy="165571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793" y="2937934"/>
            <a:ext cx="5184299" cy="908050"/>
          </a:xfrm>
        </p:spPr>
        <p:txBody>
          <a:bodyPr anchor="t"/>
          <a:lstStyle>
            <a:lvl1pPr algn="l">
              <a:defRPr sz="27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481793" y="1937810"/>
            <a:ext cx="5184299" cy="1000125"/>
          </a:xfrm>
        </p:spPr>
        <p:txBody>
          <a:bodyPr anchor="b"/>
          <a:lstStyle>
            <a:lvl1pPr marL="0" indent="0">
              <a:buNone/>
              <a:defRPr sz="1300"/>
            </a:lvl1pPr>
            <a:lvl2pPr marL="304861" indent="0">
              <a:buNone/>
              <a:defRPr sz="1200"/>
            </a:lvl2pPr>
            <a:lvl3pPr marL="609722" indent="0">
              <a:buNone/>
              <a:defRPr sz="1100"/>
            </a:lvl3pPr>
            <a:lvl4pPr marL="914583" indent="0">
              <a:buNone/>
              <a:defRPr sz="900"/>
            </a:lvl4pPr>
            <a:lvl5pPr marL="1219444" indent="0">
              <a:buNone/>
              <a:defRPr sz="900"/>
            </a:lvl5pPr>
            <a:lvl6pPr marL="1524305" indent="0">
              <a:buNone/>
              <a:defRPr sz="900"/>
            </a:lvl6pPr>
            <a:lvl7pPr marL="1829166" indent="0">
              <a:buNone/>
              <a:defRPr sz="900"/>
            </a:lvl7pPr>
            <a:lvl8pPr marL="2134027" indent="0">
              <a:buNone/>
              <a:defRPr sz="900"/>
            </a:lvl8pPr>
            <a:lvl9pPr marL="2438888" indent="0">
              <a:buNone/>
              <a:defRPr sz="9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dirty="0" smtClean="0"/>
              <a:t>Program Evaluation Part 1</a:t>
            </a:r>
            <a:endParaRPr lang="en-US" dirty="0"/>
          </a:p>
        </p:txBody>
      </p:sp>
      <p:sp>
        <p:nvSpPr>
          <p:cNvPr id="5" name="Slide Number Placeholder 4"/>
          <p:cNvSpPr>
            <a:spLocks noGrp="1"/>
          </p:cNvSpPr>
          <p:nvPr>
            <p:ph type="sldNum" sz="quarter" idx="11"/>
          </p:nvPr>
        </p:nvSpPr>
        <p:spPr>
          <a:xfrm>
            <a:off x="4573588" y="4394200"/>
            <a:ext cx="1068149" cy="177800"/>
          </a:xfrm>
        </p:spPr>
        <p:txBody>
          <a:bodyPr/>
          <a:lstStyle>
            <a:lvl1pPr>
              <a:defRPr/>
            </a:lvl1pPr>
          </a:lstStyle>
          <a:p>
            <a:r>
              <a:rPr lang="en-US" dirty="0" smtClean="0"/>
              <a:t> </a:t>
            </a:r>
            <a:r>
              <a:rPr lang="en-US" sz="1050" b="1" dirty="0" smtClean="0">
                <a:solidFill>
                  <a:schemeClr val="bg1"/>
                </a:solidFill>
                <a:latin typeface="+mn-lt"/>
              </a:rPr>
              <a:t>Slide </a:t>
            </a:r>
            <a:fld id="{4BA790FA-A1DB-447A-9D74-60BF5DBFE056}" type="slidenum">
              <a:rPr lang="en-US" sz="1050" b="1" smtClean="0">
                <a:solidFill>
                  <a:schemeClr val="bg1"/>
                </a:solidFill>
                <a:latin typeface="+mn-lt"/>
              </a:rPr>
              <a:pPr/>
              <a:t>‹#›</a:t>
            </a:fld>
            <a:r>
              <a:rPr lang="en-US" sz="1050" b="1" dirty="0" smtClean="0">
                <a:solidFill>
                  <a:schemeClr val="bg1"/>
                </a:solidFill>
                <a:latin typeface="+mn-lt"/>
              </a:rPr>
              <a:t>of 30</a:t>
            </a:r>
            <a:endParaRPr lang="en-US" sz="1050" b="1" dirty="0">
              <a:solidFill>
                <a:schemeClr val="bg1"/>
              </a:solidFill>
              <a:latin typeface="+mn-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438" y="1066800"/>
            <a:ext cx="2541323" cy="2743200"/>
          </a:xfrm>
        </p:spPr>
        <p:txBody>
          <a:bodyPr/>
          <a:lstStyle>
            <a:lvl1pPr>
              <a:defRPr sz="1900"/>
            </a:lvl1pPr>
            <a:lvl2pPr>
              <a:defRPr sz="16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00414" y="1066800"/>
            <a:ext cx="2541323" cy="2743200"/>
          </a:xfrm>
        </p:spPr>
        <p:txBody>
          <a:bodyPr/>
          <a:lstStyle>
            <a:lvl1pPr>
              <a:defRPr sz="1900"/>
            </a:lvl1pPr>
            <a:lvl2pPr>
              <a:defRPr sz="16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1588" y="4191000"/>
            <a:ext cx="1144586" cy="304800"/>
          </a:xfrm>
        </p:spPr>
        <p:txBody>
          <a:bodyPr/>
          <a:lstStyle>
            <a:lvl1pPr algn="l">
              <a:defRPr b="0"/>
            </a:lvl1pPr>
          </a:lstStyle>
          <a:p>
            <a:r>
              <a:rPr lang="en-US" dirty="0" smtClean="0"/>
              <a:t>Program Evaluation Part 1</a:t>
            </a:r>
            <a:endParaRPr lang="en-US" dirty="0"/>
          </a:p>
        </p:txBody>
      </p:sp>
      <p:sp>
        <p:nvSpPr>
          <p:cNvPr id="6" name="Slide Number Placeholder 5"/>
          <p:cNvSpPr>
            <a:spLocks noGrp="1"/>
          </p:cNvSpPr>
          <p:nvPr>
            <p:ph type="sldNum" sz="quarter" idx="11"/>
          </p:nvPr>
        </p:nvSpPr>
        <p:spPr>
          <a:xfrm>
            <a:off x="5181838" y="4318000"/>
            <a:ext cx="915750" cy="177800"/>
          </a:xfrm>
        </p:spPr>
        <p:txBody>
          <a:bodyPr/>
          <a:lstStyle>
            <a:lvl1pPr>
              <a:defRPr sz="1050" b="0"/>
            </a:lvl1pPr>
          </a:lstStyle>
          <a:p>
            <a:r>
              <a:rPr lang="en-US" dirty="0" smtClean="0"/>
              <a:t> </a:t>
            </a:r>
            <a:r>
              <a:rPr lang="en-US" sz="900" dirty="0" smtClean="0">
                <a:solidFill>
                  <a:schemeClr val="bg1"/>
                </a:solidFill>
                <a:latin typeface="+mn-lt"/>
              </a:rPr>
              <a:t>Slide </a:t>
            </a:r>
            <a:fld id="{FA56ADD1-5CDF-41A9-A82B-0AB3377C0DD9}" type="slidenum">
              <a:rPr lang="en-US" sz="900" smtClean="0">
                <a:solidFill>
                  <a:schemeClr val="bg1"/>
                </a:solidFill>
                <a:latin typeface="+mn-lt"/>
              </a:rPr>
              <a:pPr/>
              <a:t>‹#›</a:t>
            </a:fld>
            <a:r>
              <a:rPr lang="en-US" sz="900" dirty="0" smtClean="0">
                <a:solidFill>
                  <a:schemeClr val="bg1"/>
                </a:solidFill>
                <a:latin typeface="+mn-lt"/>
              </a:rPr>
              <a:t>of 30</a:t>
            </a:r>
            <a:endParaRPr lang="en-US" sz="900" dirty="0">
              <a:solidFill>
                <a:schemeClr val="bg1"/>
              </a:solidFill>
              <a:latin typeface="+mn-l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4959" y="183092"/>
            <a:ext cx="5489258" cy="76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04959" y="1023409"/>
            <a:ext cx="2694862" cy="426508"/>
          </a:xfrm>
        </p:spPr>
        <p:txBody>
          <a:bodyPr anchor="b"/>
          <a:lstStyle>
            <a:lvl1pPr marL="0" indent="0">
              <a:buNone/>
              <a:defRPr sz="1600" b="1"/>
            </a:lvl1pPr>
            <a:lvl2pPr marL="304861" indent="0">
              <a:buNone/>
              <a:defRPr sz="1300" b="1"/>
            </a:lvl2pPr>
            <a:lvl3pPr marL="609722" indent="0">
              <a:buNone/>
              <a:defRPr sz="1200" b="1"/>
            </a:lvl3pPr>
            <a:lvl4pPr marL="914583" indent="0">
              <a:buNone/>
              <a:defRPr sz="1100" b="1"/>
            </a:lvl4pPr>
            <a:lvl5pPr marL="1219444" indent="0">
              <a:buNone/>
              <a:defRPr sz="1100" b="1"/>
            </a:lvl5pPr>
            <a:lvl6pPr marL="1524305" indent="0">
              <a:buNone/>
              <a:defRPr sz="1100" b="1"/>
            </a:lvl6pPr>
            <a:lvl7pPr marL="1829166" indent="0">
              <a:buNone/>
              <a:defRPr sz="1100" b="1"/>
            </a:lvl7pPr>
            <a:lvl8pPr marL="2134027" indent="0">
              <a:buNone/>
              <a:defRPr sz="1100" b="1"/>
            </a:lvl8pPr>
            <a:lvl9pPr marL="2438888" indent="0">
              <a:buNone/>
              <a:defRPr sz="1100" b="1"/>
            </a:lvl9pPr>
          </a:lstStyle>
          <a:p>
            <a:pPr lvl="0"/>
            <a:r>
              <a:rPr lang="en-US" smtClean="0"/>
              <a:t>Click to edit Master text styles</a:t>
            </a:r>
          </a:p>
        </p:txBody>
      </p:sp>
      <p:sp>
        <p:nvSpPr>
          <p:cNvPr id="4" name="Content Placeholder 3"/>
          <p:cNvSpPr>
            <a:spLocks noGrp="1"/>
          </p:cNvSpPr>
          <p:nvPr>
            <p:ph sz="half" idx="2"/>
          </p:nvPr>
        </p:nvSpPr>
        <p:spPr>
          <a:xfrm>
            <a:off x="304959" y="1449918"/>
            <a:ext cx="2694862" cy="2634192"/>
          </a:xfrm>
        </p:spPr>
        <p:txBody>
          <a:bodyPr/>
          <a:lstStyle>
            <a:lvl1pPr>
              <a:defRPr sz="1600"/>
            </a:lvl1pPr>
            <a:lvl2pPr>
              <a:defRPr sz="13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098298" y="1023409"/>
            <a:ext cx="2695919" cy="426508"/>
          </a:xfrm>
        </p:spPr>
        <p:txBody>
          <a:bodyPr anchor="b"/>
          <a:lstStyle>
            <a:lvl1pPr marL="0" indent="0">
              <a:buNone/>
              <a:defRPr sz="1600" b="1"/>
            </a:lvl1pPr>
            <a:lvl2pPr marL="304861" indent="0">
              <a:buNone/>
              <a:defRPr sz="1300" b="1"/>
            </a:lvl2pPr>
            <a:lvl3pPr marL="609722" indent="0">
              <a:buNone/>
              <a:defRPr sz="1200" b="1"/>
            </a:lvl3pPr>
            <a:lvl4pPr marL="914583" indent="0">
              <a:buNone/>
              <a:defRPr sz="1100" b="1"/>
            </a:lvl4pPr>
            <a:lvl5pPr marL="1219444" indent="0">
              <a:buNone/>
              <a:defRPr sz="1100" b="1"/>
            </a:lvl5pPr>
            <a:lvl6pPr marL="1524305" indent="0">
              <a:buNone/>
              <a:defRPr sz="1100" b="1"/>
            </a:lvl6pPr>
            <a:lvl7pPr marL="1829166" indent="0">
              <a:buNone/>
              <a:defRPr sz="1100" b="1"/>
            </a:lvl7pPr>
            <a:lvl8pPr marL="2134027" indent="0">
              <a:buNone/>
              <a:defRPr sz="1100" b="1"/>
            </a:lvl8pPr>
            <a:lvl9pPr marL="2438888" indent="0">
              <a:buNone/>
              <a:defRPr sz="1100" b="1"/>
            </a:lvl9pPr>
          </a:lstStyle>
          <a:p>
            <a:pPr lvl="0"/>
            <a:r>
              <a:rPr lang="en-US" smtClean="0"/>
              <a:t>Click to edit Master text styles</a:t>
            </a:r>
          </a:p>
        </p:txBody>
      </p:sp>
      <p:sp>
        <p:nvSpPr>
          <p:cNvPr id="6" name="Content Placeholder 5"/>
          <p:cNvSpPr>
            <a:spLocks noGrp="1"/>
          </p:cNvSpPr>
          <p:nvPr>
            <p:ph sz="quarter" idx="4"/>
          </p:nvPr>
        </p:nvSpPr>
        <p:spPr>
          <a:xfrm>
            <a:off x="3098298" y="1449918"/>
            <a:ext cx="2695919" cy="2634192"/>
          </a:xfrm>
        </p:spPr>
        <p:txBody>
          <a:bodyPr/>
          <a:lstStyle>
            <a:lvl1pPr>
              <a:defRPr sz="1600"/>
            </a:lvl1pPr>
            <a:lvl2pPr>
              <a:defRPr sz="13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dirty="0" smtClean="0"/>
              <a:t>Program Evaluation Part 1</a:t>
            </a:r>
            <a:endParaRPr lang="en-US" dirty="0"/>
          </a:p>
        </p:txBody>
      </p:sp>
      <p:sp>
        <p:nvSpPr>
          <p:cNvPr id="8" name="Slide Number Placeholder 7"/>
          <p:cNvSpPr>
            <a:spLocks noGrp="1"/>
          </p:cNvSpPr>
          <p:nvPr>
            <p:ph type="sldNum" sz="quarter" idx="11"/>
          </p:nvPr>
        </p:nvSpPr>
        <p:spPr/>
        <p:txBody>
          <a:bodyPr/>
          <a:lstStyle>
            <a:lvl1pPr>
              <a:defRPr/>
            </a:lvl1pPr>
          </a:lstStyle>
          <a:p>
            <a:r>
              <a:rPr lang="en-US" dirty="0"/>
              <a:t> </a:t>
            </a:r>
            <a:r>
              <a:rPr lang="en-US" sz="600" b="1" dirty="0">
                <a:solidFill>
                  <a:schemeClr val="bg1"/>
                </a:solidFill>
                <a:latin typeface="+mn-lt"/>
              </a:rPr>
              <a:t>Slide </a:t>
            </a:r>
            <a:fld id="{42805025-5C68-49BD-A21A-D5322973361D}"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dirty="0" smtClean="0"/>
              <a:t>Program Evaluation Part 1</a:t>
            </a:r>
            <a:endParaRPr lang="en-US" dirty="0"/>
          </a:p>
        </p:txBody>
      </p:sp>
      <p:sp>
        <p:nvSpPr>
          <p:cNvPr id="4" name="Slide Number Placeholder 3"/>
          <p:cNvSpPr>
            <a:spLocks noGrp="1"/>
          </p:cNvSpPr>
          <p:nvPr>
            <p:ph type="sldNum" sz="quarter" idx="11"/>
          </p:nvPr>
        </p:nvSpPr>
        <p:spPr/>
        <p:txBody>
          <a:bodyPr/>
          <a:lstStyle>
            <a:lvl1pPr>
              <a:defRPr/>
            </a:lvl1pPr>
          </a:lstStyle>
          <a:p>
            <a:r>
              <a:rPr lang="en-US" dirty="0"/>
              <a:t> </a:t>
            </a:r>
            <a:r>
              <a:rPr lang="en-US" sz="600" b="1" dirty="0">
                <a:solidFill>
                  <a:schemeClr val="bg1"/>
                </a:solidFill>
                <a:latin typeface="+mn-lt"/>
              </a:rPr>
              <a:t>Slide </a:t>
            </a:r>
            <a:fld id="{87CAA500-E4E0-4497-9F20-C75513BBEBB8}"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dirty="0" smtClean="0"/>
              <a:t>Program Evaluation Part 1</a:t>
            </a:r>
            <a:endParaRPr lang="en-US" dirty="0"/>
          </a:p>
        </p:txBody>
      </p:sp>
      <p:sp>
        <p:nvSpPr>
          <p:cNvPr id="3" name="Slide Number Placeholder 2"/>
          <p:cNvSpPr>
            <a:spLocks noGrp="1"/>
          </p:cNvSpPr>
          <p:nvPr>
            <p:ph type="sldNum" sz="quarter" idx="11"/>
          </p:nvPr>
        </p:nvSpPr>
        <p:spPr/>
        <p:txBody>
          <a:bodyPr/>
          <a:lstStyle>
            <a:lvl1pPr>
              <a:defRPr/>
            </a:lvl1pPr>
          </a:lstStyle>
          <a:p>
            <a:r>
              <a:rPr lang="en-US" dirty="0" smtClean="0"/>
              <a:t> </a:t>
            </a:r>
            <a:r>
              <a:rPr lang="en-US" sz="600" b="1" dirty="0" smtClean="0">
                <a:solidFill>
                  <a:schemeClr val="bg1"/>
                </a:solidFill>
                <a:latin typeface="+mn-lt"/>
              </a:rPr>
              <a:t>Slide </a:t>
            </a:r>
            <a:fld id="{19EF57F6-BF4D-47C6-9C20-3DDF4655460D}" type="slidenum">
              <a:rPr lang="en-US" sz="600" b="1" smtClean="0">
                <a:solidFill>
                  <a:schemeClr val="bg1"/>
                </a:solidFill>
                <a:latin typeface="+mn-lt"/>
              </a:rPr>
              <a:pPr/>
              <a:t>‹#›</a:t>
            </a:fld>
            <a:r>
              <a:rPr lang="en-US" sz="600" b="1" dirty="0" smtClean="0">
                <a:solidFill>
                  <a:schemeClr val="bg1"/>
                </a:solidFill>
                <a:latin typeface="+mn-lt"/>
              </a:rPr>
              <a:t> of 30</a:t>
            </a:r>
            <a:endParaRPr lang="en-US" sz="600" b="1" dirty="0">
              <a:solidFill>
                <a:schemeClr val="bg1"/>
              </a:solidFill>
              <a:latin typeface="+mn-lt"/>
            </a:endParaRPr>
          </a:p>
        </p:txBody>
      </p:sp>
      <p:sp>
        <p:nvSpPr>
          <p:cNvPr id="5" name="Content Placeholder 4"/>
          <p:cNvSpPr>
            <a:spLocks noGrp="1"/>
          </p:cNvSpPr>
          <p:nvPr>
            <p:ph sz="quarter" idx="12"/>
          </p:nvPr>
        </p:nvSpPr>
        <p:spPr>
          <a:xfrm>
            <a:off x="304959" y="1117600"/>
            <a:ext cx="5540084" cy="2794000"/>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960" y="182033"/>
            <a:ext cx="2006587" cy="774700"/>
          </a:xfrm>
        </p:spPr>
        <p:txBody>
          <a:bodyPr anchor="b"/>
          <a:lstStyle>
            <a:lvl1pPr algn="l">
              <a:defRPr sz="1300" b="1"/>
            </a:lvl1pPr>
          </a:lstStyle>
          <a:p>
            <a:r>
              <a:rPr lang="en-US" smtClean="0"/>
              <a:t>Click to edit Master title style</a:t>
            </a:r>
            <a:endParaRPr lang="en-US"/>
          </a:p>
        </p:txBody>
      </p:sp>
      <p:sp>
        <p:nvSpPr>
          <p:cNvPr id="3" name="Content Placeholder 2"/>
          <p:cNvSpPr>
            <a:spLocks noGrp="1"/>
          </p:cNvSpPr>
          <p:nvPr>
            <p:ph idx="1"/>
          </p:nvPr>
        </p:nvSpPr>
        <p:spPr>
          <a:xfrm>
            <a:off x="2384609" y="182034"/>
            <a:ext cx="3409608" cy="3902075"/>
          </a:xfrm>
        </p:spPr>
        <p:txBody>
          <a:bodyPr/>
          <a:lstStyle>
            <a:lvl1pPr>
              <a:defRPr sz="2100"/>
            </a:lvl1pPr>
            <a:lvl2pPr>
              <a:defRPr sz="19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4960" y="956735"/>
            <a:ext cx="2006587" cy="3127375"/>
          </a:xfrm>
        </p:spPr>
        <p:txBody>
          <a:bodyPr/>
          <a:lstStyle>
            <a:lvl1pPr marL="0" indent="0">
              <a:buNone/>
              <a:defRPr sz="900"/>
            </a:lvl1pPr>
            <a:lvl2pPr marL="304861" indent="0">
              <a:buNone/>
              <a:defRPr sz="800"/>
            </a:lvl2pPr>
            <a:lvl3pPr marL="609722" indent="0">
              <a:buNone/>
              <a:defRPr sz="700"/>
            </a:lvl3pPr>
            <a:lvl4pPr marL="914583" indent="0">
              <a:buNone/>
              <a:defRPr sz="600"/>
            </a:lvl4pPr>
            <a:lvl5pPr marL="1219444" indent="0">
              <a:buNone/>
              <a:defRPr sz="600"/>
            </a:lvl5pPr>
            <a:lvl6pPr marL="1524305" indent="0">
              <a:buNone/>
              <a:defRPr sz="600"/>
            </a:lvl6pPr>
            <a:lvl7pPr marL="1829166" indent="0">
              <a:buNone/>
              <a:defRPr sz="600"/>
            </a:lvl7pPr>
            <a:lvl8pPr marL="2134027" indent="0">
              <a:buNone/>
              <a:defRPr sz="600"/>
            </a:lvl8pPr>
            <a:lvl9pPr marL="2438888" indent="0">
              <a:buNone/>
              <a:defRPr sz="6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dirty="0" smtClean="0"/>
              <a:t>Program Evaluation Part 1</a:t>
            </a:r>
            <a:endParaRPr lang="en-US" dirty="0"/>
          </a:p>
        </p:txBody>
      </p:sp>
      <p:sp>
        <p:nvSpPr>
          <p:cNvPr id="6" name="Slide Number Placeholder 5"/>
          <p:cNvSpPr>
            <a:spLocks noGrp="1"/>
          </p:cNvSpPr>
          <p:nvPr>
            <p:ph type="sldNum" sz="quarter" idx="11"/>
          </p:nvPr>
        </p:nvSpPr>
        <p:spPr/>
        <p:txBody>
          <a:bodyPr/>
          <a:lstStyle>
            <a:lvl1pPr>
              <a:defRPr/>
            </a:lvl1pPr>
          </a:lstStyle>
          <a:p>
            <a:r>
              <a:rPr lang="en-US" dirty="0"/>
              <a:t> </a:t>
            </a:r>
            <a:r>
              <a:rPr lang="en-US" sz="600" b="1" dirty="0">
                <a:solidFill>
                  <a:schemeClr val="bg1"/>
                </a:solidFill>
                <a:latin typeface="+mn-lt"/>
              </a:rPr>
              <a:t>Slide </a:t>
            </a:r>
            <a:fld id="{392F44F1-E5FB-4487-AE14-4145D050466A}"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5481" y="3200401"/>
            <a:ext cx="3659505" cy="377825"/>
          </a:xfrm>
        </p:spPr>
        <p:txBody>
          <a:bodyPr anchor="b"/>
          <a:lstStyle>
            <a:lvl1pPr algn="l">
              <a:defRPr sz="1300" b="1"/>
            </a:lvl1pPr>
          </a:lstStyle>
          <a:p>
            <a:r>
              <a:rPr lang="en-US" smtClean="0"/>
              <a:t>Click to edit Master title style</a:t>
            </a:r>
            <a:endParaRPr lang="en-US"/>
          </a:p>
        </p:txBody>
      </p:sp>
      <p:sp>
        <p:nvSpPr>
          <p:cNvPr id="3" name="Picture Placeholder 2"/>
          <p:cNvSpPr>
            <a:spLocks noGrp="1"/>
          </p:cNvSpPr>
          <p:nvPr>
            <p:ph type="pic" idx="1"/>
          </p:nvPr>
        </p:nvSpPr>
        <p:spPr>
          <a:xfrm>
            <a:off x="1195481" y="408517"/>
            <a:ext cx="3659505" cy="2743200"/>
          </a:xfrm>
        </p:spPr>
        <p:txBody>
          <a:bodyPr/>
          <a:lstStyle>
            <a:lvl1pPr marL="0" indent="0">
              <a:buNone/>
              <a:defRPr sz="2100"/>
            </a:lvl1pPr>
            <a:lvl2pPr marL="304861" indent="0">
              <a:buNone/>
              <a:defRPr sz="1900"/>
            </a:lvl2pPr>
            <a:lvl3pPr marL="609722" indent="0">
              <a:buNone/>
              <a:defRPr sz="1600"/>
            </a:lvl3pPr>
            <a:lvl4pPr marL="914583" indent="0">
              <a:buNone/>
              <a:defRPr sz="1300"/>
            </a:lvl4pPr>
            <a:lvl5pPr marL="1219444" indent="0">
              <a:buNone/>
              <a:defRPr sz="1300"/>
            </a:lvl5pPr>
            <a:lvl6pPr marL="1524305" indent="0">
              <a:buNone/>
              <a:defRPr sz="1300"/>
            </a:lvl6pPr>
            <a:lvl7pPr marL="1829166" indent="0">
              <a:buNone/>
              <a:defRPr sz="1300"/>
            </a:lvl7pPr>
            <a:lvl8pPr marL="2134027" indent="0">
              <a:buNone/>
              <a:defRPr sz="1300"/>
            </a:lvl8pPr>
            <a:lvl9pPr marL="2438888" indent="0">
              <a:buNone/>
              <a:defRPr sz="13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95481" y="3578225"/>
            <a:ext cx="3659505" cy="536575"/>
          </a:xfrm>
        </p:spPr>
        <p:txBody>
          <a:bodyPr/>
          <a:lstStyle>
            <a:lvl1pPr marL="0" indent="0">
              <a:buNone/>
              <a:defRPr sz="900"/>
            </a:lvl1pPr>
            <a:lvl2pPr marL="304861" indent="0">
              <a:buNone/>
              <a:defRPr sz="800"/>
            </a:lvl2pPr>
            <a:lvl3pPr marL="609722" indent="0">
              <a:buNone/>
              <a:defRPr sz="700"/>
            </a:lvl3pPr>
            <a:lvl4pPr marL="914583" indent="0">
              <a:buNone/>
              <a:defRPr sz="600"/>
            </a:lvl4pPr>
            <a:lvl5pPr marL="1219444" indent="0">
              <a:buNone/>
              <a:defRPr sz="600"/>
            </a:lvl5pPr>
            <a:lvl6pPr marL="1524305" indent="0">
              <a:buNone/>
              <a:defRPr sz="600"/>
            </a:lvl6pPr>
            <a:lvl7pPr marL="1829166" indent="0">
              <a:buNone/>
              <a:defRPr sz="600"/>
            </a:lvl7pPr>
            <a:lvl8pPr marL="2134027" indent="0">
              <a:buNone/>
              <a:defRPr sz="600"/>
            </a:lvl8pPr>
            <a:lvl9pPr marL="2438888" indent="0">
              <a:buNone/>
              <a:defRPr sz="6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dirty="0" smtClean="0"/>
              <a:t>Program Evaluation Part 1</a:t>
            </a:r>
            <a:endParaRPr lang="en-US" dirty="0"/>
          </a:p>
        </p:txBody>
      </p:sp>
      <p:sp>
        <p:nvSpPr>
          <p:cNvPr id="6" name="Slide Number Placeholder 5"/>
          <p:cNvSpPr>
            <a:spLocks noGrp="1"/>
          </p:cNvSpPr>
          <p:nvPr>
            <p:ph type="sldNum" sz="quarter" idx="11"/>
          </p:nvPr>
        </p:nvSpPr>
        <p:spPr/>
        <p:txBody>
          <a:bodyPr/>
          <a:lstStyle>
            <a:lvl1pPr>
              <a:defRPr/>
            </a:lvl1pPr>
          </a:lstStyle>
          <a:p>
            <a:r>
              <a:rPr lang="en-US" dirty="0"/>
              <a:t> </a:t>
            </a:r>
            <a:r>
              <a:rPr lang="en-US" sz="600" b="1" dirty="0">
                <a:solidFill>
                  <a:schemeClr val="bg1"/>
                </a:solidFill>
                <a:latin typeface="+mn-lt"/>
              </a:rPr>
              <a:t>Slide </a:t>
            </a:r>
            <a:fld id="{7F0B2A16-0EBD-4B8A-9E30-BEA26E90FEB6}"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descr="slide_master_bottom2.jpg"/>
          <p:cNvPicPr>
            <a:picLocks/>
          </p:cNvPicPr>
          <p:nvPr/>
        </p:nvPicPr>
        <p:blipFill>
          <a:blip r:embed="rId14" cstate="print"/>
          <a:stretch>
            <a:fillRect/>
          </a:stretch>
        </p:blipFill>
        <p:spPr>
          <a:xfrm>
            <a:off x="1" y="3810000"/>
            <a:ext cx="6099048" cy="762000"/>
          </a:xfrm>
          <a:prstGeom prst="rect">
            <a:avLst/>
          </a:prstGeom>
        </p:spPr>
      </p:pic>
      <p:pic>
        <p:nvPicPr>
          <p:cNvPr id="1031" name="Picture 7" descr="C:\Documents and Settings\User\Desktop\NCEH\slidemasterimages\slide_master_top.jpg"/>
          <p:cNvPicPr>
            <a:picLocks noChangeAspect="1" noChangeArrowheads="1"/>
          </p:cNvPicPr>
          <p:nvPr/>
        </p:nvPicPr>
        <p:blipFill>
          <a:blip r:embed="rId15" cstate="print"/>
          <a:srcRect/>
          <a:stretch>
            <a:fillRect/>
          </a:stretch>
        </p:blipFill>
        <p:spPr bwMode="auto">
          <a:xfrm>
            <a:off x="2118" y="1"/>
            <a:ext cx="6097057" cy="892175"/>
          </a:xfrm>
          <a:prstGeom prst="rect">
            <a:avLst/>
          </a:prstGeom>
          <a:noFill/>
        </p:spPr>
      </p:pic>
      <p:sp>
        <p:nvSpPr>
          <p:cNvPr id="1026" name="Rectangle 2"/>
          <p:cNvSpPr>
            <a:spLocks noGrp="1" noChangeArrowheads="1"/>
          </p:cNvSpPr>
          <p:nvPr>
            <p:ph type="title"/>
          </p:nvPr>
        </p:nvSpPr>
        <p:spPr bwMode="auto">
          <a:xfrm>
            <a:off x="457438" y="50801"/>
            <a:ext cx="5184299" cy="762000"/>
          </a:xfrm>
          <a:prstGeom prst="rect">
            <a:avLst/>
          </a:prstGeom>
          <a:noFill/>
          <a:ln w="9525">
            <a:noFill/>
            <a:miter lim="800000"/>
            <a:headEnd/>
            <a:tailEnd/>
          </a:ln>
          <a:effectLst/>
        </p:spPr>
        <p:txBody>
          <a:bodyPr vert="horz" wrap="square" lIns="60972" tIns="30486" rIns="60972" bIns="30486"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438" y="1066800"/>
            <a:ext cx="5184299" cy="2743200"/>
          </a:xfrm>
          <a:prstGeom prst="rect">
            <a:avLst/>
          </a:prstGeom>
          <a:noFill/>
          <a:ln w="9525">
            <a:noFill/>
            <a:miter lim="800000"/>
            <a:headEnd/>
            <a:tailEnd/>
          </a:ln>
          <a:effectLst/>
        </p:spPr>
        <p:txBody>
          <a:bodyPr vert="horz" wrap="square" lIns="60972" tIns="30486" rIns="60972" bIns="30486"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Rectangle 5"/>
          <p:cNvSpPr>
            <a:spLocks noGrp="1" noChangeArrowheads="1"/>
          </p:cNvSpPr>
          <p:nvPr>
            <p:ph type="ftr" sz="quarter" idx="3"/>
          </p:nvPr>
        </p:nvSpPr>
        <p:spPr bwMode="auto">
          <a:xfrm>
            <a:off x="1587" y="4191000"/>
            <a:ext cx="1219200" cy="381000"/>
          </a:xfrm>
          <a:prstGeom prst="rect">
            <a:avLst/>
          </a:prstGeom>
          <a:noFill/>
          <a:ln w="9525">
            <a:noFill/>
            <a:miter lim="800000"/>
            <a:headEnd/>
            <a:tailEnd/>
          </a:ln>
          <a:effectLst/>
        </p:spPr>
        <p:txBody>
          <a:bodyPr vert="horz" wrap="square" lIns="60972" tIns="30486" rIns="60972" bIns="30486" numCol="1" anchor="t" anchorCtr="0" compatLnSpc="1">
            <a:prstTxWarp prst="textNoShape">
              <a:avLst/>
            </a:prstTxWarp>
          </a:bodyPr>
          <a:lstStyle>
            <a:lvl1pPr algn="l">
              <a:defRPr sz="1050" b="0">
                <a:solidFill>
                  <a:schemeClr val="bg1"/>
                </a:solidFill>
                <a:latin typeface="+mn-lt"/>
              </a:defRPr>
            </a:lvl1pPr>
          </a:lstStyle>
          <a:p>
            <a:r>
              <a:rPr lang="en-US" dirty="0" smtClean="0"/>
              <a:t>Program Evaluation Part 1</a:t>
            </a:r>
            <a:endParaRPr lang="en-US" dirty="0"/>
          </a:p>
        </p:txBody>
      </p:sp>
      <p:sp>
        <p:nvSpPr>
          <p:cNvPr id="1030" name="Rectangle 6"/>
          <p:cNvSpPr>
            <a:spLocks noGrp="1" noChangeArrowheads="1"/>
          </p:cNvSpPr>
          <p:nvPr>
            <p:ph type="sldNum" sz="quarter" idx="4"/>
          </p:nvPr>
        </p:nvSpPr>
        <p:spPr bwMode="auto">
          <a:xfrm>
            <a:off x="5030788" y="4343400"/>
            <a:ext cx="1066799" cy="177800"/>
          </a:xfrm>
          <a:prstGeom prst="rect">
            <a:avLst/>
          </a:prstGeom>
          <a:noFill/>
          <a:ln w="9525">
            <a:noFill/>
            <a:miter lim="800000"/>
            <a:headEnd/>
            <a:tailEnd/>
          </a:ln>
          <a:effectLst/>
        </p:spPr>
        <p:txBody>
          <a:bodyPr vert="horz" wrap="square" lIns="60972" tIns="30486" rIns="60972" bIns="30486" numCol="1" anchor="t" anchorCtr="0" compatLnSpc="1">
            <a:prstTxWarp prst="textNoShape">
              <a:avLst/>
            </a:prstTxWarp>
          </a:bodyPr>
          <a:lstStyle>
            <a:lvl1pPr algn="r">
              <a:defRPr sz="900" b="0"/>
            </a:lvl1pPr>
          </a:lstStyle>
          <a:p>
            <a:r>
              <a:rPr lang="en-US" dirty="0" smtClean="0"/>
              <a:t> </a:t>
            </a:r>
            <a:r>
              <a:rPr lang="en-US" sz="1050" dirty="0" smtClean="0">
                <a:solidFill>
                  <a:schemeClr val="bg1"/>
                </a:solidFill>
                <a:latin typeface="+mn-lt"/>
              </a:rPr>
              <a:t>Slide </a:t>
            </a:r>
            <a:fld id="{584B41AD-5B6B-4DD7-9B31-0B1DCD0D6665}" type="slidenum">
              <a:rPr lang="en-US" sz="1050" smtClean="0">
                <a:solidFill>
                  <a:schemeClr val="bg1"/>
                </a:solidFill>
                <a:latin typeface="+mn-lt"/>
              </a:rPr>
              <a:pPr/>
              <a:t>‹#›</a:t>
            </a:fld>
            <a:r>
              <a:rPr lang="en-US" sz="1050" dirty="0" smtClean="0">
                <a:solidFill>
                  <a:schemeClr val="bg1"/>
                </a:solidFill>
                <a:latin typeface="+mn-lt"/>
              </a:rPr>
              <a:t>of 30</a:t>
            </a:r>
            <a:endParaRPr lang="en-US" sz="1050" dirty="0">
              <a:solidFill>
                <a:schemeClr val="bg1"/>
              </a:solidFill>
              <a:latin typeface="+mn-lt"/>
            </a:endParaRPr>
          </a:p>
        </p:txBody>
      </p:sp>
      <p:pic>
        <p:nvPicPr>
          <p:cNvPr id="8" name="Picture 7" descr="transparent_tree_logo.gif"/>
          <p:cNvPicPr>
            <a:picLocks noChangeAspect="1"/>
          </p:cNvPicPr>
          <p:nvPr/>
        </p:nvPicPr>
        <p:blipFill>
          <a:blip r:embed="rId16" cstate="print"/>
          <a:stretch>
            <a:fillRect/>
          </a:stretch>
        </p:blipFill>
        <p:spPr>
          <a:xfrm>
            <a:off x="5259388" y="2743201"/>
            <a:ext cx="781051" cy="1057275"/>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sldNum="0" hdr="0" dt="0"/>
  <p:txStyles>
    <p:titleStyle>
      <a:lvl1pPr algn="ctr" rtl="0" eaLnBrk="1" fontAlgn="base" hangingPunct="1">
        <a:spcBef>
          <a:spcPct val="0"/>
        </a:spcBef>
        <a:spcAft>
          <a:spcPct val="0"/>
        </a:spcAft>
        <a:defRPr b="1">
          <a:solidFill>
            <a:schemeClr val="bg1"/>
          </a:solidFill>
          <a:latin typeface="+mj-lt"/>
          <a:ea typeface="+mj-ea"/>
          <a:cs typeface="+mj-cs"/>
        </a:defRPr>
      </a:lvl1pPr>
      <a:lvl2pPr algn="ctr" rtl="0" eaLnBrk="1" fontAlgn="base" hangingPunct="1">
        <a:spcBef>
          <a:spcPct val="0"/>
        </a:spcBef>
        <a:spcAft>
          <a:spcPct val="0"/>
        </a:spcAft>
        <a:defRPr b="1">
          <a:solidFill>
            <a:schemeClr val="bg1"/>
          </a:solidFill>
          <a:latin typeface="Arial" charset="0"/>
        </a:defRPr>
      </a:lvl2pPr>
      <a:lvl3pPr algn="ctr" rtl="0" eaLnBrk="1" fontAlgn="base" hangingPunct="1">
        <a:spcBef>
          <a:spcPct val="0"/>
        </a:spcBef>
        <a:spcAft>
          <a:spcPct val="0"/>
        </a:spcAft>
        <a:defRPr b="1">
          <a:solidFill>
            <a:schemeClr val="bg1"/>
          </a:solidFill>
          <a:latin typeface="Arial" charset="0"/>
        </a:defRPr>
      </a:lvl3pPr>
      <a:lvl4pPr algn="ctr" rtl="0" eaLnBrk="1" fontAlgn="base" hangingPunct="1">
        <a:spcBef>
          <a:spcPct val="0"/>
        </a:spcBef>
        <a:spcAft>
          <a:spcPct val="0"/>
        </a:spcAft>
        <a:defRPr b="1">
          <a:solidFill>
            <a:schemeClr val="bg1"/>
          </a:solidFill>
          <a:latin typeface="Arial" charset="0"/>
        </a:defRPr>
      </a:lvl4pPr>
      <a:lvl5pPr algn="ctr" rtl="0" eaLnBrk="1" fontAlgn="base" hangingPunct="1">
        <a:spcBef>
          <a:spcPct val="0"/>
        </a:spcBef>
        <a:spcAft>
          <a:spcPct val="0"/>
        </a:spcAft>
        <a:defRPr b="1">
          <a:solidFill>
            <a:schemeClr val="bg1"/>
          </a:solidFill>
          <a:latin typeface="Arial" charset="0"/>
        </a:defRPr>
      </a:lvl5pPr>
      <a:lvl6pPr marL="304861" algn="ctr" rtl="0" eaLnBrk="1" fontAlgn="base" hangingPunct="1">
        <a:spcBef>
          <a:spcPct val="0"/>
        </a:spcBef>
        <a:spcAft>
          <a:spcPct val="0"/>
        </a:spcAft>
        <a:defRPr b="1">
          <a:solidFill>
            <a:schemeClr val="bg1"/>
          </a:solidFill>
          <a:latin typeface="Arial" charset="0"/>
        </a:defRPr>
      </a:lvl6pPr>
      <a:lvl7pPr marL="609722" algn="ctr" rtl="0" eaLnBrk="1" fontAlgn="base" hangingPunct="1">
        <a:spcBef>
          <a:spcPct val="0"/>
        </a:spcBef>
        <a:spcAft>
          <a:spcPct val="0"/>
        </a:spcAft>
        <a:defRPr b="1">
          <a:solidFill>
            <a:schemeClr val="bg1"/>
          </a:solidFill>
          <a:latin typeface="Arial" charset="0"/>
        </a:defRPr>
      </a:lvl7pPr>
      <a:lvl8pPr marL="914583" algn="ctr" rtl="0" eaLnBrk="1" fontAlgn="base" hangingPunct="1">
        <a:spcBef>
          <a:spcPct val="0"/>
        </a:spcBef>
        <a:spcAft>
          <a:spcPct val="0"/>
        </a:spcAft>
        <a:defRPr b="1">
          <a:solidFill>
            <a:schemeClr val="bg1"/>
          </a:solidFill>
          <a:latin typeface="Arial" charset="0"/>
        </a:defRPr>
      </a:lvl8pPr>
      <a:lvl9pPr marL="1219444" algn="ctr" rtl="0" eaLnBrk="1" fontAlgn="base" hangingPunct="1">
        <a:spcBef>
          <a:spcPct val="0"/>
        </a:spcBef>
        <a:spcAft>
          <a:spcPct val="0"/>
        </a:spcAft>
        <a:defRPr b="1">
          <a:solidFill>
            <a:schemeClr val="bg1"/>
          </a:solidFill>
          <a:latin typeface="Arial" charset="0"/>
        </a:defRPr>
      </a:lvl9pPr>
    </p:titleStyle>
    <p:bodyStyle>
      <a:lvl1pPr marL="228646" indent="-228646" algn="l" rtl="0" eaLnBrk="1" fontAlgn="base" hangingPunct="1">
        <a:spcBef>
          <a:spcPct val="20000"/>
        </a:spcBef>
        <a:spcAft>
          <a:spcPct val="0"/>
        </a:spcAft>
        <a:defRPr sz="900" b="1">
          <a:solidFill>
            <a:schemeClr val="tx1"/>
          </a:solidFill>
          <a:latin typeface="+mn-lt"/>
          <a:ea typeface="+mn-ea"/>
          <a:cs typeface="+mn-cs"/>
        </a:defRPr>
      </a:lvl1pPr>
      <a:lvl2pPr marL="495399" indent="-190538" algn="l" rtl="0" eaLnBrk="1" fontAlgn="base" hangingPunct="1">
        <a:spcBef>
          <a:spcPct val="20000"/>
        </a:spcBef>
        <a:spcAft>
          <a:spcPct val="0"/>
        </a:spcAft>
        <a:buSzPct val="150000"/>
        <a:buChar char="•"/>
        <a:defRPr sz="900" b="1">
          <a:solidFill>
            <a:schemeClr val="tx1"/>
          </a:solidFill>
          <a:latin typeface="+mn-lt"/>
        </a:defRPr>
      </a:lvl2pPr>
      <a:lvl3pPr marL="762152" indent="-152430" algn="l" rtl="0" eaLnBrk="1" fontAlgn="base" hangingPunct="1">
        <a:spcBef>
          <a:spcPct val="20000"/>
        </a:spcBef>
        <a:spcAft>
          <a:spcPct val="0"/>
        </a:spcAft>
        <a:buChar char="o"/>
        <a:defRPr sz="900" b="1">
          <a:solidFill>
            <a:schemeClr val="tx1"/>
          </a:solidFill>
          <a:latin typeface="+mn-lt"/>
        </a:defRPr>
      </a:lvl3pPr>
      <a:lvl4pPr marL="1067013" indent="-152430" algn="l" rtl="0" eaLnBrk="1" fontAlgn="base" hangingPunct="1">
        <a:spcBef>
          <a:spcPct val="20000"/>
        </a:spcBef>
        <a:spcAft>
          <a:spcPct val="0"/>
        </a:spcAft>
        <a:defRPr sz="1300">
          <a:solidFill>
            <a:schemeClr val="tx1"/>
          </a:solidFill>
          <a:latin typeface="Times New Roman" charset="0"/>
        </a:defRPr>
      </a:lvl4pPr>
      <a:lvl5pPr marL="1371874" indent="-152430" algn="l" rtl="0" eaLnBrk="1" fontAlgn="base" hangingPunct="1">
        <a:spcBef>
          <a:spcPct val="20000"/>
        </a:spcBef>
        <a:spcAft>
          <a:spcPct val="0"/>
        </a:spcAft>
        <a:buChar char="»"/>
        <a:defRPr sz="1300">
          <a:solidFill>
            <a:schemeClr val="tx1"/>
          </a:solidFill>
          <a:latin typeface="Times New Roman" charset="0"/>
        </a:defRPr>
      </a:lvl5pPr>
      <a:lvl6pPr marL="1676735" indent="-152430" algn="l" rtl="0" eaLnBrk="1" fontAlgn="base" hangingPunct="1">
        <a:spcBef>
          <a:spcPct val="20000"/>
        </a:spcBef>
        <a:spcAft>
          <a:spcPct val="0"/>
        </a:spcAft>
        <a:buChar char="»"/>
        <a:defRPr sz="1300">
          <a:solidFill>
            <a:schemeClr val="tx1"/>
          </a:solidFill>
          <a:latin typeface="Times New Roman" charset="0"/>
        </a:defRPr>
      </a:lvl6pPr>
      <a:lvl7pPr marL="1981596" indent="-152430" algn="l" rtl="0" eaLnBrk="1" fontAlgn="base" hangingPunct="1">
        <a:spcBef>
          <a:spcPct val="20000"/>
        </a:spcBef>
        <a:spcAft>
          <a:spcPct val="0"/>
        </a:spcAft>
        <a:buChar char="»"/>
        <a:defRPr sz="1300">
          <a:solidFill>
            <a:schemeClr val="tx1"/>
          </a:solidFill>
          <a:latin typeface="Times New Roman" charset="0"/>
        </a:defRPr>
      </a:lvl7pPr>
      <a:lvl8pPr marL="2286457" indent="-152430" algn="l" rtl="0" eaLnBrk="1" fontAlgn="base" hangingPunct="1">
        <a:spcBef>
          <a:spcPct val="20000"/>
        </a:spcBef>
        <a:spcAft>
          <a:spcPct val="0"/>
        </a:spcAft>
        <a:buChar char="»"/>
        <a:defRPr sz="1300">
          <a:solidFill>
            <a:schemeClr val="tx1"/>
          </a:solidFill>
          <a:latin typeface="Times New Roman" charset="0"/>
        </a:defRPr>
      </a:lvl8pPr>
      <a:lvl9pPr marL="2591318" indent="-152430" algn="l" rtl="0" eaLnBrk="1" fontAlgn="base" hangingPunct="1">
        <a:spcBef>
          <a:spcPct val="20000"/>
        </a:spcBef>
        <a:spcAft>
          <a:spcPct val="0"/>
        </a:spcAft>
        <a:buChar char="»"/>
        <a:defRPr sz="1300">
          <a:solidFill>
            <a:schemeClr val="tx1"/>
          </a:solidFill>
          <a:latin typeface="Times New Roman" charset="0"/>
        </a:defRPr>
      </a:lvl9pPr>
    </p:bodyStyle>
    <p:otherStyle>
      <a:defPPr>
        <a:defRPr lang="en-US"/>
      </a:defPPr>
      <a:lvl1pPr marL="0" algn="l" defTabSz="609722" rtl="0" eaLnBrk="1" latinLnBrk="0" hangingPunct="1">
        <a:defRPr sz="1200" kern="1200">
          <a:solidFill>
            <a:schemeClr val="tx1"/>
          </a:solidFill>
          <a:latin typeface="+mn-lt"/>
          <a:ea typeface="+mn-ea"/>
          <a:cs typeface="+mn-cs"/>
        </a:defRPr>
      </a:lvl1pPr>
      <a:lvl2pPr marL="304861" algn="l" defTabSz="609722" rtl="0" eaLnBrk="1" latinLnBrk="0" hangingPunct="1">
        <a:defRPr sz="1200" kern="1200">
          <a:solidFill>
            <a:schemeClr val="tx1"/>
          </a:solidFill>
          <a:latin typeface="+mn-lt"/>
          <a:ea typeface="+mn-ea"/>
          <a:cs typeface="+mn-cs"/>
        </a:defRPr>
      </a:lvl2pPr>
      <a:lvl3pPr marL="609722" algn="l" defTabSz="609722" rtl="0" eaLnBrk="1" latinLnBrk="0" hangingPunct="1">
        <a:defRPr sz="1200" kern="1200">
          <a:solidFill>
            <a:schemeClr val="tx1"/>
          </a:solidFill>
          <a:latin typeface="+mn-lt"/>
          <a:ea typeface="+mn-ea"/>
          <a:cs typeface="+mn-cs"/>
        </a:defRPr>
      </a:lvl3pPr>
      <a:lvl4pPr marL="914583" algn="l" defTabSz="609722" rtl="0" eaLnBrk="1" latinLnBrk="0" hangingPunct="1">
        <a:defRPr sz="1200" kern="1200">
          <a:solidFill>
            <a:schemeClr val="tx1"/>
          </a:solidFill>
          <a:latin typeface="+mn-lt"/>
          <a:ea typeface="+mn-ea"/>
          <a:cs typeface="+mn-cs"/>
        </a:defRPr>
      </a:lvl4pPr>
      <a:lvl5pPr marL="1219444" algn="l" defTabSz="609722" rtl="0" eaLnBrk="1" latinLnBrk="0" hangingPunct="1">
        <a:defRPr sz="1200" kern="1200">
          <a:solidFill>
            <a:schemeClr val="tx1"/>
          </a:solidFill>
          <a:latin typeface="+mn-lt"/>
          <a:ea typeface="+mn-ea"/>
          <a:cs typeface="+mn-cs"/>
        </a:defRPr>
      </a:lvl5pPr>
      <a:lvl6pPr marL="1524305" algn="l" defTabSz="609722" rtl="0" eaLnBrk="1" latinLnBrk="0" hangingPunct="1">
        <a:defRPr sz="1200" kern="1200">
          <a:solidFill>
            <a:schemeClr val="tx1"/>
          </a:solidFill>
          <a:latin typeface="+mn-lt"/>
          <a:ea typeface="+mn-ea"/>
          <a:cs typeface="+mn-cs"/>
        </a:defRPr>
      </a:lvl6pPr>
      <a:lvl7pPr marL="1829166" algn="l" defTabSz="609722" rtl="0" eaLnBrk="1" latinLnBrk="0" hangingPunct="1">
        <a:defRPr sz="1200" kern="1200">
          <a:solidFill>
            <a:schemeClr val="tx1"/>
          </a:solidFill>
          <a:latin typeface="+mn-lt"/>
          <a:ea typeface="+mn-ea"/>
          <a:cs typeface="+mn-cs"/>
        </a:defRPr>
      </a:lvl7pPr>
      <a:lvl8pPr marL="2134027" algn="l" defTabSz="609722" rtl="0" eaLnBrk="1" latinLnBrk="0" hangingPunct="1">
        <a:defRPr sz="1200" kern="1200">
          <a:solidFill>
            <a:schemeClr val="tx1"/>
          </a:solidFill>
          <a:latin typeface="+mn-lt"/>
          <a:ea typeface="+mn-ea"/>
          <a:cs typeface="+mn-cs"/>
        </a:defRPr>
      </a:lvl8pPr>
      <a:lvl9pPr marL="2438888" algn="l" defTabSz="609722"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hyperlink" Target="http://www.cdc.gov/asthma/program_eval/evaluation_webinar.htm" TargetMode="External"/><Relationship Id="rId4" Type="http://schemas.openxmlformats.org/officeDocument/2006/relationships/hyperlink" Target="http://www.cdc.gov/asthma/program_eval/webinar2.ht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63587" y="21337"/>
            <a:ext cx="4648200" cy="4937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008" tIns="45504" rIns="91008" bIns="45504" rtlCol="0" anchor="ctr"/>
          <a:lstStyle/>
          <a:p>
            <a:pPr algn="ctr"/>
            <a:endParaRPr lang="en-US" dirty="0"/>
          </a:p>
        </p:txBody>
      </p:sp>
      <p:sp>
        <p:nvSpPr>
          <p:cNvPr id="8" name="Title 7"/>
          <p:cNvSpPr>
            <a:spLocks noGrp="1"/>
          </p:cNvSpPr>
          <p:nvPr>
            <p:ph type="title"/>
          </p:nvPr>
        </p:nvSpPr>
        <p:spPr>
          <a:xfrm>
            <a:off x="230187" y="2133600"/>
            <a:ext cx="5024690" cy="1066800"/>
          </a:xfrm>
        </p:spPr>
        <p:txBody>
          <a:bodyPr/>
          <a:lstStyle/>
          <a:p>
            <a:r>
              <a:rPr lang="en-US" sz="1800" i="1" dirty="0" smtClean="0">
                <a:solidFill>
                  <a:schemeClr val="tx2"/>
                </a:solidFill>
              </a:rPr>
              <a:t>“Walking Through</a:t>
            </a:r>
            <a:r>
              <a:rPr lang="en-US" sz="1800" i="1" dirty="0" smtClean="0">
                <a:solidFill>
                  <a:schemeClr val="tx2"/>
                </a:solidFill>
              </a:rPr>
              <a:t> the </a:t>
            </a:r>
            <a:r>
              <a:rPr lang="en-US" sz="1800" i="1" dirty="0" smtClean="0">
                <a:solidFill>
                  <a:schemeClr val="tx2"/>
                </a:solidFill>
              </a:rPr>
              <a:t>Steps and Standards</a:t>
            </a:r>
            <a:r>
              <a:rPr lang="en-US" sz="1800" dirty="0" smtClean="0">
                <a:solidFill>
                  <a:schemeClr val="tx2"/>
                </a:solidFill>
              </a:rPr>
              <a:t>”</a:t>
            </a:r>
            <a:br>
              <a:rPr lang="en-US" sz="1800" dirty="0" smtClean="0">
                <a:solidFill>
                  <a:schemeClr val="tx2"/>
                </a:solidFill>
              </a:rPr>
            </a:br>
            <a:r>
              <a:rPr lang="en-US" sz="1800" dirty="0" smtClean="0">
                <a:solidFill>
                  <a:schemeClr val="tx2"/>
                </a:solidFill>
              </a:rPr>
              <a:t/>
            </a:r>
            <a:br>
              <a:rPr lang="en-US" sz="1800" dirty="0" smtClean="0">
                <a:solidFill>
                  <a:schemeClr val="tx2"/>
                </a:solidFill>
              </a:rPr>
            </a:br>
            <a:r>
              <a:rPr lang="en-US" sz="1400" dirty="0" smtClean="0">
                <a:solidFill>
                  <a:schemeClr val="tx2"/>
                </a:solidFill>
              </a:rPr>
              <a:t>Presented by: Tom </a:t>
            </a:r>
            <a:r>
              <a:rPr lang="en-US" sz="1400" dirty="0" smtClean="0">
                <a:solidFill>
                  <a:schemeClr val="tx2"/>
                </a:solidFill>
              </a:rPr>
              <a:t>Chapel</a:t>
            </a:r>
            <a:endParaRPr lang="en-US" sz="1800" dirty="0"/>
          </a:p>
        </p:txBody>
      </p:sp>
      <p:pic>
        <p:nvPicPr>
          <p:cNvPr id="5" name="Picture 4" descr="cdc_logo.png"/>
          <p:cNvPicPr>
            <a:picLocks noChangeAspect="1"/>
          </p:cNvPicPr>
          <p:nvPr/>
        </p:nvPicPr>
        <p:blipFill>
          <a:blip r:embed="rId3" cstate="print"/>
          <a:stretch>
            <a:fillRect/>
          </a:stretch>
        </p:blipFill>
        <p:spPr>
          <a:xfrm>
            <a:off x="845157" y="59176"/>
            <a:ext cx="3982313" cy="398024"/>
          </a:xfrm>
          <a:prstGeom prst="rect">
            <a:avLst/>
          </a:prstGeom>
        </p:spPr>
      </p:pic>
      <p:pic>
        <p:nvPicPr>
          <p:cNvPr id="6" name="Picture 5" descr="hhs_logo.png"/>
          <p:cNvPicPr>
            <a:picLocks noChangeAspect="1"/>
          </p:cNvPicPr>
          <p:nvPr/>
        </p:nvPicPr>
        <p:blipFill>
          <a:blip r:embed="rId4" cstate="print"/>
          <a:stretch>
            <a:fillRect/>
          </a:stretch>
        </p:blipFill>
        <p:spPr>
          <a:xfrm>
            <a:off x="4802187" y="76200"/>
            <a:ext cx="446460" cy="402336"/>
          </a:xfrm>
          <a:prstGeom prst="rect">
            <a:avLst/>
          </a:prstGeom>
        </p:spPr>
      </p:pic>
      <p:pic>
        <p:nvPicPr>
          <p:cNvPr id="10" name="Picture 9" descr="transparent_tree_logo.gif"/>
          <p:cNvPicPr>
            <a:picLocks noChangeAspect="1"/>
          </p:cNvPicPr>
          <p:nvPr/>
        </p:nvPicPr>
        <p:blipFill>
          <a:blip r:embed="rId5" cstate="print"/>
          <a:stretch>
            <a:fillRect/>
          </a:stretch>
        </p:blipFill>
        <p:spPr>
          <a:xfrm>
            <a:off x="5183187" y="1998491"/>
            <a:ext cx="781051" cy="1049535"/>
          </a:xfrm>
          <a:prstGeom prst="rect">
            <a:avLst/>
          </a:prstGeom>
        </p:spPr>
      </p:pic>
      <p:sp>
        <p:nvSpPr>
          <p:cNvPr id="7" name="TextBox 6"/>
          <p:cNvSpPr txBox="1"/>
          <p:nvPr/>
        </p:nvSpPr>
        <p:spPr>
          <a:xfrm>
            <a:off x="306387" y="1828800"/>
            <a:ext cx="2286000" cy="369332"/>
          </a:xfrm>
          <a:prstGeom prst="rect">
            <a:avLst/>
          </a:prstGeom>
          <a:noFill/>
        </p:spPr>
        <p:txBody>
          <a:bodyPr wrap="square" rtlCol="0">
            <a:spAutoFit/>
          </a:bodyPr>
          <a:lstStyle/>
          <a:p>
            <a:r>
              <a:rPr lang="en-US" sz="1800" b="1" dirty="0" smtClean="0">
                <a:solidFill>
                  <a:schemeClr val="tx2"/>
                </a:solidFill>
                <a:latin typeface="+mn-lt"/>
              </a:rPr>
              <a:t>Focus On…</a:t>
            </a:r>
            <a:endParaRPr lang="en-US" sz="1800" b="1" dirty="0">
              <a:solidFill>
                <a:schemeClr val="tx2"/>
              </a:solidFill>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7"/>
          <p:cNvGrpSpPr/>
          <p:nvPr/>
        </p:nvGrpSpPr>
        <p:grpSpPr>
          <a:xfrm>
            <a:off x="109537" y="1020082"/>
            <a:ext cx="2787651" cy="2713718"/>
            <a:chOff x="109536" y="1020082"/>
            <a:chExt cx="2787651" cy="2713718"/>
          </a:xfrm>
        </p:grpSpPr>
        <p:grpSp>
          <p:nvGrpSpPr>
            <p:cNvPr id="3" name="Group 22"/>
            <p:cNvGrpSpPr/>
            <p:nvPr/>
          </p:nvGrpSpPr>
          <p:grpSpPr>
            <a:xfrm>
              <a:off x="534297" y="1534832"/>
              <a:ext cx="1973318" cy="1826541"/>
              <a:chOff x="1969396" y="1532440"/>
              <a:chExt cx="1973318" cy="1826541"/>
            </a:xfrm>
          </p:grpSpPr>
          <p:sp>
            <p:nvSpPr>
              <p:cNvPr id="42" name="Freeform 44"/>
              <p:cNvSpPr>
                <a:spLocks noChangeAspect="1"/>
              </p:cNvSpPr>
              <p:nvPr/>
            </p:nvSpPr>
            <p:spPr bwMode="auto">
              <a:xfrm>
                <a:off x="2305349" y="3137187"/>
                <a:ext cx="213097" cy="168520"/>
              </a:xfrm>
              <a:custGeom>
                <a:avLst/>
                <a:gdLst/>
                <a:ahLst/>
                <a:cxnLst>
                  <a:cxn ang="0">
                    <a:pos x="0" y="0"/>
                  </a:cxn>
                  <a:cxn ang="0">
                    <a:pos x="168" y="168"/>
                  </a:cxn>
                  <a:cxn ang="0">
                    <a:pos x="304" y="240"/>
                  </a:cxn>
                </a:cxnLst>
                <a:rect l="0" t="0" r="r" b="b"/>
                <a:pathLst>
                  <a:path w="304" h="240">
                    <a:moveTo>
                      <a:pt x="0" y="0"/>
                    </a:moveTo>
                    <a:cubicBezTo>
                      <a:pt x="28" y="29"/>
                      <a:pt x="117" y="128"/>
                      <a:pt x="168" y="168"/>
                    </a:cubicBezTo>
                    <a:cubicBezTo>
                      <a:pt x="219" y="208"/>
                      <a:pt x="276" y="225"/>
                      <a:pt x="304" y="2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43" name="Freeform 47"/>
              <p:cNvSpPr>
                <a:spLocks noChangeAspect="1"/>
              </p:cNvSpPr>
              <p:nvPr/>
            </p:nvSpPr>
            <p:spPr bwMode="auto">
              <a:xfrm>
                <a:off x="2272732" y="1532440"/>
                <a:ext cx="263109" cy="195701"/>
              </a:xfrm>
              <a:custGeom>
                <a:avLst/>
                <a:gdLst/>
                <a:ahLst/>
                <a:cxnLst>
                  <a:cxn ang="0">
                    <a:pos x="376" y="0"/>
                  </a:cxn>
                  <a:cxn ang="0">
                    <a:pos x="160" y="120"/>
                  </a:cxn>
                  <a:cxn ang="0">
                    <a:pos x="0" y="280"/>
                  </a:cxn>
                </a:cxnLst>
                <a:rect l="0" t="0" r="r" b="b"/>
                <a:pathLst>
                  <a:path w="376" h="280">
                    <a:moveTo>
                      <a:pt x="376" y="0"/>
                    </a:moveTo>
                    <a:cubicBezTo>
                      <a:pt x="341" y="20"/>
                      <a:pt x="223" y="73"/>
                      <a:pt x="160" y="120"/>
                    </a:cubicBezTo>
                    <a:cubicBezTo>
                      <a:pt x="97" y="167"/>
                      <a:pt x="33" y="247"/>
                      <a:pt x="0" y="280"/>
                    </a:cubicBezTo>
                  </a:path>
                </a:pathLst>
              </a:custGeom>
              <a:ln>
                <a:solidFill>
                  <a:schemeClr val="tx2"/>
                </a:solidFill>
                <a:headEnd type="stealth" w="med" len="lg"/>
                <a:tailEn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44" name="Freeform 48"/>
              <p:cNvSpPr>
                <a:spLocks noChangeAspect="1"/>
              </p:cNvSpPr>
              <p:nvPr/>
            </p:nvSpPr>
            <p:spPr bwMode="auto">
              <a:xfrm>
                <a:off x="3282767" y="3179589"/>
                <a:ext cx="242452" cy="179392"/>
              </a:xfrm>
              <a:custGeom>
                <a:avLst/>
                <a:gdLst/>
                <a:ahLst/>
                <a:cxnLst>
                  <a:cxn ang="0">
                    <a:pos x="0" y="257"/>
                  </a:cxn>
                  <a:cxn ang="0">
                    <a:pos x="233" y="123"/>
                  </a:cxn>
                  <a:cxn ang="0">
                    <a:pos x="347" y="0"/>
                  </a:cxn>
                </a:cxnLst>
                <a:rect l="0" t="0" r="r" b="b"/>
                <a:pathLst>
                  <a:path w="347" h="257">
                    <a:moveTo>
                      <a:pt x="0" y="257"/>
                    </a:moveTo>
                    <a:cubicBezTo>
                      <a:pt x="39" y="236"/>
                      <a:pt x="175" y="166"/>
                      <a:pt x="233" y="123"/>
                    </a:cubicBezTo>
                    <a:cubicBezTo>
                      <a:pt x="291" y="80"/>
                      <a:pt x="323" y="25"/>
                      <a:pt x="347" y="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45" name="Freeform 49"/>
              <p:cNvSpPr>
                <a:spLocks noChangeAspect="1"/>
              </p:cNvSpPr>
              <p:nvPr/>
            </p:nvSpPr>
            <p:spPr bwMode="auto">
              <a:xfrm>
                <a:off x="3917708" y="2315243"/>
                <a:ext cx="25006" cy="280505"/>
              </a:xfrm>
              <a:custGeom>
                <a:avLst/>
                <a:gdLst/>
                <a:ahLst/>
                <a:cxnLst>
                  <a:cxn ang="0">
                    <a:pos x="16" y="400"/>
                  </a:cxn>
                  <a:cxn ang="0">
                    <a:pos x="32" y="184"/>
                  </a:cxn>
                  <a:cxn ang="0">
                    <a:pos x="0" y="0"/>
                  </a:cxn>
                </a:cxnLst>
                <a:rect l="0" t="0" r="r" b="b"/>
                <a:pathLst>
                  <a:path w="35" h="400">
                    <a:moveTo>
                      <a:pt x="16" y="400"/>
                    </a:moveTo>
                    <a:cubicBezTo>
                      <a:pt x="19" y="363"/>
                      <a:pt x="35" y="251"/>
                      <a:pt x="32" y="184"/>
                    </a:cubicBezTo>
                    <a:cubicBezTo>
                      <a:pt x="29" y="117"/>
                      <a:pt x="7" y="38"/>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a:p>
            </p:txBody>
          </p:sp>
          <p:sp>
            <p:nvSpPr>
              <p:cNvPr id="46" name="Freeform 50"/>
              <p:cNvSpPr>
                <a:spLocks noChangeAspect="1"/>
              </p:cNvSpPr>
              <p:nvPr/>
            </p:nvSpPr>
            <p:spPr bwMode="auto">
              <a:xfrm>
                <a:off x="3401275" y="1538963"/>
                <a:ext cx="232667" cy="176131"/>
              </a:xfrm>
              <a:custGeom>
                <a:avLst/>
                <a:gdLst/>
                <a:ahLst/>
                <a:cxnLst>
                  <a:cxn ang="0">
                    <a:pos x="332" y="252"/>
                  </a:cxn>
                  <a:cxn ang="0">
                    <a:pos x="148" y="92"/>
                  </a:cxn>
                  <a:cxn ang="0">
                    <a:pos x="0" y="0"/>
                  </a:cxn>
                </a:cxnLst>
                <a:rect l="0" t="0" r="r" b="b"/>
                <a:pathLst>
                  <a:path w="332" h="252">
                    <a:moveTo>
                      <a:pt x="332" y="252"/>
                    </a:moveTo>
                    <a:cubicBezTo>
                      <a:pt x="301" y="225"/>
                      <a:pt x="203" y="134"/>
                      <a:pt x="148" y="92"/>
                    </a:cubicBezTo>
                    <a:cubicBezTo>
                      <a:pt x="93" y="50"/>
                      <a:pt x="31" y="19"/>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a:p>
            </p:txBody>
          </p:sp>
          <p:sp>
            <p:nvSpPr>
              <p:cNvPr id="47" name="Freeform 51"/>
              <p:cNvSpPr>
                <a:spLocks noChangeAspect="1"/>
              </p:cNvSpPr>
              <p:nvPr/>
            </p:nvSpPr>
            <p:spPr bwMode="auto">
              <a:xfrm>
                <a:off x="1969396" y="2372867"/>
                <a:ext cx="35878" cy="307685"/>
              </a:xfrm>
              <a:custGeom>
                <a:avLst/>
                <a:gdLst/>
                <a:ahLst/>
                <a:cxnLst>
                  <a:cxn ang="0">
                    <a:pos x="28" y="0"/>
                  </a:cxn>
                  <a:cxn ang="0">
                    <a:pos x="4" y="208"/>
                  </a:cxn>
                  <a:cxn ang="0">
                    <a:pos x="52" y="440"/>
                  </a:cxn>
                </a:cxnLst>
                <a:rect l="0" t="0" r="r" b="b"/>
                <a:pathLst>
                  <a:path w="52" h="440">
                    <a:moveTo>
                      <a:pt x="28" y="0"/>
                    </a:moveTo>
                    <a:cubicBezTo>
                      <a:pt x="24" y="35"/>
                      <a:pt x="0" y="135"/>
                      <a:pt x="4" y="208"/>
                    </a:cubicBezTo>
                    <a:cubicBezTo>
                      <a:pt x="8" y="281"/>
                      <a:pt x="42" y="392"/>
                      <a:pt x="52" y="4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grpSp>
        <p:sp>
          <p:nvSpPr>
            <p:cNvPr id="30" name="Oval 36"/>
            <p:cNvSpPr>
              <a:spLocks noChangeAspect="1" noChangeArrowheads="1"/>
            </p:cNvSpPr>
            <p:nvPr/>
          </p:nvSpPr>
          <p:spPr bwMode="auto">
            <a:xfrm>
              <a:off x="109536" y="1020082"/>
              <a:ext cx="2787651" cy="2713718"/>
            </a:xfrm>
            <a:prstGeom prst="ellipse">
              <a:avLst/>
            </a:prstGeom>
            <a:gradFill>
              <a:gsLst>
                <a:gs pos="0">
                  <a:schemeClr val="accent1">
                    <a:shade val="51000"/>
                    <a:satMod val="130000"/>
                    <a:alpha val="40000"/>
                  </a:schemeClr>
                </a:gs>
                <a:gs pos="80000">
                  <a:schemeClr val="accent1">
                    <a:shade val="93000"/>
                    <a:satMod val="130000"/>
                    <a:alpha val="49000"/>
                  </a:schemeClr>
                </a:gs>
                <a:gs pos="100000">
                  <a:schemeClr val="accent1">
                    <a:shade val="94000"/>
                    <a:satMod val="135000"/>
                    <a:alpha val="48000"/>
                  </a:schemeClr>
                </a:gs>
              </a:gsLst>
            </a:gra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grpSp>
          <p:nvGrpSpPr>
            <p:cNvPr id="4" name="Group 23"/>
            <p:cNvGrpSpPr/>
            <p:nvPr/>
          </p:nvGrpSpPr>
          <p:grpSpPr>
            <a:xfrm>
              <a:off x="153987" y="1069192"/>
              <a:ext cx="2701707" cy="2590800"/>
              <a:chOff x="1600836" y="1066800"/>
              <a:chExt cx="2701707" cy="2590800"/>
            </a:xfrm>
          </p:grpSpPr>
          <p:sp>
            <p:nvSpPr>
              <p:cNvPr id="35" name="Text Box 24"/>
              <p:cNvSpPr txBox="1">
                <a:spLocks noChangeAspect="1" noChangeArrowheads="1"/>
              </p:cNvSpPr>
              <p:nvPr/>
            </p:nvSpPr>
            <p:spPr bwMode="auto">
              <a:xfrm>
                <a:off x="1600836" y="1676400"/>
                <a:ext cx="991551" cy="738664"/>
              </a:xfrm>
              <a:prstGeom prst="rect">
                <a:avLst/>
              </a:prstGeom>
              <a:noFill/>
              <a:ln w="12700">
                <a:noFill/>
                <a:miter lim="800000"/>
                <a:headEnd type="none" w="sm" len="sm"/>
                <a:tailEnd type="none" w="sm" len="sm"/>
              </a:ln>
              <a:effectLst/>
            </p:spPr>
            <p:txBody>
              <a:bodyPr>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Ensure use and share lessons learned</a:t>
                </a:r>
              </a:p>
            </p:txBody>
          </p:sp>
          <p:sp>
            <p:nvSpPr>
              <p:cNvPr id="36" name="Text Box 26"/>
              <p:cNvSpPr txBox="1">
                <a:spLocks noChangeAspect="1" noChangeArrowheads="1"/>
              </p:cNvSpPr>
              <p:nvPr/>
            </p:nvSpPr>
            <p:spPr bwMode="auto">
              <a:xfrm>
                <a:off x="2516187" y="3080519"/>
                <a:ext cx="816465"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Gather credible evidence</a:t>
                </a:r>
              </a:p>
            </p:txBody>
          </p:sp>
          <p:sp>
            <p:nvSpPr>
              <p:cNvPr id="37" name="Text Box 31"/>
              <p:cNvSpPr txBox="1">
                <a:spLocks noChangeAspect="1" noChangeArrowheads="1"/>
              </p:cNvSpPr>
              <p:nvPr/>
            </p:nvSpPr>
            <p:spPr bwMode="auto">
              <a:xfrm>
                <a:off x="2440071" y="1295400"/>
                <a:ext cx="1066716"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Engage stakeholders</a:t>
                </a:r>
              </a:p>
            </p:txBody>
          </p:sp>
          <p:sp>
            <p:nvSpPr>
              <p:cNvPr id="38" name="Text Box 32"/>
              <p:cNvSpPr txBox="1">
                <a:spLocks noChangeAspect="1" noChangeArrowheads="1"/>
              </p:cNvSpPr>
              <p:nvPr/>
            </p:nvSpPr>
            <p:spPr bwMode="auto">
              <a:xfrm>
                <a:off x="3430588" y="1708919"/>
                <a:ext cx="819769"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Describe the program</a:t>
                </a:r>
              </a:p>
            </p:txBody>
          </p:sp>
          <p:sp>
            <p:nvSpPr>
              <p:cNvPr id="39" name="Text Box 33"/>
              <p:cNvSpPr txBox="1">
                <a:spLocks noChangeAspect="1" noChangeArrowheads="1"/>
              </p:cNvSpPr>
              <p:nvPr/>
            </p:nvSpPr>
            <p:spPr bwMode="auto">
              <a:xfrm>
                <a:off x="3278187" y="2623318"/>
                <a:ext cx="1024356"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Focus the evaluation design</a:t>
                </a:r>
              </a:p>
            </p:txBody>
          </p:sp>
          <p:sp>
            <p:nvSpPr>
              <p:cNvPr id="40" name="Text Box 35"/>
              <p:cNvSpPr txBox="1">
                <a:spLocks noChangeAspect="1" noChangeArrowheads="1"/>
              </p:cNvSpPr>
              <p:nvPr/>
            </p:nvSpPr>
            <p:spPr bwMode="auto">
              <a:xfrm>
                <a:off x="1601787" y="2765355"/>
                <a:ext cx="1143000"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Justify conclusions</a:t>
                </a:r>
              </a:p>
            </p:txBody>
          </p:sp>
          <p:sp>
            <p:nvSpPr>
              <p:cNvPr id="41" name="Text Box 37"/>
              <p:cNvSpPr txBox="1">
                <a:spLocks noChangeAspect="1" noChangeArrowheads="1"/>
              </p:cNvSpPr>
              <p:nvPr/>
            </p:nvSpPr>
            <p:spPr bwMode="auto">
              <a:xfrm>
                <a:off x="2439977" y="1066800"/>
                <a:ext cx="1143009" cy="307777"/>
              </a:xfrm>
              <a:prstGeom prst="rect">
                <a:avLst/>
              </a:prstGeom>
              <a:noFill/>
              <a:ln w="9525">
                <a:noFill/>
                <a:miter lim="800000"/>
                <a:headEnd/>
                <a:tailEnd/>
              </a:ln>
              <a:effectLst/>
            </p:spPr>
            <p:txBody>
              <a:bodyPr wrap="square">
                <a:spAutoFit/>
              </a:bodyPr>
              <a:lstStyle/>
              <a:p>
                <a:pPr algn="ctr">
                  <a:spcBef>
                    <a:spcPct val="50000"/>
                  </a:spcBef>
                  <a:defRPr/>
                </a:pPr>
                <a:r>
                  <a:rPr lang="en-US" sz="1400" b="1" dirty="0" smtClean="0">
                    <a:solidFill>
                      <a:schemeClr val="bg1"/>
                    </a:solidFill>
                    <a:effectLst>
                      <a:outerShdw blurRad="38100" dist="38100" dir="2700000" algn="tl">
                        <a:srgbClr val="000000">
                          <a:alpha val="43137"/>
                        </a:srgbClr>
                      </a:outerShdw>
                    </a:effectLst>
                    <a:latin typeface="Arial" charset="0"/>
                  </a:rPr>
                  <a:t>STEP 1</a:t>
                </a:r>
                <a:endParaRPr lang="en-US" sz="1400" b="1" dirty="0">
                  <a:solidFill>
                    <a:schemeClr val="bg1"/>
                  </a:solidFill>
                  <a:effectLst>
                    <a:outerShdw blurRad="38100" dist="38100" dir="2700000" algn="tl">
                      <a:srgbClr val="000000">
                        <a:alpha val="43137"/>
                      </a:srgbClr>
                    </a:outerShdw>
                  </a:effectLst>
                  <a:latin typeface="Arial" charset="0"/>
                </a:endParaRPr>
              </a:p>
            </p:txBody>
          </p:sp>
        </p:grpSp>
        <p:grpSp>
          <p:nvGrpSpPr>
            <p:cNvPr id="5" name="Group 39"/>
            <p:cNvGrpSpPr/>
            <p:nvPr/>
          </p:nvGrpSpPr>
          <p:grpSpPr>
            <a:xfrm>
              <a:off x="1101087" y="1905000"/>
              <a:ext cx="871913" cy="944224"/>
              <a:chOff x="1101087" y="1905000"/>
              <a:chExt cx="871913" cy="944224"/>
            </a:xfrm>
          </p:grpSpPr>
          <p:sp>
            <p:nvSpPr>
              <p:cNvPr id="33" name="Rounded Rectangle 32"/>
              <p:cNvSpPr/>
              <p:nvPr/>
            </p:nvSpPr>
            <p:spPr>
              <a:xfrm>
                <a:off x="1113464" y="1907392"/>
                <a:ext cx="859536" cy="941832"/>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9"/>
              <p:cNvSpPr>
                <a:spLocks noChangeAspect="1" noChangeArrowheads="1"/>
              </p:cNvSpPr>
              <p:nvPr/>
            </p:nvSpPr>
            <p:spPr bwMode="auto">
              <a:xfrm>
                <a:off x="1101087" y="1905000"/>
                <a:ext cx="871913" cy="908583"/>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sz="1100" b="1" dirty="0">
                    <a:solidFill>
                      <a:schemeClr val="tx2"/>
                    </a:solidFill>
                    <a:effectLst>
                      <a:outerShdw blurRad="38100" dist="38100" dir="2700000" algn="tl">
                        <a:srgbClr val="000000">
                          <a:alpha val="43137"/>
                        </a:srgbClr>
                      </a:outerShdw>
                    </a:effectLst>
                    <a:latin typeface="Arial" charset="0"/>
                  </a:rPr>
                  <a:t>Standards</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Utility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Feasibility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Propriety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Accuracy</a:t>
                </a:r>
              </a:p>
            </p:txBody>
          </p:sp>
        </p:grpSp>
      </p:grpSp>
      <p:grpSp>
        <p:nvGrpSpPr>
          <p:cNvPr id="6" name="Group 47"/>
          <p:cNvGrpSpPr/>
          <p:nvPr/>
        </p:nvGrpSpPr>
        <p:grpSpPr>
          <a:xfrm>
            <a:off x="153987" y="2438400"/>
            <a:ext cx="1143000" cy="1014222"/>
            <a:chOff x="1525587" y="2438400"/>
            <a:chExt cx="1143000" cy="1014222"/>
          </a:xfrm>
        </p:grpSpPr>
        <p:sp>
          <p:nvSpPr>
            <p:cNvPr id="49" name="Oval 48"/>
            <p:cNvSpPr>
              <a:spLocks noChangeAspect="1"/>
            </p:cNvSpPr>
            <p:nvPr/>
          </p:nvSpPr>
          <p:spPr>
            <a:xfrm>
              <a:off x="1601787" y="2438400"/>
              <a:ext cx="1014222" cy="1014222"/>
            </a:xfrm>
            <a:prstGeom prst="ellipse">
              <a:avLst/>
            </a:prstGeom>
            <a:solidFill>
              <a:schemeClr val="accent1"/>
            </a:solidFill>
            <a:ln w="28575">
              <a:solidFill>
                <a:schemeClr val="accent1">
                  <a:lumMod val="50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 Box 35"/>
            <p:cNvSpPr txBox="1">
              <a:spLocks noChangeAspect="1" noChangeArrowheads="1"/>
            </p:cNvSpPr>
            <p:nvPr/>
          </p:nvSpPr>
          <p:spPr bwMode="auto">
            <a:xfrm>
              <a:off x="1525587" y="2667000"/>
              <a:ext cx="1143000" cy="461665"/>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200" b="1" dirty="0">
                  <a:solidFill>
                    <a:schemeClr val="bg1"/>
                  </a:solidFill>
                  <a:effectLst>
                    <a:outerShdw blurRad="38100" dist="38100" dir="2700000" algn="tl">
                      <a:srgbClr val="000000">
                        <a:alpha val="43137"/>
                      </a:srgbClr>
                    </a:outerShdw>
                  </a:effectLst>
                  <a:latin typeface="Arial" charset="0"/>
                </a:rPr>
                <a:t>Justify conclusions</a:t>
              </a:r>
            </a:p>
          </p:txBody>
        </p:sp>
      </p:grpSp>
      <p:sp>
        <p:nvSpPr>
          <p:cNvPr id="27" name="Title 26"/>
          <p:cNvSpPr>
            <a:spLocks noGrp="1"/>
          </p:cNvSpPr>
          <p:nvPr>
            <p:ph type="title"/>
          </p:nvPr>
        </p:nvSpPr>
        <p:spPr/>
        <p:txBody>
          <a:bodyPr/>
          <a:lstStyle/>
          <a:p>
            <a:r>
              <a:rPr lang="en-US" dirty="0" smtClean="0">
                <a:ea typeface="ＭＳ Ｐゴシック" pitchFamily="34" charset="-128"/>
              </a:rPr>
              <a:t>CDC’s Framework Step 5</a:t>
            </a:r>
            <a:endParaRPr lang="en-US" dirty="0"/>
          </a:p>
        </p:txBody>
      </p:sp>
      <p:sp>
        <p:nvSpPr>
          <p:cNvPr id="31" name="Content Placeholder 30"/>
          <p:cNvSpPr>
            <a:spLocks noGrp="1"/>
          </p:cNvSpPr>
          <p:nvPr>
            <p:ph idx="1"/>
          </p:nvPr>
        </p:nvSpPr>
        <p:spPr>
          <a:xfrm>
            <a:off x="2897187" y="1066800"/>
            <a:ext cx="2744550" cy="2743200"/>
          </a:xfrm>
        </p:spPr>
        <p:txBody>
          <a:bodyPr/>
          <a:lstStyle/>
          <a:p>
            <a:pPr>
              <a:lnSpc>
                <a:spcPts val="1700"/>
              </a:lnSpc>
              <a:spcBef>
                <a:spcPts val="0"/>
              </a:spcBef>
              <a:spcAft>
                <a:spcPts val="0"/>
              </a:spcAft>
              <a:buBlip>
                <a:blip r:embed="rId3"/>
              </a:buBlip>
              <a:tabLst>
                <a:tab pos="1915119" algn="l"/>
              </a:tabLst>
            </a:pPr>
            <a:r>
              <a:rPr lang="en-US" sz="1600" dirty="0" smtClean="0">
                <a:ea typeface="ＭＳ Ｐゴシック" pitchFamily="34" charset="-128"/>
              </a:rPr>
              <a:t> </a:t>
            </a:r>
            <a:r>
              <a:rPr lang="en-US" sz="1600" dirty="0" smtClean="0">
                <a:solidFill>
                  <a:schemeClr val="accent5">
                    <a:lumMod val="50000"/>
                  </a:schemeClr>
                </a:solidFill>
                <a:ea typeface="ＭＳ Ｐゴシック" pitchFamily="34" charset="-128"/>
              </a:rPr>
              <a:t>Step 5:</a:t>
            </a:r>
          </a:p>
          <a:p>
            <a:pPr lvl="1">
              <a:lnSpc>
                <a:spcPts val="1700"/>
              </a:lnSpc>
              <a:spcBef>
                <a:spcPts val="0"/>
              </a:spcBef>
              <a:spcAft>
                <a:spcPts val="600"/>
              </a:spcAft>
              <a:buNone/>
              <a:tabLst>
                <a:tab pos="1915119" algn="l"/>
              </a:tabLst>
            </a:pPr>
            <a:r>
              <a:rPr lang="en-US" sz="1600" dirty="0" smtClean="0">
                <a:solidFill>
                  <a:schemeClr val="accent5">
                    <a:lumMod val="50000"/>
                  </a:schemeClr>
                </a:solidFill>
                <a:ea typeface="ＭＳ Ｐゴシック" pitchFamily="34" charset="-128"/>
              </a:rPr>
              <a:t>Justify conclusions </a:t>
            </a:r>
          </a:p>
          <a:p>
            <a:pPr marL="304800" lvl="1" indent="-19050">
              <a:lnSpc>
                <a:spcPts val="1700"/>
              </a:lnSpc>
              <a:spcBef>
                <a:spcPts val="0"/>
              </a:spcBef>
              <a:spcAft>
                <a:spcPts val="600"/>
              </a:spcAft>
              <a:buNone/>
              <a:tabLst>
                <a:tab pos="1915119" algn="l"/>
              </a:tabLst>
            </a:pPr>
            <a:r>
              <a:rPr lang="en-US" sz="1600" dirty="0" smtClean="0">
                <a:ea typeface="ＭＳ Ｐゴシック" pitchFamily="34" charset="-128"/>
              </a:rPr>
              <a:t>Review and interpret data/evidence to determine success or failure and how to improve it.</a:t>
            </a:r>
          </a:p>
          <a:p>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7"/>
          <p:cNvGrpSpPr/>
          <p:nvPr/>
        </p:nvGrpSpPr>
        <p:grpSpPr>
          <a:xfrm>
            <a:off x="109537" y="1020082"/>
            <a:ext cx="2787651" cy="2713718"/>
            <a:chOff x="109536" y="1020082"/>
            <a:chExt cx="2787651" cy="2713718"/>
          </a:xfrm>
        </p:grpSpPr>
        <p:grpSp>
          <p:nvGrpSpPr>
            <p:cNvPr id="3" name="Group 22"/>
            <p:cNvGrpSpPr/>
            <p:nvPr/>
          </p:nvGrpSpPr>
          <p:grpSpPr>
            <a:xfrm>
              <a:off x="534297" y="1534832"/>
              <a:ext cx="1973318" cy="1826541"/>
              <a:chOff x="1969396" y="1532440"/>
              <a:chExt cx="1973318" cy="1826541"/>
            </a:xfrm>
          </p:grpSpPr>
          <p:sp>
            <p:nvSpPr>
              <p:cNvPr id="42" name="Freeform 44"/>
              <p:cNvSpPr>
                <a:spLocks noChangeAspect="1"/>
              </p:cNvSpPr>
              <p:nvPr/>
            </p:nvSpPr>
            <p:spPr bwMode="auto">
              <a:xfrm>
                <a:off x="2305349" y="3137187"/>
                <a:ext cx="213097" cy="168520"/>
              </a:xfrm>
              <a:custGeom>
                <a:avLst/>
                <a:gdLst/>
                <a:ahLst/>
                <a:cxnLst>
                  <a:cxn ang="0">
                    <a:pos x="0" y="0"/>
                  </a:cxn>
                  <a:cxn ang="0">
                    <a:pos x="168" y="168"/>
                  </a:cxn>
                  <a:cxn ang="0">
                    <a:pos x="304" y="240"/>
                  </a:cxn>
                </a:cxnLst>
                <a:rect l="0" t="0" r="r" b="b"/>
                <a:pathLst>
                  <a:path w="304" h="240">
                    <a:moveTo>
                      <a:pt x="0" y="0"/>
                    </a:moveTo>
                    <a:cubicBezTo>
                      <a:pt x="28" y="29"/>
                      <a:pt x="117" y="128"/>
                      <a:pt x="168" y="168"/>
                    </a:cubicBezTo>
                    <a:cubicBezTo>
                      <a:pt x="219" y="208"/>
                      <a:pt x="276" y="225"/>
                      <a:pt x="304" y="2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43" name="Freeform 47"/>
              <p:cNvSpPr>
                <a:spLocks noChangeAspect="1"/>
              </p:cNvSpPr>
              <p:nvPr/>
            </p:nvSpPr>
            <p:spPr bwMode="auto">
              <a:xfrm>
                <a:off x="2272732" y="1532440"/>
                <a:ext cx="263109" cy="195701"/>
              </a:xfrm>
              <a:custGeom>
                <a:avLst/>
                <a:gdLst/>
                <a:ahLst/>
                <a:cxnLst>
                  <a:cxn ang="0">
                    <a:pos x="376" y="0"/>
                  </a:cxn>
                  <a:cxn ang="0">
                    <a:pos x="160" y="120"/>
                  </a:cxn>
                  <a:cxn ang="0">
                    <a:pos x="0" y="280"/>
                  </a:cxn>
                </a:cxnLst>
                <a:rect l="0" t="0" r="r" b="b"/>
                <a:pathLst>
                  <a:path w="376" h="280">
                    <a:moveTo>
                      <a:pt x="376" y="0"/>
                    </a:moveTo>
                    <a:cubicBezTo>
                      <a:pt x="341" y="20"/>
                      <a:pt x="223" y="73"/>
                      <a:pt x="160" y="120"/>
                    </a:cubicBezTo>
                    <a:cubicBezTo>
                      <a:pt x="97" y="167"/>
                      <a:pt x="33" y="247"/>
                      <a:pt x="0" y="280"/>
                    </a:cubicBezTo>
                  </a:path>
                </a:pathLst>
              </a:custGeom>
              <a:ln>
                <a:solidFill>
                  <a:schemeClr val="tx2"/>
                </a:solidFill>
                <a:headEnd type="stealth" w="med" len="lg"/>
                <a:tailEn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44" name="Freeform 48"/>
              <p:cNvSpPr>
                <a:spLocks noChangeAspect="1"/>
              </p:cNvSpPr>
              <p:nvPr/>
            </p:nvSpPr>
            <p:spPr bwMode="auto">
              <a:xfrm>
                <a:off x="3282767" y="3179589"/>
                <a:ext cx="242452" cy="179392"/>
              </a:xfrm>
              <a:custGeom>
                <a:avLst/>
                <a:gdLst/>
                <a:ahLst/>
                <a:cxnLst>
                  <a:cxn ang="0">
                    <a:pos x="0" y="257"/>
                  </a:cxn>
                  <a:cxn ang="0">
                    <a:pos x="233" y="123"/>
                  </a:cxn>
                  <a:cxn ang="0">
                    <a:pos x="347" y="0"/>
                  </a:cxn>
                </a:cxnLst>
                <a:rect l="0" t="0" r="r" b="b"/>
                <a:pathLst>
                  <a:path w="347" h="257">
                    <a:moveTo>
                      <a:pt x="0" y="257"/>
                    </a:moveTo>
                    <a:cubicBezTo>
                      <a:pt x="39" y="236"/>
                      <a:pt x="175" y="166"/>
                      <a:pt x="233" y="123"/>
                    </a:cubicBezTo>
                    <a:cubicBezTo>
                      <a:pt x="291" y="80"/>
                      <a:pt x="323" y="25"/>
                      <a:pt x="347" y="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45" name="Freeform 49"/>
              <p:cNvSpPr>
                <a:spLocks noChangeAspect="1"/>
              </p:cNvSpPr>
              <p:nvPr/>
            </p:nvSpPr>
            <p:spPr bwMode="auto">
              <a:xfrm>
                <a:off x="3917708" y="2315243"/>
                <a:ext cx="25006" cy="280505"/>
              </a:xfrm>
              <a:custGeom>
                <a:avLst/>
                <a:gdLst/>
                <a:ahLst/>
                <a:cxnLst>
                  <a:cxn ang="0">
                    <a:pos x="16" y="400"/>
                  </a:cxn>
                  <a:cxn ang="0">
                    <a:pos x="32" y="184"/>
                  </a:cxn>
                  <a:cxn ang="0">
                    <a:pos x="0" y="0"/>
                  </a:cxn>
                </a:cxnLst>
                <a:rect l="0" t="0" r="r" b="b"/>
                <a:pathLst>
                  <a:path w="35" h="400">
                    <a:moveTo>
                      <a:pt x="16" y="400"/>
                    </a:moveTo>
                    <a:cubicBezTo>
                      <a:pt x="19" y="363"/>
                      <a:pt x="35" y="251"/>
                      <a:pt x="32" y="184"/>
                    </a:cubicBezTo>
                    <a:cubicBezTo>
                      <a:pt x="29" y="117"/>
                      <a:pt x="7" y="38"/>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a:p>
            </p:txBody>
          </p:sp>
          <p:sp>
            <p:nvSpPr>
              <p:cNvPr id="46" name="Freeform 50"/>
              <p:cNvSpPr>
                <a:spLocks noChangeAspect="1"/>
              </p:cNvSpPr>
              <p:nvPr/>
            </p:nvSpPr>
            <p:spPr bwMode="auto">
              <a:xfrm>
                <a:off x="3401275" y="1538963"/>
                <a:ext cx="232667" cy="176131"/>
              </a:xfrm>
              <a:custGeom>
                <a:avLst/>
                <a:gdLst/>
                <a:ahLst/>
                <a:cxnLst>
                  <a:cxn ang="0">
                    <a:pos x="332" y="252"/>
                  </a:cxn>
                  <a:cxn ang="0">
                    <a:pos x="148" y="92"/>
                  </a:cxn>
                  <a:cxn ang="0">
                    <a:pos x="0" y="0"/>
                  </a:cxn>
                </a:cxnLst>
                <a:rect l="0" t="0" r="r" b="b"/>
                <a:pathLst>
                  <a:path w="332" h="252">
                    <a:moveTo>
                      <a:pt x="332" y="252"/>
                    </a:moveTo>
                    <a:cubicBezTo>
                      <a:pt x="301" y="225"/>
                      <a:pt x="203" y="134"/>
                      <a:pt x="148" y="92"/>
                    </a:cubicBezTo>
                    <a:cubicBezTo>
                      <a:pt x="93" y="50"/>
                      <a:pt x="31" y="19"/>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a:p>
            </p:txBody>
          </p:sp>
          <p:sp>
            <p:nvSpPr>
              <p:cNvPr id="47" name="Freeform 51"/>
              <p:cNvSpPr>
                <a:spLocks noChangeAspect="1"/>
              </p:cNvSpPr>
              <p:nvPr/>
            </p:nvSpPr>
            <p:spPr bwMode="auto">
              <a:xfrm>
                <a:off x="1969396" y="2372867"/>
                <a:ext cx="35878" cy="307685"/>
              </a:xfrm>
              <a:custGeom>
                <a:avLst/>
                <a:gdLst/>
                <a:ahLst/>
                <a:cxnLst>
                  <a:cxn ang="0">
                    <a:pos x="28" y="0"/>
                  </a:cxn>
                  <a:cxn ang="0">
                    <a:pos x="4" y="208"/>
                  </a:cxn>
                  <a:cxn ang="0">
                    <a:pos x="52" y="440"/>
                  </a:cxn>
                </a:cxnLst>
                <a:rect l="0" t="0" r="r" b="b"/>
                <a:pathLst>
                  <a:path w="52" h="440">
                    <a:moveTo>
                      <a:pt x="28" y="0"/>
                    </a:moveTo>
                    <a:cubicBezTo>
                      <a:pt x="24" y="35"/>
                      <a:pt x="0" y="135"/>
                      <a:pt x="4" y="208"/>
                    </a:cubicBezTo>
                    <a:cubicBezTo>
                      <a:pt x="8" y="281"/>
                      <a:pt x="42" y="392"/>
                      <a:pt x="52" y="4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grpSp>
        <p:sp>
          <p:nvSpPr>
            <p:cNvPr id="30" name="Oval 36"/>
            <p:cNvSpPr>
              <a:spLocks noChangeAspect="1" noChangeArrowheads="1"/>
            </p:cNvSpPr>
            <p:nvPr/>
          </p:nvSpPr>
          <p:spPr bwMode="auto">
            <a:xfrm>
              <a:off x="109536" y="1020082"/>
              <a:ext cx="2787651" cy="2713718"/>
            </a:xfrm>
            <a:prstGeom prst="ellipse">
              <a:avLst/>
            </a:prstGeom>
            <a:gradFill>
              <a:gsLst>
                <a:gs pos="0">
                  <a:schemeClr val="accent1">
                    <a:shade val="51000"/>
                    <a:satMod val="130000"/>
                    <a:alpha val="40000"/>
                  </a:schemeClr>
                </a:gs>
                <a:gs pos="80000">
                  <a:schemeClr val="accent1">
                    <a:shade val="93000"/>
                    <a:satMod val="130000"/>
                    <a:alpha val="49000"/>
                  </a:schemeClr>
                </a:gs>
                <a:gs pos="100000">
                  <a:schemeClr val="accent1">
                    <a:shade val="94000"/>
                    <a:satMod val="135000"/>
                    <a:alpha val="48000"/>
                  </a:schemeClr>
                </a:gs>
              </a:gsLst>
            </a:gra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grpSp>
          <p:nvGrpSpPr>
            <p:cNvPr id="4" name="Group 23"/>
            <p:cNvGrpSpPr/>
            <p:nvPr/>
          </p:nvGrpSpPr>
          <p:grpSpPr>
            <a:xfrm>
              <a:off x="153987" y="1069192"/>
              <a:ext cx="2701707" cy="2590800"/>
              <a:chOff x="1600836" y="1066800"/>
              <a:chExt cx="2701707" cy="2590800"/>
            </a:xfrm>
          </p:grpSpPr>
          <p:sp>
            <p:nvSpPr>
              <p:cNvPr id="35" name="Text Box 24"/>
              <p:cNvSpPr txBox="1">
                <a:spLocks noChangeAspect="1" noChangeArrowheads="1"/>
              </p:cNvSpPr>
              <p:nvPr/>
            </p:nvSpPr>
            <p:spPr bwMode="auto">
              <a:xfrm>
                <a:off x="1600836" y="1676400"/>
                <a:ext cx="991551" cy="738664"/>
              </a:xfrm>
              <a:prstGeom prst="rect">
                <a:avLst/>
              </a:prstGeom>
              <a:noFill/>
              <a:ln w="12700">
                <a:noFill/>
                <a:miter lim="800000"/>
                <a:headEnd type="none" w="sm" len="sm"/>
                <a:tailEnd type="none" w="sm" len="sm"/>
              </a:ln>
              <a:effectLst/>
            </p:spPr>
            <p:txBody>
              <a:bodyPr>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Ensure use and share lessons learned</a:t>
                </a:r>
              </a:p>
            </p:txBody>
          </p:sp>
          <p:sp>
            <p:nvSpPr>
              <p:cNvPr id="36" name="Text Box 26"/>
              <p:cNvSpPr txBox="1">
                <a:spLocks noChangeAspect="1" noChangeArrowheads="1"/>
              </p:cNvSpPr>
              <p:nvPr/>
            </p:nvSpPr>
            <p:spPr bwMode="auto">
              <a:xfrm>
                <a:off x="2516187" y="3080519"/>
                <a:ext cx="816465"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Gather credible evidence</a:t>
                </a:r>
              </a:p>
            </p:txBody>
          </p:sp>
          <p:sp>
            <p:nvSpPr>
              <p:cNvPr id="37" name="Text Box 31"/>
              <p:cNvSpPr txBox="1">
                <a:spLocks noChangeAspect="1" noChangeArrowheads="1"/>
              </p:cNvSpPr>
              <p:nvPr/>
            </p:nvSpPr>
            <p:spPr bwMode="auto">
              <a:xfrm>
                <a:off x="2440071" y="1295400"/>
                <a:ext cx="1066716"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Engage stakeholders</a:t>
                </a:r>
              </a:p>
            </p:txBody>
          </p:sp>
          <p:sp>
            <p:nvSpPr>
              <p:cNvPr id="38" name="Text Box 32"/>
              <p:cNvSpPr txBox="1">
                <a:spLocks noChangeAspect="1" noChangeArrowheads="1"/>
              </p:cNvSpPr>
              <p:nvPr/>
            </p:nvSpPr>
            <p:spPr bwMode="auto">
              <a:xfrm>
                <a:off x="3430588" y="1708919"/>
                <a:ext cx="819769"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Describe the program</a:t>
                </a:r>
              </a:p>
            </p:txBody>
          </p:sp>
          <p:sp>
            <p:nvSpPr>
              <p:cNvPr id="39" name="Text Box 33"/>
              <p:cNvSpPr txBox="1">
                <a:spLocks noChangeAspect="1" noChangeArrowheads="1"/>
              </p:cNvSpPr>
              <p:nvPr/>
            </p:nvSpPr>
            <p:spPr bwMode="auto">
              <a:xfrm>
                <a:off x="3278187" y="2623318"/>
                <a:ext cx="1024356"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Focus the evaluation design</a:t>
                </a:r>
              </a:p>
            </p:txBody>
          </p:sp>
          <p:sp>
            <p:nvSpPr>
              <p:cNvPr id="40" name="Text Box 35"/>
              <p:cNvSpPr txBox="1">
                <a:spLocks noChangeAspect="1" noChangeArrowheads="1"/>
              </p:cNvSpPr>
              <p:nvPr/>
            </p:nvSpPr>
            <p:spPr bwMode="auto">
              <a:xfrm>
                <a:off x="1601787" y="2765355"/>
                <a:ext cx="1143000"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Justify conclusions</a:t>
                </a:r>
              </a:p>
            </p:txBody>
          </p:sp>
          <p:sp>
            <p:nvSpPr>
              <p:cNvPr id="41" name="Text Box 37"/>
              <p:cNvSpPr txBox="1">
                <a:spLocks noChangeAspect="1" noChangeArrowheads="1"/>
              </p:cNvSpPr>
              <p:nvPr/>
            </p:nvSpPr>
            <p:spPr bwMode="auto">
              <a:xfrm>
                <a:off x="2439977" y="1066800"/>
                <a:ext cx="1143009" cy="307777"/>
              </a:xfrm>
              <a:prstGeom prst="rect">
                <a:avLst/>
              </a:prstGeom>
              <a:noFill/>
              <a:ln w="9525">
                <a:noFill/>
                <a:miter lim="800000"/>
                <a:headEnd/>
                <a:tailEnd/>
              </a:ln>
              <a:effectLst/>
            </p:spPr>
            <p:txBody>
              <a:bodyPr wrap="square">
                <a:spAutoFit/>
              </a:bodyPr>
              <a:lstStyle/>
              <a:p>
                <a:pPr algn="ctr">
                  <a:spcBef>
                    <a:spcPct val="50000"/>
                  </a:spcBef>
                  <a:defRPr/>
                </a:pPr>
                <a:r>
                  <a:rPr lang="en-US" sz="1400" b="1" dirty="0" smtClean="0">
                    <a:solidFill>
                      <a:schemeClr val="bg1"/>
                    </a:solidFill>
                    <a:effectLst>
                      <a:outerShdw blurRad="38100" dist="38100" dir="2700000" algn="tl">
                        <a:srgbClr val="000000">
                          <a:alpha val="43137"/>
                        </a:srgbClr>
                      </a:outerShdw>
                    </a:effectLst>
                    <a:latin typeface="Arial" charset="0"/>
                  </a:rPr>
                  <a:t>STEP 1</a:t>
                </a:r>
                <a:endParaRPr lang="en-US" sz="1400" b="1" dirty="0">
                  <a:solidFill>
                    <a:schemeClr val="bg1"/>
                  </a:solidFill>
                  <a:effectLst>
                    <a:outerShdw blurRad="38100" dist="38100" dir="2700000" algn="tl">
                      <a:srgbClr val="000000">
                        <a:alpha val="43137"/>
                      </a:srgbClr>
                    </a:outerShdw>
                  </a:effectLst>
                  <a:latin typeface="Arial" charset="0"/>
                </a:endParaRPr>
              </a:p>
            </p:txBody>
          </p:sp>
        </p:grpSp>
        <p:grpSp>
          <p:nvGrpSpPr>
            <p:cNvPr id="5" name="Group 39"/>
            <p:cNvGrpSpPr/>
            <p:nvPr/>
          </p:nvGrpSpPr>
          <p:grpSpPr>
            <a:xfrm>
              <a:off x="1101087" y="1905000"/>
              <a:ext cx="871913" cy="944224"/>
              <a:chOff x="1101087" y="1905000"/>
              <a:chExt cx="871913" cy="944224"/>
            </a:xfrm>
          </p:grpSpPr>
          <p:sp>
            <p:nvSpPr>
              <p:cNvPr id="33" name="Rounded Rectangle 32"/>
              <p:cNvSpPr/>
              <p:nvPr/>
            </p:nvSpPr>
            <p:spPr>
              <a:xfrm>
                <a:off x="1113464" y="1907392"/>
                <a:ext cx="859536" cy="941832"/>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9"/>
              <p:cNvSpPr>
                <a:spLocks noChangeAspect="1" noChangeArrowheads="1"/>
              </p:cNvSpPr>
              <p:nvPr/>
            </p:nvSpPr>
            <p:spPr bwMode="auto">
              <a:xfrm>
                <a:off x="1101087" y="1905000"/>
                <a:ext cx="871913" cy="908583"/>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sz="1100" b="1" dirty="0">
                    <a:solidFill>
                      <a:schemeClr val="tx2"/>
                    </a:solidFill>
                    <a:effectLst>
                      <a:outerShdw blurRad="38100" dist="38100" dir="2700000" algn="tl">
                        <a:srgbClr val="000000">
                          <a:alpha val="43137"/>
                        </a:srgbClr>
                      </a:outerShdw>
                    </a:effectLst>
                    <a:latin typeface="Arial" charset="0"/>
                  </a:rPr>
                  <a:t>Standards</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Utility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Feasibility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Propriety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Accuracy</a:t>
                </a:r>
              </a:p>
            </p:txBody>
          </p:sp>
        </p:grpSp>
      </p:grpSp>
      <p:grpSp>
        <p:nvGrpSpPr>
          <p:cNvPr id="6" name="Group 47"/>
          <p:cNvGrpSpPr/>
          <p:nvPr/>
        </p:nvGrpSpPr>
        <p:grpSpPr>
          <a:xfrm>
            <a:off x="77788" y="1447800"/>
            <a:ext cx="1014223" cy="1014222"/>
            <a:chOff x="1670367" y="1371600"/>
            <a:chExt cx="1014222" cy="1014222"/>
          </a:xfrm>
        </p:grpSpPr>
        <p:sp>
          <p:nvSpPr>
            <p:cNvPr id="49" name="Oval 48"/>
            <p:cNvSpPr>
              <a:spLocks noChangeAspect="1"/>
            </p:cNvSpPr>
            <p:nvPr/>
          </p:nvSpPr>
          <p:spPr>
            <a:xfrm>
              <a:off x="1670367" y="1371600"/>
              <a:ext cx="1014222" cy="1014222"/>
            </a:xfrm>
            <a:prstGeom prst="ellipse">
              <a:avLst/>
            </a:prstGeom>
            <a:solidFill>
              <a:schemeClr val="accent1"/>
            </a:solidFill>
            <a:ln w="28575">
              <a:solidFill>
                <a:schemeClr val="accent1">
                  <a:lumMod val="50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 Box 24"/>
            <p:cNvSpPr txBox="1">
              <a:spLocks noChangeAspect="1" noChangeArrowheads="1"/>
            </p:cNvSpPr>
            <p:nvPr/>
          </p:nvSpPr>
          <p:spPr bwMode="auto">
            <a:xfrm>
              <a:off x="1677987" y="1422737"/>
              <a:ext cx="991552" cy="943998"/>
            </a:xfrm>
            <a:prstGeom prst="rect">
              <a:avLst/>
            </a:prstGeom>
            <a:noFill/>
            <a:ln w="12700">
              <a:noFill/>
              <a:miter lim="800000"/>
              <a:headEnd type="none" w="sm" len="sm"/>
              <a:tailEnd type="none" w="sm" len="sm"/>
            </a:ln>
            <a:effectLst/>
          </p:spPr>
          <p:txBody>
            <a:bodyPr>
              <a:spAutoFit/>
            </a:bodyPr>
            <a:lstStyle/>
            <a:p>
              <a:pPr algn="ctr" eaLnBrk="0" hangingPunct="0">
                <a:lnSpc>
                  <a:spcPts val="1300"/>
                </a:lnSpc>
                <a:spcBef>
                  <a:spcPts val="0"/>
                </a:spcBef>
                <a:defRPr/>
              </a:pPr>
              <a:r>
                <a:rPr lang="en-US" sz="1200" b="1" dirty="0">
                  <a:solidFill>
                    <a:schemeClr val="bg1"/>
                  </a:solidFill>
                  <a:effectLst>
                    <a:outerShdw blurRad="38100" dist="38100" dir="2700000" algn="tl">
                      <a:srgbClr val="000000">
                        <a:alpha val="43137"/>
                      </a:srgbClr>
                    </a:outerShdw>
                  </a:effectLst>
                  <a:latin typeface="Arial" charset="0"/>
                </a:rPr>
                <a:t>Ensure use and share lessons learned</a:t>
              </a:r>
            </a:p>
          </p:txBody>
        </p:sp>
      </p:grpSp>
      <p:sp>
        <p:nvSpPr>
          <p:cNvPr id="27" name="Title 26"/>
          <p:cNvSpPr>
            <a:spLocks noGrp="1"/>
          </p:cNvSpPr>
          <p:nvPr>
            <p:ph type="title"/>
          </p:nvPr>
        </p:nvSpPr>
        <p:spPr/>
        <p:txBody>
          <a:bodyPr/>
          <a:lstStyle/>
          <a:p>
            <a:r>
              <a:rPr lang="en-US" dirty="0" smtClean="0">
                <a:ea typeface="ＭＳ Ｐゴシック" pitchFamily="34" charset="-128"/>
              </a:rPr>
              <a:t>CDC’s Framework Step 6</a:t>
            </a:r>
            <a:endParaRPr lang="en-US" dirty="0"/>
          </a:p>
        </p:txBody>
      </p:sp>
      <p:sp>
        <p:nvSpPr>
          <p:cNvPr id="31" name="Content Placeholder 30"/>
          <p:cNvSpPr>
            <a:spLocks noGrp="1"/>
          </p:cNvSpPr>
          <p:nvPr>
            <p:ph idx="1"/>
          </p:nvPr>
        </p:nvSpPr>
        <p:spPr>
          <a:xfrm>
            <a:off x="2897187" y="1066800"/>
            <a:ext cx="2744550" cy="2743200"/>
          </a:xfrm>
        </p:spPr>
        <p:txBody>
          <a:bodyPr/>
          <a:lstStyle/>
          <a:p>
            <a:pPr marL="0" indent="-274320">
              <a:lnSpc>
                <a:spcPts val="1700"/>
              </a:lnSpc>
              <a:spcBef>
                <a:spcPts val="0"/>
              </a:spcBef>
              <a:spcAft>
                <a:spcPts val="0"/>
              </a:spcAft>
              <a:buBlip>
                <a:blip r:embed="rId3"/>
              </a:buBlip>
              <a:tabLst>
                <a:tab pos="1915119" algn="l"/>
              </a:tabLst>
            </a:pPr>
            <a:r>
              <a:rPr lang="en-US" sz="1600" dirty="0" smtClean="0">
                <a:solidFill>
                  <a:schemeClr val="accent5">
                    <a:lumMod val="50000"/>
                  </a:schemeClr>
                </a:solidFill>
                <a:ea typeface="ＭＳ Ｐゴシック" pitchFamily="34" charset="-128"/>
              </a:rPr>
              <a:t>Step 6:</a:t>
            </a:r>
          </a:p>
          <a:p>
            <a:pPr marL="685800" lvl="2">
              <a:lnSpc>
                <a:spcPts val="1700"/>
              </a:lnSpc>
              <a:spcBef>
                <a:spcPts val="0"/>
              </a:spcBef>
              <a:spcAft>
                <a:spcPts val="600"/>
              </a:spcAft>
              <a:buNone/>
              <a:tabLst>
                <a:tab pos="1915119" algn="l"/>
              </a:tabLst>
            </a:pPr>
            <a:r>
              <a:rPr lang="en-US" sz="1600" dirty="0" smtClean="0">
                <a:solidFill>
                  <a:schemeClr val="accent5">
                    <a:lumMod val="50000"/>
                  </a:schemeClr>
                </a:solidFill>
                <a:ea typeface="ＭＳ Ｐゴシック" pitchFamily="34" charset="-128"/>
              </a:rPr>
              <a:t>Use lessons learned  </a:t>
            </a:r>
          </a:p>
          <a:p>
            <a:pPr marL="304800" lvl="1" indent="0">
              <a:lnSpc>
                <a:spcPts val="1700"/>
              </a:lnSpc>
              <a:spcBef>
                <a:spcPts val="0"/>
              </a:spcBef>
              <a:spcAft>
                <a:spcPts val="600"/>
              </a:spcAft>
              <a:buNone/>
              <a:tabLst>
                <a:tab pos="1915119" algn="l"/>
              </a:tabLst>
            </a:pPr>
            <a:r>
              <a:rPr lang="en-US" sz="1600" dirty="0" smtClean="0">
                <a:ea typeface="ＭＳ Ｐゴシック" pitchFamily="34" charset="-128"/>
              </a:rPr>
              <a:t>Use evaluation results in a meaningful way. </a:t>
            </a:r>
            <a:endParaRPr lang="en-US" sz="16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304959" y="508000"/>
            <a:ext cx="5489258" cy="711200"/>
          </a:xfrm>
        </p:spPr>
        <p:txBody>
          <a:bodyPr/>
          <a:lstStyle/>
          <a:p>
            <a:pPr eaLnBrk="1" hangingPunct="1"/>
            <a:r>
              <a:rPr lang="en-US" dirty="0" smtClean="0"/>
              <a:t>Early Steps Guide and Influence Choices Throughout  the Evaluation</a:t>
            </a:r>
          </a:p>
        </p:txBody>
      </p:sp>
      <p:sp>
        <p:nvSpPr>
          <p:cNvPr id="13316" name="Rectangle 3"/>
          <p:cNvSpPr>
            <a:spLocks noGrp="1" noChangeArrowheads="1"/>
          </p:cNvSpPr>
          <p:nvPr>
            <p:ph idx="1"/>
          </p:nvPr>
        </p:nvSpPr>
        <p:spPr>
          <a:xfrm>
            <a:off x="532290" y="1056218"/>
            <a:ext cx="4879499" cy="2372783"/>
          </a:xfrm>
        </p:spPr>
        <p:txBody>
          <a:bodyPr/>
          <a:lstStyle/>
          <a:p>
            <a:pPr marL="457200" indent="0">
              <a:lnSpc>
                <a:spcPts val="1900"/>
              </a:lnSpc>
              <a:buFontTx/>
              <a:buNone/>
            </a:pPr>
            <a:r>
              <a:rPr lang="en-US" sz="1600" dirty="0" smtClean="0"/>
              <a:t>The three early steps of the Framework Model provide guidance for the entire evaluation process.</a:t>
            </a:r>
          </a:p>
        </p:txBody>
      </p:sp>
    </p:spTree>
  </p:cSld>
  <p:clrMapOvr>
    <a:masterClrMapping/>
  </p:clrMapOvr>
  <p:transition advTm="39140">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pPr eaLnBrk="1" hangingPunct="1"/>
            <a:r>
              <a:rPr lang="en-US" dirty="0" smtClean="0"/>
              <a:t>Harvesting the Fruits</a:t>
            </a:r>
            <a:br>
              <a:rPr lang="en-US" dirty="0" smtClean="0"/>
            </a:br>
            <a:r>
              <a:rPr lang="en-US" dirty="0" smtClean="0"/>
              <a:t>in Step 4</a:t>
            </a:r>
          </a:p>
        </p:txBody>
      </p:sp>
      <p:sp>
        <p:nvSpPr>
          <p:cNvPr id="14340" name="Rectangle 3"/>
          <p:cNvSpPr>
            <a:spLocks noGrp="1" noChangeArrowheads="1"/>
          </p:cNvSpPr>
          <p:nvPr>
            <p:ph idx="1"/>
          </p:nvPr>
        </p:nvSpPr>
        <p:spPr>
          <a:xfrm>
            <a:off x="457439" y="1066800"/>
            <a:ext cx="4878149" cy="2743200"/>
          </a:xfrm>
        </p:spPr>
        <p:txBody>
          <a:bodyPr/>
          <a:lstStyle/>
          <a:p>
            <a:pPr marL="406481" indent="-406481">
              <a:lnSpc>
                <a:spcPts val="1900"/>
              </a:lnSpc>
              <a:spcBef>
                <a:spcPts val="0"/>
              </a:spcBef>
              <a:tabLst>
                <a:tab pos="2134027" algn="l"/>
              </a:tabLst>
            </a:pPr>
            <a:r>
              <a:rPr lang="en-US" sz="1600" dirty="0" smtClean="0"/>
              <a:t>Step 4 Is NOT called “Collect data” but</a:t>
            </a:r>
          </a:p>
          <a:p>
            <a:pPr marL="406481" indent="-406481">
              <a:lnSpc>
                <a:spcPts val="1900"/>
              </a:lnSpc>
              <a:spcBef>
                <a:spcPts val="0"/>
              </a:spcBef>
              <a:tabLst>
                <a:tab pos="2134027" algn="l"/>
              </a:tabLst>
            </a:pPr>
            <a:r>
              <a:rPr lang="en-US" sz="1600" dirty="0" smtClean="0">
                <a:solidFill>
                  <a:schemeClr val="accent5">
                    <a:lumMod val="50000"/>
                  </a:schemeClr>
                </a:solidFill>
              </a:rPr>
              <a:t>“G</a:t>
            </a:r>
            <a:r>
              <a:rPr lang="en-US" sz="1600" i="1" dirty="0" smtClean="0">
                <a:solidFill>
                  <a:schemeClr val="accent5">
                    <a:lumMod val="50000"/>
                  </a:schemeClr>
                </a:solidFill>
              </a:rPr>
              <a:t>ather credible evidence”</a:t>
            </a:r>
            <a:r>
              <a:rPr lang="en-US" sz="1600" i="1" dirty="0" smtClean="0"/>
              <a:t>. </a:t>
            </a:r>
          </a:p>
          <a:p>
            <a:pPr marL="406446" indent="0">
              <a:tabLst>
                <a:tab pos="2134027" algn="l"/>
              </a:tabLst>
            </a:pPr>
            <a:endParaRPr lang="en-US" sz="1600" i="1" dirty="0" smtClean="0"/>
          </a:p>
          <a:p>
            <a:pPr marL="0" indent="0">
              <a:spcBef>
                <a:spcPts val="0"/>
              </a:spcBef>
              <a:tabLst>
                <a:tab pos="2134027" algn="l"/>
              </a:tabLst>
            </a:pPr>
            <a:r>
              <a:rPr lang="en-US" sz="1600" i="1" dirty="0" smtClean="0"/>
              <a:t>Why? If you did steps 1-3 correctly you already know…</a:t>
            </a:r>
          </a:p>
          <a:p>
            <a:pPr marL="914400" lvl="1" indent="-284163">
              <a:buClr>
                <a:schemeClr val="accent5">
                  <a:lumMod val="50000"/>
                </a:schemeClr>
              </a:buClr>
              <a:buSzPct val="150000"/>
              <a:buFont typeface="Wingdings" pitchFamily="2" charset="2"/>
              <a:buChar char="ü"/>
              <a:tabLst>
                <a:tab pos="2134027" algn="l"/>
              </a:tabLst>
            </a:pPr>
            <a:r>
              <a:rPr lang="en-US" sz="1600" i="1" dirty="0" smtClean="0"/>
              <a:t>what type of evidence your stakeholders will regard as credible.</a:t>
            </a:r>
          </a:p>
        </p:txBody>
      </p:sp>
    </p:spTree>
  </p:cSld>
  <p:clrMapOvr>
    <a:masterClrMapping/>
  </p:clrMapOvr>
  <p:transition advTm="75844">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pPr eaLnBrk="1" hangingPunct="1"/>
            <a:r>
              <a:rPr lang="en-US" dirty="0" smtClean="0"/>
              <a:t>Harvesting the Fruits</a:t>
            </a:r>
            <a:br>
              <a:rPr lang="en-US" dirty="0" smtClean="0"/>
            </a:br>
            <a:r>
              <a:rPr lang="en-US" dirty="0" smtClean="0"/>
              <a:t>in Step 5</a:t>
            </a:r>
          </a:p>
        </p:txBody>
      </p:sp>
      <p:sp>
        <p:nvSpPr>
          <p:cNvPr id="14340" name="Rectangle 3"/>
          <p:cNvSpPr>
            <a:spLocks noGrp="1" noChangeArrowheads="1"/>
          </p:cNvSpPr>
          <p:nvPr>
            <p:ph idx="1"/>
          </p:nvPr>
        </p:nvSpPr>
        <p:spPr>
          <a:xfrm>
            <a:off x="457439" y="1066800"/>
            <a:ext cx="4878149" cy="2743200"/>
          </a:xfrm>
        </p:spPr>
        <p:txBody>
          <a:bodyPr/>
          <a:lstStyle/>
          <a:p>
            <a:pPr marL="406481" indent="-406481">
              <a:lnSpc>
                <a:spcPts val="1900"/>
              </a:lnSpc>
              <a:spcBef>
                <a:spcPts val="0"/>
              </a:spcBef>
              <a:tabLst>
                <a:tab pos="2134027" algn="l"/>
              </a:tabLst>
            </a:pPr>
            <a:r>
              <a:rPr lang="en-US" sz="1600" dirty="0" smtClean="0"/>
              <a:t>Step 5 is NOT called “Analyze data” but </a:t>
            </a:r>
          </a:p>
          <a:p>
            <a:pPr marL="406481" indent="-406481">
              <a:lnSpc>
                <a:spcPts val="1900"/>
              </a:lnSpc>
              <a:spcBef>
                <a:spcPts val="0"/>
              </a:spcBef>
              <a:tabLst>
                <a:tab pos="2134027" algn="l"/>
              </a:tabLst>
            </a:pPr>
            <a:r>
              <a:rPr lang="en-US" sz="1600" dirty="0" smtClean="0">
                <a:solidFill>
                  <a:schemeClr val="accent5">
                    <a:lumMod val="50000"/>
                  </a:schemeClr>
                </a:solidFill>
              </a:rPr>
              <a:t>“</a:t>
            </a:r>
            <a:r>
              <a:rPr lang="en-US" sz="1600" i="1" dirty="0" smtClean="0">
                <a:solidFill>
                  <a:schemeClr val="accent5">
                    <a:lumMod val="50000"/>
                  </a:schemeClr>
                </a:solidFill>
              </a:rPr>
              <a:t>Justify conclusions”</a:t>
            </a:r>
            <a:r>
              <a:rPr lang="en-US" sz="1600" i="1" dirty="0" smtClean="0"/>
              <a:t>.</a:t>
            </a:r>
          </a:p>
          <a:p>
            <a:pPr marL="406446" indent="0">
              <a:tabLst>
                <a:tab pos="2134027" algn="l"/>
              </a:tabLst>
            </a:pPr>
            <a:endParaRPr lang="en-US" sz="1600" i="1" dirty="0" smtClean="0"/>
          </a:p>
          <a:p>
            <a:pPr marL="0" indent="0">
              <a:spcBef>
                <a:spcPts val="0"/>
              </a:spcBef>
              <a:tabLst>
                <a:tab pos="2134027" algn="l"/>
              </a:tabLst>
            </a:pPr>
            <a:r>
              <a:rPr lang="en-US" sz="1600" i="1" dirty="0" smtClean="0"/>
              <a:t>Why? If you did steps 1-3 correctly you already know…</a:t>
            </a:r>
          </a:p>
          <a:p>
            <a:pPr marL="914400" lvl="1" indent="-284163">
              <a:buClr>
                <a:schemeClr val="accent5">
                  <a:lumMod val="50000"/>
                </a:schemeClr>
              </a:buClr>
              <a:buSzPct val="150000"/>
              <a:buFont typeface="Wingdings" pitchFamily="2" charset="2"/>
              <a:buChar char="ü"/>
              <a:tabLst>
                <a:tab pos="2134027" algn="l"/>
              </a:tabLst>
            </a:pPr>
            <a:r>
              <a:rPr lang="en-US" sz="1600" i="1" dirty="0" smtClean="0"/>
              <a:t>the values and preferences of your stakeholders.</a:t>
            </a:r>
          </a:p>
          <a:p>
            <a:pPr marL="914400" lvl="1" indent="-284163">
              <a:buClr>
                <a:schemeClr val="accent5">
                  <a:lumMod val="50000"/>
                </a:schemeClr>
              </a:buClr>
              <a:buSzPct val="150000"/>
              <a:buFont typeface="Wingdings" pitchFamily="2" charset="2"/>
              <a:buChar char="ü"/>
              <a:tabLst>
                <a:tab pos="2134027" algn="l"/>
              </a:tabLst>
            </a:pPr>
            <a:endParaRPr lang="en-US" sz="1600" i="1" dirty="0" smtClean="0"/>
          </a:p>
        </p:txBody>
      </p:sp>
    </p:spTree>
  </p:cSld>
  <p:clrMapOvr>
    <a:masterClrMapping/>
  </p:clrMapOvr>
  <p:transition advTm="75844">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pPr eaLnBrk="1" hangingPunct="1"/>
            <a:r>
              <a:rPr lang="en-US" dirty="0" smtClean="0"/>
              <a:t>Harvesting the Fruits</a:t>
            </a:r>
            <a:br>
              <a:rPr lang="en-US" dirty="0" smtClean="0"/>
            </a:br>
            <a:r>
              <a:rPr lang="en-US" dirty="0" smtClean="0"/>
              <a:t>in Step 6</a:t>
            </a:r>
          </a:p>
        </p:txBody>
      </p:sp>
      <p:sp>
        <p:nvSpPr>
          <p:cNvPr id="14340" name="Rectangle 3"/>
          <p:cNvSpPr>
            <a:spLocks noGrp="1" noChangeArrowheads="1"/>
          </p:cNvSpPr>
          <p:nvPr>
            <p:ph idx="1"/>
          </p:nvPr>
        </p:nvSpPr>
        <p:spPr>
          <a:xfrm>
            <a:off x="457439" y="1066800"/>
            <a:ext cx="4878149" cy="2743200"/>
          </a:xfrm>
        </p:spPr>
        <p:txBody>
          <a:bodyPr/>
          <a:lstStyle/>
          <a:p>
            <a:pPr marL="406481" lvl="1" indent="-406481">
              <a:lnSpc>
                <a:spcPts val="1900"/>
              </a:lnSpc>
              <a:spcBef>
                <a:spcPts val="0"/>
              </a:spcBef>
              <a:buClrTx/>
              <a:buSzTx/>
              <a:buNone/>
              <a:tabLst>
                <a:tab pos="2134027" algn="l"/>
              </a:tabLst>
            </a:pPr>
            <a:r>
              <a:rPr lang="en-US" sz="1600" dirty="0" smtClean="0"/>
              <a:t>Step 6 is NOT called “Report findings” but </a:t>
            </a:r>
          </a:p>
          <a:p>
            <a:pPr marL="406481" lvl="1" indent="-406481">
              <a:lnSpc>
                <a:spcPts val="1900"/>
              </a:lnSpc>
              <a:spcBef>
                <a:spcPts val="0"/>
              </a:spcBef>
              <a:buClrTx/>
              <a:buSzTx/>
              <a:buNone/>
              <a:tabLst>
                <a:tab pos="2134027" algn="l"/>
              </a:tabLst>
            </a:pPr>
            <a:r>
              <a:rPr lang="en-US" sz="1600" dirty="0" smtClean="0">
                <a:solidFill>
                  <a:schemeClr val="accent5">
                    <a:lumMod val="50000"/>
                  </a:schemeClr>
                </a:solidFill>
              </a:rPr>
              <a:t>“</a:t>
            </a:r>
            <a:r>
              <a:rPr lang="en-US" sz="1600" i="1" dirty="0" smtClean="0">
                <a:solidFill>
                  <a:schemeClr val="accent5">
                    <a:lumMod val="50000"/>
                  </a:schemeClr>
                </a:solidFill>
              </a:rPr>
              <a:t>Use lessons learned”</a:t>
            </a:r>
            <a:r>
              <a:rPr lang="en-US" sz="1600" i="1" dirty="0" smtClean="0"/>
              <a:t>. </a:t>
            </a:r>
            <a:endParaRPr lang="en-US" sz="1600" dirty="0" smtClean="0"/>
          </a:p>
          <a:p>
            <a:pPr marL="406481" indent="-406481">
              <a:tabLst>
                <a:tab pos="2134027" algn="l"/>
              </a:tabLst>
            </a:pPr>
            <a:endParaRPr lang="en-US" sz="1600" i="1" dirty="0" smtClean="0"/>
          </a:p>
          <a:p>
            <a:pPr marL="406446" indent="0">
              <a:tabLst>
                <a:tab pos="2134027" algn="l"/>
              </a:tabLst>
            </a:pPr>
            <a:endParaRPr lang="en-US" sz="1600" i="1" dirty="0" smtClean="0"/>
          </a:p>
          <a:p>
            <a:pPr marL="0" indent="0">
              <a:spcBef>
                <a:spcPts val="0"/>
              </a:spcBef>
              <a:tabLst>
                <a:tab pos="2134027" algn="l"/>
              </a:tabLst>
            </a:pPr>
            <a:r>
              <a:rPr lang="en-US" sz="1600" i="1" dirty="0" smtClean="0"/>
              <a:t>Why? If you did steps 1-3 correctly you already know…</a:t>
            </a:r>
          </a:p>
          <a:p>
            <a:pPr marL="914400" lvl="1" indent="-284163">
              <a:buClr>
                <a:schemeClr val="accent5">
                  <a:lumMod val="50000"/>
                </a:schemeClr>
              </a:buClr>
              <a:buSzPct val="150000"/>
              <a:buFont typeface="Wingdings" pitchFamily="2" charset="2"/>
              <a:buChar char="ü"/>
              <a:tabLst>
                <a:tab pos="2134027" algn="l"/>
              </a:tabLst>
            </a:pPr>
            <a:r>
              <a:rPr lang="en-US" sz="1600" dirty="0" smtClean="0"/>
              <a:t>who will use the results and why.</a:t>
            </a:r>
          </a:p>
          <a:p>
            <a:pPr marL="914400" lvl="1" indent="-284163">
              <a:buClr>
                <a:schemeClr val="accent5">
                  <a:lumMod val="50000"/>
                </a:schemeClr>
              </a:buClr>
              <a:buSzPct val="150000"/>
              <a:buNone/>
              <a:tabLst>
                <a:tab pos="2134027" algn="l"/>
              </a:tabLst>
            </a:pPr>
            <a:endParaRPr lang="en-US" sz="1600" i="1" dirty="0" smtClean="0"/>
          </a:p>
        </p:txBody>
      </p:sp>
    </p:spTree>
  </p:cSld>
  <p:clrMapOvr>
    <a:masterClrMapping/>
  </p:clrMapOvr>
  <p:transition advTm="75844">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Evaluation Standards</a:t>
            </a:r>
            <a:endParaRPr lang="en-US" dirty="0"/>
          </a:p>
        </p:txBody>
      </p:sp>
      <p:sp>
        <p:nvSpPr>
          <p:cNvPr id="3" name="Content Placeholder 2"/>
          <p:cNvSpPr>
            <a:spLocks noGrp="1"/>
          </p:cNvSpPr>
          <p:nvPr>
            <p:ph idx="1"/>
          </p:nvPr>
        </p:nvSpPr>
        <p:spPr>
          <a:xfrm>
            <a:off x="3049588" y="1981200"/>
            <a:ext cx="2820748" cy="838200"/>
          </a:xfrm>
        </p:spPr>
        <p:txBody>
          <a:bodyPr/>
          <a:lstStyle/>
          <a:p>
            <a:pPr indent="0">
              <a:lnSpc>
                <a:spcPts val="1700"/>
              </a:lnSpc>
              <a:spcBef>
                <a:spcPts val="0"/>
              </a:spcBef>
            </a:pPr>
            <a:r>
              <a:rPr lang="en-US" sz="1600" dirty="0" smtClean="0"/>
              <a:t>Standards inform good choices at EVERY step of the evaluation process.</a:t>
            </a:r>
          </a:p>
        </p:txBody>
      </p:sp>
      <p:grpSp>
        <p:nvGrpSpPr>
          <p:cNvPr id="15" name="Group 4"/>
          <p:cNvGrpSpPr/>
          <p:nvPr/>
        </p:nvGrpSpPr>
        <p:grpSpPr>
          <a:xfrm>
            <a:off x="185737" y="1062758"/>
            <a:ext cx="2787651" cy="2713718"/>
            <a:chOff x="1557337" y="1062758"/>
            <a:chExt cx="2787651" cy="2713718"/>
          </a:xfrm>
        </p:grpSpPr>
        <p:sp>
          <p:nvSpPr>
            <p:cNvPr id="16" name="Oval 36"/>
            <p:cNvSpPr>
              <a:spLocks noChangeAspect="1" noChangeArrowheads="1"/>
            </p:cNvSpPr>
            <p:nvPr/>
          </p:nvSpPr>
          <p:spPr bwMode="auto">
            <a:xfrm>
              <a:off x="1557337" y="1062758"/>
              <a:ext cx="2787651" cy="2713718"/>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grpSp>
          <p:nvGrpSpPr>
            <p:cNvPr id="24" name="Group 23"/>
            <p:cNvGrpSpPr/>
            <p:nvPr/>
          </p:nvGrpSpPr>
          <p:grpSpPr>
            <a:xfrm>
              <a:off x="1600836" y="1066800"/>
              <a:ext cx="2701707" cy="2590800"/>
              <a:chOff x="1600836" y="1066800"/>
              <a:chExt cx="2701707" cy="2590800"/>
            </a:xfrm>
          </p:grpSpPr>
          <p:sp>
            <p:nvSpPr>
              <p:cNvPr id="35" name="Text Box 24"/>
              <p:cNvSpPr txBox="1">
                <a:spLocks noChangeAspect="1" noChangeArrowheads="1"/>
              </p:cNvSpPr>
              <p:nvPr/>
            </p:nvSpPr>
            <p:spPr bwMode="auto">
              <a:xfrm>
                <a:off x="1600836" y="1676400"/>
                <a:ext cx="991551" cy="738664"/>
              </a:xfrm>
              <a:prstGeom prst="rect">
                <a:avLst/>
              </a:prstGeom>
              <a:noFill/>
              <a:ln w="12700">
                <a:noFill/>
                <a:miter lim="800000"/>
                <a:headEnd type="none" w="sm" len="sm"/>
                <a:tailEnd type="none" w="sm" len="sm"/>
              </a:ln>
              <a:effectLst/>
            </p:spPr>
            <p:txBody>
              <a:bodyPr>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Ensure use and share lessons learned</a:t>
                </a:r>
              </a:p>
            </p:txBody>
          </p:sp>
          <p:sp>
            <p:nvSpPr>
              <p:cNvPr id="36" name="Text Box 26"/>
              <p:cNvSpPr txBox="1">
                <a:spLocks noChangeAspect="1" noChangeArrowheads="1"/>
              </p:cNvSpPr>
              <p:nvPr/>
            </p:nvSpPr>
            <p:spPr bwMode="auto">
              <a:xfrm>
                <a:off x="2516187" y="3080519"/>
                <a:ext cx="816465"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Gather credible evidence</a:t>
                </a:r>
              </a:p>
            </p:txBody>
          </p:sp>
          <p:sp>
            <p:nvSpPr>
              <p:cNvPr id="37" name="Text Box 31"/>
              <p:cNvSpPr txBox="1">
                <a:spLocks noChangeAspect="1" noChangeArrowheads="1"/>
              </p:cNvSpPr>
              <p:nvPr/>
            </p:nvSpPr>
            <p:spPr bwMode="auto">
              <a:xfrm>
                <a:off x="2440071" y="1295400"/>
                <a:ext cx="1066716"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Engage stakeholders</a:t>
                </a:r>
              </a:p>
            </p:txBody>
          </p:sp>
          <p:sp>
            <p:nvSpPr>
              <p:cNvPr id="38" name="Text Box 32"/>
              <p:cNvSpPr txBox="1">
                <a:spLocks noChangeAspect="1" noChangeArrowheads="1"/>
              </p:cNvSpPr>
              <p:nvPr/>
            </p:nvSpPr>
            <p:spPr bwMode="auto">
              <a:xfrm>
                <a:off x="3430588" y="1708919"/>
                <a:ext cx="819769"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Describe the program</a:t>
                </a:r>
              </a:p>
            </p:txBody>
          </p:sp>
          <p:sp>
            <p:nvSpPr>
              <p:cNvPr id="39" name="Text Box 33"/>
              <p:cNvSpPr txBox="1">
                <a:spLocks noChangeAspect="1" noChangeArrowheads="1"/>
              </p:cNvSpPr>
              <p:nvPr/>
            </p:nvSpPr>
            <p:spPr bwMode="auto">
              <a:xfrm>
                <a:off x="3278187" y="2623318"/>
                <a:ext cx="1024356"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Focus the evaluation design</a:t>
                </a:r>
              </a:p>
            </p:txBody>
          </p:sp>
          <p:sp>
            <p:nvSpPr>
              <p:cNvPr id="40" name="Text Box 35"/>
              <p:cNvSpPr txBox="1">
                <a:spLocks noChangeAspect="1" noChangeArrowheads="1"/>
              </p:cNvSpPr>
              <p:nvPr/>
            </p:nvSpPr>
            <p:spPr bwMode="auto">
              <a:xfrm>
                <a:off x="1601787" y="2765355"/>
                <a:ext cx="1143000"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Justify conclusions</a:t>
                </a:r>
              </a:p>
            </p:txBody>
          </p:sp>
          <p:sp>
            <p:nvSpPr>
              <p:cNvPr id="41" name="Text Box 37"/>
              <p:cNvSpPr txBox="1">
                <a:spLocks noChangeAspect="1" noChangeArrowheads="1"/>
              </p:cNvSpPr>
              <p:nvPr/>
            </p:nvSpPr>
            <p:spPr bwMode="auto">
              <a:xfrm>
                <a:off x="2439977" y="1066800"/>
                <a:ext cx="1143009" cy="307777"/>
              </a:xfrm>
              <a:prstGeom prst="rect">
                <a:avLst/>
              </a:prstGeom>
              <a:noFill/>
              <a:ln w="9525">
                <a:noFill/>
                <a:miter lim="800000"/>
                <a:headEnd/>
                <a:tailEnd/>
              </a:ln>
              <a:effectLst/>
            </p:spPr>
            <p:txBody>
              <a:bodyPr wrap="square">
                <a:spAutoFit/>
              </a:bodyPr>
              <a:lstStyle/>
              <a:p>
                <a:pPr algn="ctr">
                  <a:spcBef>
                    <a:spcPct val="50000"/>
                  </a:spcBef>
                  <a:defRPr/>
                </a:pPr>
                <a:r>
                  <a:rPr lang="en-US" sz="1400" b="1" dirty="0">
                    <a:solidFill>
                      <a:schemeClr val="bg1"/>
                    </a:solidFill>
                    <a:effectLst>
                      <a:outerShdw blurRad="38100" dist="38100" dir="2700000" algn="tl">
                        <a:srgbClr val="000000">
                          <a:alpha val="43137"/>
                        </a:srgbClr>
                      </a:outerShdw>
                    </a:effectLst>
                    <a:latin typeface="Arial" charset="0"/>
                  </a:rPr>
                  <a:t>STEPS</a:t>
                </a:r>
              </a:p>
            </p:txBody>
          </p:sp>
        </p:grpSp>
        <p:grpSp>
          <p:nvGrpSpPr>
            <p:cNvPr id="25" name="Group 22"/>
            <p:cNvGrpSpPr/>
            <p:nvPr/>
          </p:nvGrpSpPr>
          <p:grpSpPr>
            <a:xfrm>
              <a:off x="1969396" y="1532440"/>
              <a:ext cx="1973318" cy="1826541"/>
              <a:chOff x="1969396" y="1532440"/>
              <a:chExt cx="1973318" cy="1826541"/>
            </a:xfrm>
          </p:grpSpPr>
          <p:sp>
            <p:nvSpPr>
              <p:cNvPr id="29" name="Freeform 44"/>
              <p:cNvSpPr>
                <a:spLocks noChangeAspect="1"/>
              </p:cNvSpPr>
              <p:nvPr/>
            </p:nvSpPr>
            <p:spPr bwMode="auto">
              <a:xfrm>
                <a:off x="2305349" y="3137187"/>
                <a:ext cx="213097" cy="168520"/>
              </a:xfrm>
              <a:custGeom>
                <a:avLst/>
                <a:gdLst/>
                <a:ahLst/>
                <a:cxnLst>
                  <a:cxn ang="0">
                    <a:pos x="0" y="0"/>
                  </a:cxn>
                  <a:cxn ang="0">
                    <a:pos x="168" y="168"/>
                  </a:cxn>
                  <a:cxn ang="0">
                    <a:pos x="304" y="240"/>
                  </a:cxn>
                </a:cxnLst>
                <a:rect l="0" t="0" r="r" b="b"/>
                <a:pathLst>
                  <a:path w="304" h="240">
                    <a:moveTo>
                      <a:pt x="0" y="0"/>
                    </a:moveTo>
                    <a:cubicBezTo>
                      <a:pt x="28" y="29"/>
                      <a:pt x="117" y="128"/>
                      <a:pt x="168" y="168"/>
                    </a:cubicBezTo>
                    <a:cubicBezTo>
                      <a:pt x="219" y="208"/>
                      <a:pt x="276" y="225"/>
                      <a:pt x="304" y="2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dirty="0"/>
              </a:p>
            </p:txBody>
          </p:sp>
          <p:sp>
            <p:nvSpPr>
              <p:cNvPr id="30" name="Freeform 47"/>
              <p:cNvSpPr>
                <a:spLocks noChangeAspect="1"/>
              </p:cNvSpPr>
              <p:nvPr/>
            </p:nvSpPr>
            <p:spPr bwMode="auto">
              <a:xfrm>
                <a:off x="2272732" y="1532440"/>
                <a:ext cx="263109" cy="195701"/>
              </a:xfrm>
              <a:custGeom>
                <a:avLst/>
                <a:gdLst/>
                <a:ahLst/>
                <a:cxnLst>
                  <a:cxn ang="0">
                    <a:pos x="376" y="0"/>
                  </a:cxn>
                  <a:cxn ang="0">
                    <a:pos x="160" y="120"/>
                  </a:cxn>
                  <a:cxn ang="0">
                    <a:pos x="0" y="280"/>
                  </a:cxn>
                </a:cxnLst>
                <a:rect l="0" t="0" r="r" b="b"/>
                <a:pathLst>
                  <a:path w="376" h="280">
                    <a:moveTo>
                      <a:pt x="376" y="0"/>
                    </a:moveTo>
                    <a:cubicBezTo>
                      <a:pt x="341" y="20"/>
                      <a:pt x="223" y="73"/>
                      <a:pt x="160" y="120"/>
                    </a:cubicBezTo>
                    <a:cubicBezTo>
                      <a:pt x="97" y="167"/>
                      <a:pt x="33" y="247"/>
                      <a:pt x="0" y="280"/>
                    </a:cubicBezTo>
                  </a:path>
                </a:pathLst>
              </a:custGeom>
              <a:ln>
                <a:solidFill>
                  <a:schemeClr val="tx2"/>
                </a:solidFill>
                <a:headEnd type="stealth" w="med" len="lg"/>
                <a:tailEnd/>
              </a:ln>
            </p:spPr>
            <p:style>
              <a:lnRef idx="3">
                <a:schemeClr val="accent5"/>
              </a:lnRef>
              <a:fillRef idx="0">
                <a:schemeClr val="accent5"/>
              </a:fillRef>
              <a:effectRef idx="2">
                <a:schemeClr val="accent5"/>
              </a:effectRef>
              <a:fontRef idx="minor">
                <a:schemeClr val="tx1"/>
              </a:fontRef>
            </p:style>
            <p:txBody>
              <a:bodyPr/>
              <a:lstStyle/>
              <a:p>
                <a:pPr>
                  <a:defRPr/>
                </a:pPr>
                <a:endParaRPr lang="en-US" dirty="0"/>
              </a:p>
            </p:txBody>
          </p:sp>
          <p:sp>
            <p:nvSpPr>
              <p:cNvPr id="31" name="Freeform 48"/>
              <p:cNvSpPr>
                <a:spLocks noChangeAspect="1"/>
              </p:cNvSpPr>
              <p:nvPr/>
            </p:nvSpPr>
            <p:spPr bwMode="auto">
              <a:xfrm>
                <a:off x="3282767" y="3179589"/>
                <a:ext cx="242452" cy="179392"/>
              </a:xfrm>
              <a:custGeom>
                <a:avLst/>
                <a:gdLst/>
                <a:ahLst/>
                <a:cxnLst>
                  <a:cxn ang="0">
                    <a:pos x="0" y="257"/>
                  </a:cxn>
                  <a:cxn ang="0">
                    <a:pos x="233" y="123"/>
                  </a:cxn>
                  <a:cxn ang="0">
                    <a:pos x="347" y="0"/>
                  </a:cxn>
                </a:cxnLst>
                <a:rect l="0" t="0" r="r" b="b"/>
                <a:pathLst>
                  <a:path w="347" h="257">
                    <a:moveTo>
                      <a:pt x="0" y="257"/>
                    </a:moveTo>
                    <a:cubicBezTo>
                      <a:pt x="39" y="236"/>
                      <a:pt x="175" y="166"/>
                      <a:pt x="233" y="123"/>
                    </a:cubicBezTo>
                    <a:cubicBezTo>
                      <a:pt x="291" y="80"/>
                      <a:pt x="323" y="25"/>
                      <a:pt x="347" y="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dirty="0"/>
              </a:p>
            </p:txBody>
          </p:sp>
          <p:sp>
            <p:nvSpPr>
              <p:cNvPr id="32" name="Freeform 49"/>
              <p:cNvSpPr>
                <a:spLocks noChangeAspect="1"/>
              </p:cNvSpPr>
              <p:nvPr/>
            </p:nvSpPr>
            <p:spPr bwMode="auto">
              <a:xfrm>
                <a:off x="3917708" y="2315243"/>
                <a:ext cx="25006" cy="280505"/>
              </a:xfrm>
              <a:custGeom>
                <a:avLst/>
                <a:gdLst/>
                <a:ahLst/>
                <a:cxnLst>
                  <a:cxn ang="0">
                    <a:pos x="16" y="400"/>
                  </a:cxn>
                  <a:cxn ang="0">
                    <a:pos x="32" y="184"/>
                  </a:cxn>
                  <a:cxn ang="0">
                    <a:pos x="0" y="0"/>
                  </a:cxn>
                </a:cxnLst>
                <a:rect l="0" t="0" r="r" b="b"/>
                <a:pathLst>
                  <a:path w="35" h="400">
                    <a:moveTo>
                      <a:pt x="16" y="400"/>
                    </a:moveTo>
                    <a:cubicBezTo>
                      <a:pt x="19" y="363"/>
                      <a:pt x="35" y="251"/>
                      <a:pt x="32" y="184"/>
                    </a:cubicBezTo>
                    <a:cubicBezTo>
                      <a:pt x="29" y="117"/>
                      <a:pt x="7" y="38"/>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dirty="0"/>
              </a:p>
            </p:txBody>
          </p:sp>
          <p:sp>
            <p:nvSpPr>
              <p:cNvPr id="33" name="Freeform 50"/>
              <p:cNvSpPr>
                <a:spLocks noChangeAspect="1"/>
              </p:cNvSpPr>
              <p:nvPr/>
            </p:nvSpPr>
            <p:spPr bwMode="auto">
              <a:xfrm>
                <a:off x="3401275" y="1538963"/>
                <a:ext cx="232667" cy="176131"/>
              </a:xfrm>
              <a:custGeom>
                <a:avLst/>
                <a:gdLst/>
                <a:ahLst/>
                <a:cxnLst>
                  <a:cxn ang="0">
                    <a:pos x="332" y="252"/>
                  </a:cxn>
                  <a:cxn ang="0">
                    <a:pos x="148" y="92"/>
                  </a:cxn>
                  <a:cxn ang="0">
                    <a:pos x="0" y="0"/>
                  </a:cxn>
                </a:cxnLst>
                <a:rect l="0" t="0" r="r" b="b"/>
                <a:pathLst>
                  <a:path w="332" h="252">
                    <a:moveTo>
                      <a:pt x="332" y="252"/>
                    </a:moveTo>
                    <a:cubicBezTo>
                      <a:pt x="301" y="225"/>
                      <a:pt x="203" y="134"/>
                      <a:pt x="148" y="92"/>
                    </a:cubicBezTo>
                    <a:cubicBezTo>
                      <a:pt x="93" y="50"/>
                      <a:pt x="31" y="19"/>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dirty="0"/>
              </a:p>
            </p:txBody>
          </p:sp>
          <p:sp>
            <p:nvSpPr>
              <p:cNvPr id="34" name="Freeform 51"/>
              <p:cNvSpPr>
                <a:spLocks noChangeAspect="1"/>
              </p:cNvSpPr>
              <p:nvPr/>
            </p:nvSpPr>
            <p:spPr bwMode="auto">
              <a:xfrm>
                <a:off x="1969396" y="2372867"/>
                <a:ext cx="35878" cy="307685"/>
              </a:xfrm>
              <a:custGeom>
                <a:avLst/>
                <a:gdLst/>
                <a:ahLst/>
                <a:cxnLst>
                  <a:cxn ang="0">
                    <a:pos x="28" y="0"/>
                  </a:cxn>
                  <a:cxn ang="0">
                    <a:pos x="4" y="208"/>
                  </a:cxn>
                  <a:cxn ang="0">
                    <a:pos x="52" y="440"/>
                  </a:cxn>
                </a:cxnLst>
                <a:rect l="0" t="0" r="r" b="b"/>
                <a:pathLst>
                  <a:path w="52" h="440">
                    <a:moveTo>
                      <a:pt x="28" y="0"/>
                    </a:moveTo>
                    <a:cubicBezTo>
                      <a:pt x="24" y="35"/>
                      <a:pt x="0" y="135"/>
                      <a:pt x="4" y="208"/>
                    </a:cubicBezTo>
                    <a:cubicBezTo>
                      <a:pt x="8" y="281"/>
                      <a:pt x="42" y="392"/>
                      <a:pt x="52" y="4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dirty="0"/>
              </a:p>
            </p:txBody>
          </p:sp>
        </p:grpSp>
        <p:grpSp>
          <p:nvGrpSpPr>
            <p:cNvPr id="26" name="Group 19"/>
            <p:cNvGrpSpPr/>
            <p:nvPr/>
          </p:nvGrpSpPr>
          <p:grpSpPr>
            <a:xfrm>
              <a:off x="2516187" y="1905000"/>
              <a:ext cx="871913" cy="941832"/>
              <a:chOff x="4539874" y="1905000"/>
              <a:chExt cx="871913" cy="941832"/>
            </a:xfrm>
          </p:grpSpPr>
          <p:sp>
            <p:nvSpPr>
              <p:cNvPr id="27" name="Rounded Rectangle 26"/>
              <p:cNvSpPr/>
              <p:nvPr/>
            </p:nvSpPr>
            <p:spPr>
              <a:xfrm>
                <a:off x="4552251" y="1905000"/>
                <a:ext cx="859536" cy="941832"/>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39"/>
              <p:cNvSpPr>
                <a:spLocks noChangeAspect="1" noChangeArrowheads="1"/>
              </p:cNvSpPr>
              <p:nvPr/>
            </p:nvSpPr>
            <p:spPr bwMode="auto">
              <a:xfrm>
                <a:off x="4539874" y="1905000"/>
                <a:ext cx="871913" cy="908583"/>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sz="1100" b="1" dirty="0">
                    <a:solidFill>
                      <a:schemeClr val="tx2"/>
                    </a:solidFill>
                    <a:effectLst>
                      <a:outerShdw blurRad="38100" dist="38100" dir="2700000" algn="tl">
                        <a:srgbClr val="000000">
                          <a:alpha val="43137"/>
                        </a:srgbClr>
                      </a:outerShdw>
                    </a:effectLst>
                    <a:latin typeface="Arial" charset="0"/>
                  </a:rPr>
                  <a:t>Standards</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Utility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Feasibility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Propriety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Accuracy</a:t>
                </a:r>
              </a:p>
            </p:txBody>
          </p:sp>
        </p:gr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Evaluation Standards</a:t>
            </a:r>
            <a:endParaRPr lang="en-US" dirty="0"/>
          </a:p>
        </p:txBody>
      </p:sp>
      <p:sp>
        <p:nvSpPr>
          <p:cNvPr id="3" name="Content Placeholder 2"/>
          <p:cNvSpPr>
            <a:spLocks noGrp="1"/>
          </p:cNvSpPr>
          <p:nvPr>
            <p:ph idx="1"/>
          </p:nvPr>
        </p:nvSpPr>
        <p:spPr>
          <a:xfrm>
            <a:off x="2897188" y="990600"/>
            <a:ext cx="2820748" cy="2362200"/>
          </a:xfrm>
        </p:spPr>
        <p:txBody>
          <a:bodyPr/>
          <a:lstStyle/>
          <a:p>
            <a:pPr indent="0">
              <a:lnSpc>
                <a:spcPts val="1700"/>
              </a:lnSpc>
              <a:spcBef>
                <a:spcPts val="0"/>
              </a:spcBef>
            </a:pPr>
            <a:r>
              <a:rPr lang="en-US" sz="1600" dirty="0" smtClean="0"/>
              <a:t>There is no such thing as “the right evaluation design”.</a:t>
            </a:r>
          </a:p>
          <a:p>
            <a:pPr indent="0">
              <a:lnSpc>
                <a:spcPts val="1700"/>
              </a:lnSpc>
              <a:spcBef>
                <a:spcPts val="0"/>
              </a:spcBef>
            </a:pPr>
            <a:endParaRPr lang="en-US" sz="1600" dirty="0" smtClean="0"/>
          </a:p>
          <a:p>
            <a:pPr indent="0">
              <a:lnSpc>
                <a:spcPts val="1700"/>
              </a:lnSpc>
              <a:spcBef>
                <a:spcPts val="0"/>
              </a:spcBef>
            </a:pPr>
            <a:endParaRPr lang="en-US" sz="1600" dirty="0" smtClean="0"/>
          </a:p>
          <a:p>
            <a:pPr indent="0">
              <a:lnSpc>
                <a:spcPts val="1700"/>
              </a:lnSpc>
              <a:spcBef>
                <a:spcPts val="0"/>
              </a:spcBef>
            </a:pPr>
            <a:r>
              <a:rPr lang="en-US" sz="1600" dirty="0" smtClean="0"/>
              <a:t>The best evaluation approach depends on how these standards play out in a given situation. </a:t>
            </a:r>
            <a:endParaRPr lang="en-US" sz="1600" dirty="0"/>
          </a:p>
        </p:txBody>
      </p:sp>
      <p:sp>
        <p:nvSpPr>
          <p:cNvPr id="16" name="Oval 36"/>
          <p:cNvSpPr>
            <a:spLocks noChangeAspect="1" noChangeArrowheads="1"/>
          </p:cNvSpPr>
          <p:nvPr/>
        </p:nvSpPr>
        <p:spPr bwMode="auto">
          <a:xfrm>
            <a:off x="185737" y="1062759"/>
            <a:ext cx="2787651" cy="2713718"/>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grpSp>
        <p:nvGrpSpPr>
          <p:cNvPr id="5" name="Group 23"/>
          <p:cNvGrpSpPr/>
          <p:nvPr/>
        </p:nvGrpSpPr>
        <p:grpSpPr>
          <a:xfrm>
            <a:off x="229236" y="1066800"/>
            <a:ext cx="2701706" cy="2590800"/>
            <a:chOff x="1600836" y="1066800"/>
            <a:chExt cx="2701707" cy="2590800"/>
          </a:xfrm>
        </p:grpSpPr>
        <p:sp>
          <p:nvSpPr>
            <p:cNvPr id="35" name="Text Box 24"/>
            <p:cNvSpPr txBox="1">
              <a:spLocks noChangeAspect="1" noChangeArrowheads="1"/>
            </p:cNvSpPr>
            <p:nvPr/>
          </p:nvSpPr>
          <p:spPr bwMode="auto">
            <a:xfrm>
              <a:off x="1600836" y="1676400"/>
              <a:ext cx="991551" cy="738664"/>
            </a:xfrm>
            <a:prstGeom prst="rect">
              <a:avLst/>
            </a:prstGeom>
            <a:noFill/>
            <a:ln w="12700">
              <a:noFill/>
              <a:miter lim="800000"/>
              <a:headEnd type="none" w="sm" len="sm"/>
              <a:tailEnd type="none" w="sm" len="sm"/>
            </a:ln>
            <a:effectLst/>
          </p:spPr>
          <p:txBody>
            <a:bodyPr>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Ensure use and share lessons learned</a:t>
              </a:r>
            </a:p>
          </p:txBody>
        </p:sp>
        <p:sp>
          <p:nvSpPr>
            <p:cNvPr id="36" name="Text Box 26"/>
            <p:cNvSpPr txBox="1">
              <a:spLocks noChangeAspect="1" noChangeArrowheads="1"/>
            </p:cNvSpPr>
            <p:nvPr/>
          </p:nvSpPr>
          <p:spPr bwMode="auto">
            <a:xfrm>
              <a:off x="2516187" y="3080519"/>
              <a:ext cx="816465"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Gather credible evidence</a:t>
              </a:r>
            </a:p>
          </p:txBody>
        </p:sp>
        <p:sp>
          <p:nvSpPr>
            <p:cNvPr id="37" name="Text Box 31"/>
            <p:cNvSpPr txBox="1">
              <a:spLocks noChangeAspect="1" noChangeArrowheads="1"/>
            </p:cNvSpPr>
            <p:nvPr/>
          </p:nvSpPr>
          <p:spPr bwMode="auto">
            <a:xfrm>
              <a:off x="2440070" y="1295400"/>
              <a:ext cx="1066716"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Engage stakeholders</a:t>
              </a:r>
            </a:p>
          </p:txBody>
        </p:sp>
        <p:sp>
          <p:nvSpPr>
            <p:cNvPr id="38" name="Text Box 32"/>
            <p:cNvSpPr txBox="1">
              <a:spLocks noChangeAspect="1" noChangeArrowheads="1"/>
            </p:cNvSpPr>
            <p:nvPr/>
          </p:nvSpPr>
          <p:spPr bwMode="auto">
            <a:xfrm>
              <a:off x="3430588" y="1708919"/>
              <a:ext cx="819770"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Describe the program</a:t>
              </a:r>
            </a:p>
          </p:txBody>
        </p:sp>
        <p:sp>
          <p:nvSpPr>
            <p:cNvPr id="39" name="Text Box 33"/>
            <p:cNvSpPr txBox="1">
              <a:spLocks noChangeAspect="1" noChangeArrowheads="1"/>
            </p:cNvSpPr>
            <p:nvPr/>
          </p:nvSpPr>
          <p:spPr bwMode="auto">
            <a:xfrm>
              <a:off x="3278187" y="2623318"/>
              <a:ext cx="1024356"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Focus the evaluation design</a:t>
              </a:r>
            </a:p>
          </p:txBody>
        </p:sp>
        <p:sp>
          <p:nvSpPr>
            <p:cNvPr id="40" name="Text Box 35"/>
            <p:cNvSpPr txBox="1">
              <a:spLocks noChangeAspect="1" noChangeArrowheads="1"/>
            </p:cNvSpPr>
            <p:nvPr/>
          </p:nvSpPr>
          <p:spPr bwMode="auto">
            <a:xfrm>
              <a:off x="1601787" y="2765355"/>
              <a:ext cx="1143001"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Justify conclusions</a:t>
              </a:r>
            </a:p>
          </p:txBody>
        </p:sp>
        <p:sp>
          <p:nvSpPr>
            <p:cNvPr id="41" name="Text Box 37"/>
            <p:cNvSpPr txBox="1">
              <a:spLocks noChangeAspect="1" noChangeArrowheads="1"/>
            </p:cNvSpPr>
            <p:nvPr/>
          </p:nvSpPr>
          <p:spPr bwMode="auto">
            <a:xfrm>
              <a:off x="2439977" y="1066800"/>
              <a:ext cx="1143010" cy="307777"/>
            </a:xfrm>
            <a:prstGeom prst="rect">
              <a:avLst/>
            </a:prstGeom>
            <a:noFill/>
            <a:ln w="9525">
              <a:noFill/>
              <a:miter lim="800000"/>
              <a:headEnd/>
              <a:tailEnd/>
            </a:ln>
            <a:effectLst/>
          </p:spPr>
          <p:txBody>
            <a:bodyPr wrap="square">
              <a:spAutoFit/>
            </a:bodyPr>
            <a:lstStyle/>
            <a:p>
              <a:pPr algn="ctr">
                <a:spcBef>
                  <a:spcPct val="50000"/>
                </a:spcBef>
                <a:defRPr/>
              </a:pPr>
              <a:r>
                <a:rPr lang="en-US" sz="1400" b="1" dirty="0">
                  <a:solidFill>
                    <a:schemeClr val="bg1"/>
                  </a:solidFill>
                  <a:effectLst>
                    <a:outerShdw blurRad="38100" dist="38100" dir="2700000" algn="tl">
                      <a:srgbClr val="000000">
                        <a:alpha val="43137"/>
                      </a:srgbClr>
                    </a:outerShdw>
                  </a:effectLst>
                  <a:latin typeface="Arial" charset="0"/>
                </a:rPr>
                <a:t>STEPS</a:t>
              </a:r>
            </a:p>
          </p:txBody>
        </p:sp>
      </p:grpSp>
      <p:grpSp>
        <p:nvGrpSpPr>
          <p:cNvPr id="6" name="Group 22"/>
          <p:cNvGrpSpPr/>
          <p:nvPr/>
        </p:nvGrpSpPr>
        <p:grpSpPr>
          <a:xfrm>
            <a:off x="597795" y="1532440"/>
            <a:ext cx="1973318" cy="1826541"/>
            <a:chOff x="1969396" y="1532440"/>
            <a:chExt cx="1973318" cy="1826541"/>
          </a:xfrm>
        </p:grpSpPr>
        <p:sp>
          <p:nvSpPr>
            <p:cNvPr id="29" name="Freeform 44"/>
            <p:cNvSpPr>
              <a:spLocks noChangeAspect="1"/>
            </p:cNvSpPr>
            <p:nvPr/>
          </p:nvSpPr>
          <p:spPr bwMode="auto">
            <a:xfrm>
              <a:off x="2305349" y="3137187"/>
              <a:ext cx="213097" cy="168520"/>
            </a:xfrm>
            <a:custGeom>
              <a:avLst/>
              <a:gdLst/>
              <a:ahLst/>
              <a:cxnLst>
                <a:cxn ang="0">
                  <a:pos x="0" y="0"/>
                </a:cxn>
                <a:cxn ang="0">
                  <a:pos x="168" y="168"/>
                </a:cxn>
                <a:cxn ang="0">
                  <a:pos x="304" y="240"/>
                </a:cxn>
              </a:cxnLst>
              <a:rect l="0" t="0" r="r" b="b"/>
              <a:pathLst>
                <a:path w="304" h="240">
                  <a:moveTo>
                    <a:pt x="0" y="0"/>
                  </a:moveTo>
                  <a:cubicBezTo>
                    <a:pt x="28" y="29"/>
                    <a:pt x="117" y="128"/>
                    <a:pt x="168" y="168"/>
                  </a:cubicBezTo>
                  <a:cubicBezTo>
                    <a:pt x="219" y="208"/>
                    <a:pt x="276" y="225"/>
                    <a:pt x="304" y="2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dirty="0"/>
            </a:p>
          </p:txBody>
        </p:sp>
        <p:sp>
          <p:nvSpPr>
            <p:cNvPr id="30" name="Freeform 47"/>
            <p:cNvSpPr>
              <a:spLocks noChangeAspect="1"/>
            </p:cNvSpPr>
            <p:nvPr/>
          </p:nvSpPr>
          <p:spPr bwMode="auto">
            <a:xfrm>
              <a:off x="2272732" y="1532440"/>
              <a:ext cx="263109" cy="195701"/>
            </a:xfrm>
            <a:custGeom>
              <a:avLst/>
              <a:gdLst/>
              <a:ahLst/>
              <a:cxnLst>
                <a:cxn ang="0">
                  <a:pos x="376" y="0"/>
                </a:cxn>
                <a:cxn ang="0">
                  <a:pos x="160" y="120"/>
                </a:cxn>
                <a:cxn ang="0">
                  <a:pos x="0" y="280"/>
                </a:cxn>
              </a:cxnLst>
              <a:rect l="0" t="0" r="r" b="b"/>
              <a:pathLst>
                <a:path w="376" h="280">
                  <a:moveTo>
                    <a:pt x="376" y="0"/>
                  </a:moveTo>
                  <a:cubicBezTo>
                    <a:pt x="341" y="20"/>
                    <a:pt x="223" y="73"/>
                    <a:pt x="160" y="120"/>
                  </a:cubicBezTo>
                  <a:cubicBezTo>
                    <a:pt x="97" y="167"/>
                    <a:pt x="33" y="247"/>
                    <a:pt x="0" y="280"/>
                  </a:cubicBezTo>
                </a:path>
              </a:pathLst>
            </a:custGeom>
            <a:ln>
              <a:solidFill>
                <a:schemeClr val="tx2"/>
              </a:solidFill>
              <a:headEnd type="stealth" w="med" len="lg"/>
              <a:tailEnd/>
            </a:ln>
          </p:spPr>
          <p:style>
            <a:lnRef idx="3">
              <a:schemeClr val="accent5"/>
            </a:lnRef>
            <a:fillRef idx="0">
              <a:schemeClr val="accent5"/>
            </a:fillRef>
            <a:effectRef idx="2">
              <a:schemeClr val="accent5"/>
            </a:effectRef>
            <a:fontRef idx="minor">
              <a:schemeClr val="tx1"/>
            </a:fontRef>
          </p:style>
          <p:txBody>
            <a:bodyPr/>
            <a:lstStyle/>
            <a:p>
              <a:pPr>
                <a:defRPr/>
              </a:pPr>
              <a:endParaRPr lang="en-US" dirty="0"/>
            </a:p>
          </p:txBody>
        </p:sp>
        <p:sp>
          <p:nvSpPr>
            <p:cNvPr id="31" name="Freeform 48"/>
            <p:cNvSpPr>
              <a:spLocks noChangeAspect="1"/>
            </p:cNvSpPr>
            <p:nvPr/>
          </p:nvSpPr>
          <p:spPr bwMode="auto">
            <a:xfrm>
              <a:off x="3282767" y="3179589"/>
              <a:ext cx="242452" cy="179392"/>
            </a:xfrm>
            <a:custGeom>
              <a:avLst/>
              <a:gdLst/>
              <a:ahLst/>
              <a:cxnLst>
                <a:cxn ang="0">
                  <a:pos x="0" y="257"/>
                </a:cxn>
                <a:cxn ang="0">
                  <a:pos x="233" y="123"/>
                </a:cxn>
                <a:cxn ang="0">
                  <a:pos x="347" y="0"/>
                </a:cxn>
              </a:cxnLst>
              <a:rect l="0" t="0" r="r" b="b"/>
              <a:pathLst>
                <a:path w="347" h="257">
                  <a:moveTo>
                    <a:pt x="0" y="257"/>
                  </a:moveTo>
                  <a:cubicBezTo>
                    <a:pt x="39" y="236"/>
                    <a:pt x="175" y="166"/>
                    <a:pt x="233" y="123"/>
                  </a:cubicBezTo>
                  <a:cubicBezTo>
                    <a:pt x="291" y="80"/>
                    <a:pt x="323" y="25"/>
                    <a:pt x="347" y="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dirty="0"/>
            </a:p>
          </p:txBody>
        </p:sp>
        <p:sp>
          <p:nvSpPr>
            <p:cNvPr id="32" name="Freeform 49"/>
            <p:cNvSpPr>
              <a:spLocks noChangeAspect="1"/>
            </p:cNvSpPr>
            <p:nvPr/>
          </p:nvSpPr>
          <p:spPr bwMode="auto">
            <a:xfrm>
              <a:off x="3917708" y="2315243"/>
              <a:ext cx="25006" cy="280505"/>
            </a:xfrm>
            <a:custGeom>
              <a:avLst/>
              <a:gdLst/>
              <a:ahLst/>
              <a:cxnLst>
                <a:cxn ang="0">
                  <a:pos x="16" y="400"/>
                </a:cxn>
                <a:cxn ang="0">
                  <a:pos x="32" y="184"/>
                </a:cxn>
                <a:cxn ang="0">
                  <a:pos x="0" y="0"/>
                </a:cxn>
              </a:cxnLst>
              <a:rect l="0" t="0" r="r" b="b"/>
              <a:pathLst>
                <a:path w="35" h="400">
                  <a:moveTo>
                    <a:pt x="16" y="400"/>
                  </a:moveTo>
                  <a:cubicBezTo>
                    <a:pt x="19" y="363"/>
                    <a:pt x="35" y="251"/>
                    <a:pt x="32" y="184"/>
                  </a:cubicBezTo>
                  <a:cubicBezTo>
                    <a:pt x="29" y="117"/>
                    <a:pt x="7" y="38"/>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dirty="0"/>
            </a:p>
          </p:txBody>
        </p:sp>
        <p:sp>
          <p:nvSpPr>
            <p:cNvPr id="33" name="Freeform 50"/>
            <p:cNvSpPr>
              <a:spLocks noChangeAspect="1"/>
            </p:cNvSpPr>
            <p:nvPr/>
          </p:nvSpPr>
          <p:spPr bwMode="auto">
            <a:xfrm>
              <a:off x="3401275" y="1538963"/>
              <a:ext cx="232667" cy="176131"/>
            </a:xfrm>
            <a:custGeom>
              <a:avLst/>
              <a:gdLst/>
              <a:ahLst/>
              <a:cxnLst>
                <a:cxn ang="0">
                  <a:pos x="332" y="252"/>
                </a:cxn>
                <a:cxn ang="0">
                  <a:pos x="148" y="92"/>
                </a:cxn>
                <a:cxn ang="0">
                  <a:pos x="0" y="0"/>
                </a:cxn>
              </a:cxnLst>
              <a:rect l="0" t="0" r="r" b="b"/>
              <a:pathLst>
                <a:path w="332" h="252">
                  <a:moveTo>
                    <a:pt x="332" y="252"/>
                  </a:moveTo>
                  <a:cubicBezTo>
                    <a:pt x="301" y="225"/>
                    <a:pt x="203" y="134"/>
                    <a:pt x="148" y="92"/>
                  </a:cubicBezTo>
                  <a:cubicBezTo>
                    <a:pt x="93" y="50"/>
                    <a:pt x="31" y="19"/>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dirty="0"/>
            </a:p>
          </p:txBody>
        </p:sp>
        <p:sp>
          <p:nvSpPr>
            <p:cNvPr id="34" name="Freeform 51"/>
            <p:cNvSpPr>
              <a:spLocks noChangeAspect="1"/>
            </p:cNvSpPr>
            <p:nvPr/>
          </p:nvSpPr>
          <p:spPr bwMode="auto">
            <a:xfrm>
              <a:off x="1969396" y="2372867"/>
              <a:ext cx="35878" cy="307685"/>
            </a:xfrm>
            <a:custGeom>
              <a:avLst/>
              <a:gdLst/>
              <a:ahLst/>
              <a:cxnLst>
                <a:cxn ang="0">
                  <a:pos x="28" y="0"/>
                </a:cxn>
                <a:cxn ang="0">
                  <a:pos x="4" y="208"/>
                </a:cxn>
                <a:cxn ang="0">
                  <a:pos x="52" y="440"/>
                </a:cxn>
              </a:cxnLst>
              <a:rect l="0" t="0" r="r" b="b"/>
              <a:pathLst>
                <a:path w="52" h="440">
                  <a:moveTo>
                    <a:pt x="28" y="0"/>
                  </a:moveTo>
                  <a:cubicBezTo>
                    <a:pt x="24" y="35"/>
                    <a:pt x="0" y="135"/>
                    <a:pt x="4" y="208"/>
                  </a:cubicBezTo>
                  <a:cubicBezTo>
                    <a:pt x="8" y="281"/>
                    <a:pt x="42" y="392"/>
                    <a:pt x="52" y="4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dirty="0"/>
            </a:p>
          </p:txBody>
        </p:sp>
      </p:grpSp>
      <p:grpSp>
        <p:nvGrpSpPr>
          <p:cNvPr id="7" name="Group 19"/>
          <p:cNvGrpSpPr/>
          <p:nvPr/>
        </p:nvGrpSpPr>
        <p:grpSpPr>
          <a:xfrm>
            <a:off x="1144588" y="1905000"/>
            <a:ext cx="871913" cy="941832"/>
            <a:chOff x="4539874" y="1905000"/>
            <a:chExt cx="871913" cy="941832"/>
          </a:xfrm>
        </p:grpSpPr>
        <p:sp>
          <p:nvSpPr>
            <p:cNvPr id="27" name="Rounded Rectangle 26"/>
            <p:cNvSpPr/>
            <p:nvPr/>
          </p:nvSpPr>
          <p:spPr>
            <a:xfrm>
              <a:off x="4552251" y="1905000"/>
              <a:ext cx="859536" cy="941832"/>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39"/>
            <p:cNvSpPr>
              <a:spLocks noChangeAspect="1" noChangeArrowheads="1"/>
            </p:cNvSpPr>
            <p:nvPr/>
          </p:nvSpPr>
          <p:spPr bwMode="auto">
            <a:xfrm>
              <a:off x="4539874" y="1905000"/>
              <a:ext cx="871913" cy="908583"/>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sz="1100" b="1" dirty="0">
                  <a:solidFill>
                    <a:schemeClr val="tx2"/>
                  </a:solidFill>
                  <a:effectLst>
                    <a:outerShdw blurRad="38100" dist="38100" dir="2700000" algn="tl">
                      <a:srgbClr val="000000">
                        <a:alpha val="43137"/>
                      </a:srgbClr>
                    </a:outerShdw>
                  </a:effectLst>
                  <a:latin typeface="Arial" charset="0"/>
                </a:rPr>
                <a:t>Standards</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Utility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Feasibility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Propriety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Accuracy</a:t>
              </a: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458788" y="228600"/>
            <a:ext cx="5184299" cy="482600"/>
          </a:xfrm>
        </p:spPr>
        <p:txBody>
          <a:bodyPr/>
          <a:lstStyle/>
          <a:p>
            <a:pPr eaLnBrk="1" hangingPunct="1"/>
            <a:r>
              <a:rPr lang="en-US" sz="2700" dirty="0" smtClean="0"/>
              <a:t/>
            </a:r>
            <a:br>
              <a:rPr lang="en-US" sz="2700" dirty="0" smtClean="0"/>
            </a:br>
            <a:r>
              <a:rPr lang="en-US" sz="2700" dirty="0" smtClean="0"/>
              <a:t>The Utility Standard</a:t>
            </a:r>
            <a:br>
              <a:rPr lang="en-US" sz="2700" dirty="0" smtClean="0"/>
            </a:br>
            <a:endParaRPr lang="en-US" sz="2700" dirty="0" smtClean="0"/>
          </a:p>
        </p:txBody>
      </p:sp>
      <p:sp>
        <p:nvSpPr>
          <p:cNvPr id="16388" name="Rectangle 3"/>
          <p:cNvSpPr>
            <a:spLocks noGrp="1" noChangeArrowheads="1"/>
          </p:cNvSpPr>
          <p:nvPr>
            <p:ph idx="1"/>
          </p:nvPr>
        </p:nvSpPr>
        <p:spPr>
          <a:xfrm>
            <a:off x="3124439" y="1295401"/>
            <a:ext cx="2287349" cy="1447800"/>
          </a:xfrm>
        </p:spPr>
        <p:txBody>
          <a:bodyPr/>
          <a:lstStyle/>
          <a:p>
            <a:pPr indent="0" eaLnBrk="1" hangingPunct="1">
              <a:lnSpc>
                <a:spcPts val="1700"/>
              </a:lnSpc>
              <a:spcBef>
                <a:spcPts val="0"/>
              </a:spcBef>
              <a:spcAft>
                <a:spcPts val="300"/>
              </a:spcAft>
            </a:pPr>
            <a:r>
              <a:rPr lang="en-US" sz="1600" dirty="0" smtClean="0">
                <a:solidFill>
                  <a:schemeClr val="accent5">
                    <a:lumMod val="50000"/>
                  </a:schemeClr>
                </a:solidFill>
              </a:rPr>
              <a:t>Who needs the information from this evaluation and what information do they need?</a:t>
            </a:r>
          </a:p>
          <a:p>
            <a:pPr eaLnBrk="1" hangingPunct="1">
              <a:lnSpc>
                <a:spcPts val="1700"/>
              </a:lnSpc>
              <a:spcBef>
                <a:spcPts val="0"/>
              </a:spcBef>
              <a:spcAft>
                <a:spcPts val="300"/>
              </a:spcAft>
            </a:pPr>
            <a:endParaRPr lang="en-US" sz="1600" dirty="0" smtClean="0"/>
          </a:p>
          <a:p>
            <a:pPr eaLnBrk="1" hangingPunct="1"/>
            <a:endParaRPr lang="en-US" dirty="0" smtClean="0"/>
          </a:p>
        </p:txBody>
      </p:sp>
      <p:grpSp>
        <p:nvGrpSpPr>
          <p:cNvPr id="11" name="Group 10"/>
          <p:cNvGrpSpPr/>
          <p:nvPr/>
        </p:nvGrpSpPr>
        <p:grpSpPr>
          <a:xfrm>
            <a:off x="458787" y="1301148"/>
            <a:ext cx="1828800" cy="1975453"/>
            <a:chOff x="458787" y="1301147"/>
            <a:chExt cx="1828800" cy="1975453"/>
          </a:xfrm>
        </p:grpSpPr>
        <p:sp>
          <p:nvSpPr>
            <p:cNvPr id="8" name="Rounded Rectangle 7"/>
            <p:cNvSpPr/>
            <p:nvPr/>
          </p:nvSpPr>
          <p:spPr>
            <a:xfrm>
              <a:off x="471767" y="1301147"/>
              <a:ext cx="1802840" cy="1975453"/>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39"/>
            <p:cNvSpPr>
              <a:spLocks noChangeAspect="1" noChangeArrowheads="1"/>
            </p:cNvSpPr>
            <p:nvPr/>
          </p:nvSpPr>
          <p:spPr bwMode="auto">
            <a:xfrm>
              <a:off x="458787" y="1426778"/>
              <a:ext cx="1828800" cy="1678024"/>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b="1" dirty="0">
                  <a:solidFill>
                    <a:schemeClr val="tx2"/>
                  </a:solidFill>
                  <a:latin typeface="Arial" charset="0"/>
                </a:rPr>
                <a:t>Standards</a:t>
              </a:r>
            </a:p>
            <a:p>
              <a:pPr algn="ctr" eaLnBrk="0" hangingPunct="0">
                <a:lnSpc>
                  <a:spcPct val="150000"/>
                </a:lnSpc>
                <a:defRPr/>
              </a:pPr>
              <a:r>
                <a:rPr lang="en-US" b="1" dirty="0">
                  <a:solidFill>
                    <a:schemeClr val="accent5">
                      <a:lumMod val="50000"/>
                    </a:schemeClr>
                  </a:solidFill>
                  <a:latin typeface="Arial" charset="0"/>
                </a:rPr>
                <a:t>Utility</a:t>
              </a:r>
            </a:p>
            <a:p>
              <a:pPr algn="ctr" eaLnBrk="0" hangingPunct="0">
                <a:lnSpc>
                  <a:spcPct val="150000"/>
                </a:lnSpc>
                <a:defRPr/>
              </a:pPr>
              <a:r>
                <a:rPr lang="en-US" sz="1400" dirty="0">
                  <a:solidFill>
                    <a:schemeClr val="tx2"/>
                  </a:solidFill>
                  <a:latin typeface="Arial" charset="0"/>
                </a:rPr>
                <a:t>Feasibility</a:t>
              </a:r>
            </a:p>
            <a:p>
              <a:pPr algn="ctr" eaLnBrk="0" hangingPunct="0">
                <a:lnSpc>
                  <a:spcPct val="150000"/>
                </a:lnSpc>
                <a:defRPr/>
              </a:pPr>
              <a:r>
                <a:rPr lang="en-US" sz="1400" dirty="0">
                  <a:solidFill>
                    <a:schemeClr val="tx2"/>
                  </a:solidFill>
                  <a:latin typeface="Arial" charset="0"/>
                </a:rPr>
                <a:t>Propriety</a:t>
              </a:r>
            </a:p>
            <a:p>
              <a:pPr algn="ctr" eaLnBrk="0" hangingPunct="0">
                <a:lnSpc>
                  <a:spcPct val="150000"/>
                </a:lnSpc>
                <a:defRPr/>
              </a:pPr>
              <a:r>
                <a:rPr lang="en-US" sz="1400" dirty="0">
                  <a:solidFill>
                    <a:schemeClr val="tx2"/>
                  </a:solidFill>
                  <a:latin typeface="Arial" charset="0"/>
                </a:rPr>
                <a:t>Accuracy</a:t>
              </a:r>
            </a:p>
          </p:txBody>
        </p:sp>
      </p:grpSp>
      <p:sp>
        <p:nvSpPr>
          <p:cNvPr id="10" name="Notched Right Arrow 9"/>
          <p:cNvSpPr/>
          <p:nvPr/>
        </p:nvSpPr>
        <p:spPr>
          <a:xfrm>
            <a:off x="1906587" y="1828800"/>
            <a:ext cx="1371599" cy="152400"/>
          </a:xfrm>
          <a:prstGeom prst="notchedRightArrow">
            <a:avLst>
              <a:gd name="adj1" fmla="val 37500"/>
              <a:gd name="adj2" fmla="val 159375"/>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med" advTm="20270">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458788" y="228600"/>
            <a:ext cx="5184299" cy="482600"/>
          </a:xfrm>
        </p:spPr>
        <p:txBody>
          <a:bodyPr/>
          <a:lstStyle/>
          <a:p>
            <a:pPr eaLnBrk="1" hangingPunct="1"/>
            <a:r>
              <a:rPr lang="en-US" sz="2700" dirty="0" smtClean="0"/>
              <a:t/>
            </a:r>
            <a:br>
              <a:rPr lang="en-US" sz="2700" dirty="0" smtClean="0"/>
            </a:br>
            <a:r>
              <a:rPr lang="en-US" sz="2700" dirty="0" smtClean="0"/>
              <a:t>The Utility Standard</a:t>
            </a:r>
            <a:br>
              <a:rPr lang="en-US" sz="2700" dirty="0" smtClean="0"/>
            </a:br>
            <a:endParaRPr lang="en-US" sz="2700" dirty="0" smtClean="0"/>
          </a:p>
        </p:txBody>
      </p:sp>
      <p:sp>
        <p:nvSpPr>
          <p:cNvPr id="16388" name="Rectangle 3"/>
          <p:cNvSpPr>
            <a:spLocks noGrp="1" noChangeArrowheads="1"/>
          </p:cNvSpPr>
          <p:nvPr>
            <p:ph idx="1"/>
          </p:nvPr>
        </p:nvSpPr>
        <p:spPr>
          <a:xfrm>
            <a:off x="2972039" y="1371601"/>
            <a:ext cx="2287349" cy="1447800"/>
          </a:xfrm>
        </p:spPr>
        <p:txBody>
          <a:bodyPr/>
          <a:lstStyle/>
          <a:p>
            <a:pPr>
              <a:lnSpc>
                <a:spcPts val="1700"/>
              </a:lnSpc>
              <a:spcBef>
                <a:spcPts val="0"/>
              </a:spcBef>
              <a:spcAft>
                <a:spcPts val="300"/>
              </a:spcAft>
            </a:pPr>
            <a:r>
              <a:rPr lang="en-US" sz="1600" dirty="0" smtClean="0"/>
              <a:t>This will influence:</a:t>
            </a:r>
          </a:p>
          <a:p>
            <a:pPr marL="573088" lvl="1" indent="-341313">
              <a:lnSpc>
                <a:spcPts val="1700"/>
              </a:lnSpc>
              <a:spcBef>
                <a:spcPts val="0"/>
              </a:spcBef>
              <a:spcAft>
                <a:spcPts val="300"/>
              </a:spcAft>
            </a:pPr>
            <a:r>
              <a:rPr lang="en-US" sz="1600" dirty="0" smtClean="0"/>
              <a:t>key stakeholders</a:t>
            </a:r>
          </a:p>
          <a:p>
            <a:pPr marL="573088" lvl="1" indent="-341313">
              <a:lnSpc>
                <a:spcPts val="1700"/>
              </a:lnSpc>
              <a:spcBef>
                <a:spcPts val="0"/>
              </a:spcBef>
              <a:spcAft>
                <a:spcPts val="300"/>
              </a:spcAft>
            </a:pPr>
            <a:r>
              <a:rPr lang="en-US" sz="1600" dirty="0" smtClean="0"/>
              <a:t>data collection methods</a:t>
            </a:r>
          </a:p>
          <a:p>
            <a:pPr eaLnBrk="1" hangingPunct="1">
              <a:lnSpc>
                <a:spcPts val="1700"/>
              </a:lnSpc>
              <a:spcBef>
                <a:spcPts val="0"/>
              </a:spcBef>
              <a:spcAft>
                <a:spcPts val="300"/>
              </a:spcAft>
            </a:pPr>
            <a:endParaRPr lang="en-US" sz="1600" dirty="0" smtClean="0"/>
          </a:p>
          <a:p>
            <a:pPr eaLnBrk="1" hangingPunct="1"/>
            <a:endParaRPr lang="en-US" dirty="0" smtClean="0"/>
          </a:p>
        </p:txBody>
      </p:sp>
      <p:grpSp>
        <p:nvGrpSpPr>
          <p:cNvPr id="2" name="Group 10"/>
          <p:cNvGrpSpPr/>
          <p:nvPr/>
        </p:nvGrpSpPr>
        <p:grpSpPr>
          <a:xfrm>
            <a:off x="458787" y="1301148"/>
            <a:ext cx="1828800" cy="1975453"/>
            <a:chOff x="458787" y="1301147"/>
            <a:chExt cx="1828800" cy="1975453"/>
          </a:xfrm>
        </p:grpSpPr>
        <p:sp>
          <p:nvSpPr>
            <p:cNvPr id="8" name="Rounded Rectangle 7"/>
            <p:cNvSpPr/>
            <p:nvPr/>
          </p:nvSpPr>
          <p:spPr>
            <a:xfrm>
              <a:off x="471767" y="1301147"/>
              <a:ext cx="1802840" cy="1975453"/>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39"/>
            <p:cNvSpPr>
              <a:spLocks noChangeAspect="1" noChangeArrowheads="1"/>
            </p:cNvSpPr>
            <p:nvPr/>
          </p:nvSpPr>
          <p:spPr bwMode="auto">
            <a:xfrm>
              <a:off x="458787" y="1426778"/>
              <a:ext cx="1828800" cy="1678024"/>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b="1" dirty="0">
                  <a:solidFill>
                    <a:schemeClr val="tx2"/>
                  </a:solidFill>
                  <a:latin typeface="Arial" charset="0"/>
                </a:rPr>
                <a:t>Standards</a:t>
              </a:r>
            </a:p>
            <a:p>
              <a:pPr algn="ctr" eaLnBrk="0" hangingPunct="0">
                <a:lnSpc>
                  <a:spcPct val="150000"/>
                </a:lnSpc>
                <a:defRPr/>
              </a:pPr>
              <a:r>
                <a:rPr lang="en-US" b="1" dirty="0">
                  <a:solidFill>
                    <a:schemeClr val="accent5">
                      <a:lumMod val="50000"/>
                    </a:schemeClr>
                  </a:solidFill>
                  <a:latin typeface="Arial" charset="0"/>
                </a:rPr>
                <a:t>Utility</a:t>
              </a:r>
            </a:p>
            <a:p>
              <a:pPr algn="ctr" eaLnBrk="0" hangingPunct="0">
                <a:lnSpc>
                  <a:spcPct val="150000"/>
                </a:lnSpc>
                <a:defRPr/>
              </a:pPr>
              <a:r>
                <a:rPr lang="en-US" sz="1400" dirty="0">
                  <a:solidFill>
                    <a:schemeClr val="tx2"/>
                  </a:solidFill>
                  <a:latin typeface="Arial" charset="0"/>
                </a:rPr>
                <a:t>Feasibility</a:t>
              </a:r>
            </a:p>
            <a:p>
              <a:pPr algn="ctr" eaLnBrk="0" hangingPunct="0">
                <a:lnSpc>
                  <a:spcPct val="150000"/>
                </a:lnSpc>
                <a:defRPr/>
              </a:pPr>
              <a:r>
                <a:rPr lang="en-US" sz="1400" dirty="0">
                  <a:solidFill>
                    <a:schemeClr val="tx2"/>
                  </a:solidFill>
                  <a:latin typeface="Arial" charset="0"/>
                </a:rPr>
                <a:t>Propriety</a:t>
              </a:r>
            </a:p>
            <a:p>
              <a:pPr algn="ctr" eaLnBrk="0" hangingPunct="0">
                <a:lnSpc>
                  <a:spcPct val="150000"/>
                </a:lnSpc>
                <a:defRPr/>
              </a:pPr>
              <a:r>
                <a:rPr lang="en-US" sz="1400" dirty="0">
                  <a:solidFill>
                    <a:schemeClr val="tx2"/>
                  </a:solidFill>
                  <a:latin typeface="Arial" charset="0"/>
                </a:rPr>
                <a:t>Accuracy</a:t>
              </a:r>
            </a:p>
          </p:txBody>
        </p:sp>
      </p:grpSp>
    </p:spTree>
  </p:cSld>
  <p:clrMapOvr>
    <a:masterClrMapping/>
  </p:clrMapOvr>
  <p:transition spd="med" advTm="20270">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p:cNvGrpSpPr/>
          <p:nvPr/>
        </p:nvGrpSpPr>
        <p:grpSpPr>
          <a:xfrm rot="8578095">
            <a:off x="1383654" y="820496"/>
            <a:ext cx="3170001" cy="3036784"/>
            <a:chOff x="1383653" y="820496"/>
            <a:chExt cx="3170001" cy="3036784"/>
          </a:xfrm>
        </p:grpSpPr>
        <p:grpSp>
          <p:nvGrpSpPr>
            <p:cNvPr id="24" name="Group 23"/>
            <p:cNvGrpSpPr/>
            <p:nvPr/>
          </p:nvGrpSpPr>
          <p:grpSpPr>
            <a:xfrm>
              <a:off x="2148839" y="902841"/>
              <a:ext cx="2404815" cy="2526079"/>
              <a:chOff x="2148839" y="902841"/>
              <a:chExt cx="2404815" cy="2526079"/>
            </a:xfrm>
          </p:grpSpPr>
          <p:sp>
            <p:nvSpPr>
              <p:cNvPr id="20" name="Block Arc 19"/>
              <p:cNvSpPr/>
              <p:nvPr/>
            </p:nvSpPr>
            <p:spPr>
              <a:xfrm rot="3534298">
                <a:off x="1952599" y="1099081"/>
                <a:ext cx="2526079" cy="2133600"/>
              </a:xfrm>
              <a:prstGeom prst="blockArc">
                <a:avLst>
                  <a:gd name="adj1" fmla="val 11722165"/>
                  <a:gd name="adj2" fmla="val 18487709"/>
                  <a:gd name="adj3" fmla="val 7994"/>
                </a:avLst>
              </a:prstGeom>
              <a:gradFill>
                <a:gsLst>
                  <a:gs pos="0">
                    <a:schemeClr val="accent1">
                      <a:tint val="66000"/>
                      <a:satMod val="160000"/>
                    </a:schemeClr>
                  </a:gs>
                  <a:gs pos="0">
                    <a:schemeClr val="accent1"/>
                  </a:gs>
                  <a:gs pos="50000">
                    <a:schemeClr val="accent1">
                      <a:tint val="44500"/>
                      <a:satMod val="160000"/>
                    </a:schemeClr>
                  </a:gs>
                  <a:gs pos="100000">
                    <a:schemeClr val="accent1">
                      <a:tint val="23500"/>
                      <a:satMod val="160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1" name="Isosceles Triangle 20"/>
              <p:cNvSpPr/>
              <p:nvPr/>
            </p:nvSpPr>
            <p:spPr>
              <a:xfrm rot="11159612">
                <a:off x="3944054" y="2238929"/>
                <a:ext cx="609600" cy="413702"/>
              </a:xfrm>
              <a:prstGeom prst="triangle">
                <a:avLst/>
              </a:prstGeom>
              <a:gradFill flip="none" rotWithShape="1">
                <a:gsLst>
                  <a:gs pos="0">
                    <a:schemeClr val="accent1">
                      <a:tint val="66000"/>
                      <a:satMod val="160000"/>
                    </a:schemeClr>
                  </a:gs>
                  <a:gs pos="0">
                    <a:schemeClr val="accent1"/>
                  </a:gs>
                  <a:gs pos="50000">
                    <a:schemeClr val="accent1">
                      <a:tint val="44500"/>
                      <a:satMod val="160000"/>
                    </a:schemeClr>
                  </a:gs>
                  <a:gs pos="100000">
                    <a:schemeClr val="accent1">
                      <a:tint val="23500"/>
                      <a:satMod val="160000"/>
                    </a:schemeClr>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5" name="Group 24"/>
            <p:cNvGrpSpPr/>
            <p:nvPr/>
          </p:nvGrpSpPr>
          <p:grpSpPr>
            <a:xfrm rot="7141904">
              <a:off x="1706241" y="1391833"/>
              <a:ext cx="2404815" cy="2526079"/>
              <a:chOff x="2148839" y="902841"/>
              <a:chExt cx="2404815" cy="2526079"/>
            </a:xfrm>
          </p:grpSpPr>
          <p:sp>
            <p:nvSpPr>
              <p:cNvPr id="26" name="Block Arc 25"/>
              <p:cNvSpPr/>
              <p:nvPr/>
            </p:nvSpPr>
            <p:spPr>
              <a:xfrm rot="3534298">
                <a:off x="1952599" y="1099081"/>
                <a:ext cx="2526079" cy="2133600"/>
              </a:xfrm>
              <a:prstGeom prst="blockArc">
                <a:avLst>
                  <a:gd name="adj1" fmla="val 11722165"/>
                  <a:gd name="adj2" fmla="val 18487709"/>
                  <a:gd name="adj3" fmla="val 7994"/>
                </a:avLst>
              </a:prstGeom>
              <a:gradFill>
                <a:gsLst>
                  <a:gs pos="0">
                    <a:schemeClr val="accent1">
                      <a:tint val="66000"/>
                      <a:satMod val="160000"/>
                    </a:schemeClr>
                  </a:gs>
                  <a:gs pos="0">
                    <a:schemeClr val="accent1"/>
                  </a:gs>
                  <a:gs pos="50000">
                    <a:schemeClr val="accent1">
                      <a:tint val="44500"/>
                      <a:satMod val="160000"/>
                    </a:schemeClr>
                  </a:gs>
                  <a:gs pos="100000">
                    <a:schemeClr val="accent1">
                      <a:tint val="23500"/>
                      <a:satMod val="160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7" name="Isosceles Triangle 26"/>
              <p:cNvSpPr/>
              <p:nvPr/>
            </p:nvSpPr>
            <p:spPr>
              <a:xfrm rot="11159612">
                <a:off x="3944054" y="2238929"/>
                <a:ext cx="609600" cy="413702"/>
              </a:xfrm>
              <a:prstGeom prst="triangle">
                <a:avLst/>
              </a:prstGeom>
              <a:gradFill flip="none" rotWithShape="1">
                <a:gsLst>
                  <a:gs pos="0">
                    <a:schemeClr val="accent1">
                      <a:tint val="66000"/>
                      <a:satMod val="160000"/>
                    </a:schemeClr>
                  </a:gs>
                  <a:gs pos="0">
                    <a:schemeClr val="accent1"/>
                  </a:gs>
                  <a:gs pos="50000">
                    <a:schemeClr val="accent1">
                      <a:tint val="44500"/>
                      <a:satMod val="160000"/>
                    </a:schemeClr>
                  </a:gs>
                  <a:gs pos="100000">
                    <a:schemeClr val="accent1">
                      <a:tint val="23500"/>
                      <a:satMod val="160000"/>
                    </a:schemeClr>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p:cNvGrpSpPr/>
            <p:nvPr/>
          </p:nvGrpSpPr>
          <p:grpSpPr>
            <a:xfrm rot="14405367">
              <a:off x="1444285" y="759864"/>
              <a:ext cx="2404815" cy="2526079"/>
              <a:chOff x="2148839" y="902841"/>
              <a:chExt cx="2404815" cy="2526079"/>
            </a:xfrm>
          </p:grpSpPr>
          <p:sp>
            <p:nvSpPr>
              <p:cNvPr id="30" name="Block Arc 29"/>
              <p:cNvSpPr/>
              <p:nvPr/>
            </p:nvSpPr>
            <p:spPr>
              <a:xfrm rot="3534298">
                <a:off x="1952599" y="1099081"/>
                <a:ext cx="2526079" cy="2133600"/>
              </a:xfrm>
              <a:prstGeom prst="blockArc">
                <a:avLst>
                  <a:gd name="adj1" fmla="val 11722165"/>
                  <a:gd name="adj2" fmla="val 18487709"/>
                  <a:gd name="adj3" fmla="val 7994"/>
                </a:avLst>
              </a:prstGeom>
              <a:gradFill>
                <a:gsLst>
                  <a:gs pos="0">
                    <a:schemeClr val="accent1">
                      <a:tint val="66000"/>
                      <a:satMod val="160000"/>
                    </a:schemeClr>
                  </a:gs>
                  <a:gs pos="0">
                    <a:schemeClr val="accent1"/>
                  </a:gs>
                  <a:gs pos="50000">
                    <a:schemeClr val="accent1">
                      <a:tint val="44500"/>
                      <a:satMod val="160000"/>
                    </a:schemeClr>
                  </a:gs>
                  <a:gs pos="100000">
                    <a:schemeClr val="accent1">
                      <a:tint val="23500"/>
                      <a:satMod val="160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1" name="Isosceles Triangle 30"/>
              <p:cNvSpPr/>
              <p:nvPr/>
            </p:nvSpPr>
            <p:spPr>
              <a:xfrm rot="11159612">
                <a:off x="3944054" y="2238929"/>
                <a:ext cx="609600" cy="413702"/>
              </a:xfrm>
              <a:prstGeom prst="triangle">
                <a:avLst/>
              </a:prstGeom>
              <a:gradFill flip="none" rotWithShape="1">
                <a:gsLst>
                  <a:gs pos="0">
                    <a:schemeClr val="accent1">
                      <a:tint val="66000"/>
                      <a:satMod val="160000"/>
                    </a:schemeClr>
                  </a:gs>
                  <a:gs pos="0">
                    <a:schemeClr val="accent1"/>
                  </a:gs>
                  <a:gs pos="50000">
                    <a:schemeClr val="accent1">
                      <a:tint val="44500"/>
                      <a:satMod val="160000"/>
                    </a:schemeClr>
                  </a:gs>
                  <a:gs pos="100000">
                    <a:schemeClr val="accent1">
                      <a:tint val="23500"/>
                      <a:satMod val="160000"/>
                    </a:schemeClr>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29" name="TextBox 28"/>
          <p:cNvSpPr txBox="1"/>
          <p:nvPr/>
        </p:nvSpPr>
        <p:spPr>
          <a:xfrm>
            <a:off x="3125787" y="990600"/>
            <a:ext cx="1143000" cy="338554"/>
          </a:xfrm>
          <a:prstGeom prst="rect">
            <a:avLst/>
          </a:prstGeom>
          <a:noFill/>
        </p:spPr>
        <p:txBody>
          <a:bodyPr wrap="square" rtlCol="0">
            <a:spAutoFit/>
          </a:bodyPr>
          <a:lstStyle/>
          <a:p>
            <a:r>
              <a:rPr lang="en-US" b="1" dirty="0" smtClean="0">
                <a:solidFill>
                  <a:schemeClr val="tx2"/>
                </a:solidFill>
                <a:latin typeface="+mn-lt"/>
              </a:rPr>
              <a:t>Planning</a:t>
            </a:r>
          </a:p>
        </p:txBody>
      </p:sp>
      <p:sp>
        <p:nvSpPr>
          <p:cNvPr id="4" name="TextBox 3"/>
          <p:cNvSpPr txBox="1"/>
          <p:nvPr/>
        </p:nvSpPr>
        <p:spPr>
          <a:xfrm>
            <a:off x="2897188" y="3072826"/>
            <a:ext cx="1676399" cy="584775"/>
          </a:xfrm>
          <a:prstGeom prst="rect">
            <a:avLst/>
          </a:prstGeom>
          <a:noFill/>
        </p:spPr>
        <p:txBody>
          <a:bodyPr wrap="square" rtlCol="0">
            <a:spAutoFit/>
          </a:bodyPr>
          <a:lstStyle/>
          <a:p>
            <a:r>
              <a:rPr lang="en-US" b="1" dirty="0" smtClean="0">
                <a:solidFill>
                  <a:schemeClr val="tx2"/>
                </a:solidFill>
                <a:latin typeface="+mn-lt"/>
              </a:rPr>
              <a:t>Performance Measurement </a:t>
            </a:r>
          </a:p>
        </p:txBody>
      </p:sp>
      <p:sp>
        <p:nvSpPr>
          <p:cNvPr id="5" name="TextBox 4"/>
          <p:cNvSpPr txBox="1"/>
          <p:nvPr/>
        </p:nvSpPr>
        <p:spPr>
          <a:xfrm>
            <a:off x="1068387" y="2480847"/>
            <a:ext cx="1600200" cy="338554"/>
          </a:xfrm>
          <a:prstGeom prst="rect">
            <a:avLst/>
          </a:prstGeom>
          <a:noFill/>
        </p:spPr>
        <p:txBody>
          <a:bodyPr wrap="square" rtlCol="0">
            <a:spAutoFit/>
          </a:bodyPr>
          <a:lstStyle/>
          <a:p>
            <a:r>
              <a:rPr lang="en-US" b="1" dirty="0" smtClean="0">
                <a:solidFill>
                  <a:schemeClr val="tx2"/>
                </a:solidFill>
                <a:latin typeface="+mn-lt"/>
              </a:rPr>
              <a:t>Evaluation</a:t>
            </a:r>
          </a:p>
        </p:txBody>
      </p:sp>
      <p:sp>
        <p:nvSpPr>
          <p:cNvPr id="16" name="Title 15"/>
          <p:cNvSpPr>
            <a:spLocks noGrp="1"/>
          </p:cNvSpPr>
          <p:nvPr>
            <p:ph type="title"/>
          </p:nvPr>
        </p:nvSpPr>
        <p:spPr>
          <a:xfrm>
            <a:off x="534987" y="152400"/>
            <a:ext cx="5184299" cy="762000"/>
          </a:xfrm>
        </p:spPr>
        <p:txBody>
          <a:bodyPr/>
          <a:lstStyle/>
          <a:p>
            <a:pPr eaLnBrk="0" hangingPunct="0"/>
            <a:r>
              <a:rPr lang="en-US" dirty="0" smtClean="0"/>
              <a:t>Continuous Quality </a:t>
            </a:r>
            <a:br>
              <a:rPr lang="en-US" dirty="0" smtClean="0"/>
            </a:br>
            <a:r>
              <a:rPr lang="en-US" dirty="0" smtClean="0"/>
              <a:t>Improvement Cycle</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458788" y="228600"/>
            <a:ext cx="5184299" cy="482600"/>
          </a:xfrm>
        </p:spPr>
        <p:txBody>
          <a:bodyPr/>
          <a:lstStyle/>
          <a:p>
            <a:r>
              <a:rPr lang="en-US" sz="2700" dirty="0" smtClean="0"/>
              <a:t/>
            </a:r>
            <a:br>
              <a:rPr lang="en-US" sz="2700" dirty="0" smtClean="0"/>
            </a:br>
            <a:r>
              <a:rPr lang="en-US" sz="2700" dirty="0" smtClean="0"/>
              <a:t> The Feasibility Standard </a:t>
            </a:r>
            <a:br>
              <a:rPr lang="en-US" sz="2700" dirty="0" smtClean="0"/>
            </a:br>
            <a:endParaRPr lang="en-US" sz="2700" dirty="0" smtClean="0"/>
          </a:p>
        </p:txBody>
      </p:sp>
      <p:sp>
        <p:nvSpPr>
          <p:cNvPr id="16388" name="Rectangle 3"/>
          <p:cNvSpPr>
            <a:spLocks noGrp="1" noChangeArrowheads="1"/>
          </p:cNvSpPr>
          <p:nvPr>
            <p:ph idx="1"/>
          </p:nvPr>
        </p:nvSpPr>
        <p:spPr>
          <a:xfrm>
            <a:off x="3124439" y="1676400"/>
            <a:ext cx="2287349" cy="1447800"/>
          </a:xfrm>
        </p:spPr>
        <p:txBody>
          <a:bodyPr/>
          <a:lstStyle/>
          <a:p>
            <a:pPr indent="0">
              <a:lnSpc>
                <a:spcPts val="1700"/>
              </a:lnSpc>
              <a:spcBef>
                <a:spcPts val="0"/>
              </a:spcBef>
              <a:spcAft>
                <a:spcPts val="300"/>
              </a:spcAft>
            </a:pPr>
            <a:r>
              <a:rPr lang="en-US" sz="1600" dirty="0" smtClean="0">
                <a:solidFill>
                  <a:schemeClr val="accent5">
                    <a:lumMod val="50000"/>
                  </a:schemeClr>
                </a:solidFill>
              </a:rPr>
              <a:t>How much money, time, and effort can we put into this evaluation?</a:t>
            </a:r>
          </a:p>
          <a:p>
            <a:pPr eaLnBrk="1" hangingPunct="1"/>
            <a:endParaRPr lang="en-US" dirty="0" smtClean="0"/>
          </a:p>
        </p:txBody>
      </p:sp>
      <p:grpSp>
        <p:nvGrpSpPr>
          <p:cNvPr id="2" name="Group 10"/>
          <p:cNvGrpSpPr/>
          <p:nvPr/>
        </p:nvGrpSpPr>
        <p:grpSpPr>
          <a:xfrm>
            <a:off x="458787" y="1301148"/>
            <a:ext cx="1828800" cy="1975453"/>
            <a:chOff x="458787" y="1301147"/>
            <a:chExt cx="1828800" cy="1975453"/>
          </a:xfrm>
        </p:grpSpPr>
        <p:sp>
          <p:nvSpPr>
            <p:cNvPr id="8" name="Rounded Rectangle 7"/>
            <p:cNvSpPr/>
            <p:nvPr/>
          </p:nvSpPr>
          <p:spPr>
            <a:xfrm>
              <a:off x="471767" y="1301147"/>
              <a:ext cx="1802840" cy="1975453"/>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39"/>
            <p:cNvSpPr>
              <a:spLocks noChangeAspect="1" noChangeArrowheads="1"/>
            </p:cNvSpPr>
            <p:nvPr/>
          </p:nvSpPr>
          <p:spPr bwMode="auto">
            <a:xfrm>
              <a:off x="458787" y="1426778"/>
              <a:ext cx="1828800" cy="1678024"/>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b="1" dirty="0">
                  <a:solidFill>
                    <a:schemeClr val="tx2"/>
                  </a:solidFill>
                  <a:latin typeface="Arial" charset="0"/>
                </a:rPr>
                <a:t>Standards</a:t>
              </a:r>
            </a:p>
            <a:p>
              <a:pPr algn="ctr" eaLnBrk="0" hangingPunct="0">
                <a:lnSpc>
                  <a:spcPct val="150000"/>
                </a:lnSpc>
                <a:defRPr/>
              </a:pPr>
              <a:r>
                <a:rPr lang="en-US" sz="1400" dirty="0">
                  <a:solidFill>
                    <a:schemeClr val="tx2"/>
                  </a:solidFill>
                  <a:latin typeface="Arial" charset="0"/>
                </a:rPr>
                <a:t>Utility</a:t>
              </a:r>
            </a:p>
            <a:p>
              <a:pPr algn="ctr" eaLnBrk="0" hangingPunct="0">
                <a:lnSpc>
                  <a:spcPct val="150000"/>
                </a:lnSpc>
                <a:defRPr/>
              </a:pPr>
              <a:r>
                <a:rPr lang="en-US" b="1" dirty="0">
                  <a:solidFill>
                    <a:schemeClr val="accent5">
                      <a:lumMod val="50000"/>
                    </a:schemeClr>
                  </a:solidFill>
                  <a:latin typeface="Arial" charset="0"/>
                </a:rPr>
                <a:t>Feasibility</a:t>
              </a:r>
            </a:p>
            <a:p>
              <a:pPr algn="ctr" eaLnBrk="0" hangingPunct="0">
                <a:lnSpc>
                  <a:spcPct val="150000"/>
                </a:lnSpc>
                <a:defRPr/>
              </a:pPr>
              <a:r>
                <a:rPr lang="en-US" sz="1400" dirty="0">
                  <a:solidFill>
                    <a:schemeClr val="tx2"/>
                  </a:solidFill>
                  <a:latin typeface="Arial" charset="0"/>
                </a:rPr>
                <a:t>Propriety</a:t>
              </a:r>
            </a:p>
            <a:p>
              <a:pPr algn="ctr" eaLnBrk="0" hangingPunct="0">
                <a:lnSpc>
                  <a:spcPct val="150000"/>
                </a:lnSpc>
                <a:defRPr/>
              </a:pPr>
              <a:r>
                <a:rPr lang="en-US" sz="1400" dirty="0">
                  <a:solidFill>
                    <a:schemeClr val="tx2"/>
                  </a:solidFill>
                  <a:latin typeface="Arial" charset="0"/>
                </a:rPr>
                <a:t>Accuracy</a:t>
              </a:r>
            </a:p>
          </p:txBody>
        </p:sp>
      </p:grpSp>
      <p:sp>
        <p:nvSpPr>
          <p:cNvPr id="10" name="Notched Right Arrow 9"/>
          <p:cNvSpPr/>
          <p:nvPr/>
        </p:nvSpPr>
        <p:spPr>
          <a:xfrm>
            <a:off x="1906587" y="2209800"/>
            <a:ext cx="1371599" cy="152400"/>
          </a:xfrm>
          <a:prstGeom prst="notchedRightArrow">
            <a:avLst>
              <a:gd name="adj1" fmla="val 37500"/>
              <a:gd name="adj2" fmla="val 159375"/>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med" advTm="20270">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458788" y="228600"/>
            <a:ext cx="5184299" cy="482600"/>
          </a:xfrm>
        </p:spPr>
        <p:txBody>
          <a:bodyPr/>
          <a:lstStyle/>
          <a:p>
            <a:r>
              <a:rPr lang="en-US" sz="2700" dirty="0" smtClean="0"/>
              <a:t/>
            </a:r>
            <a:br>
              <a:rPr lang="en-US" sz="2700" dirty="0" smtClean="0"/>
            </a:br>
            <a:r>
              <a:rPr lang="en-US" sz="2700" dirty="0" smtClean="0"/>
              <a:t> The Feasibility Standard </a:t>
            </a:r>
            <a:br>
              <a:rPr lang="en-US" sz="2700" dirty="0" smtClean="0"/>
            </a:br>
            <a:endParaRPr lang="en-US" sz="2700" dirty="0" smtClean="0"/>
          </a:p>
        </p:txBody>
      </p:sp>
      <p:sp>
        <p:nvSpPr>
          <p:cNvPr id="16388" name="Rectangle 3"/>
          <p:cNvSpPr>
            <a:spLocks noGrp="1" noChangeArrowheads="1"/>
          </p:cNvSpPr>
          <p:nvPr>
            <p:ph idx="1"/>
          </p:nvPr>
        </p:nvSpPr>
        <p:spPr>
          <a:xfrm>
            <a:off x="2897187" y="1371601"/>
            <a:ext cx="2592149" cy="1447800"/>
          </a:xfrm>
        </p:spPr>
        <p:txBody>
          <a:bodyPr/>
          <a:lstStyle/>
          <a:p>
            <a:pPr marL="0" indent="0">
              <a:lnSpc>
                <a:spcPts val="1900"/>
              </a:lnSpc>
              <a:spcBef>
                <a:spcPts val="0"/>
              </a:spcBef>
            </a:pPr>
            <a:r>
              <a:rPr lang="en-US" sz="1600" dirty="0" smtClean="0"/>
              <a:t>Feasibility must be used to balance the other evaluation standards. </a:t>
            </a:r>
          </a:p>
          <a:p>
            <a:pPr eaLnBrk="1" hangingPunct="1"/>
            <a:endParaRPr lang="en-US" dirty="0" smtClean="0"/>
          </a:p>
        </p:txBody>
      </p:sp>
      <p:grpSp>
        <p:nvGrpSpPr>
          <p:cNvPr id="2" name="Group 10"/>
          <p:cNvGrpSpPr/>
          <p:nvPr/>
        </p:nvGrpSpPr>
        <p:grpSpPr>
          <a:xfrm>
            <a:off x="458787" y="1301148"/>
            <a:ext cx="1828800" cy="1975453"/>
            <a:chOff x="458787" y="1301147"/>
            <a:chExt cx="1828800" cy="1975453"/>
          </a:xfrm>
        </p:grpSpPr>
        <p:sp>
          <p:nvSpPr>
            <p:cNvPr id="8" name="Rounded Rectangle 7"/>
            <p:cNvSpPr/>
            <p:nvPr/>
          </p:nvSpPr>
          <p:spPr>
            <a:xfrm>
              <a:off x="471767" y="1301147"/>
              <a:ext cx="1802840" cy="1975453"/>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39"/>
            <p:cNvSpPr>
              <a:spLocks noChangeAspect="1" noChangeArrowheads="1"/>
            </p:cNvSpPr>
            <p:nvPr/>
          </p:nvSpPr>
          <p:spPr bwMode="auto">
            <a:xfrm>
              <a:off x="458787" y="1426778"/>
              <a:ext cx="1828800" cy="1678024"/>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b="1" dirty="0">
                  <a:solidFill>
                    <a:schemeClr val="tx2"/>
                  </a:solidFill>
                  <a:latin typeface="Arial" charset="0"/>
                </a:rPr>
                <a:t>Standards</a:t>
              </a:r>
            </a:p>
            <a:p>
              <a:pPr algn="ctr" eaLnBrk="0" hangingPunct="0">
                <a:lnSpc>
                  <a:spcPct val="150000"/>
                </a:lnSpc>
                <a:defRPr/>
              </a:pPr>
              <a:r>
                <a:rPr lang="en-US" sz="1400" dirty="0">
                  <a:solidFill>
                    <a:schemeClr val="tx2"/>
                  </a:solidFill>
                  <a:latin typeface="Arial" charset="0"/>
                </a:rPr>
                <a:t>Utility</a:t>
              </a:r>
            </a:p>
            <a:p>
              <a:pPr algn="ctr" eaLnBrk="0" hangingPunct="0">
                <a:lnSpc>
                  <a:spcPct val="150000"/>
                </a:lnSpc>
                <a:defRPr/>
              </a:pPr>
              <a:r>
                <a:rPr lang="en-US" b="1" dirty="0">
                  <a:solidFill>
                    <a:schemeClr val="accent5">
                      <a:lumMod val="50000"/>
                    </a:schemeClr>
                  </a:solidFill>
                  <a:latin typeface="Arial" charset="0"/>
                </a:rPr>
                <a:t>Feasibility</a:t>
              </a:r>
            </a:p>
            <a:p>
              <a:pPr algn="ctr" eaLnBrk="0" hangingPunct="0">
                <a:lnSpc>
                  <a:spcPct val="150000"/>
                </a:lnSpc>
                <a:defRPr/>
              </a:pPr>
              <a:r>
                <a:rPr lang="en-US" sz="1400" dirty="0">
                  <a:solidFill>
                    <a:schemeClr val="tx2"/>
                  </a:solidFill>
                  <a:latin typeface="Arial" charset="0"/>
                </a:rPr>
                <a:t>Propriety</a:t>
              </a:r>
            </a:p>
            <a:p>
              <a:pPr algn="ctr" eaLnBrk="0" hangingPunct="0">
                <a:lnSpc>
                  <a:spcPct val="150000"/>
                </a:lnSpc>
                <a:defRPr/>
              </a:pPr>
              <a:r>
                <a:rPr lang="en-US" sz="1400" dirty="0">
                  <a:solidFill>
                    <a:schemeClr val="tx2"/>
                  </a:solidFill>
                  <a:latin typeface="Arial" charset="0"/>
                </a:rPr>
                <a:t>Accuracy</a:t>
              </a:r>
            </a:p>
          </p:txBody>
        </p:sp>
      </p:grpSp>
    </p:spTree>
  </p:cSld>
  <p:clrMapOvr>
    <a:masterClrMapping/>
  </p:clrMapOvr>
  <p:transition spd="med" advTm="20270">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458788" y="228600"/>
            <a:ext cx="5184299" cy="482600"/>
          </a:xfrm>
        </p:spPr>
        <p:txBody>
          <a:bodyPr/>
          <a:lstStyle/>
          <a:p>
            <a:r>
              <a:rPr lang="en-US" sz="2700" dirty="0" smtClean="0"/>
              <a:t/>
            </a:r>
            <a:br>
              <a:rPr lang="en-US" sz="2700" dirty="0" smtClean="0"/>
            </a:br>
            <a:r>
              <a:rPr lang="en-US" sz="2700" dirty="0" smtClean="0"/>
              <a:t> The </a:t>
            </a:r>
            <a:r>
              <a:rPr lang="en-US" sz="2800" dirty="0" smtClean="0">
                <a:latin typeface="Arial" charset="0"/>
              </a:rPr>
              <a:t>Propriety </a:t>
            </a:r>
            <a:r>
              <a:rPr lang="en-US" sz="2700" dirty="0" smtClean="0"/>
              <a:t>Standard </a:t>
            </a:r>
            <a:br>
              <a:rPr lang="en-US" sz="2700" dirty="0" smtClean="0"/>
            </a:br>
            <a:endParaRPr lang="en-US" sz="2700" dirty="0" smtClean="0"/>
          </a:p>
        </p:txBody>
      </p:sp>
      <p:sp>
        <p:nvSpPr>
          <p:cNvPr id="16388" name="Rectangle 3"/>
          <p:cNvSpPr>
            <a:spLocks noGrp="1" noChangeArrowheads="1"/>
          </p:cNvSpPr>
          <p:nvPr>
            <p:ph idx="1"/>
          </p:nvPr>
        </p:nvSpPr>
        <p:spPr>
          <a:xfrm>
            <a:off x="3124439" y="2209801"/>
            <a:ext cx="2211148" cy="914400"/>
          </a:xfrm>
        </p:spPr>
        <p:txBody>
          <a:bodyPr/>
          <a:lstStyle/>
          <a:p>
            <a:pPr indent="0">
              <a:lnSpc>
                <a:spcPts val="1700"/>
              </a:lnSpc>
              <a:spcBef>
                <a:spcPts val="0"/>
              </a:spcBef>
              <a:spcAft>
                <a:spcPts val="300"/>
              </a:spcAft>
            </a:pPr>
            <a:r>
              <a:rPr lang="en-US" sz="1600" dirty="0" smtClean="0">
                <a:solidFill>
                  <a:schemeClr val="accent5">
                    <a:lumMod val="50000"/>
                  </a:schemeClr>
                </a:solidFill>
              </a:rPr>
              <a:t>Is there something I have to do to be ethical?</a:t>
            </a:r>
            <a:endParaRPr lang="en-US" dirty="0" smtClean="0">
              <a:solidFill>
                <a:schemeClr val="accent5">
                  <a:lumMod val="50000"/>
                </a:schemeClr>
              </a:solidFill>
            </a:endParaRPr>
          </a:p>
        </p:txBody>
      </p:sp>
      <p:grpSp>
        <p:nvGrpSpPr>
          <p:cNvPr id="2" name="Group 10"/>
          <p:cNvGrpSpPr/>
          <p:nvPr/>
        </p:nvGrpSpPr>
        <p:grpSpPr>
          <a:xfrm>
            <a:off x="458787" y="1301148"/>
            <a:ext cx="1828800" cy="1975453"/>
            <a:chOff x="458787" y="1301147"/>
            <a:chExt cx="1828800" cy="1975453"/>
          </a:xfrm>
        </p:grpSpPr>
        <p:sp>
          <p:nvSpPr>
            <p:cNvPr id="8" name="Rounded Rectangle 7"/>
            <p:cNvSpPr/>
            <p:nvPr/>
          </p:nvSpPr>
          <p:spPr>
            <a:xfrm>
              <a:off x="471767" y="1301147"/>
              <a:ext cx="1802840" cy="1975453"/>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39"/>
            <p:cNvSpPr>
              <a:spLocks noChangeAspect="1" noChangeArrowheads="1"/>
            </p:cNvSpPr>
            <p:nvPr/>
          </p:nvSpPr>
          <p:spPr bwMode="auto">
            <a:xfrm>
              <a:off x="458787" y="1426778"/>
              <a:ext cx="1828800" cy="1678024"/>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b="1" dirty="0">
                  <a:solidFill>
                    <a:schemeClr val="tx2"/>
                  </a:solidFill>
                  <a:latin typeface="Arial" charset="0"/>
                </a:rPr>
                <a:t>Standards</a:t>
              </a:r>
            </a:p>
            <a:p>
              <a:pPr algn="ctr" eaLnBrk="0" hangingPunct="0">
                <a:lnSpc>
                  <a:spcPct val="150000"/>
                </a:lnSpc>
                <a:defRPr/>
              </a:pPr>
              <a:r>
                <a:rPr lang="en-US" sz="1400" dirty="0">
                  <a:solidFill>
                    <a:schemeClr val="tx2"/>
                  </a:solidFill>
                  <a:latin typeface="Arial" charset="0"/>
                </a:rPr>
                <a:t>Utility</a:t>
              </a:r>
            </a:p>
            <a:p>
              <a:pPr algn="ctr" eaLnBrk="0" hangingPunct="0">
                <a:lnSpc>
                  <a:spcPct val="150000"/>
                </a:lnSpc>
                <a:defRPr/>
              </a:pPr>
              <a:r>
                <a:rPr lang="en-US" sz="1400" dirty="0">
                  <a:solidFill>
                    <a:schemeClr val="tx2"/>
                  </a:solidFill>
                  <a:latin typeface="Arial" charset="0"/>
                </a:rPr>
                <a:t>Feasibility</a:t>
              </a:r>
            </a:p>
            <a:p>
              <a:pPr algn="ctr" eaLnBrk="0" hangingPunct="0">
                <a:lnSpc>
                  <a:spcPct val="150000"/>
                </a:lnSpc>
                <a:defRPr/>
              </a:pPr>
              <a:r>
                <a:rPr lang="en-US" b="1" dirty="0">
                  <a:solidFill>
                    <a:schemeClr val="accent5">
                      <a:lumMod val="50000"/>
                    </a:schemeClr>
                  </a:solidFill>
                  <a:latin typeface="Arial" charset="0"/>
                </a:rPr>
                <a:t>Propriety</a:t>
              </a:r>
            </a:p>
            <a:p>
              <a:pPr algn="ctr" eaLnBrk="0" hangingPunct="0">
                <a:lnSpc>
                  <a:spcPct val="150000"/>
                </a:lnSpc>
                <a:defRPr/>
              </a:pPr>
              <a:r>
                <a:rPr lang="en-US" sz="1400" dirty="0">
                  <a:solidFill>
                    <a:schemeClr val="tx2"/>
                  </a:solidFill>
                  <a:latin typeface="Arial" charset="0"/>
                </a:rPr>
                <a:t>Accuracy</a:t>
              </a:r>
            </a:p>
          </p:txBody>
        </p:sp>
      </p:grpSp>
      <p:sp>
        <p:nvSpPr>
          <p:cNvPr id="10" name="Notched Right Arrow 9"/>
          <p:cNvSpPr/>
          <p:nvPr/>
        </p:nvSpPr>
        <p:spPr>
          <a:xfrm>
            <a:off x="1906587" y="2514600"/>
            <a:ext cx="1371599" cy="152400"/>
          </a:xfrm>
          <a:prstGeom prst="notchedRightArrow">
            <a:avLst>
              <a:gd name="adj1" fmla="val 37500"/>
              <a:gd name="adj2" fmla="val 159375"/>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med" advTm="20270">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458788" y="228600"/>
            <a:ext cx="5184299" cy="482600"/>
          </a:xfrm>
        </p:spPr>
        <p:txBody>
          <a:bodyPr/>
          <a:lstStyle/>
          <a:p>
            <a:r>
              <a:rPr lang="en-US" sz="2700" dirty="0" smtClean="0"/>
              <a:t/>
            </a:r>
            <a:br>
              <a:rPr lang="en-US" sz="2700" dirty="0" smtClean="0"/>
            </a:br>
            <a:r>
              <a:rPr lang="en-US" sz="2700" dirty="0" smtClean="0"/>
              <a:t> The </a:t>
            </a:r>
            <a:r>
              <a:rPr lang="en-US" sz="2800" dirty="0" smtClean="0">
                <a:latin typeface="Arial" charset="0"/>
              </a:rPr>
              <a:t>Propriety </a:t>
            </a:r>
            <a:r>
              <a:rPr lang="en-US" sz="2700" dirty="0" smtClean="0"/>
              <a:t>Standard </a:t>
            </a:r>
            <a:br>
              <a:rPr lang="en-US" sz="2700" dirty="0" smtClean="0"/>
            </a:br>
            <a:endParaRPr lang="en-US" sz="2700" dirty="0" smtClean="0"/>
          </a:p>
        </p:txBody>
      </p:sp>
      <p:sp>
        <p:nvSpPr>
          <p:cNvPr id="16388" name="Rectangle 3"/>
          <p:cNvSpPr>
            <a:spLocks noGrp="1" noChangeArrowheads="1"/>
          </p:cNvSpPr>
          <p:nvPr>
            <p:ph idx="1"/>
          </p:nvPr>
        </p:nvSpPr>
        <p:spPr>
          <a:xfrm>
            <a:off x="3049587" y="1295400"/>
            <a:ext cx="2514600" cy="2057400"/>
          </a:xfrm>
        </p:spPr>
        <p:txBody>
          <a:bodyPr/>
          <a:lstStyle/>
          <a:p>
            <a:pPr>
              <a:lnSpc>
                <a:spcPts val="1700"/>
              </a:lnSpc>
              <a:spcBef>
                <a:spcPts val="0"/>
              </a:spcBef>
              <a:spcAft>
                <a:spcPts val="300"/>
              </a:spcAft>
            </a:pPr>
            <a:r>
              <a:rPr lang="en-US" sz="1600" dirty="0" smtClean="0"/>
              <a:t>This influences:</a:t>
            </a:r>
          </a:p>
          <a:p>
            <a:pPr marL="573088" lvl="1" indent="-341313">
              <a:lnSpc>
                <a:spcPts val="1700"/>
              </a:lnSpc>
              <a:spcBef>
                <a:spcPts val="0"/>
              </a:spcBef>
              <a:spcAft>
                <a:spcPts val="300"/>
              </a:spcAft>
            </a:pPr>
            <a:r>
              <a:rPr lang="en-US" sz="1600" dirty="0" smtClean="0"/>
              <a:t>who needs to be involved in the evaluation</a:t>
            </a:r>
          </a:p>
          <a:p>
            <a:pPr marL="573088" lvl="1" indent="-341313">
              <a:lnSpc>
                <a:spcPts val="1700"/>
              </a:lnSpc>
              <a:spcBef>
                <a:spcPts val="0"/>
              </a:spcBef>
              <a:spcAft>
                <a:spcPts val="300"/>
              </a:spcAft>
            </a:pPr>
            <a:r>
              <a:rPr lang="en-US" sz="1600" dirty="0" smtClean="0"/>
              <a:t>evaluation choices</a:t>
            </a:r>
          </a:p>
          <a:p>
            <a:pPr marL="573088" lvl="1" indent="-341313">
              <a:lnSpc>
                <a:spcPts val="1700"/>
              </a:lnSpc>
              <a:spcBef>
                <a:spcPts val="0"/>
              </a:spcBef>
              <a:spcAft>
                <a:spcPts val="300"/>
              </a:spcAft>
            </a:pPr>
            <a:r>
              <a:rPr lang="en-US" sz="1600" dirty="0" smtClean="0"/>
              <a:t>evaluation questions</a:t>
            </a:r>
          </a:p>
          <a:p>
            <a:pPr eaLnBrk="1" hangingPunct="1"/>
            <a:endParaRPr lang="en-US" dirty="0" smtClean="0"/>
          </a:p>
        </p:txBody>
      </p:sp>
      <p:grpSp>
        <p:nvGrpSpPr>
          <p:cNvPr id="2" name="Group 10"/>
          <p:cNvGrpSpPr/>
          <p:nvPr/>
        </p:nvGrpSpPr>
        <p:grpSpPr>
          <a:xfrm>
            <a:off x="458787" y="1301148"/>
            <a:ext cx="1828800" cy="1975453"/>
            <a:chOff x="458787" y="1301147"/>
            <a:chExt cx="1828800" cy="1975453"/>
          </a:xfrm>
        </p:grpSpPr>
        <p:sp>
          <p:nvSpPr>
            <p:cNvPr id="8" name="Rounded Rectangle 7"/>
            <p:cNvSpPr/>
            <p:nvPr/>
          </p:nvSpPr>
          <p:spPr>
            <a:xfrm>
              <a:off x="471767" y="1301147"/>
              <a:ext cx="1802840" cy="1975453"/>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39"/>
            <p:cNvSpPr>
              <a:spLocks noChangeAspect="1" noChangeArrowheads="1"/>
            </p:cNvSpPr>
            <p:nvPr/>
          </p:nvSpPr>
          <p:spPr bwMode="auto">
            <a:xfrm>
              <a:off x="458787" y="1426778"/>
              <a:ext cx="1828800" cy="1678024"/>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b="1" dirty="0">
                  <a:solidFill>
                    <a:schemeClr val="tx2"/>
                  </a:solidFill>
                  <a:latin typeface="Arial" charset="0"/>
                </a:rPr>
                <a:t>Standards</a:t>
              </a:r>
            </a:p>
            <a:p>
              <a:pPr algn="ctr" eaLnBrk="0" hangingPunct="0">
                <a:lnSpc>
                  <a:spcPct val="150000"/>
                </a:lnSpc>
                <a:defRPr/>
              </a:pPr>
              <a:r>
                <a:rPr lang="en-US" sz="1400" dirty="0">
                  <a:solidFill>
                    <a:schemeClr val="tx2"/>
                  </a:solidFill>
                  <a:latin typeface="Arial" charset="0"/>
                </a:rPr>
                <a:t>Utility</a:t>
              </a:r>
            </a:p>
            <a:p>
              <a:pPr algn="ctr" eaLnBrk="0" hangingPunct="0">
                <a:lnSpc>
                  <a:spcPct val="150000"/>
                </a:lnSpc>
                <a:defRPr/>
              </a:pPr>
              <a:r>
                <a:rPr lang="en-US" sz="1400" dirty="0">
                  <a:solidFill>
                    <a:schemeClr val="tx2"/>
                  </a:solidFill>
                  <a:latin typeface="Arial" charset="0"/>
                </a:rPr>
                <a:t>Feasibility</a:t>
              </a:r>
            </a:p>
            <a:p>
              <a:pPr algn="ctr" eaLnBrk="0" hangingPunct="0">
                <a:lnSpc>
                  <a:spcPct val="150000"/>
                </a:lnSpc>
                <a:defRPr/>
              </a:pPr>
              <a:r>
                <a:rPr lang="en-US" b="1" dirty="0">
                  <a:solidFill>
                    <a:schemeClr val="accent5">
                      <a:lumMod val="50000"/>
                    </a:schemeClr>
                  </a:solidFill>
                  <a:latin typeface="Arial" charset="0"/>
                </a:rPr>
                <a:t>Propriety</a:t>
              </a:r>
            </a:p>
            <a:p>
              <a:pPr algn="ctr" eaLnBrk="0" hangingPunct="0">
                <a:lnSpc>
                  <a:spcPct val="150000"/>
                </a:lnSpc>
                <a:defRPr/>
              </a:pPr>
              <a:r>
                <a:rPr lang="en-US" sz="1400" dirty="0">
                  <a:solidFill>
                    <a:schemeClr val="tx2"/>
                  </a:solidFill>
                  <a:latin typeface="Arial" charset="0"/>
                </a:rPr>
                <a:t>Accuracy</a:t>
              </a:r>
            </a:p>
          </p:txBody>
        </p:sp>
      </p:grpSp>
    </p:spTree>
  </p:cSld>
  <p:clrMapOvr>
    <a:masterClrMapping/>
  </p:clrMapOvr>
  <p:transition spd="med" advTm="20270">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458788" y="228600"/>
            <a:ext cx="5184299" cy="482600"/>
          </a:xfrm>
        </p:spPr>
        <p:txBody>
          <a:bodyPr/>
          <a:lstStyle/>
          <a:p>
            <a:r>
              <a:rPr lang="en-US" sz="2700" dirty="0" smtClean="0"/>
              <a:t/>
            </a:r>
            <a:br>
              <a:rPr lang="en-US" sz="2700" dirty="0" smtClean="0"/>
            </a:br>
            <a:r>
              <a:rPr lang="en-US" sz="2700" dirty="0" smtClean="0"/>
              <a:t> The Accuracy Standard </a:t>
            </a:r>
            <a:br>
              <a:rPr lang="en-US" sz="2700" dirty="0" smtClean="0"/>
            </a:br>
            <a:endParaRPr lang="en-US" sz="2700" dirty="0" smtClean="0"/>
          </a:p>
        </p:txBody>
      </p:sp>
      <p:sp>
        <p:nvSpPr>
          <p:cNvPr id="16388" name="Rectangle 3"/>
          <p:cNvSpPr>
            <a:spLocks noGrp="1" noChangeArrowheads="1"/>
          </p:cNvSpPr>
          <p:nvPr>
            <p:ph idx="1"/>
          </p:nvPr>
        </p:nvSpPr>
        <p:spPr>
          <a:xfrm>
            <a:off x="3124439" y="2514600"/>
            <a:ext cx="2287349" cy="838200"/>
          </a:xfrm>
        </p:spPr>
        <p:txBody>
          <a:bodyPr/>
          <a:lstStyle/>
          <a:p>
            <a:pPr indent="0">
              <a:lnSpc>
                <a:spcPts val="1700"/>
              </a:lnSpc>
              <a:spcBef>
                <a:spcPts val="0"/>
              </a:spcBef>
              <a:spcAft>
                <a:spcPts val="300"/>
              </a:spcAft>
            </a:pPr>
            <a:r>
              <a:rPr lang="en-US" sz="1600" dirty="0" smtClean="0">
                <a:solidFill>
                  <a:schemeClr val="accent5">
                    <a:lumMod val="50000"/>
                  </a:schemeClr>
                </a:solidFill>
              </a:rPr>
              <a:t>What design will lead to accurate information?</a:t>
            </a:r>
            <a:endParaRPr lang="en-US" dirty="0" smtClean="0">
              <a:solidFill>
                <a:schemeClr val="accent5">
                  <a:lumMod val="50000"/>
                </a:schemeClr>
              </a:solidFill>
            </a:endParaRPr>
          </a:p>
        </p:txBody>
      </p:sp>
      <p:grpSp>
        <p:nvGrpSpPr>
          <p:cNvPr id="2" name="Group 10"/>
          <p:cNvGrpSpPr/>
          <p:nvPr/>
        </p:nvGrpSpPr>
        <p:grpSpPr>
          <a:xfrm>
            <a:off x="458787" y="1301148"/>
            <a:ext cx="1828800" cy="1975453"/>
            <a:chOff x="458787" y="1301147"/>
            <a:chExt cx="1828800" cy="1975453"/>
          </a:xfrm>
        </p:grpSpPr>
        <p:sp>
          <p:nvSpPr>
            <p:cNvPr id="8" name="Rounded Rectangle 7"/>
            <p:cNvSpPr/>
            <p:nvPr/>
          </p:nvSpPr>
          <p:spPr>
            <a:xfrm>
              <a:off x="471767" y="1301147"/>
              <a:ext cx="1802840" cy="1975453"/>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39"/>
            <p:cNvSpPr>
              <a:spLocks noChangeAspect="1" noChangeArrowheads="1"/>
            </p:cNvSpPr>
            <p:nvPr/>
          </p:nvSpPr>
          <p:spPr bwMode="auto">
            <a:xfrm>
              <a:off x="458787" y="1426778"/>
              <a:ext cx="1828800" cy="1678024"/>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b="1" dirty="0">
                  <a:solidFill>
                    <a:schemeClr val="tx2"/>
                  </a:solidFill>
                  <a:latin typeface="Arial" charset="0"/>
                </a:rPr>
                <a:t>Standards</a:t>
              </a:r>
            </a:p>
            <a:p>
              <a:pPr algn="ctr" eaLnBrk="0" hangingPunct="0">
                <a:lnSpc>
                  <a:spcPct val="150000"/>
                </a:lnSpc>
                <a:defRPr/>
              </a:pPr>
              <a:r>
                <a:rPr lang="en-US" sz="1400" dirty="0">
                  <a:solidFill>
                    <a:schemeClr val="tx2"/>
                  </a:solidFill>
                  <a:latin typeface="Arial" charset="0"/>
                </a:rPr>
                <a:t>Utility</a:t>
              </a:r>
            </a:p>
            <a:p>
              <a:pPr algn="ctr" eaLnBrk="0" hangingPunct="0">
                <a:lnSpc>
                  <a:spcPct val="150000"/>
                </a:lnSpc>
                <a:defRPr/>
              </a:pPr>
              <a:r>
                <a:rPr lang="en-US" sz="1400" dirty="0">
                  <a:solidFill>
                    <a:schemeClr val="tx2"/>
                  </a:solidFill>
                  <a:latin typeface="Arial" charset="0"/>
                </a:rPr>
                <a:t>Feasibility</a:t>
              </a:r>
            </a:p>
            <a:p>
              <a:pPr algn="ctr" eaLnBrk="0" hangingPunct="0">
                <a:lnSpc>
                  <a:spcPct val="150000"/>
                </a:lnSpc>
                <a:defRPr/>
              </a:pPr>
              <a:r>
                <a:rPr lang="en-US" sz="1400" dirty="0">
                  <a:solidFill>
                    <a:schemeClr val="tx2"/>
                  </a:solidFill>
                  <a:latin typeface="Arial" charset="0"/>
                </a:rPr>
                <a:t>Propriety</a:t>
              </a:r>
            </a:p>
            <a:p>
              <a:pPr algn="ctr" eaLnBrk="0" hangingPunct="0">
                <a:lnSpc>
                  <a:spcPct val="150000"/>
                </a:lnSpc>
                <a:defRPr/>
              </a:pPr>
              <a:r>
                <a:rPr lang="en-US" b="1" dirty="0">
                  <a:solidFill>
                    <a:schemeClr val="accent5">
                      <a:lumMod val="50000"/>
                    </a:schemeClr>
                  </a:solidFill>
                  <a:latin typeface="Arial" charset="0"/>
                </a:rPr>
                <a:t>Accuracy</a:t>
              </a:r>
            </a:p>
          </p:txBody>
        </p:sp>
      </p:grpSp>
      <p:sp>
        <p:nvSpPr>
          <p:cNvPr id="10" name="Notched Right Arrow 9"/>
          <p:cNvSpPr/>
          <p:nvPr/>
        </p:nvSpPr>
        <p:spPr>
          <a:xfrm>
            <a:off x="1906587" y="2819400"/>
            <a:ext cx="1371599" cy="152400"/>
          </a:xfrm>
          <a:prstGeom prst="notchedRightArrow">
            <a:avLst>
              <a:gd name="adj1" fmla="val 37500"/>
              <a:gd name="adj2" fmla="val 159375"/>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med" advTm="20270">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458788" y="228600"/>
            <a:ext cx="5184299" cy="482600"/>
          </a:xfrm>
        </p:spPr>
        <p:txBody>
          <a:bodyPr/>
          <a:lstStyle/>
          <a:p>
            <a:r>
              <a:rPr lang="en-US" sz="2700" dirty="0" smtClean="0"/>
              <a:t/>
            </a:r>
            <a:br>
              <a:rPr lang="en-US" sz="2700" dirty="0" smtClean="0"/>
            </a:br>
            <a:r>
              <a:rPr lang="en-US" sz="2700" dirty="0" smtClean="0"/>
              <a:t> The Accuracy Standard </a:t>
            </a:r>
            <a:br>
              <a:rPr lang="en-US" sz="2700" dirty="0" smtClean="0"/>
            </a:br>
            <a:endParaRPr lang="en-US" sz="2700" dirty="0" smtClean="0"/>
          </a:p>
        </p:txBody>
      </p:sp>
      <p:sp>
        <p:nvSpPr>
          <p:cNvPr id="16388" name="Rectangle 3"/>
          <p:cNvSpPr>
            <a:spLocks noGrp="1" noChangeArrowheads="1"/>
          </p:cNvSpPr>
          <p:nvPr>
            <p:ph idx="1"/>
          </p:nvPr>
        </p:nvSpPr>
        <p:spPr>
          <a:xfrm>
            <a:off x="2744788" y="1371600"/>
            <a:ext cx="2743200" cy="2057400"/>
          </a:xfrm>
        </p:spPr>
        <p:txBody>
          <a:bodyPr/>
          <a:lstStyle/>
          <a:p>
            <a:pPr marL="628650" indent="-342900">
              <a:lnSpc>
                <a:spcPts val="1800"/>
              </a:lnSpc>
              <a:spcBef>
                <a:spcPts val="0"/>
              </a:spcBef>
              <a:spcAft>
                <a:spcPts val="600"/>
              </a:spcAft>
              <a:buBlip>
                <a:blip r:embed="rId3"/>
              </a:buBlip>
            </a:pPr>
            <a:r>
              <a:rPr lang="en-US" sz="1600" dirty="0" smtClean="0"/>
              <a:t>How accurate do these results need to be </a:t>
            </a:r>
            <a:r>
              <a:rPr lang="en-US" sz="1600" i="1" dirty="0" smtClean="0"/>
              <a:t>for the intended purposes</a:t>
            </a:r>
            <a:r>
              <a:rPr lang="en-US" sz="1600" dirty="0" smtClean="0"/>
              <a:t>?</a:t>
            </a:r>
          </a:p>
          <a:p>
            <a:pPr marL="628650" indent="-342900">
              <a:lnSpc>
                <a:spcPts val="1800"/>
              </a:lnSpc>
              <a:spcBef>
                <a:spcPts val="0"/>
              </a:spcBef>
              <a:spcAft>
                <a:spcPts val="600"/>
              </a:spcAft>
              <a:buBlip>
                <a:blip r:embed="rId3"/>
              </a:buBlip>
            </a:pPr>
            <a:r>
              <a:rPr lang="en-US" sz="1600" dirty="0" smtClean="0"/>
              <a:t>Accuracy must be balanced against feasibility and utility.</a:t>
            </a:r>
          </a:p>
        </p:txBody>
      </p:sp>
      <p:grpSp>
        <p:nvGrpSpPr>
          <p:cNvPr id="2" name="Group 10"/>
          <p:cNvGrpSpPr/>
          <p:nvPr/>
        </p:nvGrpSpPr>
        <p:grpSpPr>
          <a:xfrm>
            <a:off x="458787" y="1301148"/>
            <a:ext cx="1828800" cy="1975453"/>
            <a:chOff x="458787" y="1301147"/>
            <a:chExt cx="1828800" cy="1975453"/>
          </a:xfrm>
        </p:grpSpPr>
        <p:sp>
          <p:nvSpPr>
            <p:cNvPr id="8" name="Rounded Rectangle 7"/>
            <p:cNvSpPr/>
            <p:nvPr/>
          </p:nvSpPr>
          <p:spPr>
            <a:xfrm>
              <a:off x="471767" y="1301147"/>
              <a:ext cx="1802840" cy="1975453"/>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39"/>
            <p:cNvSpPr>
              <a:spLocks noChangeAspect="1" noChangeArrowheads="1"/>
            </p:cNvSpPr>
            <p:nvPr/>
          </p:nvSpPr>
          <p:spPr bwMode="auto">
            <a:xfrm>
              <a:off x="458787" y="1426778"/>
              <a:ext cx="1828800" cy="1678024"/>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b="1" dirty="0">
                  <a:solidFill>
                    <a:schemeClr val="tx2"/>
                  </a:solidFill>
                  <a:latin typeface="Arial" charset="0"/>
                </a:rPr>
                <a:t>Standards</a:t>
              </a:r>
            </a:p>
            <a:p>
              <a:pPr algn="ctr" eaLnBrk="0" hangingPunct="0">
                <a:lnSpc>
                  <a:spcPct val="150000"/>
                </a:lnSpc>
                <a:defRPr/>
              </a:pPr>
              <a:r>
                <a:rPr lang="en-US" sz="1400" dirty="0">
                  <a:solidFill>
                    <a:schemeClr val="tx2"/>
                  </a:solidFill>
                  <a:latin typeface="Arial" charset="0"/>
                </a:rPr>
                <a:t>Utility</a:t>
              </a:r>
            </a:p>
            <a:p>
              <a:pPr algn="ctr" eaLnBrk="0" hangingPunct="0">
                <a:lnSpc>
                  <a:spcPct val="150000"/>
                </a:lnSpc>
                <a:defRPr/>
              </a:pPr>
              <a:r>
                <a:rPr lang="en-US" sz="1400" dirty="0">
                  <a:solidFill>
                    <a:schemeClr val="tx2"/>
                  </a:solidFill>
                  <a:latin typeface="Arial" charset="0"/>
                </a:rPr>
                <a:t>Feasibility</a:t>
              </a:r>
            </a:p>
            <a:p>
              <a:pPr algn="ctr" eaLnBrk="0" hangingPunct="0">
                <a:lnSpc>
                  <a:spcPct val="150000"/>
                </a:lnSpc>
                <a:defRPr/>
              </a:pPr>
              <a:r>
                <a:rPr lang="en-US" sz="1400" dirty="0">
                  <a:solidFill>
                    <a:schemeClr val="tx2"/>
                  </a:solidFill>
                  <a:latin typeface="Arial" charset="0"/>
                </a:rPr>
                <a:t>Propriety</a:t>
              </a:r>
            </a:p>
            <a:p>
              <a:pPr algn="ctr" eaLnBrk="0" hangingPunct="0">
                <a:lnSpc>
                  <a:spcPct val="150000"/>
                </a:lnSpc>
                <a:defRPr/>
              </a:pPr>
              <a:r>
                <a:rPr lang="en-US" b="1" dirty="0">
                  <a:solidFill>
                    <a:schemeClr val="accent5">
                      <a:lumMod val="50000"/>
                    </a:schemeClr>
                  </a:solidFill>
                  <a:latin typeface="Arial" charset="0"/>
                </a:rPr>
                <a:t>Accuracy</a:t>
              </a:r>
            </a:p>
          </p:txBody>
        </p:sp>
      </p:grpSp>
    </p:spTree>
  </p:cSld>
  <p:clrMapOvr>
    <a:masterClrMapping/>
  </p:clrMapOvr>
  <p:transition spd="med" advTm="20270">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pPr eaLnBrk="1" hangingPunct="1"/>
            <a:r>
              <a:rPr lang="en-US" dirty="0" smtClean="0"/>
              <a:t>In Short</a:t>
            </a:r>
          </a:p>
        </p:txBody>
      </p:sp>
      <p:sp>
        <p:nvSpPr>
          <p:cNvPr id="20484" name="Rectangle 3"/>
          <p:cNvSpPr>
            <a:spLocks noGrp="1" noChangeArrowheads="1"/>
          </p:cNvSpPr>
          <p:nvPr>
            <p:ph idx="1"/>
          </p:nvPr>
        </p:nvSpPr>
        <p:spPr>
          <a:xfrm>
            <a:off x="274252" y="1016001"/>
            <a:ext cx="5213735" cy="2717800"/>
          </a:xfrm>
        </p:spPr>
        <p:txBody>
          <a:bodyPr/>
          <a:lstStyle/>
          <a:p>
            <a:pPr eaLnBrk="1" hangingPunct="1">
              <a:lnSpc>
                <a:spcPts val="1800"/>
              </a:lnSpc>
              <a:spcBef>
                <a:spcPts val="0"/>
              </a:spcBef>
            </a:pPr>
            <a:r>
              <a:rPr lang="en-US" sz="1600" dirty="0" smtClean="0"/>
              <a:t>The 6 Steps and 4 Standards help ensure use of findings.</a:t>
            </a:r>
          </a:p>
          <a:p>
            <a:pPr eaLnBrk="1" hangingPunct="1">
              <a:lnSpc>
                <a:spcPts val="1800"/>
              </a:lnSpc>
              <a:spcBef>
                <a:spcPts val="0"/>
              </a:spcBef>
            </a:pPr>
            <a:endParaRPr lang="en-US" sz="1600" dirty="0" smtClean="0"/>
          </a:p>
          <a:p>
            <a:pPr marL="573088" lvl="1" indent="-341313" eaLnBrk="1" hangingPunct="1">
              <a:lnSpc>
                <a:spcPts val="1800"/>
              </a:lnSpc>
              <a:spcBef>
                <a:spcPts val="0"/>
              </a:spcBef>
              <a:spcAft>
                <a:spcPts val="300"/>
              </a:spcAft>
            </a:pPr>
            <a:r>
              <a:rPr lang="en-US" sz="1600" dirty="0" smtClean="0"/>
              <a:t>The Steps are systematic but ALSO dynamic.</a:t>
            </a:r>
          </a:p>
          <a:p>
            <a:pPr marL="573088" lvl="1" indent="-341313">
              <a:lnSpc>
                <a:spcPts val="1800"/>
              </a:lnSpc>
              <a:spcBef>
                <a:spcPts val="0"/>
              </a:spcBef>
              <a:spcAft>
                <a:spcPts val="300"/>
              </a:spcAft>
            </a:pPr>
            <a:r>
              <a:rPr lang="en-US" sz="1600" dirty="0" smtClean="0"/>
              <a:t>The Steps interact with each other and they are iterative.</a:t>
            </a:r>
          </a:p>
          <a:p>
            <a:pPr marL="573088" lvl="1" indent="-341313" eaLnBrk="1" hangingPunct="1">
              <a:lnSpc>
                <a:spcPts val="1800"/>
              </a:lnSpc>
              <a:spcBef>
                <a:spcPts val="0"/>
              </a:spcBef>
              <a:spcAft>
                <a:spcPts val="300"/>
              </a:spcAft>
            </a:pPr>
            <a:r>
              <a:rPr lang="en-US" sz="1600" dirty="0" smtClean="0"/>
              <a:t>The early steps (1-3) ensure good choices in later steps (4-6).</a:t>
            </a:r>
          </a:p>
          <a:p>
            <a:pPr marL="573088" lvl="1" indent="-341313" eaLnBrk="1" hangingPunct="1">
              <a:lnSpc>
                <a:spcPts val="1800"/>
              </a:lnSpc>
              <a:spcBef>
                <a:spcPts val="0"/>
              </a:spcBef>
              <a:spcAft>
                <a:spcPts val="300"/>
              </a:spcAft>
            </a:pPr>
            <a:r>
              <a:rPr lang="en-US" sz="1600" dirty="0" smtClean="0"/>
              <a:t>The Standards help at each step; either broadening our view and/or homing in on  best options.</a:t>
            </a:r>
          </a:p>
        </p:txBody>
      </p:sp>
    </p:spTree>
  </p:cSld>
  <p:clrMapOvr>
    <a:masterClrMapping/>
  </p:clrMapOvr>
  <p:transition spd="med" advTm="67929">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“Overview of the </a:t>
            </a:r>
            <a:br>
              <a:rPr lang="en-US" dirty="0" smtClean="0"/>
            </a:br>
            <a:r>
              <a:rPr lang="en-US" dirty="0" smtClean="0"/>
              <a:t>Steps and Standards”</a:t>
            </a:r>
            <a:endParaRPr lang="en-US" dirty="0"/>
          </a:p>
        </p:txBody>
      </p:sp>
      <p:sp>
        <p:nvSpPr>
          <p:cNvPr id="3" name="Content Placeholder 2"/>
          <p:cNvSpPr>
            <a:spLocks noGrp="1"/>
          </p:cNvSpPr>
          <p:nvPr>
            <p:ph idx="1"/>
          </p:nvPr>
        </p:nvSpPr>
        <p:spPr>
          <a:xfrm>
            <a:off x="608489" y="1524001"/>
            <a:ext cx="5184299" cy="1447800"/>
          </a:xfrm>
        </p:spPr>
        <p:txBody>
          <a:bodyPr/>
          <a:lstStyle/>
          <a:p>
            <a:pPr marL="285750" indent="-285750">
              <a:lnSpc>
                <a:spcPts val="1700"/>
              </a:lnSpc>
              <a:spcAft>
                <a:spcPts val="600"/>
              </a:spcAft>
              <a:buBlip>
                <a:blip r:embed="rId3"/>
              </a:buBlip>
            </a:pPr>
            <a:r>
              <a:rPr lang="en-US" sz="1600" u="sng" dirty="0" smtClean="0">
                <a:solidFill>
                  <a:schemeClr val="tx1"/>
                </a:solidFill>
                <a:hlinkClick r:id="rId4"/>
              </a:rPr>
              <a:t>Continue to Webinar 2: “</a:t>
            </a:r>
            <a:r>
              <a:rPr lang="en-US" sz="1600" i="1" u="sng" dirty="0" smtClean="0">
                <a:solidFill>
                  <a:schemeClr val="tx1"/>
                </a:solidFill>
                <a:hlinkClick r:id="rId4"/>
              </a:rPr>
              <a:t>Getting Started and Engaging Your Stakeholders</a:t>
            </a:r>
            <a:r>
              <a:rPr lang="en-US" sz="1600" u="sng" dirty="0" smtClean="0">
                <a:solidFill>
                  <a:schemeClr val="tx1"/>
                </a:solidFill>
                <a:hlinkClick r:id="rId4"/>
              </a:rPr>
              <a:t>”</a:t>
            </a:r>
            <a:r>
              <a:rPr lang="en-US" u="sng" dirty="0" smtClean="0">
                <a:solidFill>
                  <a:schemeClr val="tx1"/>
                </a:solidFill>
                <a:hlinkClick r:id="rId4"/>
              </a:rPr>
              <a:t> </a:t>
            </a:r>
            <a:endParaRPr lang="en-US" u="sng" dirty="0" smtClean="0">
              <a:solidFill>
                <a:schemeClr val="tx1"/>
              </a:solidFill>
            </a:endParaRPr>
          </a:p>
          <a:p>
            <a:pPr marL="285750" indent="-285750">
              <a:lnSpc>
                <a:spcPts val="1700"/>
              </a:lnSpc>
              <a:spcAft>
                <a:spcPts val="600"/>
              </a:spcAft>
              <a:buBlip>
                <a:blip r:embed="rId3"/>
              </a:buBlip>
            </a:pPr>
            <a:r>
              <a:rPr lang="en-US" sz="1600" u="sng" dirty="0" smtClean="0">
                <a:solidFill>
                  <a:schemeClr val="tx1"/>
                </a:solidFill>
                <a:hlinkClick r:id="rId5"/>
              </a:rPr>
              <a:t>Return to Evaluation Webinars home page.</a:t>
            </a:r>
            <a:endParaRPr lang="en-US" sz="1600" u="sng" dirty="0" smtClean="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Utilization Focused Evaluation</a:t>
            </a:r>
            <a:endParaRPr lang="en-US" dirty="0"/>
          </a:p>
        </p:txBody>
      </p:sp>
      <p:sp>
        <p:nvSpPr>
          <p:cNvPr id="6" name="Content Placeholder 5"/>
          <p:cNvSpPr>
            <a:spLocks noGrp="1"/>
          </p:cNvSpPr>
          <p:nvPr>
            <p:ph idx="1"/>
          </p:nvPr>
        </p:nvSpPr>
        <p:spPr/>
        <p:txBody>
          <a:bodyPr/>
          <a:lstStyle/>
          <a:p>
            <a:r>
              <a:rPr lang="en-US" dirty="0" smtClean="0"/>
              <a:t>We want to not only </a:t>
            </a:r>
            <a:r>
              <a:rPr lang="en-US" i="1" dirty="0" smtClean="0">
                <a:solidFill>
                  <a:schemeClr val="accent5">
                    <a:lumMod val="50000"/>
                  </a:schemeClr>
                </a:solidFill>
              </a:rPr>
              <a:t>PROVE</a:t>
            </a:r>
            <a:r>
              <a:rPr lang="en-US" dirty="0" smtClean="0"/>
              <a:t> something;</a:t>
            </a:r>
          </a:p>
          <a:p>
            <a:endParaRPr lang="en-US" dirty="0" smtClean="0"/>
          </a:p>
          <a:p>
            <a:r>
              <a:rPr lang="en-US" dirty="0" smtClean="0"/>
              <a:t>we also want to </a:t>
            </a:r>
            <a:r>
              <a:rPr lang="en-US" i="1" dirty="0" smtClean="0">
                <a:solidFill>
                  <a:schemeClr val="accent5">
                    <a:lumMod val="50000"/>
                  </a:schemeClr>
                </a:solidFill>
              </a:rPr>
              <a:t>IMPROVE</a:t>
            </a:r>
            <a:r>
              <a:rPr lang="en-US" dirty="0" smtClean="0"/>
              <a:t> something. </a:t>
            </a:r>
          </a:p>
          <a:p>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2363788" y="1062758"/>
            <a:ext cx="2787651" cy="2713718"/>
            <a:chOff x="1557337" y="1062758"/>
            <a:chExt cx="2787651" cy="2713718"/>
          </a:xfrm>
        </p:grpSpPr>
        <p:sp>
          <p:nvSpPr>
            <p:cNvPr id="7" name="Oval 36"/>
            <p:cNvSpPr>
              <a:spLocks noChangeAspect="1" noChangeArrowheads="1"/>
            </p:cNvSpPr>
            <p:nvPr/>
          </p:nvSpPr>
          <p:spPr bwMode="auto">
            <a:xfrm>
              <a:off x="1557337" y="1062758"/>
              <a:ext cx="2787651" cy="2713718"/>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grpSp>
          <p:nvGrpSpPr>
            <p:cNvPr id="3" name="Group 23"/>
            <p:cNvGrpSpPr/>
            <p:nvPr/>
          </p:nvGrpSpPr>
          <p:grpSpPr>
            <a:xfrm>
              <a:off x="1600836" y="1066800"/>
              <a:ext cx="2701707" cy="2590800"/>
              <a:chOff x="1600836" y="1066800"/>
              <a:chExt cx="2701707" cy="2590800"/>
            </a:xfrm>
          </p:grpSpPr>
          <p:sp>
            <p:nvSpPr>
              <p:cNvPr id="19" name="Text Box 24"/>
              <p:cNvSpPr txBox="1">
                <a:spLocks noChangeAspect="1" noChangeArrowheads="1"/>
              </p:cNvSpPr>
              <p:nvPr/>
            </p:nvSpPr>
            <p:spPr bwMode="auto">
              <a:xfrm>
                <a:off x="1600836" y="1676400"/>
                <a:ext cx="991551" cy="738664"/>
              </a:xfrm>
              <a:prstGeom prst="rect">
                <a:avLst/>
              </a:prstGeom>
              <a:noFill/>
              <a:ln w="12700">
                <a:noFill/>
                <a:miter lim="800000"/>
                <a:headEnd type="none" w="sm" len="sm"/>
                <a:tailEnd type="none" w="sm" len="sm"/>
              </a:ln>
              <a:effectLst/>
            </p:spPr>
            <p:txBody>
              <a:bodyPr>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Ensure use and share lessons learned</a:t>
                </a:r>
              </a:p>
            </p:txBody>
          </p:sp>
          <p:sp>
            <p:nvSpPr>
              <p:cNvPr id="20" name="Text Box 26"/>
              <p:cNvSpPr txBox="1">
                <a:spLocks noChangeAspect="1" noChangeArrowheads="1"/>
              </p:cNvSpPr>
              <p:nvPr/>
            </p:nvSpPr>
            <p:spPr bwMode="auto">
              <a:xfrm>
                <a:off x="2516187" y="3080519"/>
                <a:ext cx="816465"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Gather credible evidence</a:t>
                </a:r>
              </a:p>
            </p:txBody>
          </p:sp>
          <p:sp>
            <p:nvSpPr>
              <p:cNvPr id="21" name="Text Box 31"/>
              <p:cNvSpPr txBox="1">
                <a:spLocks noChangeAspect="1" noChangeArrowheads="1"/>
              </p:cNvSpPr>
              <p:nvPr/>
            </p:nvSpPr>
            <p:spPr bwMode="auto">
              <a:xfrm>
                <a:off x="2440071" y="1295400"/>
                <a:ext cx="1066716"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Engage stakeholders</a:t>
                </a:r>
              </a:p>
            </p:txBody>
          </p:sp>
          <p:sp>
            <p:nvSpPr>
              <p:cNvPr id="22" name="Text Box 32"/>
              <p:cNvSpPr txBox="1">
                <a:spLocks noChangeAspect="1" noChangeArrowheads="1"/>
              </p:cNvSpPr>
              <p:nvPr/>
            </p:nvSpPr>
            <p:spPr bwMode="auto">
              <a:xfrm>
                <a:off x="3430588" y="1708919"/>
                <a:ext cx="819769"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Describe the program</a:t>
                </a:r>
              </a:p>
            </p:txBody>
          </p:sp>
          <p:sp>
            <p:nvSpPr>
              <p:cNvPr id="23" name="Text Box 33"/>
              <p:cNvSpPr txBox="1">
                <a:spLocks noChangeAspect="1" noChangeArrowheads="1"/>
              </p:cNvSpPr>
              <p:nvPr/>
            </p:nvSpPr>
            <p:spPr bwMode="auto">
              <a:xfrm>
                <a:off x="3278187" y="2623318"/>
                <a:ext cx="1024356"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Focus the evaluation design</a:t>
                </a:r>
              </a:p>
            </p:txBody>
          </p:sp>
          <p:sp>
            <p:nvSpPr>
              <p:cNvPr id="24" name="Text Box 35"/>
              <p:cNvSpPr txBox="1">
                <a:spLocks noChangeAspect="1" noChangeArrowheads="1"/>
              </p:cNvSpPr>
              <p:nvPr/>
            </p:nvSpPr>
            <p:spPr bwMode="auto">
              <a:xfrm>
                <a:off x="1601787" y="2765355"/>
                <a:ext cx="1143000"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Justify conclusions</a:t>
                </a:r>
              </a:p>
            </p:txBody>
          </p:sp>
          <p:sp>
            <p:nvSpPr>
              <p:cNvPr id="25" name="Text Box 37"/>
              <p:cNvSpPr txBox="1">
                <a:spLocks noChangeAspect="1" noChangeArrowheads="1"/>
              </p:cNvSpPr>
              <p:nvPr/>
            </p:nvSpPr>
            <p:spPr bwMode="auto">
              <a:xfrm>
                <a:off x="2439977" y="1066800"/>
                <a:ext cx="1143009" cy="307777"/>
              </a:xfrm>
              <a:prstGeom prst="rect">
                <a:avLst/>
              </a:prstGeom>
              <a:noFill/>
              <a:ln w="9525">
                <a:noFill/>
                <a:miter lim="800000"/>
                <a:headEnd/>
                <a:tailEnd/>
              </a:ln>
              <a:effectLst/>
            </p:spPr>
            <p:txBody>
              <a:bodyPr wrap="square">
                <a:spAutoFit/>
              </a:bodyPr>
              <a:lstStyle/>
              <a:p>
                <a:pPr algn="ctr">
                  <a:spcBef>
                    <a:spcPct val="50000"/>
                  </a:spcBef>
                  <a:defRPr/>
                </a:pPr>
                <a:r>
                  <a:rPr lang="en-US" sz="1400" b="1" dirty="0">
                    <a:solidFill>
                      <a:schemeClr val="bg1"/>
                    </a:solidFill>
                    <a:effectLst>
                      <a:outerShdw blurRad="38100" dist="38100" dir="2700000" algn="tl">
                        <a:srgbClr val="000000">
                          <a:alpha val="43137"/>
                        </a:srgbClr>
                      </a:outerShdw>
                    </a:effectLst>
                    <a:latin typeface="Arial" charset="0"/>
                  </a:rPr>
                  <a:t>STEPS</a:t>
                </a:r>
              </a:p>
            </p:txBody>
          </p:sp>
        </p:grpSp>
        <p:grpSp>
          <p:nvGrpSpPr>
            <p:cNvPr id="4" name="Group 22"/>
            <p:cNvGrpSpPr/>
            <p:nvPr/>
          </p:nvGrpSpPr>
          <p:grpSpPr>
            <a:xfrm>
              <a:off x="1969396" y="1532440"/>
              <a:ext cx="1973318" cy="1826541"/>
              <a:chOff x="1969396" y="1532440"/>
              <a:chExt cx="1973318" cy="1826541"/>
            </a:xfrm>
          </p:grpSpPr>
          <p:sp>
            <p:nvSpPr>
              <p:cNvPr id="13" name="Freeform 44"/>
              <p:cNvSpPr>
                <a:spLocks noChangeAspect="1"/>
              </p:cNvSpPr>
              <p:nvPr/>
            </p:nvSpPr>
            <p:spPr bwMode="auto">
              <a:xfrm>
                <a:off x="2305349" y="3137187"/>
                <a:ext cx="213097" cy="168520"/>
              </a:xfrm>
              <a:custGeom>
                <a:avLst/>
                <a:gdLst/>
                <a:ahLst/>
                <a:cxnLst>
                  <a:cxn ang="0">
                    <a:pos x="0" y="0"/>
                  </a:cxn>
                  <a:cxn ang="0">
                    <a:pos x="168" y="168"/>
                  </a:cxn>
                  <a:cxn ang="0">
                    <a:pos x="304" y="240"/>
                  </a:cxn>
                </a:cxnLst>
                <a:rect l="0" t="0" r="r" b="b"/>
                <a:pathLst>
                  <a:path w="304" h="240">
                    <a:moveTo>
                      <a:pt x="0" y="0"/>
                    </a:moveTo>
                    <a:cubicBezTo>
                      <a:pt x="28" y="29"/>
                      <a:pt x="117" y="128"/>
                      <a:pt x="168" y="168"/>
                    </a:cubicBezTo>
                    <a:cubicBezTo>
                      <a:pt x="219" y="208"/>
                      <a:pt x="276" y="225"/>
                      <a:pt x="304" y="2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dirty="0"/>
              </a:p>
            </p:txBody>
          </p:sp>
          <p:sp>
            <p:nvSpPr>
              <p:cNvPr id="14" name="Freeform 47"/>
              <p:cNvSpPr>
                <a:spLocks noChangeAspect="1"/>
              </p:cNvSpPr>
              <p:nvPr/>
            </p:nvSpPr>
            <p:spPr bwMode="auto">
              <a:xfrm>
                <a:off x="2272732" y="1532440"/>
                <a:ext cx="263109" cy="195701"/>
              </a:xfrm>
              <a:custGeom>
                <a:avLst/>
                <a:gdLst/>
                <a:ahLst/>
                <a:cxnLst>
                  <a:cxn ang="0">
                    <a:pos x="376" y="0"/>
                  </a:cxn>
                  <a:cxn ang="0">
                    <a:pos x="160" y="120"/>
                  </a:cxn>
                  <a:cxn ang="0">
                    <a:pos x="0" y="280"/>
                  </a:cxn>
                </a:cxnLst>
                <a:rect l="0" t="0" r="r" b="b"/>
                <a:pathLst>
                  <a:path w="376" h="280">
                    <a:moveTo>
                      <a:pt x="376" y="0"/>
                    </a:moveTo>
                    <a:cubicBezTo>
                      <a:pt x="341" y="20"/>
                      <a:pt x="223" y="73"/>
                      <a:pt x="160" y="120"/>
                    </a:cubicBezTo>
                    <a:cubicBezTo>
                      <a:pt x="97" y="167"/>
                      <a:pt x="33" y="247"/>
                      <a:pt x="0" y="280"/>
                    </a:cubicBezTo>
                  </a:path>
                </a:pathLst>
              </a:custGeom>
              <a:ln>
                <a:solidFill>
                  <a:schemeClr val="tx2"/>
                </a:solidFill>
                <a:headEnd type="stealth" w="med" len="lg"/>
                <a:tailEnd/>
              </a:ln>
            </p:spPr>
            <p:style>
              <a:lnRef idx="3">
                <a:schemeClr val="accent5"/>
              </a:lnRef>
              <a:fillRef idx="0">
                <a:schemeClr val="accent5"/>
              </a:fillRef>
              <a:effectRef idx="2">
                <a:schemeClr val="accent5"/>
              </a:effectRef>
              <a:fontRef idx="minor">
                <a:schemeClr val="tx1"/>
              </a:fontRef>
            </p:style>
            <p:txBody>
              <a:bodyPr/>
              <a:lstStyle/>
              <a:p>
                <a:pPr>
                  <a:defRPr/>
                </a:pPr>
                <a:endParaRPr lang="en-US" dirty="0"/>
              </a:p>
            </p:txBody>
          </p:sp>
          <p:sp>
            <p:nvSpPr>
              <p:cNvPr id="15" name="Freeform 48"/>
              <p:cNvSpPr>
                <a:spLocks noChangeAspect="1"/>
              </p:cNvSpPr>
              <p:nvPr/>
            </p:nvSpPr>
            <p:spPr bwMode="auto">
              <a:xfrm>
                <a:off x="3282767" y="3179589"/>
                <a:ext cx="242452" cy="179392"/>
              </a:xfrm>
              <a:custGeom>
                <a:avLst/>
                <a:gdLst/>
                <a:ahLst/>
                <a:cxnLst>
                  <a:cxn ang="0">
                    <a:pos x="0" y="257"/>
                  </a:cxn>
                  <a:cxn ang="0">
                    <a:pos x="233" y="123"/>
                  </a:cxn>
                  <a:cxn ang="0">
                    <a:pos x="347" y="0"/>
                  </a:cxn>
                </a:cxnLst>
                <a:rect l="0" t="0" r="r" b="b"/>
                <a:pathLst>
                  <a:path w="347" h="257">
                    <a:moveTo>
                      <a:pt x="0" y="257"/>
                    </a:moveTo>
                    <a:cubicBezTo>
                      <a:pt x="39" y="236"/>
                      <a:pt x="175" y="166"/>
                      <a:pt x="233" y="123"/>
                    </a:cubicBezTo>
                    <a:cubicBezTo>
                      <a:pt x="291" y="80"/>
                      <a:pt x="323" y="25"/>
                      <a:pt x="347" y="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dirty="0"/>
              </a:p>
            </p:txBody>
          </p:sp>
          <p:sp>
            <p:nvSpPr>
              <p:cNvPr id="16" name="Freeform 49"/>
              <p:cNvSpPr>
                <a:spLocks noChangeAspect="1"/>
              </p:cNvSpPr>
              <p:nvPr/>
            </p:nvSpPr>
            <p:spPr bwMode="auto">
              <a:xfrm>
                <a:off x="3917708" y="2315243"/>
                <a:ext cx="25006" cy="280505"/>
              </a:xfrm>
              <a:custGeom>
                <a:avLst/>
                <a:gdLst/>
                <a:ahLst/>
                <a:cxnLst>
                  <a:cxn ang="0">
                    <a:pos x="16" y="400"/>
                  </a:cxn>
                  <a:cxn ang="0">
                    <a:pos x="32" y="184"/>
                  </a:cxn>
                  <a:cxn ang="0">
                    <a:pos x="0" y="0"/>
                  </a:cxn>
                </a:cxnLst>
                <a:rect l="0" t="0" r="r" b="b"/>
                <a:pathLst>
                  <a:path w="35" h="400">
                    <a:moveTo>
                      <a:pt x="16" y="400"/>
                    </a:moveTo>
                    <a:cubicBezTo>
                      <a:pt x="19" y="363"/>
                      <a:pt x="35" y="251"/>
                      <a:pt x="32" y="184"/>
                    </a:cubicBezTo>
                    <a:cubicBezTo>
                      <a:pt x="29" y="117"/>
                      <a:pt x="7" y="38"/>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dirty="0"/>
              </a:p>
            </p:txBody>
          </p:sp>
          <p:sp>
            <p:nvSpPr>
              <p:cNvPr id="17" name="Freeform 50"/>
              <p:cNvSpPr>
                <a:spLocks noChangeAspect="1"/>
              </p:cNvSpPr>
              <p:nvPr/>
            </p:nvSpPr>
            <p:spPr bwMode="auto">
              <a:xfrm>
                <a:off x="3401275" y="1538963"/>
                <a:ext cx="232667" cy="176131"/>
              </a:xfrm>
              <a:custGeom>
                <a:avLst/>
                <a:gdLst/>
                <a:ahLst/>
                <a:cxnLst>
                  <a:cxn ang="0">
                    <a:pos x="332" y="252"/>
                  </a:cxn>
                  <a:cxn ang="0">
                    <a:pos x="148" y="92"/>
                  </a:cxn>
                  <a:cxn ang="0">
                    <a:pos x="0" y="0"/>
                  </a:cxn>
                </a:cxnLst>
                <a:rect l="0" t="0" r="r" b="b"/>
                <a:pathLst>
                  <a:path w="332" h="252">
                    <a:moveTo>
                      <a:pt x="332" y="252"/>
                    </a:moveTo>
                    <a:cubicBezTo>
                      <a:pt x="301" y="225"/>
                      <a:pt x="203" y="134"/>
                      <a:pt x="148" y="92"/>
                    </a:cubicBezTo>
                    <a:cubicBezTo>
                      <a:pt x="93" y="50"/>
                      <a:pt x="31" y="19"/>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dirty="0"/>
              </a:p>
            </p:txBody>
          </p:sp>
          <p:sp>
            <p:nvSpPr>
              <p:cNvPr id="18" name="Freeform 51"/>
              <p:cNvSpPr>
                <a:spLocks noChangeAspect="1"/>
              </p:cNvSpPr>
              <p:nvPr/>
            </p:nvSpPr>
            <p:spPr bwMode="auto">
              <a:xfrm>
                <a:off x="1969396" y="2372867"/>
                <a:ext cx="35878" cy="307685"/>
              </a:xfrm>
              <a:custGeom>
                <a:avLst/>
                <a:gdLst/>
                <a:ahLst/>
                <a:cxnLst>
                  <a:cxn ang="0">
                    <a:pos x="28" y="0"/>
                  </a:cxn>
                  <a:cxn ang="0">
                    <a:pos x="4" y="208"/>
                  </a:cxn>
                  <a:cxn ang="0">
                    <a:pos x="52" y="440"/>
                  </a:cxn>
                </a:cxnLst>
                <a:rect l="0" t="0" r="r" b="b"/>
                <a:pathLst>
                  <a:path w="52" h="440">
                    <a:moveTo>
                      <a:pt x="28" y="0"/>
                    </a:moveTo>
                    <a:cubicBezTo>
                      <a:pt x="24" y="35"/>
                      <a:pt x="0" y="135"/>
                      <a:pt x="4" y="208"/>
                    </a:cubicBezTo>
                    <a:cubicBezTo>
                      <a:pt x="8" y="281"/>
                      <a:pt x="42" y="392"/>
                      <a:pt x="52" y="4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dirty="0"/>
              </a:p>
            </p:txBody>
          </p:sp>
        </p:grpSp>
        <p:grpSp>
          <p:nvGrpSpPr>
            <p:cNvPr id="5" name="Group 19"/>
            <p:cNvGrpSpPr/>
            <p:nvPr/>
          </p:nvGrpSpPr>
          <p:grpSpPr>
            <a:xfrm>
              <a:off x="2516187" y="1905000"/>
              <a:ext cx="871913" cy="941832"/>
              <a:chOff x="4539874" y="1905000"/>
              <a:chExt cx="871913" cy="941832"/>
            </a:xfrm>
          </p:grpSpPr>
          <p:sp>
            <p:nvSpPr>
              <p:cNvPr id="11" name="Rounded Rectangle 10"/>
              <p:cNvSpPr/>
              <p:nvPr/>
            </p:nvSpPr>
            <p:spPr>
              <a:xfrm>
                <a:off x="4552251" y="1905000"/>
                <a:ext cx="859536" cy="941832"/>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39"/>
              <p:cNvSpPr>
                <a:spLocks noChangeAspect="1" noChangeArrowheads="1"/>
              </p:cNvSpPr>
              <p:nvPr/>
            </p:nvSpPr>
            <p:spPr bwMode="auto">
              <a:xfrm>
                <a:off x="4539874" y="1905000"/>
                <a:ext cx="871913" cy="908583"/>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sz="1100" b="1" dirty="0">
                    <a:solidFill>
                      <a:schemeClr val="tx2"/>
                    </a:solidFill>
                    <a:effectLst>
                      <a:outerShdw blurRad="38100" dist="38100" dir="2700000" algn="tl">
                        <a:srgbClr val="000000">
                          <a:alpha val="43137"/>
                        </a:srgbClr>
                      </a:outerShdw>
                    </a:effectLst>
                    <a:latin typeface="Arial" charset="0"/>
                  </a:rPr>
                  <a:t>Standards</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Utility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Feasibility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Propriety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Accuracy</a:t>
                </a:r>
              </a:p>
            </p:txBody>
          </p:sp>
        </p:grpSp>
      </p:grpSp>
      <p:sp>
        <p:nvSpPr>
          <p:cNvPr id="26" name="Title 25"/>
          <p:cNvSpPr>
            <a:spLocks noGrp="1"/>
          </p:cNvSpPr>
          <p:nvPr>
            <p:ph type="title"/>
          </p:nvPr>
        </p:nvSpPr>
        <p:spPr/>
        <p:txBody>
          <a:bodyPr/>
          <a:lstStyle/>
          <a:p>
            <a:r>
              <a:rPr lang="en-US" dirty="0" smtClean="0"/>
              <a:t>CDC’s Evaluation Framework</a:t>
            </a:r>
            <a:endParaRPr lang="en-US" dirty="0"/>
          </a:p>
        </p:txBody>
      </p:sp>
      <p:sp>
        <p:nvSpPr>
          <p:cNvPr id="28" name="Content Placeholder 27"/>
          <p:cNvSpPr>
            <a:spLocks noGrp="1"/>
          </p:cNvSpPr>
          <p:nvPr>
            <p:ph idx="1"/>
          </p:nvPr>
        </p:nvSpPr>
        <p:spPr>
          <a:xfrm>
            <a:off x="230188" y="1066800"/>
            <a:ext cx="2057400" cy="2743200"/>
          </a:xfrm>
        </p:spPr>
        <p:txBody>
          <a:bodyPr/>
          <a:lstStyle/>
          <a:p>
            <a:pPr algn="r"/>
            <a:r>
              <a:rPr lang="en-US" sz="1600" dirty="0" smtClean="0"/>
              <a:t>Utilization focused</a:t>
            </a:r>
          </a:p>
          <a:p>
            <a:pPr algn="r"/>
            <a:r>
              <a:rPr lang="en-US" sz="1600" dirty="0" smtClean="0"/>
              <a:t>evaluation</a:t>
            </a:r>
          </a:p>
          <a:p>
            <a:endParaRPr lang="en-US" sz="16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0"/>
          <p:cNvGrpSpPr/>
          <p:nvPr/>
        </p:nvGrpSpPr>
        <p:grpSpPr>
          <a:xfrm>
            <a:off x="109537" y="1020082"/>
            <a:ext cx="2787651" cy="2713718"/>
            <a:chOff x="109536" y="1020082"/>
            <a:chExt cx="2787651" cy="2713718"/>
          </a:xfrm>
        </p:grpSpPr>
        <p:grpSp>
          <p:nvGrpSpPr>
            <p:cNvPr id="3" name="Group 22"/>
            <p:cNvGrpSpPr/>
            <p:nvPr/>
          </p:nvGrpSpPr>
          <p:grpSpPr>
            <a:xfrm>
              <a:off x="534297" y="1534832"/>
              <a:ext cx="1973318" cy="1826541"/>
              <a:chOff x="1969396" y="1532440"/>
              <a:chExt cx="1973318" cy="1826541"/>
            </a:xfrm>
          </p:grpSpPr>
          <p:sp>
            <p:nvSpPr>
              <p:cNvPr id="13" name="Freeform 44"/>
              <p:cNvSpPr>
                <a:spLocks noChangeAspect="1"/>
              </p:cNvSpPr>
              <p:nvPr/>
            </p:nvSpPr>
            <p:spPr bwMode="auto">
              <a:xfrm>
                <a:off x="2305349" y="3137187"/>
                <a:ext cx="213097" cy="168520"/>
              </a:xfrm>
              <a:custGeom>
                <a:avLst/>
                <a:gdLst/>
                <a:ahLst/>
                <a:cxnLst>
                  <a:cxn ang="0">
                    <a:pos x="0" y="0"/>
                  </a:cxn>
                  <a:cxn ang="0">
                    <a:pos x="168" y="168"/>
                  </a:cxn>
                  <a:cxn ang="0">
                    <a:pos x="304" y="240"/>
                  </a:cxn>
                </a:cxnLst>
                <a:rect l="0" t="0" r="r" b="b"/>
                <a:pathLst>
                  <a:path w="304" h="240">
                    <a:moveTo>
                      <a:pt x="0" y="0"/>
                    </a:moveTo>
                    <a:cubicBezTo>
                      <a:pt x="28" y="29"/>
                      <a:pt x="117" y="128"/>
                      <a:pt x="168" y="168"/>
                    </a:cubicBezTo>
                    <a:cubicBezTo>
                      <a:pt x="219" y="208"/>
                      <a:pt x="276" y="225"/>
                      <a:pt x="304" y="2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dirty="0"/>
              </a:p>
            </p:txBody>
          </p:sp>
          <p:sp>
            <p:nvSpPr>
              <p:cNvPr id="14" name="Freeform 47"/>
              <p:cNvSpPr>
                <a:spLocks noChangeAspect="1"/>
              </p:cNvSpPr>
              <p:nvPr/>
            </p:nvSpPr>
            <p:spPr bwMode="auto">
              <a:xfrm>
                <a:off x="2272732" y="1532440"/>
                <a:ext cx="263109" cy="195701"/>
              </a:xfrm>
              <a:custGeom>
                <a:avLst/>
                <a:gdLst/>
                <a:ahLst/>
                <a:cxnLst>
                  <a:cxn ang="0">
                    <a:pos x="376" y="0"/>
                  </a:cxn>
                  <a:cxn ang="0">
                    <a:pos x="160" y="120"/>
                  </a:cxn>
                  <a:cxn ang="0">
                    <a:pos x="0" y="280"/>
                  </a:cxn>
                </a:cxnLst>
                <a:rect l="0" t="0" r="r" b="b"/>
                <a:pathLst>
                  <a:path w="376" h="280">
                    <a:moveTo>
                      <a:pt x="376" y="0"/>
                    </a:moveTo>
                    <a:cubicBezTo>
                      <a:pt x="341" y="20"/>
                      <a:pt x="223" y="73"/>
                      <a:pt x="160" y="120"/>
                    </a:cubicBezTo>
                    <a:cubicBezTo>
                      <a:pt x="97" y="167"/>
                      <a:pt x="33" y="247"/>
                      <a:pt x="0" y="280"/>
                    </a:cubicBezTo>
                  </a:path>
                </a:pathLst>
              </a:custGeom>
              <a:ln>
                <a:solidFill>
                  <a:schemeClr val="tx2"/>
                </a:solidFill>
                <a:headEnd type="stealth" w="med" len="lg"/>
                <a:tailEnd/>
              </a:ln>
            </p:spPr>
            <p:style>
              <a:lnRef idx="3">
                <a:schemeClr val="accent5"/>
              </a:lnRef>
              <a:fillRef idx="0">
                <a:schemeClr val="accent5"/>
              </a:fillRef>
              <a:effectRef idx="2">
                <a:schemeClr val="accent5"/>
              </a:effectRef>
              <a:fontRef idx="minor">
                <a:schemeClr val="tx1"/>
              </a:fontRef>
            </p:style>
            <p:txBody>
              <a:bodyPr/>
              <a:lstStyle/>
              <a:p>
                <a:pPr>
                  <a:defRPr/>
                </a:pPr>
                <a:endParaRPr lang="en-US" dirty="0"/>
              </a:p>
            </p:txBody>
          </p:sp>
          <p:sp>
            <p:nvSpPr>
              <p:cNvPr id="15" name="Freeform 48"/>
              <p:cNvSpPr>
                <a:spLocks noChangeAspect="1"/>
              </p:cNvSpPr>
              <p:nvPr/>
            </p:nvSpPr>
            <p:spPr bwMode="auto">
              <a:xfrm>
                <a:off x="3282767" y="3179589"/>
                <a:ext cx="242452" cy="179392"/>
              </a:xfrm>
              <a:custGeom>
                <a:avLst/>
                <a:gdLst/>
                <a:ahLst/>
                <a:cxnLst>
                  <a:cxn ang="0">
                    <a:pos x="0" y="257"/>
                  </a:cxn>
                  <a:cxn ang="0">
                    <a:pos x="233" y="123"/>
                  </a:cxn>
                  <a:cxn ang="0">
                    <a:pos x="347" y="0"/>
                  </a:cxn>
                </a:cxnLst>
                <a:rect l="0" t="0" r="r" b="b"/>
                <a:pathLst>
                  <a:path w="347" h="257">
                    <a:moveTo>
                      <a:pt x="0" y="257"/>
                    </a:moveTo>
                    <a:cubicBezTo>
                      <a:pt x="39" y="236"/>
                      <a:pt x="175" y="166"/>
                      <a:pt x="233" y="123"/>
                    </a:cubicBezTo>
                    <a:cubicBezTo>
                      <a:pt x="291" y="80"/>
                      <a:pt x="323" y="25"/>
                      <a:pt x="347" y="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dirty="0"/>
              </a:p>
            </p:txBody>
          </p:sp>
          <p:sp>
            <p:nvSpPr>
              <p:cNvPr id="16" name="Freeform 49"/>
              <p:cNvSpPr>
                <a:spLocks noChangeAspect="1"/>
              </p:cNvSpPr>
              <p:nvPr/>
            </p:nvSpPr>
            <p:spPr bwMode="auto">
              <a:xfrm>
                <a:off x="3917708" y="2315243"/>
                <a:ext cx="25006" cy="280505"/>
              </a:xfrm>
              <a:custGeom>
                <a:avLst/>
                <a:gdLst/>
                <a:ahLst/>
                <a:cxnLst>
                  <a:cxn ang="0">
                    <a:pos x="16" y="400"/>
                  </a:cxn>
                  <a:cxn ang="0">
                    <a:pos x="32" y="184"/>
                  </a:cxn>
                  <a:cxn ang="0">
                    <a:pos x="0" y="0"/>
                  </a:cxn>
                </a:cxnLst>
                <a:rect l="0" t="0" r="r" b="b"/>
                <a:pathLst>
                  <a:path w="35" h="400">
                    <a:moveTo>
                      <a:pt x="16" y="400"/>
                    </a:moveTo>
                    <a:cubicBezTo>
                      <a:pt x="19" y="363"/>
                      <a:pt x="35" y="251"/>
                      <a:pt x="32" y="184"/>
                    </a:cubicBezTo>
                    <a:cubicBezTo>
                      <a:pt x="29" y="117"/>
                      <a:pt x="7" y="38"/>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dirty="0"/>
              </a:p>
            </p:txBody>
          </p:sp>
          <p:sp>
            <p:nvSpPr>
              <p:cNvPr id="17" name="Freeform 50"/>
              <p:cNvSpPr>
                <a:spLocks noChangeAspect="1"/>
              </p:cNvSpPr>
              <p:nvPr/>
            </p:nvSpPr>
            <p:spPr bwMode="auto">
              <a:xfrm>
                <a:off x="3401275" y="1538963"/>
                <a:ext cx="232667" cy="176131"/>
              </a:xfrm>
              <a:custGeom>
                <a:avLst/>
                <a:gdLst/>
                <a:ahLst/>
                <a:cxnLst>
                  <a:cxn ang="0">
                    <a:pos x="332" y="252"/>
                  </a:cxn>
                  <a:cxn ang="0">
                    <a:pos x="148" y="92"/>
                  </a:cxn>
                  <a:cxn ang="0">
                    <a:pos x="0" y="0"/>
                  </a:cxn>
                </a:cxnLst>
                <a:rect l="0" t="0" r="r" b="b"/>
                <a:pathLst>
                  <a:path w="332" h="252">
                    <a:moveTo>
                      <a:pt x="332" y="252"/>
                    </a:moveTo>
                    <a:cubicBezTo>
                      <a:pt x="301" y="225"/>
                      <a:pt x="203" y="134"/>
                      <a:pt x="148" y="92"/>
                    </a:cubicBezTo>
                    <a:cubicBezTo>
                      <a:pt x="93" y="50"/>
                      <a:pt x="31" y="19"/>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dirty="0"/>
              </a:p>
            </p:txBody>
          </p:sp>
          <p:sp>
            <p:nvSpPr>
              <p:cNvPr id="18" name="Freeform 51"/>
              <p:cNvSpPr>
                <a:spLocks noChangeAspect="1"/>
              </p:cNvSpPr>
              <p:nvPr/>
            </p:nvSpPr>
            <p:spPr bwMode="auto">
              <a:xfrm>
                <a:off x="1969396" y="2372867"/>
                <a:ext cx="35878" cy="307685"/>
              </a:xfrm>
              <a:custGeom>
                <a:avLst/>
                <a:gdLst/>
                <a:ahLst/>
                <a:cxnLst>
                  <a:cxn ang="0">
                    <a:pos x="28" y="0"/>
                  </a:cxn>
                  <a:cxn ang="0">
                    <a:pos x="4" y="208"/>
                  </a:cxn>
                  <a:cxn ang="0">
                    <a:pos x="52" y="440"/>
                  </a:cxn>
                </a:cxnLst>
                <a:rect l="0" t="0" r="r" b="b"/>
                <a:pathLst>
                  <a:path w="52" h="440">
                    <a:moveTo>
                      <a:pt x="28" y="0"/>
                    </a:moveTo>
                    <a:cubicBezTo>
                      <a:pt x="24" y="35"/>
                      <a:pt x="0" y="135"/>
                      <a:pt x="4" y="208"/>
                    </a:cubicBezTo>
                    <a:cubicBezTo>
                      <a:pt x="8" y="281"/>
                      <a:pt x="42" y="392"/>
                      <a:pt x="52" y="4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dirty="0"/>
              </a:p>
            </p:txBody>
          </p:sp>
        </p:grpSp>
        <p:sp>
          <p:nvSpPr>
            <p:cNvPr id="33" name="Oval 36"/>
            <p:cNvSpPr>
              <a:spLocks noChangeAspect="1" noChangeArrowheads="1"/>
            </p:cNvSpPr>
            <p:nvPr/>
          </p:nvSpPr>
          <p:spPr bwMode="auto">
            <a:xfrm>
              <a:off x="109536" y="1020082"/>
              <a:ext cx="2787651" cy="2713718"/>
            </a:xfrm>
            <a:prstGeom prst="ellipse">
              <a:avLst/>
            </a:prstGeom>
            <a:gradFill>
              <a:gsLst>
                <a:gs pos="0">
                  <a:schemeClr val="accent1">
                    <a:shade val="51000"/>
                    <a:satMod val="130000"/>
                    <a:alpha val="40000"/>
                  </a:schemeClr>
                </a:gs>
                <a:gs pos="80000">
                  <a:schemeClr val="accent1">
                    <a:shade val="93000"/>
                    <a:satMod val="130000"/>
                    <a:alpha val="49000"/>
                  </a:schemeClr>
                </a:gs>
                <a:gs pos="100000">
                  <a:schemeClr val="accent1">
                    <a:shade val="94000"/>
                    <a:satMod val="135000"/>
                    <a:alpha val="48000"/>
                  </a:schemeClr>
                </a:gs>
              </a:gsLst>
            </a:gra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grpSp>
          <p:nvGrpSpPr>
            <p:cNvPr id="4" name="Group 23"/>
            <p:cNvGrpSpPr/>
            <p:nvPr/>
          </p:nvGrpSpPr>
          <p:grpSpPr>
            <a:xfrm>
              <a:off x="153987" y="1069192"/>
              <a:ext cx="2701707" cy="2590800"/>
              <a:chOff x="1600836" y="1066800"/>
              <a:chExt cx="2701707" cy="2590800"/>
            </a:xfrm>
          </p:grpSpPr>
          <p:sp>
            <p:nvSpPr>
              <p:cNvPr id="19" name="Text Box 24"/>
              <p:cNvSpPr txBox="1">
                <a:spLocks noChangeAspect="1" noChangeArrowheads="1"/>
              </p:cNvSpPr>
              <p:nvPr/>
            </p:nvSpPr>
            <p:spPr bwMode="auto">
              <a:xfrm>
                <a:off x="1600836" y="1676400"/>
                <a:ext cx="991551" cy="738664"/>
              </a:xfrm>
              <a:prstGeom prst="rect">
                <a:avLst/>
              </a:prstGeom>
              <a:noFill/>
              <a:ln w="12700">
                <a:noFill/>
                <a:miter lim="800000"/>
                <a:headEnd type="none" w="sm" len="sm"/>
                <a:tailEnd type="none" w="sm" len="sm"/>
              </a:ln>
              <a:effectLst/>
            </p:spPr>
            <p:txBody>
              <a:bodyPr>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Ensure use and share lessons learned</a:t>
                </a:r>
              </a:p>
            </p:txBody>
          </p:sp>
          <p:sp>
            <p:nvSpPr>
              <p:cNvPr id="20" name="Text Box 26"/>
              <p:cNvSpPr txBox="1">
                <a:spLocks noChangeAspect="1" noChangeArrowheads="1"/>
              </p:cNvSpPr>
              <p:nvPr/>
            </p:nvSpPr>
            <p:spPr bwMode="auto">
              <a:xfrm>
                <a:off x="2516187" y="3080519"/>
                <a:ext cx="816465"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Gather credible evidence</a:t>
                </a:r>
              </a:p>
            </p:txBody>
          </p:sp>
          <p:sp>
            <p:nvSpPr>
              <p:cNvPr id="21" name="Text Box 31"/>
              <p:cNvSpPr txBox="1">
                <a:spLocks noChangeAspect="1" noChangeArrowheads="1"/>
              </p:cNvSpPr>
              <p:nvPr/>
            </p:nvSpPr>
            <p:spPr bwMode="auto">
              <a:xfrm>
                <a:off x="2440071" y="1295400"/>
                <a:ext cx="1066716"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Engage stakeholders</a:t>
                </a:r>
              </a:p>
            </p:txBody>
          </p:sp>
          <p:sp>
            <p:nvSpPr>
              <p:cNvPr id="22" name="Text Box 32"/>
              <p:cNvSpPr txBox="1">
                <a:spLocks noChangeAspect="1" noChangeArrowheads="1"/>
              </p:cNvSpPr>
              <p:nvPr/>
            </p:nvSpPr>
            <p:spPr bwMode="auto">
              <a:xfrm>
                <a:off x="3430588" y="1708919"/>
                <a:ext cx="819769"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Describe the program</a:t>
                </a:r>
              </a:p>
            </p:txBody>
          </p:sp>
          <p:sp>
            <p:nvSpPr>
              <p:cNvPr id="23" name="Text Box 33"/>
              <p:cNvSpPr txBox="1">
                <a:spLocks noChangeAspect="1" noChangeArrowheads="1"/>
              </p:cNvSpPr>
              <p:nvPr/>
            </p:nvSpPr>
            <p:spPr bwMode="auto">
              <a:xfrm>
                <a:off x="3278187" y="2623318"/>
                <a:ext cx="1024356"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Focus the evaluation design</a:t>
                </a:r>
              </a:p>
            </p:txBody>
          </p:sp>
          <p:sp>
            <p:nvSpPr>
              <p:cNvPr id="24" name="Text Box 35"/>
              <p:cNvSpPr txBox="1">
                <a:spLocks noChangeAspect="1" noChangeArrowheads="1"/>
              </p:cNvSpPr>
              <p:nvPr/>
            </p:nvSpPr>
            <p:spPr bwMode="auto">
              <a:xfrm>
                <a:off x="1601787" y="2765355"/>
                <a:ext cx="1143000"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Justify conclusions</a:t>
                </a:r>
              </a:p>
            </p:txBody>
          </p:sp>
          <p:sp>
            <p:nvSpPr>
              <p:cNvPr id="25" name="Text Box 37"/>
              <p:cNvSpPr txBox="1">
                <a:spLocks noChangeAspect="1" noChangeArrowheads="1"/>
              </p:cNvSpPr>
              <p:nvPr/>
            </p:nvSpPr>
            <p:spPr bwMode="auto">
              <a:xfrm>
                <a:off x="2439977" y="1066800"/>
                <a:ext cx="1143009" cy="307777"/>
              </a:xfrm>
              <a:prstGeom prst="rect">
                <a:avLst/>
              </a:prstGeom>
              <a:noFill/>
              <a:ln w="9525">
                <a:noFill/>
                <a:miter lim="800000"/>
                <a:headEnd/>
                <a:tailEnd/>
              </a:ln>
              <a:effectLst/>
            </p:spPr>
            <p:txBody>
              <a:bodyPr wrap="square">
                <a:spAutoFit/>
              </a:bodyPr>
              <a:lstStyle/>
              <a:p>
                <a:pPr algn="ctr">
                  <a:spcBef>
                    <a:spcPct val="50000"/>
                  </a:spcBef>
                  <a:defRPr/>
                </a:pPr>
                <a:r>
                  <a:rPr lang="en-US" sz="1400" b="1" dirty="0" smtClean="0">
                    <a:solidFill>
                      <a:schemeClr val="bg1"/>
                    </a:solidFill>
                    <a:effectLst>
                      <a:outerShdw blurRad="38100" dist="38100" dir="2700000" algn="tl">
                        <a:srgbClr val="000000">
                          <a:alpha val="43137"/>
                        </a:srgbClr>
                      </a:outerShdw>
                    </a:effectLst>
                    <a:latin typeface="Arial" charset="0"/>
                  </a:rPr>
                  <a:t>STEP 1</a:t>
                </a:r>
                <a:endParaRPr lang="en-US" sz="1400" b="1" dirty="0">
                  <a:solidFill>
                    <a:schemeClr val="bg1"/>
                  </a:solidFill>
                  <a:effectLst>
                    <a:outerShdw blurRad="38100" dist="38100" dir="2700000" algn="tl">
                      <a:srgbClr val="000000">
                        <a:alpha val="43137"/>
                      </a:srgbClr>
                    </a:outerShdw>
                  </a:effectLst>
                  <a:latin typeface="Arial" charset="0"/>
                </a:endParaRPr>
              </a:p>
            </p:txBody>
          </p:sp>
        </p:grpSp>
        <p:grpSp>
          <p:nvGrpSpPr>
            <p:cNvPr id="5" name="Group 39"/>
            <p:cNvGrpSpPr/>
            <p:nvPr/>
          </p:nvGrpSpPr>
          <p:grpSpPr>
            <a:xfrm>
              <a:off x="1101087" y="1905000"/>
              <a:ext cx="871913" cy="944224"/>
              <a:chOff x="1101087" y="1905000"/>
              <a:chExt cx="871913" cy="944224"/>
            </a:xfrm>
          </p:grpSpPr>
          <p:sp>
            <p:nvSpPr>
              <p:cNvPr id="11" name="Rounded Rectangle 10"/>
              <p:cNvSpPr/>
              <p:nvPr/>
            </p:nvSpPr>
            <p:spPr>
              <a:xfrm>
                <a:off x="1113464" y="1907392"/>
                <a:ext cx="859536" cy="941832"/>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39"/>
              <p:cNvSpPr>
                <a:spLocks noChangeAspect="1" noChangeArrowheads="1"/>
              </p:cNvSpPr>
              <p:nvPr/>
            </p:nvSpPr>
            <p:spPr bwMode="auto">
              <a:xfrm>
                <a:off x="1101087" y="1905000"/>
                <a:ext cx="871913" cy="908583"/>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sz="1100" b="1" dirty="0">
                    <a:solidFill>
                      <a:schemeClr val="tx2"/>
                    </a:solidFill>
                    <a:effectLst>
                      <a:outerShdw blurRad="38100" dist="38100" dir="2700000" algn="tl">
                        <a:srgbClr val="000000">
                          <a:alpha val="43137"/>
                        </a:srgbClr>
                      </a:outerShdw>
                    </a:effectLst>
                    <a:latin typeface="Arial" charset="0"/>
                  </a:rPr>
                  <a:t>Standards</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Utility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Feasibility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Propriety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Accuracy</a:t>
                </a:r>
              </a:p>
            </p:txBody>
          </p:sp>
        </p:grpSp>
      </p:grpSp>
      <p:grpSp>
        <p:nvGrpSpPr>
          <p:cNvPr id="6" name="Group 27"/>
          <p:cNvGrpSpPr/>
          <p:nvPr/>
        </p:nvGrpSpPr>
        <p:grpSpPr>
          <a:xfrm>
            <a:off x="915988" y="965302"/>
            <a:ext cx="1250866" cy="1015898"/>
            <a:chOff x="6642737" y="-156584"/>
            <a:chExt cx="1250866" cy="1015898"/>
          </a:xfrm>
        </p:grpSpPr>
        <p:sp>
          <p:nvSpPr>
            <p:cNvPr id="29" name="Oval 28"/>
            <p:cNvSpPr>
              <a:spLocks noChangeAspect="1"/>
            </p:cNvSpPr>
            <p:nvPr/>
          </p:nvSpPr>
          <p:spPr>
            <a:xfrm>
              <a:off x="6769839" y="-156584"/>
              <a:ext cx="1015898" cy="1015898"/>
            </a:xfrm>
            <a:prstGeom prst="ellipse">
              <a:avLst/>
            </a:prstGeom>
            <a:solidFill>
              <a:schemeClr val="accent1"/>
            </a:solidFill>
            <a:ln w="28575">
              <a:solidFill>
                <a:schemeClr val="accent1">
                  <a:lumMod val="50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 Box 31"/>
            <p:cNvSpPr txBox="1">
              <a:spLocks noChangeAspect="1" noChangeArrowheads="1"/>
            </p:cNvSpPr>
            <p:nvPr/>
          </p:nvSpPr>
          <p:spPr bwMode="auto">
            <a:xfrm>
              <a:off x="6642737" y="67551"/>
              <a:ext cx="1250866" cy="461665"/>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200" b="1" dirty="0">
                  <a:solidFill>
                    <a:schemeClr val="bg1"/>
                  </a:solidFill>
                  <a:effectLst>
                    <a:outerShdw blurRad="38100" dist="38100" dir="2700000" algn="tl">
                      <a:srgbClr val="000000">
                        <a:alpha val="43137"/>
                      </a:srgbClr>
                    </a:outerShdw>
                  </a:effectLst>
                  <a:latin typeface="Arial" charset="0"/>
                </a:rPr>
                <a:t>Engage stakeholders</a:t>
              </a:r>
            </a:p>
          </p:txBody>
        </p:sp>
      </p:grpSp>
      <p:sp>
        <p:nvSpPr>
          <p:cNvPr id="28" name="Title 27"/>
          <p:cNvSpPr>
            <a:spLocks noGrp="1"/>
          </p:cNvSpPr>
          <p:nvPr>
            <p:ph type="title"/>
          </p:nvPr>
        </p:nvSpPr>
        <p:spPr/>
        <p:txBody>
          <a:bodyPr/>
          <a:lstStyle/>
          <a:p>
            <a:r>
              <a:rPr lang="en-US" dirty="0" smtClean="0">
                <a:ea typeface="ＭＳ Ｐゴシック" pitchFamily="34" charset="-128"/>
              </a:rPr>
              <a:t>CDC’s Framework Step 1</a:t>
            </a:r>
            <a:endParaRPr lang="en-US" dirty="0"/>
          </a:p>
        </p:txBody>
      </p:sp>
      <p:sp>
        <p:nvSpPr>
          <p:cNvPr id="32" name="Content Placeholder 31"/>
          <p:cNvSpPr>
            <a:spLocks noGrp="1"/>
          </p:cNvSpPr>
          <p:nvPr>
            <p:ph idx="1"/>
          </p:nvPr>
        </p:nvSpPr>
        <p:spPr>
          <a:xfrm>
            <a:off x="2897187" y="1066800"/>
            <a:ext cx="2744550" cy="2743200"/>
          </a:xfrm>
        </p:spPr>
        <p:txBody>
          <a:bodyPr/>
          <a:lstStyle/>
          <a:p>
            <a:pPr>
              <a:lnSpc>
                <a:spcPts val="1700"/>
              </a:lnSpc>
              <a:spcAft>
                <a:spcPts val="0"/>
              </a:spcAft>
              <a:buBlip>
                <a:blip r:embed="rId3"/>
              </a:buBlip>
              <a:tabLst>
                <a:tab pos="1915119" algn="l"/>
              </a:tabLst>
            </a:pPr>
            <a:r>
              <a:rPr lang="en-US" sz="1600" dirty="0" smtClean="0">
                <a:solidFill>
                  <a:schemeClr val="accent5">
                    <a:lumMod val="50000"/>
                  </a:schemeClr>
                </a:solidFill>
                <a:ea typeface="ＭＳ Ｐゴシック" pitchFamily="34" charset="-128"/>
              </a:rPr>
              <a:t> Step 1: </a:t>
            </a:r>
          </a:p>
          <a:p>
            <a:pPr lvl="1">
              <a:lnSpc>
                <a:spcPts val="1700"/>
              </a:lnSpc>
              <a:spcAft>
                <a:spcPts val="600"/>
              </a:spcAft>
              <a:buNone/>
              <a:tabLst>
                <a:tab pos="1915119" algn="l"/>
              </a:tabLst>
            </a:pPr>
            <a:r>
              <a:rPr lang="en-US" sz="1600" dirty="0" smtClean="0">
                <a:solidFill>
                  <a:schemeClr val="accent5">
                    <a:lumMod val="50000"/>
                  </a:schemeClr>
                </a:solidFill>
                <a:ea typeface="ＭＳ Ｐゴシック" pitchFamily="34" charset="-128"/>
              </a:rPr>
              <a:t>Engage stakeholders </a:t>
            </a:r>
          </a:p>
          <a:p>
            <a:pPr indent="0">
              <a:lnSpc>
                <a:spcPts val="1700"/>
              </a:lnSpc>
              <a:spcAft>
                <a:spcPts val="600"/>
              </a:spcAft>
              <a:tabLst>
                <a:tab pos="1915119" algn="l"/>
              </a:tabLst>
            </a:pPr>
            <a:r>
              <a:rPr lang="en-US" sz="1600" dirty="0" smtClean="0">
                <a:ea typeface="ＭＳ Ｐゴシック" pitchFamily="34" charset="-128"/>
              </a:rPr>
              <a:t>Decide who needs to be part of the design and implementation of the evaluation for it to make a difference.</a:t>
            </a:r>
          </a:p>
          <a:p>
            <a:endParaRPr lang="en-US" sz="14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7"/>
          <p:cNvGrpSpPr/>
          <p:nvPr/>
        </p:nvGrpSpPr>
        <p:grpSpPr>
          <a:xfrm>
            <a:off x="109537" y="1020082"/>
            <a:ext cx="2787651" cy="2713718"/>
            <a:chOff x="109536" y="1020082"/>
            <a:chExt cx="2787651" cy="2713718"/>
          </a:xfrm>
        </p:grpSpPr>
        <p:grpSp>
          <p:nvGrpSpPr>
            <p:cNvPr id="3" name="Group 22"/>
            <p:cNvGrpSpPr/>
            <p:nvPr/>
          </p:nvGrpSpPr>
          <p:grpSpPr>
            <a:xfrm>
              <a:off x="534297" y="1534832"/>
              <a:ext cx="1973318" cy="1826541"/>
              <a:chOff x="1969396" y="1532440"/>
              <a:chExt cx="1973318" cy="1826541"/>
            </a:xfrm>
          </p:grpSpPr>
          <p:sp>
            <p:nvSpPr>
              <p:cNvPr id="42" name="Freeform 44"/>
              <p:cNvSpPr>
                <a:spLocks noChangeAspect="1"/>
              </p:cNvSpPr>
              <p:nvPr/>
            </p:nvSpPr>
            <p:spPr bwMode="auto">
              <a:xfrm>
                <a:off x="2305349" y="3137187"/>
                <a:ext cx="213097" cy="168520"/>
              </a:xfrm>
              <a:custGeom>
                <a:avLst/>
                <a:gdLst/>
                <a:ahLst/>
                <a:cxnLst>
                  <a:cxn ang="0">
                    <a:pos x="0" y="0"/>
                  </a:cxn>
                  <a:cxn ang="0">
                    <a:pos x="168" y="168"/>
                  </a:cxn>
                  <a:cxn ang="0">
                    <a:pos x="304" y="240"/>
                  </a:cxn>
                </a:cxnLst>
                <a:rect l="0" t="0" r="r" b="b"/>
                <a:pathLst>
                  <a:path w="304" h="240">
                    <a:moveTo>
                      <a:pt x="0" y="0"/>
                    </a:moveTo>
                    <a:cubicBezTo>
                      <a:pt x="28" y="29"/>
                      <a:pt x="117" y="128"/>
                      <a:pt x="168" y="168"/>
                    </a:cubicBezTo>
                    <a:cubicBezTo>
                      <a:pt x="219" y="208"/>
                      <a:pt x="276" y="225"/>
                      <a:pt x="304" y="2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dirty="0"/>
              </a:p>
            </p:txBody>
          </p:sp>
          <p:sp>
            <p:nvSpPr>
              <p:cNvPr id="43" name="Freeform 47"/>
              <p:cNvSpPr>
                <a:spLocks noChangeAspect="1"/>
              </p:cNvSpPr>
              <p:nvPr/>
            </p:nvSpPr>
            <p:spPr bwMode="auto">
              <a:xfrm>
                <a:off x="2272732" y="1532440"/>
                <a:ext cx="263109" cy="195701"/>
              </a:xfrm>
              <a:custGeom>
                <a:avLst/>
                <a:gdLst/>
                <a:ahLst/>
                <a:cxnLst>
                  <a:cxn ang="0">
                    <a:pos x="376" y="0"/>
                  </a:cxn>
                  <a:cxn ang="0">
                    <a:pos x="160" y="120"/>
                  </a:cxn>
                  <a:cxn ang="0">
                    <a:pos x="0" y="280"/>
                  </a:cxn>
                </a:cxnLst>
                <a:rect l="0" t="0" r="r" b="b"/>
                <a:pathLst>
                  <a:path w="376" h="280">
                    <a:moveTo>
                      <a:pt x="376" y="0"/>
                    </a:moveTo>
                    <a:cubicBezTo>
                      <a:pt x="341" y="20"/>
                      <a:pt x="223" y="73"/>
                      <a:pt x="160" y="120"/>
                    </a:cubicBezTo>
                    <a:cubicBezTo>
                      <a:pt x="97" y="167"/>
                      <a:pt x="33" y="247"/>
                      <a:pt x="0" y="280"/>
                    </a:cubicBezTo>
                  </a:path>
                </a:pathLst>
              </a:custGeom>
              <a:ln>
                <a:solidFill>
                  <a:schemeClr val="tx2"/>
                </a:solidFill>
                <a:headEnd type="stealth" w="med" len="lg"/>
                <a:tailEnd/>
              </a:ln>
            </p:spPr>
            <p:style>
              <a:lnRef idx="3">
                <a:schemeClr val="accent5"/>
              </a:lnRef>
              <a:fillRef idx="0">
                <a:schemeClr val="accent5"/>
              </a:fillRef>
              <a:effectRef idx="2">
                <a:schemeClr val="accent5"/>
              </a:effectRef>
              <a:fontRef idx="minor">
                <a:schemeClr val="tx1"/>
              </a:fontRef>
            </p:style>
            <p:txBody>
              <a:bodyPr/>
              <a:lstStyle/>
              <a:p>
                <a:pPr>
                  <a:defRPr/>
                </a:pPr>
                <a:endParaRPr lang="en-US" dirty="0"/>
              </a:p>
            </p:txBody>
          </p:sp>
          <p:sp>
            <p:nvSpPr>
              <p:cNvPr id="44" name="Freeform 48"/>
              <p:cNvSpPr>
                <a:spLocks noChangeAspect="1"/>
              </p:cNvSpPr>
              <p:nvPr/>
            </p:nvSpPr>
            <p:spPr bwMode="auto">
              <a:xfrm>
                <a:off x="3282767" y="3179589"/>
                <a:ext cx="242452" cy="179392"/>
              </a:xfrm>
              <a:custGeom>
                <a:avLst/>
                <a:gdLst/>
                <a:ahLst/>
                <a:cxnLst>
                  <a:cxn ang="0">
                    <a:pos x="0" y="257"/>
                  </a:cxn>
                  <a:cxn ang="0">
                    <a:pos x="233" y="123"/>
                  </a:cxn>
                  <a:cxn ang="0">
                    <a:pos x="347" y="0"/>
                  </a:cxn>
                </a:cxnLst>
                <a:rect l="0" t="0" r="r" b="b"/>
                <a:pathLst>
                  <a:path w="347" h="257">
                    <a:moveTo>
                      <a:pt x="0" y="257"/>
                    </a:moveTo>
                    <a:cubicBezTo>
                      <a:pt x="39" y="236"/>
                      <a:pt x="175" y="166"/>
                      <a:pt x="233" y="123"/>
                    </a:cubicBezTo>
                    <a:cubicBezTo>
                      <a:pt x="291" y="80"/>
                      <a:pt x="323" y="25"/>
                      <a:pt x="347" y="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dirty="0"/>
              </a:p>
            </p:txBody>
          </p:sp>
          <p:sp>
            <p:nvSpPr>
              <p:cNvPr id="45" name="Freeform 49"/>
              <p:cNvSpPr>
                <a:spLocks noChangeAspect="1"/>
              </p:cNvSpPr>
              <p:nvPr/>
            </p:nvSpPr>
            <p:spPr bwMode="auto">
              <a:xfrm>
                <a:off x="3917708" y="2315243"/>
                <a:ext cx="25006" cy="280505"/>
              </a:xfrm>
              <a:custGeom>
                <a:avLst/>
                <a:gdLst/>
                <a:ahLst/>
                <a:cxnLst>
                  <a:cxn ang="0">
                    <a:pos x="16" y="400"/>
                  </a:cxn>
                  <a:cxn ang="0">
                    <a:pos x="32" y="184"/>
                  </a:cxn>
                  <a:cxn ang="0">
                    <a:pos x="0" y="0"/>
                  </a:cxn>
                </a:cxnLst>
                <a:rect l="0" t="0" r="r" b="b"/>
                <a:pathLst>
                  <a:path w="35" h="400">
                    <a:moveTo>
                      <a:pt x="16" y="400"/>
                    </a:moveTo>
                    <a:cubicBezTo>
                      <a:pt x="19" y="363"/>
                      <a:pt x="35" y="251"/>
                      <a:pt x="32" y="184"/>
                    </a:cubicBezTo>
                    <a:cubicBezTo>
                      <a:pt x="29" y="117"/>
                      <a:pt x="7" y="38"/>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dirty="0"/>
              </a:p>
            </p:txBody>
          </p:sp>
          <p:sp>
            <p:nvSpPr>
              <p:cNvPr id="46" name="Freeform 50"/>
              <p:cNvSpPr>
                <a:spLocks noChangeAspect="1"/>
              </p:cNvSpPr>
              <p:nvPr/>
            </p:nvSpPr>
            <p:spPr bwMode="auto">
              <a:xfrm>
                <a:off x="3401275" y="1538963"/>
                <a:ext cx="232667" cy="176131"/>
              </a:xfrm>
              <a:custGeom>
                <a:avLst/>
                <a:gdLst/>
                <a:ahLst/>
                <a:cxnLst>
                  <a:cxn ang="0">
                    <a:pos x="332" y="252"/>
                  </a:cxn>
                  <a:cxn ang="0">
                    <a:pos x="148" y="92"/>
                  </a:cxn>
                  <a:cxn ang="0">
                    <a:pos x="0" y="0"/>
                  </a:cxn>
                </a:cxnLst>
                <a:rect l="0" t="0" r="r" b="b"/>
                <a:pathLst>
                  <a:path w="332" h="252">
                    <a:moveTo>
                      <a:pt x="332" y="252"/>
                    </a:moveTo>
                    <a:cubicBezTo>
                      <a:pt x="301" y="225"/>
                      <a:pt x="203" y="134"/>
                      <a:pt x="148" y="92"/>
                    </a:cubicBezTo>
                    <a:cubicBezTo>
                      <a:pt x="93" y="50"/>
                      <a:pt x="31" y="19"/>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dirty="0"/>
              </a:p>
            </p:txBody>
          </p:sp>
          <p:sp>
            <p:nvSpPr>
              <p:cNvPr id="47" name="Freeform 51"/>
              <p:cNvSpPr>
                <a:spLocks noChangeAspect="1"/>
              </p:cNvSpPr>
              <p:nvPr/>
            </p:nvSpPr>
            <p:spPr bwMode="auto">
              <a:xfrm>
                <a:off x="1969396" y="2372867"/>
                <a:ext cx="35878" cy="307685"/>
              </a:xfrm>
              <a:custGeom>
                <a:avLst/>
                <a:gdLst/>
                <a:ahLst/>
                <a:cxnLst>
                  <a:cxn ang="0">
                    <a:pos x="28" y="0"/>
                  </a:cxn>
                  <a:cxn ang="0">
                    <a:pos x="4" y="208"/>
                  </a:cxn>
                  <a:cxn ang="0">
                    <a:pos x="52" y="440"/>
                  </a:cxn>
                </a:cxnLst>
                <a:rect l="0" t="0" r="r" b="b"/>
                <a:pathLst>
                  <a:path w="52" h="440">
                    <a:moveTo>
                      <a:pt x="28" y="0"/>
                    </a:moveTo>
                    <a:cubicBezTo>
                      <a:pt x="24" y="35"/>
                      <a:pt x="0" y="135"/>
                      <a:pt x="4" y="208"/>
                    </a:cubicBezTo>
                    <a:cubicBezTo>
                      <a:pt x="8" y="281"/>
                      <a:pt x="42" y="392"/>
                      <a:pt x="52" y="4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dirty="0"/>
              </a:p>
            </p:txBody>
          </p:sp>
        </p:grpSp>
        <p:sp>
          <p:nvSpPr>
            <p:cNvPr id="30" name="Oval 36"/>
            <p:cNvSpPr>
              <a:spLocks noChangeAspect="1" noChangeArrowheads="1"/>
            </p:cNvSpPr>
            <p:nvPr/>
          </p:nvSpPr>
          <p:spPr bwMode="auto">
            <a:xfrm>
              <a:off x="109536" y="1020082"/>
              <a:ext cx="2787651" cy="2713718"/>
            </a:xfrm>
            <a:prstGeom prst="ellipse">
              <a:avLst/>
            </a:prstGeom>
            <a:gradFill>
              <a:gsLst>
                <a:gs pos="0">
                  <a:schemeClr val="accent1">
                    <a:shade val="51000"/>
                    <a:satMod val="130000"/>
                    <a:alpha val="40000"/>
                  </a:schemeClr>
                </a:gs>
                <a:gs pos="80000">
                  <a:schemeClr val="accent1">
                    <a:shade val="93000"/>
                    <a:satMod val="130000"/>
                    <a:alpha val="49000"/>
                  </a:schemeClr>
                </a:gs>
                <a:gs pos="100000">
                  <a:schemeClr val="accent1">
                    <a:shade val="94000"/>
                    <a:satMod val="135000"/>
                    <a:alpha val="48000"/>
                  </a:schemeClr>
                </a:gs>
              </a:gsLst>
            </a:gra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grpSp>
          <p:nvGrpSpPr>
            <p:cNvPr id="4" name="Group 23"/>
            <p:cNvGrpSpPr/>
            <p:nvPr/>
          </p:nvGrpSpPr>
          <p:grpSpPr>
            <a:xfrm>
              <a:off x="153987" y="1069192"/>
              <a:ext cx="2701707" cy="2590800"/>
              <a:chOff x="1600836" y="1066800"/>
              <a:chExt cx="2701707" cy="2590800"/>
            </a:xfrm>
          </p:grpSpPr>
          <p:sp>
            <p:nvSpPr>
              <p:cNvPr id="35" name="Text Box 24"/>
              <p:cNvSpPr txBox="1">
                <a:spLocks noChangeAspect="1" noChangeArrowheads="1"/>
              </p:cNvSpPr>
              <p:nvPr/>
            </p:nvSpPr>
            <p:spPr bwMode="auto">
              <a:xfrm>
                <a:off x="1600836" y="1676400"/>
                <a:ext cx="991551" cy="738664"/>
              </a:xfrm>
              <a:prstGeom prst="rect">
                <a:avLst/>
              </a:prstGeom>
              <a:noFill/>
              <a:ln w="12700">
                <a:noFill/>
                <a:miter lim="800000"/>
                <a:headEnd type="none" w="sm" len="sm"/>
                <a:tailEnd type="none" w="sm" len="sm"/>
              </a:ln>
              <a:effectLst/>
            </p:spPr>
            <p:txBody>
              <a:bodyPr>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Ensure use and share lessons learned</a:t>
                </a:r>
              </a:p>
            </p:txBody>
          </p:sp>
          <p:sp>
            <p:nvSpPr>
              <p:cNvPr id="36" name="Text Box 26"/>
              <p:cNvSpPr txBox="1">
                <a:spLocks noChangeAspect="1" noChangeArrowheads="1"/>
              </p:cNvSpPr>
              <p:nvPr/>
            </p:nvSpPr>
            <p:spPr bwMode="auto">
              <a:xfrm>
                <a:off x="2516187" y="3080519"/>
                <a:ext cx="816465"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Gather credible evidence</a:t>
                </a:r>
              </a:p>
            </p:txBody>
          </p:sp>
          <p:sp>
            <p:nvSpPr>
              <p:cNvPr id="37" name="Text Box 31"/>
              <p:cNvSpPr txBox="1">
                <a:spLocks noChangeAspect="1" noChangeArrowheads="1"/>
              </p:cNvSpPr>
              <p:nvPr/>
            </p:nvSpPr>
            <p:spPr bwMode="auto">
              <a:xfrm>
                <a:off x="2440071" y="1295400"/>
                <a:ext cx="1066716"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Engage stakeholders</a:t>
                </a:r>
              </a:p>
            </p:txBody>
          </p:sp>
          <p:sp>
            <p:nvSpPr>
              <p:cNvPr id="38" name="Text Box 32"/>
              <p:cNvSpPr txBox="1">
                <a:spLocks noChangeAspect="1" noChangeArrowheads="1"/>
              </p:cNvSpPr>
              <p:nvPr/>
            </p:nvSpPr>
            <p:spPr bwMode="auto">
              <a:xfrm>
                <a:off x="3430588" y="1708919"/>
                <a:ext cx="819769"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Describe the program</a:t>
                </a:r>
              </a:p>
            </p:txBody>
          </p:sp>
          <p:sp>
            <p:nvSpPr>
              <p:cNvPr id="39" name="Text Box 33"/>
              <p:cNvSpPr txBox="1">
                <a:spLocks noChangeAspect="1" noChangeArrowheads="1"/>
              </p:cNvSpPr>
              <p:nvPr/>
            </p:nvSpPr>
            <p:spPr bwMode="auto">
              <a:xfrm>
                <a:off x="3278187" y="2623318"/>
                <a:ext cx="1024356"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Focus the evaluation design</a:t>
                </a:r>
              </a:p>
            </p:txBody>
          </p:sp>
          <p:sp>
            <p:nvSpPr>
              <p:cNvPr id="40" name="Text Box 35"/>
              <p:cNvSpPr txBox="1">
                <a:spLocks noChangeAspect="1" noChangeArrowheads="1"/>
              </p:cNvSpPr>
              <p:nvPr/>
            </p:nvSpPr>
            <p:spPr bwMode="auto">
              <a:xfrm>
                <a:off x="1601787" y="2765355"/>
                <a:ext cx="1143000"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Justify conclusions</a:t>
                </a:r>
              </a:p>
            </p:txBody>
          </p:sp>
          <p:sp>
            <p:nvSpPr>
              <p:cNvPr id="41" name="Text Box 37"/>
              <p:cNvSpPr txBox="1">
                <a:spLocks noChangeAspect="1" noChangeArrowheads="1"/>
              </p:cNvSpPr>
              <p:nvPr/>
            </p:nvSpPr>
            <p:spPr bwMode="auto">
              <a:xfrm>
                <a:off x="2439977" y="1066800"/>
                <a:ext cx="1143009" cy="307777"/>
              </a:xfrm>
              <a:prstGeom prst="rect">
                <a:avLst/>
              </a:prstGeom>
              <a:noFill/>
              <a:ln w="9525">
                <a:noFill/>
                <a:miter lim="800000"/>
                <a:headEnd/>
                <a:tailEnd/>
              </a:ln>
              <a:effectLst/>
            </p:spPr>
            <p:txBody>
              <a:bodyPr wrap="square">
                <a:spAutoFit/>
              </a:bodyPr>
              <a:lstStyle/>
              <a:p>
                <a:pPr algn="ctr">
                  <a:spcBef>
                    <a:spcPct val="50000"/>
                  </a:spcBef>
                  <a:defRPr/>
                </a:pPr>
                <a:r>
                  <a:rPr lang="en-US" sz="1400" b="1" dirty="0" smtClean="0">
                    <a:solidFill>
                      <a:schemeClr val="bg1"/>
                    </a:solidFill>
                    <a:effectLst>
                      <a:outerShdw blurRad="38100" dist="38100" dir="2700000" algn="tl">
                        <a:srgbClr val="000000">
                          <a:alpha val="43137"/>
                        </a:srgbClr>
                      </a:outerShdw>
                    </a:effectLst>
                    <a:latin typeface="Arial" charset="0"/>
                  </a:rPr>
                  <a:t>STEP 1</a:t>
                </a:r>
                <a:endParaRPr lang="en-US" sz="1400" b="1" dirty="0">
                  <a:solidFill>
                    <a:schemeClr val="bg1"/>
                  </a:solidFill>
                  <a:effectLst>
                    <a:outerShdw blurRad="38100" dist="38100" dir="2700000" algn="tl">
                      <a:srgbClr val="000000">
                        <a:alpha val="43137"/>
                      </a:srgbClr>
                    </a:outerShdw>
                  </a:effectLst>
                  <a:latin typeface="Arial" charset="0"/>
                </a:endParaRPr>
              </a:p>
            </p:txBody>
          </p:sp>
        </p:grpSp>
        <p:grpSp>
          <p:nvGrpSpPr>
            <p:cNvPr id="5" name="Group 39"/>
            <p:cNvGrpSpPr/>
            <p:nvPr/>
          </p:nvGrpSpPr>
          <p:grpSpPr>
            <a:xfrm>
              <a:off x="1101087" y="1905000"/>
              <a:ext cx="871913" cy="944224"/>
              <a:chOff x="1101087" y="1905000"/>
              <a:chExt cx="871913" cy="944224"/>
            </a:xfrm>
          </p:grpSpPr>
          <p:sp>
            <p:nvSpPr>
              <p:cNvPr id="33" name="Rounded Rectangle 32"/>
              <p:cNvSpPr/>
              <p:nvPr/>
            </p:nvSpPr>
            <p:spPr>
              <a:xfrm>
                <a:off x="1113464" y="1907392"/>
                <a:ext cx="859536" cy="941832"/>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9"/>
              <p:cNvSpPr>
                <a:spLocks noChangeAspect="1" noChangeArrowheads="1"/>
              </p:cNvSpPr>
              <p:nvPr/>
            </p:nvSpPr>
            <p:spPr bwMode="auto">
              <a:xfrm>
                <a:off x="1101087" y="1905000"/>
                <a:ext cx="871913" cy="908583"/>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sz="1100" b="1" dirty="0">
                    <a:solidFill>
                      <a:schemeClr val="tx2"/>
                    </a:solidFill>
                    <a:effectLst>
                      <a:outerShdw blurRad="38100" dist="38100" dir="2700000" algn="tl">
                        <a:srgbClr val="000000">
                          <a:alpha val="43137"/>
                        </a:srgbClr>
                      </a:outerShdw>
                    </a:effectLst>
                    <a:latin typeface="Arial" charset="0"/>
                  </a:rPr>
                  <a:t>Standards</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Utility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Feasibility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Propriety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Accuracy</a:t>
                </a:r>
              </a:p>
            </p:txBody>
          </p:sp>
        </p:grpSp>
      </p:grpSp>
      <p:grpSp>
        <p:nvGrpSpPr>
          <p:cNvPr id="6" name="Group 47"/>
          <p:cNvGrpSpPr/>
          <p:nvPr/>
        </p:nvGrpSpPr>
        <p:grpSpPr>
          <a:xfrm>
            <a:off x="1882965" y="1500378"/>
            <a:ext cx="1014223" cy="1014222"/>
            <a:chOff x="3483165" y="1524000"/>
            <a:chExt cx="1014222" cy="1014222"/>
          </a:xfrm>
        </p:grpSpPr>
        <p:sp>
          <p:nvSpPr>
            <p:cNvPr id="49" name="Oval 48"/>
            <p:cNvSpPr>
              <a:spLocks noChangeAspect="1"/>
            </p:cNvSpPr>
            <p:nvPr/>
          </p:nvSpPr>
          <p:spPr>
            <a:xfrm>
              <a:off x="3483165" y="1524000"/>
              <a:ext cx="1014222" cy="1014222"/>
            </a:xfrm>
            <a:prstGeom prst="ellipse">
              <a:avLst/>
            </a:prstGeom>
            <a:solidFill>
              <a:schemeClr val="accent1"/>
            </a:solidFill>
            <a:ln w="28575">
              <a:solidFill>
                <a:schemeClr val="accent1">
                  <a:lumMod val="50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 Box 32"/>
            <p:cNvSpPr txBox="1">
              <a:spLocks noChangeAspect="1" noChangeArrowheads="1"/>
            </p:cNvSpPr>
            <p:nvPr/>
          </p:nvSpPr>
          <p:spPr bwMode="auto">
            <a:xfrm>
              <a:off x="3595641" y="1676400"/>
              <a:ext cx="901746" cy="64633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200" b="1" dirty="0">
                  <a:solidFill>
                    <a:schemeClr val="bg1"/>
                  </a:solidFill>
                  <a:effectLst>
                    <a:outerShdw blurRad="38100" dist="38100" dir="2700000" algn="tl">
                      <a:srgbClr val="000000">
                        <a:alpha val="43137"/>
                      </a:srgbClr>
                    </a:outerShdw>
                  </a:effectLst>
                  <a:latin typeface="Arial" charset="0"/>
                </a:rPr>
                <a:t>Describe the program</a:t>
              </a:r>
            </a:p>
          </p:txBody>
        </p:sp>
      </p:grpSp>
      <p:sp>
        <p:nvSpPr>
          <p:cNvPr id="28" name="Title 27"/>
          <p:cNvSpPr>
            <a:spLocks noGrp="1"/>
          </p:cNvSpPr>
          <p:nvPr>
            <p:ph type="title"/>
          </p:nvPr>
        </p:nvSpPr>
        <p:spPr/>
        <p:txBody>
          <a:bodyPr/>
          <a:lstStyle/>
          <a:p>
            <a:r>
              <a:rPr lang="en-US" dirty="0" smtClean="0">
                <a:ea typeface="ＭＳ Ｐゴシック" pitchFamily="34" charset="-128"/>
              </a:rPr>
              <a:t>CDC’s Framework Step 2</a:t>
            </a:r>
            <a:endParaRPr lang="en-US" dirty="0"/>
          </a:p>
        </p:txBody>
      </p:sp>
      <p:sp>
        <p:nvSpPr>
          <p:cNvPr id="31" name="Content Placeholder 30"/>
          <p:cNvSpPr>
            <a:spLocks noGrp="1"/>
          </p:cNvSpPr>
          <p:nvPr>
            <p:ph idx="1"/>
          </p:nvPr>
        </p:nvSpPr>
        <p:spPr>
          <a:xfrm>
            <a:off x="2973387" y="1066800"/>
            <a:ext cx="2668350" cy="2743200"/>
          </a:xfrm>
        </p:spPr>
        <p:txBody>
          <a:bodyPr/>
          <a:lstStyle/>
          <a:p>
            <a:pPr marL="190378" indent="-228600">
              <a:lnSpc>
                <a:spcPts val="1700"/>
              </a:lnSpc>
              <a:spcAft>
                <a:spcPts val="0"/>
              </a:spcAft>
              <a:buClr>
                <a:schemeClr val="accent5">
                  <a:lumMod val="50000"/>
                </a:schemeClr>
              </a:buClr>
              <a:buBlip>
                <a:blip r:embed="rId3"/>
              </a:buBlip>
              <a:tabLst>
                <a:tab pos="1915119" algn="l"/>
              </a:tabLst>
            </a:pPr>
            <a:r>
              <a:rPr lang="en-US" sz="1600" dirty="0" smtClean="0">
                <a:ea typeface="ＭＳ Ｐゴシック" pitchFamily="34" charset="-128"/>
              </a:rPr>
              <a:t> </a:t>
            </a:r>
            <a:r>
              <a:rPr lang="en-US" sz="1600" dirty="0" smtClean="0">
                <a:solidFill>
                  <a:schemeClr val="accent5">
                    <a:lumMod val="50000"/>
                  </a:schemeClr>
                </a:solidFill>
                <a:ea typeface="ＭＳ Ｐゴシック" pitchFamily="34" charset="-128"/>
              </a:rPr>
              <a:t>Step 2:</a:t>
            </a:r>
          </a:p>
          <a:p>
            <a:pPr marL="495239" lvl="1" indent="-228600">
              <a:lnSpc>
                <a:spcPts val="1700"/>
              </a:lnSpc>
              <a:spcAft>
                <a:spcPts val="600"/>
              </a:spcAft>
              <a:buClr>
                <a:schemeClr val="accent5">
                  <a:lumMod val="50000"/>
                </a:schemeClr>
              </a:buClr>
              <a:buNone/>
              <a:tabLst>
                <a:tab pos="1915119" algn="l"/>
              </a:tabLst>
            </a:pPr>
            <a:r>
              <a:rPr lang="en-US" sz="1600" dirty="0" smtClean="0">
                <a:solidFill>
                  <a:schemeClr val="accent5">
                    <a:lumMod val="50000"/>
                  </a:schemeClr>
                </a:solidFill>
                <a:ea typeface="ＭＳ Ｐゴシック" pitchFamily="34" charset="-128"/>
              </a:rPr>
              <a:t>Describe the program</a:t>
            </a:r>
          </a:p>
          <a:p>
            <a:pPr marL="285750" lvl="1" indent="0">
              <a:lnSpc>
                <a:spcPts val="1700"/>
              </a:lnSpc>
              <a:buClr>
                <a:schemeClr val="accent5">
                  <a:lumMod val="50000"/>
                </a:schemeClr>
              </a:buClr>
              <a:buNone/>
              <a:tabLst>
                <a:tab pos="1915119" algn="l"/>
              </a:tabLst>
            </a:pPr>
            <a:r>
              <a:rPr lang="en-US" sz="1600" dirty="0" smtClean="0">
                <a:ea typeface="ＭＳ Ｐゴシック" pitchFamily="34" charset="-128"/>
              </a:rPr>
              <a:t>Draw a "soup to nuts" picture of the program's activities and all intended outcomes.</a:t>
            </a:r>
          </a:p>
          <a:p>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7"/>
          <p:cNvGrpSpPr/>
          <p:nvPr/>
        </p:nvGrpSpPr>
        <p:grpSpPr>
          <a:xfrm>
            <a:off x="109537" y="1020082"/>
            <a:ext cx="2787651" cy="2713718"/>
            <a:chOff x="109536" y="1020082"/>
            <a:chExt cx="2787651" cy="2713718"/>
          </a:xfrm>
        </p:grpSpPr>
        <p:grpSp>
          <p:nvGrpSpPr>
            <p:cNvPr id="3" name="Group 22"/>
            <p:cNvGrpSpPr/>
            <p:nvPr/>
          </p:nvGrpSpPr>
          <p:grpSpPr>
            <a:xfrm>
              <a:off x="534297" y="1534832"/>
              <a:ext cx="1973318" cy="1826541"/>
              <a:chOff x="1969396" y="1532440"/>
              <a:chExt cx="1973318" cy="1826541"/>
            </a:xfrm>
          </p:grpSpPr>
          <p:sp>
            <p:nvSpPr>
              <p:cNvPr id="42" name="Freeform 44"/>
              <p:cNvSpPr>
                <a:spLocks noChangeAspect="1"/>
              </p:cNvSpPr>
              <p:nvPr/>
            </p:nvSpPr>
            <p:spPr bwMode="auto">
              <a:xfrm>
                <a:off x="2305349" y="3137187"/>
                <a:ext cx="213097" cy="168520"/>
              </a:xfrm>
              <a:custGeom>
                <a:avLst/>
                <a:gdLst/>
                <a:ahLst/>
                <a:cxnLst>
                  <a:cxn ang="0">
                    <a:pos x="0" y="0"/>
                  </a:cxn>
                  <a:cxn ang="0">
                    <a:pos x="168" y="168"/>
                  </a:cxn>
                  <a:cxn ang="0">
                    <a:pos x="304" y="240"/>
                  </a:cxn>
                </a:cxnLst>
                <a:rect l="0" t="0" r="r" b="b"/>
                <a:pathLst>
                  <a:path w="304" h="240">
                    <a:moveTo>
                      <a:pt x="0" y="0"/>
                    </a:moveTo>
                    <a:cubicBezTo>
                      <a:pt x="28" y="29"/>
                      <a:pt x="117" y="128"/>
                      <a:pt x="168" y="168"/>
                    </a:cubicBezTo>
                    <a:cubicBezTo>
                      <a:pt x="219" y="208"/>
                      <a:pt x="276" y="225"/>
                      <a:pt x="304" y="2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dirty="0"/>
              </a:p>
            </p:txBody>
          </p:sp>
          <p:sp>
            <p:nvSpPr>
              <p:cNvPr id="43" name="Freeform 47"/>
              <p:cNvSpPr>
                <a:spLocks noChangeAspect="1"/>
              </p:cNvSpPr>
              <p:nvPr/>
            </p:nvSpPr>
            <p:spPr bwMode="auto">
              <a:xfrm>
                <a:off x="2272732" y="1532440"/>
                <a:ext cx="263109" cy="195701"/>
              </a:xfrm>
              <a:custGeom>
                <a:avLst/>
                <a:gdLst/>
                <a:ahLst/>
                <a:cxnLst>
                  <a:cxn ang="0">
                    <a:pos x="376" y="0"/>
                  </a:cxn>
                  <a:cxn ang="0">
                    <a:pos x="160" y="120"/>
                  </a:cxn>
                  <a:cxn ang="0">
                    <a:pos x="0" y="280"/>
                  </a:cxn>
                </a:cxnLst>
                <a:rect l="0" t="0" r="r" b="b"/>
                <a:pathLst>
                  <a:path w="376" h="280">
                    <a:moveTo>
                      <a:pt x="376" y="0"/>
                    </a:moveTo>
                    <a:cubicBezTo>
                      <a:pt x="341" y="20"/>
                      <a:pt x="223" y="73"/>
                      <a:pt x="160" y="120"/>
                    </a:cubicBezTo>
                    <a:cubicBezTo>
                      <a:pt x="97" y="167"/>
                      <a:pt x="33" y="247"/>
                      <a:pt x="0" y="280"/>
                    </a:cubicBezTo>
                  </a:path>
                </a:pathLst>
              </a:custGeom>
              <a:ln>
                <a:solidFill>
                  <a:schemeClr val="tx2"/>
                </a:solidFill>
                <a:headEnd type="stealth" w="med" len="lg"/>
                <a:tailEnd/>
              </a:ln>
            </p:spPr>
            <p:style>
              <a:lnRef idx="3">
                <a:schemeClr val="accent5"/>
              </a:lnRef>
              <a:fillRef idx="0">
                <a:schemeClr val="accent5"/>
              </a:fillRef>
              <a:effectRef idx="2">
                <a:schemeClr val="accent5"/>
              </a:effectRef>
              <a:fontRef idx="minor">
                <a:schemeClr val="tx1"/>
              </a:fontRef>
            </p:style>
            <p:txBody>
              <a:bodyPr/>
              <a:lstStyle/>
              <a:p>
                <a:pPr>
                  <a:defRPr/>
                </a:pPr>
                <a:endParaRPr lang="en-US" dirty="0"/>
              </a:p>
            </p:txBody>
          </p:sp>
          <p:sp>
            <p:nvSpPr>
              <p:cNvPr id="44" name="Freeform 48"/>
              <p:cNvSpPr>
                <a:spLocks noChangeAspect="1"/>
              </p:cNvSpPr>
              <p:nvPr/>
            </p:nvSpPr>
            <p:spPr bwMode="auto">
              <a:xfrm>
                <a:off x="3282767" y="3179589"/>
                <a:ext cx="242452" cy="179392"/>
              </a:xfrm>
              <a:custGeom>
                <a:avLst/>
                <a:gdLst/>
                <a:ahLst/>
                <a:cxnLst>
                  <a:cxn ang="0">
                    <a:pos x="0" y="257"/>
                  </a:cxn>
                  <a:cxn ang="0">
                    <a:pos x="233" y="123"/>
                  </a:cxn>
                  <a:cxn ang="0">
                    <a:pos x="347" y="0"/>
                  </a:cxn>
                </a:cxnLst>
                <a:rect l="0" t="0" r="r" b="b"/>
                <a:pathLst>
                  <a:path w="347" h="257">
                    <a:moveTo>
                      <a:pt x="0" y="257"/>
                    </a:moveTo>
                    <a:cubicBezTo>
                      <a:pt x="39" y="236"/>
                      <a:pt x="175" y="166"/>
                      <a:pt x="233" y="123"/>
                    </a:cubicBezTo>
                    <a:cubicBezTo>
                      <a:pt x="291" y="80"/>
                      <a:pt x="323" y="25"/>
                      <a:pt x="347" y="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dirty="0"/>
              </a:p>
            </p:txBody>
          </p:sp>
          <p:sp>
            <p:nvSpPr>
              <p:cNvPr id="45" name="Freeform 49"/>
              <p:cNvSpPr>
                <a:spLocks noChangeAspect="1"/>
              </p:cNvSpPr>
              <p:nvPr/>
            </p:nvSpPr>
            <p:spPr bwMode="auto">
              <a:xfrm>
                <a:off x="3917708" y="2315243"/>
                <a:ext cx="25006" cy="280505"/>
              </a:xfrm>
              <a:custGeom>
                <a:avLst/>
                <a:gdLst/>
                <a:ahLst/>
                <a:cxnLst>
                  <a:cxn ang="0">
                    <a:pos x="16" y="400"/>
                  </a:cxn>
                  <a:cxn ang="0">
                    <a:pos x="32" y="184"/>
                  </a:cxn>
                  <a:cxn ang="0">
                    <a:pos x="0" y="0"/>
                  </a:cxn>
                </a:cxnLst>
                <a:rect l="0" t="0" r="r" b="b"/>
                <a:pathLst>
                  <a:path w="35" h="400">
                    <a:moveTo>
                      <a:pt x="16" y="400"/>
                    </a:moveTo>
                    <a:cubicBezTo>
                      <a:pt x="19" y="363"/>
                      <a:pt x="35" y="251"/>
                      <a:pt x="32" y="184"/>
                    </a:cubicBezTo>
                    <a:cubicBezTo>
                      <a:pt x="29" y="117"/>
                      <a:pt x="7" y="38"/>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dirty="0"/>
              </a:p>
            </p:txBody>
          </p:sp>
          <p:sp>
            <p:nvSpPr>
              <p:cNvPr id="46" name="Freeform 50"/>
              <p:cNvSpPr>
                <a:spLocks noChangeAspect="1"/>
              </p:cNvSpPr>
              <p:nvPr/>
            </p:nvSpPr>
            <p:spPr bwMode="auto">
              <a:xfrm>
                <a:off x="3401275" y="1538963"/>
                <a:ext cx="232667" cy="176131"/>
              </a:xfrm>
              <a:custGeom>
                <a:avLst/>
                <a:gdLst/>
                <a:ahLst/>
                <a:cxnLst>
                  <a:cxn ang="0">
                    <a:pos x="332" y="252"/>
                  </a:cxn>
                  <a:cxn ang="0">
                    <a:pos x="148" y="92"/>
                  </a:cxn>
                  <a:cxn ang="0">
                    <a:pos x="0" y="0"/>
                  </a:cxn>
                </a:cxnLst>
                <a:rect l="0" t="0" r="r" b="b"/>
                <a:pathLst>
                  <a:path w="332" h="252">
                    <a:moveTo>
                      <a:pt x="332" y="252"/>
                    </a:moveTo>
                    <a:cubicBezTo>
                      <a:pt x="301" y="225"/>
                      <a:pt x="203" y="134"/>
                      <a:pt x="148" y="92"/>
                    </a:cubicBezTo>
                    <a:cubicBezTo>
                      <a:pt x="93" y="50"/>
                      <a:pt x="31" y="19"/>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dirty="0"/>
              </a:p>
            </p:txBody>
          </p:sp>
          <p:sp>
            <p:nvSpPr>
              <p:cNvPr id="47" name="Freeform 51"/>
              <p:cNvSpPr>
                <a:spLocks noChangeAspect="1"/>
              </p:cNvSpPr>
              <p:nvPr/>
            </p:nvSpPr>
            <p:spPr bwMode="auto">
              <a:xfrm>
                <a:off x="1969396" y="2372867"/>
                <a:ext cx="35878" cy="307685"/>
              </a:xfrm>
              <a:custGeom>
                <a:avLst/>
                <a:gdLst/>
                <a:ahLst/>
                <a:cxnLst>
                  <a:cxn ang="0">
                    <a:pos x="28" y="0"/>
                  </a:cxn>
                  <a:cxn ang="0">
                    <a:pos x="4" y="208"/>
                  </a:cxn>
                  <a:cxn ang="0">
                    <a:pos x="52" y="440"/>
                  </a:cxn>
                </a:cxnLst>
                <a:rect l="0" t="0" r="r" b="b"/>
                <a:pathLst>
                  <a:path w="52" h="440">
                    <a:moveTo>
                      <a:pt x="28" y="0"/>
                    </a:moveTo>
                    <a:cubicBezTo>
                      <a:pt x="24" y="35"/>
                      <a:pt x="0" y="135"/>
                      <a:pt x="4" y="208"/>
                    </a:cubicBezTo>
                    <a:cubicBezTo>
                      <a:pt x="8" y="281"/>
                      <a:pt x="42" y="392"/>
                      <a:pt x="52" y="4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dirty="0"/>
              </a:p>
            </p:txBody>
          </p:sp>
        </p:grpSp>
        <p:sp>
          <p:nvSpPr>
            <p:cNvPr id="30" name="Oval 36"/>
            <p:cNvSpPr>
              <a:spLocks noChangeAspect="1" noChangeArrowheads="1"/>
            </p:cNvSpPr>
            <p:nvPr/>
          </p:nvSpPr>
          <p:spPr bwMode="auto">
            <a:xfrm>
              <a:off x="109536" y="1020082"/>
              <a:ext cx="2787651" cy="2713718"/>
            </a:xfrm>
            <a:prstGeom prst="ellipse">
              <a:avLst/>
            </a:prstGeom>
            <a:gradFill>
              <a:gsLst>
                <a:gs pos="0">
                  <a:schemeClr val="accent1">
                    <a:shade val="51000"/>
                    <a:satMod val="130000"/>
                    <a:alpha val="40000"/>
                  </a:schemeClr>
                </a:gs>
                <a:gs pos="80000">
                  <a:schemeClr val="accent1">
                    <a:shade val="93000"/>
                    <a:satMod val="130000"/>
                    <a:alpha val="49000"/>
                  </a:schemeClr>
                </a:gs>
                <a:gs pos="100000">
                  <a:schemeClr val="accent1">
                    <a:shade val="94000"/>
                    <a:satMod val="135000"/>
                    <a:alpha val="48000"/>
                  </a:schemeClr>
                </a:gs>
              </a:gsLst>
            </a:gra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grpSp>
          <p:nvGrpSpPr>
            <p:cNvPr id="4" name="Group 23"/>
            <p:cNvGrpSpPr/>
            <p:nvPr/>
          </p:nvGrpSpPr>
          <p:grpSpPr>
            <a:xfrm>
              <a:off x="153987" y="1069192"/>
              <a:ext cx="2701707" cy="2590800"/>
              <a:chOff x="1600836" y="1066800"/>
              <a:chExt cx="2701707" cy="2590800"/>
            </a:xfrm>
          </p:grpSpPr>
          <p:sp>
            <p:nvSpPr>
              <p:cNvPr id="35" name="Text Box 24"/>
              <p:cNvSpPr txBox="1">
                <a:spLocks noChangeAspect="1" noChangeArrowheads="1"/>
              </p:cNvSpPr>
              <p:nvPr/>
            </p:nvSpPr>
            <p:spPr bwMode="auto">
              <a:xfrm>
                <a:off x="1600836" y="1676400"/>
                <a:ext cx="991551" cy="738664"/>
              </a:xfrm>
              <a:prstGeom prst="rect">
                <a:avLst/>
              </a:prstGeom>
              <a:noFill/>
              <a:ln w="12700">
                <a:noFill/>
                <a:miter lim="800000"/>
                <a:headEnd type="none" w="sm" len="sm"/>
                <a:tailEnd type="none" w="sm" len="sm"/>
              </a:ln>
              <a:effectLst/>
            </p:spPr>
            <p:txBody>
              <a:bodyPr>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Ensure use and share lessons learned</a:t>
                </a:r>
              </a:p>
            </p:txBody>
          </p:sp>
          <p:sp>
            <p:nvSpPr>
              <p:cNvPr id="36" name="Text Box 26"/>
              <p:cNvSpPr txBox="1">
                <a:spLocks noChangeAspect="1" noChangeArrowheads="1"/>
              </p:cNvSpPr>
              <p:nvPr/>
            </p:nvSpPr>
            <p:spPr bwMode="auto">
              <a:xfrm>
                <a:off x="2516187" y="3080519"/>
                <a:ext cx="816465"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Gather credible evidence</a:t>
                </a:r>
              </a:p>
            </p:txBody>
          </p:sp>
          <p:sp>
            <p:nvSpPr>
              <p:cNvPr id="37" name="Text Box 31"/>
              <p:cNvSpPr txBox="1">
                <a:spLocks noChangeAspect="1" noChangeArrowheads="1"/>
              </p:cNvSpPr>
              <p:nvPr/>
            </p:nvSpPr>
            <p:spPr bwMode="auto">
              <a:xfrm>
                <a:off x="2440071" y="1295400"/>
                <a:ext cx="1066716"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Engage stakeholders</a:t>
                </a:r>
              </a:p>
            </p:txBody>
          </p:sp>
          <p:sp>
            <p:nvSpPr>
              <p:cNvPr id="38" name="Text Box 32"/>
              <p:cNvSpPr txBox="1">
                <a:spLocks noChangeAspect="1" noChangeArrowheads="1"/>
              </p:cNvSpPr>
              <p:nvPr/>
            </p:nvSpPr>
            <p:spPr bwMode="auto">
              <a:xfrm>
                <a:off x="3430588" y="1708919"/>
                <a:ext cx="819769"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Describe the program</a:t>
                </a:r>
              </a:p>
            </p:txBody>
          </p:sp>
          <p:sp>
            <p:nvSpPr>
              <p:cNvPr id="39" name="Text Box 33"/>
              <p:cNvSpPr txBox="1">
                <a:spLocks noChangeAspect="1" noChangeArrowheads="1"/>
              </p:cNvSpPr>
              <p:nvPr/>
            </p:nvSpPr>
            <p:spPr bwMode="auto">
              <a:xfrm>
                <a:off x="3278187" y="2623318"/>
                <a:ext cx="1024356"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Focus the evaluation design</a:t>
                </a:r>
              </a:p>
            </p:txBody>
          </p:sp>
          <p:sp>
            <p:nvSpPr>
              <p:cNvPr id="40" name="Text Box 35"/>
              <p:cNvSpPr txBox="1">
                <a:spLocks noChangeAspect="1" noChangeArrowheads="1"/>
              </p:cNvSpPr>
              <p:nvPr/>
            </p:nvSpPr>
            <p:spPr bwMode="auto">
              <a:xfrm>
                <a:off x="1601787" y="2765355"/>
                <a:ext cx="1143000"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Justify conclusions</a:t>
                </a:r>
              </a:p>
            </p:txBody>
          </p:sp>
          <p:sp>
            <p:nvSpPr>
              <p:cNvPr id="41" name="Text Box 37"/>
              <p:cNvSpPr txBox="1">
                <a:spLocks noChangeAspect="1" noChangeArrowheads="1"/>
              </p:cNvSpPr>
              <p:nvPr/>
            </p:nvSpPr>
            <p:spPr bwMode="auto">
              <a:xfrm>
                <a:off x="2439977" y="1066800"/>
                <a:ext cx="1143009" cy="307777"/>
              </a:xfrm>
              <a:prstGeom prst="rect">
                <a:avLst/>
              </a:prstGeom>
              <a:noFill/>
              <a:ln w="9525">
                <a:noFill/>
                <a:miter lim="800000"/>
                <a:headEnd/>
                <a:tailEnd/>
              </a:ln>
              <a:effectLst/>
            </p:spPr>
            <p:txBody>
              <a:bodyPr wrap="square">
                <a:spAutoFit/>
              </a:bodyPr>
              <a:lstStyle/>
              <a:p>
                <a:pPr algn="ctr">
                  <a:spcBef>
                    <a:spcPct val="50000"/>
                  </a:spcBef>
                  <a:defRPr/>
                </a:pPr>
                <a:r>
                  <a:rPr lang="en-US" sz="1400" b="1" dirty="0" smtClean="0">
                    <a:solidFill>
                      <a:schemeClr val="bg1"/>
                    </a:solidFill>
                    <a:effectLst>
                      <a:outerShdw blurRad="38100" dist="38100" dir="2700000" algn="tl">
                        <a:srgbClr val="000000">
                          <a:alpha val="43137"/>
                        </a:srgbClr>
                      </a:outerShdw>
                    </a:effectLst>
                    <a:latin typeface="Arial" charset="0"/>
                  </a:rPr>
                  <a:t>STEP 1</a:t>
                </a:r>
                <a:endParaRPr lang="en-US" sz="1400" b="1" dirty="0">
                  <a:solidFill>
                    <a:schemeClr val="bg1"/>
                  </a:solidFill>
                  <a:effectLst>
                    <a:outerShdw blurRad="38100" dist="38100" dir="2700000" algn="tl">
                      <a:srgbClr val="000000">
                        <a:alpha val="43137"/>
                      </a:srgbClr>
                    </a:outerShdw>
                  </a:effectLst>
                  <a:latin typeface="Arial" charset="0"/>
                </a:endParaRPr>
              </a:p>
            </p:txBody>
          </p:sp>
        </p:grpSp>
        <p:grpSp>
          <p:nvGrpSpPr>
            <p:cNvPr id="5" name="Group 39"/>
            <p:cNvGrpSpPr/>
            <p:nvPr/>
          </p:nvGrpSpPr>
          <p:grpSpPr>
            <a:xfrm>
              <a:off x="1101087" y="1905000"/>
              <a:ext cx="871913" cy="944224"/>
              <a:chOff x="1101087" y="1905000"/>
              <a:chExt cx="871913" cy="944224"/>
            </a:xfrm>
          </p:grpSpPr>
          <p:sp>
            <p:nvSpPr>
              <p:cNvPr id="33" name="Rounded Rectangle 32"/>
              <p:cNvSpPr/>
              <p:nvPr/>
            </p:nvSpPr>
            <p:spPr>
              <a:xfrm>
                <a:off x="1113464" y="1907392"/>
                <a:ext cx="859536" cy="941832"/>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9"/>
              <p:cNvSpPr>
                <a:spLocks noChangeAspect="1" noChangeArrowheads="1"/>
              </p:cNvSpPr>
              <p:nvPr/>
            </p:nvSpPr>
            <p:spPr bwMode="auto">
              <a:xfrm>
                <a:off x="1101087" y="1905000"/>
                <a:ext cx="871913" cy="908583"/>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sz="1100" b="1" dirty="0">
                    <a:solidFill>
                      <a:schemeClr val="tx2"/>
                    </a:solidFill>
                    <a:effectLst>
                      <a:outerShdw blurRad="38100" dist="38100" dir="2700000" algn="tl">
                        <a:srgbClr val="000000">
                          <a:alpha val="43137"/>
                        </a:srgbClr>
                      </a:outerShdw>
                    </a:effectLst>
                    <a:latin typeface="Arial" charset="0"/>
                  </a:rPr>
                  <a:t>Standards</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Utility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Feasibility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Propriety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Accuracy</a:t>
                </a:r>
              </a:p>
            </p:txBody>
          </p:sp>
        </p:grpSp>
      </p:grpSp>
      <p:grpSp>
        <p:nvGrpSpPr>
          <p:cNvPr id="6" name="Group 47"/>
          <p:cNvGrpSpPr/>
          <p:nvPr/>
        </p:nvGrpSpPr>
        <p:grpSpPr>
          <a:xfrm>
            <a:off x="1906588" y="2514600"/>
            <a:ext cx="1045972" cy="1014222"/>
            <a:chOff x="3330765" y="2567178"/>
            <a:chExt cx="1045972" cy="1014222"/>
          </a:xfrm>
        </p:grpSpPr>
        <p:sp>
          <p:nvSpPr>
            <p:cNvPr id="49" name="Oval 48"/>
            <p:cNvSpPr>
              <a:spLocks noChangeAspect="1"/>
            </p:cNvSpPr>
            <p:nvPr/>
          </p:nvSpPr>
          <p:spPr>
            <a:xfrm>
              <a:off x="3330765" y="2567178"/>
              <a:ext cx="1014222" cy="1014222"/>
            </a:xfrm>
            <a:prstGeom prst="ellipse">
              <a:avLst/>
            </a:prstGeom>
            <a:solidFill>
              <a:schemeClr val="accent1"/>
            </a:solidFill>
            <a:ln w="28575">
              <a:solidFill>
                <a:schemeClr val="accent1">
                  <a:lumMod val="50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 Box 33"/>
            <p:cNvSpPr txBox="1">
              <a:spLocks noChangeAspect="1" noChangeArrowheads="1"/>
            </p:cNvSpPr>
            <p:nvPr/>
          </p:nvSpPr>
          <p:spPr bwMode="auto">
            <a:xfrm>
              <a:off x="3354387" y="2743200"/>
              <a:ext cx="1022350" cy="64633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200" b="1" dirty="0">
                  <a:solidFill>
                    <a:schemeClr val="bg1"/>
                  </a:solidFill>
                  <a:effectLst>
                    <a:outerShdw blurRad="38100" dist="38100" dir="2700000" algn="tl">
                      <a:srgbClr val="000000">
                        <a:alpha val="43137"/>
                      </a:srgbClr>
                    </a:outerShdw>
                  </a:effectLst>
                  <a:latin typeface="Arial" charset="0"/>
                </a:rPr>
                <a:t>Focus the evaluation design</a:t>
              </a:r>
            </a:p>
          </p:txBody>
        </p:sp>
      </p:grpSp>
      <p:sp>
        <p:nvSpPr>
          <p:cNvPr id="28" name="Title 27"/>
          <p:cNvSpPr>
            <a:spLocks noGrp="1"/>
          </p:cNvSpPr>
          <p:nvPr>
            <p:ph type="title"/>
          </p:nvPr>
        </p:nvSpPr>
        <p:spPr/>
        <p:txBody>
          <a:bodyPr/>
          <a:lstStyle/>
          <a:p>
            <a:r>
              <a:rPr lang="en-US" dirty="0" smtClean="0">
                <a:ea typeface="ＭＳ Ｐゴシック" pitchFamily="34" charset="-128"/>
              </a:rPr>
              <a:t>CDC’s Framework Step 3</a:t>
            </a:r>
            <a:endParaRPr lang="en-US" dirty="0"/>
          </a:p>
        </p:txBody>
      </p:sp>
      <p:sp>
        <p:nvSpPr>
          <p:cNvPr id="31" name="Content Placeholder 30"/>
          <p:cNvSpPr>
            <a:spLocks noGrp="1"/>
          </p:cNvSpPr>
          <p:nvPr>
            <p:ph idx="1"/>
          </p:nvPr>
        </p:nvSpPr>
        <p:spPr>
          <a:xfrm>
            <a:off x="2897187" y="1066800"/>
            <a:ext cx="2744550" cy="2743200"/>
          </a:xfrm>
        </p:spPr>
        <p:txBody>
          <a:bodyPr/>
          <a:lstStyle/>
          <a:p>
            <a:pPr>
              <a:lnSpc>
                <a:spcPts val="1700"/>
              </a:lnSpc>
              <a:spcBef>
                <a:spcPts val="0"/>
              </a:spcBef>
              <a:spcAft>
                <a:spcPts val="0"/>
              </a:spcAft>
              <a:buBlip>
                <a:blip r:embed="rId3"/>
              </a:buBlip>
              <a:tabLst>
                <a:tab pos="1915119" algn="l"/>
              </a:tabLst>
            </a:pPr>
            <a:r>
              <a:rPr lang="en-US" sz="1600" dirty="0" smtClean="0">
                <a:ea typeface="ＭＳ Ｐゴシック" pitchFamily="34" charset="-128"/>
              </a:rPr>
              <a:t> </a:t>
            </a:r>
            <a:r>
              <a:rPr lang="en-US" sz="1600" dirty="0" smtClean="0">
                <a:solidFill>
                  <a:schemeClr val="accent5">
                    <a:lumMod val="50000"/>
                  </a:schemeClr>
                </a:solidFill>
                <a:ea typeface="ＭＳ Ｐゴシック" pitchFamily="34" charset="-128"/>
              </a:rPr>
              <a:t>Step 3: </a:t>
            </a:r>
          </a:p>
          <a:p>
            <a:pPr lvl="1">
              <a:lnSpc>
                <a:spcPts val="1700"/>
              </a:lnSpc>
              <a:spcBef>
                <a:spcPts val="0"/>
              </a:spcBef>
              <a:spcAft>
                <a:spcPts val="600"/>
              </a:spcAft>
              <a:buNone/>
              <a:tabLst>
                <a:tab pos="1915119" algn="l"/>
              </a:tabLst>
            </a:pPr>
            <a:r>
              <a:rPr lang="en-US" sz="1600" dirty="0" smtClean="0">
                <a:solidFill>
                  <a:schemeClr val="accent5">
                    <a:lumMod val="50000"/>
                  </a:schemeClr>
                </a:solidFill>
                <a:ea typeface="ＭＳ Ｐゴシック" pitchFamily="34" charset="-128"/>
              </a:rPr>
              <a:t>Focus the evaluation</a:t>
            </a:r>
          </a:p>
          <a:p>
            <a:pPr marL="304800" lvl="1" indent="0">
              <a:lnSpc>
                <a:spcPts val="1700"/>
              </a:lnSpc>
              <a:spcBef>
                <a:spcPts val="0"/>
              </a:spcBef>
              <a:spcAft>
                <a:spcPts val="600"/>
              </a:spcAft>
              <a:buNone/>
              <a:tabLst>
                <a:tab pos="1915119" algn="l"/>
              </a:tabLst>
            </a:pPr>
            <a:r>
              <a:rPr lang="en-US" sz="1600" dirty="0" smtClean="0">
                <a:ea typeface="ＭＳ Ｐゴシック" pitchFamily="34" charset="-128"/>
              </a:rPr>
              <a:t>Decide which evaluation questions are the key ones.</a:t>
            </a:r>
          </a:p>
          <a:p>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
          <p:cNvGrpSpPr/>
          <p:nvPr/>
        </p:nvGrpSpPr>
        <p:grpSpPr>
          <a:xfrm>
            <a:off x="3125787" y="1193902"/>
            <a:ext cx="2614422" cy="2463698"/>
            <a:chOff x="77787" y="1193902"/>
            <a:chExt cx="2614422" cy="2463698"/>
          </a:xfrm>
        </p:grpSpPr>
        <p:grpSp>
          <p:nvGrpSpPr>
            <p:cNvPr id="3" name="Group 27"/>
            <p:cNvGrpSpPr/>
            <p:nvPr/>
          </p:nvGrpSpPr>
          <p:grpSpPr>
            <a:xfrm>
              <a:off x="77787" y="1193902"/>
              <a:ext cx="1250866" cy="1015898"/>
              <a:chOff x="6642737" y="-156584"/>
              <a:chExt cx="1250866" cy="1015898"/>
            </a:xfrm>
          </p:grpSpPr>
          <p:sp>
            <p:nvSpPr>
              <p:cNvPr id="5" name="Oval 4"/>
              <p:cNvSpPr>
                <a:spLocks noChangeAspect="1"/>
              </p:cNvSpPr>
              <p:nvPr/>
            </p:nvSpPr>
            <p:spPr>
              <a:xfrm>
                <a:off x="6769839" y="-156584"/>
                <a:ext cx="1015898" cy="1015898"/>
              </a:xfrm>
              <a:prstGeom prst="ellipse">
                <a:avLst/>
              </a:prstGeom>
              <a:solidFill>
                <a:schemeClr val="accent1"/>
              </a:solidFill>
              <a:ln w="28575">
                <a:solidFill>
                  <a:schemeClr val="accent1">
                    <a:lumMod val="50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 Box 31"/>
              <p:cNvSpPr txBox="1">
                <a:spLocks noChangeAspect="1" noChangeArrowheads="1"/>
              </p:cNvSpPr>
              <p:nvPr/>
            </p:nvSpPr>
            <p:spPr bwMode="auto">
              <a:xfrm>
                <a:off x="6642737" y="67551"/>
                <a:ext cx="1250866" cy="461665"/>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200" b="1" dirty="0">
                    <a:solidFill>
                      <a:schemeClr val="bg1"/>
                    </a:solidFill>
                    <a:effectLst>
                      <a:outerShdw blurRad="38100" dist="38100" dir="2700000" algn="tl">
                        <a:srgbClr val="000000">
                          <a:alpha val="43137"/>
                        </a:srgbClr>
                      </a:outerShdw>
                    </a:effectLst>
                    <a:latin typeface="Arial" charset="0"/>
                  </a:rPr>
                  <a:t>Engage stakeholders</a:t>
                </a:r>
              </a:p>
            </p:txBody>
          </p:sp>
        </p:grpSp>
        <p:grpSp>
          <p:nvGrpSpPr>
            <p:cNvPr id="4" name="Group 14"/>
            <p:cNvGrpSpPr/>
            <p:nvPr/>
          </p:nvGrpSpPr>
          <p:grpSpPr>
            <a:xfrm>
              <a:off x="1677987" y="1219200"/>
              <a:ext cx="1014222" cy="1014222"/>
              <a:chOff x="1982787" y="1219200"/>
              <a:chExt cx="1014222" cy="1014222"/>
            </a:xfrm>
          </p:grpSpPr>
          <p:sp>
            <p:nvSpPr>
              <p:cNvPr id="8" name="Oval 7"/>
              <p:cNvSpPr>
                <a:spLocks noChangeAspect="1"/>
              </p:cNvSpPr>
              <p:nvPr/>
            </p:nvSpPr>
            <p:spPr>
              <a:xfrm>
                <a:off x="1982787" y="1219200"/>
                <a:ext cx="1014222" cy="1014222"/>
              </a:xfrm>
              <a:prstGeom prst="ellipse">
                <a:avLst/>
              </a:prstGeom>
              <a:solidFill>
                <a:schemeClr val="accent1"/>
              </a:solidFill>
              <a:ln w="28575">
                <a:solidFill>
                  <a:schemeClr val="accent1">
                    <a:lumMod val="50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Box 32"/>
              <p:cNvSpPr txBox="1">
                <a:spLocks noChangeAspect="1" noChangeArrowheads="1"/>
              </p:cNvSpPr>
              <p:nvPr/>
            </p:nvSpPr>
            <p:spPr bwMode="auto">
              <a:xfrm>
                <a:off x="2058987" y="1371600"/>
                <a:ext cx="901746" cy="64633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200" b="1" dirty="0">
                    <a:solidFill>
                      <a:schemeClr val="bg1"/>
                    </a:solidFill>
                    <a:effectLst>
                      <a:outerShdw blurRad="38100" dist="38100" dir="2700000" algn="tl">
                        <a:srgbClr val="000000">
                          <a:alpha val="43137"/>
                        </a:srgbClr>
                      </a:outerShdw>
                    </a:effectLst>
                    <a:latin typeface="Arial" charset="0"/>
                  </a:rPr>
                  <a:t>Describe the program</a:t>
                </a:r>
              </a:p>
            </p:txBody>
          </p:sp>
        </p:grpSp>
        <p:grpSp>
          <p:nvGrpSpPr>
            <p:cNvPr id="7" name="Group 47"/>
            <p:cNvGrpSpPr/>
            <p:nvPr/>
          </p:nvGrpSpPr>
          <p:grpSpPr>
            <a:xfrm>
              <a:off x="915987" y="2643378"/>
              <a:ext cx="1045972" cy="1014222"/>
              <a:chOff x="3254565" y="2567178"/>
              <a:chExt cx="1045972" cy="1014222"/>
            </a:xfrm>
          </p:grpSpPr>
          <p:sp>
            <p:nvSpPr>
              <p:cNvPr id="11" name="Oval 10"/>
              <p:cNvSpPr>
                <a:spLocks noChangeAspect="1"/>
              </p:cNvSpPr>
              <p:nvPr/>
            </p:nvSpPr>
            <p:spPr>
              <a:xfrm>
                <a:off x="3254565" y="2567178"/>
                <a:ext cx="1014222" cy="1014222"/>
              </a:xfrm>
              <a:prstGeom prst="ellipse">
                <a:avLst/>
              </a:prstGeom>
              <a:solidFill>
                <a:schemeClr val="accent1"/>
              </a:solidFill>
              <a:ln w="28575">
                <a:solidFill>
                  <a:schemeClr val="accent1">
                    <a:lumMod val="50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Box 33"/>
              <p:cNvSpPr txBox="1">
                <a:spLocks noChangeAspect="1" noChangeArrowheads="1"/>
              </p:cNvSpPr>
              <p:nvPr/>
            </p:nvSpPr>
            <p:spPr bwMode="auto">
              <a:xfrm>
                <a:off x="3278187" y="2743200"/>
                <a:ext cx="1022350" cy="64633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200" b="1" dirty="0">
                    <a:solidFill>
                      <a:schemeClr val="bg1"/>
                    </a:solidFill>
                    <a:effectLst>
                      <a:outerShdw blurRad="38100" dist="38100" dir="2700000" algn="tl">
                        <a:srgbClr val="000000">
                          <a:alpha val="43137"/>
                        </a:srgbClr>
                      </a:outerShdw>
                    </a:effectLst>
                    <a:latin typeface="Arial" charset="0"/>
                  </a:rPr>
                  <a:t>Focus the evaluation design</a:t>
                </a:r>
              </a:p>
            </p:txBody>
          </p:sp>
        </p:grpSp>
        <p:pic>
          <p:nvPicPr>
            <p:cNvPr id="22" name="Picture 21" descr="double arrow.gif"/>
            <p:cNvPicPr>
              <a:picLocks noChangeAspect="1"/>
            </p:cNvPicPr>
            <p:nvPr/>
          </p:nvPicPr>
          <p:blipFill>
            <a:blip r:embed="rId3" cstate="print"/>
            <a:stretch>
              <a:fillRect/>
            </a:stretch>
          </p:blipFill>
          <p:spPr>
            <a:xfrm rot="17633884">
              <a:off x="1264434" y="2136806"/>
              <a:ext cx="841424" cy="502920"/>
            </a:xfrm>
            <a:prstGeom prst="rect">
              <a:avLst/>
            </a:prstGeom>
          </p:spPr>
        </p:pic>
        <p:pic>
          <p:nvPicPr>
            <p:cNvPr id="23" name="Picture 22" descr="double arrow.gif"/>
            <p:cNvPicPr>
              <a:picLocks noChangeAspect="1"/>
            </p:cNvPicPr>
            <p:nvPr/>
          </p:nvPicPr>
          <p:blipFill>
            <a:blip r:embed="rId3" cstate="print"/>
            <a:stretch>
              <a:fillRect/>
            </a:stretch>
          </p:blipFill>
          <p:spPr>
            <a:xfrm rot="4160497">
              <a:off x="832420" y="2143472"/>
              <a:ext cx="841424" cy="502920"/>
            </a:xfrm>
            <a:prstGeom prst="rect">
              <a:avLst/>
            </a:prstGeom>
          </p:spPr>
        </p:pic>
        <p:pic>
          <p:nvPicPr>
            <p:cNvPr id="24" name="Picture 23" descr="double arrow.gif"/>
            <p:cNvPicPr>
              <a:picLocks noChangeAspect="1"/>
            </p:cNvPicPr>
            <p:nvPr/>
          </p:nvPicPr>
          <p:blipFill>
            <a:blip r:embed="rId3" cstate="print"/>
            <a:stretch>
              <a:fillRect/>
            </a:stretch>
          </p:blipFill>
          <p:spPr>
            <a:xfrm rot="10566248">
              <a:off x="1049050" y="1831276"/>
              <a:ext cx="841424" cy="502920"/>
            </a:xfrm>
            <a:prstGeom prst="rect">
              <a:avLst/>
            </a:prstGeom>
          </p:spPr>
        </p:pic>
      </p:grpSp>
      <p:sp>
        <p:nvSpPr>
          <p:cNvPr id="17" name="Title 16"/>
          <p:cNvSpPr>
            <a:spLocks noGrp="1"/>
          </p:cNvSpPr>
          <p:nvPr>
            <p:ph type="title"/>
          </p:nvPr>
        </p:nvSpPr>
        <p:spPr/>
        <p:txBody>
          <a:bodyPr/>
          <a:lstStyle/>
          <a:p>
            <a:pPr lvl="0"/>
            <a:r>
              <a:rPr lang="en-US" dirty="0" smtClean="0"/>
              <a:t>The Early Steps Are Iterative</a:t>
            </a:r>
            <a:endParaRPr lang="en-US" dirty="0"/>
          </a:p>
        </p:txBody>
      </p:sp>
      <p:sp>
        <p:nvSpPr>
          <p:cNvPr id="20" name="Content Placeholder 19"/>
          <p:cNvSpPr>
            <a:spLocks noGrp="1"/>
          </p:cNvSpPr>
          <p:nvPr>
            <p:ph idx="1"/>
          </p:nvPr>
        </p:nvSpPr>
        <p:spPr>
          <a:xfrm>
            <a:off x="306387" y="1066800"/>
            <a:ext cx="2744549" cy="2743200"/>
          </a:xfrm>
        </p:spPr>
        <p:txBody>
          <a:bodyPr/>
          <a:lstStyle/>
          <a:p>
            <a:pPr>
              <a:lnSpc>
                <a:spcPts val="1700"/>
              </a:lnSpc>
              <a:spcBef>
                <a:spcPts val="0"/>
              </a:spcBef>
              <a:spcAft>
                <a:spcPts val="600"/>
              </a:spcAft>
              <a:tabLst>
                <a:tab pos="1915119" algn="l"/>
              </a:tabLst>
            </a:pPr>
            <a:r>
              <a:rPr lang="en-US" sz="1600" dirty="0" smtClean="0">
                <a:solidFill>
                  <a:schemeClr val="accent5">
                    <a:lumMod val="50000"/>
                  </a:schemeClr>
                </a:solidFill>
                <a:ea typeface="ＭＳ Ｐゴシック" pitchFamily="34" charset="-128"/>
              </a:rPr>
              <a:t>Key points:</a:t>
            </a:r>
          </a:p>
          <a:p>
            <a:pPr marL="400050" lvl="1" indent="-171450">
              <a:lnSpc>
                <a:spcPts val="1600"/>
              </a:lnSpc>
              <a:spcBef>
                <a:spcPts val="0"/>
              </a:spcBef>
              <a:spcAft>
                <a:spcPts val="0"/>
              </a:spcAft>
              <a:buFont typeface="Arial" pitchFamily="34" charset="0"/>
              <a:buChar char="•"/>
              <a:tabLst>
                <a:tab pos="1915119" algn="l"/>
              </a:tabLst>
            </a:pPr>
            <a:r>
              <a:rPr lang="en-US" sz="1600" dirty="0" smtClean="0">
                <a:solidFill>
                  <a:schemeClr val="accent5">
                    <a:lumMod val="50000"/>
                  </a:schemeClr>
                </a:solidFill>
                <a:ea typeface="ＭＳ Ｐゴシック" pitchFamily="34" charset="-128"/>
              </a:rPr>
              <a:t>You can start with any one of the 3 early steps.</a:t>
            </a:r>
          </a:p>
          <a:p>
            <a:pPr marL="400050" lvl="1" indent="-171450">
              <a:lnSpc>
                <a:spcPts val="1600"/>
              </a:lnSpc>
              <a:spcBef>
                <a:spcPts val="0"/>
              </a:spcBef>
              <a:spcAft>
                <a:spcPts val="0"/>
              </a:spcAft>
              <a:buFont typeface="Arial" pitchFamily="34" charset="0"/>
              <a:buChar char="•"/>
              <a:tabLst>
                <a:tab pos="1915119" algn="l"/>
              </a:tabLst>
            </a:pPr>
            <a:r>
              <a:rPr lang="en-US" sz="1600" dirty="0" smtClean="0">
                <a:solidFill>
                  <a:schemeClr val="accent5">
                    <a:lumMod val="50000"/>
                  </a:schemeClr>
                </a:solidFill>
                <a:ea typeface="ＭＳ Ｐゴシック" pitchFamily="34" charset="-128"/>
              </a:rPr>
              <a:t>Insights at any of the 3 steps may cause you to cycle back to revisit the other 2.</a:t>
            </a:r>
          </a:p>
          <a:p>
            <a:pPr marL="400050" lvl="1" indent="-171450">
              <a:lnSpc>
                <a:spcPts val="1600"/>
              </a:lnSpc>
              <a:spcBef>
                <a:spcPts val="0"/>
              </a:spcBef>
              <a:spcAft>
                <a:spcPts val="0"/>
              </a:spcAft>
              <a:buFont typeface="Arial" pitchFamily="34" charset="0"/>
              <a:buChar char="•"/>
              <a:tabLst>
                <a:tab pos="1915119" algn="l"/>
              </a:tabLst>
            </a:pPr>
            <a:r>
              <a:rPr lang="en-US" sz="1600" dirty="0" smtClean="0">
                <a:solidFill>
                  <a:schemeClr val="accent5">
                    <a:lumMod val="50000"/>
                  </a:schemeClr>
                </a:solidFill>
                <a:ea typeface="ＭＳ Ｐゴシック" pitchFamily="34" charset="-128"/>
              </a:rPr>
              <a:t>You must complete all 3  steps before moving on to data collection.</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7"/>
          <p:cNvGrpSpPr/>
          <p:nvPr/>
        </p:nvGrpSpPr>
        <p:grpSpPr>
          <a:xfrm>
            <a:off x="109537" y="1020082"/>
            <a:ext cx="2787651" cy="2713718"/>
            <a:chOff x="109536" y="1020082"/>
            <a:chExt cx="2787651" cy="2713718"/>
          </a:xfrm>
        </p:grpSpPr>
        <p:grpSp>
          <p:nvGrpSpPr>
            <p:cNvPr id="3" name="Group 22"/>
            <p:cNvGrpSpPr/>
            <p:nvPr/>
          </p:nvGrpSpPr>
          <p:grpSpPr>
            <a:xfrm>
              <a:off x="534297" y="1534832"/>
              <a:ext cx="1973318" cy="1826541"/>
              <a:chOff x="1969396" y="1532440"/>
              <a:chExt cx="1973318" cy="1826541"/>
            </a:xfrm>
          </p:grpSpPr>
          <p:sp>
            <p:nvSpPr>
              <p:cNvPr id="42" name="Freeform 44"/>
              <p:cNvSpPr>
                <a:spLocks noChangeAspect="1"/>
              </p:cNvSpPr>
              <p:nvPr/>
            </p:nvSpPr>
            <p:spPr bwMode="auto">
              <a:xfrm>
                <a:off x="2305349" y="3137187"/>
                <a:ext cx="213097" cy="168520"/>
              </a:xfrm>
              <a:custGeom>
                <a:avLst/>
                <a:gdLst/>
                <a:ahLst/>
                <a:cxnLst>
                  <a:cxn ang="0">
                    <a:pos x="0" y="0"/>
                  </a:cxn>
                  <a:cxn ang="0">
                    <a:pos x="168" y="168"/>
                  </a:cxn>
                  <a:cxn ang="0">
                    <a:pos x="304" y="240"/>
                  </a:cxn>
                </a:cxnLst>
                <a:rect l="0" t="0" r="r" b="b"/>
                <a:pathLst>
                  <a:path w="304" h="240">
                    <a:moveTo>
                      <a:pt x="0" y="0"/>
                    </a:moveTo>
                    <a:cubicBezTo>
                      <a:pt x="28" y="29"/>
                      <a:pt x="117" y="128"/>
                      <a:pt x="168" y="168"/>
                    </a:cubicBezTo>
                    <a:cubicBezTo>
                      <a:pt x="219" y="208"/>
                      <a:pt x="276" y="225"/>
                      <a:pt x="304" y="2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43" name="Freeform 47"/>
              <p:cNvSpPr>
                <a:spLocks noChangeAspect="1"/>
              </p:cNvSpPr>
              <p:nvPr/>
            </p:nvSpPr>
            <p:spPr bwMode="auto">
              <a:xfrm>
                <a:off x="2272732" y="1532440"/>
                <a:ext cx="263109" cy="195701"/>
              </a:xfrm>
              <a:custGeom>
                <a:avLst/>
                <a:gdLst/>
                <a:ahLst/>
                <a:cxnLst>
                  <a:cxn ang="0">
                    <a:pos x="376" y="0"/>
                  </a:cxn>
                  <a:cxn ang="0">
                    <a:pos x="160" y="120"/>
                  </a:cxn>
                  <a:cxn ang="0">
                    <a:pos x="0" y="280"/>
                  </a:cxn>
                </a:cxnLst>
                <a:rect l="0" t="0" r="r" b="b"/>
                <a:pathLst>
                  <a:path w="376" h="280">
                    <a:moveTo>
                      <a:pt x="376" y="0"/>
                    </a:moveTo>
                    <a:cubicBezTo>
                      <a:pt x="341" y="20"/>
                      <a:pt x="223" y="73"/>
                      <a:pt x="160" y="120"/>
                    </a:cubicBezTo>
                    <a:cubicBezTo>
                      <a:pt x="97" y="167"/>
                      <a:pt x="33" y="247"/>
                      <a:pt x="0" y="280"/>
                    </a:cubicBezTo>
                  </a:path>
                </a:pathLst>
              </a:custGeom>
              <a:ln>
                <a:solidFill>
                  <a:schemeClr val="tx2"/>
                </a:solidFill>
                <a:headEnd type="stealth" w="med" len="lg"/>
                <a:tailEn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44" name="Freeform 48"/>
              <p:cNvSpPr>
                <a:spLocks noChangeAspect="1"/>
              </p:cNvSpPr>
              <p:nvPr/>
            </p:nvSpPr>
            <p:spPr bwMode="auto">
              <a:xfrm>
                <a:off x="3282767" y="3179589"/>
                <a:ext cx="242452" cy="179392"/>
              </a:xfrm>
              <a:custGeom>
                <a:avLst/>
                <a:gdLst/>
                <a:ahLst/>
                <a:cxnLst>
                  <a:cxn ang="0">
                    <a:pos x="0" y="257"/>
                  </a:cxn>
                  <a:cxn ang="0">
                    <a:pos x="233" y="123"/>
                  </a:cxn>
                  <a:cxn ang="0">
                    <a:pos x="347" y="0"/>
                  </a:cxn>
                </a:cxnLst>
                <a:rect l="0" t="0" r="r" b="b"/>
                <a:pathLst>
                  <a:path w="347" h="257">
                    <a:moveTo>
                      <a:pt x="0" y="257"/>
                    </a:moveTo>
                    <a:cubicBezTo>
                      <a:pt x="39" y="236"/>
                      <a:pt x="175" y="166"/>
                      <a:pt x="233" y="123"/>
                    </a:cubicBezTo>
                    <a:cubicBezTo>
                      <a:pt x="291" y="80"/>
                      <a:pt x="323" y="25"/>
                      <a:pt x="347" y="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45" name="Freeform 49"/>
              <p:cNvSpPr>
                <a:spLocks noChangeAspect="1"/>
              </p:cNvSpPr>
              <p:nvPr/>
            </p:nvSpPr>
            <p:spPr bwMode="auto">
              <a:xfrm>
                <a:off x="3917708" y="2315243"/>
                <a:ext cx="25006" cy="280505"/>
              </a:xfrm>
              <a:custGeom>
                <a:avLst/>
                <a:gdLst/>
                <a:ahLst/>
                <a:cxnLst>
                  <a:cxn ang="0">
                    <a:pos x="16" y="400"/>
                  </a:cxn>
                  <a:cxn ang="0">
                    <a:pos x="32" y="184"/>
                  </a:cxn>
                  <a:cxn ang="0">
                    <a:pos x="0" y="0"/>
                  </a:cxn>
                </a:cxnLst>
                <a:rect l="0" t="0" r="r" b="b"/>
                <a:pathLst>
                  <a:path w="35" h="400">
                    <a:moveTo>
                      <a:pt x="16" y="400"/>
                    </a:moveTo>
                    <a:cubicBezTo>
                      <a:pt x="19" y="363"/>
                      <a:pt x="35" y="251"/>
                      <a:pt x="32" y="184"/>
                    </a:cubicBezTo>
                    <a:cubicBezTo>
                      <a:pt x="29" y="117"/>
                      <a:pt x="7" y="38"/>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a:p>
            </p:txBody>
          </p:sp>
          <p:sp>
            <p:nvSpPr>
              <p:cNvPr id="46" name="Freeform 50"/>
              <p:cNvSpPr>
                <a:spLocks noChangeAspect="1"/>
              </p:cNvSpPr>
              <p:nvPr/>
            </p:nvSpPr>
            <p:spPr bwMode="auto">
              <a:xfrm>
                <a:off x="3401275" y="1538963"/>
                <a:ext cx="232667" cy="176131"/>
              </a:xfrm>
              <a:custGeom>
                <a:avLst/>
                <a:gdLst/>
                <a:ahLst/>
                <a:cxnLst>
                  <a:cxn ang="0">
                    <a:pos x="332" y="252"/>
                  </a:cxn>
                  <a:cxn ang="0">
                    <a:pos x="148" y="92"/>
                  </a:cxn>
                  <a:cxn ang="0">
                    <a:pos x="0" y="0"/>
                  </a:cxn>
                </a:cxnLst>
                <a:rect l="0" t="0" r="r" b="b"/>
                <a:pathLst>
                  <a:path w="332" h="252">
                    <a:moveTo>
                      <a:pt x="332" y="252"/>
                    </a:moveTo>
                    <a:cubicBezTo>
                      <a:pt x="301" y="225"/>
                      <a:pt x="203" y="134"/>
                      <a:pt x="148" y="92"/>
                    </a:cubicBezTo>
                    <a:cubicBezTo>
                      <a:pt x="93" y="50"/>
                      <a:pt x="31" y="19"/>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a:p>
            </p:txBody>
          </p:sp>
          <p:sp>
            <p:nvSpPr>
              <p:cNvPr id="47" name="Freeform 51"/>
              <p:cNvSpPr>
                <a:spLocks noChangeAspect="1"/>
              </p:cNvSpPr>
              <p:nvPr/>
            </p:nvSpPr>
            <p:spPr bwMode="auto">
              <a:xfrm>
                <a:off x="1969396" y="2372867"/>
                <a:ext cx="35878" cy="307685"/>
              </a:xfrm>
              <a:custGeom>
                <a:avLst/>
                <a:gdLst/>
                <a:ahLst/>
                <a:cxnLst>
                  <a:cxn ang="0">
                    <a:pos x="28" y="0"/>
                  </a:cxn>
                  <a:cxn ang="0">
                    <a:pos x="4" y="208"/>
                  </a:cxn>
                  <a:cxn ang="0">
                    <a:pos x="52" y="440"/>
                  </a:cxn>
                </a:cxnLst>
                <a:rect l="0" t="0" r="r" b="b"/>
                <a:pathLst>
                  <a:path w="52" h="440">
                    <a:moveTo>
                      <a:pt x="28" y="0"/>
                    </a:moveTo>
                    <a:cubicBezTo>
                      <a:pt x="24" y="35"/>
                      <a:pt x="0" y="135"/>
                      <a:pt x="4" y="208"/>
                    </a:cubicBezTo>
                    <a:cubicBezTo>
                      <a:pt x="8" y="281"/>
                      <a:pt x="42" y="392"/>
                      <a:pt x="52" y="4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grpSp>
        <p:sp>
          <p:nvSpPr>
            <p:cNvPr id="30" name="Oval 36"/>
            <p:cNvSpPr>
              <a:spLocks noChangeAspect="1" noChangeArrowheads="1"/>
            </p:cNvSpPr>
            <p:nvPr/>
          </p:nvSpPr>
          <p:spPr bwMode="auto">
            <a:xfrm>
              <a:off x="109536" y="1020082"/>
              <a:ext cx="2787651" cy="2713718"/>
            </a:xfrm>
            <a:prstGeom prst="ellipse">
              <a:avLst/>
            </a:prstGeom>
            <a:gradFill>
              <a:gsLst>
                <a:gs pos="0">
                  <a:schemeClr val="accent1">
                    <a:shade val="51000"/>
                    <a:satMod val="130000"/>
                    <a:alpha val="40000"/>
                  </a:schemeClr>
                </a:gs>
                <a:gs pos="80000">
                  <a:schemeClr val="accent1">
                    <a:shade val="93000"/>
                    <a:satMod val="130000"/>
                    <a:alpha val="49000"/>
                  </a:schemeClr>
                </a:gs>
                <a:gs pos="100000">
                  <a:schemeClr val="accent1">
                    <a:shade val="94000"/>
                    <a:satMod val="135000"/>
                    <a:alpha val="48000"/>
                  </a:schemeClr>
                </a:gs>
              </a:gsLst>
            </a:gra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grpSp>
          <p:nvGrpSpPr>
            <p:cNvPr id="4" name="Group 23"/>
            <p:cNvGrpSpPr/>
            <p:nvPr/>
          </p:nvGrpSpPr>
          <p:grpSpPr>
            <a:xfrm>
              <a:off x="153987" y="1069192"/>
              <a:ext cx="2701707" cy="2590800"/>
              <a:chOff x="1600836" y="1066800"/>
              <a:chExt cx="2701707" cy="2590800"/>
            </a:xfrm>
          </p:grpSpPr>
          <p:sp>
            <p:nvSpPr>
              <p:cNvPr id="35" name="Text Box 24"/>
              <p:cNvSpPr txBox="1">
                <a:spLocks noChangeAspect="1" noChangeArrowheads="1"/>
              </p:cNvSpPr>
              <p:nvPr/>
            </p:nvSpPr>
            <p:spPr bwMode="auto">
              <a:xfrm>
                <a:off x="1600836" y="1676400"/>
                <a:ext cx="991551" cy="738664"/>
              </a:xfrm>
              <a:prstGeom prst="rect">
                <a:avLst/>
              </a:prstGeom>
              <a:noFill/>
              <a:ln w="12700">
                <a:noFill/>
                <a:miter lim="800000"/>
                <a:headEnd type="none" w="sm" len="sm"/>
                <a:tailEnd type="none" w="sm" len="sm"/>
              </a:ln>
              <a:effectLst/>
            </p:spPr>
            <p:txBody>
              <a:bodyPr>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Ensure use and share lessons learned</a:t>
                </a:r>
              </a:p>
            </p:txBody>
          </p:sp>
          <p:sp>
            <p:nvSpPr>
              <p:cNvPr id="36" name="Text Box 26"/>
              <p:cNvSpPr txBox="1">
                <a:spLocks noChangeAspect="1" noChangeArrowheads="1"/>
              </p:cNvSpPr>
              <p:nvPr/>
            </p:nvSpPr>
            <p:spPr bwMode="auto">
              <a:xfrm>
                <a:off x="2516187" y="3080519"/>
                <a:ext cx="816465"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Gather credible evidence</a:t>
                </a:r>
              </a:p>
            </p:txBody>
          </p:sp>
          <p:sp>
            <p:nvSpPr>
              <p:cNvPr id="37" name="Text Box 31"/>
              <p:cNvSpPr txBox="1">
                <a:spLocks noChangeAspect="1" noChangeArrowheads="1"/>
              </p:cNvSpPr>
              <p:nvPr/>
            </p:nvSpPr>
            <p:spPr bwMode="auto">
              <a:xfrm>
                <a:off x="2440071" y="1295400"/>
                <a:ext cx="1066716"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Engage stakeholders</a:t>
                </a:r>
              </a:p>
            </p:txBody>
          </p:sp>
          <p:sp>
            <p:nvSpPr>
              <p:cNvPr id="38" name="Text Box 32"/>
              <p:cNvSpPr txBox="1">
                <a:spLocks noChangeAspect="1" noChangeArrowheads="1"/>
              </p:cNvSpPr>
              <p:nvPr/>
            </p:nvSpPr>
            <p:spPr bwMode="auto">
              <a:xfrm>
                <a:off x="3430588" y="1708919"/>
                <a:ext cx="819769"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Describe the program</a:t>
                </a:r>
              </a:p>
            </p:txBody>
          </p:sp>
          <p:sp>
            <p:nvSpPr>
              <p:cNvPr id="39" name="Text Box 33"/>
              <p:cNvSpPr txBox="1">
                <a:spLocks noChangeAspect="1" noChangeArrowheads="1"/>
              </p:cNvSpPr>
              <p:nvPr/>
            </p:nvSpPr>
            <p:spPr bwMode="auto">
              <a:xfrm>
                <a:off x="3278187" y="2623318"/>
                <a:ext cx="1024356"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Focus the evaluation design</a:t>
                </a:r>
              </a:p>
            </p:txBody>
          </p:sp>
          <p:sp>
            <p:nvSpPr>
              <p:cNvPr id="40" name="Text Box 35"/>
              <p:cNvSpPr txBox="1">
                <a:spLocks noChangeAspect="1" noChangeArrowheads="1"/>
              </p:cNvSpPr>
              <p:nvPr/>
            </p:nvSpPr>
            <p:spPr bwMode="auto">
              <a:xfrm>
                <a:off x="1601787" y="2765355"/>
                <a:ext cx="1143000"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Justify conclusions</a:t>
                </a:r>
              </a:p>
            </p:txBody>
          </p:sp>
          <p:sp>
            <p:nvSpPr>
              <p:cNvPr id="41" name="Text Box 37"/>
              <p:cNvSpPr txBox="1">
                <a:spLocks noChangeAspect="1" noChangeArrowheads="1"/>
              </p:cNvSpPr>
              <p:nvPr/>
            </p:nvSpPr>
            <p:spPr bwMode="auto">
              <a:xfrm>
                <a:off x="2439977" y="1066800"/>
                <a:ext cx="1143009" cy="307777"/>
              </a:xfrm>
              <a:prstGeom prst="rect">
                <a:avLst/>
              </a:prstGeom>
              <a:noFill/>
              <a:ln w="9525">
                <a:noFill/>
                <a:miter lim="800000"/>
                <a:headEnd/>
                <a:tailEnd/>
              </a:ln>
              <a:effectLst/>
            </p:spPr>
            <p:txBody>
              <a:bodyPr wrap="square">
                <a:spAutoFit/>
              </a:bodyPr>
              <a:lstStyle/>
              <a:p>
                <a:pPr algn="ctr">
                  <a:spcBef>
                    <a:spcPct val="50000"/>
                  </a:spcBef>
                  <a:defRPr/>
                </a:pPr>
                <a:r>
                  <a:rPr lang="en-US" sz="1400" b="1" dirty="0" smtClean="0">
                    <a:solidFill>
                      <a:schemeClr val="bg1"/>
                    </a:solidFill>
                    <a:effectLst>
                      <a:outerShdw blurRad="38100" dist="38100" dir="2700000" algn="tl">
                        <a:srgbClr val="000000">
                          <a:alpha val="43137"/>
                        </a:srgbClr>
                      </a:outerShdw>
                    </a:effectLst>
                    <a:latin typeface="Arial" charset="0"/>
                  </a:rPr>
                  <a:t>STEP 1</a:t>
                </a:r>
                <a:endParaRPr lang="en-US" sz="1400" b="1" dirty="0">
                  <a:solidFill>
                    <a:schemeClr val="bg1"/>
                  </a:solidFill>
                  <a:effectLst>
                    <a:outerShdw blurRad="38100" dist="38100" dir="2700000" algn="tl">
                      <a:srgbClr val="000000">
                        <a:alpha val="43137"/>
                      </a:srgbClr>
                    </a:outerShdw>
                  </a:effectLst>
                  <a:latin typeface="Arial" charset="0"/>
                </a:endParaRPr>
              </a:p>
            </p:txBody>
          </p:sp>
        </p:grpSp>
        <p:grpSp>
          <p:nvGrpSpPr>
            <p:cNvPr id="5" name="Group 39"/>
            <p:cNvGrpSpPr/>
            <p:nvPr/>
          </p:nvGrpSpPr>
          <p:grpSpPr>
            <a:xfrm>
              <a:off x="1101087" y="1905000"/>
              <a:ext cx="871913" cy="944224"/>
              <a:chOff x="1101087" y="1905000"/>
              <a:chExt cx="871913" cy="944224"/>
            </a:xfrm>
          </p:grpSpPr>
          <p:sp>
            <p:nvSpPr>
              <p:cNvPr id="33" name="Rounded Rectangle 32"/>
              <p:cNvSpPr/>
              <p:nvPr/>
            </p:nvSpPr>
            <p:spPr>
              <a:xfrm>
                <a:off x="1113464" y="1907392"/>
                <a:ext cx="859536" cy="941832"/>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9"/>
              <p:cNvSpPr>
                <a:spLocks noChangeAspect="1" noChangeArrowheads="1"/>
              </p:cNvSpPr>
              <p:nvPr/>
            </p:nvSpPr>
            <p:spPr bwMode="auto">
              <a:xfrm>
                <a:off x="1101087" y="1905000"/>
                <a:ext cx="871913" cy="908583"/>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sz="1100" b="1" dirty="0">
                    <a:solidFill>
                      <a:schemeClr val="tx2"/>
                    </a:solidFill>
                    <a:effectLst>
                      <a:outerShdw blurRad="38100" dist="38100" dir="2700000" algn="tl">
                        <a:srgbClr val="000000">
                          <a:alpha val="43137"/>
                        </a:srgbClr>
                      </a:outerShdw>
                    </a:effectLst>
                    <a:latin typeface="Arial" charset="0"/>
                  </a:rPr>
                  <a:t>Standards</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Utility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Feasibility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Propriety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Accuracy</a:t>
                </a:r>
              </a:p>
            </p:txBody>
          </p:sp>
        </p:grpSp>
      </p:grpSp>
      <p:grpSp>
        <p:nvGrpSpPr>
          <p:cNvPr id="6" name="Group 47"/>
          <p:cNvGrpSpPr/>
          <p:nvPr/>
        </p:nvGrpSpPr>
        <p:grpSpPr>
          <a:xfrm>
            <a:off x="1060768" y="2819399"/>
            <a:ext cx="922020" cy="922020"/>
            <a:chOff x="2584767" y="2895600"/>
            <a:chExt cx="922020" cy="922020"/>
          </a:xfrm>
        </p:grpSpPr>
        <p:sp>
          <p:nvSpPr>
            <p:cNvPr id="49" name="Oval 48"/>
            <p:cNvSpPr>
              <a:spLocks noChangeAspect="1"/>
            </p:cNvSpPr>
            <p:nvPr/>
          </p:nvSpPr>
          <p:spPr>
            <a:xfrm>
              <a:off x="2584767" y="2895600"/>
              <a:ext cx="922020" cy="922020"/>
            </a:xfrm>
            <a:prstGeom prst="ellipse">
              <a:avLst/>
            </a:prstGeom>
            <a:solidFill>
              <a:schemeClr val="accent1"/>
            </a:solidFill>
            <a:ln w="28575">
              <a:solidFill>
                <a:schemeClr val="accent1">
                  <a:lumMod val="50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 Box 26"/>
            <p:cNvSpPr txBox="1">
              <a:spLocks noChangeAspect="1" noChangeArrowheads="1"/>
            </p:cNvSpPr>
            <p:nvPr/>
          </p:nvSpPr>
          <p:spPr bwMode="auto">
            <a:xfrm>
              <a:off x="2614122" y="3011269"/>
              <a:ext cx="892665" cy="64633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200" b="1" dirty="0">
                  <a:solidFill>
                    <a:schemeClr val="bg1"/>
                  </a:solidFill>
                  <a:effectLst>
                    <a:outerShdw blurRad="38100" dist="38100" dir="2700000" algn="tl">
                      <a:srgbClr val="000000">
                        <a:alpha val="43137"/>
                      </a:srgbClr>
                    </a:outerShdw>
                  </a:effectLst>
                  <a:latin typeface="Arial" charset="0"/>
                </a:rPr>
                <a:t>Gather credible evidence</a:t>
              </a:r>
            </a:p>
          </p:txBody>
        </p:sp>
      </p:grpSp>
      <p:sp>
        <p:nvSpPr>
          <p:cNvPr id="27" name="Title 26"/>
          <p:cNvSpPr>
            <a:spLocks noGrp="1"/>
          </p:cNvSpPr>
          <p:nvPr>
            <p:ph type="title"/>
          </p:nvPr>
        </p:nvSpPr>
        <p:spPr/>
        <p:txBody>
          <a:bodyPr/>
          <a:lstStyle/>
          <a:p>
            <a:r>
              <a:rPr lang="en-US" dirty="0" smtClean="0">
                <a:ea typeface="ＭＳ Ｐゴシック" pitchFamily="34" charset="-128"/>
              </a:rPr>
              <a:t>CDC’s Framework Step 4</a:t>
            </a:r>
            <a:endParaRPr lang="en-US" dirty="0"/>
          </a:p>
        </p:txBody>
      </p:sp>
      <p:sp>
        <p:nvSpPr>
          <p:cNvPr id="31" name="Content Placeholder 30"/>
          <p:cNvSpPr>
            <a:spLocks noGrp="1"/>
          </p:cNvSpPr>
          <p:nvPr>
            <p:ph idx="1"/>
          </p:nvPr>
        </p:nvSpPr>
        <p:spPr>
          <a:xfrm>
            <a:off x="2897187" y="1066800"/>
            <a:ext cx="2895600" cy="2743200"/>
          </a:xfrm>
        </p:spPr>
        <p:txBody>
          <a:bodyPr/>
          <a:lstStyle/>
          <a:p>
            <a:pPr>
              <a:lnSpc>
                <a:spcPts val="1700"/>
              </a:lnSpc>
              <a:spcBef>
                <a:spcPts val="0"/>
              </a:spcBef>
              <a:spcAft>
                <a:spcPts val="0"/>
              </a:spcAft>
              <a:buBlip>
                <a:blip r:embed="rId3"/>
              </a:buBlip>
              <a:tabLst>
                <a:tab pos="1915119" algn="l"/>
              </a:tabLst>
            </a:pPr>
            <a:r>
              <a:rPr lang="en-US" sz="1600" dirty="0" smtClean="0">
                <a:ea typeface="ＭＳ Ｐゴシック" pitchFamily="34" charset="-128"/>
              </a:rPr>
              <a:t> </a:t>
            </a:r>
            <a:r>
              <a:rPr lang="en-US" sz="1600" dirty="0" smtClean="0">
                <a:solidFill>
                  <a:schemeClr val="accent5">
                    <a:lumMod val="50000"/>
                  </a:schemeClr>
                </a:solidFill>
                <a:ea typeface="ＭＳ Ｐゴシック" pitchFamily="34" charset="-128"/>
              </a:rPr>
              <a:t>Step 4: </a:t>
            </a:r>
          </a:p>
          <a:p>
            <a:pPr lvl="1">
              <a:lnSpc>
                <a:spcPts val="1700"/>
              </a:lnSpc>
              <a:spcBef>
                <a:spcPts val="0"/>
              </a:spcBef>
              <a:spcAft>
                <a:spcPts val="600"/>
              </a:spcAft>
              <a:buNone/>
              <a:tabLst>
                <a:tab pos="1915119" algn="l"/>
              </a:tabLst>
            </a:pPr>
            <a:r>
              <a:rPr lang="en-US" sz="1600" dirty="0" smtClean="0">
                <a:solidFill>
                  <a:schemeClr val="accent5">
                    <a:lumMod val="50000"/>
                  </a:schemeClr>
                </a:solidFill>
                <a:ea typeface="ＭＳ Ｐゴシック" pitchFamily="34" charset="-128"/>
              </a:rPr>
              <a:t>Gather credible evidence</a:t>
            </a:r>
          </a:p>
          <a:p>
            <a:pPr marL="304800" lvl="1" indent="-19050">
              <a:lnSpc>
                <a:spcPts val="1700"/>
              </a:lnSpc>
              <a:spcBef>
                <a:spcPts val="0"/>
              </a:spcBef>
              <a:spcAft>
                <a:spcPts val="600"/>
              </a:spcAft>
              <a:buNone/>
              <a:tabLst>
                <a:tab pos="1915119" algn="l"/>
              </a:tabLst>
            </a:pPr>
            <a:r>
              <a:rPr lang="en-US" sz="1600" dirty="0" smtClean="0">
                <a:ea typeface="ＭＳ Ｐゴシック" pitchFamily="34" charset="-128"/>
              </a:rPr>
              <a:t>Write indicators and choose and implement data collection sources and methods.</a:t>
            </a:r>
          </a:p>
          <a:p>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nceh_webinar_template">
  <a:themeElements>
    <a:clrScheme name="Custom 2">
      <a:dk1>
        <a:srgbClr val="000000"/>
      </a:dk1>
      <a:lt1>
        <a:srgbClr val="FFFFFF"/>
      </a:lt1>
      <a:dk2>
        <a:srgbClr val="4C3A62"/>
      </a:dk2>
      <a:lt2>
        <a:srgbClr val="808080"/>
      </a:lt2>
      <a:accent1>
        <a:srgbClr val="6985B6"/>
      </a:accent1>
      <a:accent2>
        <a:srgbClr val="3333CC"/>
      </a:accent2>
      <a:accent3>
        <a:srgbClr val="FFFFFF"/>
      </a:accent3>
      <a:accent4>
        <a:srgbClr val="000000"/>
      </a:accent4>
      <a:accent5>
        <a:srgbClr val="C1D5B0"/>
      </a:accent5>
      <a:accent6>
        <a:srgbClr val="2D2DB9"/>
      </a:accent6>
      <a:hlink>
        <a:srgbClr val="4C3A62"/>
      </a:hlink>
      <a:folHlink>
        <a:srgbClr val="B2B2B2"/>
      </a:folHlink>
    </a:clrScheme>
    <a:fontScheme name="blue_webinar_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2248</TotalTime>
  <Words>3123</Words>
  <Application>Microsoft Office PowerPoint</Application>
  <PresentationFormat>Custom</PresentationFormat>
  <Paragraphs>308</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nceh_webinar_template</vt:lpstr>
      <vt:lpstr>“Walking Through the Steps and Standards”  Presented by: Tom Chapel</vt:lpstr>
      <vt:lpstr>Continuous Quality  Improvement Cycle</vt:lpstr>
      <vt:lpstr>Utilization Focused Evaluation</vt:lpstr>
      <vt:lpstr>CDC’s Evaluation Framework</vt:lpstr>
      <vt:lpstr>CDC’s Framework Step 1</vt:lpstr>
      <vt:lpstr>CDC’s Framework Step 2</vt:lpstr>
      <vt:lpstr>CDC’s Framework Step 3</vt:lpstr>
      <vt:lpstr>The Early Steps Are Iterative</vt:lpstr>
      <vt:lpstr>CDC’s Framework Step 4</vt:lpstr>
      <vt:lpstr>CDC’s Framework Step 5</vt:lpstr>
      <vt:lpstr>CDC’s Framework Step 6</vt:lpstr>
      <vt:lpstr>Early Steps Guide and Influence Choices Throughout  the Evaluation</vt:lpstr>
      <vt:lpstr>Harvesting the Fruits in Step 4</vt:lpstr>
      <vt:lpstr>Harvesting the Fruits in Step 5</vt:lpstr>
      <vt:lpstr>Harvesting the Fruits in Step 6</vt:lpstr>
      <vt:lpstr>The Evaluation Standards</vt:lpstr>
      <vt:lpstr>The Evaluation Standards</vt:lpstr>
      <vt:lpstr> The Utility Standard </vt:lpstr>
      <vt:lpstr> The Utility Standard </vt:lpstr>
      <vt:lpstr>  The Feasibility Standard  </vt:lpstr>
      <vt:lpstr>  The Feasibility Standard  </vt:lpstr>
      <vt:lpstr>  The Propriety Standard  </vt:lpstr>
      <vt:lpstr>  The Propriety Standard  </vt:lpstr>
      <vt:lpstr>  The Accuracy Standard  </vt:lpstr>
      <vt:lpstr>  The Accuracy Standard  </vt:lpstr>
      <vt:lpstr>In Short</vt:lpstr>
      <vt:lpstr>End “Overview of the  Steps and Standards”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Evaluation  Webinar Series Part 1 </dc:title>
  <dc:creator> Pat Weinberg</dc:creator>
  <cp:lastModifiedBy>User</cp:lastModifiedBy>
  <cp:revision>152</cp:revision>
  <dcterms:created xsi:type="dcterms:W3CDTF">2011-06-27T19:42:47Z</dcterms:created>
  <dcterms:modified xsi:type="dcterms:W3CDTF">2012-07-25T12:11:59Z</dcterms:modified>
</cp:coreProperties>
</file>