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2"/>
  </p:notesMasterIdLst>
  <p:handoutMasterIdLst>
    <p:handoutMasterId r:id="rId63"/>
  </p:handoutMasterIdLst>
  <p:sldIdLst>
    <p:sldId id="292" r:id="rId2"/>
    <p:sldId id="277" r:id="rId3"/>
    <p:sldId id="260" r:id="rId4"/>
    <p:sldId id="269" r:id="rId5"/>
    <p:sldId id="261" r:id="rId6"/>
    <p:sldId id="262" r:id="rId7"/>
    <p:sldId id="270" r:id="rId8"/>
    <p:sldId id="271" r:id="rId9"/>
    <p:sldId id="263" r:id="rId10"/>
    <p:sldId id="264" r:id="rId11"/>
    <p:sldId id="272" r:id="rId12"/>
    <p:sldId id="278" r:id="rId13"/>
    <p:sldId id="275" r:id="rId14"/>
    <p:sldId id="273" r:id="rId15"/>
    <p:sldId id="265" r:id="rId16"/>
    <p:sldId id="274" r:id="rId17"/>
    <p:sldId id="266" r:id="rId18"/>
    <p:sldId id="276" r:id="rId19"/>
    <p:sldId id="267" r:id="rId20"/>
    <p:sldId id="290" r:id="rId21"/>
    <p:sldId id="280" r:id="rId22"/>
    <p:sldId id="279" r:id="rId23"/>
    <p:sldId id="283" r:id="rId24"/>
    <p:sldId id="286" r:id="rId25"/>
    <p:sldId id="287" r:id="rId26"/>
    <p:sldId id="284" r:id="rId27"/>
    <p:sldId id="288" r:id="rId28"/>
    <p:sldId id="285"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Lst>
  <p:sldSz cx="6099175" cy="4572000"/>
  <p:notesSz cx="7010400" cy="9296400"/>
  <p:defaultTextStyle>
    <a:defPPr>
      <a:defRPr lang="en-US"/>
    </a:defPPr>
    <a:lvl1pPr algn="l" rtl="0" fontAlgn="base">
      <a:spcBef>
        <a:spcPct val="0"/>
      </a:spcBef>
      <a:spcAft>
        <a:spcPct val="0"/>
      </a:spcAft>
      <a:defRPr sz="1600" kern="1200">
        <a:solidFill>
          <a:schemeClr val="tx1"/>
        </a:solidFill>
        <a:latin typeface="Times New Roman" charset="0"/>
        <a:ea typeface="+mn-ea"/>
        <a:cs typeface="+mn-cs"/>
      </a:defRPr>
    </a:lvl1pPr>
    <a:lvl2pPr marL="304861" algn="l" rtl="0" fontAlgn="base">
      <a:spcBef>
        <a:spcPct val="0"/>
      </a:spcBef>
      <a:spcAft>
        <a:spcPct val="0"/>
      </a:spcAft>
      <a:defRPr sz="1600" kern="1200">
        <a:solidFill>
          <a:schemeClr val="tx1"/>
        </a:solidFill>
        <a:latin typeface="Times New Roman" charset="0"/>
        <a:ea typeface="+mn-ea"/>
        <a:cs typeface="+mn-cs"/>
      </a:defRPr>
    </a:lvl2pPr>
    <a:lvl3pPr marL="609722" algn="l" rtl="0" fontAlgn="base">
      <a:spcBef>
        <a:spcPct val="0"/>
      </a:spcBef>
      <a:spcAft>
        <a:spcPct val="0"/>
      </a:spcAft>
      <a:defRPr sz="1600" kern="1200">
        <a:solidFill>
          <a:schemeClr val="tx1"/>
        </a:solidFill>
        <a:latin typeface="Times New Roman" charset="0"/>
        <a:ea typeface="+mn-ea"/>
        <a:cs typeface="+mn-cs"/>
      </a:defRPr>
    </a:lvl3pPr>
    <a:lvl4pPr marL="914583" algn="l" rtl="0" fontAlgn="base">
      <a:spcBef>
        <a:spcPct val="0"/>
      </a:spcBef>
      <a:spcAft>
        <a:spcPct val="0"/>
      </a:spcAft>
      <a:defRPr sz="1600" kern="1200">
        <a:solidFill>
          <a:schemeClr val="tx1"/>
        </a:solidFill>
        <a:latin typeface="Times New Roman" charset="0"/>
        <a:ea typeface="+mn-ea"/>
        <a:cs typeface="+mn-cs"/>
      </a:defRPr>
    </a:lvl4pPr>
    <a:lvl5pPr marL="1219444" algn="l" rtl="0" fontAlgn="base">
      <a:spcBef>
        <a:spcPct val="0"/>
      </a:spcBef>
      <a:spcAft>
        <a:spcPct val="0"/>
      </a:spcAft>
      <a:defRPr sz="1600" kern="1200">
        <a:solidFill>
          <a:schemeClr val="tx1"/>
        </a:solidFill>
        <a:latin typeface="Times New Roman" charset="0"/>
        <a:ea typeface="+mn-ea"/>
        <a:cs typeface="+mn-cs"/>
      </a:defRPr>
    </a:lvl5pPr>
    <a:lvl6pPr marL="1524305" algn="l" defTabSz="609722" rtl="0" eaLnBrk="1" latinLnBrk="0" hangingPunct="1">
      <a:defRPr sz="1600" kern="1200">
        <a:solidFill>
          <a:schemeClr val="tx1"/>
        </a:solidFill>
        <a:latin typeface="Times New Roman" charset="0"/>
        <a:ea typeface="+mn-ea"/>
        <a:cs typeface="+mn-cs"/>
      </a:defRPr>
    </a:lvl6pPr>
    <a:lvl7pPr marL="1829166" algn="l" defTabSz="609722" rtl="0" eaLnBrk="1" latinLnBrk="0" hangingPunct="1">
      <a:defRPr sz="1600" kern="1200">
        <a:solidFill>
          <a:schemeClr val="tx1"/>
        </a:solidFill>
        <a:latin typeface="Times New Roman" charset="0"/>
        <a:ea typeface="+mn-ea"/>
        <a:cs typeface="+mn-cs"/>
      </a:defRPr>
    </a:lvl7pPr>
    <a:lvl8pPr marL="2134027" algn="l" defTabSz="609722" rtl="0" eaLnBrk="1" latinLnBrk="0" hangingPunct="1">
      <a:defRPr sz="1600" kern="1200">
        <a:solidFill>
          <a:schemeClr val="tx1"/>
        </a:solidFill>
        <a:latin typeface="Times New Roman" charset="0"/>
        <a:ea typeface="+mn-ea"/>
        <a:cs typeface="+mn-cs"/>
      </a:defRPr>
    </a:lvl8pPr>
    <a:lvl9pPr marL="2438888" algn="l" defTabSz="609722" rtl="0" eaLnBrk="1" latinLnBrk="0" hangingPunct="1">
      <a:defRPr sz="16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5295" autoAdjust="0"/>
    <p:restoredTop sz="65897" autoAdjust="0"/>
  </p:normalViewPr>
  <p:slideViewPr>
    <p:cSldViewPr>
      <p:cViewPr>
        <p:scale>
          <a:sx n="100" d="100"/>
          <a:sy n="100" d="100"/>
        </p:scale>
        <p:origin x="-456" y="330"/>
      </p:cViewPr>
      <p:guideLst>
        <p:guide orient="horz" pos="1440"/>
        <p:guide pos="1921"/>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C20FEA8-A465-405C-B745-DA8B585A2867}" type="datetimeFigureOut">
              <a:rPr lang="en-US" smtClean="0"/>
              <a:pPr/>
              <a:t>12/13/2010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3B1B17E-3AEA-432C-BBD3-D91FE1AA237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F933C3D-D745-41F4-9659-73F93FFBCC77}" type="datetimeFigureOut">
              <a:rPr lang="en-US" smtClean="0"/>
              <a:pPr/>
              <a:t>12/13/2010</a:t>
            </a:fld>
            <a:endParaRPr lang="en-US"/>
          </a:p>
        </p:txBody>
      </p:sp>
      <p:sp>
        <p:nvSpPr>
          <p:cNvPr id="4" name="Slide Image Placeholder 3"/>
          <p:cNvSpPr>
            <a:spLocks noGrp="1" noRot="1" noChangeAspect="1"/>
          </p:cNvSpPr>
          <p:nvPr>
            <p:ph type="sldImg" idx="2"/>
          </p:nvPr>
        </p:nvSpPr>
        <p:spPr>
          <a:xfrm>
            <a:off x="1179513" y="696913"/>
            <a:ext cx="465137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EAC45AD-F9E6-458A-BF6F-64090D6C3C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609722" rtl="0" eaLnBrk="1" latinLnBrk="0" hangingPunct="1">
      <a:defRPr sz="800" kern="1200">
        <a:solidFill>
          <a:schemeClr val="tx1"/>
        </a:solidFill>
        <a:latin typeface="+mn-lt"/>
        <a:ea typeface="+mn-ea"/>
        <a:cs typeface="+mn-cs"/>
      </a:defRPr>
    </a:lvl1pPr>
    <a:lvl2pPr marL="304861" algn="l" defTabSz="609722" rtl="0" eaLnBrk="1" latinLnBrk="0" hangingPunct="1">
      <a:defRPr sz="800" kern="1200">
        <a:solidFill>
          <a:schemeClr val="tx1"/>
        </a:solidFill>
        <a:latin typeface="+mn-lt"/>
        <a:ea typeface="+mn-ea"/>
        <a:cs typeface="+mn-cs"/>
      </a:defRPr>
    </a:lvl2pPr>
    <a:lvl3pPr marL="609722" algn="l" defTabSz="609722" rtl="0" eaLnBrk="1" latinLnBrk="0" hangingPunct="1">
      <a:defRPr sz="800" kern="1200">
        <a:solidFill>
          <a:schemeClr val="tx1"/>
        </a:solidFill>
        <a:latin typeface="+mn-lt"/>
        <a:ea typeface="+mn-ea"/>
        <a:cs typeface="+mn-cs"/>
      </a:defRPr>
    </a:lvl3pPr>
    <a:lvl4pPr marL="914583" algn="l" defTabSz="609722" rtl="0" eaLnBrk="1" latinLnBrk="0" hangingPunct="1">
      <a:defRPr sz="800" kern="1200">
        <a:solidFill>
          <a:schemeClr val="tx1"/>
        </a:solidFill>
        <a:latin typeface="+mn-lt"/>
        <a:ea typeface="+mn-ea"/>
        <a:cs typeface="+mn-cs"/>
      </a:defRPr>
    </a:lvl4pPr>
    <a:lvl5pPr marL="1219444" algn="l" defTabSz="609722" rtl="0" eaLnBrk="1" latinLnBrk="0" hangingPunct="1">
      <a:defRPr sz="800" kern="1200">
        <a:solidFill>
          <a:schemeClr val="tx1"/>
        </a:solidFill>
        <a:latin typeface="+mn-lt"/>
        <a:ea typeface="+mn-ea"/>
        <a:cs typeface="+mn-cs"/>
      </a:defRPr>
    </a:lvl5pPr>
    <a:lvl6pPr marL="1524305" algn="l" defTabSz="609722" rtl="0" eaLnBrk="1" latinLnBrk="0" hangingPunct="1">
      <a:defRPr sz="800" kern="1200">
        <a:solidFill>
          <a:schemeClr val="tx1"/>
        </a:solidFill>
        <a:latin typeface="+mn-lt"/>
        <a:ea typeface="+mn-ea"/>
        <a:cs typeface="+mn-cs"/>
      </a:defRPr>
    </a:lvl6pPr>
    <a:lvl7pPr marL="1829166" algn="l" defTabSz="609722" rtl="0" eaLnBrk="1" latinLnBrk="0" hangingPunct="1">
      <a:defRPr sz="800" kern="1200">
        <a:solidFill>
          <a:schemeClr val="tx1"/>
        </a:solidFill>
        <a:latin typeface="+mn-lt"/>
        <a:ea typeface="+mn-ea"/>
        <a:cs typeface="+mn-cs"/>
      </a:defRPr>
    </a:lvl7pPr>
    <a:lvl8pPr marL="2134027" algn="l" defTabSz="609722" rtl="0" eaLnBrk="1" latinLnBrk="0" hangingPunct="1">
      <a:defRPr sz="800" kern="1200">
        <a:solidFill>
          <a:schemeClr val="tx1"/>
        </a:solidFill>
        <a:latin typeface="+mn-lt"/>
        <a:ea typeface="+mn-ea"/>
        <a:cs typeface="+mn-cs"/>
      </a:defRPr>
    </a:lvl8pPr>
    <a:lvl9pPr marL="2438888" algn="l" defTabSz="609722"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 like now to move in to the main part of our program and to introduce Tom Chapel.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The first one - is you'll see the slide deals with the definition we use of evaluation at CDC.   In the late 90s, when our framework effort got underway,  the problem we were trying to address wasn’t so much that people didn't do evaluation,  which of course was a problem, but more importantly, when they did it, it didn’t make a  difference.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The findings didn't get used.  There is no program improvement as a result of the time, effort, and suffering that went into program evaluation. So, we first discerned that part of the issue was people defined evaluation too narrowly and they tended to see it pretty much like research.  So we purposefully looked around for the world's broadest definition of evaluation. We wanted to define both evaluation and program much more broadly, so that everyone would see themselves having something worth evaluating and everyone would see evaluation not as a specific set of tools or techniques,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but as sort of an orientation to your program, the idea of continuous reflection.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So, Michael </a:t>
            </a:r>
            <a:r>
              <a:rPr lang="en-US" sz="800" kern="1200" dirty="0" err="1" smtClean="0">
                <a:solidFill>
                  <a:schemeClr val="tx1"/>
                </a:solidFill>
                <a:latin typeface="+mn-lt"/>
                <a:ea typeface="+mn-ea"/>
                <a:cs typeface="+mn-cs"/>
              </a:rPr>
              <a:t>Scriven's</a:t>
            </a:r>
            <a:r>
              <a:rPr lang="en-US" sz="800" kern="1200" dirty="0" smtClean="0">
                <a:solidFill>
                  <a:schemeClr val="tx1"/>
                </a:solidFill>
                <a:latin typeface="+mn-lt"/>
                <a:ea typeface="+mn-ea"/>
                <a:cs typeface="+mn-cs"/>
              </a:rPr>
              <a:t> definition, "Evaluation is the systematic investigation of the merit, worth, or significance of anything."  Okay? Well, other than the word systematic,  it's what we  do 24 hours a day. So that's what we wanted people to think of.  No matter where you sit in  the organization, you're doing something, you have an intended outcome, you can systematically  think and reflect on: Is it going well? Is it going poorly?  Okay?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Likewise, program. We wanted to understand program more broadly. When I was a consultant for all those years, I probably did a hundred pieces of work for CDC.  And I would say maybe a dozen of those actually led to some achievable outcome. Because of those programs evaluations, because   when people did program evaluation, it tended to be limited to people doing big training programs or community interventions or whatever. We wanted to broaden that.  We wanted people who did recommendations and guidelines to think of themselves as   a program, people who develop surveillance systems to think of that as a program. I'm doing something, I can name an intended outcome.  Okay. </a:t>
            </a:r>
          </a:p>
          <a:p>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The next roadblock was this idea of not understanding where evaluation fits in.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Next slide.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In large organizations, people tend to do planning, performance measurement, and evaluation, but they'll often do those in isolation from each other. Right? So, as you can see, these things need to be united; it’s what we call continuous quality improvement or the CQI cycle.  And what goes on and what makes it hard for planners, performance measurers, and evaluators is they tend to go in to these things in a silo or categorical way and so they never have a customer.   So, planners are often accused of what we call evidence-free planning. They come up with interventions or whatever based on what custom, tradition, what they heard was the best practice.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51375" cy="3486150"/>
          </a:xfrm>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Well, what should be the main source planners deal with? Well, evaluators or evaluation data or performance  measurement data. Likewise, evaluators are notorious for running around wildly trying to get someone to use their findings. Well if we thought in the CQI way, we would automatically have a customer for those findings, okay? </a:t>
            </a:r>
            <a:endParaRPr lang="en-US" dirty="0"/>
          </a:p>
        </p:txBody>
      </p:sp>
      <p:sp>
        <p:nvSpPr>
          <p:cNvPr id="4" name="Slide Number Placeholder 3"/>
          <p:cNvSpPr>
            <a:spLocks noGrp="1"/>
          </p:cNvSpPr>
          <p:nvPr>
            <p:ph type="sldNum" sz="quarter" idx="10"/>
          </p:nvPr>
        </p:nvSpPr>
        <p:spPr/>
        <p:txBody>
          <a:bodyPr/>
          <a:lstStyle/>
          <a:p>
            <a:fld id="{FA58D629-4FB0-4772-96C5-81CFB96AF6B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So our evaluation framework from the start said we need to see planning, performance measurement,  and evaluation as integrated and we need to see evaluation as starting off with the idea of  having a customer, having an intended user of findings, and directing the evaluation with  that in mind.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51375" cy="3486150"/>
          </a:xfrm>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The second problem we run into is what we call making the "perfect" the enemy of the "good". </a:t>
            </a:r>
            <a:endParaRPr lang="en-US" dirty="0"/>
          </a:p>
        </p:txBody>
      </p:sp>
      <p:sp>
        <p:nvSpPr>
          <p:cNvPr id="4" name="Slide Number Placeholder 3"/>
          <p:cNvSpPr>
            <a:spLocks noGrp="1"/>
          </p:cNvSpPr>
          <p:nvPr>
            <p:ph type="sldNum" sz="quarter" idx="10"/>
          </p:nvPr>
        </p:nvSpPr>
        <p:spPr/>
        <p:txBody>
          <a:bodyPr/>
          <a:lstStyle/>
          <a:p>
            <a:fld id="{FA58D629-4FB0-4772-96C5-81CFB96AF6B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Tom was recently appointed as acting Chief Performance Officer at the Centers for Disease Control and Prevention.  In that role, he oversees the design and implementation of monitoring and evaluating systems CDC wide and for many of CDC's programs and initiatives. Prior to that, he  served as an internal expert consultant and technical resource on program evaluation  and strategic planning for CDC’s programs and partners, conducting numerous trainings, workshops  and individual consultations on planning and evaluation. He is a well-known and frequent national presenter and author on these topics. </a:t>
            </a:r>
          </a:p>
          <a:p>
            <a:endParaRPr lang="en-US" dirty="0" smtClean="0"/>
          </a:p>
          <a:p>
            <a:r>
              <a:rPr lang="en-US" dirty="0" smtClean="0"/>
              <a:t>Tom is active nationally in the discipline of program Evaluation, serving as the convener for the American Evaluation Association Local Affiliate Collaborative and coordinator of their Summer Evaluation Institute. Tom has hailed from a few areas of the country.  He received his BA from Johns Hopkins in Baltimore and his MA and MBA from the University of Minnesota. Many of us have learned a great deal of program evaluation from Tom, and I'm delighted that he's our presenter today. Tom? Yes, I'm here. Great. Thanks for the introduction.   </a:t>
            </a:r>
          </a:p>
          <a:p>
            <a:r>
              <a:rPr lang="en-US" dirty="0" smtClean="0"/>
              <a:t> </a:t>
            </a:r>
          </a:p>
          <a:p>
            <a:r>
              <a:rPr lang="en-US" dirty="0" smtClean="0"/>
              <a:t>Can I have the next slide?</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51375" cy="3486150"/>
          </a:xfrm>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If I told you today that the only way to be </a:t>
            </a:r>
            <a:r>
              <a:rPr lang="en-US" sz="800" kern="1200" dirty="0" err="1" smtClean="0">
                <a:solidFill>
                  <a:schemeClr val="tx1"/>
                </a:solidFill>
                <a:latin typeface="+mn-lt"/>
                <a:ea typeface="+mn-ea"/>
                <a:cs typeface="+mn-cs"/>
              </a:rPr>
              <a:t>cardiovascularly</a:t>
            </a:r>
            <a:r>
              <a:rPr lang="en-US" sz="800" kern="1200" dirty="0" smtClean="0">
                <a:solidFill>
                  <a:schemeClr val="tx1"/>
                </a:solidFill>
                <a:latin typeface="+mn-lt"/>
                <a:ea typeface="+mn-ea"/>
                <a:cs typeface="+mn-cs"/>
              </a:rPr>
              <a:t> fit was to run a Marathon, for every person that would up their mileage to 26 miles, there'll be 90 people who would say, "Thank you for setting that bar and making it clear to me what I need to do. I can't meet that standard and so consequently I'll do nothing."  All right? Well, evaluation faced the same sort of dilemma in the mid 90s where we set the bar very much like research and people thanked us for that clarity, but instead of getting better evaluations by setting the bar that high, we got less evaluation. </a:t>
            </a:r>
            <a:endParaRPr lang="en-US" dirty="0"/>
          </a:p>
        </p:txBody>
      </p:sp>
      <p:sp>
        <p:nvSpPr>
          <p:cNvPr id="4" name="Slide Number Placeholder 3"/>
          <p:cNvSpPr>
            <a:spLocks noGrp="1"/>
          </p:cNvSpPr>
          <p:nvPr>
            <p:ph type="sldNum" sz="quarter" idx="10"/>
          </p:nvPr>
        </p:nvSpPr>
        <p:spPr/>
        <p:txBody>
          <a:bodyPr/>
          <a:lstStyle/>
          <a:p>
            <a:fld id="{FA58D629-4FB0-4772-96C5-81CFB96AF6B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People exited the process, "That's not me. I don't have that expertise. I don't have those skills.  I don't have the money to do that." Well, just as with cardiovascular fitness, if you can't run a marathon, it doesn't mean you're not going to do anything good by, you know, walking to work instead of driving, by taking the stairs instead of the elevator, by aerobically bowling or gardening or whatever it is you do in your life.  Well, the same thing with evaluation.  There is always something to learn when you're reflective about your program.  And sometimes, it can meet the high canons of research it needs to, but lots of time it doesn't.  Okay?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So, next slide.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So the second thing our framework tried to pitch was that there is always an evaluation worth doing.  It's not always an outcome evaluation, it's not always about what we call causal attribution, but there's almost always something you can learn about your program.  So the biggest mistake is doing nothing because you can only do a little. Cardiovascular fitness, nutrition, and evaluation -- they all have that similarity: even a little bit is going to yield some benefit.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There's no part of evaluation where this more comes to bear than in this area of measurement.  And there's a tendency in evaluation—when  I started doing this work with CDC a decade ago, we tended to evaluate what we could measure.  So, I would walk into a program, I’d say, "What are we going to evaluate?"  They would give me six, seven very plausible questions and I'd say, "Why are those your evaluation questions?"  The answer would invariably be, “Because those are the things we can measure with validity, reliability, and accuracy.” Now, there's nothing wrong with validity, reliability, and accuracy, but the difficulty is that, in public health, the things we can measure with that level of rigor almost always are very, very upstream or proximal things.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How many brochures, how many trainees, how many people showed up for our training—that sort of thing. Now, in the 80s, that worked.  The government was, and our stakeholders were primarily interested in, you know, bang for the buck in terms of efficiency.  Did we get a lot of product out there for the money I gave you? Did you spend my money? And did you - or did you commingle it, all right?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But as the 80s progressed into the 90s, increasingly, we were asked these downstream questions.  Not just what did you do, but how has it mattered, what have you done for me lately, what have you done for public health, right?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So - next slide.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So strong evaluation or strong utilization-focused evaluation—evaluation with a user in mind—worries less about what can be counted and more about what counts.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Evaluation starts off by saying, "What are the important things that need to be measured," and then says, "Can I measure them with enough rigor to meet the needs of this situation this time?" And sometimes, the answer is, "No.  I really need to measure this in a way that looks very much like research."  Well, then, I don't do that intervention or I don't do that evaluation unless I have the resources to do it.  But just as often, the question is more speculative, we can do sentinel data collection, we can do what we call triangulation, looking at the same thing from a lot of different angles and putting the puzzle together.  Right? The second reason that we worry about evaluating only what you can measure is--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--you get what you measure. So, here's a quote from the - here's an excerpt from the New York Times from 1999.  "In Poland in the 1970s, furniture factories were rewarded based on pounds of product shipped.  As a result, today Poles have the world's heaviest furniture."  Okay? Now, the fancy name for this that we're all familiar with from education is called teaching to the test.  There's absolutely nothing wrong with teaching to the test where you'll get what you measure so long as you’ve decided that what you measure is that important thing. But just as often, setting measurement on what we can measure creates very strange distortions where people drive everything they do towards that measure and if that measure is something unimportant or too proximal, then we don't get the public health impact that we're really looking for as programs.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Nothing has advanced the evaluation cause in public health more than, than preaching this idea of intermediate outcomes. When I joined CDC and when I started doing public health work, programs tended to have a fairly decent sense of the activities that they did and they could generally name the health impact they were trying to achieve.  But they lacked a lot of detail of what we call the program logic or the program theory—that vast landscape in the middle that determines why it is that my program will actually make a contribution to that downstream outcome.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51375" cy="3486150"/>
          </a:xfrm>
        </p:spPr>
      </p:sp>
      <p:sp>
        <p:nvSpPr>
          <p:cNvPr id="3" name="Notes Placeholder 2"/>
          <p:cNvSpPr>
            <a:spLocks noGrp="1"/>
          </p:cNvSpPr>
          <p:nvPr>
            <p:ph type="body" idx="1"/>
          </p:nvPr>
        </p:nvSpPr>
        <p:spPr/>
        <p:txBody>
          <a:bodyPr>
            <a:normAutofit/>
          </a:bodyPr>
          <a:lstStyle/>
          <a:p>
            <a:r>
              <a:rPr lang="en-US" dirty="0" smtClean="0"/>
              <a:t>Here’s the objectives for the day. I want to talk a little bit about program evaluation roadblocks. People have good aspirations and then they run aground on these things I am going to introduce today. I'm going to talk about our evaluation framework at CDC as a way to surmount roadblocks, but not because there's something special about our framework, but rather, the approach of our framework is typical of applied evaluation approaches that try to get to the use of findings.  </a:t>
            </a:r>
          </a:p>
          <a:p>
            <a:r>
              <a:rPr lang="en-US" dirty="0" smtClean="0"/>
              <a:t> </a:t>
            </a:r>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FA58D629-4FB0-4772-96C5-81CFB96AF6B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We call these intermediate outcomes.  Okay? And unfortunately and fortunately for public health, it's really where the action lies.  A lot of the health impacts we look for at CDC are not going to be achieved in the current generation.  All right? And so, if one sits and thinks about only measuring that, you're almost committing yourself to failure.  And if our answer is, "Well, then, let me just measure my processes," then you're committing yourself to not meeting the needs of stakeholders who want to know, "Why, thank you for telling me all the stuff you're doing.  Is any of it working?  Does any of it matter?"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So, next slide.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What intermediate outcomes do is help you unravel that story line. "I let this program out of the box with an idea that eventually it would make a contribution to this downstream destination."  But what's the program logic, what's supposed to happen in the middle?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So think of it as planting a garden.  All right?  At the end of the day, I want to collect a certain number of tomatoes and I sort of know what it takes to make that happen.  But I don't wait 90 days and go out in the garden and see if my efforts worked.  I'm always thinking in real time about…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what are markers at 10 days, 20 days, 30 days that tell me I'm on the road to getting lots of tomatoes.  And if I'm not meeting that marker in real time, then I take action immediately. This is one way that evaluation is distinguishable from, sort of, pure research.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In a pure research model, I do an intervention, when the intervention’s had a chance to work its magic, I detect whether or not I got the outcome.  And I'm able by doing a research model to determine that my program achieved that outcome or it didn't.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Now, if I achieve the outcome, that's great.  I can say, "My program caused that outcome." If I didn't achieve the outcome, I'm sort of left, left holding the bag.  I don't know why, I don't have a lot of detail about it. There's sort of this black box or an empty box between what I did and the outcome I was looking for.</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What evaluation does is unpack that black box with intermediate outcomes and it says: there is a journey by which my program will lead to this ultimate destination and it includes milestones at mile 5, 10, and 15 that look like this.  And in real time I'm going to look at those milestones, and if I'm not achieving them, I'm going to take action in real time and change what I'm doing.  Okay?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Well I was a soccer coach when my kid was five years old, which was a, a  while ago now. And I had the world's best soccer program in the history of five-year-old </a:t>
            </a:r>
            <a:r>
              <a:rPr lang="en-US" sz="800" kern="1200" dirty="0" err="1" smtClean="0">
                <a:solidFill>
                  <a:schemeClr val="tx1"/>
                </a:solidFill>
                <a:latin typeface="+mn-lt"/>
                <a:ea typeface="+mn-ea"/>
                <a:cs typeface="+mn-cs"/>
              </a:rPr>
              <a:t>soccerdom</a:t>
            </a:r>
            <a:r>
              <a:rPr lang="en-US" sz="800" kern="1200" dirty="0" smtClean="0">
                <a:solidFill>
                  <a:schemeClr val="tx1"/>
                </a:solidFill>
                <a:latin typeface="+mn-lt"/>
                <a:ea typeface="+mn-ea"/>
                <a:cs typeface="+mn-cs"/>
              </a:rPr>
              <a:t>.  I had snack schedules, drill schedules, nutrition tips.  I had something I’d hand out to parents everyday when they came that said what we're going to do that day, what we were trying to achieve, how to reinforce the behavior at home. On the process side, this thing just sang poetically, but we never won a game.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The whole time I worked with that team, we never won a game.  All right? Now, had I been thinking in a research-oriented way, I would have had to give up for lost my entire approach to </a:t>
            </a:r>
            <a:r>
              <a:rPr lang="en-US" sz="800" kern="1200" dirty="0" err="1" smtClean="0">
                <a:solidFill>
                  <a:schemeClr val="tx1"/>
                </a:solidFill>
                <a:latin typeface="+mn-lt"/>
                <a:ea typeface="+mn-ea"/>
                <a:cs typeface="+mn-cs"/>
              </a:rPr>
              <a:t>soccerdom</a:t>
            </a:r>
            <a:r>
              <a:rPr lang="en-US" sz="800" kern="1200" dirty="0" smtClean="0">
                <a:solidFill>
                  <a:schemeClr val="tx1"/>
                </a:solidFill>
                <a:latin typeface="+mn-lt"/>
                <a:ea typeface="+mn-ea"/>
                <a:cs typeface="+mn-cs"/>
              </a:rPr>
              <a:t>, even though I knew it to be the best in the history of </a:t>
            </a:r>
            <a:r>
              <a:rPr lang="en-US" sz="800" kern="1200" dirty="0" err="1" smtClean="0">
                <a:solidFill>
                  <a:schemeClr val="tx1"/>
                </a:solidFill>
                <a:latin typeface="+mn-lt"/>
                <a:ea typeface="+mn-ea"/>
                <a:cs typeface="+mn-cs"/>
              </a:rPr>
              <a:t>soccerdom</a:t>
            </a:r>
            <a:r>
              <a:rPr lang="en-US" sz="800" kern="1200" dirty="0" smtClean="0">
                <a:solidFill>
                  <a:schemeClr val="tx1"/>
                </a:solidFill>
                <a:latin typeface="+mn-lt"/>
                <a:ea typeface="+mn-ea"/>
                <a:cs typeface="+mn-cs"/>
              </a:rPr>
              <a:t>. Thankfully, if I think about this in terms of intermediate outcomes, it's not hard to name—if  you’ve ever coached 5-year-old soccer players—what are the milestones and markers between how I do my program and this ultimate destination of actually winning games or having a winning season or being the champions.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And for that team, it was, well, we've got to start learning to pass the ball to each other, not to the other team.  We've got to learn to not cluster around the ball but spread out. And then finally, and this is something we actually tracked.  We got to spend more time down in the opponent’s side of the field than huddled around our own net.  Okay? Now, someone would say I'm making that stuff up because I'm not winning games, and that's probably true 10%.  But the reality is, I was puzzled by why we're not winning games. Am I achieving nothing, is my program accomplishing nothing?  And when you view it in terms of these intermediate outcomes, you can see that, while we're not winning games, we're making that progress in the right direction.  Okay?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Here’s the objectives for the day. I want to talk a little bit about program evaluation roadblocks. People have good aspirations and then they run aground on these things I am going to introduce today. I'm going to talk about our evaluation framework at CDC as a way to surmount roadblocks, but not because there's something special about our framework, but rather, the approach of our framework is typical of applied evaluation approaches that try to get to the use of findings.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Next slide.</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Our programs are the same way.  Here's a famous cartoon most of you have probably seen before from Sidney Harris.  Scientist has a, has a - step one, miracle occurs, step three, you know, and then final solution.  And the caption says, "I think you should be more explicit here in step two." Well, when I use logic modeling in particular or I use this approach in strategic planning, invariably, people will say, "I'm glad we had this discussion because I see that our program has some big miracles."  All right? Miracles are not the part of our life that's going to be hard to achieve.  Most of what we want to do in public health and human services would benefit from divine intervention.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The miracle, instead, is that big gap.  It's the big gap in the middle of our program logic that says, "If I do training, technical assistance, funding, and partnerships, I will move the dial on morbidity and mortality due to asthma or diabetes or whatever, right? That miracle is that big space in the middle where we need to unravel, why is it that that program would actually make a contribution in time to that downstream impact?  Okay?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And that's where intermediate outcomes lie and that's really where the power of evaluation in public health lies for two reasons.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If I don't get that distal outcome, I want to be able to convince skeptics I'm making progress in the right direction.  My parents probably were wondering by the end of the season, "I wonder why we haven't won a single game?” But I could point to and say, "But look how the kids have grown.  See how they pass to each other.  See how they now spend 50% of the game down by the other opponent’s net."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In diabetes, a program I had a lot of experience with in the mid 90s, you know, we were not making progress on that distal outcome.  Demographics don't favor making real health impacts on diabetes if you're going to look at it as morbidity and mortality or secondary complications.  The demographics are working against us.  But when you look at intermediate outcomes, we're making great strides in things like timely receipt of foot exams, the number of people with diabetes who know how to self-manage their care. Now, are those excuses because we're not making those distal impacts?  Ten percent.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But 90% is to convince skeptics, "I'm still making progress in the right direction."  And for me as a program, to say every Monday when I show up from work, "I'm not going to get that distal thing for a generation, but I do have my eye on some more proximal prize that I know contributes to that downstream thing and that I can kind of anchor my activity to right now."  Okay?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For folks that do public health or human services, finding intermediate outcomes is usually fairly straightforward.  It's very rare in the world we live in to be able to move a distal or a downstream or a long-term outcome directly solely because of our own efforts.  Almost invariably, our efforts are trying to influence someone else to do something and jointly, our efforts, their efforts, our ability to move them forward is what’s going to get a downstream health impact or public health impact. So the intermediate outcomes are easy to find.</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What's that ultimate outcome I'm looking for?  Who besides me needs to take action to achieve it?  And here at CDC for any sizable program—asthma  or any chronic disease, any of them—almost always, I'm doing something at CDC that's supposed to move the consumer forward, something else to move the provider forward, something else to move policy makers forward.  And in some magical interactive way, all of that leads downstream to getting my public health impact.  Okay? Well, it's specifying that stuff that populates that miracle, that populates the program logic that lives in those intermediate outcomes.  Okay? Uh, next one.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This is the second thing, I think the second message that's been empowering as we think about evaluation in public health.  And that is, I had a friend in New Jersey, she happened to be in the diabetes program but she could have been in almost any public health program.  And after a presentation sort of like this but at a conference, she came up and said, "I have this problem.  In New Jersey, the number of amputations of legs from people with diabetes has gone way down, but my problem is, I can't hold my program responsible for that change.  I can't make the case that my program was responsible for that change."  Okay? Well, what she’s doing is confusing what we call attribution and contribution.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 </a:t>
            </a:r>
            <a:endParaRPr lang="en-US" sz="8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EAC45AD-F9E6-458A-BF6F-64090D6C3C5E}"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In the late 80s, the Institute of Medicine came out with a with a book called, "The Future of Public Health," where they made the case that the biggest thing public health was doing wrong was seeing itself as a direct deliverer of services instead of a </a:t>
            </a:r>
            <a:r>
              <a:rPr lang="en-US" sz="800" kern="1200" dirty="0" err="1" smtClean="0">
                <a:solidFill>
                  <a:schemeClr val="tx1"/>
                </a:solidFill>
                <a:latin typeface="+mn-lt"/>
                <a:ea typeface="+mn-ea"/>
                <a:cs typeface="+mn-cs"/>
              </a:rPr>
              <a:t>mobilizer</a:t>
            </a:r>
            <a:r>
              <a:rPr lang="en-US" sz="800" kern="1200" dirty="0" smtClean="0">
                <a:solidFill>
                  <a:schemeClr val="tx1"/>
                </a:solidFill>
                <a:latin typeface="+mn-lt"/>
                <a:ea typeface="+mn-ea"/>
                <a:cs typeface="+mn-cs"/>
              </a:rPr>
              <a:t> and a convener, etc. And what inspired that was a sense that the average roadmap for most public health problems looked pretty much like this little roadmap here…</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what we call networked interventions. On the far right is an outcome we're looking for in the health system, some kind of health impact. But you see as you progress to the left, there are four organizations or four entities in this case that make contributions to it.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51375" cy="3486150"/>
          </a:xfrm>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Okay.  When I joined CDC which was only a few years ago, a friend sent me this slide as a  screen saver. It's too big for a screen saver, but it's hanging over my desk and it's from the Myth of Sisyphus, "That the gods condemned Sisyphus to endlessly roll a rock up a hill. Each time it would return to its starting place. The gods thought with some reason—</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   </a:t>
            </a:r>
          </a:p>
          <a:p>
            <a:endParaRPr lang="en-US" dirty="0"/>
          </a:p>
        </p:txBody>
      </p:sp>
      <p:sp>
        <p:nvSpPr>
          <p:cNvPr id="4" name="Slide Number Placeholder 3"/>
          <p:cNvSpPr>
            <a:spLocks noGrp="1"/>
          </p:cNvSpPr>
          <p:nvPr>
            <p:ph type="sldNum" sz="quarter" idx="10"/>
          </p:nvPr>
        </p:nvSpPr>
        <p:spPr/>
        <p:txBody>
          <a:bodyPr/>
          <a:lstStyle/>
          <a:p>
            <a:fld id="{FA58D629-4FB0-4772-96C5-81CFB96AF6B4}"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Well, in the case of good old Agency A, there's a pretty straight line of sight.  They do something that's going to make a direct impact on knocking over a domino on the far right.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But down in B and C and particularly poor Agency C, there's very little that they're going to do where it—their  impact alone is going to make that outcome happen.  The minute they progress past these early outputs, the chances that they're going to move that next domino really requires that their efforts be joined with the efforts of other folks.  Okay? So, what we say is that, "I can hold Agency C attributable."  They have an attributable impact on those outputs.  But after that, they need to be thinking about the contribution they make.  The reason this is important is, we would tackle the evaluation questions.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So let me use my friend in New Jersey as an example. If I asked her, "Okay, so the big system outcome is less secondary complications, i.e., amputations, uh with, from people with diabetes, right? Why is that occurring?"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Well in her case, she steps back and says, "It's occurring because physicians in New Jersey are doing more timely and accurate foot exams.  So, they're early detecting problems and they’re able to intervene before you lose the leg." "Well why are they doing that?"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Well we step back one more.  "They're doing that because the insurance reimbursement climate has changed.  People will fund these enhanced, timely foot exams and they'll fund assistants to help with them or whatever."</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"But why has that changed?"  "Because the standards of practice in our state for treatment of people with diabetes have changed." "But why is that occurring?"</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Because we formed a coalition of payers and providers and we helped incent those standards of practice and we helped make that reinsure – this, uh, that insurance reimbursement climate change.”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Well you notice we have to step back four steps before we got to the first person singular or plural.  I or we.  All right? So clearly, this is a case where the case she needs to make is, "My efforts can be directly attributable to the creation of that coalition, but after that, I need to ask providers, was the coalition influential in changing your standards of practice?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I need to ask insurance </a:t>
            </a:r>
            <a:r>
              <a:rPr lang="en-US" sz="800" kern="1200" dirty="0" err="1" smtClean="0">
                <a:solidFill>
                  <a:schemeClr val="tx1"/>
                </a:solidFill>
                <a:latin typeface="+mn-lt"/>
                <a:ea typeface="+mn-ea"/>
                <a:cs typeface="+mn-cs"/>
              </a:rPr>
              <a:t>reimbursers</a:t>
            </a:r>
            <a:r>
              <a:rPr lang="en-US" sz="800" kern="1200" dirty="0" smtClean="0">
                <a:solidFill>
                  <a:schemeClr val="tx1"/>
                </a:solidFill>
                <a:latin typeface="+mn-lt"/>
                <a:ea typeface="+mn-ea"/>
                <a:cs typeface="+mn-cs"/>
              </a:rPr>
              <a:t>, was the standards of practice that we incented responsible for changing the reimbursement environment?  I need to ask physicians, are you doing more foot exams than you did before?  Do you know how to do them better because of information and standards of practice we promulgated? Do you do more  because of the insurance reimbursement environment? So, really what I'm making is this sort of chain of causation, a circumstantial case, as opposed to what I do in research which is, look in New Jersey, look in New York, see what's happening with leg amputations in New Jersey and New York and build a case that it must be my program because New York doesn't have a program like mine. Well, you know, that becomes much more problematic. Okay?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The final roadblock  is not asking who else cares. When I joined CDC - when I started doing work for CDC, as I said, over the years I was a consultant I probably did a hundred projects and in 10 cases I think I could say because that project happened, a program got better, a policy got better, a procedure changed, okay, and that was not unlike the hit rate for the discipline as a whole.  Okay? And the question was not, "God, were these bad evaluations? Were they </a:t>
            </a:r>
            <a:r>
              <a:rPr lang="en-US" sz="800" kern="1200" dirty="0" err="1" smtClean="0">
                <a:solidFill>
                  <a:schemeClr val="tx1"/>
                </a:solidFill>
                <a:latin typeface="+mn-lt"/>
                <a:ea typeface="+mn-ea"/>
                <a:cs typeface="+mn-cs"/>
              </a:rPr>
              <a:t>uninfluential</a:t>
            </a:r>
            <a:r>
              <a:rPr lang="en-US" sz="800" kern="1200" dirty="0" smtClean="0">
                <a:solidFill>
                  <a:schemeClr val="tx1"/>
                </a:solidFill>
                <a:latin typeface="+mn-lt"/>
                <a:ea typeface="+mn-ea"/>
                <a:cs typeface="+mn-cs"/>
              </a:rPr>
              <a:t> because they were bad?" No. What the case was that we were methodically, analytically,   and correctly looking at what were not the most salient questions.  We made the assumption that if the question was important to us at CDC or my client at CDC, it was the important question.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51375" cy="3486150"/>
          </a:xfrm>
        </p:spPr>
      </p:sp>
      <p:sp>
        <p:nvSpPr>
          <p:cNvPr id="3" name="Notes Placeholder 2"/>
          <p:cNvSpPr>
            <a:spLocks noGrp="1"/>
          </p:cNvSpPr>
          <p:nvPr>
            <p:ph type="body" idx="1"/>
          </p:nvPr>
        </p:nvSpPr>
        <p:spPr/>
        <p:txBody>
          <a:bodyPr>
            <a:normAutofit/>
          </a:bodyPr>
          <a:lstStyle/>
          <a:p>
            <a:r>
              <a:rPr lang="en-US" dirty="0" smtClean="0"/>
              <a:t>…there was no punishment more severe than eternally futile labor....”</a:t>
            </a:r>
          </a:p>
          <a:p>
            <a:r>
              <a:rPr lang="en-US" dirty="0" smtClean="0"/>
              <a:t>And my friend sent it to me to inspire me and that it probably a couple of days a month where it inspires me then there's a lot of the month where it really, really depresses the heck out of me because like you, I'm sure you experience a sense that, my gosh, I'm dealing with the same problems I dealt with three years ago, five years ago.  Why don't things get better?  Why the stuff I do doesn't make a difference.</a:t>
            </a:r>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FA58D629-4FB0-4772-96C5-81CFB96AF6B4}"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And again, because so many of these interventions are networked, because we're often one or two or three arms’ lengths away from the people doing the front line public health action, we need to think, "Who matters for this intervention? Who matters for making improvements in it, in this program besides me?" All right? And we call the fancy name for that is stakeholders.  It's not a great word, it's an overused word, but it becomes fundamental to this idea of, don't bother with evaluation unless the findings are going to be used.  Well, but used by whom?  Used by the people who matter.</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60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whether it inspires you or depresses you, it reminds you that planning, evaluation, performance measurement, have a leg up on some other things we're told to do because were actually wired to want to have an impact.  Given our choices, we really want to do the more impactful thing.</a:t>
            </a:r>
          </a:p>
        </p:txBody>
      </p:sp>
      <p:sp>
        <p:nvSpPr>
          <p:cNvPr id="4" name="Slide Number Placeholder 3"/>
          <p:cNvSpPr>
            <a:spLocks noGrp="1"/>
          </p:cNvSpPr>
          <p:nvPr>
            <p:ph type="sldNum" sz="quarter" idx="10"/>
          </p:nvPr>
        </p:nvSpPr>
        <p:spPr/>
        <p:txBody>
          <a:bodyPr/>
          <a:lstStyle/>
          <a:p>
            <a:fld id="{3EAC45AD-F9E6-458A-BF6F-64090D6C3C5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the question we'll address today is just how do I motivate people to do evaluation because I think there's an internal motivation to do my work better.  And more, what it is about the way in which we currently preach it or do it that gets in the way of people activating this kind of impactful behavior they want to activate.</a:t>
            </a:r>
          </a:p>
          <a:p>
            <a:r>
              <a:rPr lang="en-US" dirty="0" smtClean="0"/>
              <a:t> </a:t>
            </a:r>
          </a:p>
          <a:p>
            <a:r>
              <a:rPr lang="en-US" dirty="0" smtClean="0"/>
              <a:t>So next slide.</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So my focus today is going to be on six or seven top roadblocks, the sort of speed bumps.  People  want to do good evaluation, but these are some places in which they tend to run into a ditch. Then we'll talk about how to surmount it.  Okay?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105" name="Picture 9" descr="C:\Documents and Settings\User\Desktop\NCEH\slidemasterimages\title_master_bottom.jpg"/>
          <p:cNvPicPr>
            <a:picLocks noChangeAspect="1" noChangeArrowheads="1"/>
          </p:cNvPicPr>
          <p:nvPr/>
        </p:nvPicPr>
        <p:blipFill>
          <a:blip r:embed="rId2" cstate="print"/>
          <a:srcRect/>
          <a:stretch>
            <a:fillRect/>
          </a:stretch>
        </p:blipFill>
        <p:spPr bwMode="auto">
          <a:xfrm>
            <a:off x="0" y="3206751"/>
            <a:ext cx="6097057" cy="1654175"/>
          </a:xfrm>
          <a:prstGeom prst="rect">
            <a:avLst/>
          </a:prstGeom>
          <a:noFill/>
        </p:spPr>
      </p:pic>
      <p:pic>
        <p:nvPicPr>
          <p:cNvPr id="4104" name="Picture 8" descr="C:\Documents and Settings\User\Desktop\NCEH\slidemasterimages\title_master_top.jpg"/>
          <p:cNvPicPr>
            <a:picLocks noChangeAspect="1" noChangeArrowheads="1"/>
          </p:cNvPicPr>
          <p:nvPr/>
        </p:nvPicPr>
        <p:blipFill>
          <a:blip r:embed="rId3" cstate="print"/>
          <a:srcRect/>
          <a:stretch>
            <a:fillRect/>
          </a:stretch>
        </p:blipFill>
        <p:spPr bwMode="auto">
          <a:xfrm>
            <a:off x="0" y="0"/>
            <a:ext cx="6097057" cy="1663700"/>
          </a:xfrm>
          <a:prstGeom prst="rect">
            <a:avLst/>
          </a:prstGeom>
          <a:noFill/>
        </p:spPr>
      </p:pic>
      <p:sp>
        <p:nvSpPr>
          <p:cNvPr id="5" name="Title 4"/>
          <p:cNvSpPr>
            <a:spLocks noGrp="1"/>
          </p:cNvSpPr>
          <p:nvPr>
            <p:ph type="title"/>
          </p:nvPr>
        </p:nvSpPr>
        <p:spPr>
          <a:xfrm>
            <a:off x="457438" y="2082800"/>
            <a:ext cx="5184299" cy="762000"/>
          </a:xfrm>
        </p:spPr>
        <p:txBody>
          <a:bodyPr/>
          <a:lstStyle>
            <a:lvl1pPr>
              <a:defRPr sz="1900">
                <a:solidFill>
                  <a:schemeClr val="tx1"/>
                </a:solidFill>
              </a:defRPr>
            </a:lvl1pPr>
          </a:lstStyle>
          <a:p>
            <a:r>
              <a:rPr lang="en-US" dirty="0" smtClean="0"/>
              <a:t>Click to edit Master title style</a:t>
            </a:r>
            <a:endParaRPr lang="en-US" dirty="0"/>
          </a:p>
        </p:txBody>
      </p:sp>
      <p:pic>
        <p:nvPicPr>
          <p:cNvPr id="7" name="Picture 6" descr="title_master_bottom2.jpg"/>
          <p:cNvPicPr>
            <a:picLocks noChangeAspect="1"/>
          </p:cNvPicPr>
          <p:nvPr userDrawn="1"/>
        </p:nvPicPr>
        <p:blipFill>
          <a:blip r:embed="rId4" cstate="print"/>
          <a:stretch>
            <a:fillRect/>
          </a:stretch>
        </p:blipFill>
        <p:spPr>
          <a:xfrm>
            <a:off x="0" y="3221090"/>
            <a:ext cx="6099175" cy="16557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CB199572-6FE0-40DA-A155-E76BACE71DFE}"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45662" y="50800"/>
            <a:ext cx="1296075" cy="401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438" y="50800"/>
            <a:ext cx="3786571" cy="401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1B40CCF2-86B4-4D97-9CDE-DA27E1AF9117}"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959" y="0"/>
            <a:ext cx="5489258" cy="914400"/>
          </a:xfrm>
        </p:spPr>
        <p:txBody>
          <a:bodyPr/>
          <a:lstStyle>
            <a:lvl1pPr>
              <a:defRPr sz="2400"/>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304959" y="1320800"/>
            <a:ext cx="2693802" cy="2590800"/>
          </a:xfrm>
        </p:spPr>
        <p:txBody>
          <a:bodyPr/>
          <a:lstStyle>
            <a:lvl1pPr>
              <a:defRPr sz="1800">
                <a:solidFill>
                  <a:schemeClr val="tx2"/>
                </a:solidFill>
              </a:defRPr>
            </a:lvl1pPr>
            <a:lvl2pPr>
              <a:buClr>
                <a:schemeClr val="accent1"/>
              </a:buClr>
              <a:defRPr sz="1800">
                <a:solidFill>
                  <a:schemeClr val="tx2"/>
                </a:solidFill>
              </a:defRPr>
            </a:lvl2pPr>
            <a:lvl3pPr>
              <a:buClr>
                <a:schemeClr val="accent1"/>
              </a:buClr>
              <a:defRPr sz="1800">
                <a:solidFill>
                  <a:schemeClr val="tx2"/>
                </a:solidFill>
              </a:defRPr>
            </a:lvl3pPr>
            <a:lvl4pPr>
              <a:defRPr sz="1100">
                <a:solidFill>
                  <a:schemeClr val="tx2"/>
                </a:solidFill>
              </a:defRPr>
            </a:lvl4pPr>
            <a:lvl5pPr>
              <a:defRPr sz="11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3100414" y="1320800"/>
            <a:ext cx="2693802" cy="2590800"/>
          </a:xfrm>
        </p:spPr>
        <p:txBody>
          <a:bodyPr/>
          <a:lstStyle>
            <a:lvl1pPr>
              <a:defRPr sz="1800">
                <a:solidFill>
                  <a:schemeClr val="tx2"/>
                </a:solidFill>
              </a:defRPr>
            </a:lvl1pPr>
          </a:lstStyle>
          <a:p>
            <a:pPr lvl="0"/>
            <a:r>
              <a:rPr lang="en-US" dirty="0" smtClean="0"/>
              <a:t>Click to edit Master text styles</a:t>
            </a:r>
          </a:p>
        </p:txBody>
      </p:sp>
      <p:sp>
        <p:nvSpPr>
          <p:cNvPr id="5" name="Footer Placeholder 4"/>
          <p:cNvSpPr>
            <a:spLocks noGrp="1"/>
          </p:cNvSpPr>
          <p:nvPr>
            <p:ph type="ftr" sz="quarter" idx="10"/>
          </p:nvPr>
        </p:nvSpPr>
        <p:spPr>
          <a:xfrm>
            <a:off x="0" y="4191000"/>
            <a:ext cx="1220787" cy="381000"/>
          </a:xfrm>
        </p:spPr>
        <p:txBody>
          <a:bodyPr/>
          <a:lstStyle>
            <a:lvl1pPr>
              <a:defRPr sz="1050"/>
            </a:lvl1pPr>
          </a:lstStyle>
          <a:p>
            <a:endParaRPr lang="en-US" dirty="0"/>
          </a:p>
        </p:txBody>
      </p:sp>
      <p:sp>
        <p:nvSpPr>
          <p:cNvPr id="6" name="Slide Number Placeholder 5"/>
          <p:cNvSpPr>
            <a:spLocks noGrp="1"/>
          </p:cNvSpPr>
          <p:nvPr>
            <p:ph type="sldNum" sz="quarter" idx="11"/>
          </p:nvPr>
        </p:nvSpPr>
        <p:spPr>
          <a:xfrm>
            <a:off x="4649787" y="4343400"/>
            <a:ext cx="1423141" cy="228600"/>
          </a:xfrm>
        </p:spPr>
        <p:txBody>
          <a:bodyPr/>
          <a:lstStyle>
            <a:lvl1pPr>
              <a:defRPr sz="1050" b="0">
                <a:solidFill>
                  <a:schemeClr val="bg1"/>
                </a:solidFill>
                <a:latin typeface="+mn-lt"/>
                <a:cs typeface="Arial" pitchFamily="34" charset="0"/>
              </a:defRPr>
            </a:lvl1pPr>
          </a:lstStyle>
          <a:p>
            <a:r>
              <a:rPr lang="en-US" dirty="0" smtClean="0"/>
              <a:t>Slide </a:t>
            </a:r>
            <a:fld id="{472238BC-4564-48D1-BFE6-CBF22766A30F}" type="slidenum">
              <a:rPr lang="en-US" smtClean="0"/>
              <a:pPr/>
              <a:t>‹#›</a:t>
            </a:fld>
            <a:r>
              <a:rPr lang="en-US" dirty="0" smtClean="0"/>
              <a:t> of 30</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959" y="304800"/>
            <a:ext cx="5489258"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959" y="1320800"/>
            <a:ext cx="2693802" cy="259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100414" y="1320800"/>
            <a:ext cx="2693802" cy="124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100414" y="2667000"/>
            <a:ext cx="2693802" cy="124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2083885" y="4165600"/>
            <a:ext cx="1931405" cy="304800"/>
          </a:xfrm>
        </p:spPr>
        <p:txBody>
          <a:bodyPr/>
          <a:lstStyle>
            <a:lvl1pPr>
              <a:defRPr/>
            </a:lvl1pPr>
          </a:lstStyle>
          <a:p>
            <a:r>
              <a:rPr lang="en-US" smtClean="0"/>
              <a:t>Program Evaluation Part 1</a:t>
            </a:r>
            <a:endParaRPr lang="en-US"/>
          </a:p>
        </p:txBody>
      </p:sp>
      <p:sp>
        <p:nvSpPr>
          <p:cNvPr id="7" name="Slide Number Placeholder 6"/>
          <p:cNvSpPr>
            <a:spLocks noGrp="1"/>
          </p:cNvSpPr>
          <p:nvPr>
            <p:ph type="sldNum" sz="quarter" idx="11"/>
          </p:nvPr>
        </p:nvSpPr>
        <p:spPr>
          <a:xfrm>
            <a:off x="4371075" y="4165600"/>
            <a:ext cx="1423141" cy="304800"/>
          </a:xfrm>
        </p:spPr>
        <p:txBody>
          <a:bodyPr/>
          <a:lstStyle>
            <a:lvl1pPr>
              <a:defRPr/>
            </a:lvl1pPr>
          </a:lstStyle>
          <a:p>
            <a:fld id="{8197177D-2CD4-407B-A911-741BEAFD9ACA}" type="slidenum">
              <a:rPr lang="en-US"/>
              <a:pPr/>
              <a:t>‹#›</a:t>
            </a:fld>
            <a:endParaRPr lang="en-US"/>
          </a:p>
        </p:txBody>
      </p:sp>
      <p:sp>
        <p:nvSpPr>
          <p:cNvPr id="8" name="Date Placeholder 7"/>
          <p:cNvSpPr>
            <a:spLocks noGrp="1"/>
          </p:cNvSpPr>
          <p:nvPr>
            <p:ph type="dt" sz="half" idx="12"/>
          </p:nvPr>
        </p:nvSpPr>
        <p:spPr>
          <a:xfrm>
            <a:off x="304959" y="4163483"/>
            <a:ext cx="1423141" cy="317500"/>
          </a:xfrm>
          <a:prstGeom prst="rect">
            <a:avLst/>
          </a:prstGeom>
        </p:spPr>
        <p:txBody>
          <a:bodyPr lIns="60972" tIns="30486" rIns="60972" bIns="30486"/>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457438" y="838200"/>
            <a:ext cx="5184299" cy="2743200"/>
          </a:xfrm>
        </p:spPr>
        <p:txBody>
          <a:bodyPr/>
          <a:lstStyle>
            <a:lvl1pPr>
              <a:defRPr sz="1800">
                <a:solidFill>
                  <a:schemeClr val="tx2"/>
                </a:solidFill>
              </a:defRPr>
            </a:lvl1pPr>
            <a:lvl2pPr marL="688975" indent="-457200">
              <a:buClr>
                <a:schemeClr val="accent1"/>
              </a:buClr>
              <a:buSzPct val="100000"/>
              <a:buFontTx/>
              <a:buBlip>
                <a:blip r:embed="rId2"/>
              </a:buBlip>
              <a:defRPr sz="1800">
                <a:solidFill>
                  <a:schemeClr val="tx2"/>
                </a:solidFill>
              </a:defRPr>
            </a:lvl2pPr>
            <a:lvl3pPr marL="914400" indent="-304800">
              <a:buClr>
                <a:schemeClr val="accent1"/>
              </a:buClr>
              <a:buSzPct val="100000"/>
              <a:buFontTx/>
              <a:buBlip>
                <a:blip r:embed="rId2"/>
              </a:buBlip>
              <a:tabLst/>
              <a:defRPr sz="1800">
                <a:solidFill>
                  <a:schemeClr val="tx2"/>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793" y="2937934"/>
            <a:ext cx="5184299" cy="908050"/>
          </a:xfrm>
        </p:spPr>
        <p:txBody>
          <a:bodyPr anchor="t"/>
          <a:lstStyle>
            <a:lvl1pPr algn="l">
              <a:defRPr sz="27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481793" y="1937809"/>
            <a:ext cx="5184299" cy="1000125"/>
          </a:xfrm>
        </p:spPr>
        <p:txBody>
          <a:bodyPr anchor="b"/>
          <a:lstStyle>
            <a:lvl1pPr marL="0" indent="0">
              <a:buNone/>
              <a:defRPr sz="1300"/>
            </a:lvl1pPr>
            <a:lvl2pPr marL="304861" indent="0">
              <a:buNone/>
              <a:defRPr sz="1200"/>
            </a:lvl2pPr>
            <a:lvl3pPr marL="609722" indent="0">
              <a:buNone/>
              <a:defRPr sz="1100"/>
            </a:lvl3pPr>
            <a:lvl4pPr marL="914583" indent="0">
              <a:buNone/>
              <a:defRPr sz="900"/>
            </a:lvl4pPr>
            <a:lvl5pPr marL="1219444" indent="0">
              <a:buNone/>
              <a:defRPr sz="900"/>
            </a:lvl5pPr>
            <a:lvl6pPr marL="1524305" indent="0">
              <a:buNone/>
              <a:defRPr sz="900"/>
            </a:lvl6pPr>
            <a:lvl7pPr marL="1829166" indent="0">
              <a:buNone/>
              <a:defRPr sz="900"/>
            </a:lvl7pPr>
            <a:lvl8pPr marL="2134027" indent="0">
              <a:buNone/>
              <a:defRPr sz="900"/>
            </a:lvl8pPr>
            <a:lvl9pPr marL="2438888" indent="0">
              <a:buNone/>
              <a:defRPr sz="9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a:xfrm>
            <a:off x="4573587" y="4394200"/>
            <a:ext cx="1068150" cy="177800"/>
          </a:xfrm>
        </p:spPr>
        <p:txBody>
          <a:bodyPr/>
          <a:lstStyle>
            <a:lvl1pPr>
              <a:defRPr/>
            </a:lvl1pPr>
          </a:lstStyle>
          <a:p>
            <a:r>
              <a:rPr lang="en-US" dirty="0" smtClean="0"/>
              <a:t> </a:t>
            </a:r>
            <a:r>
              <a:rPr lang="en-US" sz="1050" b="1" dirty="0" smtClean="0">
                <a:solidFill>
                  <a:schemeClr val="bg1"/>
                </a:solidFill>
                <a:latin typeface="+mn-lt"/>
              </a:rPr>
              <a:t>Slide </a:t>
            </a:r>
            <a:fld id="{4BA790FA-A1DB-447A-9D74-60BF5DBFE056}" type="slidenum">
              <a:rPr lang="en-US" sz="1050" b="1" smtClean="0">
                <a:solidFill>
                  <a:schemeClr val="bg1"/>
                </a:solidFill>
                <a:latin typeface="+mn-lt"/>
              </a:rPr>
              <a:pPr/>
              <a:t>‹#›</a:t>
            </a:fld>
            <a:r>
              <a:rPr lang="en-US" sz="1050" b="1" dirty="0" smtClean="0">
                <a:solidFill>
                  <a:schemeClr val="bg1"/>
                </a:solidFill>
                <a:latin typeface="+mn-lt"/>
              </a:rPr>
              <a:t>of 30</a:t>
            </a:r>
            <a:endParaRPr lang="en-US" sz="1050" b="1" dirty="0">
              <a:solidFill>
                <a:schemeClr val="bg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438" y="838200"/>
            <a:ext cx="2541323" cy="2743200"/>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00414" y="838200"/>
            <a:ext cx="2541323" cy="2743200"/>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1587" y="4191000"/>
            <a:ext cx="1144587" cy="304800"/>
          </a:xfrm>
        </p:spPr>
        <p:txBody>
          <a:bodyPr/>
          <a:lstStyle>
            <a:lvl1pPr algn="l">
              <a:defRPr b="0"/>
            </a:lvl1pPr>
          </a:lstStyle>
          <a:p>
            <a:endParaRPr lang="en-US" dirty="0"/>
          </a:p>
        </p:txBody>
      </p:sp>
      <p:sp>
        <p:nvSpPr>
          <p:cNvPr id="6" name="Slide Number Placeholder 5"/>
          <p:cNvSpPr>
            <a:spLocks noGrp="1"/>
          </p:cNvSpPr>
          <p:nvPr>
            <p:ph type="sldNum" sz="quarter" idx="11"/>
          </p:nvPr>
        </p:nvSpPr>
        <p:spPr>
          <a:xfrm>
            <a:off x="5181837" y="4318000"/>
            <a:ext cx="915750" cy="177800"/>
          </a:xfrm>
        </p:spPr>
        <p:txBody>
          <a:bodyPr/>
          <a:lstStyle>
            <a:lvl1pPr>
              <a:defRPr sz="1050" b="0"/>
            </a:lvl1pPr>
          </a:lstStyle>
          <a:p>
            <a:r>
              <a:rPr lang="en-US" dirty="0" smtClean="0"/>
              <a:t> </a:t>
            </a:r>
            <a:r>
              <a:rPr lang="en-US" sz="900" dirty="0" smtClean="0">
                <a:solidFill>
                  <a:schemeClr val="bg1"/>
                </a:solidFill>
                <a:latin typeface="+mn-lt"/>
              </a:rPr>
              <a:t>Slide </a:t>
            </a:r>
            <a:fld id="{FA56ADD1-5CDF-41A9-A82B-0AB3377C0DD9}" type="slidenum">
              <a:rPr lang="en-US" sz="900" smtClean="0">
                <a:solidFill>
                  <a:schemeClr val="bg1"/>
                </a:solidFill>
                <a:latin typeface="+mn-lt"/>
              </a:rPr>
              <a:pPr/>
              <a:t>‹#›</a:t>
            </a:fld>
            <a:r>
              <a:rPr lang="en-US" sz="900" dirty="0" smtClean="0">
                <a:solidFill>
                  <a:schemeClr val="bg1"/>
                </a:solidFill>
                <a:latin typeface="+mn-lt"/>
              </a:rPr>
              <a:t>of 30</a:t>
            </a:r>
            <a:endParaRPr lang="en-US" sz="900" dirty="0">
              <a:solidFill>
                <a:schemeClr val="bg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4959" y="0"/>
            <a:ext cx="5489258"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04959" y="868892"/>
            <a:ext cx="2694862" cy="426508"/>
          </a:xfrm>
        </p:spPr>
        <p:txBody>
          <a:bodyPr anchor="b"/>
          <a:lstStyle>
            <a:lvl1pPr marL="0" indent="0">
              <a:buNone/>
              <a:defRPr sz="1600" b="1"/>
            </a:lvl1pPr>
            <a:lvl2pPr marL="304861" indent="0">
              <a:buNone/>
              <a:defRPr sz="1300" b="1"/>
            </a:lvl2pPr>
            <a:lvl3pPr marL="609722" indent="0">
              <a:buNone/>
              <a:defRPr sz="1200" b="1"/>
            </a:lvl3pPr>
            <a:lvl4pPr marL="914583" indent="0">
              <a:buNone/>
              <a:defRPr sz="1100" b="1"/>
            </a:lvl4pPr>
            <a:lvl5pPr marL="1219444" indent="0">
              <a:buNone/>
              <a:defRPr sz="1100" b="1"/>
            </a:lvl5pPr>
            <a:lvl6pPr marL="1524305" indent="0">
              <a:buNone/>
              <a:defRPr sz="1100" b="1"/>
            </a:lvl6pPr>
            <a:lvl7pPr marL="1829166" indent="0">
              <a:buNone/>
              <a:defRPr sz="1100" b="1"/>
            </a:lvl7pPr>
            <a:lvl8pPr marL="2134027" indent="0">
              <a:buNone/>
              <a:defRPr sz="1100" b="1"/>
            </a:lvl8pPr>
            <a:lvl9pPr marL="2438888" indent="0">
              <a:buNone/>
              <a:defRPr sz="1100" b="1"/>
            </a:lvl9pPr>
          </a:lstStyle>
          <a:p>
            <a:pPr lvl="0"/>
            <a:r>
              <a:rPr lang="en-US" dirty="0" smtClean="0"/>
              <a:t>Click to edit Master text styles</a:t>
            </a:r>
          </a:p>
        </p:txBody>
      </p:sp>
      <p:sp>
        <p:nvSpPr>
          <p:cNvPr id="4" name="Content Placeholder 3"/>
          <p:cNvSpPr>
            <a:spLocks noGrp="1"/>
          </p:cNvSpPr>
          <p:nvPr>
            <p:ph sz="half" idx="2"/>
          </p:nvPr>
        </p:nvSpPr>
        <p:spPr>
          <a:xfrm>
            <a:off x="304959" y="1219200"/>
            <a:ext cx="2694862" cy="2634192"/>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098297" y="838200"/>
            <a:ext cx="2695920" cy="426508"/>
          </a:xfrm>
        </p:spPr>
        <p:txBody>
          <a:bodyPr anchor="b"/>
          <a:lstStyle>
            <a:lvl1pPr marL="0" indent="0">
              <a:buNone/>
              <a:defRPr sz="1600" b="1"/>
            </a:lvl1pPr>
            <a:lvl2pPr marL="304861" indent="0">
              <a:buNone/>
              <a:defRPr sz="1300" b="1"/>
            </a:lvl2pPr>
            <a:lvl3pPr marL="609722" indent="0">
              <a:buNone/>
              <a:defRPr sz="1200" b="1"/>
            </a:lvl3pPr>
            <a:lvl4pPr marL="914583" indent="0">
              <a:buNone/>
              <a:defRPr sz="1100" b="1"/>
            </a:lvl4pPr>
            <a:lvl5pPr marL="1219444" indent="0">
              <a:buNone/>
              <a:defRPr sz="1100" b="1"/>
            </a:lvl5pPr>
            <a:lvl6pPr marL="1524305" indent="0">
              <a:buNone/>
              <a:defRPr sz="1100" b="1"/>
            </a:lvl6pPr>
            <a:lvl7pPr marL="1829166" indent="0">
              <a:buNone/>
              <a:defRPr sz="1100" b="1"/>
            </a:lvl7pPr>
            <a:lvl8pPr marL="2134027" indent="0">
              <a:buNone/>
              <a:defRPr sz="1100" b="1"/>
            </a:lvl8pPr>
            <a:lvl9pPr marL="2438888" indent="0">
              <a:buNone/>
              <a:defRPr sz="1100" b="1"/>
            </a:lvl9pPr>
          </a:lstStyle>
          <a:p>
            <a:pPr lvl="0"/>
            <a:r>
              <a:rPr lang="en-US" dirty="0" smtClean="0"/>
              <a:t>Click to edit Master text styles</a:t>
            </a:r>
          </a:p>
        </p:txBody>
      </p:sp>
      <p:sp>
        <p:nvSpPr>
          <p:cNvPr id="6" name="Content Placeholder 5"/>
          <p:cNvSpPr>
            <a:spLocks noGrp="1"/>
          </p:cNvSpPr>
          <p:nvPr>
            <p:ph sz="quarter" idx="4"/>
          </p:nvPr>
        </p:nvSpPr>
        <p:spPr>
          <a:xfrm>
            <a:off x="3098297" y="1219200"/>
            <a:ext cx="2695920" cy="2634192"/>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42805025-5C68-49BD-A21A-D5322973361D}"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87CAA500-E4E0-4497-9F20-C75513BBEBB8}"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r>
              <a:rPr lang="en-US" dirty="0" smtClean="0"/>
              <a:t> </a:t>
            </a:r>
            <a:r>
              <a:rPr lang="en-US" sz="600" b="1" dirty="0" smtClean="0">
                <a:solidFill>
                  <a:schemeClr val="bg1"/>
                </a:solidFill>
                <a:latin typeface="+mn-lt"/>
              </a:rPr>
              <a:t>Slide </a:t>
            </a:r>
            <a:fld id="{19EF57F6-BF4D-47C6-9C20-3DDF4655460D}" type="slidenum">
              <a:rPr lang="en-US" sz="600" b="1" smtClean="0">
                <a:solidFill>
                  <a:schemeClr val="bg1"/>
                </a:solidFill>
                <a:latin typeface="+mn-lt"/>
              </a:rPr>
              <a:pPr/>
              <a:t>‹#›</a:t>
            </a:fld>
            <a:r>
              <a:rPr lang="en-US" sz="600" b="1" dirty="0" smtClean="0">
                <a:solidFill>
                  <a:schemeClr val="bg1"/>
                </a:solidFill>
                <a:latin typeface="+mn-lt"/>
              </a:rPr>
              <a:t> of 30</a:t>
            </a:r>
            <a:endParaRPr lang="en-US" sz="600" b="1" dirty="0">
              <a:solidFill>
                <a:schemeClr val="bg1"/>
              </a:solidFill>
              <a:latin typeface="+mn-lt"/>
            </a:endParaRPr>
          </a:p>
        </p:txBody>
      </p:sp>
      <p:sp>
        <p:nvSpPr>
          <p:cNvPr id="5" name="Content Placeholder 4"/>
          <p:cNvSpPr>
            <a:spLocks noGrp="1"/>
          </p:cNvSpPr>
          <p:nvPr>
            <p:ph sz="quarter" idx="12"/>
          </p:nvPr>
        </p:nvSpPr>
        <p:spPr>
          <a:xfrm>
            <a:off x="304959" y="1117600"/>
            <a:ext cx="5540084" cy="2794000"/>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959" y="182033"/>
            <a:ext cx="2006587" cy="774700"/>
          </a:xfrm>
        </p:spPr>
        <p:txBody>
          <a:bodyPr anchor="b"/>
          <a:lstStyle>
            <a:lvl1pPr algn="l">
              <a:defRPr sz="1300" b="1"/>
            </a:lvl1pPr>
          </a:lstStyle>
          <a:p>
            <a:r>
              <a:rPr lang="en-US" smtClean="0"/>
              <a:t>Click to edit Master title style</a:t>
            </a:r>
            <a:endParaRPr lang="en-US"/>
          </a:p>
        </p:txBody>
      </p:sp>
      <p:sp>
        <p:nvSpPr>
          <p:cNvPr id="3" name="Content Placeholder 2"/>
          <p:cNvSpPr>
            <a:spLocks noGrp="1"/>
          </p:cNvSpPr>
          <p:nvPr>
            <p:ph idx="1"/>
          </p:nvPr>
        </p:nvSpPr>
        <p:spPr>
          <a:xfrm>
            <a:off x="2384608" y="182034"/>
            <a:ext cx="3409608" cy="3902075"/>
          </a:xfrm>
        </p:spPr>
        <p:txBody>
          <a:bodyPr/>
          <a:lstStyle>
            <a:lvl1pPr>
              <a:defRPr sz="21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959" y="956734"/>
            <a:ext cx="2006587" cy="3127375"/>
          </a:xfrm>
        </p:spPr>
        <p:txBody>
          <a:bodyPr/>
          <a:lstStyle>
            <a:lvl1pPr marL="0" indent="0">
              <a:buNone/>
              <a:defRPr sz="900"/>
            </a:lvl1pPr>
            <a:lvl2pPr marL="304861" indent="0">
              <a:buNone/>
              <a:defRPr sz="800"/>
            </a:lvl2pPr>
            <a:lvl3pPr marL="609722" indent="0">
              <a:buNone/>
              <a:defRPr sz="700"/>
            </a:lvl3pPr>
            <a:lvl4pPr marL="914583" indent="0">
              <a:buNone/>
              <a:defRPr sz="600"/>
            </a:lvl4pPr>
            <a:lvl5pPr marL="1219444" indent="0">
              <a:buNone/>
              <a:defRPr sz="600"/>
            </a:lvl5pPr>
            <a:lvl6pPr marL="1524305" indent="0">
              <a:buNone/>
              <a:defRPr sz="600"/>
            </a:lvl6pPr>
            <a:lvl7pPr marL="1829166" indent="0">
              <a:buNone/>
              <a:defRPr sz="600"/>
            </a:lvl7pPr>
            <a:lvl8pPr marL="2134027" indent="0">
              <a:buNone/>
              <a:defRPr sz="600"/>
            </a:lvl8pPr>
            <a:lvl9pPr marL="2438888" indent="0">
              <a:buNone/>
              <a:defRPr sz="6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392F44F1-E5FB-4487-AE14-4145D050466A}"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5481" y="3200400"/>
            <a:ext cx="3659505" cy="377825"/>
          </a:xfrm>
        </p:spPr>
        <p:txBody>
          <a:bodyPr anchor="b"/>
          <a:lstStyle>
            <a:lvl1pPr algn="l">
              <a:defRPr sz="1300" b="1"/>
            </a:lvl1pPr>
          </a:lstStyle>
          <a:p>
            <a:r>
              <a:rPr lang="en-US" smtClean="0"/>
              <a:t>Click to edit Master title style</a:t>
            </a:r>
            <a:endParaRPr lang="en-US"/>
          </a:p>
        </p:txBody>
      </p:sp>
      <p:sp>
        <p:nvSpPr>
          <p:cNvPr id="3" name="Picture Placeholder 2"/>
          <p:cNvSpPr>
            <a:spLocks noGrp="1"/>
          </p:cNvSpPr>
          <p:nvPr>
            <p:ph type="pic" idx="1"/>
          </p:nvPr>
        </p:nvSpPr>
        <p:spPr>
          <a:xfrm>
            <a:off x="1195481" y="408517"/>
            <a:ext cx="3659505" cy="2743200"/>
          </a:xfrm>
        </p:spPr>
        <p:txBody>
          <a:bodyPr/>
          <a:lstStyle>
            <a:lvl1pPr marL="0" indent="0">
              <a:buNone/>
              <a:defRPr sz="2100"/>
            </a:lvl1pPr>
            <a:lvl2pPr marL="304861" indent="0">
              <a:buNone/>
              <a:defRPr sz="1900"/>
            </a:lvl2pPr>
            <a:lvl3pPr marL="609722" indent="0">
              <a:buNone/>
              <a:defRPr sz="1600"/>
            </a:lvl3pPr>
            <a:lvl4pPr marL="914583" indent="0">
              <a:buNone/>
              <a:defRPr sz="1300"/>
            </a:lvl4pPr>
            <a:lvl5pPr marL="1219444" indent="0">
              <a:buNone/>
              <a:defRPr sz="1300"/>
            </a:lvl5pPr>
            <a:lvl6pPr marL="1524305" indent="0">
              <a:buNone/>
              <a:defRPr sz="1300"/>
            </a:lvl6pPr>
            <a:lvl7pPr marL="1829166" indent="0">
              <a:buNone/>
              <a:defRPr sz="1300"/>
            </a:lvl7pPr>
            <a:lvl8pPr marL="2134027" indent="0">
              <a:buNone/>
              <a:defRPr sz="1300"/>
            </a:lvl8pPr>
            <a:lvl9pPr marL="2438888" indent="0">
              <a:buNone/>
              <a:defRPr sz="1300"/>
            </a:lvl9pPr>
          </a:lstStyle>
          <a:p>
            <a:r>
              <a:rPr lang="en-US" smtClean="0"/>
              <a:t>Click icon to add picture</a:t>
            </a:r>
            <a:endParaRPr lang="en-US"/>
          </a:p>
        </p:txBody>
      </p:sp>
      <p:sp>
        <p:nvSpPr>
          <p:cNvPr id="4" name="Text Placeholder 3"/>
          <p:cNvSpPr>
            <a:spLocks noGrp="1"/>
          </p:cNvSpPr>
          <p:nvPr>
            <p:ph type="body" sz="half" idx="2"/>
          </p:nvPr>
        </p:nvSpPr>
        <p:spPr>
          <a:xfrm>
            <a:off x="1195481" y="3578225"/>
            <a:ext cx="3659505" cy="536575"/>
          </a:xfrm>
        </p:spPr>
        <p:txBody>
          <a:bodyPr/>
          <a:lstStyle>
            <a:lvl1pPr marL="0" indent="0">
              <a:buNone/>
              <a:defRPr sz="900"/>
            </a:lvl1pPr>
            <a:lvl2pPr marL="304861" indent="0">
              <a:buNone/>
              <a:defRPr sz="800"/>
            </a:lvl2pPr>
            <a:lvl3pPr marL="609722" indent="0">
              <a:buNone/>
              <a:defRPr sz="700"/>
            </a:lvl3pPr>
            <a:lvl4pPr marL="914583" indent="0">
              <a:buNone/>
              <a:defRPr sz="600"/>
            </a:lvl4pPr>
            <a:lvl5pPr marL="1219444" indent="0">
              <a:buNone/>
              <a:defRPr sz="600"/>
            </a:lvl5pPr>
            <a:lvl6pPr marL="1524305" indent="0">
              <a:buNone/>
              <a:defRPr sz="600"/>
            </a:lvl6pPr>
            <a:lvl7pPr marL="1829166" indent="0">
              <a:buNone/>
              <a:defRPr sz="600"/>
            </a:lvl7pPr>
            <a:lvl8pPr marL="2134027" indent="0">
              <a:buNone/>
              <a:defRPr sz="600"/>
            </a:lvl8pPr>
            <a:lvl9pPr marL="2438888" indent="0">
              <a:buNone/>
              <a:defRPr sz="6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7F0B2A16-0EBD-4B8A-9E30-BEA26E90FEB6}"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gif"/><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slide_master_bottom2.jpg"/>
          <p:cNvPicPr preferRelativeResize="0">
            <a:picLocks/>
          </p:cNvPicPr>
          <p:nvPr userDrawn="1"/>
        </p:nvPicPr>
        <p:blipFill>
          <a:blip r:embed="rId15" cstate="print"/>
          <a:stretch>
            <a:fillRect/>
          </a:stretch>
        </p:blipFill>
        <p:spPr>
          <a:xfrm>
            <a:off x="0" y="3657600"/>
            <a:ext cx="6099048" cy="914400"/>
          </a:xfrm>
          <a:prstGeom prst="rect">
            <a:avLst/>
          </a:prstGeom>
        </p:spPr>
      </p:pic>
      <p:pic>
        <p:nvPicPr>
          <p:cNvPr id="1031" name="Picture 7" descr="C:\Documents and Settings\User\Desktop\NCEH\slidemasterimages\slide_master_top.jpg"/>
          <p:cNvPicPr preferRelativeResize="0">
            <a:picLocks noChangeArrowheads="1"/>
          </p:cNvPicPr>
          <p:nvPr/>
        </p:nvPicPr>
        <p:blipFill>
          <a:blip r:embed="rId16" cstate="print"/>
          <a:srcRect/>
          <a:stretch>
            <a:fillRect/>
          </a:stretch>
        </p:blipFill>
        <p:spPr bwMode="auto">
          <a:xfrm>
            <a:off x="2118" y="1"/>
            <a:ext cx="6097057" cy="804672"/>
          </a:xfrm>
          <a:prstGeom prst="rect">
            <a:avLst/>
          </a:prstGeom>
          <a:noFill/>
        </p:spPr>
      </p:pic>
      <p:sp>
        <p:nvSpPr>
          <p:cNvPr id="1026" name="Rectangle 2"/>
          <p:cNvSpPr>
            <a:spLocks noGrp="1" noChangeArrowheads="1"/>
          </p:cNvSpPr>
          <p:nvPr>
            <p:ph type="title"/>
          </p:nvPr>
        </p:nvSpPr>
        <p:spPr bwMode="auto">
          <a:xfrm>
            <a:off x="457438" y="50800"/>
            <a:ext cx="5184299" cy="762000"/>
          </a:xfrm>
          <a:prstGeom prst="rect">
            <a:avLst/>
          </a:prstGeom>
          <a:noFill/>
          <a:ln w="9525">
            <a:noFill/>
            <a:miter lim="800000"/>
            <a:headEnd/>
            <a:tailEnd/>
          </a:ln>
          <a:effectLst/>
        </p:spPr>
        <p:txBody>
          <a:bodyPr vert="horz" wrap="square" lIns="60972" tIns="30486" rIns="60972" bIns="30486"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438" y="838200"/>
            <a:ext cx="5184299" cy="27432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Rectangle 5"/>
          <p:cNvSpPr>
            <a:spLocks noGrp="1" noChangeArrowheads="1"/>
          </p:cNvSpPr>
          <p:nvPr>
            <p:ph type="ftr" sz="quarter" idx="3"/>
          </p:nvPr>
        </p:nvSpPr>
        <p:spPr bwMode="auto">
          <a:xfrm>
            <a:off x="1587" y="4191000"/>
            <a:ext cx="1219200" cy="3810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lvl1pPr algn="l">
              <a:defRPr sz="1050" b="0">
                <a:solidFill>
                  <a:schemeClr val="bg1"/>
                </a:solidFill>
                <a:latin typeface="+mn-lt"/>
              </a:defRPr>
            </a:lvl1pPr>
          </a:lstStyle>
          <a:p>
            <a:endParaRPr lang="en-US" dirty="0"/>
          </a:p>
        </p:txBody>
      </p:sp>
      <p:sp>
        <p:nvSpPr>
          <p:cNvPr id="1030" name="Rectangle 6"/>
          <p:cNvSpPr>
            <a:spLocks noGrp="1" noChangeArrowheads="1"/>
          </p:cNvSpPr>
          <p:nvPr>
            <p:ph type="sldNum" sz="quarter" idx="4"/>
          </p:nvPr>
        </p:nvSpPr>
        <p:spPr bwMode="auto">
          <a:xfrm>
            <a:off x="5030787" y="4343400"/>
            <a:ext cx="1066800" cy="1778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lvl1pPr algn="r">
              <a:defRPr sz="900" b="0"/>
            </a:lvl1pPr>
          </a:lstStyle>
          <a:p>
            <a:r>
              <a:rPr lang="en-US" dirty="0" smtClean="0"/>
              <a:t> </a:t>
            </a:r>
            <a:r>
              <a:rPr lang="en-US" sz="1050" dirty="0" smtClean="0">
                <a:solidFill>
                  <a:schemeClr val="bg1"/>
                </a:solidFill>
                <a:latin typeface="+mn-lt"/>
              </a:rPr>
              <a:t>Slide </a:t>
            </a:r>
            <a:fld id="{584B41AD-5B6B-4DD7-9B31-0B1DCD0D6665}" type="slidenum">
              <a:rPr lang="en-US" sz="1050" smtClean="0">
                <a:solidFill>
                  <a:schemeClr val="bg1"/>
                </a:solidFill>
                <a:latin typeface="+mn-lt"/>
              </a:rPr>
              <a:pPr/>
              <a:t>‹#›</a:t>
            </a:fld>
            <a:r>
              <a:rPr lang="en-US" sz="1050" dirty="0" smtClean="0">
                <a:solidFill>
                  <a:schemeClr val="bg1"/>
                </a:solidFill>
                <a:latin typeface="+mn-lt"/>
              </a:rPr>
              <a:t>of 30</a:t>
            </a:r>
            <a:endParaRPr lang="en-US" sz="1050" dirty="0">
              <a:solidFill>
                <a:schemeClr val="bg1"/>
              </a:solidFill>
              <a:latin typeface="+mn-lt"/>
            </a:endParaRPr>
          </a:p>
        </p:txBody>
      </p:sp>
      <p:pic>
        <p:nvPicPr>
          <p:cNvPr id="8" name="Picture 7" descr="transparent_tree_logo.gif"/>
          <p:cNvPicPr>
            <a:picLocks noChangeAspect="1"/>
          </p:cNvPicPr>
          <p:nvPr userDrawn="1"/>
        </p:nvPicPr>
        <p:blipFill>
          <a:blip r:embed="rId17" cstate="print"/>
          <a:stretch>
            <a:fillRect/>
          </a:stretch>
        </p:blipFill>
        <p:spPr>
          <a:xfrm>
            <a:off x="5259387" y="2590800"/>
            <a:ext cx="781050" cy="105727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rtl="0" eaLnBrk="1" fontAlgn="base" hangingPunct="1">
        <a:spcBef>
          <a:spcPct val="0"/>
        </a:spcBef>
        <a:spcAft>
          <a:spcPct val="0"/>
        </a:spcAft>
        <a:defRPr b="1">
          <a:solidFill>
            <a:schemeClr val="bg1"/>
          </a:solidFill>
          <a:latin typeface="+mj-lt"/>
          <a:ea typeface="+mj-ea"/>
          <a:cs typeface="+mj-cs"/>
        </a:defRPr>
      </a:lvl1pPr>
      <a:lvl2pPr algn="ctr" rtl="0" eaLnBrk="1" fontAlgn="base" hangingPunct="1">
        <a:spcBef>
          <a:spcPct val="0"/>
        </a:spcBef>
        <a:spcAft>
          <a:spcPct val="0"/>
        </a:spcAft>
        <a:defRPr b="1">
          <a:solidFill>
            <a:schemeClr val="bg1"/>
          </a:solidFill>
          <a:latin typeface="Arial" charset="0"/>
        </a:defRPr>
      </a:lvl2pPr>
      <a:lvl3pPr algn="ctr" rtl="0" eaLnBrk="1" fontAlgn="base" hangingPunct="1">
        <a:spcBef>
          <a:spcPct val="0"/>
        </a:spcBef>
        <a:spcAft>
          <a:spcPct val="0"/>
        </a:spcAft>
        <a:defRPr b="1">
          <a:solidFill>
            <a:schemeClr val="bg1"/>
          </a:solidFill>
          <a:latin typeface="Arial" charset="0"/>
        </a:defRPr>
      </a:lvl3pPr>
      <a:lvl4pPr algn="ctr" rtl="0" eaLnBrk="1" fontAlgn="base" hangingPunct="1">
        <a:spcBef>
          <a:spcPct val="0"/>
        </a:spcBef>
        <a:spcAft>
          <a:spcPct val="0"/>
        </a:spcAft>
        <a:defRPr b="1">
          <a:solidFill>
            <a:schemeClr val="bg1"/>
          </a:solidFill>
          <a:latin typeface="Arial" charset="0"/>
        </a:defRPr>
      </a:lvl4pPr>
      <a:lvl5pPr algn="ctr" rtl="0" eaLnBrk="1" fontAlgn="base" hangingPunct="1">
        <a:spcBef>
          <a:spcPct val="0"/>
        </a:spcBef>
        <a:spcAft>
          <a:spcPct val="0"/>
        </a:spcAft>
        <a:defRPr b="1">
          <a:solidFill>
            <a:schemeClr val="bg1"/>
          </a:solidFill>
          <a:latin typeface="Arial" charset="0"/>
        </a:defRPr>
      </a:lvl5pPr>
      <a:lvl6pPr marL="304861" algn="ctr" rtl="0" eaLnBrk="1" fontAlgn="base" hangingPunct="1">
        <a:spcBef>
          <a:spcPct val="0"/>
        </a:spcBef>
        <a:spcAft>
          <a:spcPct val="0"/>
        </a:spcAft>
        <a:defRPr b="1">
          <a:solidFill>
            <a:schemeClr val="bg1"/>
          </a:solidFill>
          <a:latin typeface="Arial" charset="0"/>
        </a:defRPr>
      </a:lvl6pPr>
      <a:lvl7pPr marL="609722" algn="ctr" rtl="0" eaLnBrk="1" fontAlgn="base" hangingPunct="1">
        <a:spcBef>
          <a:spcPct val="0"/>
        </a:spcBef>
        <a:spcAft>
          <a:spcPct val="0"/>
        </a:spcAft>
        <a:defRPr b="1">
          <a:solidFill>
            <a:schemeClr val="bg1"/>
          </a:solidFill>
          <a:latin typeface="Arial" charset="0"/>
        </a:defRPr>
      </a:lvl7pPr>
      <a:lvl8pPr marL="914583" algn="ctr" rtl="0" eaLnBrk="1" fontAlgn="base" hangingPunct="1">
        <a:spcBef>
          <a:spcPct val="0"/>
        </a:spcBef>
        <a:spcAft>
          <a:spcPct val="0"/>
        </a:spcAft>
        <a:defRPr b="1">
          <a:solidFill>
            <a:schemeClr val="bg1"/>
          </a:solidFill>
          <a:latin typeface="Arial" charset="0"/>
        </a:defRPr>
      </a:lvl8pPr>
      <a:lvl9pPr marL="1219444" algn="ctr" rtl="0" eaLnBrk="1" fontAlgn="base" hangingPunct="1">
        <a:spcBef>
          <a:spcPct val="0"/>
        </a:spcBef>
        <a:spcAft>
          <a:spcPct val="0"/>
        </a:spcAft>
        <a:defRPr b="1">
          <a:solidFill>
            <a:schemeClr val="bg1"/>
          </a:solidFill>
          <a:latin typeface="Arial" charset="0"/>
        </a:defRPr>
      </a:lvl9pPr>
    </p:titleStyle>
    <p:bodyStyle>
      <a:lvl1pPr marL="228646" indent="-228646" algn="l" rtl="0" eaLnBrk="1" fontAlgn="base" hangingPunct="1">
        <a:spcBef>
          <a:spcPct val="20000"/>
        </a:spcBef>
        <a:spcAft>
          <a:spcPct val="0"/>
        </a:spcAft>
        <a:defRPr sz="900" b="1">
          <a:solidFill>
            <a:schemeClr val="tx1"/>
          </a:solidFill>
          <a:latin typeface="+mn-lt"/>
          <a:ea typeface="+mn-ea"/>
          <a:cs typeface="+mn-cs"/>
        </a:defRPr>
      </a:lvl1pPr>
      <a:lvl2pPr marL="495399" indent="-190538" algn="l" rtl="0" eaLnBrk="1" fontAlgn="base" hangingPunct="1">
        <a:spcBef>
          <a:spcPct val="20000"/>
        </a:spcBef>
        <a:spcAft>
          <a:spcPct val="0"/>
        </a:spcAft>
        <a:buSzPct val="150000"/>
        <a:buChar char="•"/>
        <a:defRPr sz="900" b="1">
          <a:solidFill>
            <a:schemeClr val="tx1"/>
          </a:solidFill>
          <a:latin typeface="+mn-lt"/>
        </a:defRPr>
      </a:lvl2pPr>
      <a:lvl3pPr marL="762152" indent="-152430" algn="l" rtl="0" eaLnBrk="1" fontAlgn="base" hangingPunct="1">
        <a:spcBef>
          <a:spcPct val="20000"/>
        </a:spcBef>
        <a:spcAft>
          <a:spcPct val="0"/>
        </a:spcAft>
        <a:buChar char="o"/>
        <a:defRPr sz="900" b="1">
          <a:solidFill>
            <a:schemeClr val="tx1"/>
          </a:solidFill>
          <a:latin typeface="+mn-lt"/>
        </a:defRPr>
      </a:lvl3pPr>
      <a:lvl4pPr marL="1067013" indent="-152430" algn="l" rtl="0" eaLnBrk="1" fontAlgn="base" hangingPunct="1">
        <a:spcBef>
          <a:spcPct val="20000"/>
        </a:spcBef>
        <a:spcAft>
          <a:spcPct val="0"/>
        </a:spcAft>
        <a:defRPr sz="1300">
          <a:solidFill>
            <a:schemeClr val="tx1"/>
          </a:solidFill>
          <a:latin typeface="Times New Roman" charset="0"/>
        </a:defRPr>
      </a:lvl4pPr>
      <a:lvl5pPr marL="1371874" indent="-152430" algn="l" rtl="0" eaLnBrk="1" fontAlgn="base" hangingPunct="1">
        <a:spcBef>
          <a:spcPct val="20000"/>
        </a:spcBef>
        <a:spcAft>
          <a:spcPct val="0"/>
        </a:spcAft>
        <a:buChar char="»"/>
        <a:defRPr sz="1300">
          <a:solidFill>
            <a:schemeClr val="tx1"/>
          </a:solidFill>
          <a:latin typeface="Times New Roman" charset="0"/>
        </a:defRPr>
      </a:lvl5pPr>
      <a:lvl6pPr marL="1676735" indent="-152430" algn="l" rtl="0" eaLnBrk="1" fontAlgn="base" hangingPunct="1">
        <a:spcBef>
          <a:spcPct val="20000"/>
        </a:spcBef>
        <a:spcAft>
          <a:spcPct val="0"/>
        </a:spcAft>
        <a:buChar char="»"/>
        <a:defRPr sz="1300">
          <a:solidFill>
            <a:schemeClr val="tx1"/>
          </a:solidFill>
          <a:latin typeface="Times New Roman" charset="0"/>
        </a:defRPr>
      </a:lvl6pPr>
      <a:lvl7pPr marL="1981596" indent="-152430" algn="l" rtl="0" eaLnBrk="1" fontAlgn="base" hangingPunct="1">
        <a:spcBef>
          <a:spcPct val="20000"/>
        </a:spcBef>
        <a:spcAft>
          <a:spcPct val="0"/>
        </a:spcAft>
        <a:buChar char="»"/>
        <a:defRPr sz="1300">
          <a:solidFill>
            <a:schemeClr val="tx1"/>
          </a:solidFill>
          <a:latin typeface="Times New Roman" charset="0"/>
        </a:defRPr>
      </a:lvl7pPr>
      <a:lvl8pPr marL="2286457" indent="-152430" algn="l" rtl="0" eaLnBrk="1" fontAlgn="base" hangingPunct="1">
        <a:spcBef>
          <a:spcPct val="20000"/>
        </a:spcBef>
        <a:spcAft>
          <a:spcPct val="0"/>
        </a:spcAft>
        <a:buChar char="»"/>
        <a:defRPr sz="1300">
          <a:solidFill>
            <a:schemeClr val="tx1"/>
          </a:solidFill>
          <a:latin typeface="Times New Roman" charset="0"/>
        </a:defRPr>
      </a:lvl8pPr>
      <a:lvl9pPr marL="2591318" indent="-152430" algn="l" rtl="0" eaLnBrk="1" fontAlgn="base" hangingPunct="1">
        <a:spcBef>
          <a:spcPct val="20000"/>
        </a:spcBef>
        <a:spcAft>
          <a:spcPct val="0"/>
        </a:spcAft>
        <a:buChar char="»"/>
        <a:defRPr sz="1300">
          <a:solidFill>
            <a:schemeClr val="tx1"/>
          </a:solidFill>
          <a:latin typeface="Times New Roman" charset="0"/>
        </a:defRPr>
      </a:lvl9pPr>
    </p:bodyStyle>
    <p:otherStyle>
      <a:defPPr>
        <a:defRPr lang="en-US"/>
      </a:defPPr>
      <a:lvl1pPr marL="0" algn="l" defTabSz="609722" rtl="0" eaLnBrk="1" latinLnBrk="0" hangingPunct="1">
        <a:defRPr sz="1200" kern="1200">
          <a:solidFill>
            <a:schemeClr val="tx1"/>
          </a:solidFill>
          <a:latin typeface="+mn-lt"/>
          <a:ea typeface="+mn-ea"/>
          <a:cs typeface="+mn-cs"/>
        </a:defRPr>
      </a:lvl1pPr>
      <a:lvl2pPr marL="304861" algn="l" defTabSz="609722" rtl="0" eaLnBrk="1" latinLnBrk="0" hangingPunct="1">
        <a:defRPr sz="1200" kern="1200">
          <a:solidFill>
            <a:schemeClr val="tx1"/>
          </a:solidFill>
          <a:latin typeface="+mn-lt"/>
          <a:ea typeface="+mn-ea"/>
          <a:cs typeface="+mn-cs"/>
        </a:defRPr>
      </a:lvl2pPr>
      <a:lvl3pPr marL="609722" algn="l" defTabSz="609722" rtl="0" eaLnBrk="1" latinLnBrk="0" hangingPunct="1">
        <a:defRPr sz="1200" kern="1200">
          <a:solidFill>
            <a:schemeClr val="tx1"/>
          </a:solidFill>
          <a:latin typeface="+mn-lt"/>
          <a:ea typeface="+mn-ea"/>
          <a:cs typeface="+mn-cs"/>
        </a:defRPr>
      </a:lvl3pPr>
      <a:lvl4pPr marL="914583" algn="l" defTabSz="609722" rtl="0" eaLnBrk="1" latinLnBrk="0" hangingPunct="1">
        <a:defRPr sz="1200" kern="1200">
          <a:solidFill>
            <a:schemeClr val="tx1"/>
          </a:solidFill>
          <a:latin typeface="+mn-lt"/>
          <a:ea typeface="+mn-ea"/>
          <a:cs typeface="+mn-cs"/>
        </a:defRPr>
      </a:lvl4pPr>
      <a:lvl5pPr marL="1219444" algn="l" defTabSz="609722" rtl="0" eaLnBrk="1" latinLnBrk="0" hangingPunct="1">
        <a:defRPr sz="1200" kern="1200">
          <a:solidFill>
            <a:schemeClr val="tx1"/>
          </a:solidFill>
          <a:latin typeface="+mn-lt"/>
          <a:ea typeface="+mn-ea"/>
          <a:cs typeface="+mn-cs"/>
        </a:defRPr>
      </a:lvl5pPr>
      <a:lvl6pPr marL="1524305" algn="l" defTabSz="609722" rtl="0" eaLnBrk="1" latinLnBrk="0" hangingPunct="1">
        <a:defRPr sz="1200" kern="1200">
          <a:solidFill>
            <a:schemeClr val="tx1"/>
          </a:solidFill>
          <a:latin typeface="+mn-lt"/>
          <a:ea typeface="+mn-ea"/>
          <a:cs typeface="+mn-cs"/>
        </a:defRPr>
      </a:lvl6pPr>
      <a:lvl7pPr marL="1829166" algn="l" defTabSz="609722" rtl="0" eaLnBrk="1" latinLnBrk="0" hangingPunct="1">
        <a:defRPr sz="1200" kern="1200">
          <a:solidFill>
            <a:schemeClr val="tx1"/>
          </a:solidFill>
          <a:latin typeface="+mn-lt"/>
          <a:ea typeface="+mn-ea"/>
          <a:cs typeface="+mn-cs"/>
        </a:defRPr>
      </a:lvl7pPr>
      <a:lvl8pPr marL="2134027" algn="l" defTabSz="609722" rtl="0" eaLnBrk="1" latinLnBrk="0" hangingPunct="1">
        <a:defRPr sz="1200" kern="1200">
          <a:solidFill>
            <a:schemeClr val="tx1"/>
          </a:solidFill>
          <a:latin typeface="+mn-lt"/>
          <a:ea typeface="+mn-ea"/>
          <a:cs typeface="+mn-cs"/>
        </a:defRPr>
      </a:lvl8pPr>
      <a:lvl9pPr marL="2438888" algn="l" defTabSz="609722"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6.gif"/><Relationship Id="rId4" Type="http://schemas.openxmlformats.org/officeDocument/2006/relationships/image" Target="../media/image15.gif"/></Relationships>
</file>

<file path=ppt/slides/_rels/slide17.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0.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2.xml"/><Relationship Id="rId1" Type="http://schemas.openxmlformats.org/officeDocument/2006/relationships/slideLayout" Target="../slideLayouts/slideLayout13.xml"/><Relationship Id="rId4" Type="http://schemas.openxmlformats.org/officeDocument/2006/relationships/image" Target="../media/image25.jpeg"/></Relationships>
</file>

<file path=ppt/slides/_rels/slide3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3.xml"/><Relationship Id="rId1" Type="http://schemas.openxmlformats.org/officeDocument/2006/relationships/slideLayout" Target="../slideLayouts/slideLayout13.xml"/><Relationship Id="rId4" Type="http://schemas.openxmlformats.org/officeDocument/2006/relationships/image" Target="../media/image25.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3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1571307" y="76200"/>
            <a:ext cx="2926080" cy="5334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306387" y="1755648"/>
            <a:ext cx="4838763" cy="377952"/>
          </a:xfrm>
        </p:spPr>
        <p:txBody>
          <a:bodyPr/>
          <a:lstStyle/>
          <a:p>
            <a:pPr algn="l">
              <a:lnSpc>
                <a:spcPts val="2000"/>
              </a:lnSpc>
            </a:pPr>
            <a:r>
              <a:rPr lang="en-US" sz="1800" dirty="0" smtClean="0">
                <a:solidFill>
                  <a:schemeClr val="tx2"/>
                </a:solidFill>
                <a:ea typeface="ＭＳ Ｐゴシック" pitchFamily="28" charset="-128"/>
              </a:rPr>
              <a:t>Program Evaluation Webinar Series Part 1:</a:t>
            </a:r>
            <a:endParaRPr lang="en-US" sz="1800" dirty="0"/>
          </a:p>
        </p:txBody>
      </p:sp>
      <p:pic>
        <p:nvPicPr>
          <p:cNvPr id="10" name="Picture 9" descr="transparent_tree_logo.gif"/>
          <p:cNvPicPr>
            <a:picLocks noChangeAspect="1"/>
          </p:cNvPicPr>
          <p:nvPr/>
        </p:nvPicPr>
        <p:blipFill>
          <a:blip r:embed="rId3" cstate="print"/>
          <a:stretch>
            <a:fillRect/>
          </a:stretch>
        </p:blipFill>
        <p:spPr>
          <a:xfrm>
            <a:off x="5183187" y="2150865"/>
            <a:ext cx="781050" cy="1049535"/>
          </a:xfrm>
          <a:prstGeom prst="rect">
            <a:avLst/>
          </a:prstGeom>
        </p:spPr>
      </p:pic>
      <p:sp>
        <p:nvSpPr>
          <p:cNvPr id="13" name="TextBox 12"/>
          <p:cNvSpPr txBox="1"/>
          <p:nvPr/>
        </p:nvSpPr>
        <p:spPr>
          <a:xfrm>
            <a:off x="554068" y="2124670"/>
            <a:ext cx="4343400" cy="1007968"/>
          </a:xfrm>
          <a:prstGeom prst="rect">
            <a:avLst/>
          </a:prstGeom>
          <a:noFill/>
        </p:spPr>
        <p:txBody>
          <a:bodyPr wrap="square" rtlCol="0">
            <a:spAutoFit/>
          </a:bodyPr>
          <a:lstStyle/>
          <a:p>
            <a:pPr algn="ctr">
              <a:spcAft>
                <a:spcPts val="0"/>
              </a:spcAft>
            </a:pPr>
            <a:r>
              <a:rPr lang="en-US" sz="1800" b="1" i="1" dirty="0" smtClean="0">
                <a:solidFill>
                  <a:schemeClr val="tx2"/>
                </a:solidFill>
                <a:latin typeface="+mn-lt"/>
              </a:rPr>
              <a:t>“Top Roadblocks on the Path to Good Evaluation– And How to Avoid Them” </a:t>
            </a:r>
          </a:p>
          <a:p>
            <a:pPr algn="ctr">
              <a:spcBef>
                <a:spcPts val="900"/>
              </a:spcBef>
            </a:pPr>
            <a:r>
              <a:rPr lang="en-US" b="1" dirty="0" smtClean="0">
                <a:solidFill>
                  <a:schemeClr val="tx2"/>
                </a:solidFill>
                <a:latin typeface="+mn-lt"/>
                <a:cs typeface="Arial" pitchFamily="34" charset="0"/>
              </a:rPr>
              <a:t>Presented by: Tom Chapel</a:t>
            </a:r>
            <a:endParaRPr lang="en-US" sz="1800" b="1" dirty="0" smtClean="0">
              <a:latin typeface="+mn-lt"/>
            </a:endParaRPr>
          </a:p>
        </p:txBody>
      </p:sp>
      <p:sp>
        <p:nvSpPr>
          <p:cNvPr id="17" name="Rectangle 16" hidden="1"/>
          <p:cNvSpPr/>
          <p:nvPr/>
        </p:nvSpPr>
        <p:spPr>
          <a:xfrm>
            <a:off x="4725987" y="39624"/>
            <a:ext cx="1295400" cy="4937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hs_logo.png"/>
          <p:cNvPicPr>
            <a:picLocks noChangeAspect="1"/>
          </p:cNvPicPr>
          <p:nvPr/>
        </p:nvPicPr>
        <p:blipFill>
          <a:blip r:embed="rId4" cstate="print"/>
          <a:stretch>
            <a:fillRect/>
          </a:stretch>
        </p:blipFill>
        <p:spPr>
          <a:xfrm>
            <a:off x="3924963" y="141732"/>
            <a:ext cx="446460" cy="402336"/>
          </a:xfrm>
          <a:prstGeom prst="rect">
            <a:avLst/>
          </a:prstGeom>
        </p:spPr>
      </p:pic>
      <p:pic>
        <p:nvPicPr>
          <p:cNvPr id="15" name="Picture 14" descr="logo epa_logo_vert_small.jpg"/>
          <p:cNvPicPr>
            <a:picLocks noChangeAspect="1"/>
          </p:cNvPicPr>
          <p:nvPr/>
        </p:nvPicPr>
        <p:blipFill>
          <a:blip r:embed="rId5" cstate="print"/>
          <a:stretch>
            <a:fillRect/>
          </a:stretch>
        </p:blipFill>
        <p:spPr>
          <a:xfrm>
            <a:off x="1670835" y="228600"/>
            <a:ext cx="1607352" cy="228600"/>
          </a:xfrm>
          <a:prstGeom prst="rect">
            <a:avLst/>
          </a:prstGeom>
        </p:spPr>
      </p:pic>
      <p:pic>
        <p:nvPicPr>
          <p:cNvPr id="14" name="Picture 13" descr="cdc_logo_withName.png"/>
          <p:cNvPicPr>
            <a:picLocks noChangeAspect="1"/>
          </p:cNvPicPr>
          <p:nvPr/>
        </p:nvPicPr>
        <p:blipFill>
          <a:blip r:embed="rId6" cstate="print"/>
          <a:stretch>
            <a:fillRect/>
          </a:stretch>
        </p:blipFill>
        <p:spPr>
          <a:xfrm>
            <a:off x="3354451" y="141732"/>
            <a:ext cx="559772" cy="4023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7378" name="Rectangle 2"/>
          <p:cNvSpPr>
            <a:spLocks noGrp="1" noChangeArrowheads="1"/>
          </p:cNvSpPr>
          <p:nvPr>
            <p:ph type="title"/>
          </p:nvPr>
        </p:nvSpPr>
        <p:spPr>
          <a:xfrm>
            <a:off x="1220787" y="152400"/>
            <a:ext cx="3963749" cy="762000"/>
          </a:xfrm>
        </p:spPr>
        <p:txBody>
          <a:bodyPr/>
          <a:lstStyle/>
          <a:p>
            <a:r>
              <a:rPr lang="en-US" dirty="0"/>
              <a:t>Defining </a:t>
            </a:r>
            <a:r>
              <a:rPr lang="en-US" dirty="0" smtClean="0"/>
              <a:t>Evaluation</a:t>
            </a:r>
            <a:endParaRPr lang="en-US" sz="2700" dirty="0"/>
          </a:p>
        </p:txBody>
      </p:sp>
      <p:sp>
        <p:nvSpPr>
          <p:cNvPr id="1637379" name="Rectangle 3"/>
          <p:cNvSpPr>
            <a:spLocks noGrp="1" noChangeArrowheads="1"/>
          </p:cNvSpPr>
          <p:nvPr>
            <p:ph idx="1"/>
          </p:nvPr>
        </p:nvSpPr>
        <p:spPr>
          <a:xfrm>
            <a:off x="508186" y="1143000"/>
            <a:ext cx="5360801" cy="1523999"/>
          </a:xfrm>
        </p:spPr>
        <p:txBody>
          <a:bodyPr/>
          <a:lstStyle/>
          <a:p>
            <a:pPr marL="0" indent="0"/>
            <a:r>
              <a:rPr lang="en-US" sz="1600" i="1" u="sng" dirty="0"/>
              <a:t>Evaluation</a:t>
            </a:r>
            <a:r>
              <a:rPr lang="en-US" sz="1600" dirty="0"/>
              <a:t> is  the systematic investigation of the merit, worth, or significance of any </a:t>
            </a:r>
            <a:r>
              <a:rPr lang="en-US" sz="1600" i="1" dirty="0"/>
              <a:t>“object</a:t>
            </a:r>
            <a:r>
              <a:rPr lang="en-US" sz="1600" i="1" dirty="0" smtClean="0"/>
              <a:t>”.</a:t>
            </a:r>
            <a:endParaRPr lang="en-US" sz="1600" i="1" dirty="0"/>
          </a:p>
          <a:p>
            <a:pPr>
              <a:buFont typeface="Wingdings" pitchFamily="2" charset="2"/>
              <a:buNone/>
            </a:pPr>
            <a:r>
              <a:rPr lang="en-US" sz="1600" i="1" dirty="0"/>
              <a:t>				Michael </a:t>
            </a:r>
            <a:r>
              <a:rPr lang="en-US" sz="1600" i="1" dirty="0" err="1"/>
              <a:t>Scriven</a:t>
            </a:r>
            <a:endParaRPr lang="en-US" sz="1600" i="1" dirty="0"/>
          </a:p>
          <a:p>
            <a:pPr>
              <a:buFont typeface="Wingdings" pitchFamily="2" charset="2"/>
              <a:buNone/>
            </a:pPr>
            <a:endParaRPr lang="en-US" i="1"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Findings!</a:t>
            </a:r>
            <a:endParaRPr lang="en-US" dirty="0"/>
          </a:p>
        </p:txBody>
      </p:sp>
      <p:sp>
        <p:nvSpPr>
          <p:cNvPr id="3" name="Content Placeholder 2"/>
          <p:cNvSpPr>
            <a:spLocks noGrp="1"/>
          </p:cNvSpPr>
          <p:nvPr>
            <p:ph idx="1"/>
          </p:nvPr>
        </p:nvSpPr>
        <p:spPr>
          <a:xfrm>
            <a:off x="1068387" y="990600"/>
            <a:ext cx="4039949" cy="1828800"/>
          </a:xfrm>
        </p:spPr>
        <p:txBody>
          <a:bodyPr/>
          <a:lstStyle/>
          <a:p>
            <a:endParaRPr lang="en-US" dirty="0" smtClean="0"/>
          </a:p>
          <a:p>
            <a:endParaRPr lang="en-US" dirty="0" smtClean="0"/>
          </a:p>
          <a:p>
            <a:r>
              <a:rPr lang="en-US" sz="1600" dirty="0" smtClean="0"/>
              <a:t>If the </a:t>
            </a:r>
            <a:r>
              <a:rPr lang="en-US" sz="1600" i="1" dirty="0" smtClean="0">
                <a:solidFill>
                  <a:schemeClr val="accent5">
                    <a:lumMod val="50000"/>
                  </a:schemeClr>
                </a:solidFill>
              </a:rPr>
              <a:t>findings</a:t>
            </a:r>
            <a:r>
              <a:rPr lang="en-US" sz="1600" dirty="0" smtClean="0"/>
              <a:t> don’t get used…</a:t>
            </a:r>
          </a:p>
          <a:p>
            <a:pPr lvl="2">
              <a:spcBef>
                <a:spcPts val="1200"/>
              </a:spcBef>
              <a:buNone/>
            </a:pPr>
            <a:r>
              <a:rPr lang="en-US" sz="1600" dirty="0" smtClean="0"/>
              <a:t>the program will not improve.</a:t>
            </a:r>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“Evaluation?”</a:t>
            </a:r>
            <a:endParaRPr lang="en-US" dirty="0"/>
          </a:p>
        </p:txBody>
      </p:sp>
      <p:sp>
        <p:nvSpPr>
          <p:cNvPr id="3" name="Content Placeholder 2"/>
          <p:cNvSpPr>
            <a:spLocks noGrp="1"/>
          </p:cNvSpPr>
          <p:nvPr>
            <p:ph idx="1"/>
          </p:nvPr>
        </p:nvSpPr>
        <p:spPr>
          <a:xfrm>
            <a:off x="609838" y="1066800"/>
            <a:ext cx="2211149" cy="381000"/>
          </a:xfrm>
        </p:spPr>
        <p:txBody>
          <a:bodyPr/>
          <a:lstStyle/>
          <a:p>
            <a:r>
              <a:rPr lang="en-US" sz="1600" dirty="0" smtClean="0"/>
              <a:t>Evaluation is not…</a:t>
            </a:r>
          </a:p>
          <a:p>
            <a:r>
              <a:rPr lang="en-US" dirty="0" smtClean="0"/>
              <a:t> </a:t>
            </a:r>
          </a:p>
        </p:txBody>
      </p:sp>
      <p:sp>
        <p:nvSpPr>
          <p:cNvPr id="9" name="TextBox 8"/>
          <p:cNvSpPr txBox="1"/>
          <p:nvPr/>
        </p:nvSpPr>
        <p:spPr>
          <a:xfrm>
            <a:off x="3278187" y="1066800"/>
            <a:ext cx="2057400" cy="338554"/>
          </a:xfrm>
          <a:prstGeom prst="rect">
            <a:avLst/>
          </a:prstGeom>
          <a:noFill/>
        </p:spPr>
        <p:txBody>
          <a:bodyPr wrap="square" rtlCol="0">
            <a:spAutoFit/>
          </a:bodyPr>
          <a:lstStyle/>
          <a:p>
            <a:r>
              <a:rPr lang="en-US" b="1" dirty="0" smtClean="0">
                <a:solidFill>
                  <a:schemeClr val="tx2"/>
                </a:solidFill>
                <a:latin typeface="+mn-lt"/>
              </a:rPr>
              <a:t>Evaluation is…</a:t>
            </a:r>
            <a:endParaRPr lang="en-US" dirty="0">
              <a:latin typeface="+mn-lt"/>
            </a:endParaRPr>
          </a:p>
        </p:txBody>
      </p:sp>
      <p:grpSp>
        <p:nvGrpSpPr>
          <p:cNvPr id="15" name="Group 14"/>
          <p:cNvGrpSpPr/>
          <p:nvPr/>
        </p:nvGrpSpPr>
        <p:grpSpPr>
          <a:xfrm>
            <a:off x="496212" y="1447800"/>
            <a:ext cx="2209800" cy="1600200"/>
            <a:chOff x="534987" y="2133600"/>
            <a:chExt cx="2209800" cy="1600200"/>
          </a:xfrm>
        </p:grpSpPr>
        <p:sp>
          <p:nvSpPr>
            <p:cNvPr id="6" name="TextBox 5"/>
            <p:cNvSpPr txBox="1"/>
            <p:nvPr/>
          </p:nvSpPr>
          <p:spPr>
            <a:xfrm>
              <a:off x="534987" y="2579385"/>
              <a:ext cx="2209800" cy="784830"/>
            </a:xfrm>
            <a:prstGeom prst="rect">
              <a:avLst/>
            </a:prstGeom>
            <a:noFill/>
          </p:spPr>
          <p:txBody>
            <a:bodyPr wrap="square" rtlCol="0">
              <a:spAutoFit/>
            </a:bodyPr>
            <a:lstStyle/>
            <a:p>
              <a:pPr algn="ctr">
                <a:lnSpc>
                  <a:spcPts val="1800"/>
                </a:lnSpc>
              </a:pPr>
              <a:r>
                <a:rPr lang="en-US" b="1" dirty="0" smtClean="0">
                  <a:solidFill>
                    <a:schemeClr val="tx2"/>
                  </a:solidFill>
                  <a:latin typeface="+mn-lt"/>
                </a:rPr>
                <a:t>A specific set </a:t>
              </a:r>
            </a:p>
            <a:p>
              <a:pPr algn="ctr">
                <a:lnSpc>
                  <a:spcPts val="1800"/>
                </a:lnSpc>
              </a:pPr>
              <a:r>
                <a:rPr lang="en-US" b="1" dirty="0" smtClean="0">
                  <a:solidFill>
                    <a:schemeClr val="tx2"/>
                  </a:solidFill>
                  <a:latin typeface="+mn-lt"/>
                </a:rPr>
                <a:t>of tools or techniques.</a:t>
              </a:r>
              <a:endParaRPr lang="en-US" b="1" dirty="0">
                <a:solidFill>
                  <a:schemeClr val="tx2"/>
                </a:solidFill>
                <a:latin typeface="+mn-lt"/>
              </a:endParaRPr>
            </a:p>
          </p:txBody>
        </p:sp>
        <p:sp>
          <p:nvSpPr>
            <p:cNvPr id="10" name="Oval 9"/>
            <p:cNvSpPr/>
            <p:nvPr/>
          </p:nvSpPr>
          <p:spPr>
            <a:xfrm>
              <a:off x="839787" y="2133600"/>
              <a:ext cx="1600200" cy="1600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2" name="Straight Connector 11"/>
          <p:cNvCxnSpPr>
            <a:stCxn id="10" idx="1"/>
            <a:endCxn id="10" idx="5"/>
          </p:cNvCxnSpPr>
          <p:nvPr/>
        </p:nvCxnSpPr>
        <p:spPr>
          <a:xfrm rot="16200000" flipH="1">
            <a:off x="1035356" y="1682144"/>
            <a:ext cx="1131512" cy="113151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3278187" y="1447800"/>
            <a:ext cx="1828800" cy="1600200"/>
            <a:chOff x="3278187" y="2133600"/>
            <a:chExt cx="1828800" cy="1600200"/>
          </a:xfrm>
        </p:grpSpPr>
        <p:sp>
          <p:nvSpPr>
            <p:cNvPr id="7" name="TextBox 6"/>
            <p:cNvSpPr txBox="1"/>
            <p:nvPr/>
          </p:nvSpPr>
          <p:spPr>
            <a:xfrm>
              <a:off x="3278187" y="2271609"/>
              <a:ext cx="1752600" cy="1400383"/>
            </a:xfrm>
            <a:prstGeom prst="rect">
              <a:avLst/>
            </a:prstGeom>
            <a:noFill/>
          </p:spPr>
          <p:txBody>
            <a:bodyPr wrap="square" rtlCol="0">
              <a:spAutoFit/>
            </a:bodyPr>
            <a:lstStyle/>
            <a:p>
              <a:pPr marL="171450" indent="-171450">
                <a:lnSpc>
                  <a:spcPts val="1600"/>
                </a:lnSpc>
                <a:spcAft>
                  <a:spcPts val="600"/>
                </a:spcAft>
                <a:buClr>
                  <a:schemeClr val="accent5">
                    <a:lumMod val="50000"/>
                  </a:schemeClr>
                </a:buClr>
                <a:buFont typeface="Wingdings" pitchFamily="2" charset="2"/>
                <a:buChar char="ü"/>
              </a:pPr>
              <a:r>
                <a:rPr lang="en-US" b="1" dirty="0" smtClean="0">
                  <a:solidFill>
                    <a:schemeClr val="tx2"/>
                  </a:solidFill>
                  <a:latin typeface="+mn-lt"/>
                </a:rPr>
                <a:t>An orientation to your program.</a:t>
              </a:r>
            </a:p>
            <a:p>
              <a:pPr marL="171450" indent="-171450">
                <a:lnSpc>
                  <a:spcPts val="1600"/>
                </a:lnSpc>
                <a:buClr>
                  <a:schemeClr val="accent5">
                    <a:lumMod val="50000"/>
                  </a:schemeClr>
                </a:buClr>
                <a:buFont typeface="Wingdings" pitchFamily="2" charset="2"/>
                <a:buChar char="ü"/>
              </a:pPr>
              <a:r>
                <a:rPr lang="en-US" b="1" dirty="0" smtClean="0">
                  <a:solidFill>
                    <a:schemeClr val="tx2"/>
                  </a:solidFill>
                  <a:latin typeface="+mn-lt"/>
                </a:rPr>
                <a:t>The idea of continuous reflection.</a:t>
              </a:r>
              <a:endParaRPr lang="en-US" dirty="0"/>
            </a:p>
          </p:txBody>
        </p:sp>
        <p:sp>
          <p:nvSpPr>
            <p:cNvPr id="13" name="Rounded Rectangle 12"/>
            <p:cNvSpPr/>
            <p:nvPr/>
          </p:nvSpPr>
          <p:spPr>
            <a:xfrm>
              <a:off x="3278187" y="2133600"/>
              <a:ext cx="1828800" cy="1600200"/>
            </a:xfrm>
            <a:prstGeom prst="roundRect">
              <a:avLst/>
            </a:prstGeom>
            <a:no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7378" name="Rectangle 2"/>
          <p:cNvSpPr>
            <a:spLocks noGrp="1" noChangeArrowheads="1"/>
          </p:cNvSpPr>
          <p:nvPr>
            <p:ph type="title"/>
          </p:nvPr>
        </p:nvSpPr>
        <p:spPr>
          <a:xfrm>
            <a:off x="306387" y="431800"/>
            <a:ext cx="5486399" cy="558800"/>
          </a:xfrm>
        </p:spPr>
        <p:txBody>
          <a:bodyPr/>
          <a:lstStyle/>
          <a:p>
            <a:r>
              <a:rPr lang="en-US" dirty="0"/>
              <a:t>Defining </a:t>
            </a:r>
            <a:r>
              <a:rPr lang="en-US" dirty="0" smtClean="0"/>
              <a:t>Evaluation</a:t>
            </a:r>
            <a:r>
              <a:rPr lang="en-US" sz="2700" dirty="0"/>
              <a:t/>
            </a:r>
            <a:br>
              <a:rPr lang="en-US" sz="2700" dirty="0"/>
            </a:br>
            <a:endParaRPr lang="en-US" sz="2700" dirty="0"/>
          </a:p>
        </p:txBody>
      </p:sp>
      <p:sp>
        <p:nvSpPr>
          <p:cNvPr id="1637379" name="Rectangle 3"/>
          <p:cNvSpPr>
            <a:spLocks noGrp="1" noChangeArrowheads="1"/>
          </p:cNvSpPr>
          <p:nvPr>
            <p:ph idx="1"/>
          </p:nvPr>
        </p:nvSpPr>
        <p:spPr>
          <a:xfrm>
            <a:off x="458787" y="1219200"/>
            <a:ext cx="4903601" cy="2286000"/>
          </a:xfrm>
        </p:spPr>
        <p:txBody>
          <a:bodyPr/>
          <a:lstStyle/>
          <a:p>
            <a:pPr marL="0" indent="0"/>
            <a:r>
              <a:rPr lang="en-US" sz="1600" i="1" u="sng" dirty="0"/>
              <a:t>Evaluation</a:t>
            </a:r>
            <a:r>
              <a:rPr lang="en-US" sz="1600" dirty="0"/>
              <a:t> is  the systematic investigation of the merit, worth, or significance of any </a:t>
            </a:r>
            <a:r>
              <a:rPr lang="en-US" sz="1600" i="1" dirty="0"/>
              <a:t>“object</a:t>
            </a:r>
            <a:r>
              <a:rPr lang="en-US" sz="1600" i="1" dirty="0" smtClean="0"/>
              <a:t>”.</a:t>
            </a:r>
            <a:endParaRPr lang="en-US" sz="1600" i="1" dirty="0"/>
          </a:p>
          <a:p>
            <a:pPr>
              <a:buFont typeface="Wingdings" pitchFamily="2" charset="2"/>
              <a:buNone/>
            </a:pPr>
            <a:r>
              <a:rPr lang="en-US" sz="1600" i="1" dirty="0"/>
              <a:t>				Michael </a:t>
            </a:r>
            <a:r>
              <a:rPr lang="en-US" sz="1600" i="1" dirty="0" err="1"/>
              <a:t>Scriven</a:t>
            </a:r>
            <a:endParaRPr lang="en-US" sz="1600" i="1" dirty="0"/>
          </a:p>
          <a:p>
            <a:pPr>
              <a:buFont typeface="Wingdings" pitchFamily="2" charset="2"/>
              <a:buNone/>
            </a:pPr>
            <a:endParaRPr lang="en-US" sz="1600" i="1"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“Program”?</a:t>
            </a:r>
            <a:endParaRPr lang="en-US" dirty="0"/>
          </a:p>
        </p:txBody>
      </p:sp>
      <p:sp>
        <p:nvSpPr>
          <p:cNvPr id="3" name="Content Placeholder 2"/>
          <p:cNvSpPr>
            <a:spLocks noGrp="1"/>
          </p:cNvSpPr>
          <p:nvPr>
            <p:ph idx="1"/>
          </p:nvPr>
        </p:nvSpPr>
        <p:spPr>
          <a:xfrm>
            <a:off x="762238" y="1066800"/>
            <a:ext cx="4116149" cy="2438400"/>
          </a:xfrm>
        </p:spPr>
        <p:txBody>
          <a:bodyPr/>
          <a:lstStyle/>
          <a:p>
            <a:pPr marL="344488" indent="-344488">
              <a:lnSpc>
                <a:spcPts val="1800"/>
              </a:lnSpc>
              <a:spcBef>
                <a:spcPts val="0"/>
              </a:spcBef>
            </a:pPr>
            <a:r>
              <a:rPr lang="en-US" sz="1600" dirty="0" smtClean="0"/>
              <a:t>Not only:</a:t>
            </a:r>
          </a:p>
          <a:p>
            <a:pPr marL="571500" indent="-342900">
              <a:lnSpc>
                <a:spcPts val="1800"/>
              </a:lnSpc>
              <a:spcBef>
                <a:spcPts val="0"/>
              </a:spcBef>
              <a:buBlip>
                <a:blip r:embed="rId3"/>
              </a:buBlip>
            </a:pPr>
            <a:r>
              <a:rPr lang="en-US" sz="1600" dirty="0" smtClean="0"/>
              <a:t>Big training programs</a:t>
            </a:r>
          </a:p>
          <a:p>
            <a:pPr marL="571500" indent="-342900">
              <a:lnSpc>
                <a:spcPts val="1800"/>
              </a:lnSpc>
              <a:spcBef>
                <a:spcPts val="0"/>
              </a:spcBef>
              <a:buBlip>
                <a:blip r:embed="rId3"/>
              </a:buBlip>
            </a:pPr>
            <a:r>
              <a:rPr lang="en-US" sz="1600" dirty="0" smtClean="0"/>
              <a:t>Community interventions </a:t>
            </a:r>
          </a:p>
          <a:p>
            <a:pPr marL="344488" indent="-344488">
              <a:lnSpc>
                <a:spcPts val="1800"/>
              </a:lnSpc>
              <a:spcBef>
                <a:spcPts val="0"/>
              </a:spcBef>
              <a:buBlip>
                <a:blip r:embed="rId3"/>
              </a:buBlip>
            </a:pPr>
            <a:endParaRPr lang="en-US" sz="1600" dirty="0" smtClean="0"/>
          </a:p>
          <a:p>
            <a:pPr marL="344488" indent="-344488">
              <a:lnSpc>
                <a:spcPts val="1800"/>
              </a:lnSpc>
              <a:spcBef>
                <a:spcPts val="0"/>
              </a:spcBef>
            </a:pPr>
            <a:r>
              <a:rPr lang="en-US" sz="1600" dirty="0" smtClean="0"/>
              <a:t>But also:</a:t>
            </a:r>
          </a:p>
          <a:p>
            <a:pPr marL="571500" indent="-285750">
              <a:lnSpc>
                <a:spcPts val="1800"/>
              </a:lnSpc>
              <a:spcBef>
                <a:spcPts val="0"/>
              </a:spcBef>
              <a:buBlip>
                <a:blip r:embed="rId3"/>
              </a:buBlip>
            </a:pPr>
            <a:r>
              <a:rPr lang="en-US" sz="1600" dirty="0" smtClean="0"/>
              <a:t>Recommendations and guidelines</a:t>
            </a:r>
          </a:p>
          <a:p>
            <a:pPr marL="571500" indent="-285750">
              <a:lnSpc>
                <a:spcPts val="1800"/>
              </a:lnSpc>
              <a:spcBef>
                <a:spcPts val="0"/>
              </a:spcBef>
              <a:buBlip>
                <a:blip r:embed="rId3"/>
              </a:buBlip>
            </a:pPr>
            <a:r>
              <a:rPr lang="en-US" sz="1600" dirty="0" smtClean="0"/>
              <a:t>Surveillance systems </a:t>
            </a:r>
          </a:p>
          <a:p>
            <a:pPr marL="344488" indent="-344488">
              <a:lnSpc>
                <a:spcPts val="1800"/>
              </a:lnSpc>
              <a:spcBef>
                <a:spcPts val="0"/>
              </a:spcBef>
              <a:buBlip>
                <a:blip r:embed="rId3"/>
              </a:buBlip>
            </a:pPr>
            <a:endParaRPr lang="en-US" sz="1600" dirty="0" smtClean="0"/>
          </a:p>
          <a:p>
            <a:pPr marL="0" indent="0">
              <a:lnSpc>
                <a:spcPts val="1800"/>
              </a:lnSpc>
              <a:spcBef>
                <a:spcPts val="600"/>
              </a:spcBef>
            </a:pPr>
            <a:r>
              <a:rPr lang="en-US" sz="1600" dirty="0" smtClean="0"/>
              <a:t>In other words, a </a:t>
            </a:r>
            <a:r>
              <a:rPr lang="en-US" sz="1600" i="1" dirty="0" smtClean="0">
                <a:solidFill>
                  <a:schemeClr val="accent5">
                    <a:lumMod val="50000"/>
                  </a:schemeClr>
                </a:solidFill>
              </a:rPr>
              <a:t>program</a:t>
            </a:r>
            <a:r>
              <a:rPr lang="en-US" sz="1600" dirty="0" smtClean="0"/>
              <a:t> is anything with an </a:t>
            </a:r>
            <a:r>
              <a:rPr lang="en-US" sz="1600" i="1" dirty="0" smtClean="0">
                <a:solidFill>
                  <a:schemeClr val="accent5">
                    <a:lumMod val="50000"/>
                  </a:schemeClr>
                </a:solidFill>
              </a:rPr>
              <a:t>intended outcome</a:t>
            </a:r>
            <a:r>
              <a:rPr lang="en-US" sz="1600" dirty="0" smtClean="0"/>
              <a:t>.</a:t>
            </a:r>
          </a:p>
          <a:p>
            <a:pPr marL="344488" indent="-344488">
              <a:lnSpc>
                <a:spcPts val="1800"/>
              </a:lnSpc>
              <a:spcBef>
                <a:spcPts val="0"/>
              </a:spcBef>
              <a:buBlip>
                <a:blip r:embed="rId3"/>
              </a:buBlip>
            </a:pPr>
            <a:endParaRPr lang="en-US"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02" name="Rectangle 2"/>
          <p:cNvSpPr>
            <a:spLocks noGrp="1" noChangeArrowheads="1"/>
          </p:cNvSpPr>
          <p:nvPr>
            <p:ph type="title"/>
          </p:nvPr>
        </p:nvSpPr>
        <p:spPr/>
        <p:txBody>
          <a:bodyPr/>
          <a:lstStyle/>
          <a:p>
            <a:r>
              <a:rPr lang="en-US" dirty="0"/>
              <a:t>Roadblock #6</a:t>
            </a:r>
          </a:p>
        </p:txBody>
      </p:sp>
      <p:sp>
        <p:nvSpPr>
          <p:cNvPr id="1638403" name="Rectangle 3"/>
          <p:cNvSpPr>
            <a:spLocks noGrp="1" noChangeArrowheads="1"/>
          </p:cNvSpPr>
          <p:nvPr>
            <p:ph idx="1"/>
          </p:nvPr>
        </p:nvSpPr>
        <p:spPr>
          <a:xfrm>
            <a:off x="660744" y="1676400"/>
            <a:ext cx="5184299" cy="1066800"/>
          </a:xfrm>
        </p:spPr>
        <p:txBody>
          <a:bodyPr/>
          <a:lstStyle/>
          <a:p>
            <a:pPr algn="ctr">
              <a:buFont typeface="Wingdings" pitchFamily="2" charset="2"/>
              <a:buNone/>
            </a:pPr>
            <a:r>
              <a:rPr lang="en-US" sz="1600" dirty="0"/>
              <a:t>Not understanding </a:t>
            </a:r>
            <a:endParaRPr lang="en-US" sz="1600" dirty="0" smtClean="0"/>
          </a:p>
          <a:p>
            <a:pPr algn="ctr">
              <a:buFont typeface="Wingdings" pitchFamily="2" charset="2"/>
              <a:buNone/>
            </a:pPr>
            <a:r>
              <a:rPr lang="en-US" sz="1600" dirty="0" smtClean="0"/>
              <a:t>where </a:t>
            </a:r>
            <a:r>
              <a:rPr lang="en-US" sz="1600" dirty="0"/>
              <a:t>evaluation “fits in” …</a:t>
            </a:r>
          </a:p>
          <a:p>
            <a:pPr algn="ctr">
              <a:buFont typeface="Wingdings" pitchFamily="2" charset="2"/>
              <a:buNone/>
            </a:pPr>
            <a:endParaRPr lang="en-US" sz="3200" dirty="0"/>
          </a:p>
          <a:p>
            <a:pPr algn="r">
              <a:buFont typeface="Wingdings" pitchFamily="2" charset="2"/>
              <a:buNone/>
            </a:pPr>
            <a:endParaRPr lang="en-US" sz="3200" dirty="0"/>
          </a:p>
          <a:p>
            <a:pPr algn="ctr">
              <a:buFont typeface="Wingdings" pitchFamily="2" charset="2"/>
              <a:buNone/>
            </a:pP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“Silo” Model</a:t>
            </a:r>
            <a:endParaRPr lang="en-US" dirty="0"/>
          </a:p>
        </p:txBody>
      </p:sp>
      <p:pic>
        <p:nvPicPr>
          <p:cNvPr id="13" name="Picture 12" descr="silo_planning.gif"/>
          <p:cNvPicPr>
            <a:picLocks noChangeAspect="1"/>
          </p:cNvPicPr>
          <p:nvPr/>
        </p:nvPicPr>
        <p:blipFill>
          <a:blip r:embed="rId3" cstate="print"/>
          <a:stretch>
            <a:fillRect/>
          </a:stretch>
        </p:blipFill>
        <p:spPr>
          <a:xfrm>
            <a:off x="1822767" y="990600"/>
            <a:ext cx="1684020" cy="2461260"/>
          </a:xfrm>
          <a:prstGeom prst="rect">
            <a:avLst/>
          </a:prstGeom>
        </p:spPr>
      </p:pic>
      <p:pic>
        <p:nvPicPr>
          <p:cNvPr id="14" name="Picture 13" descr="silo_planning.gif"/>
          <p:cNvPicPr>
            <a:picLocks noChangeAspect="1"/>
          </p:cNvPicPr>
          <p:nvPr/>
        </p:nvPicPr>
        <p:blipFill>
          <a:blip r:embed="rId4" cstate="print"/>
          <a:stretch>
            <a:fillRect/>
          </a:stretch>
        </p:blipFill>
        <p:spPr>
          <a:xfrm>
            <a:off x="3430587" y="891540"/>
            <a:ext cx="1684020" cy="2461260"/>
          </a:xfrm>
          <a:prstGeom prst="rect">
            <a:avLst/>
          </a:prstGeom>
        </p:spPr>
      </p:pic>
      <p:pic>
        <p:nvPicPr>
          <p:cNvPr id="11" name="Picture 10" descr="silo_planning.gif"/>
          <p:cNvPicPr>
            <a:picLocks noChangeAspect="1"/>
          </p:cNvPicPr>
          <p:nvPr/>
        </p:nvPicPr>
        <p:blipFill>
          <a:blip r:embed="rId5" cstate="print"/>
          <a:stretch>
            <a:fillRect/>
          </a:stretch>
        </p:blipFill>
        <p:spPr>
          <a:xfrm>
            <a:off x="306387" y="1066800"/>
            <a:ext cx="1684020" cy="246126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426" name="Rectangle 2"/>
          <p:cNvSpPr>
            <a:spLocks noGrp="1" noChangeArrowheads="1"/>
          </p:cNvSpPr>
          <p:nvPr>
            <p:ph type="title"/>
          </p:nvPr>
        </p:nvSpPr>
        <p:spPr>
          <a:xfrm>
            <a:off x="101653" y="0"/>
            <a:ext cx="5845043" cy="863600"/>
          </a:xfrm>
        </p:spPr>
        <p:txBody>
          <a:bodyPr/>
          <a:lstStyle/>
          <a:p>
            <a:pPr>
              <a:lnSpc>
                <a:spcPts val="2600"/>
              </a:lnSpc>
            </a:pPr>
            <a:r>
              <a:rPr lang="en-US" dirty="0" smtClean="0"/>
              <a:t>The Integrated or “CQI” Model</a:t>
            </a:r>
            <a:endParaRPr lang="en-US" dirty="0"/>
          </a:p>
        </p:txBody>
      </p:sp>
      <p:sp>
        <p:nvSpPr>
          <p:cNvPr id="1639427" name="Rectangle 3"/>
          <p:cNvSpPr>
            <a:spLocks noGrp="1" noChangeArrowheads="1"/>
          </p:cNvSpPr>
          <p:nvPr>
            <p:ph type="body" sz="half" idx="1"/>
          </p:nvPr>
        </p:nvSpPr>
        <p:spPr>
          <a:xfrm>
            <a:off x="406453" y="1219200"/>
            <a:ext cx="2414534" cy="1828800"/>
          </a:xfrm>
        </p:spPr>
        <p:txBody>
          <a:bodyPr/>
          <a:lstStyle/>
          <a:p>
            <a:pPr marL="0" indent="0">
              <a:lnSpc>
                <a:spcPct val="90000"/>
              </a:lnSpc>
            </a:pPr>
            <a:r>
              <a:rPr lang="en-US" sz="1600" dirty="0" smtClean="0"/>
              <a:t>To achieve “continuous quality improvement”  planners, performance measurers, and evaluators must communicate with each other.</a:t>
            </a:r>
            <a:endParaRPr lang="en-US" sz="1600" dirty="0"/>
          </a:p>
        </p:txBody>
      </p:sp>
      <p:sp>
        <p:nvSpPr>
          <p:cNvPr id="1639435" name="Rectangle 11"/>
          <p:cNvSpPr>
            <a:spLocks noChangeArrowheads="1"/>
          </p:cNvSpPr>
          <p:nvPr/>
        </p:nvSpPr>
        <p:spPr bwMode="auto">
          <a:xfrm>
            <a:off x="1" y="4216400"/>
            <a:ext cx="6099175" cy="355600"/>
          </a:xfrm>
          <a:prstGeom prst="rect">
            <a:avLst/>
          </a:prstGeom>
          <a:noFill/>
          <a:ln w="9525">
            <a:noFill/>
            <a:miter lim="800000"/>
            <a:headEnd/>
            <a:tailEnd/>
          </a:ln>
          <a:effectLst/>
        </p:spPr>
        <p:txBody>
          <a:bodyPr lIns="60957" tIns="30478" rIns="60957" bIns="30478"/>
          <a:lstStyle/>
          <a:p>
            <a:pPr algn="ctr"/>
            <a:endParaRPr lang="en-US" sz="1200" dirty="0"/>
          </a:p>
        </p:txBody>
      </p:sp>
      <p:pic>
        <p:nvPicPr>
          <p:cNvPr id="13" name="Picture 12" descr="CQI_model.gif"/>
          <p:cNvPicPr>
            <a:picLocks noChangeAspect="1"/>
          </p:cNvPicPr>
          <p:nvPr/>
        </p:nvPicPr>
        <p:blipFill>
          <a:blip r:embed="rId3" cstate="print"/>
          <a:stretch>
            <a:fillRect/>
          </a:stretch>
        </p:blipFill>
        <p:spPr>
          <a:xfrm>
            <a:off x="2820987" y="1176445"/>
            <a:ext cx="2495430" cy="1795355"/>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Customer is the Key</a:t>
            </a:r>
            <a:endParaRPr lang="en-US" dirty="0"/>
          </a:p>
        </p:txBody>
      </p:sp>
      <p:sp>
        <p:nvSpPr>
          <p:cNvPr id="8" name="Content Placeholder 7"/>
          <p:cNvSpPr>
            <a:spLocks noGrp="1"/>
          </p:cNvSpPr>
          <p:nvPr>
            <p:ph idx="1"/>
          </p:nvPr>
        </p:nvSpPr>
        <p:spPr>
          <a:xfrm>
            <a:off x="457438" y="838200"/>
            <a:ext cx="4801949" cy="2743200"/>
          </a:xfrm>
        </p:spPr>
        <p:txBody>
          <a:bodyPr/>
          <a:lstStyle/>
          <a:p>
            <a:r>
              <a:rPr lang="en-US" sz="1600" dirty="0" smtClean="0"/>
              <a:t>Program evaluation must:</a:t>
            </a:r>
          </a:p>
          <a:p>
            <a:pPr lvl="1">
              <a:spcBef>
                <a:spcPts val="900"/>
              </a:spcBef>
            </a:pPr>
            <a:r>
              <a:rPr lang="en-US" sz="1600" dirty="0" smtClean="0"/>
              <a:t>See planning, performance measurement, and evaluation as being integrated.</a:t>
            </a:r>
          </a:p>
          <a:p>
            <a:pPr lvl="1">
              <a:spcBef>
                <a:spcPts val="900"/>
              </a:spcBef>
            </a:pPr>
            <a:r>
              <a:rPr lang="en-US" sz="1600" dirty="0" smtClean="0"/>
              <a:t>Start with the idea of having a customer or an intended user of findings.  </a:t>
            </a:r>
          </a:p>
          <a:p>
            <a:pPr lvl="1">
              <a:spcBef>
                <a:spcPts val="900"/>
              </a:spcBef>
            </a:pPr>
            <a:r>
              <a:rPr lang="en-US" sz="1600" dirty="0" smtClean="0"/>
              <a:t>Direct the evaluation </a:t>
            </a:r>
            <a:r>
              <a:rPr lang="en-US" sz="1600" i="1" dirty="0" smtClean="0">
                <a:solidFill>
                  <a:schemeClr val="accent5">
                    <a:lumMod val="50000"/>
                  </a:schemeClr>
                </a:solidFill>
              </a:rPr>
              <a:t>with the customer in mind.</a:t>
            </a:r>
            <a:endParaRPr lang="en-US" sz="1600" i="1" dirty="0">
              <a:solidFill>
                <a:schemeClr val="accent5">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450" name="Rectangle 2"/>
          <p:cNvSpPr>
            <a:spLocks noGrp="1" noChangeArrowheads="1"/>
          </p:cNvSpPr>
          <p:nvPr>
            <p:ph type="title"/>
          </p:nvPr>
        </p:nvSpPr>
        <p:spPr/>
        <p:txBody>
          <a:bodyPr/>
          <a:lstStyle/>
          <a:p>
            <a:r>
              <a:rPr lang="en-US" dirty="0"/>
              <a:t>Roadblock #5</a:t>
            </a:r>
          </a:p>
        </p:txBody>
      </p:sp>
      <p:sp>
        <p:nvSpPr>
          <p:cNvPr id="1640451" name="Rectangle 3"/>
          <p:cNvSpPr>
            <a:spLocks noGrp="1" noChangeArrowheads="1"/>
          </p:cNvSpPr>
          <p:nvPr>
            <p:ph idx="1"/>
          </p:nvPr>
        </p:nvSpPr>
        <p:spPr>
          <a:xfrm>
            <a:off x="508264" y="1676400"/>
            <a:ext cx="5184299" cy="1422400"/>
          </a:xfrm>
        </p:spPr>
        <p:txBody>
          <a:bodyPr/>
          <a:lstStyle/>
          <a:p>
            <a:pPr algn="ctr">
              <a:buFont typeface="Wingdings" pitchFamily="2" charset="2"/>
              <a:buNone/>
            </a:pPr>
            <a:r>
              <a:rPr lang="en-US" sz="1600" dirty="0"/>
              <a:t>Making the “perfect” the enemy of the “</a:t>
            </a:r>
            <a:r>
              <a:rPr lang="en-US" sz="1600"/>
              <a:t>good</a:t>
            </a:r>
            <a:r>
              <a:rPr lang="en-US" sz="1600" smtClean="0"/>
              <a:t>”.</a:t>
            </a:r>
            <a:endParaRPr lang="en-US" sz="1600" dirty="0"/>
          </a:p>
          <a:p>
            <a:pPr algn="r">
              <a:buFont typeface="Wingdings" pitchFamily="2" charset="2"/>
              <a:buNone/>
            </a:pPr>
            <a:endParaRPr lang="en-US" sz="29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87" y="76200"/>
            <a:ext cx="6099175" cy="838200"/>
          </a:xfrm>
        </p:spPr>
        <p:txBody>
          <a:bodyPr/>
          <a:lstStyle/>
          <a:p>
            <a:r>
              <a:rPr lang="en-US" sz="1800" dirty="0" smtClean="0">
                <a:latin typeface="+mn-lt"/>
              </a:rPr>
              <a:t>Top Roadblocks on the Path to Good Evaluation– </a:t>
            </a:r>
            <a:br>
              <a:rPr lang="en-US" sz="1800" dirty="0" smtClean="0">
                <a:latin typeface="+mn-lt"/>
              </a:rPr>
            </a:br>
            <a:r>
              <a:rPr lang="en-US" sz="1800" dirty="0" smtClean="0">
                <a:latin typeface="+mn-lt"/>
              </a:rPr>
              <a:t>And How to Avoid Them </a:t>
            </a:r>
            <a:endParaRPr lang="en-US" sz="1800" dirty="0">
              <a:latin typeface="+mn-lt"/>
            </a:endParaRPr>
          </a:p>
        </p:txBody>
      </p:sp>
      <p:sp>
        <p:nvSpPr>
          <p:cNvPr id="7" name="TextBox 6"/>
          <p:cNvSpPr txBox="1"/>
          <p:nvPr/>
        </p:nvSpPr>
        <p:spPr>
          <a:xfrm>
            <a:off x="1525587" y="1371600"/>
            <a:ext cx="4495800" cy="1464503"/>
          </a:xfrm>
          <a:prstGeom prst="rect">
            <a:avLst/>
          </a:prstGeom>
          <a:noFill/>
        </p:spPr>
        <p:txBody>
          <a:bodyPr wrap="square" rtlCol="0">
            <a:spAutoFit/>
          </a:bodyPr>
          <a:lstStyle/>
          <a:p>
            <a:pPr algn="ctr">
              <a:lnSpc>
                <a:spcPts val="1867"/>
              </a:lnSpc>
            </a:pPr>
            <a:r>
              <a:rPr lang="en-US" b="1" dirty="0" smtClean="0">
                <a:solidFill>
                  <a:schemeClr val="tx2"/>
                </a:solidFill>
                <a:latin typeface="+mn-lt"/>
              </a:rPr>
              <a:t>Thomas J. Chapel, MA, MBA</a:t>
            </a:r>
          </a:p>
          <a:p>
            <a:pPr algn="ctr">
              <a:lnSpc>
                <a:spcPts val="1867"/>
              </a:lnSpc>
            </a:pPr>
            <a:r>
              <a:rPr lang="en-US" b="1" dirty="0" smtClean="0">
                <a:solidFill>
                  <a:schemeClr val="tx2"/>
                </a:solidFill>
                <a:latin typeface="+mn-lt"/>
              </a:rPr>
              <a:t>Chief Performance Officer (Acting)</a:t>
            </a:r>
          </a:p>
          <a:p>
            <a:pPr algn="ctr">
              <a:lnSpc>
                <a:spcPts val="1867"/>
              </a:lnSpc>
            </a:pPr>
            <a:r>
              <a:rPr lang="en-US" b="1" dirty="0" smtClean="0">
                <a:solidFill>
                  <a:schemeClr val="tx2"/>
                </a:solidFill>
                <a:latin typeface="+mn-lt"/>
              </a:rPr>
              <a:t>CDC/Office of the Director/OCOO</a:t>
            </a:r>
          </a:p>
          <a:p>
            <a:pPr algn="ctr">
              <a:lnSpc>
                <a:spcPts val="1867"/>
              </a:lnSpc>
              <a:spcBef>
                <a:spcPts val="1200"/>
              </a:spcBef>
            </a:pPr>
            <a:r>
              <a:rPr lang="en-US" b="1" dirty="0" smtClean="0">
                <a:solidFill>
                  <a:schemeClr val="tx2"/>
                </a:solidFill>
                <a:latin typeface="+mn-lt"/>
                <a:cs typeface="Arial" pitchFamily="34" charset="0"/>
              </a:rPr>
              <a:t>Presented November 20, 2008</a:t>
            </a:r>
            <a:endParaRPr lang="en-US" b="1" dirty="0" smtClean="0">
              <a:latin typeface="+mn-lt"/>
            </a:endParaRPr>
          </a:p>
          <a:p>
            <a:pPr algn="ctr">
              <a:lnSpc>
                <a:spcPts val="1867"/>
              </a:lnSpc>
            </a:pPr>
            <a:endParaRPr lang="en-US" b="1" dirty="0" smtClean="0">
              <a:solidFill>
                <a:schemeClr val="tx2"/>
              </a:solidFill>
              <a:latin typeface="+mn-lt"/>
            </a:endParaRPr>
          </a:p>
        </p:txBody>
      </p:sp>
      <p:pic>
        <p:nvPicPr>
          <p:cNvPr id="5" name="Picture 4" descr="transparent_tree_logo.gif"/>
          <p:cNvPicPr>
            <a:picLocks noChangeAspect="1"/>
          </p:cNvPicPr>
          <p:nvPr/>
        </p:nvPicPr>
        <p:blipFill>
          <a:blip r:embed="rId3" cstate="print"/>
          <a:stretch>
            <a:fillRect/>
          </a:stretch>
        </p:blipFill>
        <p:spPr>
          <a:xfrm>
            <a:off x="5240337" y="2590800"/>
            <a:ext cx="781050" cy="1049535"/>
          </a:xfrm>
          <a:prstGeom prst="rect">
            <a:avLst/>
          </a:prstGeom>
        </p:spPr>
      </p:pic>
      <p:pic>
        <p:nvPicPr>
          <p:cNvPr id="9" name="Picture 8" descr="chapel_photo.bmp"/>
          <p:cNvPicPr>
            <a:picLocks noChangeAspect="1"/>
          </p:cNvPicPr>
          <p:nvPr/>
        </p:nvPicPr>
        <p:blipFill>
          <a:blip r:embed="rId4" cstate="print"/>
          <a:stretch>
            <a:fillRect/>
          </a:stretch>
        </p:blipFill>
        <p:spPr>
          <a:xfrm>
            <a:off x="306387" y="1219200"/>
            <a:ext cx="1190625" cy="1190625"/>
          </a:xfrm>
          <a:prstGeom prst="rect">
            <a:avLst/>
          </a:prstGeom>
        </p:spPr>
      </p:pic>
      <p:sp>
        <p:nvSpPr>
          <p:cNvPr id="10" name="TextBox 9"/>
          <p:cNvSpPr txBox="1"/>
          <p:nvPr/>
        </p:nvSpPr>
        <p:spPr>
          <a:xfrm>
            <a:off x="230187" y="3134380"/>
            <a:ext cx="1905000" cy="523220"/>
          </a:xfrm>
          <a:prstGeom prst="rect">
            <a:avLst/>
          </a:prstGeom>
          <a:noFill/>
        </p:spPr>
        <p:txBody>
          <a:bodyPr wrap="square" rtlCol="0">
            <a:spAutoFit/>
          </a:bodyPr>
          <a:lstStyle/>
          <a:p>
            <a:r>
              <a:rPr lang="en-US" sz="1400" b="1" dirty="0" smtClean="0">
                <a:solidFill>
                  <a:schemeClr val="tx2"/>
                </a:solidFill>
                <a:latin typeface="+mn-lt"/>
              </a:rPr>
              <a:t>Tchapel@cdc.gov</a:t>
            </a:r>
          </a:p>
          <a:p>
            <a:r>
              <a:rPr lang="en-US" sz="1400" b="1" dirty="0" smtClean="0">
                <a:solidFill>
                  <a:schemeClr val="tx2"/>
                </a:solidFill>
                <a:latin typeface="+mn-lt"/>
              </a:rPr>
              <a:t>404-498-6073</a:t>
            </a:r>
            <a:endParaRPr lang="en-US" sz="1400" dirty="0" smtClean="0">
              <a:solidFill>
                <a:schemeClr val="tx2"/>
              </a:solidFill>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450" name="Rectangle 2"/>
          <p:cNvSpPr>
            <a:spLocks noGrp="1" noChangeArrowheads="1"/>
          </p:cNvSpPr>
          <p:nvPr>
            <p:ph type="title"/>
          </p:nvPr>
        </p:nvSpPr>
        <p:spPr/>
        <p:txBody>
          <a:bodyPr/>
          <a:lstStyle/>
          <a:p>
            <a:r>
              <a:rPr lang="en-US" dirty="0"/>
              <a:t>Roadblock #5</a:t>
            </a:r>
          </a:p>
        </p:txBody>
      </p:sp>
      <p:pic>
        <p:nvPicPr>
          <p:cNvPr id="5" name="Picture 4" descr="C:\Documents and Settings\HP_Administrator\Local Settings\Temporary Internet Files\Content.IE5\X4JY797O\MCj03527100000[1].wmf"/>
          <p:cNvPicPr>
            <a:picLocks noChangeAspect="1"/>
          </p:cNvPicPr>
          <p:nvPr/>
        </p:nvPicPr>
        <p:blipFill>
          <a:blip r:embed="rId3" cstate="print"/>
          <a:stretch>
            <a:fillRect/>
          </a:stretch>
        </p:blipFill>
        <p:spPr bwMode="auto">
          <a:xfrm rot="1200000" flipH="1">
            <a:off x="330252" y="1106916"/>
            <a:ext cx="1912620" cy="1935480"/>
          </a:xfrm>
          <a:prstGeom prst="rect">
            <a:avLst/>
          </a:prstGeom>
          <a:noFill/>
          <a:ln w="9525">
            <a:noFill/>
            <a:miter lim="800000"/>
            <a:headEnd/>
            <a:tailEnd/>
          </a:ln>
        </p:spPr>
      </p:pic>
      <p:sp>
        <p:nvSpPr>
          <p:cNvPr id="4" name="TextBox 3"/>
          <p:cNvSpPr txBox="1"/>
          <p:nvPr/>
        </p:nvSpPr>
        <p:spPr>
          <a:xfrm>
            <a:off x="2516187" y="1589782"/>
            <a:ext cx="2667000" cy="1077218"/>
          </a:xfrm>
          <a:prstGeom prst="rect">
            <a:avLst/>
          </a:prstGeom>
          <a:noFill/>
        </p:spPr>
        <p:txBody>
          <a:bodyPr wrap="square" rtlCol="0">
            <a:spAutoFit/>
          </a:bodyPr>
          <a:lstStyle/>
          <a:p>
            <a:r>
              <a:rPr lang="en-US" b="1" dirty="0" smtClean="0">
                <a:solidFill>
                  <a:schemeClr val="tx2"/>
                </a:solidFill>
                <a:latin typeface="+mn-lt"/>
              </a:rPr>
              <a:t>What if you said, </a:t>
            </a:r>
            <a:br>
              <a:rPr lang="en-US" b="1" dirty="0" smtClean="0">
                <a:solidFill>
                  <a:schemeClr val="tx2"/>
                </a:solidFill>
                <a:latin typeface="+mn-lt"/>
              </a:rPr>
            </a:br>
            <a:r>
              <a:rPr lang="en-US" b="1" dirty="0" smtClean="0">
                <a:solidFill>
                  <a:schemeClr val="tx2"/>
                </a:solidFill>
                <a:latin typeface="+mn-lt"/>
              </a:rPr>
              <a:t>“To be </a:t>
            </a:r>
            <a:r>
              <a:rPr lang="en-US" b="1" dirty="0" err="1" smtClean="0">
                <a:solidFill>
                  <a:schemeClr val="tx2"/>
                </a:solidFill>
                <a:latin typeface="+mn-lt"/>
              </a:rPr>
              <a:t>cardiovascularly</a:t>
            </a:r>
            <a:r>
              <a:rPr lang="en-US" b="1" dirty="0" smtClean="0">
                <a:solidFill>
                  <a:schemeClr val="tx2"/>
                </a:solidFill>
                <a:latin typeface="+mn-lt"/>
              </a:rPr>
              <a:t> fit, you must run a marathon.”?</a:t>
            </a:r>
            <a:endParaRPr lang="en-US" b="1" dirty="0">
              <a:solidFill>
                <a:schemeClr val="tx2"/>
              </a:solidFill>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but…</a:t>
            </a:r>
            <a:endParaRPr lang="en-US" dirty="0"/>
          </a:p>
        </p:txBody>
      </p:sp>
      <p:sp>
        <p:nvSpPr>
          <p:cNvPr id="3" name="Content Placeholder 2"/>
          <p:cNvSpPr>
            <a:spLocks noGrp="1"/>
          </p:cNvSpPr>
          <p:nvPr>
            <p:ph idx="1"/>
          </p:nvPr>
        </p:nvSpPr>
        <p:spPr>
          <a:xfrm>
            <a:off x="381238" y="1295400"/>
            <a:ext cx="1677749" cy="381000"/>
          </a:xfrm>
        </p:spPr>
        <p:txBody>
          <a:bodyPr/>
          <a:lstStyle/>
          <a:p>
            <a:pPr marL="400050" indent="-400050">
              <a:buClr>
                <a:schemeClr val="accent5">
                  <a:lumMod val="50000"/>
                </a:schemeClr>
              </a:buClr>
              <a:buSzPct val="130000"/>
            </a:pPr>
            <a:r>
              <a:rPr lang="en-US" sz="1600" dirty="0" smtClean="0"/>
              <a:t>That's not me.  </a:t>
            </a:r>
          </a:p>
          <a:p>
            <a:endParaRPr lang="en-US" sz="1600" dirty="0"/>
          </a:p>
        </p:txBody>
      </p:sp>
      <p:pic>
        <p:nvPicPr>
          <p:cNvPr id="6" name="Picture 5" descr="C:\Documents and Settings\HP_Administrator\Local Settings\Temporary Internet Files\Content.IE5\V33JI6GT\MCPE01670_0000[1].wmf"/>
          <p:cNvPicPr>
            <a:picLocks noChangeAspect="1"/>
          </p:cNvPicPr>
          <p:nvPr/>
        </p:nvPicPr>
        <p:blipFill>
          <a:blip r:embed="rId3" cstate="print"/>
          <a:srcRect/>
          <a:stretch>
            <a:fillRect/>
          </a:stretch>
        </p:blipFill>
        <p:spPr bwMode="auto">
          <a:xfrm>
            <a:off x="2173287" y="2209800"/>
            <a:ext cx="1714500" cy="1600200"/>
          </a:xfrm>
          <a:prstGeom prst="rect">
            <a:avLst/>
          </a:prstGeom>
          <a:noFill/>
          <a:ln w="9525">
            <a:noFill/>
            <a:miter lim="800000"/>
            <a:headEnd/>
            <a:tailEnd/>
          </a:ln>
        </p:spPr>
      </p:pic>
      <p:sp>
        <p:nvSpPr>
          <p:cNvPr id="7" name="TextBox 6"/>
          <p:cNvSpPr txBox="1"/>
          <p:nvPr/>
        </p:nvSpPr>
        <p:spPr>
          <a:xfrm>
            <a:off x="2820987" y="1088648"/>
            <a:ext cx="2057400" cy="830997"/>
          </a:xfrm>
          <a:prstGeom prst="rect">
            <a:avLst/>
          </a:prstGeom>
          <a:noFill/>
        </p:spPr>
        <p:txBody>
          <a:bodyPr wrap="square" rtlCol="0">
            <a:spAutoFit/>
          </a:bodyPr>
          <a:lstStyle/>
          <a:p>
            <a:pPr marL="400050" indent="-400050" algn="ctr">
              <a:buClr>
                <a:schemeClr val="accent5">
                  <a:lumMod val="50000"/>
                </a:schemeClr>
              </a:buClr>
              <a:buSzPct val="130000"/>
            </a:pPr>
            <a:r>
              <a:rPr lang="en-US" b="1" dirty="0" smtClean="0">
                <a:solidFill>
                  <a:schemeClr val="tx2"/>
                </a:solidFill>
                <a:latin typeface="+mn-lt"/>
              </a:rPr>
              <a:t>I don't have</a:t>
            </a:r>
          </a:p>
          <a:p>
            <a:pPr marL="400050" indent="-400050" algn="ctr">
              <a:buClr>
                <a:schemeClr val="accent5">
                  <a:lumMod val="50000"/>
                </a:schemeClr>
              </a:buClr>
              <a:buSzPct val="130000"/>
            </a:pPr>
            <a:r>
              <a:rPr lang="en-US" b="1" dirty="0" smtClean="0">
                <a:solidFill>
                  <a:schemeClr val="tx2"/>
                </a:solidFill>
                <a:latin typeface="+mn-lt"/>
              </a:rPr>
              <a:t>that expertise.  </a:t>
            </a:r>
          </a:p>
          <a:p>
            <a:endParaRPr lang="en-US" sz="1400" dirty="0"/>
          </a:p>
        </p:txBody>
      </p:sp>
      <p:sp>
        <p:nvSpPr>
          <p:cNvPr id="8" name="TextBox 7"/>
          <p:cNvSpPr txBox="1"/>
          <p:nvPr/>
        </p:nvSpPr>
        <p:spPr>
          <a:xfrm>
            <a:off x="458787" y="2743200"/>
            <a:ext cx="1524000" cy="830997"/>
          </a:xfrm>
          <a:prstGeom prst="rect">
            <a:avLst/>
          </a:prstGeom>
          <a:noFill/>
        </p:spPr>
        <p:txBody>
          <a:bodyPr wrap="square" rtlCol="0">
            <a:spAutoFit/>
          </a:bodyPr>
          <a:lstStyle/>
          <a:p>
            <a:pPr>
              <a:buClr>
                <a:schemeClr val="accent5">
                  <a:lumMod val="50000"/>
                </a:schemeClr>
              </a:buClr>
              <a:buSzPct val="130000"/>
            </a:pPr>
            <a:r>
              <a:rPr lang="en-US" b="1" dirty="0" smtClean="0">
                <a:solidFill>
                  <a:schemeClr val="tx2"/>
                </a:solidFill>
                <a:latin typeface="+mn-lt"/>
              </a:rPr>
              <a:t>I don't have those skills.  </a:t>
            </a:r>
          </a:p>
          <a:p>
            <a:endParaRPr lang="en-US" sz="1400" dirty="0"/>
          </a:p>
        </p:txBody>
      </p:sp>
      <p:sp>
        <p:nvSpPr>
          <p:cNvPr id="9" name="TextBox 8"/>
          <p:cNvSpPr txBox="1"/>
          <p:nvPr/>
        </p:nvSpPr>
        <p:spPr>
          <a:xfrm>
            <a:off x="3659187" y="2133600"/>
            <a:ext cx="1524000" cy="1077218"/>
          </a:xfrm>
          <a:prstGeom prst="rect">
            <a:avLst/>
          </a:prstGeom>
          <a:noFill/>
        </p:spPr>
        <p:txBody>
          <a:bodyPr wrap="square" rtlCol="0">
            <a:spAutoFit/>
          </a:bodyPr>
          <a:lstStyle/>
          <a:p>
            <a:pPr algn="ctr"/>
            <a:r>
              <a:rPr lang="en-US" b="1" dirty="0" smtClean="0">
                <a:solidFill>
                  <a:schemeClr val="tx2"/>
                </a:solidFill>
                <a:latin typeface="+mn-lt"/>
              </a:rPr>
              <a:t>I don't have the money to do that.</a:t>
            </a:r>
          </a:p>
          <a:p>
            <a:pPr algn="ctr"/>
            <a:endParaRPr lang="en-US" sz="1400" dirty="0"/>
          </a:p>
        </p:txBody>
      </p:sp>
      <p:grpSp>
        <p:nvGrpSpPr>
          <p:cNvPr id="14" name="Group 13"/>
          <p:cNvGrpSpPr/>
          <p:nvPr/>
        </p:nvGrpSpPr>
        <p:grpSpPr>
          <a:xfrm>
            <a:off x="2668587" y="990600"/>
            <a:ext cx="2057400" cy="1197864"/>
            <a:chOff x="2668587" y="990600"/>
            <a:chExt cx="2057400" cy="1197864"/>
          </a:xfrm>
        </p:grpSpPr>
        <p:sp>
          <p:nvSpPr>
            <p:cNvPr id="10" name="Oval 9"/>
            <p:cNvSpPr/>
            <p:nvPr/>
          </p:nvSpPr>
          <p:spPr>
            <a:xfrm>
              <a:off x="2897187" y="990600"/>
              <a:ext cx="1828800" cy="914400"/>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a:spLocks noChangeAspect="1"/>
            </p:cNvSpPr>
            <p:nvPr/>
          </p:nvSpPr>
          <p:spPr>
            <a:xfrm>
              <a:off x="2897187" y="1752600"/>
              <a:ext cx="182880" cy="182880"/>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a:spLocks noChangeAspect="1"/>
            </p:cNvSpPr>
            <p:nvPr/>
          </p:nvSpPr>
          <p:spPr>
            <a:xfrm>
              <a:off x="2787459" y="1947672"/>
              <a:ext cx="109728" cy="109728"/>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a:spLocks noChangeAspect="1"/>
            </p:cNvSpPr>
            <p:nvPr/>
          </p:nvSpPr>
          <p:spPr>
            <a:xfrm>
              <a:off x="2668587" y="2133600"/>
              <a:ext cx="54864" cy="54864"/>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flipH="1">
            <a:off x="230187" y="1066800"/>
            <a:ext cx="2057400" cy="1197864"/>
            <a:chOff x="2668587" y="990600"/>
            <a:chExt cx="2057400" cy="1197864"/>
          </a:xfrm>
        </p:grpSpPr>
        <p:sp>
          <p:nvSpPr>
            <p:cNvPr id="16" name="Oval 15"/>
            <p:cNvSpPr/>
            <p:nvPr/>
          </p:nvSpPr>
          <p:spPr>
            <a:xfrm>
              <a:off x="2897187" y="990600"/>
              <a:ext cx="1828800" cy="914400"/>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2897187" y="1752600"/>
              <a:ext cx="182880" cy="182880"/>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2787459" y="1947672"/>
              <a:ext cx="109728" cy="109728"/>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2668587" y="2133600"/>
              <a:ext cx="54864" cy="54864"/>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Oval 20"/>
          <p:cNvSpPr/>
          <p:nvPr/>
        </p:nvSpPr>
        <p:spPr>
          <a:xfrm flipH="1">
            <a:off x="230187" y="2590800"/>
            <a:ext cx="1828800" cy="914400"/>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rot="16707070">
            <a:off x="1876107" y="2365933"/>
            <a:ext cx="411480" cy="435864"/>
            <a:chOff x="1876107" y="2840736"/>
            <a:chExt cx="411480" cy="435864"/>
          </a:xfrm>
        </p:grpSpPr>
        <p:sp>
          <p:nvSpPr>
            <p:cNvPr id="22" name="Oval 21"/>
            <p:cNvSpPr>
              <a:spLocks noChangeAspect="1"/>
            </p:cNvSpPr>
            <p:nvPr/>
          </p:nvSpPr>
          <p:spPr>
            <a:xfrm flipH="1">
              <a:off x="1876107" y="2840736"/>
              <a:ext cx="182880" cy="182880"/>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flipH="1">
              <a:off x="2058987" y="3035808"/>
              <a:ext cx="109728" cy="109728"/>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flipH="1">
              <a:off x="2232723" y="3221736"/>
              <a:ext cx="54864" cy="54864"/>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Oval 25"/>
          <p:cNvSpPr/>
          <p:nvPr/>
        </p:nvSpPr>
        <p:spPr>
          <a:xfrm flipH="1">
            <a:off x="3506787" y="2057400"/>
            <a:ext cx="1752600" cy="1066800"/>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nvGrpSpPr>
          <p:cNvPr id="27" name="Group 26"/>
          <p:cNvGrpSpPr/>
          <p:nvPr/>
        </p:nvGrpSpPr>
        <p:grpSpPr>
          <a:xfrm rot="9039830">
            <a:off x="3053775" y="2130252"/>
            <a:ext cx="411480" cy="435864"/>
            <a:chOff x="1876107" y="2840736"/>
            <a:chExt cx="411480" cy="435864"/>
          </a:xfrm>
        </p:grpSpPr>
        <p:sp>
          <p:nvSpPr>
            <p:cNvPr id="28" name="Oval 27"/>
            <p:cNvSpPr>
              <a:spLocks noChangeAspect="1"/>
            </p:cNvSpPr>
            <p:nvPr/>
          </p:nvSpPr>
          <p:spPr>
            <a:xfrm flipH="1">
              <a:off x="1876107" y="2840736"/>
              <a:ext cx="182880" cy="182880"/>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flipH="1">
              <a:off x="2058987" y="3035808"/>
              <a:ext cx="109728" cy="109728"/>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a:spLocks noChangeAspect="1"/>
            </p:cNvSpPr>
            <p:nvPr/>
          </p:nvSpPr>
          <p:spPr>
            <a:xfrm flipH="1">
              <a:off x="2232723" y="3221736"/>
              <a:ext cx="54864" cy="54864"/>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What You Can!</a:t>
            </a:r>
            <a:endParaRPr lang="en-US" dirty="0"/>
          </a:p>
        </p:txBody>
      </p:sp>
      <p:sp>
        <p:nvSpPr>
          <p:cNvPr id="3" name="Content Placeholder 2"/>
          <p:cNvSpPr>
            <a:spLocks noGrp="1"/>
          </p:cNvSpPr>
          <p:nvPr>
            <p:ph idx="1"/>
          </p:nvPr>
        </p:nvSpPr>
        <p:spPr>
          <a:xfrm>
            <a:off x="533638" y="1143000"/>
            <a:ext cx="4954349" cy="2209800"/>
          </a:xfrm>
        </p:spPr>
        <p:txBody>
          <a:bodyPr/>
          <a:lstStyle/>
          <a:p>
            <a:r>
              <a:rPr lang="en-US" sz="1600" i="1" dirty="0" smtClean="0">
                <a:solidFill>
                  <a:schemeClr val="accent5">
                    <a:lumMod val="50000"/>
                  </a:schemeClr>
                </a:solidFill>
              </a:rPr>
              <a:t>There’s always an evaluation worth doing.</a:t>
            </a:r>
          </a:p>
          <a:p>
            <a:endParaRPr lang="en-US" sz="1600" dirty="0" smtClean="0"/>
          </a:p>
          <a:p>
            <a:pPr marL="0" indent="0"/>
            <a:r>
              <a:rPr lang="en-US" sz="1600" dirty="0" smtClean="0"/>
              <a:t>The biggest mistake is doing nothing because you can only do a little.</a:t>
            </a:r>
          </a:p>
          <a:p>
            <a:endParaRPr lang="en-US" sz="1600" dirty="0" smtClean="0"/>
          </a:p>
          <a:p>
            <a:r>
              <a:rPr lang="en-US" sz="1600" dirty="0" smtClean="0"/>
              <a:t>Even a little bit is going to yield some benefit.</a:t>
            </a:r>
            <a:endParaRPr 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Roadblock #4 </a:t>
            </a:r>
            <a:endParaRPr lang="en-US" dirty="0"/>
          </a:p>
        </p:txBody>
      </p:sp>
      <p:sp>
        <p:nvSpPr>
          <p:cNvPr id="3" name="Content Placeholder 2"/>
          <p:cNvSpPr>
            <a:spLocks noGrp="1"/>
          </p:cNvSpPr>
          <p:nvPr>
            <p:ph idx="1"/>
          </p:nvPr>
        </p:nvSpPr>
        <p:spPr>
          <a:xfrm>
            <a:off x="457438" y="1143000"/>
            <a:ext cx="4573349" cy="2057400"/>
          </a:xfrm>
        </p:spPr>
        <p:txBody>
          <a:bodyPr/>
          <a:lstStyle/>
          <a:p>
            <a:r>
              <a:rPr lang="en-US" sz="1600" dirty="0" smtClean="0"/>
              <a:t>Evaluating only what you can “measure”…</a:t>
            </a:r>
          </a:p>
          <a:p>
            <a:pPr marL="682625" lvl="2" indent="-225425">
              <a:buNone/>
            </a:pPr>
            <a:endParaRPr lang="en-US" sz="1600" dirty="0" smtClean="0"/>
          </a:p>
          <a:p>
            <a:pPr marL="682625" lvl="2" indent="-225425">
              <a:buNone/>
            </a:pPr>
            <a:r>
              <a:rPr lang="en-US" sz="1600" dirty="0" smtClean="0"/>
              <a:t>	… because those are the things we</a:t>
            </a:r>
            <a:r>
              <a:rPr lang="en-US" sz="1600" i="1" dirty="0" smtClean="0"/>
              <a:t> </a:t>
            </a:r>
            <a:r>
              <a:rPr lang="en-US" sz="1600" i="1" dirty="0" smtClean="0">
                <a:solidFill>
                  <a:schemeClr val="accent5">
                    <a:lumMod val="50000"/>
                  </a:schemeClr>
                </a:solidFill>
              </a:rPr>
              <a:t>can</a:t>
            </a:r>
            <a:r>
              <a:rPr lang="en-US" sz="1600" i="1" dirty="0" smtClean="0"/>
              <a:t> </a:t>
            </a:r>
            <a:r>
              <a:rPr lang="en-US" sz="1600" dirty="0" smtClean="0"/>
              <a:t>measure with validity, reliability and accuracy.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owing_crew.gif"/>
          <p:cNvPicPr>
            <a:picLocks noChangeAspect="1"/>
          </p:cNvPicPr>
          <p:nvPr/>
        </p:nvPicPr>
        <p:blipFill>
          <a:blip r:embed="rId3" cstate="print"/>
          <a:stretch>
            <a:fillRect/>
          </a:stretch>
        </p:blipFill>
        <p:spPr>
          <a:xfrm>
            <a:off x="3030429" y="914400"/>
            <a:ext cx="3067158" cy="2743200"/>
          </a:xfrm>
          <a:prstGeom prst="rect">
            <a:avLst/>
          </a:prstGeom>
          <a:solidFill>
            <a:schemeClr val="bg1"/>
          </a:solidFill>
        </p:spPr>
      </p:pic>
      <p:sp>
        <p:nvSpPr>
          <p:cNvPr id="2" name="Title 1"/>
          <p:cNvSpPr>
            <a:spLocks noGrp="1"/>
          </p:cNvSpPr>
          <p:nvPr>
            <p:ph type="title"/>
          </p:nvPr>
        </p:nvSpPr>
        <p:spPr/>
        <p:txBody>
          <a:bodyPr/>
          <a:lstStyle/>
          <a:p>
            <a:r>
              <a:rPr lang="en-US" dirty="0" smtClean="0"/>
              <a:t>Upstream Questions</a:t>
            </a:r>
            <a:endParaRPr lang="en-US" dirty="0"/>
          </a:p>
        </p:txBody>
      </p:sp>
      <p:sp>
        <p:nvSpPr>
          <p:cNvPr id="3" name="Content Placeholder 2"/>
          <p:cNvSpPr>
            <a:spLocks noGrp="1"/>
          </p:cNvSpPr>
          <p:nvPr>
            <p:ph idx="1"/>
          </p:nvPr>
        </p:nvSpPr>
        <p:spPr>
          <a:xfrm>
            <a:off x="230187" y="990600"/>
            <a:ext cx="5184299" cy="1143000"/>
          </a:xfrm>
        </p:spPr>
        <p:txBody>
          <a:bodyPr/>
          <a:lstStyle/>
          <a:p>
            <a:r>
              <a:rPr lang="en-US" sz="1600" b="1" dirty="0" smtClean="0">
                <a:latin typeface="+mn-lt"/>
              </a:rPr>
              <a:t>How many brochures?</a:t>
            </a:r>
          </a:p>
          <a:p>
            <a:pPr lvl="1">
              <a:buNone/>
            </a:pPr>
            <a:r>
              <a:rPr lang="en-US" sz="1600" dirty="0" smtClean="0"/>
              <a:t>How many trainees?</a:t>
            </a:r>
          </a:p>
          <a:p>
            <a:r>
              <a:rPr lang="en-US" sz="1600" dirty="0" smtClean="0"/>
              <a:t>	   How many people showed up? </a:t>
            </a:r>
            <a:endParaRPr lang="en-US" sz="1600" dirty="0"/>
          </a:p>
        </p:txBody>
      </p:sp>
      <p:sp>
        <p:nvSpPr>
          <p:cNvPr id="6" name="TextBox 5"/>
          <p:cNvSpPr txBox="1"/>
          <p:nvPr/>
        </p:nvSpPr>
        <p:spPr>
          <a:xfrm>
            <a:off x="762000" y="1853625"/>
            <a:ext cx="2897187" cy="584775"/>
          </a:xfrm>
          <a:prstGeom prst="rect">
            <a:avLst/>
          </a:prstGeom>
          <a:noFill/>
        </p:spPr>
        <p:txBody>
          <a:bodyPr wrap="square" rtlCol="0">
            <a:spAutoFit/>
          </a:bodyPr>
          <a:lstStyle/>
          <a:p>
            <a:r>
              <a:rPr lang="en-US" b="1" dirty="0" smtClean="0">
                <a:solidFill>
                  <a:schemeClr val="accent5">
                    <a:lumMod val="50000"/>
                  </a:schemeClr>
                </a:solidFill>
                <a:latin typeface="+mn-lt"/>
              </a:rPr>
              <a:t>Did we get a lot </a:t>
            </a:r>
          </a:p>
          <a:p>
            <a:r>
              <a:rPr lang="en-US" b="1" dirty="0" smtClean="0">
                <a:solidFill>
                  <a:schemeClr val="accent5">
                    <a:lumMod val="50000"/>
                  </a:schemeClr>
                </a:solidFill>
                <a:latin typeface="+mn-lt"/>
              </a:rPr>
              <a:t>of product out there?</a:t>
            </a:r>
            <a:endParaRPr lang="en-US" b="1" dirty="0">
              <a:solidFill>
                <a:schemeClr val="accent5">
                  <a:lumMod val="50000"/>
                </a:schemeClr>
              </a:solidFill>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owing_crew.gif"/>
          <p:cNvPicPr>
            <a:picLocks noChangeAspect="1"/>
          </p:cNvPicPr>
          <p:nvPr/>
        </p:nvPicPr>
        <p:blipFill>
          <a:blip r:embed="rId3" cstate="print"/>
          <a:srcRect l="8098"/>
          <a:stretch>
            <a:fillRect/>
          </a:stretch>
        </p:blipFill>
        <p:spPr>
          <a:xfrm flipH="1">
            <a:off x="77787" y="532804"/>
            <a:ext cx="2819400" cy="2743796"/>
          </a:xfrm>
          <a:prstGeom prst="rect">
            <a:avLst/>
          </a:prstGeom>
        </p:spPr>
      </p:pic>
      <p:sp>
        <p:nvSpPr>
          <p:cNvPr id="2" name="Title 1"/>
          <p:cNvSpPr>
            <a:spLocks noGrp="1"/>
          </p:cNvSpPr>
          <p:nvPr>
            <p:ph type="title"/>
          </p:nvPr>
        </p:nvSpPr>
        <p:spPr/>
        <p:txBody>
          <a:bodyPr/>
          <a:lstStyle/>
          <a:p>
            <a:r>
              <a:rPr lang="en-US" dirty="0" smtClean="0"/>
              <a:t>Downstream Questions</a:t>
            </a:r>
            <a:endParaRPr lang="en-US" dirty="0"/>
          </a:p>
        </p:txBody>
      </p:sp>
      <p:sp>
        <p:nvSpPr>
          <p:cNvPr id="3" name="Content Placeholder 2"/>
          <p:cNvSpPr>
            <a:spLocks noGrp="1"/>
          </p:cNvSpPr>
          <p:nvPr>
            <p:ph idx="1"/>
          </p:nvPr>
        </p:nvSpPr>
        <p:spPr>
          <a:xfrm>
            <a:off x="2820987" y="1143000"/>
            <a:ext cx="2743200" cy="1371600"/>
          </a:xfrm>
        </p:spPr>
        <p:txBody>
          <a:bodyPr/>
          <a:lstStyle/>
          <a:p>
            <a:pPr algn="r">
              <a:lnSpc>
                <a:spcPts val="1800"/>
              </a:lnSpc>
              <a:spcBef>
                <a:spcPts val="0"/>
              </a:spcBef>
            </a:pPr>
            <a:r>
              <a:rPr lang="en-US" sz="1600" dirty="0" smtClean="0"/>
              <a:t>What have you </a:t>
            </a:r>
          </a:p>
          <a:p>
            <a:pPr algn="r">
              <a:lnSpc>
                <a:spcPts val="1800"/>
              </a:lnSpc>
              <a:spcBef>
                <a:spcPts val="0"/>
              </a:spcBef>
            </a:pPr>
            <a:r>
              <a:rPr lang="en-US" sz="1600" dirty="0" smtClean="0"/>
              <a:t>done for me lately? </a:t>
            </a:r>
          </a:p>
          <a:p>
            <a:pPr>
              <a:spcBef>
                <a:spcPts val="1200"/>
              </a:spcBef>
            </a:pPr>
            <a:r>
              <a:rPr lang="en-US" sz="1600" dirty="0" smtClean="0"/>
              <a:t>     How has it mattered?</a:t>
            </a:r>
            <a:endParaRPr lang="en-US" sz="1600" dirty="0"/>
          </a:p>
        </p:txBody>
      </p:sp>
      <p:sp>
        <p:nvSpPr>
          <p:cNvPr id="6" name="TextBox 5"/>
          <p:cNvSpPr txBox="1"/>
          <p:nvPr/>
        </p:nvSpPr>
        <p:spPr>
          <a:xfrm>
            <a:off x="2946677" y="2209800"/>
            <a:ext cx="2236510" cy="584775"/>
          </a:xfrm>
          <a:prstGeom prst="rect">
            <a:avLst/>
          </a:prstGeom>
          <a:noFill/>
        </p:spPr>
        <p:txBody>
          <a:bodyPr wrap="none" rtlCol="0">
            <a:spAutoFit/>
          </a:bodyPr>
          <a:lstStyle/>
          <a:p>
            <a:r>
              <a:rPr lang="en-US" b="1" dirty="0" smtClean="0">
                <a:solidFill>
                  <a:schemeClr val="accent5">
                    <a:lumMod val="50000"/>
                  </a:schemeClr>
                </a:solidFill>
                <a:latin typeface="+mn-lt"/>
              </a:rPr>
              <a:t>What have you done </a:t>
            </a:r>
          </a:p>
          <a:p>
            <a:r>
              <a:rPr lang="en-US" b="1" dirty="0" smtClean="0">
                <a:solidFill>
                  <a:schemeClr val="accent5">
                    <a:lumMod val="50000"/>
                  </a:schemeClr>
                </a:solidFill>
                <a:latin typeface="+mn-lt"/>
              </a:rPr>
              <a:t>for public health?</a:t>
            </a:r>
            <a:endParaRPr lang="en-US" b="1" dirty="0">
              <a:solidFill>
                <a:schemeClr val="accent5">
                  <a:lumMod val="50000"/>
                </a:schemeClr>
              </a:solidFill>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Right Thing…</a:t>
            </a:r>
            <a:endParaRPr lang="en-US" dirty="0"/>
          </a:p>
        </p:txBody>
      </p:sp>
      <p:sp>
        <p:nvSpPr>
          <p:cNvPr id="3" name="Content Placeholder 2"/>
          <p:cNvSpPr>
            <a:spLocks noGrp="1"/>
          </p:cNvSpPr>
          <p:nvPr>
            <p:ph idx="1"/>
          </p:nvPr>
        </p:nvSpPr>
        <p:spPr>
          <a:xfrm>
            <a:off x="458787" y="1066800"/>
            <a:ext cx="5030549" cy="1981200"/>
          </a:xfrm>
        </p:spPr>
        <p:txBody>
          <a:bodyPr/>
          <a:lstStyle/>
          <a:p>
            <a:pPr>
              <a:buFont typeface="Wingdings" pitchFamily="2" charset="2"/>
              <a:buNone/>
            </a:pPr>
            <a:r>
              <a:rPr lang="en-US" sz="1600" dirty="0" smtClean="0"/>
              <a:t>“…Sometimes, what counts can’t be counted.  And what can be counted doesn’t count….”</a:t>
            </a:r>
          </a:p>
          <a:p>
            <a:pPr>
              <a:buFont typeface="Wingdings" pitchFamily="2" charset="2"/>
              <a:buNone/>
            </a:pPr>
            <a:r>
              <a:rPr lang="en-US" sz="1600" dirty="0" smtClean="0"/>
              <a:t>		</a:t>
            </a:r>
            <a:r>
              <a:rPr lang="en-US" sz="1600" i="1" dirty="0" smtClean="0"/>
              <a:t>		Albert Einstein</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Starts By Saying… </a:t>
            </a:r>
            <a:endParaRPr lang="en-US" dirty="0"/>
          </a:p>
        </p:txBody>
      </p:sp>
      <p:sp>
        <p:nvSpPr>
          <p:cNvPr id="3" name="Content Placeholder 2"/>
          <p:cNvSpPr>
            <a:spLocks noGrp="1"/>
          </p:cNvSpPr>
          <p:nvPr>
            <p:ph idx="1"/>
          </p:nvPr>
        </p:nvSpPr>
        <p:spPr>
          <a:xfrm>
            <a:off x="457438" y="1143000"/>
            <a:ext cx="5184299" cy="2438400"/>
          </a:xfrm>
        </p:spPr>
        <p:txBody>
          <a:bodyPr/>
          <a:lstStyle/>
          <a:p>
            <a:pPr marL="400050" indent="-400050">
              <a:buBlip>
                <a:blip r:embed="rId3"/>
              </a:buBlip>
            </a:pPr>
            <a:r>
              <a:rPr lang="en-US" sz="1600" dirty="0" smtClean="0"/>
              <a:t>What are the important things that need to be measured? </a:t>
            </a:r>
          </a:p>
          <a:p>
            <a:pPr marL="400050" indent="-400050">
              <a:buBlip>
                <a:blip r:embed="rId3"/>
              </a:buBlip>
            </a:pPr>
            <a:r>
              <a:rPr lang="en-US" sz="1600" dirty="0" smtClean="0"/>
              <a:t>Can I measure them with enough rigor to meet the needs of this situation this time? </a:t>
            </a:r>
          </a:p>
          <a:p>
            <a:pPr marL="400050" indent="-400050">
              <a:buBlip>
                <a:blip r:embed="rId3"/>
              </a:buBlip>
            </a:pPr>
            <a:endParaRPr lang="en-US" sz="1600" dirty="0" smtClean="0"/>
          </a:p>
          <a:p>
            <a:pPr marL="400050" indent="-400050" algn="ctr"/>
            <a:r>
              <a:rPr lang="en-US" sz="1600" dirty="0" smtClean="0">
                <a:solidFill>
                  <a:schemeClr val="accent5">
                    <a:lumMod val="50000"/>
                  </a:schemeClr>
                </a:solidFill>
              </a:rPr>
              <a:t>Sometimes the answer is “NO!”</a:t>
            </a:r>
            <a:endParaRPr lang="en-US" sz="1600" dirty="0">
              <a:solidFill>
                <a:schemeClr val="accent5">
                  <a:lumMod val="5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Get What You Measure…</a:t>
            </a:r>
            <a:endParaRPr lang="en-US" dirty="0"/>
          </a:p>
        </p:txBody>
      </p:sp>
      <p:sp>
        <p:nvSpPr>
          <p:cNvPr id="3" name="Content Placeholder 2"/>
          <p:cNvSpPr>
            <a:spLocks noGrp="1"/>
          </p:cNvSpPr>
          <p:nvPr>
            <p:ph idx="1"/>
          </p:nvPr>
        </p:nvSpPr>
        <p:spPr>
          <a:xfrm>
            <a:off x="457438" y="990600"/>
            <a:ext cx="5184299" cy="2133600"/>
          </a:xfrm>
        </p:spPr>
        <p:txBody>
          <a:bodyPr/>
          <a:lstStyle/>
          <a:p>
            <a:pPr>
              <a:buFont typeface="Wingdings" pitchFamily="2" charset="2"/>
              <a:buNone/>
            </a:pPr>
            <a:r>
              <a:rPr lang="en-US" sz="1600" dirty="0" smtClean="0"/>
              <a:t>“…In Poland in the 1970s, furniture factories were rewarded based on pounds of product shipped.  As a result, today Poles have the world’s heaviest furniture…”</a:t>
            </a:r>
          </a:p>
          <a:p>
            <a:pPr algn="r">
              <a:buFont typeface="Wingdings" pitchFamily="2" charset="2"/>
              <a:buNone/>
            </a:pPr>
            <a:r>
              <a:rPr lang="en-US" sz="1600" dirty="0" smtClean="0"/>
              <a:t>			(New York Times, 3/4/99)</a:t>
            </a:r>
          </a:p>
          <a:p>
            <a:endParaRPr lang="en-US"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5570" name="Rectangle 2"/>
          <p:cNvSpPr>
            <a:spLocks noGrp="1" noChangeArrowheads="1"/>
          </p:cNvSpPr>
          <p:nvPr>
            <p:ph type="title"/>
          </p:nvPr>
        </p:nvSpPr>
        <p:spPr/>
        <p:txBody>
          <a:bodyPr/>
          <a:lstStyle/>
          <a:p>
            <a:r>
              <a:rPr lang="en-US" sz="2000" dirty="0"/>
              <a:t>Roadblock #</a:t>
            </a:r>
            <a:r>
              <a:rPr lang="en-US" sz="2000" dirty="0" smtClean="0"/>
              <a:t>3</a:t>
            </a:r>
            <a:r>
              <a:rPr lang="en-US" dirty="0" smtClean="0"/>
              <a:t/>
            </a:r>
            <a:br>
              <a:rPr lang="en-US" dirty="0" smtClean="0"/>
            </a:br>
            <a:r>
              <a:rPr lang="en-US" sz="2000" dirty="0" smtClean="0"/>
              <a:t>Neglecting Intermediate Outcomes….</a:t>
            </a:r>
            <a:endParaRPr lang="en-US" dirty="0"/>
          </a:p>
        </p:txBody>
      </p:sp>
      <p:sp>
        <p:nvSpPr>
          <p:cNvPr id="1645571" name="Rectangle 3"/>
          <p:cNvSpPr>
            <a:spLocks noGrp="1" noChangeArrowheads="1"/>
          </p:cNvSpPr>
          <p:nvPr>
            <p:ph type="body" idx="1"/>
          </p:nvPr>
        </p:nvSpPr>
        <p:spPr>
          <a:xfrm>
            <a:off x="457438" y="1066800"/>
            <a:ext cx="5184299" cy="2057400"/>
          </a:xfrm>
        </p:spPr>
        <p:txBody>
          <a:bodyPr/>
          <a:lstStyle/>
          <a:p>
            <a:pPr algn="ctr">
              <a:buFont typeface="Wingdings" pitchFamily="2" charset="2"/>
              <a:buNone/>
            </a:pPr>
            <a:endParaRPr lang="en-US" dirty="0" smtClean="0"/>
          </a:p>
          <a:p>
            <a:pPr algn="ctr">
              <a:lnSpc>
                <a:spcPts val="1800"/>
              </a:lnSpc>
              <a:spcBef>
                <a:spcPts val="0"/>
              </a:spcBef>
            </a:pPr>
            <a:r>
              <a:rPr lang="en-US" sz="1600" dirty="0" smtClean="0"/>
              <a:t>Nothing has advanced the evaluation </a:t>
            </a:r>
          </a:p>
          <a:p>
            <a:pPr algn="ctr">
              <a:lnSpc>
                <a:spcPts val="1800"/>
              </a:lnSpc>
              <a:spcBef>
                <a:spcPts val="0"/>
              </a:spcBef>
            </a:pPr>
            <a:r>
              <a:rPr lang="en-US" sz="1600" dirty="0" smtClean="0"/>
              <a:t>cause in public health more than preaching </a:t>
            </a:r>
          </a:p>
          <a:p>
            <a:pPr algn="ctr">
              <a:lnSpc>
                <a:spcPts val="1800"/>
              </a:lnSpc>
              <a:spcBef>
                <a:spcPts val="0"/>
              </a:spcBef>
            </a:pPr>
            <a:r>
              <a:rPr lang="en-US" sz="1600" dirty="0" smtClean="0"/>
              <a:t>this idea of </a:t>
            </a:r>
            <a:r>
              <a:rPr lang="en-US" sz="1600" i="1" dirty="0" smtClean="0">
                <a:solidFill>
                  <a:schemeClr val="accent5">
                    <a:lumMod val="50000"/>
                  </a:schemeClr>
                </a:solidFill>
              </a:rPr>
              <a:t>intermediate outcomes.</a:t>
            </a:r>
          </a:p>
          <a:p>
            <a:pPr algn="ctr">
              <a:buFont typeface="Wingdings" pitchFamily="2" charset="2"/>
              <a:buNone/>
            </a:pPr>
            <a:endParaRPr lang="en-US" dirty="0"/>
          </a:p>
          <a:p>
            <a:pPr algn="ctr">
              <a:buFont typeface="Wingdings" pitchFamily="2" charset="2"/>
              <a:buNone/>
            </a:pPr>
            <a:endParaRPr lang="en-US" sz="4000" dirty="0"/>
          </a:p>
          <a:p>
            <a:pPr algn="r">
              <a:buFont typeface="Wingdings" pitchFamily="2" charset="2"/>
              <a:buNone/>
            </a:pP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2" name="Rectangle 2"/>
          <p:cNvSpPr>
            <a:spLocks noGrp="1" noChangeArrowheads="1"/>
          </p:cNvSpPr>
          <p:nvPr>
            <p:ph type="title"/>
          </p:nvPr>
        </p:nvSpPr>
        <p:spPr/>
        <p:txBody>
          <a:bodyPr/>
          <a:lstStyle/>
          <a:p>
            <a:r>
              <a:rPr lang="en-US" dirty="0" smtClean="0"/>
              <a:t>Objectives</a:t>
            </a:r>
            <a:endParaRPr lang="en-US" dirty="0"/>
          </a:p>
        </p:txBody>
      </p:sp>
      <p:sp>
        <p:nvSpPr>
          <p:cNvPr id="1633283" name="Rectangle 3"/>
          <p:cNvSpPr>
            <a:spLocks noGrp="1" noChangeArrowheads="1"/>
          </p:cNvSpPr>
          <p:nvPr>
            <p:ph idx="1"/>
          </p:nvPr>
        </p:nvSpPr>
        <p:spPr>
          <a:xfrm>
            <a:off x="763587" y="1143000"/>
            <a:ext cx="4800600" cy="2362200"/>
          </a:xfrm>
        </p:spPr>
        <p:txBody>
          <a:bodyPr/>
          <a:lstStyle/>
          <a:p>
            <a:pPr marL="687388" lvl="1" indent="-382588"/>
            <a:r>
              <a:rPr lang="en-US" sz="1600" dirty="0"/>
              <a:t>Program evaluation and typical “roadblocks” in doing good </a:t>
            </a:r>
            <a:r>
              <a:rPr lang="en-US" sz="1600" dirty="0" smtClean="0"/>
              <a:t>evaluation.</a:t>
            </a:r>
            <a:endParaRPr lang="en-US" sz="1600" dirty="0"/>
          </a:p>
          <a:p>
            <a:pPr marL="687388" lvl="1" indent="-382588">
              <a:spcBef>
                <a:spcPts val="1200"/>
              </a:spcBef>
            </a:pPr>
            <a:r>
              <a:rPr lang="en-US" sz="1600" dirty="0"/>
              <a:t>CDC’s Evaluation Framework as way to surmount </a:t>
            </a:r>
            <a:r>
              <a:rPr lang="en-US" sz="1600" dirty="0" smtClean="0"/>
              <a:t>roadblocks.</a:t>
            </a:r>
            <a:endParaRPr lang="en-US"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200" dirty="0" smtClean="0"/>
              <a:t>Intermediate Outcomes</a:t>
            </a:r>
            <a:br>
              <a:rPr lang="en-US" sz="2200" dirty="0" smtClean="0"/>
            </a:br>
            <a:r>
              <a:rPr lang="en-US" sz="2200" dirty="0" smtClean="0"/>
              <a:t>Contribute to Downstream Success</a:t>
            </a:r>
            <a:endParaRPr lang="en-US" sz="2200" dirty="0"/>
          </a:p>
        </p:txBody>
      </p:sp>
      <p:sp>
        <p:nvSpPr>
          <p:cNvPr id="4" name="Content Placeholder 3"/>
          <p:cNvSpPr>
            <a:spLocks noGrp="1"/>
          </p:cNvSpPr>
          <p:nvPr>
            <p:ph idx="1"/>
          </p:nvPr>
        </p:nvSpPr>
        <p:spPr>
          <a:xfrm>
            <a:off x="230187" y="1066800"/>
            <a:ext cx="2362200" cy="1676400"/>
          </a:xfrm>
        </p:spPr>
        <p:txBody>
          <a:bodyPr/>
          <a:lstStyle/>
          <a:p>
            <a:pPr marL="0" indent="0"/>
            <a:r>
              <a:rPr lang="en-US" sz="1600" dirty="0" smtClean="0"/>
              <a:t>How is it that my program will make </a:t>
            </a:r>
          </a:p>
          <a:p>
            <a:pPr marL="0" indent="0"/>
            <a:r>
              <a:rPr lang="en-US" sz="1600" dirty="0" smtClean="0"/>
              <a:t>a contribution to that downstream outcome?</a:t>
            </a:r>
          </a:p>
        </p:txBody>
      </p:sp>
      <p:pic>
        <p:nvPicPr>
          <p:cNvPr id="5" name="Picture 4" descr="rowing_downstream_help.gif"/>
          <p:cNvPicPr>
            <a:picLocks noChangeAspect="1"/>
          </p:cNvPicPr>
          <p:nvPr/>
        </p:nvPicPr>
        <p:blipFill>
          <a:blip r:embed="rId3" cstate="print"/>
          <a:stretch>
            <a:fillRect/>
          </a:stretch>
        </p:blipFill>
        <p:spPr>
          <a:xfrm rot="-600000">
            <a:off x="2988451" y="763803"/>
            <a:ext cx="3048000" cy="2726064"/>
          </a:xfrm>
          <a:prstGeom prst="rect">
            <a:avLst/>
          </a:prstGeom>
        </p:spPr>
      </p:pic>
      <p:sp>
        <p:nvSpPr>
          <p:cNvPr id="7" name="Rectangle 6"/>
          <p:cNvSpPr/>
          <p:nvPr/>
        </p:nvSpPr>
        <p:spPr>
          <a:xfrm>
            <a:off x="3049587" y="3124200"/>
            <a:ext cx="1066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96036" y="2782669"/>
            <a:ext cx="2694969" cy="584775"/>
          </a:xfrm>
          <a:prstGeom prst="rect">
            <a:avLst/>
          </a:prstGeom>
          <a:noFill/>
        </p:spPr>
        <p:txBody>
          <a:bodyPr wrap="none" rtlCol="0">
            <a:spAutoFit/>
          </a:bodyPr>
          <a:lstStyle/>
          <a:p>
            <a:r>
              <a:rPr lang="en-US" b="1" dirty="0" smtClean="0">
                <a:solidFill>
                  <a:schemeClr val="tx2"/>
                </a:solidFill>
                <a:latin typeface="+mn-lt"/>
              </a:rPr>
              <a:t>We call these </a:t>
            </a:r>
          </a:p>
          <a:p>
            <a:r>
              <a:rPr lang="en-US" b="1" dirty="0" smtClean="0">
                <a:solidFill>
                  <a:schemeClr val="accent5">
                    <a:lumMod val="50000"/>
                  </a:schemeClr>
                </a:solidFill>
                <a:latin typeface="+mn-lt"/>
              </a:rPr>
              <a:t>“intermediate outcomes”.</a:t>
            </a:r>
            <a:endParaRPr lang="en-US" b="1" dirty="0">
              <a:solidFill>
                <a:schemeClr val="accent5">
                  <a:lumMod val="50000"/>
                </a:schemeClr>
              </a:solidFill>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lack_box.jpg"/>
          <p:cNvPicPr>
            <a:picLocks noChangeAspect="1"/>
          </p:cNvPicPr>
          <p:nvPr/>
        </p:nvPicPr>
        <p:blipFill>
          <a:blip r:embed="rId3" cstate="print"/>
          <a:stretch>
            <a:fillRect/>
          </a:stretch>
        </p:blipFill>
        <p:spPr>
          <a:xfrm>
            <a:off x="1445391" y="1295400"/>
            <a:ext cx="2979793" cy="914400"/>
          </a:xfrm>
          <a:prstGeom prst="rect">
            <a:avLst/>
          </a:prstGeom>
        </p:spPr>
      </p:pic>
      <p:sp>
        <p:nvSpPr>
          <p:cNvPr id="3" name="Title 2"/>
          <p:cNvSpPr>
            <a:spLocks noGrp="1"/>
          </p:cNvSpPr>
          <p:nvPr>
            <p:ph type="title"/>
          </p:nvPr>
        </p:nvSpPr>
        <p:spPr/>
        <p:txBody>
          <a:bodyPr/>
          <a:lstStyle/>
          <a:p>
            <a:r>
              <a:rPr lang="en-US" dirty="0" smtClean="0"/>
              <a:t>What is the Program Logic?</a:t>
            </a:r>
            <a:endParaRPr lang="en-US" dirty="0"/>
          </a:p>
        </p:txBody>
      </p:sp>
      <p:sp>
        <p:nvSpPr>
          <p:cNvPr id="4" name="Content Placeholder 3"/>
          <p:cNvSpPr>
            <a:spLocks noGrp="1"/>
          </p:cNvSpPr>
          <p:nvPr>
            <p:ph idx="1"/>
          </p:nvPr>
        </p:nvSpPr>
        <p:spPr>
          <a:xfrm>
            <a:off x="992187" y="2514600"/>
            <a:ext cx="3962400" cy="838200"/>
          </a:xfrm>
        </p:spPr>
        <p:txBody>
          <a:bodyPr/>
          <a:lstStyle/>
          <a:p>
            <a:pPr algn="ctr"/>
            <a:r>
              <a:rPr lang="en-US" sz="1600" dirty="0" smtClean="0"/>
              <a:t>What needs to happen to achieve      the desired outcome? </a:t>
            </a:r>
          </a:p>
          <a:p>
            <a:pPr algn="ctr"/>
            <a:r>
              <a:rPr lang="en-US" sz="1600" i="1" dirty="0" smtClean="0">
                <a:solidFill>
                  <a:schemeClr val="accent5">
                    <a:lumMod val="50000"/>
                  </a:schemeClr>
                </a:solidFill>
              </a:rPr>
              <a:t>What is the “program logic”?</a:t>
            </a:r>
          </a:p>
          <a:p>
            <a:endParaRPr lang="en-US" sz="1600" dirty="0" smtClean="0"/>
          </a:p>
          <a:p>
            <a:endParaRPr lang="en-US" sz="1600" dirty="0" smtClean="0"/>
          </a:p>
          <a:p>
            <a:r>
              <a:rPr lang="en-US" sz="1600" dirty="0" smtClean="0"/>
              <a:t>		</a:t>
            </a:r>
          </a:p>
          <a:p>
            <a:endParaRPr lang="en-US" sz="1600" dirty="0" smtClean="0"/>
          </a:p>
          <a:p>
            <a:endParaRPr lang="en-US" sz="1600" dirty="0" smtClean="0"/>
          </a:p>
        </p:txBody>
      </p:sp>
      <p:sp>
        <p:nvSpPr>
          <p:cNvPr id="7" name="TextBox 6"/>
          <p:cNvSpPr txBox="1"/>
          <p:nvPr/>
        </p:nvSpPr>
        <p:spPr>
          <a:xfrm>
            <a:off x="458787" y="1460213"/>
            <a:ext cx="914400" cy="584775"/>
          </a:xfrm>
          <a:prstGeom prst="rect">
            <a:avLst/>
          </a:prstGeom>
          <a:noFill/>
        </p:spPr>
        <p:txBody>
          <a:bodyPr wrap="square" rtlCol="0">
            <a:spAutoFit/>
          </a:bodyPr>
          <a:lstStyle/>
          <a:p>
            <a:r>
              <a:rPr lang="en-US" b="1" dirty="0" smtClean="0">
                <a:solidFill>
                  <a:schemeClr val="tx2"/>
                </a:solidFill>
                <a:latin typeface="+mn-lt"/>
              </a:rPr>
              <a:t>My </a:t>
            </a:r>
          </a:p>
          <a:p>
            <a:r>
              <a:rPr lang="en-US" b="1" dirty="0" smtClean="0">
                <a:solidFill>
                  <a:schemeClr val="tx2"/>
                </a:solidFill>
                <a:latin typeface="+mn-lt"/>
              </a:rPr>
              <a:t>action </a:t>
            </a:r>
            <a:endParaRPr lang="en-US" b="1" dirty="0">
              <a:solidFill>
                <a:schemeClr val="tx2"/>
              </a:solidFill>
              <a:latin typeface="+mn-lt"/>
            </a:endParaRPr>
          </a:p>
        </p:txBody>
      </p:sp>
      <p:sp>
        <p:nvSpPr>
          <p:cNvPr id="8" name="TextBox 7"/>
          <p:cNvSpPr txBox="1"/>
          <p:nvPr/>
        </p:nvSpPr>
        <p:spPr>
          <a:xfrm>
            <a:off x="4497387" y="1460213"/>
            <a:ext cx="1143000" cy="584775"/>
          </a:xfrm>
          <a:prstGeom prst="rect">
            <a:avLst/>
          </a:prstGeom>
          <a:noFill/>
        </p:spPr>
        <p:txBody>
          <a:bodyPr wrap="square" rtlCol="0">
            <a:spAutoFit/>
          </a:bodyPr>
          <a:lstStyle/>
          <a:p>
            <a:r>
              <a:rPr lang="en-US" b="1" dirty="0" smtClean="0">
                <a:solidFill>
                  <a:schemeClr val="tx2"/>
                </a:solidFill>
                <a:latin typeface="+mn-lt"/>
              </a:rPr>
              <a:t>Desired </a:t>
            </a:r>
          </a:p>
          <a:p>
            <a:r>
              <a:rPr lang="en-US" b="1" dirty="0" smtClean="0">
                <a:solidFill>
                  <a:schemeClr val="tx2"/>
                </a:solidFill>
                <a:latin typeface="+mn-lt"/>
              </a:rPr>
              <a:t>outcome</a:t>
            </a:r>
            <a:endParaRPr lang="en-US" b="1" dirty="0">
              <a:solidFill>
                <a:schemeClr val="tx2"/>
              </a:solidFill>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6594" name="Rectangle 2"/>
          <p:cNvSpPr>
            <a:spLocks noGrp="1" noChangeArrowheads="1"/>
          </p:cNvSpPr>
          <p:nvPr>
            <p:ph type="body" sz="half" idx="1"/>
          </p:nvPr>
        </p:nvSpPr>
        <p:spPr>
          <a:xfrm>
            <a:off x="382587" y="76200"/>
            <a:ext cx="5336778" cy="914400"/>
          </a:xfrm>
        </p:spPr>
        <p:txBody>
          <a:bodyPr/>
          <a:lstStyle/>
          <a:p>
            <a:pPr algn="ctr">
              <a:spcBef>
                <a:spcPts val="0"/>
              </a:spcBef>
              <a:buFont typeface="Wingdings" pitchFamily="2" charset="2"/>
              <a:buNone/>
            </a:pPr>
            <a:r>
              <a:rPr lang="en-US" sz="2400" i="1" dirty="0" smtClean="0">
                <a:solidFill>
                  <a:schemeClr val="bg1"/>
                </a:solidFill>
                <a:latin typeface="+mj-lt"/>
              </a:rPr>
              <a:t>What are the markers that tell </a:t>
            </a:r>
          </a:p>
          <a:p>
            <a:pPr algn="ctr">
              <a:spcBef>
                <a:spcPts val="0"/>
              </a:spcBef>
              <a:buFont typeface="Wingdings" pitchFamily="2" charset="2"/>
              <a:buNone/>
            </a:pPr>
            <a:r>
              <a:rPr lang="en-US" sz="2400" i="1" dirty="0" smtClean="0">
                <a:solidFill>
                  <a:schemeClr val="bg1"/>
                </a:solidFill>
                <a:latin typeface="+mj-lt"/>
              </a:rPr>
              <a:t>me I’m on the right road?</a:t>
            </a:r>
            <a:endParaRPr lang="en-US" sz="2400" i="1" dirty="0">
              <a:solidFill>
                <a:schemeClr val="bg1"/>
              </a:solidFill>
              <a:latin typeface="+mj-lt"/>
            </a:endParaRPr>
          </a:p>
        </p:txBody>
      </p:sp>
      <p:sp>
        <p:nvSpPr>
          <p:cNvPr id="1646596" name="Text Box 4"/>
          <p:cNvSpPr txBox="1">
            <a:spLocks noChangeArrowheads="1"/>
          </p:cNvSpPr>
          <p:nvPr/>
        </p:nvSpPr>
        <p:spPr bwMode="auto">
          <a:xfrm>
            <a:off x="1601787" y="1066800"/>
            <a:ext cx="2895600" cy="307789"/>
          </a:xfrm>
          <a:prstGeom prst="rect">
            <a:avLst/>
          </a:prstGeom>
          <a:noFill/>
          <a:ln w="9525">
            <a:noFill/>
            <a:miter lim="800000"/>
            <a:headEnd/>
            <a:tailEnd/>
          </a:ln>
          <a:effectLst/>
        </p:spPr>
        <p:txBody>
          <a:bodyPr wrap="square" lIns="60972" tIns="30486" rIns="60972" bIns="30486">
            <a:spAutoFit/>
          </a:bodyPr>
          <a:lstStyle/>
          <a:p>
            <a:pPr eaLnBrk="1" hangingPunct="1">
              <a:spcBef>
                <a:spcPct val="50000"/>
              </a:spcBef>
            </a:pPr>
            <a:r>
              <a:rPr lang="en-US" b="1" dirty="0" smtClean="0">
                <a:latin typeface="+mn-lt"/>
              </a:rPr>
              <a:t>Don’t just ask:  </a:t>
            </a:r>
            <a:r>
              <a:rPr lang="en-US" b="1" dirty="0">
                <a:latin typeface="+mn-lt"/>
              </a:rPr>
              <a:t>Did it work?</a:t>
            </a:r>
          </a:p>
        </p:txBody>
      </p:sp>
      <p:sp>
        <p:nvSpPr>
          <p:cNvPr id="1646617" name="Text Box 25"/>
          <p:cNvSpPr txBox="1">
            <a:spLocks noChangeArrowheads="1"/>
          </p:cNvSpPr>
          <p:nvPr/>
        </p:nvSpPr>
        <p:spPr bwMode="auto">
          <a:xfrm>
            <a:off x="2211387" y="2286000"/>
            <a:ext cx="1371600" cy="677121"/>
          </a:xfrm>
          <a:prstGeom prst="rect">
            <a:avLst/>
          </a:prstGeom>
          <a:noFill/>
          <a:ln w="9525" algn="ctr">
            <a:noFill/>
            <a:miter lim="800000"/>
            <a:headEnd/>
            <a:tailEnd/>
          </a:ln>
          <a:effectLst/>
        </p:spPr>
        <p:txBody>
          <a:bodyPr wrap="square" lIns="60972" tIns="30486" rIns="60972" bIns="30486">
            <a:spAutoFit/>
          </a:bodyPr>
          <a:lstStyle/>
          <a:p>
            <a:pPr algn="ctr" eaLnBrk="1" hangingPunct="1">
              <a:lnSpc>
                <a:spcPts val="1600"/>
              </a:lnSpc>
              <a:spcBef>
                <a:spcPts val="0"/>
              </a:spcBef>
            </a:pPr>
            <a:r>
              <a:rPr lang="en-US" b="1" dirty="0">
                <a:latin typeface="Century Gothic" pitchFamily="34" charset="0"/>
              </a:rPr>
              <a:t>How many </a:t>
            </a:r>
            <a:endParaRPr lang="en-US" b="1" dirty="0" smtClean="0">
              <a:latin typeface="Century Gothic" pitchFamily="34" charset="0"/>
            </a:endParaRPr>
          </a:p>
          <a:p>
            <a:pPr algn="ctr" eaLnBrk="1" hangingPunct="1">
              <a:lnSpc>
                <a:spcPts val="1600"/>
              </a:lnSpc>
              <a:spcBef>
                <a:spcPts val="0"/>
              </a:spcBef>
            </a:pPr>
            <a:r>
              <a:rPr lang="en-US" b="1" dirty="0" smtClean="0">
                <a:latin typeface="Century Gothic" pitchFamily="34" charset="0"/>
              </a:rPr>
              <a:t>tomatoes </a:t>
            </a:r>
          </a:p>
          <a:p>
            <a:pPr algn="ctr" eaLnBrk="1" hangingPunct="1">
              <a:lnSpc>
                <a:spcPts val="1600"/>
              </a:lnSpc>
              <a:spcBef>
                <a:spcPts val="0"/>
              </a:spcBef>
            </a:pPr>
            <a:r>
              <a:rPr lang="en-US" b="1" dirty="0" smtClean="0">
                <a:latin typeface="Century Gothic" pitchFamily="34" charset="0"/>
              </a:rPr>
              <a:t>did </a:t>
            </a:r>
            <a:r>
              <a:rPr lang="en-US" b="1" dirty="0">
                <a:latin typeface="Century Gothic" pitchFamily="34" charset="0"/>
              </a:rPr>
              <a:t>I get?</a:t>
            </a:r>
          </a:p>
        </p:txBody>
      </p:sp>
      <p:pic>
        <p:nvPicPr>
          <p:cNvPr id="22" name="Picture 21" descr="tomatoe_seeds.gif"/>
          <p:cNvPicPr>
            <a:picLocks noChangeAspect="1"/>
          </p:cNvPicPr>
          <p:nvPr/>
        </p:nvPicPr>
        <p:blipFill>
          <a:blip r:embed="rId3" cstate="print"/>
          <a:stretch>
            <a:fillRect/>
          </a:stretch>
        </p:blipFill>
        <p:spPr>
          <a:xfrm>
            <a:off x="230187" y="1447800"/>
            <a:ext cx="1480820" cy="1285240"/>
          </a:xfrm>
          <a:prstGeom prst="rect">
            <a:avLst/>
          </a:prstGeom>
        </p:spPr>
      </p:pic>
      <p:pic>
        <p:nvPicPr>
          <p:cNvPr id="23" name="Picture 22" descr="tomatoes.jpg"/>
          <p:cNvPicPr>
            <a:picLocks noChangeAspect="1"/>
          </p:cNvPicPr>
          <p:nvPr/>
        </p:nvPicPr>
        <p:blipFill>
          <a:blip r:embed="rId4" cstate="print"/>
          <a:stretch>
            <a:fillRect/>
          </a:stretch>
        </p:blipFill>
        <p:spPr>
          <a:xfrm>
            <a:off x="4421187" y="1498600"/>
            <a:ext cx="990600" cy="1016000"/>
          </a:xfrm>
          <a:prstGeom prst="rect">
            <a:avLst/>
          </a:prstGeom>
        </p:spPr>
      </p:pic>
      <p:sp>
        <p:nvSpPr>
          <p:cNvPr id="24" name="Right Arrow 23"/>
          <p:cNvSpPr/>
          <p:nvPr/>
        </p:nvSpPr>
        <p:spPr>
          <a:xfrm>
            <a:off x="1982787" y="1676400"/>
            <a:ext cx="2057400" cy="381000"/>
          </a:xfrm>
          <a:prstGeom prst="rightArrow">
            <a:avLst>
              <a:gd name="adj1" fmla="val 50000"/>
              <a:gd name="adj2" fmla="val 77083"/>
            </a:avLst>
          </a:prstGeom>
          <a:gradFill flip="none" rotWithShape="1">
            <a:gsLst>
              <a:gs pos="0">
                <a:srgbClr val="6985B6">
                  <a:tint val="66000"/>
                  <a:satMod val="160000"/>
                </a:srgbClr>
              </a:gs>
              <a:gs pos="50000">
                <a:srgbClr val="6985B6">
                  <a:tint val="44500"/>
                  <a:satMod val="160000"/>
                </a:srgbClr>
              </a:gs>
              <a:gs pos="100000">
                <a:srgbClr val="6985B6">
                  <a:tint val="23500"/>
                  <a:satMod val="160000"/>
                </a:srgb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6594" name="Rectangle 2"/>
          <p:cNvSpPr>
            <a:spLocks noGrp="1" noChangeArrowheads="1"/>
          </p:cNvSpPr>
          <p:nvPr>
            <p:ph type="body" sz="half" idx="1"/>
          </p:nvPr>
        </p:nvSpPr>
        <p:spPr>
          <a:xfrm>
            <a:off x="382587" y="76200"/>
            <a:ext cx="5336778" cy="914400"/>
          </a:xfrm>
        </p:spPr>
        <p:txBody>
          <a:bodyPr/>
          <a:lstStyle/>
          <a:p>
            <a:pPr algn="ctr">
              <a:spcBef>
                <a:spcPts val="0"/>
              </a:spcBef>
              <a:buFont typeface="Wingdings" pitchFamily="2" charset="2"/>
              <a:buNone/>
            </a:pPr>
            <a:r>
              <a:rPr lang="en-US" sz="2400" i="1" dirty="0" smtClean="0">
                <a:solidFill>
                  <a:schemeClr val="bg1"/>
                </a:solidFill>
                <a:latin typeface="+mj-lt"/>
              </a:rPr>
              <a:t>What are the markers that tell </a:t>
            </a:r>
          </a:p>
          <a:p>
            <a:pPr algn="ctr">
              <a:spcBef>
                <a:spcPts val="0"/>
              </a:spcBef>
              <a:buFont typeface="Wingdings" pitchFamily="2" charset="2"/>
              <a:buNone/>
            </a:pPr>
            <a:r>
              <a:rPr lang="en-US" sz="2400" i="1" dirty="0" smtClean="0">
                <a:solidFill>
                  <a:schemeClr val="bg1"/>
                </a:solidFill>
                <a:latin typeface="+mj-lt"/>
              </a:rPr>
              <a:t>me I’m on the right road?</a:t>
            </a:r>
            <a:endParaRPr lang="en-US" sz="2400" i="1" dirty="0">
              <a:solidFill>
                <a:schemeClr val="bg1"/>
              </a:solidFill>
              <a:latin typeface="+mj-lt"/>
            </a:endParaRPr>
          </a:p>
        </p:txBody>
      </p:sp>
      <p:sp>
        <p:nvSpPr>
          <p:cNvPr id="1646596" name="Text Box 4"/>
          <p:cNvSpPr txBox="1">
            <a:spLocks noChangeArrowheads="1"/>
          </p:cNvSpPr>
          <p:nvPr/>
        </p:nvSpPr>
        <p:spPr bwMode="auto">
          <a:xfrm>
            <a:off x="1982787" y="1066800"/>
            <a:ext cx="2286000" cy="307789"/>
          </a:xfrm>
          <a:prstGeom prst="rect">
            <a:avLst/>
          </a:prstGeom>
          <a:noFill/>
          <a:ln w="9525">
            <a:noFill/>
            <a:miter lim="800000"/>
            <a:headEnd/>
            <a:tailEnd/>
          </a:ln>
          <a:effectLst/>
        </p:spPr>
        <p:txBody>
          <a:bodyPr wrap="square" lIns="60972" tIns="30486" rIns="60972" bIns="30486">
            <a:spAutoFit/>
          </a:bodyPr>
          <a:lstStyle/>
          <a:p>
            <a:pPr eaLnBrk="1" hangingPunct="1">
              <a:spcBef>
                <a:spcPct val="50000"/>
              </a:spcBef>
            </a:pPr>
            <a:r>
              <a:rPr lang="en-US" b="1" dirty="0" smtClean="0">
                <a:latin typeface="+mn-lt"/>
              </a:rPr>
              <a:t>Ask:  </a:t>
            </a:r>
            <a:r>
              <a:rPr lang="en-US" b="1" dirty="0" smtClean="0">
                <a:solidFill>
                  <a:schemeClr val="tx2"/>
                </a:solidFill>
                <a:latin typeface="+mn-lt"/>
              </a:rPr>
              <a:t>Is </a:t>
            </a:r>
            <a:r>
              <a:rPr lang="en-US" b="1" dirty="0">
                <a:solidFill>
                  <a:schemeClr val="tx2"/>
                </a:solidFill>
                <a:latin typeface="+mn-lt"/>
              </a:rPr>
              <a:t>it </a:t>
            </a:r>
            <a:r>
              <a:rPr lang="en-US" b="1" dirty="0" smtClean="0">
                <a:solidFill>
                  <a:schemeClr val="accent5">
                    <a:lumMod val="50000"/>
                  </a:schemeClr>
                </a:solidFill>
                <a:latin typeface="+mn-lt"/>
              </a:rPr>
              <a:t>working?</a:t>
            </a:r>
            <a:endParaRPr lang="en-US" b="1" dirty="0">
              <a:solidFill>
                <a:schemeClr val="accent5">
                  <a:lumMod val="50000"/>
                </a:schemeClr>
              </a:solidFill>
              <a:latin typeface="+mn-lt"/>
            </a:endParaRPr>
          </a:p>
        </p:txBody>
      </p:sp>
      <p:sp>
        <p:nvSpPr>
          <p:cNvPr id="1646617" name="Text Box 25"/>
          <p:cNvSpPr txBox="1">
            <a:spLocks noChangeArrowheads="1"/>
          </p:cNvSpPr>
          <p:nvPr/>
        </p:nvSpPr>
        <p:spPr bwMode="auto">
          <a:xfrm>
            <a:off x="1906587" y="2082054"/>
            <a:ext cx="2667000" cy="1651746"/>
          </a:xfrm>
          <a:prstGeom prst="rect">
            <a:avLst/>
          </a:prstGeom>
          <a:noFill/>
          <a:ln w="9525" algn="ctr">
            <a:noFill/>
            <a:miter lim="800000"/>
            <a:headEnd/>
            <a:tailEnd/>
          </a:ln>
          <a:effectLst/>
        </p:spPr>
        <p:txBody>
          <a:bodyPr wrap="square" lIns="60972" tIns="30486" rIns="60972" bIns="30486">
            <a:spAutoFit/>
          </a:bodyPr>
          <a:lstStyle/>
          <a:p>
            <a:pPr marL="171450" indent="-171450" eaLnBrk="1" hangingPunct="1">
              <a:lnSpc>
                <a:spcPts val="1600"/>
              </a:lnSpc>
              <a:spcBef>
                <a:spcPts val="0"/>
              </a:spcBef>
              <a:spcAft>
                <a:spcPts val="600"/>
              </a:spcAft>
              <a:buClr>
                <a:schemeClr val="accent5">
                  <a:lumMod val="50000"/>
                </a:schemeClr>
              </a:buClr>
              <a:buFont typeface="Wingdings" pitchFamily="2" charset="2"/>
              <a:buChar char="ü"/>
            </a:pPr>
            <a:r>
              <a:rPr lang="en-US" b="1" dirty="0" smtClean="0">
                <a:latin typeface="Century Gothic" pitchFamily="34" charset="0"/>
              </a:rPr>
              <a:t>Are planting, watering, and weeding taking place?</a:t>
            </a:r>
          </a:p>
          <a:p>
            <a:pPr marL="171450" indent="-171450">
              <a:lnSpc>
                <a:spcPts val="1600"/>
              </a:lnSpc>
              <a:spcBef>
                <a:spcPts val="0"/>
              </a:spcBef>
              <a:spcAft>
                <a:spcPts val="600"/>
              </a:spcAft>
              <a:buClr>
                <a:schemeClr val="accent5">
                  <a:lumMod val="50000"/>
                </a:schemeClr>
              </a:buClr>
              <a:buFont typeface="Wingdings" pitchFamily="2" charset="2"/>
              <a:buChar char="ü"/>
            </a:pPr>
            <a:r>
              <a:rPr lang="en-US" b="1" dirty="0" smtClean="0">
                <a:latin typeface="Century Gothic" pitchFamily="34" charset="0"/>
              </a:rPr>
              <a:t>Have the blossoms “set”?</a:t>
            </a:r>
          </a:p>
          <a:p>
            <a:pPr marL="171450" indent="-171450">
              <a:lnSpc>
                <a:spcPts val="1600"/>
              </a:lnSpc>
              <a:spcBef>
                <a:spcPts val="0"/>
              </a:spcBef>
              <a:spcAft>
                <a:spcPts val="600"/>
              </a:spcAft>
              <a:buClr>
                <a:schemeClr val="accent5">
                  <a:lumMod val="50000"/>
                </a:schemeClr>
              </a:buClr>
              <a:buFont typeface="Wingdings" pitchFamily="2" charset="2"/>
              <a:buChar char="ü"/>
            </a:pPr>
            <a:r>
              <a:rPr lang="en-US" b="1" dirty="0" smtClean="0">
                <a:latin typeface="Century Gothic" pitchFamily="34" charset="0"/>
              </a:rPr>
              <a:t>Are there nematodes </a:t>
            </a:r>
            <a:r>
              <a:rPr lang="en-US" b="1" i="1" dirty="0" smtClean="0">
                <a:latin typeface="Century Gothic" pitchFamily="34" charset="0"/>
              </a:rPr>
              <a:t>on the plants?</a:t>
            </a:r>
          </a:p>
        </p:txBody>
      </p:sp>
      <p:pic>
        <p:nvPicPr>
          <p:cNvPr id="22" name="Picture 21" descr="tomatoe_seeds.gif"/>
          <p:cNvPicPr>
            <a:picLocks noChangeAspect="1"/>
          </p:cNvPicPr>
          <p:nvPr/>
        </p:nvPicPr>
        <p:blipFill>
          <a:blip r:embed="rId3" cstate="print"/>
          <a:stretch>
            <a:fillRect/>
          </a:stretch>
        </p:blipFill>
        <p:spPr>
          <a:xfrm>
            <a:off x="230187" y="1447800"/>
            <a:ext cx="1480820" cy="1285240"/>
          </a:xfrm>
          <a:prstGeom prst="rect">
            <a:avLst/>
          </a:prstGeom>
        </p:spPr>
      </p:pic>
      <p:pic>
        <p:nvPicPr>
          <p:cNvPr id="23" name="Picture 22" descr="tomatoes.jpg"/>
          <p:cNvPicPr>
            <a:picLocks noChangeAspect="1"/>
          </p:cNvPicPr>
          <p:nvPr/>
        </p:nvPicPr>
        <p:blipFill>
          <a:blip r:embed="rId4" cstate="print"/>
          <a:stretch>
            <a:fillRect/>
          </a:stretch>
        </p:blipFill>
        <p:spPr>
          <a:xfrm>
            <a:off x="4421187" y="1498600"/>
            <a:ext cx="990600" cy="1016000"/>
          </a:xfrm>
          <a:prstGeom prst="rect">
            <a:avLst/>
          </a:prstGeom>
        </p:spPr>
      </p:pic>
      <p:sp>
        <p:nvSpPr>
          <p:cNvPr id="24" name="Right Arrow 23"/>
          <p:cNvSpPr/>
          <p:nvPr/>
        </p:nvSpPr>
        <p:spPr>
          <a:xfrm>
            <a:off x="1982787" y="1676400"/>
            <a:ext cx="2057400" cy="381000"/>
          </a:xfrm>
          <a:prstGeom prst="rightArrow">
            <a:avLst>
              <a:gd name="adj1" fmla="val 50000"/>
              <a:gd name="adj2" fmla="val 77083"/>
            </a:avLst>
          </a:prstGeom>
          <a:gradFill flip="none" rotWithShape="1">
            <a:gsLst>
              <a:gs pos="0">
                <a:srgbClr val="6985B6">
                  <a:tint val="66000"/>
                  <a:satMod val="160000"/>
                </a:srgbClr>
              </a:gs>
              <a:gs pos="50000">
                <a:srgbClr val="6985B6">
                  <a:tint val="44500"/>
                  <a:satMod val="160000"/>
                </a:srgbClr>
              </a:gs>
              <a:gs pos="100000">
                <a:srgbClr val="6985B6">
                  <a:tint val="23500"/>
                  <a:satMod val="160000"/>
                </a:srgb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Research Model</a:t>
            </a:r>
            <a:endParaRPr lang="en-US" dirty="0"/>
          </a:p>
        </p:txBody>
      </p:sp>
      <p:sp>
        <p:nvSpPr>
          <p:cNvPr id="7" name="TextBox 6"/>
          <p:cNvSpPr txBox="1"/>
          <p:nvPr/>
        </p:nvSpPr>
        <p:spPr>
          <a:xfrm>
            <a:off x="915987" y="1411607"/>
            <a:ext cx="990600" cy="528350"/>
          </a:xfrm>
          <a:prstGeom prst="rect">
            <a:avLst/>
          </a:prstGeom>
          <a:noFill/>
        </p:spPr>
        <p:txBody>
          <a:bodyPr wrap="square" rtlCol="0">
            <a:spAutoFit/>
          </a:bodyPr>
          <a:lstStyle/>
          <a:p>
            <a:pPr algn="ctr">
              <a:lnSpc>
                <a:spcPts val="1700"/>
              </a:lnSpc>
            </a:pPr>
            <a:r>
              <a:rPr lang="en-US" b="1" dirty="0" smtClean="0">
                <a:solidFill>
                  <a:schemeClr val="tx2"/>
                </a:solidFill>
                <a:latin typeface="+mn-lt"/>
              </a:rPr>
              <a:t>Develop Theory</a:t>
            </a:r>
            <a:endParaRPr lang="en-US" b="1" dirty="0">
              <a:solidFill>
                <a:schemeClr val="tx2"/>
              </a:solidFill>
              <a:latin typeface="+mn-lt"/>
            </a:endParaRPr>
          </a:p>
        </p:txBody>
      </p:sp>
      <p:sp>
        <p:nvSpPr>
          <p:cNvPr id="8" name="TextBox 7"/>
          <p:cNvSpPr txBox="1"/>
          <p:nvPr/>
        </p:nvSpPr>
        <p:spPr>
          <a:xfrm>
            <a:off x="1906587" y="2362200"/>
            <a:ext cx="1295400" cy="528350"/>
          </a:xfrm>
          <a:prstGeom prst="rect">
            <a:avLst/>
          </a:prstGeom>
          <a:noFill/>
        </p:spPr>
        <p:txBody>
          <a:bodyPr wrap="square" rtlCol="0">
            <a:spAutoFit/>
          </a:bodyPr>
          <a:lstStyle/>
          <a:p>
            <a:pPr algn="ctr">
              <a:lnSpc>
                <a:spcPts val="1700"/>
              </a:lnSpc>
            </a:pPr>
            <a:r>
              <a:rPr lang="en-US" b="1" dirty="0" smtClean="0">
                <a:solidFill>
                  <a:schemeClr val="tx2"/>
                </a:solidFill>
                <a:latin typeface="+mn-lt"/>
              </a:rPr>
              <a:t>Measure </a:t>
            </a:r>
          </a:p>
          <a:p>
            <a:pPr algn="ctr">
              <a:lnSpc>
                <a:spcPts val="1700"/>
              </a:lnSpc>
            </a:pPr>
            <a:r>
              <a:rPr lang="en-US" b="1" dirty="0" smtClean="0">
                <a:solidFill>
                  <a:schemeClr val="tx2"/>
                </a:solidFill>
                <a:latin typeface="+mn-lt"/>
              </a:rPr>
              <a:t>Outcome</a:t>
            </a:r>
            <a:endParaRPr lang="en-US" b="1" dirty="0">
              <a:solidFill>
                <a:schemeClr val="tx2"/>
              </a:solidFill>
              <a:latin typeface="+mn-lt"/>
            </a:endParaRPr>
          </a:p>
        </p:txBody>
      </p:sp>
      <p:sp>
        <p:nvSpPr>
          <p:cNvPr id="9" name="TextBox 8"/>
          <p:cNvSpPr txBox="1"/>
          <p:nvPr/>
        </p:nvSpPr>
        <p:spPr>
          <a:xfrm>
            <a:off x="3125787" y="1452850"/>
            <a:ext cx="1447800" cy="528350"/>
          </a:xfrm>
          <a:prstGeom prst="rect">
            <a:avLst/>
          </a:prstGeom>
          <a:noFill/>
        </p:spPr>
        <p:txBody>
          <a:bodyPr wrap="square" rtlCol="0">
            <a:spAutoFit/>
          </a:bodyPr>
          <a:lstStyle/>
          <a:p>
            <a:pPr algn="ctr">
              <a:lnSpc>
                <a:spcPts val="1700"/>
              </a:lnSpc>
            </a:pPr>
            <a:r>
              <a:rPr lang="en-US" b="1" dirty="0" smtClean="0">
                <a:solidFill>
                  <a:schemeClr val="tx2"/>
                </a:solidFill>
                <a:latin typeface="Arial" pitchFamily="34" charset="0"/>
                <a:cs typeface="Arial" pitchFamily="34" charset="0"/>
              </a:rPr>
              <a:t>Program Activities</a:t>
            </a:r>
            <a:endParaRPr lang="en-US" b="1" dirty="0">
              <a:solidFill>
                <a:schemeClr val="tx2"/>
              </a:solidFill>
              <a:latin typeface="Arial" pitchFamily="34" charset="0"/>
              <a:cs typeface="Arial" pitchFamily="34" charset="0"/>
            </a:endParaRPr>
          </a:p>
        </p:txBody>
      </p:sp>
      <p:sp>
        <p:nvSpPr>
          <p:cNvPr id="14" name="Bent-Up Arrow 13"/>
          <p:cNvSpPr/>
          <p:nvPr/>
        </p:nvSpPr>
        <p:spPr>
          <a:xfrm rot="16200000" flipH="1">
            <a:off x="3262947" y="2156460"/>
            <a:ext cx="548640" cy="548640"/>
          </a:xfrm>
          <a:prstGeom prst="bentUpArrow">
            <a:avLst/>
          </a:prstGeom>
          <a:gradFill flip="none" rotWithShape="1">
            <a:gsLst>
              <a:gs pos="0">
                <a:srgbClr val="6985B6">
                  <a:tint val="66000"/>
                  <a:satMod val="160000"/>
                </a:srgbClr>
              </a:gs>
              <a:gs pos="50000">
                <a:srgbClr val="6985B6">
                  <a:tint val="44500"/>
                  <a:satMod val="160000"/>
                </a:srgbClr>
              </a:gs>
              <a:gs pos="100000">
                <a:srgbClr val="6985B6">
                  <a:tint val="23500"/>
                  <a:satMod val="160000"/>
                </a:srgb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Bent-Up Arrow 14"/>
          <p:cNvSpPr/>
          <p:nvPr/>
        </p:nvSpPr>
        <p:spPr>
          <a:xfrm flipH="1">
            <a:off x="1373187" y="2133600"/>
            <a:ext cx="548640" cy="548640"/>
          </a:xfrm>
          <a:prstGeom prst="bentUpArrow">
            <a:avLst/>
          </a:prstGeom>
          <a:gradFill flip="none" rotWithShape="1">
            <a:gsLst>
              <a:gs pos="0">
                <a:srgbClr val="6985B6">
                  <a:tint val="66000"/>
                  <a:satMod val="160000"/>
                </a:srgbClr>
              </a:gs>
              <a:gs pos="50000">
                <a:srgbClr val="6985B6">
                  <a:tint val="44500"/>
                  <a:satMod val="160000"/>
                </a:srgbClr>
              </a:gs>
              <a:gs pos="100000">
                <a:srgbClr val="6985B6">
                  <a:tint val="23500"/>
                  <a:satMod val="160000"/>
                </a:srgb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2097087" y="1523382"/>
            <a:ext cx="1028700" cy="304800"/>
          </a:xfrm>
          <a:prstGeom prst="rightArrow">
            <a:avLst>
              <a:gd name="adj1" fmla="val 50000"/>
              <a:gd name="adj2" fmla="val 77083"/>
            </a:avLst>
          </a:prstGeom>
          <a:gradFill flip="none" rotWithShape="1">
            <a:gsLst>
              <a:gs pos="0">
                <a:srgbClr val="6985B6">
                  <a:tint val="66000"/>
                  <a:satMod val="160000"/>
                </a:srgbClr>
              </a:gs>
              <a:gs pos="50000">
                <a:srgbClr val="6985B6">
                  <a:tint val="44500"/>
                  <a:satMod val="160000"/>
                </a:srgbClr>
              </a:gs>
              <a:gs pos="100000">
                <a:srgbClr val="6985B6">
                  <a:tint val="23500"/>
                  <a:satMod val="160000"/>
                </a:srgb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Research Model</a:t>
            </a:r>
            <a:endParaRPr lang="en-US" dirty="0"/>
          </a:p>
        </p:txBody>
      </p:sp>
      <p:sp>
        <p:nvSpPr>
          <p:cNvPr id="7" name="TextBox 6"/>
          <p:cNvSpPr txBox="1"/>
          <p:nvPr/>
        </p:nvSpPr>
        <p:spPr>
          <a:xfrm>
            <a:off x="915987" y="1143000"/>
            <a:ext cx="990600" cy="584775"/>
          </a:xfrm>
          <a:prstGeom prst="rect">
            <a:avLst/>
          </a:prstGeom>
          <a:noFill/>
        </p:spPr>
        <p:txBody>
          <a:bodyPr wrap="square" rtlCol="0">
            <a:spAutoFit/>
          </a:bodyPr>
          <a:lstStyle/>
          <a:p>
            <a:pPr algn="ctr"/>
            <a:r>
              <a:rPr lang="en-US" b="1" dirty="0" smtClean="0">
                <a:solidFill>
                  <a:schemeClr val="tx2"/>
                </a:solidFill>
                <a:latin typeface="+mn-lt"/>
              </a:rPr>
              <a:t>Develop Theory</a:t>
            </a:r>
            <a:endParaRPr lang="en-US" b="1" dirty="0">
              <a:solidFill>
                <a:schemeClr val="tx2"/>
              </a:solidFill>
              <a:latin typeface="+mn-lt"/>
            </a:endParaRPr>
          </a:p>
        </p:txBody>
      </p:sp>
      <p:sp>
        <p:nvSpPr>
          <p:cNvPr id="8" name="TextBox 7"/>
          <p:cNvSpPr txBox="1"/>
          <p:nvPr/>
        </p:nvSpPr>
        <p:spPr>
          <a:xfrm>
            <a:off x="1906587" y="2133600"/>
            <a:ext cx="1295400" cy="584775"/>
          </a:xfrm>
          <a:prstGeom prst="rect">
            <a:avLst/>
          </a:prstGeom>
          <a:noFill/>
        </p:spPr>
        <p:txBody>
          <a:bodyPr wrap="square" rtlCol="0">
            <a:spAutoFit/>
          </a:bodyPr>
          <a:lstStyle/>
          <a:p>
            <a:pPr algn="ctr"/>
            <a:r>
              <a:rPr lang="en-US" b="1" dirty="0" smtClean="0">
                <a:solidFill>
                  <a:schemeClr val="tx2"/>
                </a:solidFill>
                <a:latin typeface="+mn-lt"/>
              </a:rPr>
              <a:t>Measure </a:t>
            </a:r>
          </a:p>
          <a:p>
            <a:pPr algn="ctr"/>
            <a:r>
              <a:rPr lang="en-US" b="1" dirty="0" smtClean="0">
                <a:solidFill>
                  <a:schemeClr val="tx2"/>
                </a:solidFill>
                <a:latin typeface="+mn-lt"/>
              </a:rPr>
              <a:t>Outcome</a:t>
            </a:r>
            <a:endParaRPr lang="en-US" b="1" dirty="0">
              <a:solidFill>
                <a:schemeClr val="tx2"/>
              </a:solidFill>
              <a:latin typeface="+mn-lt"/>
            </a:endParaRPr>
          </a:p>
        </p:txBody>
      </p:sp>
      <p:sp>
        <p:nvSpPr>
          <p:cNvPr id="9" name="TextBox 8"/>
          <p:cNvSpPr txBox="1"/>
          <p:nvPr/>
        </p:nvSpPr>
        <p:spPr>
          <a:xfrm>
            <a:off x="3125787" y="1143000"/>
            <a:ext cx="1447800" cy="528350"/>
          </a:xfrm>
          <a:prstGeom prst="rect">
            <a:avLst/>
          </a:prstGeom>
          <a:noFill/>
        </p:spPr>
        <p:txBody>
          <a:bodyPr wrap="square" rtlCol="0">
            <a:spAutoFit/>
          </a:bodyPr>
          <a:lstStyle/>
          <a:p>
            <a:pPr algn="ctr">
              <a:lnSpc>
                <a:spcPts val="1700"/>
              </a:lnSpc>
            </a:pPr>
            <a:r>
              <a:rPr lang="en-US" b="1" dirty="0" smtClean="0">
                <a:solidFill>
                  <a:schemeClr val="tx2"/>
                </a:solidFill>
                <a:latin typeface="Arial" pitchFamily="34" charset="0"/>
                <a:cs typeface="Arial" pitchFamily="34" charset="0"/>
              </a:rPr>
              <a:t>Program Activities</a:t>
            </a:r>
            <a:endParaRPr lang="en-US" b="1" dirty="0">
              <a:solidFill>
                <a:schemeClr val="tx2"/>
              </a:solidFill>
              <a:latin typeface="Arial" pitchFamily="34" charset="0"/>
              <a:cs typeface="Arial" pitchFamily="34" charset="0"/>
            </a:endParaRPr>
          </a:p>
        </p:txBody>
      </p:sp>
      <p:sp>
        <p:nvSpPr>
          <p:cNvPr id="14" name="Bent-Up Arrow 13"/>
          <p:cNvSpPr/>
          <p:nvPr/>
        </p:nvSpPr>
        <p:spPr>
          <a:xfrm rot="16200000" flipH="1">
            <a:off x="3133407" y="1744980"/>
            <a:ext cx="838200" cy="853440"/>
          </a:xfrm>
          <a:prstGeom prst="bentUpArrow">
            <a:avLst>
              <a:gd name="adj1" fmla="val 18182"/>
              <a:gd name="adj2" fmla="val 18750"/>
              <a:gd name="adj3" fmla="val 25000"/>
            </a:avLst>
          </a:prstGeom>
          <a:gradFill flip="none" rotWithShape="1">
            <a:gsLst>
              <a:gs pos="0">
                <a:srgbClr val="6985B6">
                  <a:tint val="66000"/>
                  <a:satMod val="160000"/>
                </a:srgbClr>
              </a:gs>
              <a:gs pos="50000">
                <a:srgbClr val="6985B6">
                  <a:tint val="44500"/>
                  <a:satMod val="160000"/>
                </a:srgbClr>
              </a:gs>
              <a:gs pos="100000">
                <a:srgbClr val="6985B6">
                  <a:tint val="23500"/>
                  <a:satMod val="160000"/>
                </a:srgb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Bent-Up Arrow 14"/>
          <p:cNvSpPr/>
          <p:nvPr/>
        </p:nvSpPr>
        <p:spPr>
          <a:xfrm flipH="1">
            <a:off x="1373187" y="1905000"/>
            <a:ext cx="548640" cy="548640"/>
          </a:xfrm>
          <a:prstGeom prst="bentUpArrow">
            <a:avLst/>
          </a:prstGeom>
          <a:gradFill flip="none" rotWithShape="1">
            <a:gsLst>
              <a:gs pos="0">
                <a:srgbClr val="6985B6">
                  <a:tint val="66000"/>
                  <a:satMod val="160000"/>
                </a:srgbClr>
              </a:gs>
              <a:gs pos="50000">
                <a:srgbClr val="6985B6">
                  <a:tint val="44500"/>
                  <a:satMod val="160000"/>
                </a:srgbClr>
              </a:gs>
              <a:gs pos="100000">
                <a:srgbClr val="6985B6">
                  <a:tint val="23500"/>
                  <a:satMod val="160000"/>
                </a:srgb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2097087" y="1295400"/>
            <a:ext cx="1028700" cy="304800"/>
          </a:xfrm>
          <a:prstGeom prst="rightArrow">
            <a:avLst>
              <a:gd name="adj1" fmla="val 50000"/>
              <a:gd name="adj2" fmla="val 77083"/>
            </a:avLst>
          </a:prstGeom>
          <a:gradFill flip="none" rotWithShape="1">
            <a:gsLst>
              <a:gs pos="0">
                <a:srgbClr val="6985B6">
                  <a:tint val="66000"/>
                  <a:satMod val="160000"/>
                </a:srgbClr>
              </a:gs>
              <a:gs pos="50000">
                <a:srgbClr val="6985B6">
                  <a:tint val="44500"/>
                  <a:satMod val="160000"/>
                </a:srgbClr>
              </a:gs>
              <a:gs pos="100000">
                <a:srgbClr val="6985B6">
                  <a:tint val="23500"/>
                  <a:satMod val="160000"/>
                </a:srgb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black_box_closed.jpg"/>
          <p:cNvPicPr>
            <a:picLocks noChangeAspect="1"/>
          </p:cNvPicPr>
          <p:nvPr/>
        </p:nvPicPr>
        <p:blipFill>
          <a:blip r:embed="rId3" cstate="print"/>
          <a:stretch>
            <a:fillRect/>
          </a:stretch>
        </p:blipFill>
        <p:spPr>
          <a:xfrm>
            <a:off x="3669550" y="2057400"/>
            <a:ext cx="523037" cy="523037"/>
          </a:xfrm>
          <a:prstGeom prst="rect">
            <a:avLst/>
          </a:prstGeom>
        </p:spPr>
      </p:pic>
      <p:sp>
        <p:nvSpPr>
          <p:cNvPr id="11" name="TextBox 10"/>
          <p:cNvSpPr txBox="1"/>
          <p:nvPr/>
        </p:nvSpPr>
        <p:spPr>
          <a:xfrm>
            <a:off x="687387" y="2819400"/>
            <a:ext cx="4267200" cy="830997"/>
          </a:xfrm>
          <a:prstGeom prst="rect">
            <a:avLst/>
          </a:prstGeom>
          <a:noFill/>
        </p:spPr>
        <p:txBody>
          <a:bodyPr wrap="square" rtlCol="0">
            <a:spAutoFit/>
          </a:bodyPr>
          <a:lstStyle/>
          <a:p>
            <a:pPr algn="ctr"/>
            <a:r>
              <a:rPr lang="en-US" b="1" dirty="0" smtClean="0">
                <a:latin typeface="+mn-lt"/>
              </a:rPr>
              <a:t>If I achieved the outcome– great!</a:t>
            </a:r>
          </a:p>
          <a:p>
            <a:pPr lvl="0" algn="ctr"/>
            <a:r>
              <a:rPr lang="en-US" b="1" i="1" dirty="0" smtClean="0">
                <a:solidFill>
                  <a:schemeClr val="accent5">
                    <a:lumMod val="50000"/>
                  </a:schemeClr>
                </a:solidFill>
                <a:latin typeface="+mn-lt"/>
              </a:rPr>
              <a:t>If I didn’t achieve the outcome– why?</a:t>
            </a:r>
          </a:p>
          <a:p>
            <a:endParaRPr lang="en-US" b="1" dirty="0">
              <a:latin typeface="+mn-l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Evaluation Unpacks </a:t>
            </a:r>
            <a:br>
              <a:rPr lang="en-US" dirty="0" smtClean="0"/>
            </a:br>
            <a:r>
              <a:rPr lang="en-US" dirty="0" smtClean="0"/>
              <a:t>the “Black Box”</a:t>
            </a:r>
            <a:endParaRPr lang="en-US" dirty="0"/>
          </a:p>
        </p:txBody>
      </p:sp>
      <p:pic>
        <p:nvPicPr>
          <p:cNvPr id="6" name="Picture 5" descr="black_box_open.jpg"/>
          <p:cNvPicPr>
            <a:picLocks noChangeAspect="1"/>
          </p:cNvPicPr>
          <p:nvPr/>
        </p:nvPicPr>
        <p:blipFill>
          <a:blip r:embed="rId3" cstate="print"/>
          <a:stretch>
            <a:fillRect/>
          </a:stretch>
        </p:blipFill>
        <p:spPr>
          <a:xfrm>
            <a:off x="1373187" y="1096556"/>
            <a:ext cx="3352800" cy="2027644"/>
          </a:xfrm>
          <a:prstGeom prst="rect">
            <a:avLst/>
          </a:prstGeom>
        </p:spPr>
      </p:pic>
      <p:sp>
        <p:nvSpPr>
          <p:cNvPr id="8" name="TextBox 7"/>
          <p:cNvSpPr txBox="1"/>
          <p:nvPr/>
        </p:nvSpPr>
        <p:spPr>
          <a:xfrm>
            <a:off x="230187" y="2234625"/>
            <a:ext cx="1219200" cy="584775"/>
          </a:xfrm>
          <a:prstGeom prst="rect">
            <a:avLst/>
          </a:prstGeom>
          <a:noFill/>
        </p:spPr>
        <p:txBody>
          <a:bodyPr wrap="square" rtlCol="0">
            <a:spAutoFit/>
          </a:bodyPr>
          <a:lstStyle/>
          <a:p>
            <a:r>
              <a:rPr lang="en-US" b="1" dirty="0" smtClean="0">
                <a:solidFill>
                  <a:schemeClr val="tx2"/>
                </a:solidFill>
                <a:latin typeface="+mn-lt"/>
              </a:rPr>
              <a:t>My </a:t>
            </a:r>
          </a:p>
          <a:p>
            <a:r>
              <a:rPr lang="en-US" b="1" dirty="0" smtClean="0">
                <a:solidFill>
                  <a:schemeClr val="tx2"/>
                </a:solidFill>
                <a:latin typeface="+mn-lt"/>
              </a:rPr>
              <a:t>action </a:t>
            </a:r>
            <a:endParaRPr lang="en-US" b="1" dirty="0">
              <a:solidFill>
                <a:schemeClr val="tx2"/>
              </a:solidFill>
              <a:latin typeface="+mn-lt"/>
            </a:endParaRPr>
          </a:p>
        </p:txBody>
      </p:sp>
      <p:sp>
        <p:nvSpPr>
          <p:cNvPr id="9" name="TextBox 8"/>
          <p:cNvSpPr txBox="1"/>
          <p:nvPr/>
        </p:nvSpPr>
        <p:spPr>
          <a:xfrm>
            <a:off x="4725987" y="2234625"/>
            <a:ext cx="1143000" cy="584775"/>
          </a:xfrm>
          <a:prstGeom prst="rect">
            <a:avLst/>
          </a:prstGeom>
          <a:noFill/>
        </p:spPr>
        <p:txBody>
          <a:bodyPr wrap="square" rtlCol="0">
            <a:spAutoFit/>
          </a:bodyPr>
          <a:lstStyle/>
          <a:p>
            <a:r>
              <a:rPr lang="en-US" b="1" dirty="0" smtClean="0">
                <a:solidFill>
                  <a:schemeClr val="tx2"/>
                </a:solidFill>
                <a:latin typeface="+mn-lt"/>
              </a:rPr>
              <a:t>Desired </a:t>
            </a:r>
          </a:p>
          <a:p>
            <a:r>
              <a:rPr lang="en-US" b="1" dirty="0" smtClean="0">
                <a:solidFill>
                  <a:schemeClr val="tx2"/>
                </a:solidFill>
                <a:latin typeface="+mn-lt"/>
              </a:rPr>
              <a:t>outcome</a:t>
            </a:r>
            <a:endParaRPr lang="en-US" b="1" dirty="0">
              <a:solidFill>
                <a:schemeClr val="tx2"/>
              </a:solidFill>
              <a:latin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World’s Best</a:t>
            </a:r>
            <a:br>
              <a:rPr lang="en-US" dirty="0" smtClean="0"/>
            </a:br>
            <a:r>
              <a:rPr lang="en-US" dirty="0" smtClean="0"/>
              <a:t>Children’s Soccer Program</a:t>
            </a:r>
            <a:endParaRPr lang="en-US" dirty="0"/>
          </a:p>
        </p:txBody>
      </p:sp>
      <p:pic>
        <p:nvPicPr>
          <p:cNvPr id="4" name="Picture 3" descr="5125363_thj.jpg"/>
          <p:cNvPicPr>
            <a:picLocks noChangeAspect="1"/>
          </p:cNvPicPr>
          <p:nvPr/>
        </p:nvPicPr>
        <p:blipFill>
          <a:blip r:embed="rId3" cstate="print"/>
          <a:stretch>
            <a:fillRect/>
          </a:stretch>
        </p:blipFill>
        <p:spPr>
          <a:xfrm>
            <a:off x="1189658" y="914400"/>
            <a:ext cx="3688729" cy="2743200"/>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We Never Won a Game</a:t>
            </a:r>
            <a:endParaRPr lang="en-US" dirty="0"/>
          </a:p>
        </p:txBody>
      </p:sp>
      <p:pic>
        <p:nvPicPr>
          <p:cNvPr id="4" name="Picture 3" descr="5098125_thj.jpg"/>
          <p:cNvPicPr>
            <a:picLocks noChangeAspect="1"/>
          </p:cNvPicPr>
          <p:nvPr/>
        </p:nvPicPr>
        <p:blipFill>
          <a:blip r:embed="rId3" cstate="print"/>
          <a:stretch>
            <a:fillRect/>
          </a:stretch>
        </p:blipFill>
        <p:spPr>
          <a:xfrm>
            <a:off x="942657" y="952500"/>
            <a:ext cx="4213860" cy="2667000"/>
          </a:xfrm>
          <a:prstGeom prst="rect">
            <a:avLst/>
          </a:prstGeom>
          <a:blipFill dpi="0" rotWithShape="1">
            <a:blip r:embed="rId4" cstate="print">
              <a:alphaModFix amt="0"/>
            </a:blip>
            <a:srcRect/>
            <a:tile tx="0" ty="0" sx="100000" sy="100000" flip="none" algn="tl"/>
          </a:blip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Intermediate Outcomes</a:t>
            </a:r>
            <a:endParaRPr lang="en-US" dirty="0"/>
          </a:p>
        </p:txBody>
      </p:sp>
      <p:pic>
        <p:nvPicPr>
          <p:cNvPr id="4" name="Picture 3" descr="5811445_thj.jpg"/>
          <p:cNvPicPr>
            <a:picLocks noChangeAspect="1"/>
          </p:cNvPicPr>
          <p:nvPr/>
        </p:nvPicPr>
        <p:blipFill>
          <a:blip r:embed="rId3" cstate="print"/>
          <a:srcRect l="1852"/>
          <a:stretch>
            <a:fillRect/>
          </a:stretch>
        </p:blipFill>
        <p:spPr>
          <a:xfrm>
            <a:off x="1587" y="950454"/>
            <a:ext cx="4038599" cy="2630946"/>
          </a:xfrm>
          <a:prstGeom prst="rect">
            <a:avLst/>
          </a:prstGeom>
        </p:spPr>
      </p:pic>
      <p:sp>
        <p:nvSpPr>
          <p:cNvPr id="5" name="TextBox 4"/>
          <p:cNvSpPr txBox="1"/>
          <p:nvPr/>
        </p:nvSpPr>
        <p:spPr>
          <a:xfrm>
            <a:off x="3735387" y="1066800"/>
            <a:ext cx="2286000" cy="2031325"/>
          </a:xfrm>
          <a:prstGeom prst="rect">
            <a:avLst/>
          </a:prstGeom>
          <a:noFill/>
        </p:spPr>
        <p:txBody>
          <a:bodyPr wrap="square" rtlCol="0">
            <a:spAutoFit/>
          </a:bodyPr>
          <a:lstStyle/>
          <a:p>
            <a:pPr>
              <a:lnSpc>
                <a:spcPts val="1800"/>
              </a:lnSpc>
              <a:spcAft>
                <a:spcPts val="600"/>
              </a:spcAft>
            </a:pPr>
            <a:r>
              <a:rPr lang="en-US" b="1" dirty="0" smtClean="0">
                <a:solidFill>
                  <a:schemeClr val="tx2"/>
                </a:solidFill>
                <a:latin typeface="+mn-lt"/>
              </a:rPr>
              <a:t>Can we:</a:t>
            </a:r>
          </a:p>
          <a:p>
            <a:pPr marL="285750" lvl="1" indent="-114300">
              <a:lnSpc>
                <a:spcPts val="1800"/>
              </a:lnSpc>
              <a:spcAft>
                <a:spcPts val="600"/>
              </a:spcAft>
              <a:buFont typeface="Arial" pitchFamily="34" charset="0"/>
              <a:buChar char="•"/>
            </a:pPr>
            <a:r>
              <a:rPr lang="en-US" b="1" dirty="0" smtClean="0">
                <a:solidFill>
                  <a:schemeClr val="tx2"/>
                </a:solidFill>
                <a:latin typeface="+mn-lt"/>
              </a:rPr>
              <a:t>pass the ball?</a:t>
            </a:r>
          </a:p>
          <a:p>
            <a:pPr marL="285750" lvl="1" indent="-114300">
              <a:lnSpc>
                <a:spcPts val="1800"/>
              </a:lnSpc>
              <a:spcAft>
                <a:spcPts val="600"/>
              </a:spcAft>
              <a:buFont typeface="Arial" pitchFamily="34" charset="0"/>
              <a:buChar char="•"/>
            </a:pPr>
            <a:r>
              <a:rPr lang="en-US" b="1" dirty="0" smtClean="0">
                <a:solidFill>
                  <a:schemeClr val="tx2"/>
                </a:solidFill>
                <a:latin typeface="+mn-lt"/>
              </a:rPr>
              <a:t>spread out?</a:t>
            </a:r>
          </a:p>
          <a:p>
            <a:pPr marL="285750" lvl="1" indent="-114300">
              <a:lnSpc>
                <a:spcPts val="1800"/>
              </a:lnSpc>
              <a:spcAft>
                <a:spcPts val="600"/>
              </a:spcAft>
              <a:buFont typeface="Arial" pitchFamily="34" charset="0"/>
              <a:buChar char="•"/>
            </a:pPr>
            <a:r>
              <a:rPr lang="en-US" b="1" dirty="0" smtClean="0">
                <a:solidFill>
                  <a:schemeClr val="tx2"/>
                </a:solidFill>
                <a:latin typeface="+mn-lt"/>
              </a:rPr>
              <a:t>spend more time on the opponent’s side of the field?</a:t>
            </a:r>
          </a:p>
          <a:p>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2668587" y="914400"/>
            <a:ext cx="3352800" cy="2286000"/>
          </a:xfrm>
        </p:spPr>
        <p:txBody>
          <a:bodyPr/>
          <a:lstStyle/>
          <a:p>
            <a:pPr>
              <a:lnSpc>
                <a:spcPts val="1700"/>
              </a:lnSpc>
            </a:pPr>
            <a:r>
              <a:rPr lang="en-US" sz="1600" dirty="0" smtClean="0"/>
              <a:t>In today’s session we will discuss:</a:t>
            </a:r>
          </a:p>
          <a:p>
            <a:pPr marL="625475" lvl="1" indent="-320675">
              <a:lnSpc>
                <a:spcPts val="1700"/>
              </a:lnSpc>
              <a:spcBef>
                <a:spcPts val="1200"/>
              </a:spcBef>
            </a:pPr>
            <a:r>
              <a:rPr lang="en-US" sz="1600" dirty="0" smtClean="0"/>
              <a:t>What is important about CDC’s framework? </a:t>
            </a:r>
          </a:p>
          <a:p>
            <a:pPr marL="625475" lvl="1" indent="-320675">
              <a:lnSpc>
                <a:spcPts val="1700"/>
              </a:lnSpc>
              <a:spcBef>
                <a:spcPts val="1200"/>
              </a:spcBef>
            </a:pPr>
            <a:r>
              <a:rPr lang="en-US" sz="1600" dirty="0" smtClean="0"/>
              <a:t>Why does it lead to better use of findings?</a:t>
            </a:r>
          </a:p>
          <a:p>
            <a:pPr marL="625475" lvl="1" indent="-320675">
              <a:spcBef>
                <a:spcPts val="1200"/>
              </a:spcBef>
              <a:buSzPct val="75000"/>
              <a:buNone/>
            </a:pPr>
            <a:endParaRPr lang="en-US" dirty="0"/>
          </a:p>
        </p:txBody>
      </p:sp>
      <p:grpSp>
        <p:nvGrpSpPr>
          <p:cNvPr id="25" name="Group 24"/>
          <p:cNvGrpSpPr>
            <a:grpSpLocks noChangeAspect="1"/>
          </p:cNvGrpSpPr>
          <p:nvPr/>
        </p:nvGrpSpPr>
        <p:grpSpPr>
          <a:xfrm>
            <a:off x="153987" y="950185"/>
            <a:ext cx="2546349" cy="2478815"/>
            <a:chOff x="1557337" y="1062758"/>
            <a:chExt cx="2787651" cy="2713718"/>
          </a:xfrm>
        </p:grpSpPr>
        <p:sp>
          <p:nvSpPr>
            <p:cNvPr id="26" name="Oval 36"/>
            <p:cNvSpPr>
              <a:spLocks noChangeAspect="1" noChangeArrowheads="1"/>
            </p:cNvSpPr>
            <p:nvPr/>
          </p:nvSpPr>
          <p:spPr bwMode="auto">
            <a:xfrm>
              <a:off x="1557337" y="1062758"/>
              <a:ext cx="2787651" cy="2713718"/>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p>
          </p:txBody>
        </p:sp>
        <p:grpSp>
          <p:nvGrpSpPr>
            <p:cNvPr id="27" name="Group 23"/>
            <p:cNvGrpSpPr/>
            <p:nvPr/>
          </p:nvGrpSpPr>
          <p:grpSpPr>
            <a:xfrm>
              <a:off x="1600836" y="1066800"/>
              <a:ext cx="2701707" cy="2567717"/>
              <a:chOff x="1600836" y="1066800"/>
              <a:chExt cx="2701707" cy="2567717"/>
            </a:xfrm>
          </p:grpSpPr>
          <p:sp>
            <p:nvSpPr>
              <p:cNvPr id="38" name="Text Box 24"/>
              <p:cNvSpPr txBox="1">
                <a:spLocks noChangeAspect="1" noChangeArrowheads="1"/>
              </p:cNvSpPr>
              <p:nvPr/>
            </p:nvSpPr>
            <p:spPr bwMode="auto">
              <a:xfrm>
                <a:off x="1600836" y="1676400"/>
                <a:ext cx="991551" cy="707886"/>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0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39" name="Text Box 26"/>
              <p:cNvSpPr txBox="1">
                <a:spLocks noChangeAspect="1" noChangeArrowheads="1"/>
              </p:cNvSpPr>
              <p:nvPr/>
            </p:nvSpPr>
            <p:spPr bwMode="auto">
              <a:xfrm>
                <a:off x="2493472" y="3080519"/>
                <a:ext cx="816465" cy="5539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0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40" name="Text Box 31"/>
              <p:cNvSpPr txBox="1">
                <a:spLocks noChangeAspect="1" noChangeArrowheads="1"/>
              </p:cNvSpPr>
              <p:nvPr/>
            </p:nvSpPr>
            <p:spPr bwMode="auto">
              <a:xfrm>
                <a:off x="24400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00" b="1" dirty="0">
                    <a:solidFill>
                      <a:schemeClr val="bg1"/>
                    </a:solidFill>
                    <a:effectLst>
                      <a:outerShdw blurRad="38100" dist="38100" dir="2700000" algn="tl">
                        <a:srgbClr val="000000">
                          <a:alpha val="43137"/>
                        </a:srgbClr>
                      </a:outerShdw>
                    </a:effectLst>
                    <a:latin typeface="Arial" charset="0"/>
                  </a:rPr>
                  <a:t>Engage stakeholders</a:t>
                </a:r>
              </a:p>
            </p:txBody>
          </p:sp>
          <p:sp>
            <p:nvSpPr>
              <p:cNvPr id="41" name="Text Box 32"/>
              <p:cNvSpPr txBox="1">
                <a:spLocks noChangeAspect="1" noChangeArrowheads="1"/>
              </p:cNvSpPr>
              <p:nvPr/>
            </p:nvSpPr>
            <p:spPr bwMode="auto">
              <a:xfrm>
                <a:off x="3430588" y="1708919"/>
                <a:ext cx="819769" cy="5539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0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42" name="Text Box 33"/>
              <p:cNvSpPr txBox="1">
                <a:spLocks noChangeAspect="1" noChangeArrowheads="1"/>
              </p:cNvSpPr>
              <p:nvPr/>
            </p:nvSpPr>
            <p:spPr bwMode="auto">
              <a:xfrm>
                <a:off x="3278187" y="2623319"/>
                <a:ext cx="1024356" cy="5539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0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43" name="Text Box 35"/>
              <p:cNvSpPr txBox="1">
                <a:spLocks noChangeAspect="1" noChangeArrowheads="1"/>
              </p:cNvSpPr>
              <p:nvPr/>
            </p:nvSpPr>
            <p:spPr bwMode="auto">
              <a:xfrm>
                <a:off x="16017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00" b="1" dirty="0">
                    <a:solidFill>
                      <a:schemeClr val="bg1"/>
                    </a:solidFill>
                    <a:effectLst>
                      <a:outerShdw blurRad="38100" dist="38100" dir="2700000" algn="tl">
                        <a:srgbClr val="000000">
                          <a:alpha val="43137"/>
                        </a:srgbClr>
                      </a:outerShdw>
                    </a:effectLst>
                    <a:latin typeface="Arial" charset="0"/>
                  </a:rPr>
                  <a:t>Justify conclusions</a:t>
                </a:r>
              </a:p>
            </p:txBody>
          </p:sp>
          <p:sp>
            <p:nvSpPr>
              <p:cNvPr id="44" name="Text Box 37"/>
              <p:cNvSpPr txBox="1">
                <a:spLocks noChangeAspect="1" noChangeArrowheads="1"/>
              </p:cNvSpPr>
              <p:nvPr/>
            </p:nvSpPr>
            <p:spPr bwMode="auto">
              <a:xfrm>
                <a:off x="2439977" y="1066800"/>
                <a:ext cx="1143010" cy="276999"/>
              </a:xfrm>
              <a:prstGeom prst="rect">
                <a:avLst/>
              </a:prstGeom>
              <a:noFill/>
              <a:ln w="9525">
                <a:noFill/>
                <a:miter lim="800000"/>
                <a:headEnd/>
                <a:tailEnd/>
              </a:ln>
              <a:effectLst/>
            </p:spPr>
            <p:txBody>
              <a:bodyPr wrap="square">
                <a:spAutoFit/>
              </a:bodyPr>
              <a:lstStyle/>
              <a:p>
                <a:pPr algn="ctr">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STEPS</a:t>
                </a:r>
              </a:p>
            </p:txBody>
          </p:sp>
        </p:grpSp>
        <p:grpSp>
          <p:nvGrpSpPr>
            <p:cNvPr id="28" name="Group 22"/>
            <p:cNvGrpSpPr/>
            <p:nvPr/>
          </p:nvGrpSpPr>
          <p:grpSpPr>
            <a:xfrm>
              <a:off x="1969396" y="1532440"/>
              <a:ext cx="1973318" cy="1826541"/>
              <a:chOff x="1969396" y="1532440"/>
              <a:chExt cx="1973318" cy="1826541"/>
            </a:xfrm>
          </p:grpSpPr>
          <p:sp>
            <p:nvSpPr>
              <p:cNvPr id="32"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33"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34"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35"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36"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37"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grpSp>
        <p:grpSp>
          <p:nvGrpSpPr>
            <p:cNvPr id="29" name="Group 19"/>
            <p:cNvGrpSpPr/>
            <p:nvPr/>
          </p:nvGrpSpPr>
          <p:grpSpPr>
            <a:xfrm>
              <a:off x="2516187" y="1905000"/>
              <a:ext cx="871913" cy="952566"/>
              <a:chOff x="4539874" y="1905000"/>
              <a:chExt cx="871913" cy="952566"/>
            </a:xfrm>
          </p:grpSpPr>
          <p:sp>
            <p:nvSpPr>
              <p:cNvPr id="30" name="Rounded Rectangle 29"/>
              <p:cNvSpPr/>
              <p:nvPr/>
            </p:nvSpPr>
            <p:spPr>
              <a:xfrm>
                <a:off x="4552251" y="1905000"/>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9"/>
              <p:cNvSpPr>
                <a:spLocks noChangeAspect="1" noChangeArrowheads="1"/>
              </p:cNvSpPr>
              <p:nvPr/>
            </p:nvSpPr>
            <p:spPr bwMode="auto">
              <a:xfrm>
                <a:off x="4539874" y="1905000"/>
                <a:ext cx="871913" cy="952566"/>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050" b="1" dirty="0">
                    <a:solidFill>
                      <a:schemeClr val="tx2"/>
                    </a:solidFill>
                    <a:effectLst>
                      <a:outerShdw blurRad="38100" dist="38100" dir="2700000" algn="tl">
                        <a:srgbClr val="000000">
                          <a:alpha val="43137"/>
                        </a:srgbClr>
                      </a:outerShdw>
                    </a:effectLst>
                    <a:latin typeface="Arial" charset="0"/>
                  </a:rPr>
                  <a:t>S</a:t>
                </a:r>
                <a:r>
                  <a:rPr lang="en-US" sz="900" b="1" dirty="0">
                    <a:solidFill>
                      <a:schemeClr val="tx2"/>
                    </a:solidFill>
                    <a:effectLst>
                      <a:outerShdw blurRad="38100" dist="38100" dir="2700000" algn="tl">
                        <a:srgbClr val="000000">
                          <a:alpha val="43137"/>
                        </a:srgbClr>
                      </a:outerShdw>
                    </a:effectLst>
                    <a:latin typeface="Arial" charset="0"/>
                  </a:rPr>
                  <a:t>tandards</a:t>
                </a:r>
              </a:p>
              <a:p>
                <a:pPr algn="ctr" eaLnBrk="0" hangingPunct="0">
                  <a:defRPr/>
                </a:pPr>
                <a:r>
                  <a:rPr lang="en-US" sz="100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0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0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00" dirty="0">
                    <a:solidFill>
                      <a:schemeClr val="tx2"/>
                    </a:solidFill>
                    <a:effectLst>
                      <a:outerShdw blurRad="38100" dist="38100" dir="2700000" algn="tl">
                        <a:srgbClr val="000000">
                          <a:alpha val="43137"/>
                        </a:srgbClr>
                      </a:outerShdw>
                    </a:effectLst>
                    <a:latin typeface="Arial" charset="0"/>
                  </a:rPr>
                  <a:t>Accuracy</a:t>
                </a:r>
              </a:p>
            </p:txBody>
          </p:sp>
        </p:gr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06987" y="2590800"/>
            <a:ext cx="992188" cy="1219200"/>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7618" name="Rectangle 2"/>
          <p:cNvSpPr>
            <a:spLocks noGrp="1" noChangeArrowheads="1"/>
          </p:cNvSpPr>
          <p:nvPr>
            <p:ph type="title"/>
          </p:nvPr>
        </p:nvSpPr>
        <p:spPr/>
        <p:txBody>
          <a:bodyPr/>
          <a:lstStyle/>
          <a:p>
            <a:r>
              <a:rPr lang="en-US" dirty="0"/>
              <a:t>Forgetting Intermediate Outcomes</a:t>
            </a:r>
          </a:p>
        </p:txBody>
      </p:sp>
      <p:pic>
        <p:nvPicPr>
          <p:cNvPr id="1647619" name="Picture 3" descr="miracart"/>
          <p:cNvPicPr>
            <a:picLocks noChangeAspect="1" noChangeArrowheads="1"/>
          </p:cNvPicPr>
          <p:nvPr/>
        </p:nvPicPr>
        <p:blipFill>
          <a:blip r:embed="rId3" cstate="print"/>
          <a:srcRect/>
          <a:stretch>
            <a:fillRect/>
          </a:stretch>
        </p:blipFill>
        <p:spPr bwMode="auto">
          <a:xfrm>
            <a:off x="210719" y="1143000"/>
            <a:ext cx="5692563" cy="2248958"/>
          </a:xfrm>
          <a:prstGeom prst="rect">
            <a:avLst/>
          </a:prstGeom>
          <a:noFill/>
          <a:effectLst/>
        </p:spPr>
      </p:pic>
      <p:sp>
        <p:nvSpPr>
          <p:cNvPr id="5" name="TextBox 4"/>
          <p:cNvSpPr txBox="1"/>
          <p:nvPr/>
        </p:nvSpPr>
        <p:spPr>
          <a:xfrm>
            <a:off x="4116387" y="3274368"/>
            <a:ext cx="1752600" cy="230832"/>
          </a:xfrm>
          <a:prstGeom prst="rect">
            <a:avLst/>
          </a:prstGeom>
          <a:solidFill>
            <a:schemeClr val="bg1"/>
          </a:solidFill>
        </p:spPr>
        <p:txBody>
          <a:bodyPr wrap="square" rtlCol="0">
            <a:spAutoFit/>
          </a:bodyPr>
          <a:lstStyle/>
          <a:p>
            <a:pPr>
              <a:buFont typeface="Symbol"/>
              <a:buChar char="Ó"/>
            </a:pPr>
            <a:r>
              <a:rPr lang="en-US" sz="900" dirty="0" smtClean="0">
                <a:latin typeface="+mn-lt"/>
              </a:rPr>
              <a:t>ScienceCartoonsPlus.com</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lack_box.jpg"/>
          <p:cNvPicPr>
            <a:picLocks noChangeAspect="1"/>
          </p:cNvPicPr>
          <p:nvPr/>
        </p:nvPicPr>
        <p:blipFill>
          <a:blip r:embed="rId3" cstate="print"/>
          <a:stretch>
            <a:fillRect/>
          </a:stretch>
        </p:blipFill>
        <p:spPr>
          <a:xfrm>
            <a:off x="1906587" y="1371600"/>
            <a:ext cx="1892744" cy="914400"/>
          </a:xfrm>
          <a:prstGeom prst="rect">
            <a:avLst/>
          </a:prstGeom>
        </p:spPr>
      </p:pic>
      <p:sp>
        <p:nvSpPr>
          <p:cNvPr id="3" name="Title 2"/>
          <p:cNvSpPr>
            <a:spLocks noGrp="1"/>
          </p:cNvSpPr>
          <p:nvPr>
            <p:ph type="title"/>
          </p:nvPr>
        </p:nvSpPr>
        <p:spPr/>
        <p:txBody>
          <a:bodyPr/>
          <a:lstStyle/>
          <a:p>
            <a:r>
              <a:rPr lang="en-US" dirty="0" smtClean="0"/>
              <a:t>What’s In the Box?</a:t>
            </a:r>
            <a:endParaRPr lang="en-US" dirty="0"/>
          </a:p>
        </p:txBody>
      </p:sp>
      <p:sp>
        <p:nvSpPr>
          <p:cNvPr id="7" name="TextBox 6"/>
          <p:cNvSpPr txBox="1"/>
          <p:nvPr/>
        </p:nvSpPr>
        <p:spPr>
          <a:xfrm>
            <a:off x="230187" y="1293674"/>
            <a:ext cx="1981200" cy="1569660"/>
          </a:xfrm>
          <a:prstGeom prst="rect">
            <a:avLst/>
          </a:prstGeom>
          <a:noFill/>
        </p:spPr>
        <p:txBody>
          <a:bodyPr wrap="square" rtlCol="0">
            <a:spAutoFit/>
          </a:bodyPr>
          <a:lstStyle/>
          <a:p>
            <a:r>
              <a:rPr lang="en-US" b="1" dirty="0" smtClean="0">
                <a:solidFill>
                  <a:schemeClr val="tx2"/>
                </a:solidFill>
                <a:latin typeface="+mn-lt"/>
              </a:rPr>
              <a:t>My program:</a:t>
            </a:r>
          </a:p>
          <a:p>
            <a:pPr marL="304800" lvl="1" indent="-133350">
              <a:buFont typeface="Arial" pitchFamily="34" charset="0"/>
              <a:buChar char="•"/>
            </a:pPr>
            <a:r>
              <a:rPr lang="en-US" b="1" dirty="0" smtClean="0">
                <a:solidFill>
                  <a:schemeClr val="tx2"/>
                </a:solidFill>
                <a:latin typeface="+mn-lt"/>
              </a:rPr>
              <a:t>training</a:t>
            </a:r>
          </a:p>
          <a:p>
            <a:pPr marL="304800" lvl="1" indent="-133350">
              <a:buFont typeface="Arial" pitchFamily="34" charset="0"/>
              <a:buChar char="•"/>
            </a:pPr>
            <a:r>
              <a:rPr lang="en-US" b="1" dirty="0" smtClean="0">
                <a:solidFill>
                  <a:schemeClr val="tx2"/>
                </a:solidFill>
                <a:latin typeface="+mn-lt"/>
              </a:rPr>
              <a:t>technical assistance</a:t>
            </a:r>
          </a:p>
          <a:p>
            <a:pPr marL="304800" lvl="1" indent="-133350">
              <a:buFont typeface="Arial" pitchFamily="34" charset="0"/>
              <a:buChar char="•"/>
            </a:pPr>
            <a:r>
              <a:rPr lang="en-US" b="1" dirty="0" smtClean="0">
                <a:solidFill>
                  <a:schemeClr val="tx2"/>
                </a:solidFill>
                <a:latin typeface="+mn-lt"/>
              </a:rPr>
              <a:t>funding</a:t>
            </a:r>
          </a:p>
          <a:p>
            <a:pPr marL="304800" lvl="1" indent="-133350">
              <a:buFont typeface="Arial" pitchFamily="34" charset="0"/>
              <a:buChar char="•"/>
            </a:pPr>
            <a:r>
              <a:rPr lang="en-US" b="1" dirty="0" smtClean="0">
                <a:solidFill>
                  <a:schemeClr val="tx2"/>
                </a:solidFill>
                <a:latin typeface="+mn-lt"/>
              </a:rPr>
              <a:t>partnerships </a:t>
            </a:r>
            <a:endParaRPr lang="en-US" b="1" dirty="0">
              <a:solidFill>
                <a:schemeClr val="tx2"/>
              </a:solidFill>
              <a:latin typeface="+mn-lt"/>
            </a:endParaRPr>
          </a:p>
        </p:txBody>
      </p:sp>
      <p:sp>
        <p:nvSpPr>
          <p:cNvPr id="8" name="TextBox 7"/>
          <p:cNvSpPr txBox="1"/>
          <p:nvPr/>
        </p:nvSpPr>
        <p:spPr>
          <a:xfrm>
            <a:off x="3811587" y="1447800"/>
            <a:ext cx="2133600" cy="830997"/>
          </a:xfrm>
          <a:prstGeom prst="rect">
            <a:avLst/>
          </a:prstGeom>
          <a:noFill/>
        </p:spPr>
        <p:txBody>
          <a:bodyPr wrap="square" rtlCol="0">
            <a:spAutoFit/>
          </a:bodyPr>
          <a:lstStyle/>
          <a:p>
            <a:r>
              <a:rPr lang="en-US" b="1" dirty="0" smtClean="0">
                <a:solidFill>
                  <a:schemeClr val="tx2"/>
                </a:solidFill>
                <a:latin typeface="+mn-lt"/>
              </a:rPr>
              <a:t>Desired outcome:</a:t>
            </a:r>
          </a:p>
          <a:p>
            <a:pPr marL="304800" lvl="1" indent="-133350">
              <a:buFont typeface="Arial" pitchFamily="34" charset="0"/>
              <a:buChar char="•"/>
            </a:pPr>
            <a:r>
              <a:rPr lang="en-US" b="1" dirty="0" smtClean="0">
                <a:solidFill>
                  <a:schemeClr val="tx2"/>
                </a:solidFill>
                <a:latin typeface="+mn-lt"/>
              </a:rPr>
              <a:t>less morbidity</a:t>
            </a:r>
          </a:p>
          <a:p>
            <a:pPr marL="304800" lvl="1" indent="-133350">
              <a:buFont typeface="Arial" pitchFamily="34" charset="0"/>
              <a:buChar char="•"/>
            </a:pPr>
            <a:r>
              <a:rPr lang="en-US" b="1" dirty="0" smtClean="0">
                <a:solidFill>
                  <a:schemeClr val="tx2"/>
                </a:solidFill>
                <a:latin typeface="+mn-lt"/>
              </a:rPr>
              <a:t>fewer mortalities</a:t>
            </a:r>
            <a:endParaRPr lang="en-US" b="1" dirty="0">
              <a:solidFill>
                <a:schemeClr val="tx2"/>
              </a:solidFill>
              <a:latin typeface="+mn-l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lack_box.jpg"/>
          <p:cNvPicPr>
            <a:picLocks noChangeAspect="1"/>
          </p:cNvPicPr>
          <p:nvPr/>
        </p:nvPicPr>
        <p:blipFill>
          <a:blip r:embed="rId3" cstate="print"/>
          <a:stretch>
            <a:fillRect/>
          </a:stretch>
        </p:blipFill>
        <p:spPr>
          <a:xfrm>
            <a:off x="1906587" y="1371600"/>
            <a:ext cx="1892744" cy="914400"/>
          </a:xfrm>
          <a:prstGeom prst="rect">
            <a:avLst/>
          </a:prstGeom>
        </p:spPr>
      </p:pic>
      <p:sp>
        <p:nvSpPr>
          <p:cNvPr id="3" name="Title 2"/>
          <p:cNvSpPr>
            <a:spLocks noGrp="1"/>
          </p:cNvSpPr>
          <p:nvPr>
            <p:ph type="title"/>
          </p:nvPr>
        </p:nvSpPr>
        <p:spPr/>
        <p:txBody>
          <a:bodyPr/>
          <a:lstStyle/>
          <a:p>
            <a:r>
              <a:rPr lang="en-US" dirty="0" smtClean="0"/>
              <a:t>What’s In the Box?</a:t>
            </a:r>
            <a:endParaRPr lang="en-US" dirty="0"/>
          </a:p>
        </p:txBody>
      </p:sp>
      <p:sp>
        <p:nvSpPr>
          <p:cNvPr id="7" name="TextBox 6"/>
          <p:cNvSpPr txBox="1"/>
          <p:nvPr/>
        </p:nvSpPr>
        <p:spPr>
          <a:xfrm>
            <a:off x="230187" y="1293674"/>
            <a:ext cx="1981200" cy="1569660"/>
          </a:xfrm>
          <a:prstGeom prst="rect">
            <a:avLst/>
          </a:prstGeom>
          <a:noFill/>
        </p:spPr>
        <p:txBody>
          <a:bodyPr wrap="square" rtlCol="0">
            <a:spAutoFit/>
          </a:bodyPr>
          <a:lstStyle/>
          <a:p>
            <a:r>
              <a:rPr lang="en-US" b="1" dirty="0" smtClean="0">
                <a:solidFill>
                  <a:schemeClr val="tx2"/>
                </a:solidFill>
                <a:latin typeface="+mn-lt"/>
              </a:rPr>
              <a:t>My program:</a:t>
            </a:r>
          </a:p>
          <a:p>
            <a:pPr marL="304800" lvl="1" indent="-133350">
              <a:buFont typeface="Arial" pitchFamily="34" charset="0"/>
              <a:buChar char="•"/>
            </a:pPr>
            <a:r>
              <a:rPr lang="en-US" b="1" dirty="0" smtClean="0">
                <a:solidFill>
                  <a:schemeClr val="tx2"/>
                </a:solidFill>
                <a:latin typeface="+mn-lt"/>
              </a:rPr>
              <a:t>training</a:t>
            </a:r>
          </a:p>
          <a:p>
            <a:pPr marL="304800" lvl="1" indent="-133350">
              <a:buFont typeface="Arial" pitchFamily="34" charset="0"/>
              <a:buChar char="•"/>
            </a:pPr>
            <a:r>
              <a:rPr lang="en-US" b="1" dirty="0" smtClean="0">
                <a:solidFill>
                  <a:schemeClr val="tx2"/>
                </a:solidFill>
                <a:latin typeface="+mn-lt"/>
              </a:rPr>
              <a:t>technical assistance</a:t>
            </a:r>
          </a:p>
          <a:p>
            <a:pPr marL="304800" lvl="1" indent="-133350">
              <a:buFont typeface="Arial" pitchFamily="34" charset="0"/>
              <a:buChar char="•"/>
            </a:pPr>
            <a:r>
              <a:rPr lang="en-US" b="1" dirty="0" smtClean="0">
                <a:solidFill>
                  <a:schemeClr val="tx2"/>
                </a:solidFill>
                <a:latin typeface="+mn-lt"/>
              </a:rPr>
              <a:t>funding</a:t>
            </a:r>
          </a:p>
          <a:p>
            <a:pPr marL="304800" lvl="1" indent="-133350">
              <a:buFont typeface="Arial" pitchFamily="34" charset="0"/>
              <a:buChar char="•"/>
            </a:pPr>
            <a:r>
              <a:rPr lang="en-US" b="1" dirty="0" smtClean="0">
                <a:solidFill>
                  <a:schemeClr val="tx2"/>
                </a:solidFill>
                <a:latin typeface="+mn-lt"/>
              </a:rPr>
              <a:t>partnerships </a:t>
            </a:r>
            <a:endParaRPr lang="en-US" b="1" dirty="0">
              <a:solidFill>
                <a:schemeClr val="tx2"/>
              </a:solidFill>
              <a:latin typeface="+mn-lt"/>
            </a:endParaRPr>
          </a:p>
        </p:txBody>
      </p:sp>
      <p:sp>
        <p:nvSpPr>
          <p:cNvPr id="8" name="TextBox 7"/>
          <p:cNvSpPr txBox="1"/>
          <p:nvPr/>
        </p:nvSpPr>
        <p:spPr>
          <a:xfrm>
            <a:off x="3811587" y="1447800"/>
            <a:ext cx="2133600" cy="830997"/>
          </a:xfrm>
          <a:prstGeom prst="rect">
            <a:avLst/>
          </a:prstGeom>
          <a:noFill/>
        </p:spPr>
        <p:txBody>
          <a:bodyPr wrap="square" rtlCol="0">
            <a:spAutoFit/>
          </a:bodyPr>
          <a:lstStyle/>
          <a:p>
            <a:r>
              <a:rPr lang="en-US" b="1" dirty="0" smtClean="0">
                <a:solidFill>
                  <a:schemeClr val="tx2"/>
                </a:solidFill>
                <a:latin typeface="+mn-lt"/>
              </a:rPr>
              <a:t>Desired outcome:</a:t>
            </a:r>
          </a:p>
          <a:p>
            <a:pPr marL="304800" lvl="1" indent="-133350">
              <a:buFont typeface="Arial" pitchFamily="34" charset="0"/>
              <a:buChar char="•"/>
            </a:pPr>
            <a:r>
              <a:rPr lang="en-US" b="1" dirty="0" smtClean="0">
                <a:solidFill>
                  <a:schemeClr val="tx2"/>
                </a:solidFill>
                <a:latin typeface="+mn-lt"/>
              </a:rPr>
              <a:t>less morbidity</a:t>
            </a:r>
          </a:p>
          <a:p>
            <a:pPr marL="304800" lvl="1" indent="-133350">
              <a:buFont typeface="Arial" pitchFamily="34" charset="0"/>
              <a:buChar char="•"/>
            </a:pPr>
            <a:r>
              <a:rPr lang="en-US" b="1" dirty="0" smtClean="0">
                <a:solidFill>
                  <a:schemeClr val="tx2"/>
                </a:solidFill>
                <a:latin typeface="+mn-lt"/>
              </a:rPr>
              <a:t>fewer mortalities</a:t>
            </a:r>
            <a:endParaRPr lang="en-US" b="1" dirty="0">
              <a:solidFill>
                <a:schemeClr val="tx2"/>
              </a:solidFill>
              <a:latin typeface="+mn-lt"/>
            </a:endParaRPr>
          </a:p>
        </p:txBody>
      </p:sp>
      <p:sp>
        <p:nvSpPr>
          <p:cNvPr id="6" name="Right Arrow 5"/>
          <p:cNvSpPr/>
          <p:nvPr/>
        </p:nvSpPr>
        <p:spPr>
          <a:xfrm rot="-5400000">
            <a:off x="2401887" y="2476500"/>
            <a:ext cx="685800" cy="304800"/>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9" name="TextBox 8"/>
          <p:cNvSpPr txBox="1"/>
          <p:nvPr/>
        </p:nvSpPr>
        <p:spPr>
          <a:xfrm>
            <a:off x="1525587" y="3200400"/>
            <a:ext cx="2438400" cy="338554"/>
          </a:xfrm>
          <a:prstGeom prst="rect">
            <a:avLst/>
          </a:prstGeom>
          <a:noFill/>
        </p:spPr>
        <p:txBody>
          <a:bodyPr wrap="square" rtlCol="0">
            <a:spAutoFit/>
          </a:bodyPr>
          <a:lstStyle/>
          <a:p>
            <a:r>
              <a:rPr lang="en-US" b="1" dirty="0" smtClean="0">
                <a:solidFill>
                  <a:schemeClr val="accent5">
                    <a:lumMod val="50000"/>
                  </a:schemeClr>
                </a:solidFill>
                <a:latin typeface="+mn-lt"/>
              </a:rPr>
              <a:t>Intermediate outcomes</a:t>
            </a:r>
            <a:endParaRPr lang="en-US" b="1" dirty="0">
              <a:solidFill>
                <a:schemeClr val="accent5">
                  <a:lumMod val="50000"/>
                </a:schemeClr>
              </a:solidFill>
              <a:latin typeface="+mn-lt"/>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Evaluation</a:t>
            </a:r>
            <a:endParaRPr lang="en-US" dirty="0"/>
          </a:p>
        </p:txBody>
      </p:sp>
      <p:sp>
        <p:nvSpPr>
          <p:cNvPr id="3" name="Content Placeholder 2"/>
          <p:cNvSpPr>
            <a:spLocks noGrp="1"/>
          </p:cNvSpPr>
          <p:nvPr>
            <p:ph idx="1"/>
          </p:nvPr>
        </p:nvSpPr>
        <p:spPr>
          <a:xfrm>
            <a:off x="457438" y="1066800"/>
            <a:ext cx="4878149" cy="2743200"/>
          </a:xfrm>
        </p:spPr>
        <p:txBody>
          <a:bodyPr/>
          <a:lstStyle/>
          <a:p>
            <a:pPr marL="0" indent="0"/>
            <a:r>
              <a:rPr lang="en-US" sz="1600" dirty="0" smtClean="0"/>
              <a:t>Establishing intermediate outcomes allows you to determine if you are making progress in the right direction.</a:t>
            </a:r>
            <a:endParaRPr lang="en-US" sz="1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lack_box.jpg"/>
          <p:cNvPicPr>
            <a:picLocks noChangeAspect="1"/>
          </p:cNvPicPr>
          <p:nvPr/>
        </p:nvPicPr>
        <p:blipFill>
          <a:blip r:embed="rId3" cstate="print"/>
          <a:stretch>
            <a:fillRect/>
          </a:stretch>
        </p:blipFill>
        <p:spPr>
          <a:xfrm>
            <a:off x="763587" y="1100393"/>
            <a:ext cx="4191000" cy="2607733"/>
          </a:xfrm>
          <a:prstGeom prst="rect">
            <a:avLst/>
          </a:prstGeom>
        </p:spPr>
      </p:pic>
      <p:sp>
        <p:nvSpPr>
          <p:cNvPr id="3" name="Title 2"/>
          <p:cNvSpPr>
            <a:spLocks noGrp="1"/>
          </p:cNvSpPr>
          <p:nvPr>
            <p:ph type="title"/>
          </p:nvPr>
        </p:nvSpPr>
        <p:spPr/>
        <p:txBody>
          <a:bodyPr/>
          <a:lstStyle/>
          <a:p>
            <a:r>
              <a:rPr lang="en-US" dirty="0" smtClean="0"/>
              <a:t>Diabetes Intermediate Outcomes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Intermediate Outcomes?</a:t>
            </a:r>
            <a:endParaRPr lang="en-US" dirty="0"/>
          </a:p>
        </p:txBody>
      </p:sp>
      <p:sp>
        <p:nvSpPr>
          <p:cNvPr id="3" name="Content Placeholder 2"/>
          <p:cNvSpPr>
            <a:spLocks noGrp="1"/>
          </p:cNvSpPr>
          <p:nvPr>
            <p:ph idx="1"/>
          </p:nvPr>
        </p:nvSpPr>
        <p:spPr/>
        <p:txBody>
          <a:bodyPr/>
          <a:lstStyle/>
          <a:p>
            <a:endParaRPr lang="en-US" sz="1600" dirty="0" smtClean="0"/>
          </a:p>
          <a:p>
            <a:pPr marL="400050" indent="-400050">
              <a:buBlip>
                <a:blip r:embed="rId3"/>
              </a:buBlip>
            </a:pPr>
            <a:r>
              <a:rPr lang="en-US" sz="1600" dirty="0" smtClean="0"/>
              <a:t>I’m making progress in the right direction.</a:t>
            </a:r>
          </a:p>
          <a:p>
            <a:pPr marL="400050" indent="-400050">
              <a:buBlip>
                <a:blip r:embed="rId3"/>
              </a:buBlip>
            </a:pPr>
            <a:r>
              <a:rPr lang="en-US" sz="1600" dirty="0" smtClean="0"/>
              <a:t>I am contributing to the downstream outcome.</a:t>
            </a:r>
            <a:endParaRPr lang="en-US" sz="1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42" name="Rectangle 2"/>
          <p:cNvSpPr>
            <a:spLocks noGrp="1" noChangeArrowheads="1"/>
          </p:cNvSpPr>
          <p:nvPr>
            <p:ph type="title"/>
          </p:nvPr>
        </p:nvSpPr>
        <p:spPr/>
        <p:txBody>
          <a:bodyPr/>
          <a:lstStyle/>
          <a:p>
            <a:r>
              <a:rPr lang="en-US" dirty="0" smtClean="0"/>
              <a:t>Identifying </a:t>
            </a:r>
            <a:r>
              <a:rPr lang="en-US" dirty="0"/>
              <a:t>Intermediate Outcomes</a:t>
            </a:r>
          </a:p>
        </p:txBody>
      </p:sp>
      <p:sp>
        <p:nvSpPr>
          <p:cNvPr id="1648643" name="Rectangle 3"/>
          <p:cNvSpPr>
            <a:spLocks noGrp="1" noChangeArrowheads="1"/>
          </p:cNvSpPr>
          <p:nvPr>
            <p:ph type="body" idx="1"/>
          </p:nvPr>
        </p:nvSpPr>
        <p:spPr>
          <a:xfrm>
            <a:off x="534988" y="1066800"/>
            <a:ext cx="4648199" cy="1447800"/>
          </a:xfrm>
        </p:spPr>
        <p:txBody>
          <a:bodyPr/>
          <a:lstStyle/>
          <a:p>
            <a:pPr marL="342900" indent="-342900">
              <a:buBlip>
                <a:blip r:embed="rId3"/>
              </a:buBlip>
            </a:pPr>
            <a:r>
              <a:rPr lang="en-US" sz="1600" dirty="0">
                <a:latin typeface="+mj-lt"/>
              </a:rPr>
              <a:t>What is the ultimate outcome I’m seeking?</a:t>
            </a:r>
          </a:p>
          <a:p>
            <a:pPr marL="342900" indent="-342900">
              <a:buBlip>
                <a:blip r:embed="rId3"/>
              </a:buBlip>
            </a:pPr>
            <a:r>
              <a:rPr lang="en-US" sz="1600" dirty="0">
                <a:latin typeface="+mj-lt"/>
              </a:rPr>
              <a:t>Who (besides me) needs to take action to achieve it?</a:t>
            </a:r>
          </a:p>
          <a:p>
            <a:pPr marL="342900" indent="-342900">
              <a:buBlip>
                <a:blip r:embed="rId3"/>
              </a:buBlip>
            </a:pPr>
            <a:r>
              <a:rPr lang="en-US" sz="1600" dirty="0">
                <a:latin typeface="+mj-lt"/>
              </a:rPr>
              <a:t>What action do they need to take?</a:t>
            </a:r>
          </a:p>
        </p:txBody>
      </p:sp>
      <p:sp>
        <p:nvSpPr>
          <p:cNvPr id="5" name="TextBox 4"/>
          <p:cNvSpPr txBox="1"/>
          <p:nvPr/>
        </p:nvSpPr>
        <p:spPr>
          <a:xfrm>
            <a:off x="841375" y="2293203"/>
            <a:ext cx="3960812" cy="830997"/>
          </a:xfrm>
          <a:prstGeom prst="rect">
            <a:avLst/>
          </a:prstGeom>
          <a:noFill/>
        </p:spPr>
        <p:txBody>
          <a:bodyPr wrap="square" rtlCol="0">
            <a:spAutoFit/>
          </a:bodyPr>
          <a:lstStyle/>
          <a:p>
            <a:r>
              <a:rPr lang="en-US" b="1" i="1" dirty="0" smtClean="0">
                <a:solidFill>
                  <a:schemeClr val="accent5">
                    <a:lumMod val="50000"/>
                  </a:schemeClr>
                </a:solidFill>
                <a:latin typeface="+mn-lt"/>
              </a:rPr>
              <a:t>These are the intermediate outcomes that populate the “black box” or the “program logic”.</a:t>
            </a:r>
            <a:endParaRPr lang="en-US" b="1" i="1" dirty="0">
              <a:solidFill>
                <a:schemeClr val="accent5">
                  <a:lumMod val="50000"/>
                </a:schemeClr>
              </a:solidFill>
              <a:latin typeface="+mn-l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9666" name="Rectangle 2"/>
          <p:cNvSpPr>
            <a:spLocks noGrp="1" noChangeArrowheads="1"/>
          </p:cNvSpPr>
          <p:nvPr>
            <p:ph type="title"/>
          </p:nvPr>
        </p:nvSpPr>
        <p:spPr/>
        <p:txBody>
          <a:bodyPr/>
          <a:lstStyle/>
          <a:p>
            <a:r>
              <a:rPr lang="en-US" dirty="0"/>
              <a:t>Roadblock #2</a:t>
            </a:r>
          </a:p>
        </p:txBody>
      </p:sp>
      <p:sp>
        <p:nvSpPr>
          <p:cNvPr id="1649667" name="Rectangle 3"/>
          <p:cNvSpPr>
            <a:spLocks noGrp="1" noChangeArrowheads="1"/>
          </p:cNvSpPr>
          <p:nvPr>
            <p:ph type="body" idx="1"/>
          </p:nvPr>
        </p:nvSpPr>
        <p:spPr>
          <a:xfrm>
            <a:off x="457438" y="1066800"/>
            <a:ext cx="5184299" cy="304800"/>
          </a:xfrm>
        </p:spPr>
        <p:txBody>
          <a:bodyPr/>
          <a:lstStyle/>
          <a:p>
            <a:pPr algn="ctr">
              <a:buFont typeface="Wingdings" pitchFamily="2" charset="2"/>
              <a:buNone/>
            </a:pPr>
            <a:r>
              <a:rPr lang="en-US" sz="1600" dirty="0"/>
              <a:t>Confusing attribution and contribution…</a:t>
            </a:r>
          </a:p>
          <a:p>
            <a:pPr>
              <a:buFont typeface="Wingdings" pitchFamily="2" charset="2"/>
              <a:buNone/>
            </a:pPr>
            <a:endParaRPr lang="en-US" sz="1600" dirty="0"/>
          </a:p>
          <a:p>
            <a:pPr>
              <a:buFont typeface="Wingdings" pitchFamily="2" charset="2"/>
              <a:buNone/>
            </a:pPr>
            <a:endParaRPr lang="en-US" sz="1600" dirty="0"/>
          </a:p>
          <a:p>
            <a:pPr algn="r">
              <a:buFont typeface="Wingdings" pitchFamily="2" charset="2"/>
              <a:buNone/>
            </a:pPr>
            <a:endParaRPr lang="en-US" sz="1600" dirty="0"/>
          </a:p>
        </p:txBody>
      </p:sp>
      <p:sp>
        <p:nvSpPr>
          <p:cNvPr id="5" name="TextBox 4"/>
          <p:cNvSpPr txBox="1"/>
          <p:nvPr/>
        </p:nvSpPr>
        <p:spPr>
          <a:xfrm>
            <a:off x="992187" y="1701225"/>
            <a:ext cx="4078361" cy="584775"/>
          </a:xfrm>
          <a:prstGeom prst="rect">
            <a:avLst/>
          </a:prstGeom>
          <a:noFill/>
        </p:spPr>
        <p:txBody>
          <a:bodyPr wrap="none" rtlCol="0">
            <a:spAutoFit/>
          </a:bodyPr>
          <a:lstStyle/>
          <a:p>
            <a:r>
              <a:rPr lang="en-US" b="1" dirty="0" smtClean="0">
                <a:solidFill>
                  <a:schemeClr val="tx2"/>
                </a:solidFill>
                <a:latin typeface="+mn-lt"/>
              </a:rPr>
              <a:t>“I can’t make the case that my program </a:t>
            </a:r>
          </a:p>
          <a:p>
            <a:r>
              <a:rPr lang="en-US" b="1" dirty="0" smtClean="0">
                <a:solidFill>
                  <a:schemeClr val="tx2"/>
                </a:solidFill>
                <a:latin typeface="+mn-lt"/>
              </a:rPr>
              <a:t>was responsible for that change.”</a:t>
            </a:r>
            <a:endParaRPr lang="en-US" b="1" dirty="0">
              <a:solidFill>
                <a:schemeClr val="tx2"/>
              </a:solidFill>
              <a:latin typeface="+mn-l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Public Health</a:t>
            </a:r>
            <a:endParaRPr lang="en-US" dirty="0"/>
          </a:p>
        </p:txBody>
      </p:sp>
      <p:sp>
        <p:nvSpPr>
          <p:cNvPr id="6" name="TextBox 5"/>
          <p:cNvSpPr txBox="1"/>
          <p:nvPr/>
        </p:nvSpPr>
        <p:spPr>
          <a:xfrm>
            <a:off x="3582987" y="1958063"/>
            <a:ext cx="1524000" cy="632737"/>
          </a:xfrm>
          <a:prstGeom prst="rect">
            <a:avLst/>
          </a:prstGeom>
          <a:noFill/>
        </p:spPr>
        <p:txBody>
          <a:bodyPr wrap="square" rtlCol="0">
            <a:spAutoFit/>
          </a:bodyPr>
          <a:lstStyle/>
          <a:p>
            <a:pPr algn="ctr">
              <a:lnSpc>
                <a:spcPts val="2200"/>
              </a:lnSpc>
            </a:pPr>
            <a:r>
              <a:rPr lang="en-US" b="1" dirty="0" smtClean="0">
                <a:solidFill>
                  <a:schemeClr val="tx2"/>
                </a:solidFill>
                <a:latin typeface="+mn-lt"/>
              </a:rPr>
              <a:t>a mobilizer and convener </a:t>
            </a:r>
            <a:endParaRPr lang="en-US" b="1" dirty="0">
              <a:solidFill>
                <a:schemeClr val="tx2"/>
              </a:solidFill>
              <a:latin typeface="+mn-lt"/>
            </a:endParaRPr>
          </a:p>
        </p:txBody>
      </p:sp>
      <p:sp>
        <p:nvSpPr>
          <p:cNvPr id="7" name="Oval 6"/>
          <p:cNvSpPr/>
          <p:nvPr/>
        </p:nvSpPr>
        <p:spPr>
          <a:xfrm>
            <a:off x="687387" y="1447800"/>
            <a:ext cx="1828800" cy="18288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3582987" y="1447800"/>
            <a:ext cx="1524000" cy="1752600"/>
          </a:xfrm>
          <a:prstGeom prst="roundRect">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2587" y="1066800"/>
            <a:ext cx="2819400" cy="338554"/>
          </a:xfrm>
          <a:prstGeom prst="rect">
            <a:avLst/>
          </a:prstGeom>
          <a:noFill/>
        </p:spPr>
        <p:txBody>
          <a:bodyPr wrap="square" rtlCol="0">
            <a:spAutoFit/>
          </a:bodyPr>
          <a:lstStyle/>
          <a:p>
            <a:r>
              <a:rPr lang="en-US" b="1" dirty="0" smtClean="0">
                <a:solidFill>
                  <a:schemeClr val="tx2"/>
                </a:solidFill>
                <a:latin typeface="+mn-lt"/>
              </a:rPr>
              <a:t>Public health is not …</a:t>
            </a:r>
            <a:endParaRPr lang="en-US" b="1" dirty="0">
              <a:solidFill>
                <a:schemeClr val="tx2"/>
              </a:solidFill>
              <a:latin typeface="+mn-lt"/>
            </a:endParaRPr>
          </a:p>
        </p:txBody>
      </p:sp>
      <p:sp>
        <p:nvSpPr>
          <p:cNvPr id="12" name="TextBox 11"/>
          <p:cNvSpPr txBox="1"/>
          <p:nvPr/>
        </p:nvSpPr>
        <p:spPr>
          <a:xfrm>
            <a:off x="3354387" y="1066800"/>
            <a:ext cx="2439988" cy="338554"/>
          </a:xfrm>
          <a:prstGeom prst="rect">
            <a:avLst/>
          </a:prstGeom>
          <a:noFill/>
        </p:spPr>
        <p:txBody>
          <a:bodyPr wrap="square" rtlCol="0">
            <a:spAutoFit/>
          </a:bodyPr>
          <a:lstStyle/>
          <a:p>
            <a:r>
              <a:rPr lang="en-US" b="1" dirty="0" smtClean="0">
                <a:solidFill>
                  <a:schemeClr val="tx2"/>
                </a:solidFill>
                <a:latin typeface="+mn-lt"/>
              </a:rPr>
              <a:t>Public health is…</a:t>
            </a:r>
            <a:endParaRPr lang="en-US" b="1" dirty="0">
              <a:solidFill>
                <a:schemeClr val="tx2"/>
              </a:solidFill>
              <a:latin typeface="+mn-lt"/>
            </a:endParaRPr>
          </a:p>
        </p:txBody>
      </p:sp>
      <p:cxnSp>
        <p:nvCxnSpPr>
          <p:cNvPr id="14" name="Straight Connector 13"/>
          <p:cNvCxnSpPr>
            <a:stCxn id="7" idx="1"/>
            <a:endCxn id="7" idx="5"/>
          </p:cNvCxnSpPr>
          <p:nvPr/>
        </p:nvCxnSpPr>
        <p:spPr>
          <a:xfrm rot="16200000" flipH="1">
            <a:off x="955208" y="1715622"/>
            <a:ext cx="1293158" cy="12931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686038" y="2057400"/>
            <a:ext cx="1830149" cy="914400"/>
          </a:xfrm>
        </p:spPr>
        <p:txBody>
          <a:bodyPr/>
          <a:lstStyle/>
          <a:p>
            <a:pPr algn="ctr">
              <a:lnSpc>
                <a:spcPts val="2200"/>
              </a:lnSpc>
              <a:spcBef>
                <a:spcPts val="0"/>
              </a:spcBef>
            </a:pPr>
            <a:r>
              <a:rPr lang="en-US" sz="1600" dirty="0" smtClean="0"/>
              <a:t>a direct deliverer of services</a:t>
            </a:r>
            <a:endParaRPr lang="en-US" sz="1600" dirty="0"/>
          </a:p>
        </p:txBody>
      </p:sp>
      <p:sp>
        <p:nvSpPr>
          <p:cNvPr id="13" name="TextBox 12"/>
          <p:cNvSpPr txBox="1"/>
          <p:nvPr/>
        </p:nvSpPr>
        <p:spPr>
          <a:xfrm>
            <a:off x="839787" y="3352800"/>
            <a:ext cx="4421187" cy="261610"/>
          </a:xfrm>
          <a:prstGeom prst="rect">
            <a:avLst/>
          </a:prstGeom>
          <a:noFill/>
        </p:spPr>
        <p:txBody>
          <a:bodyPr wrap="square" rtlCol="0">
            <a:spAutoFit/>
          </a:bodyPr>
          <a:lstStyle/>
          <a:p>
            <a:r>
              <a:rPr lang="en-US" sz="1100" dirty="0" smtClean="0">
                <a:latin typeface="+mn-lt"/>
              </a:rPr>
              <a:t>Based on: </a:t>
            </a:r>
            <a:r>
              <a:rPr lang="en-US" sz="1100" i="1" dirty="0" smtClean="0">
                <a:latin typeface="+mn-lt"/>
              </a:rPr>
              <a:t>The Future of Public Health, </a:t>
            </a:r>
            <a:r>
              <a:rPr lang="en-US" sz="1100" dirty="0" smtClean="0">
                <a:latin typeface="+mn-lt"/>
              </a:rPr>
              <a:t>Institute of Medicine, 1988.</a:t>
            </a:r>
            <a:endParaRPr lang="en-US" sz="1100" dirty="0">
              <a:latin typeface="+mn-l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691" name="Rectangle 3"/>
          <p:cNvSpPr>
            <a:spLocks noChangeArrowheads="1"/>
          </p:cNvSpPr>
          <p:nvPr/>
        </p:nvSpPr>
        <p:spPr bwMode="auto">
          <a:xfrm>
            <a:off x="358962" y="1195917"/>
            <a:ext cx="715806" cy="640291"/>
          </a:xfrm>
          <a:prstGeom prst="rect">
            <a:avLst/>
          </a:prstGeom>
          <a:noFill/>
          <a:ln w="3175">
            <a:solidFill>
              <a:schemeClr val="tx1"/>
            </a:solidFill>
            <a:miter lim="800000"/>
            <a:headEnd/>
            <a:tailEnd/>
          </a:ln>
        </p:spPr>
        <p:txBody>
          <a:bodyPr lIns="60972" tIns="30486" rIns="60972" bIns="30486"/>
          <a:lstStyle/>
          <a:p>
            <a:endParaRPr lang="en-US" b="1">
              <a:latin typeface="+mn-lt"/>
            </a:endParaRPr>
          </a:p>
        </p:txBody>
      </p:sp>
      <p:sp>
        <p:nvSpPr>
          <p:cNvPr id="1650690" name="Rectangle 2"/>
          <p:cNvSpPr>
            <a:spLocks noGrp="1" noChangeArrowheads="1"/>
          </p:cNvSpPr>
          <p:nvPr>
            <p:ph type="title"/>
          </p:nvPr>
        </p:nvSpPr>
        <p:spPr>
          <a:xfrm>
            <a:off x="457438" y="381000"/>
            <a:ext cx="5184299" cy="533400"/>
          </a:xfrm>
        </p:spPr>
        <p:txBody>
          <a:bodyPr/>
          <a:lstStyle/>
          <a:p>
            <a:r>
              <a:rPr lang="en-US" dirty="0">
                <a:latin typeface="+mn-lt"/>
              </a:rPr>
              <a:t>“Networked” Interventions</a:t>
            </a:r>
            <a:r>
              <a:rPr lang="en-US" sz="2700" dirty="0">
                <a:latin typeface="+mn-lt"/>
              </a:rPr>
              <a:t/>
            </a:r>
            <a:br>
              <a:rPr lang="en-US" sz="2700" dirty="0">
                <a:latin typeface="+mn-lt"/>
              </a:rPr>
            </a:br>
            <a:endParaRPr lang="en-US" sz="2700" dirty="0">
              <a:latin typeface="+mn-lt"/>
            </a:endParaRPr>
          </a:p>
        </p:txBody>
      </p:sp>
      <p:sp>
        <p:nvSpPr>
          <p:cNvPr id="1650692" name="Rectangle 4"/>
          <p:cNvSpPr>
            <a:spLocks noChangeArrowheads="1"/>
          </p:cNvSpPr>
          <p:nvPr/>
        </p:nvSpPr>
        <p:spPr bwMode="auto">
          <a:xfrm>
            <a:off x="502970" y="1463674"/>
            <a:ext cx="411972" cy="107722"/>
          </a:xfrm>
          <a:prstGeom prst="rect">
            <a:avLst/>
          </a:prstGeom>
          <a:noFill/>
          <a:ln w="9525">
            <a:noFill/>
            <a:miter lim="800000"/>
            <a:headEnd/>
            <a:tailEnd/>
          </a:ln>
        </p:spPr>
        <p:txBody>
          <a:bodyPr wrap="none" lIns="0" tIns="0" rIns="0" bIns="0">
            <a:spAutoFit/>
          </a:bodyPr>
          <a:lstStyle/>
          <a:p>
            <a:r>
              <a:rPr lang="en-US" sz="700" b="1" dirty="0">
                <a:solidFill>
                  <a:srgbClr val="000000"/>
                </a:solidFill>
                <a:latin typeface="+mn-lt"/>
              </a:rPr>
              <a:t>Agency A</a:t>
            </a:r>
            <a:endParaRPr lang="en-US" b="1" dirty="0">
              <a:latin typeface="+mn-lt"/>
            </a:endParaRPr>
          </a:p>
        </p:txBody>
      </p:sp>
      <p:sp>
        <p:nvSpPr>
          <p:cNvPr id="1650693" name="Rectangle 5"/>
          <p:cNvSpPr>
            <a:spLocks noChangeArrowheads="1"/>
          </p:cNvSpPr>
          <p:nvPr/>
        </p:nvSpPr>
        <p:spPr bwMode="auto">
          <a:xfrm>
            <a:off x="1067356" y="1623483"/>
            <a:ext cx="7413" cy="105833"/>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694" name="Freeform 6"/>
          <p:cNvSpPr>
            <a:spLocks/>
          </p:cNvSpPr>
          <p:nvPr/>
        </p:nvSpPr>
        <p:spPr bwMode="auto">
          <a:xfrm>
            <a:off x="1074768" y="1569508"/>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 ang="0">
                <a:pos x="0" y="302"/>
              </a:cxn>
            </a:cxnLst>
            <a:rect l="0" t="0" r="r" b="b"/>
            <a:pathLst>
              <a:path w="1577" h="403">
                <a:moveTo>
                  <a:pt x="0" y="302"/>
                </a:moveTo>
                <a:lnTo>
                  <a:pt x="1464" y="302"/>
                </a:lnTo>
                <a:lnTo>
                  <a:pt x="1464" y="403"/>
                </a:lnTo>
                <a:lnTo>
                  <a:pt x="1577" y="202"/>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695" name="Freeform 7"/>
          <p:cNvSpPr>
            <a:spLocks/>
          </p:cNvSpPr>
          <p:nvPr/>
        </p:nvSpPr>
        <p:spPr bwMode="auto">
          <a:xfrm>
            <a:off x="1074768" y="1569508"/>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Lst>
            <a:rect l="0" t="0" r="r" b="b"/>
            <a:pathLst>
              <a:path w="1577" h="403">
                <a:moveTo>
                  <a:pt x="0" y="302"/>
                </a:moveTo>
                <a:lnTo>
                  <a:pt x="1464" y="302"/>
                </a:lnTo>
                <a:lnTo>
                  <a:pt x="1464" y="403"/>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696" name="Rectangle 8"/>
          <p:cNvSpPr>
            <a:spLocks noChangeArrowheads="1"/>
          </p:cNvSpPr>
          <p:nvPr/>
        </p:nvSpPr>
        <p:spPr bwMode="auto">
          <a:xfrm>
            <a:off x="1269603" y="1634067"/>
            <a:ext cx="387927"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A-n</a:t>
            </a:r>
            <a:endParaRPr lang="en-US" b="1" dirty="0">
              <a:latin typeface="+mn-lt"/>
            </a:endParaRPr>
          </a:p>
        </p:txBody>
      </p:sp>
      <p:sp>
        <p:nvSpPr>
          <p:cNvPr id="1650697" name="Rectangle 9"/>
          <p:cNvSpPr>
            <a:spLocks noChangeArrowheads="1"/>
          </p:cNvSpPr>
          <p:nvPr/>
        </p:nvSpPr>
        <p:spPr bwMode="auto">
          <a:xfrm>
            <a:off x="1067356" y="1276350"/>
            <a:ext cx="7413" cy="105833"/>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698" name="Freeform 10"/>
          <p:cNvSpPr>
            <a:spLocks/>
          </p:cNvSpPr>
          <p:nvPr/>
        </p:nvSpPr>
        <p:spPr bwMode="auto">
          <a:xfrm>
            <a:off x="1074768" y="1222375"/>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 ang="0">
                <a:pos x="0" y="302"/>
              </a:cxn>
            </a:cxnLst>
            <a:rect l="0" t="0" r="r" b="b"/>
            <a:pathLst>
              <a:path w="1577" h="403">
                <a:moveTo>
                  <a:pt x="0" y="302"/>
                </a:moveTo>
                <a:lnTo>
                  <a:pt x="1464" y="302"/>
                </a:lnTo>
                <a:lnTo>
                  <a:pt x="1464" y="403"/>
                </a:lnTo>
                <a:lnTo>
                  <a:pt x="1577" y="202"/>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699" name="Freeform 11"/>
          <p:cNvSpPr>
            <a:spLocks/>
          </p:cNvSpPr>
          <p:nvPr/>
        </p:nvSpPr>
        <p:spPr bwMode="auto">
          <a:xfrm>
            <a:off x="1074768" y="1222375"/>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Lst>
            <a:rect l="0" t="0" r="r" b="b"/>
            <a:pathLst>
              <a:path w="1577" h="403">
                <a:moveTo>
                  <a:pt x="0" y="302"/>
                </a:moveTo>
                <a:lnTo>
                  <a:pt x="1464" y="302"/>
                </a:lnTo>
                <a:lnTo>
                  <a:pt x="1464" y="403"/>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00" name="Rectangle 12"/>
          <p:cNvSpPr>
            <a:spLocks noChangeArrowheads="1"/>
          </p:cNvSpPr>
          <p:nvPr/>
        </p:nvSpPr>
        <p:spPr bwMode="auto">
          <a:xfrm>
            <a:off x="1271721" y="1287991"/>
            <a:ext cx="384721"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A-1</a:t>
            </a:r>
            <a:endParaRPr lang="en-US" b="1" dirty="0">
              <a:latin typeface="+mn-lt"/>
            </a:endParaRPr>
          </a:p>
        </p:txBody>
      </p:sp>
      <p:sp>
        <p:nvSpPr>
          <p:cNvPr id="1650701" name="Freeform 13"/>
          <p:cNvSpPr>
            <a:spLocks/>
          </p:cNvSpPr>
          <p:nvPr/>
        </p:nvSpPr>
        <p:spPr bwMode="auto">
          <a:xfrm>
            <a:off x="2833575" y="1516591"/>
            <a:ext cx="297547" cy="260350"/>
          </a:xfrm>
          <a:custGeom>
            <a:avLst/>
            <a:gdLst/>
            <a:ahLst/>
            <a:cxnLst>
              <a:cxn ang="0">
                <a:pos x="0" y="246"/>
              </a:cxn>
              <a:cxn ang="0">
                <a:pos x="3" y="211"/>
              </a:cxn>
              <a:cxn ang="0">
                <a:pos x="10" y="176"/>
              </a:cxn>
              <a:cxn ang="0">
                <a:pos x="25" y="144"/>
              </a:cxn>
              <a:cxn ang="0">
                <a:pos x="45" y="113"/>
              </a:cxn>
              <a:cxn ang="0">
                <a:pos x="69" y="85"/>
              </a:cxn>
              <a:cxn ang="0">
                <a:pos x="97" y="61"/>
              </a:cxn>
              <a:cxn ang="0">
                <a:pos x="129" y="39"/>
              </a:cxn>
              <a:cxn ang="0">
                <a:pos x="163" y="22"/>
              </a:cxn>
              <a:cxn ang="0">
                <a:pos x="202" y="10"/>
              </a:cxn>
              <a:cxn ang="0">
                <a:pos x="241" y="3"/>
              </a:cxn>
              <a:cxn ang="0">
                <a:pos x="281" y="0"/>
              </a:cxn>
              <a:cxn ang="0">
                <a:pos x="321" y="3"/>
              </a:cxn>
              <a:cxn ang="0">
                <a:pos x="360" y="10"/>
              </a:cxn>
              <a:cxn ang="0">
                <a:pos x="398" y="22"/>
              </a:cxn>
              <a:cxn ang="0">
                <a:pos x="434" y="39"/>
              </a:cxn>
              <a:cxn ang="0">
                <a:pos x="465" y="61"/>
              </a:cxn>
              <a:cxn ang="0">
                <a:pos x="494" y="85"/>
              </a:cxn>
              <a:cxn ang="0">
                <a:pos x="518" y="113"/>
              </a:cxn>
              <a:cxn ang="0">
                <a:pos x="537" y="144"/>
              </a:cxn>
              <a:cxn ang="0">
                <a:pos x="551" y="176"/>
              </a:cxn>
              <a:cxn ang="0">
                <a:pos x="560" y="211"/>
              </a:cxn>
              <a:cxn ang="0">
                <a:pos x="563" y="246"/>
              </a:cxn>
              <a:cxn ang="0">
                <a:pos x="560" y="281"/>
              </a:cxn>
              <a:cxn ang="0">
                <a:pos x="551" y="315"/>
              </a:cxn>
              <a:cxn ang="0">
                <a:pos x="537" y="348"/>
              </a:cxn>
              <a:cxn ang="0">
                <a:pos x="518" y="379"/>
              </a:cxn>
              <a:cxn ang="0">
                <a:pos x="494" y="406"/>
              </a:cxn>
              <a:cxn ang="0">
                <a:pos x="465" y="432"/>
              </a:cxn>
              <a:cxn ang="0">
                <a:pos x="434" y="452"/>
              </a:cxn>
              <a:cxn ang="0">
                <a:pos x="398" y="469"/>
              </a:cxn>
              <a:cxn ang="0">
                <a:pos x="360" y="481"/>
              </a:cxn>
              <a:cxn ang="0">
                <a:pos x="321" y="489"/>
              </a:cxn>
              <a:cxn ang="0">
                <a:pos x="281" y="492"/>
              </a:cxn>
              <a:cxn ang="0">
                <a:pos x="241" y="489"/>
              </a:cxn>
              <a:cxn ang="0">
                <a:pos x="202" y="481"/>
              </a:cxn>
              <a:cxn ang="0">
                <a:pos x="163" y="469"/>
              </a:cxn>
              <a:cxn ang="0">
                <a:pos x="129" y="452"/>
              </a:cxn>
              <a:cxn ang="0">
                <a:pos x="97" y="432"/>
              </a:cxn>
              <a:cxn ang="0">
                <a:pos x="69" y="406"/>
              </a:cxn>
              <a:cxn ang="0">
                <a:pos x="45" y="379"/>
              </a:cxn>
              <a:cxn ang="0">
                <a:pos x="25" y="348"/>
              </a:cxn>
              <a:cxn ang="0">
                <a:pos x="10" y="315"/>
              </a:cxn>
              <a:cxn ang="0">
                <a:pos x="3" y="281"/>
              </a:cxn>
              <a:cxn ang="0">
                <a:pos x="0" y="246"/>
              </a:cxn>
            </a:cxnLst>
            <a:rect l="0" t="0" r="r" b="b"/>
            <a:pathLst>
              <a:path w="563" h="492">
                <a:moveTo>
                  <a:pt x="0" y="246"/>
                </a:moveTo>
                <a:lnTo>
                  <a:pt x="3" y="211"/>
                </a:lnTo>
                <a:lnTo>
                  <a:pt x="10" y="176"/>
                </a:lnTo>
                <a:lnTo>
                  <a:pt x="25" y="144"/>
                </a:lnTo>
                <a:lnTo>
                  <a:pt x="45" y="113"/>
                </a:lnTo>
                <a:lnTo>
                  <a:pt x="69" y="85"/>
                </a:lnTo>
                <a:lnTo>
                  <a:pt x="97" y="61"/>
                </a:lnTo>
                <a:lnTo>
                  <a:pt x="129" y="39"/>
                </a:lnTo>
                <a:lnTo>
                  <a:pt x="163" y="22"/>
                </a:lnTo>
                <a:lnTo>
                  <a:pt x="202" y="10"/>
                </a:lnTo>
                <a:lnTo>
                  <a:pt x="241" y="3"/>
                </a:lnTo>
                <a:lnTo>
                  <a:pt x="281" y="0"/>
                </a:lnTo>
                <a:lnTo>
                  <a:pt x="321" y="3"/>
                </a:lnTo>
                <a:lnTo>
                  <a:pt x="360" y="10"/>
                </a:lnTo>
                <a:lnTo>
                  <a:pt x="398" y="22"/>
                </a:lnTo>
                <a:lnTo>
                  <a:pt x="434" y="39"/>
                </a:lnTo>
                <a:lnTo>
                  <a:pt x="465" y="61"/>
                </a:lnTo>
                <a:lnTo>
                  <a:pt x="494" y="85"/>
                </a:lnTo>
                <a:lnTo>
                  <a:pt x="518" y="113"/>
                </a:lnTo>
                <a:lnTo>
                  <a:pt x="537" y="144"/>
                </a:lnTo>
                <a:lnTo>
                  <a:pt x="551" y="176"/>
                </a:lnTo>
                <a:lnTo>
                  <a:pt x="560" y="211"/>
                </a:lnTo>
                <a:lnTo>
                  <a:pt x="563" y="246"/>
                </a:lnTo>
                <a:lnTo>
                  <a:pt x="560" y="281"/>
                </a:lnTo>
                <a:lnTo>
                  <a:pt x="551" y="315"/>
                </a:lnTo>
                <a:lnTo>
                  <a:pt x="537" y="348"/>
                </a:lnTo>
                <a:lnTo>
                  <a:pt x="518" y="379"/>
                </a:lnTo>
                <a:lnTo>
                  <a:pt x="494" y="406"/>
                </a:lnTo>
                <a:lnTo>
                  <a:pt x="465" y="432"/>
                </a:lnTo>
                <a:lnTo>
                  <a:pt x="434" y="452"/>
                </a:lnTo>
                <a:lnTo>
                  <a:pt x="398" y="469"/>
                </a:lnTo>
                <a:lnTo>
                  <a:pt x="360" y="481"/>
                </a:lnTo>
                <a:lnTo>
                  <a:pt x="321" y="489"/>
                </a:lnTo>
                <a:lnTo>
                  <a:pt x="281" y="492"/>
                </a:lnTo>
                <a:lnTo>
                  <a:pt x="241" y="489"/>
                </a:lnTo>
                <a:lnTo>
                  <a:pt x="202" y="481"/>
                </a:lnTo>
                <a:lnTo>
                  <a:pt x="163" y="469"/>
                </a:lnTo>
                <a:lnTo>
                  <a:pt x="129" y="452"/>
                </a:lnTo>
                <a:lnTo>
                  <a:pt x="97" y="432"/>
                </a:lnTo>
                <a:lnTo>
                  <a:pt x="69" y="406"/>
                </a:lnTo>
                <a:lnTo>
                  <a:pt x="45" y="379"/>
                </a:lnTo>
                <a:lnTo>
                  <a:pt x="25" y="348"/>
                </a:lnTo>
                <a:lnTo>
                  <a:pt x="10" y="315"/>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02" name="Line 14"/>
          <p:cNvSpPr>
            <a:spLocks noChangeShapeType="1"/>
          </p:cNvSpPr>
          <p:nvPr/>
        </p:nvSpPr>
        <p:spPr bwMode="auto">
          <a:xfrm flipH="1" flipV="1">
            <a:off x="2266013" y="1332441"/>
            <a:ext cx="567562" cy="314325"/>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03" name="Line 15"/>
          <p:cNvSpPr>
            <a:spLocks noChangeShapeType="1"/>
          </p:cNvSpPr>
          <p:nvPr/>
        </p:nvSpPr>
        <p:spPr bwMode="auto">
          <a:xfrm flipH="1">
            <a:off x="2266013" y="1646767"/>
            <a:ext cx="567562"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04" name="Line 16"/>
          <p:cNvSpPr>
            <a:spLocks noChangeShapeType="1"/>
          </p:cNvSpPr>
          <p:nvPr/>
        </p:nvSpPr>
        <p:spPr bwMode="auto">
          <a:xfrm>
            <a:off x="3131122" y="1646766"/>
            <a:ext cx="625800" cy="485775"/>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05" name="Rectangle 17"/>
          <p:cNvSpPr>
            <a:spLocks noChangeArrowheads="1"/>
          </p:cNvSpPr>
          <p:nvPr/>
        </p:nvSpPr>
        <p:spPr bwMode="auto">
          <a:xfrm>
            <a:off x="358962" y="2009774"/>
            <a:ext cx="715806" cy="293159"/>
          </a:xfrm>
          <a:prstGeom prst="rect">
            <a:avLst/>
          </a:prstGeom>
          <a:solidFill>
            <a:srgbClr val="FFFFFF"/>
          </a:solidFill>
          <a:ln w="3175">
            <a:solidFill>
              <a:srgbClr val="000000"/>
            </a:solidFill>
            <a:miter lim="800000"/>
            <a:headEnd/>
            <a:tailEnd/>
          </a:ln>
        </p:spPr>
        <p:txBody>
          <a:bodyPr lIns="60972" tIns="30486" rIns="60972" bIns="30486"/>
          <a:lstStyle/>
          <a:p>
            <a:endParaRPr lang="en-US" b="1">
              <a:latin typeface="+mn-lt"/>
            </a:endParaRPr>
          </a:p>
        </p:txBody>
      </p:sp>
      <p:sp>
        <p:nvSpPr>
          <p:cNvPr id="1650706" name="Rectangle 18"/>
          <p:cNvSpPr>
            <a:spLocks noChangeArrowheads="1"/>
          </p:cNvSpPr>
          <p:nvPr/>
        </p:nvSpPr>
        <p:spPr bwMode="auto">
          <a:xfrm>
            <a:off x="502970" y="2103966"/>
            <a:ext cx="411972" cy="107722"/>
          </a:xfrm>
          <a:prstGeom prst="rect">
            <a:avLst/>
          </a:prstGeom>
          <a:noFill/>
          <a:ln w="9525">
            <a:noFill/>
            <a:miter lim="800000"/>
            <a:headEnd/>
            <a:tailEnd/>
          </a:ln>
        </p:spPr>
        <p:txBody>
          <a:bodyPr wrap="none" lIns="0" tIns="0" rIns="0" bIns="0">
            <a:spAutoFit/>
          </a:bodyPr>
          <a:lstStyle/>
          <a:p>
            <a:r>
              <a:rPr lang="en-US" sz="700" b="1" dirty="0">
                <a:solidFill>
                  <a:srgbClr val="000000"/>
                </a:solidFill>
                <a:latin typeface="+mn-lt"/>
              </a:rPr>
              <a:t>Agency B</a:t>
            </a:r>
            <a:endParaRPr lang="en-US" b="1" dirty="0">
              <a:latin typeface="+mn-lt"/>
            </a:endParaRPr>
          </a:p>
        </p:txBody>
      </p:sp>
      <p:sp>
        <p:nvSpPr>
          <p:cNvPr id="1650707" name="Rectangle 19"/>
          <p:cNvSpPr>
            <a:spLocks noChangeArrowheads="1"/>
          </p:cNvSpPr>
          <p:nvPr/>
        </p:nvSpPr>
        <p:spPr bwMode="auto">
          <a:xfrm>
            <a:off x="1067356" y="2090208"/>
            <a:ext cx="7413" cy="104775"/>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708" name="Freeform 20"/>
          <p:cNvSpPr>
            <a:spLocks/>
          </p:cNvSpPr>
          <p:nvPr/>
        </p:nvSpPr>
        <p:spPr bwMode="auto">
          <a:xfrm>
            <a:off x="1074768" y="2036233"/>
            <a:ext cx="834401" cy="212725"/>
          </a:xfrm>
          <a:custGeom>
            <a:avLst/>
            <a:gdLst/>
            <a:ahLst/>
            <a:cxnLst>
              <a:cxn ang="0">
                <a:pos x="0" y="302"/>
              </a:cxn>
              <a:cxn ang="0">
                <a:pos x="1464" y="302"/>
              </a:cxn>
              <a:cxn ang="0">
                <a:pos x="1464" y="403"/>
              </a:cxn>
              <a:cxn ang="0">
                <a:pos x="1577" y="201"/>
              </a:cxn>
              <a:cxn ang="0">
                <a:pos x="1464" y="0"/>
              </a:cxn>
              <a:cxn ang="0">
                <a:pos x="1464" y="101"/>
              </a:cxn>
              <a:cxn ang="0">
                <a:pos x="0" y="101"/>
              </a:cxn>
              <a:cxn ang="0">
                <a:pos x="0" y="302"/>
              </a:cxn>
            </a:cxnLst>
            <a:rect l="0" t="0" r="r" b="b"/>
            <a:pathLst>
              <a:path w="1577" h="403">
                <a:moveTo>
                  <a:pt x="0" y="302"/>
                </a:moveTo>
                <a:lnTo>
                  <a:pt x="1464" y="302"/>
                </a:lnTo>
                <a:lnTo>
                  <a:pt x="1464" y="403"/>
                </a:lnTo>
                <a:lnTo>
                  <a:pt x="1577" y="201"/>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09" name="Freeform 21"/>
          <p:cNvSpPr>
            <a:spLocks/>
          </p:cNvSpPr>
          <p:nvPr/>
        </p:nvSpPr>
        <p:spPr bwMode="auto">
          <a:xfrm>
            <a:off x="1074768" y="2036233"/>
            <a:ext cx="834401" cy="212725"/>
          </a:xfrm>
          <a:custGeom>
            <a:avLst/>
            <a:gdLst/>
            <a:ahLst/>
            <a:cxnLst>
              <a:cxn ang="0">
                <a:pos x="0" y="302"/>
              </a:cxn>
              <a:cxn ang="0">
                <a:pos x="1464" y="302"/>
              </a:cxn>
              <a:cxn ang="0">
                <a:pos x="1464" y="403"/>
              </a:cxn>
              <a:cxn ang="0">
                <a:pos x="1577" y="201"/>
              </a:cxn>
              <a:cxn ang="0">
                <a:pos x="1464" y="0"/>
              </a:cxn>
              <a:cxn ang="0">
                <a:pos x="1464" y="101"/>
              </a:cxn>
              <a:cxn ang="0">
                <a:pos x="0" y="101"/>
              </a:cxn>
            </a:cxnLst>
            <a:rect l="0" t="0" r="r" b="b"/>
            <a:pathLst>
              <a:path w="1577" h="403">
                <a:moveTo>
                  <a:pt x="0" y="302"/>
                </a:moveTo>
                <a:lnTo>
                  <a:pt x="1464" y="302"/>
                </a:lnTo>
                <a:lnTo>
                  <a:pt x="1464" y="403"/>
                </a:lnTo>
                <a:lnTo>
                  <a:pt x="1577" y="201"/>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10" name="Rectangle 22"/>
          <p:cNvSpPr>
            <a:spLocks noChangeArrowheads="1"/>
          </p:cNvSpPr>
          <p:nvPr/>
        </p:nvSpPr>
        <p:spPr bwMode="auto">
          <a:xfrm>
            <a:off x="1271721" y="2100791"/>
            <a:ext cx="384721"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B-1</a:t>
            </a:r>
            <a:endParaRPr lang="en-US" b="1" dirty="0">
              <a:latin typeface="+mn-lt"/>
            </a:endParaRPr>
          </a:p>
        </p:txBody>
      </p:sp>
      <p:sp>
        <p:nvSpPr>
          <p:cNvPr id="1650711" name="Line 23"/>
          <p:cNvSpPr>
            <a:spLocks noChangeShapeType="1"/>
          </p:cNvSpPr>
          <p:nvPr/>
        </p:nvSpPr>
        <p:spPr bwMode="auto">
          <a:xfrm flipV="1">
            <a:off x="3131122" y="2132541"/>
            <a:ext cx="625800" cy="474133"/>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12" name="Rectangle 24"/>
          <p:cNvSpPr>
            <a:spLocks noChangeArrowheads="1"/>
          </p:cNvSpPr>
          <p:nvPr/>
        </p:nvSpPr>
        <p:spPr bwMode="auto">
          <a:xfrm>
            <a:off x="358962" y="2482850"/>
            <a:ext cx="715806" cy="633941"/>
          </a:xfrm>
          <a:prstGeom prst="rect">
            <a:avLst/>
          </a:prstGeom>
          <a:noFill/>
          <a:ln w="3175">
            <a:solidFill>
              <a:srgbClr val="000000"/>
            </a:solidFill>
            <a:miter lim="800000"/>
            <a:headEnd/>
            <a:tailEnd/>
          </a:ln>
        </p:spPr>
        <p:txBody>
          <a:bodyPr lIns="60972" tIns="30486" rIns="60972" bIns="30486"/>
          <a:lstStyle/>
          <a:p>
            <a:endParaRPr lang="en-US" b="1">
              <a:latin typeface="+mn-lt"/>
            </a:endParaRPr>
          </a:p>
        </p:txBody>
      </p:sp>
      <p:sp>
        <p:nvSpPr>
          <p:cNvPr id="1650713" name="Rectangle 25"/>
          <p:cNvSpPr>
            <a:spLocks noChangeArrowheads="1"/>
          </p:cNvSpPr>
          <p:nvPr/>
        </p:nvSpPr>
        <p:spPr bwMode="auto">
          <a:xfrm>
            <a:off x="502970" y="2747433"/>
            <a:ext cx="411972" cy="107722"/>
          </a:xfrm>
          <a:prstGeom prst="rect">
            <a:avLst/>
          </a:prstGeom>
          <a:noFill/>
          <a:ln w="9525">
            <a:noFill/>
            <a:miter lim="800000"/>
            <a:headEnd/>
            <a:tailEnd/>
          </a:ln>
        </p:spPr>
        <p:txBody>
          <a:bodyPr wrap="none" lIns="0" tIns="0" rIns="0" bIns="0">
            <a:spAutoFit/>
          </a:bodyPr>
          <a:lstStyle/>
          <a:p>
            <a:r>
              <a:rPr lang="en-US" sz="700" b="1" dirty="0">
                <a:solidFill>
                  <a:srgbClr val="000000"/>
                </a:solidFill>
                <a:latin typeface="+mn-lt"/>
              </a:rPr>
              <a:t>Agency C</a:t>
            </a:r>
            <a:endParaRPr lang="en-US" b="1" dirty="0">
              <a:latin typeface="+mn-lt"/>
            </a:endParaRPr>
          </a:p>
        </p:txBody>
      </p:sp>
      <p:sp>
        <p:nvSpPr>
          <p:cNvPr id="1650714" name="Rectangle 26"/>
          <p:cNvSpPr>
            <a:spLocks noChangeArrowheads="1"/>
          </p:cNvSpPr>
          <p:nvPr/>
        </p:nvSpPr>
        <p:spPr bwMode="auto">
          <a:xfrm>
            <a:off x="1067356" y="2930525"/>
            <a:ext cx="7413" cy="104775"/>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715" name="Freeform 27"/>
          <p:cNvSpPr>
            <a:spLocks/>
          </p:cNvSpPr>
          <p:nvPr/>
        </p:nvSpPr>
        <p:spPr bwMode="auto">
          <a:xfrm>
            <a:off x="1074768" y="2876550"/>
            <a:ext cx="834401" cy="212725"/>
          </a:xfrm>
          <a:custGeom>
            <a:avLst/>
            <a:gdLst/>
            <a:ahLst/>
            <a:cxnLst>
              <a:cxn ang="0">
                <a:pos x="0" y="303"/>
              </a:cxn>
              <a:cxn ang="0">
                <a:pos x="1464" y="303"/>
              </a:cxn>
              <a:cxn ang="0">
                <a:pos x="1464" y="403"/>
              </a:cxn>
              <a:cxn ang="0">
                <a:pos x="1577" y="202"/>
              </a:cxn>
              <a:cxn ang="0">
                <a:pos x="1464" y="0"/>
              </a:cxn>
              <a:cxn ang="0">
                <a:pos x="1464" y="101"/>
              </a:cxn>
              <a:cxn ang="0">
                <a:pos x="0" y="101"/>
              </a:cxn>
              <a:cxn ang="0">
                <a:pos x="0" y="303"/>
              </a:cxn>
            </a:cxnLst>
            <a:rect l="0" t="0" r="r" b="b"/>
            <a:pathLst>
              <a:path w="1577" h="403">
                <a:moveTo>
                  <a:pt x="0" y="303"/>
                </a:moveTo>
                <a:lnTo>
                  <a:pt x="1464" y="303"/>
                </a:lnTo>
                <a:lnTo>
                  <a:pt x="1464" y="403"/>
                </a:lnTo>
                <a:lnTo>
                  <a:pt x="1577" y="202"/>
                </a:lnTo>
                <a:lnTo>
                  <a:pt x="1464" y="0"/>
                </a:lnTo>
                <a:lnTo>
                  <a:pt x="1464" y="101"/>
                </a:lnTo>
                <a:lnTo>
                  <a:pt x="0" y="101"/>
                </a:lnTo>
                <a:lnTo>
                  <a:pt x="0" y="303"/>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16" name="Freeform 28"/>
          <p:cNvSpPr>
            <a:spLocks/>
          </p:cNvSpPr>
          <p:nvPr/>
        </p:nvSpPr>
        <p:spPr bwMode="auto">
          <a:xfrm>
            <a:off x="1074768" y="2876550"/>
            <a:ext cx="834401" cy="212725"/>
          </a:xfrm>
          <a:custGeom>
            <a:avLst/>
            <a:gdLst/>
            <a:ahLst/>
            <a:cxnLst>
              <a:cxn ang="0">
                <a:pos x="0" y="303"/>
              </a:cxn>
              <a:cxn ang="0">
                <a:pos x="1464" y="303"/>
              </a:cxn>
              <a:cxn ang="0">
                <a:pos x="1464" y="403"/>
              </a:cxn>
              <a:cxn ang="0">
                <a:pos x="1577" y="202"/>
              </a:cxn>
              <a:cxn ang="0">
                <a:pos x="1464" y="0"/>
              </a:cxn>
              <a:cxn ang="0">
                <a:pos x="1464" y="101"/>
              </a:cxn>
              <a:cxn ang="0">
                <a:pos x="0" y="101"/>
              </a:cxn>
            </a:cxnLst>
            <a:rect l="0" t="0" r="r" b="b"/>
            <a:pathLst>
              <a:path w="1577" h="403">
                <a:moveTo>
                  <a:pt x="0" y="303"/>
                </a:moveTo>
                <a:lnTo>
                  <a:pt x="1464" y="303"/>
                </a:lnTo>
                <a:lnTo>
                  <a:pt x="1464" y="403"/>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17" name="Rectangle 29"/>
          <p:cNvSpPr>
            <a:spLocks noChangeArrowheads="1"/>
          </p:cNvSpPr>
          <p:nvPr/>
        </p:nvSpPr>
        <p:spPr bwMode="auto">
          <a:xfrm>
            <a:off x="1269603" y="2941108"/>
            <a:ext cx="387927"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C-n</a:t>
            </a:r>
            <a:endParaRPr lang="en-US" b="1" dirty="0">
              <a:latin typeface="+mn-lt"/>
            </a:endParaRPr>
          </a:p>
        </p:txBody>
      </p:sp>
      <p:sp>
        <p:nvSpPr>
          <p:cNvPr id="1650718" name="Rectangle 30"/>
          <p:cNvSpPr>
            <a:spLocks noChangeArrowheads="1"/>
          </p:cNvSpPr>
          <p:nvPr/>
        </p:nvSpPr>
        <p:spPr bwMode="auto">
          <a:xfrm>
            <a:off x="1067356" y="2564342"/>
            <a:ext cx="7413" cy="104775"/>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719" name="Freeform 31"/>
          <p:cNvSpPr>
            <a:spLocks/>
          </p:cNvSpPr>
          <p:nvPr/>
        </p:nvSpPr>
        <p:spPr bwMode="auto">
          <a:xfrm>
            <a:off x="1074768" y="2509308"/>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 ang="0">
                <a:pos x="0" y="302"/>
              </a:cxn>
            </a:cxnLst>
            <a:rect l="0" t="0" r="r" b="b"/>
            <a:pathLst>
              <a:path w="1577" h="403">
                <a:moveTo>
                  <a:pt x="0" y="302"/>
                </a:moveTo>
                <a:lnTo>
                  <a:pt x="1464" y="302"/>
                </a:lnTo>
                <a:lnTo>
                  <a:pt x="1464" y="403"/>
                </a:lnTo>
                <a:lnTo>
                  <a:pt x="1577" y="202"/>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20" name="Freeform 32"/>
          <p:cNvSpPr>
            <a:spLocks/>
          </p:cNvSpPr>
          <p:nvPr/>
        </p:nvSpPr>
        <p:spPr bwMode="auto">
          <a:xfrm>
            <a:off x="1074768" y="2509308"/>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Lst>
            <a:rect l="0" t="0" r="r" b="b"/>
            <a:pathLst>
              <a:path w="1577" h="403">
                <a:moveTo>
                  <a:pt x="0" y="302"/>
                </a:moveTo>
                <a:lnTo>
                  <a:pt x="1464" y="302"/>
                </a:lnTo>
                <a:lnTo>
                  <a:pt x="1464" y="403"/>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21" name="Rectangle 33"/>
          <p:cNvSpPr>
            <a:spLocks noChangeArrowheads="1"/>
          </p:cNvSpPr>
          <p:nvPr/>
        </p:nvSpPr>
        <p:spPr bwMode="auto">
          <a:xfrm>
            <a:off x="1271721" y="2573867"/>
            <a:ext cx="384721"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C-1</a:t>
            </a:r>
            <a:endParaRPr lang="en-US" b="1" dirty="0">
              <a:latin typeface="+mn-lt"/>
            </a:endParaRPr>
          </a:p>
        </p:txBody>
      </p:sp>
      <p:sp>
        <p:nvSpPr>
          <p:cNvPr id="1650722" name="Line 34"/>
          <p:cNvSpPr>
            <a:spLocks noChangeShapeType="1"/>
          </p:cNvSpPr>
          <p:nvPr/>
        </p:nvSpPr>
        <p:spPr bwMode="auto">
          <a:xfrm flipH="1">
            <a:off x="2266013" y="2606675"/>
            <a:ext cx="567562"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23" name="Freeform 35"/>
          <p:cNvSpPr>
            <a:spLocks/>
          </p:cNvSpPr>
          <p:nvPr/>
        </p:nvSpPr>
        <p:spPr bwMode="auto">
          <a:xfrm>
            <a:off x="1968467" y="1522941"/>
            <a:ext cx="297546" cy="260350"/>
          </a:xfrm>
          <a:custGeom>
            <a:avLst/>
            <a:gdLst/>
            <a:ahLst/>
            <a:cxnLst>
              <a:cxn ang="0">
                <a:pos x="0" y="246"/>
              </a:cxn>
              <a:cxn ang="0">
                <a:pos x="3" y="211"/>
              </a:cxn>
              <a:cxn ang="0">
                <a:pos x="12" y="178"/>
              </a:cxn>
              <a:cxn ang="0">
                <a:pos x="25" y="144"/>
              </a:cxn>
              <a:cxn ang="0">
                <a:pos x="45" y="113"/>
              </a:cxn>
              <a:cxn ang="0">
                <a:pos x="69" y="85"/>
              </a:cxn>
              <a:cxn ang="0">
                <a:pos x="97" y="61"/>
              </a:cxn>
              <a:cxn ang="0">
                <a:pos x="130" y="39"/>
              </a:cxn>
              <a:cxn ang="0">
                <a:pos x="165" y="23"/>
              </a:cxn>
              <a:cxn ang="0">
                <a:pos x="202" y="11"/>
              </a:cxn>
              <a:cxn ang="0">
                <a:pos x="241" y="3"/>
              </a:cxn>
              <a:cxn ang="0">
                <a:pos x="282" y="0"/>
              </a:cxn>
              <a:cxn ang="0">
                <a:pos x="322" y="3"/>
              </a:cxn>
              <a:cxn ang="0">
                <a:pos x="362" y="11"/>
              </a:cxn>
              <a:cxn ang="0">
                <a:pos x="399" y="23"/>
              </a:cxn>
              <a:cxn ang="0">
                <a:pos x="434" y="39"/>
              </a:cxn>
              <a:cxn ang="0">
                <a:pos x="467" y="61"/>
              </a:cxn>
              <a:cxn ang="0">
                <a:pos x="495" y="85"/>
              </a:cxn>
              <a:cxn ang="0">
                <a:pos x="519" y="113"/>
              </a:cxn>
              <a:cxn ang="0">
                <a:pos x="537" y="144"/>
              </a:cxn>
              <a:cxn ang="0">
                <a:pos x="552" y="178"/>
              </a:cxn>
              <a:cxn ang="0">
                <a:pos x="560" y="211"/>
              </a:cxn>
              <a:cxn ang="0">
                <a:pos x="563" y="246"/>
              </a:cxn>
              <a:cxn ang="0">
                <a:pos x="560" y="281"/>
              </a:cxn>
              <a:cxn ang="0">
                <a:pos x="552" y="316"/>
              </a:cxn>
              <a:cxn ang="0">
                <a:pos x="537" y="348"/>
              </a:cxn>
              <a:cxn ang="0">
                <a:pos x="519" y="379"/>
              </a:cxn>
              <a:cxn ang="0">
                <a:pos x="495" y="408"/>
              </a:cxn>
              <a:cxn ang="0">
                <a:pos x="467" y="432"/>
              </a:cxn>
              <a:cxn ang="0">
                <a:pos x="434" y="453"/>
              </a:cxn>
              <a:cxn ang="0">
                <a:pos x="399" y="469"/>
              </a:cxn>
              <a:cxn ang="0">
                <a:pos x="362" y="481"/>
              </a:cxn>
              <a:cxn ang="0">
                <a:pos x="322" y="490"/>
              </a:cxn>
              <a:cxn ang="0">
                <a:pos x="282" y="492"/>
              </a:cxn>
              <a:cxn ang="0">
                <a:pos x="241" y="490"/>
              </a:cxn>
              <a:cxn ang="0">
                <a:pos x="202" y="481"/>
              </a:cxn>
              <a:cxn ang="0">
                <a:pos x="165" y="469"/>
              </a:cxn>
              <a:cxn ang="0">
                <a:pos x="130" y="453"/>
              </a:cxn>
              <a:cxn ang="0">
                <a:pos x="97" y="432"/>
              </a:cxn>
              <a:cxn ang="0">
                <a:pos x="69" y="408"/>
              </a:cxn>
              <a:cxn ang="0">
                <a:pos x="45" y="379"/>
              </a:cxn>
              <a:cxn ang="0">
                <a:pos x="25" y="348"/>
              </a:cxn>
              <a:cxn ang="0">
                <a:pos x="12" y="316"/>
              </a:cxn>
              <a:cxn ang="0">
                <a:pos x="3" y="281"/>
              </a:cxn>
              <a:cxn ang="0">
                <a:pos x="0" y="246"/>
              </a:cxn>
            </a:cxnLst>
            <a:rect l="0" t="0" r="r" b="b"/>
            <a:pathLst>
              <a:path w="563" h="492">
                <a:moveTo>
                  <a:pt x="0" y="246"/>
                </a:moveTo>
                <a:lnTo>
                  <a:pt x="3" y="211"/>
                </a:lnTo>
                <a:lnTo>
                  <a:pt x="12" y="178"/>
                </a:lnTo>
                <a:lnTo>
                  <a:pt x="25" y="144"/>
                </a:lnTo>
                <a:lnTo>
                  <a:pt x="45" y="113"/>
                </a:lnTo>
                <a:lnTo>
                  <a:pt x="69" y="85"/>
                </a:lnTo>
                <a:lnTo>
                  <a:pt x="97" y="61"/>
                </a:lnTo>
                <a:lnTo>
                  <a:pt x="130" y="39"/>
                </a:lnTo>
                <a:lnTo>
                  <a:pt x="165" y="23"/>
                </a:lnTo>
                <a:lnTo>
                  <a:pt x="202" y="11"/>
                </a:lnTo>
                <a:lnTo>
                  <a:pt x="241" y="3"/>
                </a:lnTo>
                <a:lnTo>
                  <a:pt x="282" y="0"/>
                </a:lnTo>
                <a:lnTo>
                  <a:pt x="322" y="3"/>
                </a:lnTo>
                <a:lnTo>
                  <a:pt x="362" y="11"/>
                </a:lnTo>
                <a:lnTo>
                  <a:pt x="399" y="23"/>
                </a:lnTo>
                <a:lnTo>
                  <a:pt x="434" y="39"/>
                </a:lnTo>
                <a:lnTo>
                  <a:pt x="467" y="61"/>
                </a:lnTo>
                <a:lnTo>
                  <a:pt x="495" y="85"/>
                </a:lnTo>
                <a:lnTo>
                  <a:pt x="519" y="113"/>
                </a:lnTo>
                <a:lnTo>
                  <a:pt x="537" y="144"/>
                </a:lnTo>
                <a:lnTo>
                  <a:pt x="552" y="178"/>
                </a:lnTo>
                <a:lnTo>
                  <a:pt x="560" y="211"/>
                </a:lnTo>
                <a:lnTo>
                  <a:pt x="563" y="246"/>
                </a:lnTo>
                <a:lnTo>
                  <a:pt x="560" y="281"/>
                </a:lnTo>
                <a:lnTo>
                  <a:pt x="552" y="316"/>
                </a:lnTo>
                <a:lnTo>
                  <a:pt x="537" y="348"/>
                </a:lnTo>
                <a:lnTo>
                  <a:pt x="519" y="379"/>
                </a:lnTo>
                <a:lnTo>
                  <a:pt x="495" y="408"/>
                </a:lnTo>
                <a:lnTo>
                  <a:pt x="467" y="432"/>
                </a:lnTo>
                <a:lnTo>
                  <a:pt x="434" y="453"/>
                </a:lnTo>
                <a:lnTo>
                  <a:pt x="399" y="469"/>
                </a:lnTo>
                <a:lnTo>
                  <a:pt x="362" y="481"/>
                </a:lnTo>
                <a:lnTo>
                  <a:pt x="322" y="490"/>
                </a:lnTo>
                <a:lnTo>
                  <a:pt x="282" y="492"/>
                </a:lnTo>
                <a:lnTo>
                  <a:pt x="241" y="490"/>
                </a:lnTo>
                <a:lnTo>
                  <a:pt x="202" y="481"/>
                </a:lnTo>
                <a:lnTo>
                  <a:pt x="165" y="469"/>
                </a:lnTo>
                <a:lnTo>
                  <a:pt x="130" y="453"/>
                </a:lnTo>
                <a:lnTo>
                  <a:pt x="97" y="432"/>
                </a:lnTo>
                <a:lnTo>
                  <a:pt x="69" y="408"/>
                </a:lnTo>
                <a:lnTo>
                  <a:pt x="45" y="379"/>
                </a:lnTo>
                <a:lnTo>
                  <a:pt x="25" y="348"/>
                </a:lnTo>
                <a:lnTo>
                  <a:pt x="12" y="316"/>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24" name="Freeform 36"/>
          <p:cNvSpPr>
            <a:spLocks/>
          </p:cNvSpPr>
          <p:nvPr/>
        </p:nvSpPr>
        <p:spPr bwMode="auto">
          <a:xfrm>
            <a:off x="1968467" y="1202267"/>
            <a:ext cx="297546" cy="260350"/>
          </a:xfrm>
          <a:custGeom>
            <a:avLst/>
            <a:gdLst/>
            <a:ahLst/>
            <a:cxnLst>
              <a:cxn ang="0">
                <a:pos x="0" y="246"/>
              </a:cxn>
              <a:cxn ang="0">
                <a:pos x="3" y="211"/>
              </a:cxn>
              <a:cxn ang="0">
                <a:pos x="12" y="178"/>
              </a:cxn>
              <a:cxn ang="0">
                <a:pos x="25" y="144"/>
              </a:cxn>
              <a:cxn ang="0">
                <a:pos x="45" y="113"/>
              </a:cxn>
              <a:cxn ang="0">
                <a:pos x="69" y="85"/>
              </a:cxn>
              <a:cxn ang="0">
                <a:pos x="97" y="61"/>
              </a:cxn>
              <a:cxn ang="0">
                <a:pos x="130" y="39"/>
              </a:cxn>
              <a:cxn ang="0">
                <a:pos x="165" y="23"/>
              </a:cxn>
              <a:cxn ang="0">
                <a:pos x="202" y="11"/>
              </a:cxn>
              <a:cxn ang="0">
                <a:pos x="241" y="3"/>
              </a:cxn>
              <a:cxn ang="0">
                <a:pos x="282" y="0"/>
              </a:cxn>
              <a:cxn ang="0">
                <a:pos x="322" y="3"/>
              </a:cxn>
              <a:cxn ang="0">
                <a:pos x="362" y="11"/>
              </a:cxn>
              <a:cxn ang="0">
                <a:pos x="399" y="23"/>
              </a:cxn>
              <a:cxn ang="0">
                <a:pos x="434" y="39"/>
              </a:cxn>
              <a:cxn ang="0">
                <a:pos x="467" y="61"/>
              </a:cxn>
              <a:cxn ang="0">
                <a:pos x="495" y="85"/>
              </a:cxn>
              <a:cxn ang="0">
                <a:pos x="519" y="113"/>
              </a:cxn>
              <a:cxn ang="0">
                <a:pos x="537" y="144"/>
              </a:cxn>
              <a:cxn ang="0">
                <a:pos x="552" y="178"/>
              </a:cxn>
              <a:cxn ang="0">
                <a:pos x="560" y="211"/>
              </a:cxn>
              <a:cxn ang="0">
                <a:pos x="563" y="246"/>
              </a:cxn>
              <a:cxn ang="0">
                <a:pos x="560" y="281"/>
              </a:cxn>
              <a:cxn ang="0">
                <a:pos x="552" y="316"/>
              </a:cxn>
              <a:cxn ang="0">
                <a:pos x="537" y="348"/>
              </a:cxn>
              <a:cxn ang="0">
                <a:pos x="519" y="379"/>
              </a:cxn>
              <a:cxn ang="0">
                <a:pos x="495" y="408"/>
              </a:cxn>
              <a:cxn ang="0">
                <a:pos x="467" y="432"/>
              </a:cxn>
              <a:cxn ang="0">
                <a:pos x="434" y="453"/>
              </a:cxn>
              <a:cxn ang="0">
                <a:pos x="399" y="469"/>
              </a:cxn>
              <a:cxn ang="0">
                <a:pos x="362" y="482"/>
              </a:cxn>
              <a:cxn ang="0">
                <a:pos x="322" y="490"/>
              </a:cxn>
              <a:cxn ang="0">
                <a:pos x="282" y="492"/>
              </a:cxn>
              <a:cxn ang="0">
                <a:pos x="241" y="490"/>
              </a:cxn>
              <a:cxn ang="0">
                <a:pos x="202" y="482"/>
              </a:cxn>
              <a:cxn ang="0">
                <a:pos x="165" y="469"/>
              </a:cxn>
              <a:cxn ang="0">
                <a:pos x="130" y="453"/>
              </a:cxn>
              <a:cxn ang="0">
                <a:pos x="97" y="432"/>
              </a:cxn>
              <a:cxn ang="0">
                <a:pos x="69" y="408"/>
              </a:cxn>
              <a:cxn ang="0">
                <a:pos x="45" y="379"/>
              </a:cxn>
              <a:cxn ang="0">
                <a:pos x="25" y="348"/>
              </a:cxn>
              <a:cxn ang="0">
                <a:pos x="12" y="316"/>
              </a:cxn>
              <a:cxn ang="0">
                <a:pos x="3" y="281"/>
              </a:cxn>
              <a:cxn ang="0">
                <a:pos x="0" y="246"/>
              </a:cxn>
            </a:cxnLst>
            <a:rect l="0" t="0" r="r" b="b"/>
            <a:pathLst>
              <a:path w="563" h="492">
                <a:moveTo>
                  <a:pt x="0" y="246"/>
                </a:moveTo>
                <a:lnTo>
                  <a:pt x="3" y="211"/>
                </a:lnTo>
                <a:lnTo>
                  <a:pt x="12" y="178"/>
                </a:lnTo>
                <a:lnTo>
                  <a:pt x="25" y="144"/>
                </a:lnTo>
                <a:lnTo>
                  <a:pt x="45" y="113"/>
                </a:lnTo>
                <a:lnTo>
                  <a:pt x="69" y="85"/>
                </a:lnTo>
                <a:lnTo>
                  <a:pt x="97" y="61"/>
                </a:lnTo>
                <a:lnTo>
                  <a:pt x="130" y="39"/>
                </a:lnTo>
                <a:lnTo>
                  <a:pt x="165" y="23"/>
                </a:lnTo>
                <a:lnTo>
                  <a:pt x="202" y="11"/>
                </a:lnTo>
                <a:lnTo>
                  <a:pt x="241" y="3"/>
                </a:lnTo>
                <a:lnTo>
                  <a:pt x="282" y="0"/>
                </a:lnTo>
                <a:lnTo>
                  <a:pt x="322" y="3"/>
                </a:lnTo>
                <a:lnTo>
                  <a:pt x="362" y="11"/>
                </a:lnTo>
                <a:lnTo>
                  <a:pt x="399" y="23"/>
                </a:lnTo>
                <a:lnTo>
                  <a:pt x="434" y="39"/>
                </a:lnTo>
                <a:lnTo>
                  <a:pt x="467" y="61"/>
                </a:lnTo>
                <a:lnTo>
                  <a:pt x="495" y="85"/>
                </a:lnTo>
                <a:lnTo>
                  <a:pt x="519" y="113"/>
                </a:lnTo>
                <a:lnTo>
                  <a:pt x="537" y="144"/>
                </a:lnTo>
                <a:lnTo>
                  <a:pt x="552" y="178"/>
                </a:lnTo>
                <a:lnTo>
                  <a:pt x="560" y="211"/>
                </a:lnTo>
                <a:lnTo>
                  <a:pt x="563" y="246"/>
                </a:lnTo>
                <a:lnTo>
                  <a:pt x="560" y="281"/>
                </a:lnTo>
                <a:lnTo>
                  <a:pt x="552" y="316"/>
                </a:lnTo>
                <a:lnTo>
                  <a:pt x="537" y="348"/>
                </a:lnTo>
                <a:lnTo>
                  <a:pt x="519" y="379"/>
                </a:lnTo>
                <a:lnTo>
                  <a:pt x="495" y="408"/>
                </a:lnTo>
                <a:lnTo>
                  <a:pt x="467" y="432"/>
                </a:lnTo>
                <a:lnTo>
                  <a:pt x="434" y="453"/>
                </a:lnTo>
                <a:lnTo>
                  <a:pt x="399" y="469"/>
                </a:lnTo>
                <a:lnTo>
                  <a:pt x="362" y="482"/>
                </a:lnTo>
                <a:lnTo>
                  <a:pt x="322" y="490"/>
                </a:lnTo>
                <a:lnTo>
                  <a:pt x="282" y="492"/>
                </a:lnTo>
                <a:lnTo>
                  <a:pt x="241" y="490"/>
                </a:lnTo>
                <a:lnTo>
                  <a:pt x="202" y="482"/>
                </a:lnTo>
                <a:lnTo>
                  <a:pt x="165" y="469"/>
                </a:lnTo>
                <a:lnTo>
                  <a:pt x="130" y="453"/>
                </a:lnTo>
                <a:lnTo>
                  <a:pt x="97" y="432"/>
                </a:lnTo>
                <a:lnTo>
                  <a:pt x="69" y="408"/>
                </a:lnTo>
                <a:lnTo>
                  <a:pt x="45" y="379"/>
                </a:lnTo>
                <a:lnTo>
                  <a:pt x="25" y="348"/>
                </a:lnTo>
                <a:lnTo>
                  <a:pt x="12" y="316"/>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25" name="Freeform 37"/>
          <p:cNvSpPr>
            <a:spLocks/>
          </p:cNvSpPr>
          <p:nvPr/>
        </p:nvSpPr>
        <p:spPr bwMode="auto">
          <a:xfrm>
            <a:off x="1968467" y="2002367"/>
            <a:ext cx="297546" cy="260350"/>
          </a:xfrm>
          <a:custGeom>
            <a:avLst/>
            <a:gdLst/>
            <a:ahLst/>
            <a:cxnLst>
              <a:cxn ang="0">
                <a:pos x="0" y="246"/>
              </a:cxn>
              <a:cxn ang="0">
                <a:pos x="3" y="211"/>
              </a:cxn>
              <a:cxn ang="0">
                <a:pos x="12" y="177"/>
              </a:cxn>
              <a:cxn ang="0">
                <a:pos x="25" y="143"/>
              </a:cxn>
              <a:cxn ang="0">
                <a:pos x="45" y="112"/>
              </a:cxn>
              <a:cxn ang="0">
                <a:pos x="69" y="84"/>
              </a:cxn>
              <a:cxn ang="0">
                <a:pos x="97" y="60"/>
              </a:cxn>
              <a:cxn ang="0">
                <a:pos x="130" y="39"/>
              </a:cxn>
              <a:cxn ang="0">
                <a:pos x="165" y="22"/>
              </a:cxn>
              <a:cxn ang="0">
                <a:pos x="202" y="10"/>
              </a:cxn>
              <a:cxn ang="0">
                <a:pos x="241" y="2"/>
              </a:cxn>
              <a:cxn ang="0">
                <a:pos x="282" y="0"/>
              </a:cxn>
              <a:cxn ang="0">
                <a:pos x="322" y="2"/>
              </a:cxn>
              <a:cxn ang="0">
                <a:pos x="362" y="10"/>
              </a:cxn>
              <a:cxn ang="0">
                <a:pos x="399" y="22"/>
              </a:cxn>
              <a:cxn ang="0">
                <a:pos x="434" y="39"/>
              </a:cxn>
              <a:cxn ang="0">
                <a:pos x="467" y="60"/>
              </a:cxn>
              <a:cxn ang="0">
                <a:pos x="495" y="84"/>
              </a:cxn>
              <a:cxn ang="0">
                <a:pos x="519" y="112"/>
              </a:cxn>
              <a:cxn ang="0">
                <a:pos x="537" y="143"/>
              </a:cxn>
              <a:cxn ang="0">
                <a:pos x="552" y="177"/>
              </a:cxn>
              <a:cxn ang="0">
                <a:pos x="560" y="211"/>
              </a:cxn>
              <a:cxn ang="0">
                <a:pos x="563" y="246"/>
              </a:cxn>
              <a:cxn ang="0">
                <a:pos x="560" y="280"/>
              </a:cxn>
              <a:cxn ang="0">
                <a:pos x="552" y="315"/>
              </a:cxn>
              <a:cxn ang="0">
                <a:pos x="537" y="348"/>
              </a:cxn>
              <a:cxn ang="0">
                <a:pos x="519" y="379"/>
              </a:cxn>
              <a:cxn ang="0">
                <a:pos x="495" y="407"/>
              </a:cxn>
              <a:cxn ang="0">
                <a:pos x="467" y="431"/>
              </a:cxn>
              <a:cxn ang="0">
                <a:pos x="434" y="453"/>
              </a:cxn>
              <a:cxn ang="0">
                <a:pos x="399" y="469"/>
              </a:cxn>
              <a:cxn ang="0">
                <a:pos x="362" y="481"/>
              </a:cxn>
              <a:cxn ang="0">
                <a:pos x="322" y="489"/>
              </a:cxn>
              <a:cxn ang="0">
                <a:pos x="282" y="492"/>
              </a:cxn>
              <a:cxn ang="0">
                <a:pos x="241" y="489"/>
              </a:cxn>
              <a:cxn ang="0">
                <a:pos x="202" y="481"/>
              </a:cxn>
              <a:cxn ang="0">
                <a:pos x="165" y="469"/>
              </a:cxn>
              <a:cxn ang="0">
                <a:pos x="130" y="453"/>
              </a:cxn>
              <a:cxn ang="0">
                <a:pos x="97" y="431"/>
              </a:cxn>
              <a:cxn ang="0">
                <a:pos x="69" y="407"/>
              </a:cxn>
              <a:cxn ang="0">
                <a:pos x="45" y="379"/>
              </a:cxn>
              <a:cxn ang="0">
                <a:pos x="25" y="348"/>
              </a:cxn>
              <a:cxn ang="0">
                <a:pos x="12" y="315"/>
              </a:cxn>
              <a:cxn ang="0">
                <a:pos x="3" y="280"/>
              </a:cxn>
              <a:cxn ang="0">
                <a:pos x="0" y="246"/>
              </a:cxn>
            </a:cxnLst>
            <a:rect l="0" t="0" r="r" b="b"/>
            <a:pathLst>
              <a:path w="563" h="492">
                <a:moveTo>
                  <a:pt x="0" y="246"/>
                </a:moveTo>
                <a:lnTo>
                  <a:pt x="3" y="211"/>
                </a:lnTo>
                <a:lnTo>
                  <a:pt x="12" y="177"/>
                </a:lnTo>
                <a:lnTo>
                  <a:pt x="25" y="143"/>
                </a:lnTo>
                <a:lnTo>
                  <a:pt x="45" y="112"/>
                </a:lnTo>
                <a:lnTo>
                  <a:pt x="69" y="84"/>
                </a:lnTo>
                <a:lnTo>
                  <a:pt x="97" y="60"/>
                </a:lnTo>
                <a:lnTo>
                  <a:pt x="130" y="39"/>
                </a:lnTo>
                <a:lnTo>
                  <a:pt x="165" y="22"/>
                </a:lnTo>
                <a:lnTo>
                  <a:pt x="202" y="10"/>
                </a:lnTo>
                <a:lnTo>
                  <a:pt x="241" y="2"/>
                </a:lnTo>
                <a:lnTo>
                  <a:pt x="282" y="0"/>
                </a:lnTo>
                <a:lnTo>
                  <a:pt x="322" y="2"/>
                </a:lnTo>
                <a:lnTo>
                  <a:pt x="362" y="10"/>
                </a:lnTo>
                <a:lnTo>
                  <a:pt x="399" y="22"/>
                </a:lnTo>
                <a:lnTo>
                  <a:pt x="434" y="39"/>
                </a:lnTo>
                <a:lnTo>
                  <a:pt x="467" y="60"/>
                </a:lnTo>
                <a:lnTo>
                  <a:pt x="495" y="84"/>
                </a:lnTo>
                <a:lnTo>
                  <a:pt x="519" y="112"/>
                </a:lnTo>
                <a:lnTo>
                  <a:pt x="537" y="143"/>
                </a:lnTo>
                <a:lnTo>
                  <a:pt x="552" y="177"/>
                </a:lnTo>
                <a:lnTo>
                  <a:pt x="560" y="211"/>
                </a:lnTo>
                <a:lnTo>
                  <a:pt x="563" y="246"/>
                </a:lnTo>
                <a:lnTo>
                  <a:pt x="560" y="280"/>
                </a:lnTo>
                <a:lnTo>
                  <a:pt x="552" y="315"/>
                </a:lnTo>
                <a:lnTo>
                  <a:pt x="537" y="348"/>
                </a:lnTo>
                <a:lnTo>
                  <a:pt x="519" y="379"/>
                </a:lnTo>
                <a:lnTo>
                  <a:pt x="495" y="407"/>
                </a:lnTo>
                <a:lnTo>
                  <a:pt x="467" y="431"/>
                </a:lnTo>
                <a:lnTo>
                  <a:pt x="434" y="453"/>
                </a:lnTo>
                <a:lnTo>
                  <a:pt x="399" y="469"/>
                </a:lnTo>
                <a:lnTo>
                  <a:pt x="362" y="481"/>
                </a:lnTo>
                <a:lnTo>
                  <a:pt x="322" y="489"/>
                </a:lnTo>
                <a:lnTo>
                  <a:pt x="282" y="492"/>
                </a:lnTo>
                <a:lnTo>
                  <a:pt x="241" y="489"/>
                </a:lnTo>
                <a:lnTo>
                  <a:pt x="202" y="481"/>
                </a:lnTo>
                <a:lnTo>
                  <a:pt x="165" y="469"/>
                </a:lnTo>
                <a:lnTo>
                  <a:pt x="130" y="453"/>
                </a:lnTo>
                <a:lnTo>
                  <a:pt x="97" y="431"/>
                </a:lnTo>
                <a:lnTo>
                  <a:pt x="69" y="407"/>
                </a:lnTo>
                <a:lnTo>
                  <a:pt x="45" y="379"/>
                </a:lnTo>
                <a:lnTo>
                  <a:pt x="25" y="348"/>
                </a:lnTo>
                <a:lnTo>
                  <a:pt x="12" y="315"/>
                </a:lnTo>
                <a:lnTo>
                  <a:pt x="3" y="280"/>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26" name="Freeform 38"/>
          <p:cNvSpPr>
            <a:spLocks/>
          </p:cNvSpPr>
          <p:nvPr/>
        </p:nvSpPr>
        <p:spPr bwMode="auto">
          <a:xfrm>
            <a:off x="1968467" y="2482850"/>
            <a:ext cx="297546" cy="260350"/>
          </a:xfrm>
          <a:custGeom>
            <a:avLst/>
            <a:gdLst/>
            <a:ahLst/>
            <a:cxnLst>
              <a:cxn ang="0">
                <a:pos x="0" y="246"/>
              </a:cxn>
              <a:cxn ang="0">
                <a:pos x="3" y="211"/>
              </a:cxn>
              <a:cxn ang="0">
                <a:pos x="12" y="177"/>
              </a:cxn>
              <a:cxn ang="0">
                <a:pos x="25" y="144"/>
              </a:cxn>
              <a:cxn ang="0">
                <a:pos x="45" y="113"/>
              </a:cxn>
              <a:cxn ang="0">
                <a:pos x="69" y="85"/>
              </a:cxn>
              <a:cxn ang="0">
                <a:pos x="97" y="60"/>
              </a:cxn>
              <a:cxn ang="0">
                <a:pos x="130" y="39"/>
              </a:cxn>
              <a:cxn ang="0">
                <a:pos x="165" y="23"/>
              </a:cxn>
              <a:cxn ang="0">
                <a:pos x="202" y="11"/>
              </a:cxn>
              <a:cxn ang="0">
                <a:pos x="241" y="3"/>
              </a:cxn>
              <a:cxn ang="0">
                <a:pos x="282" y="0"/>
              </a:cxn>
              <a:cxn ang="0">
                <a:pos x="322" y="3"/>
              </a:cxn>
              <a:cxn ang="0">
                <a:pos x="362" y="11"/>
              </a:cxn>
              <a:cxn ang="0">
                <a:pos x="399" y="23"/>
              </a:cxn>
              <a:cxn ang="0">
                <a:pos x="434" y="39"/>
              </a:cxn>
              <a:cxn ang="0">
                <a:pos x="467" y="60"/>
              </a:cxn>
              <a:cxn ang="0">
                <a:pos x="495" y="85"/>
              </a:cxn>
              <a:cxn ang="0">
                <a:pos x="519" y="113"/>
              </a:cxn>
              <a:cxn ang="0">
                <a:pos x="537" y="144"/>
              </a:cxn>
              <a:cxn ang="0">
                <a:pos x="552" y="177"/>
              </a:cxn>
              <a:cxn ang="0">
                <a:pos x="560" y="211"/>
              </a:cxn>
              <a:cxn ang="0">
                <a:pos x="563" y="246"/>
              </a:cxn>
              <a:cxn ang="0">
                <a:pos x="560" y="281"/>
              </a:cxn>
              <a:cxn ang="0">
                <a:pos x="552" y="316"/>
              </a:cxn>
              <a:cxn ang="0">
                <a:pos x="537" y="348"/>
              </a:cxn>
              <a:cxn ang="0">
                <a:pos x="519" y="379"/>
              </a:cxn>
              <a:cxn ang="0">
                <a:pos x="495" y="407"/>
              </a:cxn>
              <a:cxn ang="0">
                <a:pos x="467" y="431"/>
              </a:cxn>
              <a:cxn ang="0">
                <a:pos x="434" y="453"/>
              </a:cxn>
              <a:cxn ang="0">
                <a:pos x="399" y="469"/>
              </a:cxn>
              <a:cxn ang="0">
                <a:pos x="362" y="481"/>
              </a:cxn>
              <a:cxn ang="0">
                <a:pos x="322" y="489"/>
              </a:cxn>
              <a:cxn ang="0">
                <a:pos x="282" y="492"/>
              </a:cxn>
              <a:cxn ang="0">
                <a:pos x="241" y="489"/>
              </a:cxn>
              <a:cxn ang="0">
                <a:pos x="202" y="481"/>
              </a:cxn>
              <a:cxn ang="0">
                <a:pos x="165" y="469"/>
              </a:cxn>
              <a:cxn ang="0">
                <a:pos x="130" y="453"/>
              </a:cxn>
              <a:cxn ang="0">
                <a:pos x="97" y="431"/>
              </a:cxn>
              <a:cxn ang="0">
                <a:pos x="69" y="407"/>
              </a:cxn>
              <a:cxn ang="0">
                <a:pos x="45" y="379"/>
              </a:cxn>
              <a:cxn ang="0">
                <a:pos x="25" y="348"/>
              </a:cxn>
              <a:cxn ang="0">
                <a:pos x="12" y="316"/>
              </a:cxn>
              <a:cxn ang="0">
                <a:pos x="3" y="281"/>
              </a:cxn>
              <a:cxn ang="0">
                <a:pos x="0" y="246"/>
              </a:cxn>
            </a:cxnLst>
            <a:rect l="0" t="0" r="r" b="b"/>
            <a:pathLst>
              <a:path w="563" h="492">
                <a:moveTo>
                  <a:pt x="0" y="246"/>
                </a:moveTo>
                <a:lnTo>
                  <a:pt x="3" y="211"/>
                </a:lnTo>
                <a:lnTo>
                  <a:pt x="12" y="177"/>
                </a:lnTo>
                <a:lnTo>
                  <a:pt x="25" y="144"/>
                </a:lnTo>
                <a:lnTo>
                  <a:pt x="45" y="113"/>
                </a:lnTo>
                <a:lnTo>
                  <a:pt x="69" y="85"/>
                </a:lnTo>
                <a:lnTo>
                  <a:pt x="97" y="60"/>
                </a:lnTo>
                <a:lnTo>
                  <a:pt x="130" y="39"/>
                </a:lnTo>
                <a:lnTo>
                  <a:pt x="165" y="23"/>
                </a:lnTo>
                <a:lnTo>
                  <a:pt x="202" y="11"/>
                </a:lnTo>
                <a:lnTo>
                  <a:pt x="241" y="3"/>
                </a:lnTo>
                <a:lnTo>
                  <a:pt x="282" y="0"/>
                </a:lnTo>
                <a:lnTo>
                  <a:pt x="322" y="3"/>
                </a:lnTo>
                <a:lnTo>
                  <a:pt x="362" y="11"/>
                </a:lnTo>
                <a:lnTo>
                  <a:pt x="399" y="23"/>
                </a:lnTo>
                <a:lnTo>
                  <a:pt x="434" y="39"/>
                </a:lnTo>
                <a:lnTo>
                  <a:pt x="467" y="60"/>
                </a:lnTo>
                <a:lnTo>
                  <a:pt x="495" y="85"/>
                </a:lnTo>
                <a:lnTo>
                  <a:pt x="519" y="113"/>
                </a:lnTo>
                <a:lnTo>
                  <a:pt x="537" y="144"/>
                </a:lnTo>
                <a:lnTo>
                  <a:pt x="552" y="177"/>
                </a:lnTo>
                <a:lnTo>
                  <a:pt x="560" y="211"/>
                </a:lnTo>
                <a:lnTo>
                  <a:pt x="563" y="246"/>
                </a:lnTo>
                <a:lnTo>
                  <a:pt x="560" y="281"/>
                </a:lnTo>
                <a:lnTo>
                  <a:pt x="552" y="316"/>
                </a:lnTo>
                <a:lnTo>
                  <a:pt x="537" y="348"/>
                </a:lnTo>
                <a:lnTo>
                  <a:pt x="519" y="379"/>
                </a:lnTo>
                <a:lnTo>
                  <a:pt x="495" y="407"/>
                </a:lnTo>
                <a:lnTo>
                  <a:pt x="467" y="431"/>
                </a:lnTo>
                <a:lnTo>
                  <a:pt x="434" y="453"/>
                </a:lnTo>
                <a:lnTo>
                  <a:pt x="399" y="469"/>
                </a:lnTo>
                <a:lnTo>
                  <a:pt x="362" y="481"/>
                </a:lnTo>
                <a:lnTo>
                  <a:pt x="322" y="489"/>
                </a:lnTo>
                <a:lnTo>
                  <a:pt x="282" y="492"/>
                </a:lnTo>
                <a:lnTo>
                  <a:pt x="241" y="489"/>
                </a:lnTo>
                <a:lnTo>
                  <a:pt x="202" y="481"/>
                </a:lnTo>
                <a:lnTo>
                  <a:pt x="165" y="469"/>
                </a:lnTo>
                <a:lnTo>
                  <a:pt x="130" y="453"/>
                </a:lnTo>
                <a:lnTo>
                  <a:pt x="97" y="431"/>
                </a:lnTo>
                <a:lnTo>
                  <a:pt x="69" y="407"/>
                </a:lnTo>
                <a:lnTo>
                  <a:pt x="45" y="379"/>
                </a:lnTo>
                <a:lnTo>
                  <a:pt x="25" y="348"/>
                </a:lnTo>
                <a:lnTo>
                  <a:pt x="12" y="316"/>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27" name="Freeform 39"/>
          <p:cNvSpPr>
            <a:spLocks/>
          </p:cNvSpPr>
          <p:nvPr/>
        </p:nvSpPr>
        <p:spPr bwMode="auto">
          <a:xfrm>
            <a:off x="1968467" y="2856441"/>
            <a:ext cx="297546" cy="260350"/>
          </a:xfrm>
          <a:custGeom>
            <a:avLst/>
            <a:gdLst/>
            <a:ahLst/>
            <a:cxnLst>
              <a:cxn ang="0">
                <a:pos x="0" y="246"/>
              </a:cxn>
              <a:cxn ang="0">
                <a:pos x="3" y="211"/>
              </a:cxn>
              <a:cxn ang="0">
                <a:pos x="12" y="177"/>
              </a:cxn>
              <a:cxn ang="0">
                <a:pos x="25" y="143"/>
              </a:cxn>
              <a:cxn ang="0">
                <a:pos x="45" y="112"/>
              </a:cxn>
              <a:cxn ang="0">
                <a:pos x="69" y="84"/>
              </a:cxn>
              <a:cxn ang="0">
                <a:pos x="97" y="60"/>
              </a:cxn>
              <a:cxn ang="0">
                <a:pos x="130" y="39"/>
              </a:cxn>
              <a:cxn ang="0">
                <a:pos x="165" y="22"/>
              </a:cxn>
              <a:cxn ang="0">
                <a:pos x="202" y="10"/>
              </a:cxn>
              <a:cxn ang="0">
                <a:pos x="241" y="2"/>
              </a:cxn>
              <a:cxn ang="0">
                <a:pos x="282" y="0"/>
              </a:cxn>
              <a:cxn ang="0">
                <a:pos x="322" y="2"/>
              </a:cxn>
              <a:cxn ang="0">
                <a:pos x="362" y="10"/>
              </a:cxn>
              <a:cxn ang="0">
                <a:pos x="399" y="22"/>
              </a:cxn>
              <a:cxn ang="0">
                <a:pos x="434" y="39"/>
              </a:cxn>
              <a:cxn ang="0">
                <a:pos x="467" y="60"/>
              </a:cxn>
              <a:cxn ang="0">
                <a:pos x="495" y="84"/>
              </a:cxn>
              <a:cxn ang="0">
                <a:pos x="519" y="112"/>
              </a:cxn>
              <a:cxn ang="0">
                <a:pos x="537" y="143"/>
              </a:cxn>
              <a:cxn ang="0">
                <a:pos x="552" y="177"/>
              </a:cxn>
              <a:cxn ang="0">
                <a:pos x="560" y="211"/>
              </a:cxn>
              <a:cxn ang="0">
                <a:pos x="563" y="246"/>
              </a:cxn>
              <a:cxn ang="0">
                <a:pos x="560" y="281"/>
              </a:cxn>
              <a:cxn ang="0">
                <a:pos x="552" y="315"/>
              </a:cxn>
              <a:cxn ang="0">
                <a:pos x="537" y="348"/>
              </a:cxn>
              <a:cxn ang="0">
                <a:pos x="519" y="379"/>
              </a:cxn>
              <a:cxn ang="0">
                <a:pos x="495" y="407"/>
              </a:cxn>
              <a:cxn ang="0">
                <a:pos x="467" y="431"/>
              </a:cxn>
              <a:cxn ang="0">
                <a:pos x="434" y="453"/>
              </a:cxn>
              <a:cxn ang="0">
                <a:pos x="399" y="469"/>
              </a:cxn>
              <a:cxn ang="0">
                <a:pos x="362" y="481"/>
              </a:cxn>
              <a:cxn ang="0">
                <a:pos x="322" y="489"/>
              </a:cxn>
              <a:cxn ang="0">
                <a:pos x="282" y="492"/>
              </a:cxn>
              <a:cxn ang="0">
                <a:pos x="241" y="489"/>
              </a:cxn>
              <a:cxn ang="0">
                <a:pos x="202" y="481"/>
              </a:cxn>
              <a:cxn ang="0">
                <a:pos x="165" y="469"/>
              </a:cxn>
              <a:cxn ang="0">
                <a:pos x="130" y="453"/>
              </a:cxn>
              <a:cxn ang="0">
                <a:pos x="97" y="431"/>
              </a:cxn>
              <a:cxn ang="0">
                <a:pos x="69" y="407"/>
              </a:cxn>
              <a:cxn ang="0">
                <a:pos x="45" y="379"/>
              </a:cxn>
              <a:cxn ang="0">
                <a:pos x="25" y="348"/>
              </a:cxn>
              <a:cxn ang="0">
                <a:pos x="12" y="315"/>
              </a:cxn>
              <a:cxn ang="0">
                <a:pos x="3" y="281"/>
              </a:cxn>
              <a:cxn ang="0">
                <a:pos x="0" y="246"/>
              </a:cxn>
            </a:cxnLst>
            <a:rect l="0" t="0" r="r" b="b"/>
            <a:pathLst>
              <a:path w="563" h="492">
                <a:moveTo>
                  <a:pt x="0" y="246"/>
                </a:moveTo>
                <a:lnTo>
                  <a:pt x="3" y="211"/>
                </a:lnTo>
                <a:lnTo>
                  <a:pt x="12" y="177"/>
                </a:lnTo>
                <a:lnTo>
                  <a:pt x="25" y="143"/>
                </a:lnTo>
                <a:lnTo>
                  <a:pt x="45" y="112"/>
                </a:lnTo>
                <a:lnTo>
                  <a:pt x="69" y="84"/>
                </a:lnTo>
                <a:lnTo>
                  <a:pt x="97" y="60"/>
                </a:lnTo>
                <a:lnTo>
                  <a:pt x="130" y="39"/>
                </a:lnTo>
                <a:lnTo>
                  <a:pt x="165" y="22"/>
                </a:lnTo>
                <a:lnTo>
                  <a:pt x="202" y="10"/>
                </a:lnTo>
                <a:lnTo>
                  <a:pt x="241" y="2"/>
                </a:lnTo>
                <a:lnTo>
                  <a:pt x="282" y="0"/>
                </a:lnTo>
                <a:lnTo>
                  <a:pt x="322" y="2"/>
                </a:lnTo>
                <a:lnTo>
                  <a:pt x="362" y="10"/>
                </a:lnTo>
                <a:lnTo>
                  <a:pt x="399" y="22"/>
                </a:lnTo>
                <a:lnTo>
                  <a:pt x="434" y="39"/>
                </a:lnTo>
                <a:lnTo>
                  <a:pt x="467" y="60"/>
                </a:lnTo>
                <a:lnTo>
                  <a:pt x="495" y="84"/>
                </a:lnTo>
                <a:lnTo>
                  <a:pt x="519" y="112"/>
                </a:lnTo>
                <a:lnTo>
                  <a:pt x="537" y="143"/>
                </a:lnTo>
                <a:lnTo>
                  <a:pt x="552" y="177"/>
                </a:lnTo>
                <a:lnTo>
                  <a:pt x="560" y="211"/>
                </a:lnTo>
                <a:lnTo>
                  <a:pt x="563" y="246"/>
                </a:lnTo>
                <a:lnTo>
                  <a:pt x="560" y="281"/>
                </a:lnTo>
                <a:lnTo>
                  <a:pt x="552" y="315"/>
                </a:lnTo>
                <a:lnTo>
                  <a:pt x="537" y="348"/>
                </a:lnTo>
                <a:lnTo>
                  <a:pt x="519" y="379"/>
                </a:lnTo>
                <a:lnTo>
                  <a:pt x="495" y="407"/>
                </a:lnTo>
                <a:lnTo>
                  <a:pt x="467" y="431"/>
                </a:lnTo>
                <a:lnTo>
                  <a:pt x="434" y="453"/>
                </a:lnTo>
                <a:lnTo>
                  <a:pt x="399" y="469"/>
                </a:lnTo>
                <a:lnTo>
                  <a:pt x="362" y="481"/>
                </a:lnTo>
                <a:lnTo>
                  <a:pt x="322" y="489"/>
                </a:lnTo>
                <a:lnTo>
                  <a:pt x="282" y="492"/>
                </a:lnTo>
                <a:lnTo>
                  <a:pt x="241" y="489"/>
                </a:lnTo>
                <a:lnTo>
                  <a:pt x="202" y="481"/>
                </a:lnTo>
                <a:lnTo>
                  <a:pt x="165" y="469"/>
                </a:lnTo>
                <a:lnTo>
                  <a:pt x="130" y="453"/>
                </a:lnTo>
                <a:lnTo>
                  <a:pt x="97" y="431"/>
                </a:lnTo>
                <a:lnTo>
                  <a:pt x="69" y="407"/>
                </a:lnTo>
                <a:lnTo>
                  <a:pt x="45" y="379"/>
                </a:lnTo>
                <a:lnTo>
                  <a:pt x="25" y="348"/>
                </a:lnTo>
                <a:lnTo>
                  <a:pt x="12" y="315"/>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28" name="Freeform 40"/>
          <p:cNvSpPr>
            <a:spLocks/>
          </p:cNvSpPr>
          <p:nvPr/>
        </p:nvSpPr>
        <p:spPr bwMode="auto">
          <a:xfrm>
            <a:off x="2833575" y="2476500"/>
            <a:ext cx="297547" cy="260350"/>
          </a:xfrm>
          <a:custGeom>
            <a:avLst/>
            <a:gdLst/>
            <a:ahLst/>
            <a:cxnLst>
              <a:cxn ang="0">
                <a:pos x="0" y="246"/>
              </a:cxn>
              <a:cxn ang="0">
                <a:pos x="3" y="211"/>
              </a:cxn>
              <a:cxn ang="0">
                <a:pos x="10" y="176"/>
              </a:cxn>
              <a:cxn ang="0">
                <a:pos x="25" y="144"/>
              </a:cxn>
              <a:cxn ang="0">
                <a:pos x="45" y="113"/>
              </a:cxn>
              <a:cxn ang="0">
                <a:pos x="69" y="84"/>
              </a:cxn>
              <a:cxn ang="0">
                <a:pos x="97" y="60"/>
              </a:cxn>
              <a:cxn ang="0">
                <a:pos x="129" y="39"/>
              </a:cxn>
              <a:cxn ang="0">
                <a:pos x="163" y="21"/>
              </a:cxn>
              <a:cxn ang="0">
                <a:pos x="202" y="9"/>
              </a:cxn>
              <a:cxn ang="0">
                <a:pos x="241" y="2"/>
              </a:cxn>
              <a:cxn ang="0">
                <a:pos x="281" y="0"/>
              </a:cxn>
              <a:cxn ang="0">
                <a:pos x="321" y="2"/>
              </a:cxn>
              <a:cxn ang="0">
                <a:pos x="360" y="9"/>
              </a:cxn>
              <a:cxn ang="0">
                <a:pos x="398" y="21"/>
              </a:cxn>
              <a:cxn ang="0">
                <a:pos x="434" y="39"/>
              </a:cxn>
              <a:cxn ang="0">
                <a:pos x="465" y="60"/>
              </a:cxn>
              <a:cxn ang="0">
                <a:pos x="494" y="84"/>
              </a:cxn>
              <a:cxn ang="0">
                <a:pos x="518" y="113"/>
              </a:cxn>
              <a:cxn ang="0">
                <a:pos x="537" y="144"/>
              </a:cxn>
              <a:cxn ang="0">
                <a:pos x="551" y="176"/>
              </a:cxn>
              <a:cxn ang="0">
                <a:pos x="560" y="211"/>
              </a:cxn>
              <a:cxn ang="0">
                <a:pos x="563" y="246"/>
              </a:cxn>
              <a:cxn ang="0">
                <a:pos x="560" y="281"/>
              </a:cxn>
              <a:cxn ang="0">
                <a:pos x="551" y="314"/>
              </a:cxn>
              <a:cxn ang="0">
                <a:pos x="537" y="348"/>
              </a:cxn>
              <a:cxn ang="0">
                <a:pos x="518" y="379"/>
              </a:cxn>
              <a:cxn ang="0">
                <a:pos x="494" y="406"/>
              </a:cxn>
              <a:cxn ang="0">
                <a:pos x="465" y="431"/>
              </a:cxn>
              <a:cxn ang="0">
                <a:pos x="434" y="451"/>
              </a:cxn>
              <a:cxn ang="0">
                <a:pos x="398" y="469"/>
              </a:cxn>
              <a:cxn ang="0">
                <a:pos x="360" y="481"/>
              </a:cxn>
              <a:cxn ang="0">
                <a:pos x="321" y="489"/>
              </a:cxn>
              <a:cxn ang="0">
                <a:pos x="281" y="492"/>
              </a:cxn>
              <a:cxn ang="0">
                <a:pos x="241" y="489"/>
              </a:cxn>
              <a:cxn ang="0">
                <a:pos x="202" y="481"/>
              </a:cxn>
              <a:cxn ang="0">
                <a:pos x="163" y="469"/>
              </a:cxn>
              <a:cxn ang="0">
                <a:pos x="129" y="451"/>
              </a:cxn>
              <a:cxn ang="0">
                <a:pos x="97" y="431"/>
              </a:cxn>
              <a:cxn ang="0">
                <a:pos x="69" y="406"/>
              </a:cxn>
              <a:cxn ang="0">
                <a:pos x="45" y="379"/>
              </a:cxn>
              <a:cxn ang="0">
                <a:pos x="25" y="348"/>
              </a:cxn>
              <a:cxn ang="0">
                <a:pos x="10" y="314"/>
              </a:cxn>
              <a:cxn ang="0">
                <a:pos x="3" y="281"/>
              </a:cxn>
              <a:cxn ang="0">
                <a:pos x="0" y="246"/>
              </a:cxn>
            </a:cxnLst>
            <a:rect l="0" t="0" r="r" b="b"/>
            <a:pathLst>
              <a:path w="563" h="492">
                <a:moveTo>
                  <a:pt x="0" y="246"/>
                </a:moveTo>
                <a:lnTo>
                  <a:pt x="3" y="211"/>
                </a:lnTo>
                <a:lnTo>
                  <a:pt x="10" y="176"/>
                </a:lnTo>
                <a:lnTo>
                  <a:pt x="25" y="144"/>
                </a:lnTo>
                <a:lnTo>
                  <a:pt x="45" y="113"/>
                </a:lnTo>
                <a:lnTo>
                  <a:pt x="69" y="84"/>
                </a:lnTo>
                <a:lnTo>
                  <a:pt x="97" y="60"/>
                </a:lnTo>
                <a:lnTo>
                  <a:pt x="129" y="39"/>
                </a:lnTo>
                <a:lnTo>
                  <a:pt x="163" y="21"/>
                </a:lnTo>
                <a:lnTo>
                  <a:pt x="202" y="9"/>
                </a:lnTo>
                <a:lnTo>
                  <a:pt x="241" y="2"/>
                </a:lnTo>
                <a:lnTo>
                  <a:pt x="281" y="0"/>
                </a:lnTo>
                <a:lnTo>
                  <a:pt x="321" y="2"/>
                </a:lnTo>
                <a:lnTo>
                  <a:pt x="360" y="9"/>
                </a:lnTo>
                <a:lnTo>
                  <a:pt x="398" y="21"/>
                </a:lnTo>
                <a:lnTo>
                  <a:pt x="434" y="39"/>
                </a:lnTo>
                <a:lnTo>
                  <a:pt x="465" y="60"/>
                </a:lnTo>
                <a:lnTo>
                  <a:pt x="494" y="84"/>
                </a:lnTo>
                <a:lnTo>
                  <a:pt x="518" y="113"/>
                </a:lnTo>
                <a:lnTo>
                  <a:pt x="537" y="144"/>
                </a:lnTo>
                <a:lnTo>
                  <a:pt x="551" y="176"/>
                </a:lnTo>
                <a:lnTo>
                  <a:pt x="560" y="211"/>
                </a:lnTo>
                <a:lnTo>
                  <a:pt x="563" y="246"/>
                </a:lnTo>
                <a:lnTo>
                  <a:pt x="560" y="281"/>
                </a:lnTo>
                <a:lnTo>
                  <a:pt x="551" y="314"/>
                </a:lnTo>
                <a:lnTo>
                  <a:pt x="537" y="348"/>
                </a:lnTo>
                <a:lnTo>
                  <a:pt x="518" y="379"/>
                </a:lnTo>
                <a:lnTo>
                  <a:pt x="494" y="406"/>
                </a:lnTo>
                <a:lnTo>
                  <a:pt x="465" y="431"/>
                </a:lnTo>
                <a:lnTo>
                  <a:pt x="434" y="451"/>
                </a:lnTo>
                <a:lnTo>
                  <a:pt x="398" y="469"/>
                </a:lnTo>
                <a:lnTo>
                  <a:pt x="360" y="481"/>
                </a:lnTo>
                <a:lnTo>
                  <a:pt x="321" y="489"/>
                </a:lnTo>
                <a:lnTo>
                  <a:pt x="281" y="492"/>
                </a:lnTo>
                <a:lnTo>
                  <a:pt x="241" y="489"/>
                </a:lnTo>
                <a:lnTo>
                  <a:pt x="202" y="481"/>
                </a:lnTo>
                <a:lnTo>
                  <a:pt x="163" y="469"/>
                </a:lnTo>
                <a:lnTo>
                  <a:pt x="129" y="451"/>
                </a:lnTo>
                <a:lnTo>
                  <a:pt x="97" y="431"/>
                </a:lnTo>
                <a:lnTo>
                  <a:pt x="69" y="406"/>
                </a:lnTo>
                <a:lnTo>
                  <a:pt x="45" y="379"/>
                </a:lnTo>
                <a:lnTo>
                  <a:pt x="25" y="348"/>
                </a:lnTo>
                <a:lnTo>
                  <a:pt x="10" y="314"/>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29" name="Line 41"/>
          <p:cNvSpPr>
            <a:spLocks noChangeShapeType="1"/>
          </p:cNvSpPr>
          <p:nvPr/>
        </p:nvSpPr>
        <p:spPr bwMode="auto">
          <a:xfrm flipH="1">
            <a:off x="2266013" y="2980267"/>
            <a:ext cx="567562"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0" name="Freeform 42"/>
          <p:cNvSpPr>
            <a:spLocks/>
          </p:cNvSpPr>
          <p:nvPr/>
        </p:nvSpPr>
        <p:spPr bwMode="auto">
          <a:xfrm>
            <a:off x="2833575" y="2850091"/>
            <a:ext cx="297547" cy="260350"/>
          </a:xfrm>
          <a:custGeom>
            <a:avLst/>
            <a:gdLst/>
            <a:ahLst/>
            <a:cxnLst>
              <a:cxn ang="0">
                <a:pos x="0" y="246"/>
              </a:cxn>
              <a:cxn ang="0">
                <a:pos x="3" y="212"/>
              </a:cxn>
              <a:cxn ang="0">
                <a:pos x="10" y="177"/>
              </a:cxn>
              <a:cxn ang="0">
                <a:pos x="25" y="144"/>
              </a:cxn>
              <a:cxn ang="0">
                <a:pos x="45" y="113"/>
              </a:cxn>
              <a:cxn ang="0">
                <a:pos x="69" y="85"/>
              </a:cxn>
              <a:cxn ang="0">
                <a:pos x="97" y="61"/>
              </a:cxn>
              <a:cxn ang="0">
                <a:pos x="129" y="39"/>
              </a:cxn>
              <a:cxn ang="0">
                <a:pos x="163" y="22"/>
              </a:cxn>
              <a:cxn ang="0">
                <a:pos x="202" y="10"/>
              </a:cxn>
              <a:cxn ang="0">
                <a:pos x="241" y="3"/>
              </a:cxn>
              <a:cxn ang="0">
                <a:pos x="281" y="0"/>
              </a:cxn>
              <a:cxn ang="0">
                <a:pos x="321" y="3"/>
              </a:cxn>
              <a:cxn ang="0">
                <a:pos x="360" y="10"/>
              </a:cxn>
              <a:cxn ang="0">
                <a:pos x="398" y="22"/>
              </a:cxn>
              <a:cxn ang="0">
                <a:pos x="434" y="39"/>
              </a:cxn>
              <a:cxn ang="0">
                <a:pos x="465" y="61"/>
              </a:cxn>
              <a:cxn ang="0">
                <a:pos x="494" y="85"/>
              </a:cxn>
              <a:cxn ang="0">
                <a:pos x="518" y="113"/>
              </a:cxn>
              <a:cxn ang="0">
                <a:pos x="537" y="144"/>
              </a:cxn>
              <a:cxn ang="0">
                <a:pos x="551" y="177"/>
              </a:cxn>
              <a:cxn ang="0">
                <a:pos x="560" y="212"/>
              </a:cxn>
              <a:cxn ang="0">
                <a:pos x="563" y="246"/>
              </a:cxn>
              <a:cxn ang="0">
                <a:pos x="560" y="281"/>
              </a:cxn>
              <a:cxn ang="0">
                <a:pos x="551" y="315"/>
              </a:cxn>
              <a:cxn ang="0">
                <a:pos x="537" y="349"/>
              </a:cxn>
              <a:cxn ang="0">
                <a:pos x="518" y="380"/>
              </a:cxn>
              <a:cxn ang="0">
                <a:pos x="494" y="406"/>
              </a:cxn>
              <a:cxn ang="0">
                <a:pos x="465" y="432"/>
              </a:cxn>
              <a:cxn ang="0">
                <a:pos x="434" y="452"/>
              </a:cxn>
              <a:cxn ang="0">
                <a:pos x="398" y="470"/>
              </a:cxn>
              <a:cxn ang="0">
                <a:pos x="360" y="482"/>
              </a:cxn>
              <a:cxn ang="0">
                <a:pos x="321" y="490"/>
              </a:cxn>
              <a:cxn ang="0">
                <a:pos x="281" y="492"/>
              </a:cxn>
              <a:cxn ang="0">
                <a:pos x="241" y="490"/>
              </a:cxn>
              <a:cxn ang="0">
                <a:pos x="202" y="482"/>
              </a:cxn>
              <a:cxn ang="0">
                <a:pos x="163" y="470"/>
              </a:cxn>
              <a:cxn ang="0">
                <a:pos x="129" y="452"/>
              </a:cxn>
              <a:cxn ang="0">
                <a:pos x="97" y="432"/>
              </a:cxn>
              <a:cxn ang="0">
                <a:pos x="69" y="406"/>
              </a:cxn>
              <a:cxn ang="0">
                <a:pos x="45" y="380"/>
              </a:cxn>
              <a:cxn ang="0">
                <a:pos x="25" y="349"/>
              </a:cxn>
              <a:cxn ang="0">
                <a:pos x="10" y="315"/>
              </a:cxn>
              <a:cxn ang="0">
                <a:pos x="3" y="281"/>
              </a:cxn>
              <a:cxn ang="0">
                <a:pos x="0" y="246"/>
              </a:cxn>
            </a:cxnLst>
            <a:rect l="0" t="0" r="r" b="b"/>
            <a:pathLst>
              <a:path w="563" h="492">
                <a:moveTo>
                  <a:pt x="0" y="246"/>
                </a:moveTo>
                <a:lnTo>
                  <a:pt x="3" y="212"/>
                </a:lnTo>
                <a:lnTo>
                  <a:pt x="10" y="177"/>
                </a:lnTo>
                <a:lnTo>
                  <a:pt x="25" y="144"/>
                </a:lnTo>
                <a:lnTo>
                  <a:pt x="45" y="113"/>
                </a:lnTo>
                <a:lnTo>
                  <a:pt x="69" y="85"/>
                </a:lnTo>
                <a:lnTo>
                  <a:pt x="97" y="61"/>
                </a:lnTo>
                <a:lnTo>
                  <a:pt x="129" y="39"/>
                </a:lnTo>
                <a:lnTo>
                  <a:pt x="163" y="22"/>
                </a:lnTo>
                <a:lnTo>
                  <a:pt x="202" y="10"/>
                </a:lnTo>
                <a:lnTo>
                  <a:pt x="241" y="3"/>
                </a:lnTo>
                <a:lnTo>
                  <a:pt x="281" y="0"/>
                </a:lnTo>
                <a:lnTo>
                  <a:pt x="321" y="3"/>
                </a:lnTo>
                <a:lnTo>
                  <a:pt x="360" y="10"/>
                </a:lnTo>
                <a:lnTo>
                  <a:pt x="398" y="22"/>
                </a:lnTo>
                <a:lnTo>
                  <a:pt x="434" y="39"/>
                </a:lnTo>
                <a:lnTo>
                  <a:pt x="465" y="61"/>
                </a:lnTo>
                <a:lnTo>
                  <a:pt x="494" y="85"/>
                </a:lnTo>
                <a:lnTo>
                  <a:pt x="518" y="113"/>
                </a:lnTo>
                <a:lnTo>
                  <a:pt x="537" y="144"/>
                </a:lnTo>
                <a:lnTo>
                  <a:pt x="551" y="177"/>
                </a:lnTo>
                <a:lnTo>
                  <a:pt x="560" y="212"/>
                </a:lnTo>
                <a:lnTo>
                  <a:pt x="563" y="246"/>
                </a:lnTo>
                <a:lnTo>
                  <a:pt x="560" y="281"/>
                </a:lnTo>
                <a:lnTo>
                  <a:pt x="551" y="315"/>
                </a:lnTo>
                <a:lnTo>
                  <a:pt x="537" y="349"/>
                </a:lnTo>
                <a:lnTo>
                  <a:pt x="518" y="380"/>
                </a:lnTo>
                <a:lnTo>
                  <a:pt x="494" y="406"/>
                </a:lnTo>
                <a:lnTo>
                  <a:pt x="465" y="432"/>
                </a:lnTo>
                <a:lnTo>
                  <a:pt x="434" y="452"/>
                </a:lnTo>
                <a:lnTo>
                  <a:pt x="398" y="470"/>
                </a:lnTo>
                <a:lnTo>
                  <a:pt x="360" y="482"/>
                </a:lnTo>
                <a:lnTo>
                  <a:pt x="321" y="490"/>
                </a:lnTo>
                <a:lnTo>
                  <a:pt x="281" y="492"/>
                </a:lnTo>
                <a:lnTo>
                  <a:pt x="241" y="490"/>
                </a:lnTo>
                <a:lnTo>
                  <a:pt x="202" y="482"/>
                </a:lnTo>
                <a:lnTo>
                  <a:pt x="163" y="470"/>
                </a:lnTo>
                <a:lnTo>
                  <a:pt x="129" y="452"/>
                </a:lnTo>
                <a:lnTo>
                  <a:pt x="97" y="432"/>
                </a:lnTo>
                <a:lnTo>
                  <a:pt x="69" y="406"/>
                </a:lnTo>
                <a:lnTo>
                  <a:pt x="45" y="380"/>
                </a:lnTo>
                <a:lnTo>
                  <a:pt x="25" y="349"/>
                </a:lnTo>
                <a:lnTo>
                  <a:pt x="10" y="315"/>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31" name="Line 43"/>
          <p:cNvSpPr>
            <a:spLocks noChangeShapeType="1"/>
          </p:cNvSpPr>
          <p:nvPr/>
        </p:nvSpPr>
        <p:spPr bwMode="auto">
          <a:xfrm flipH="1">
            <a:off x="2266013" y="2606675"/>
            <a:ext cx="567562" cy="379942"/>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2" name="Freeform 44"/>
          <p:cNvSpPr>
            <a:spLocks/>
          </p:cNvSpPr>
          <p:nvPr/>
        </p:nvSpPr>
        <p:spPr bwMode="auto">
          <a:xfrm>
            <a:off x="3756923" y="2002367"/>
            <a:ext cx="299665" cy="260350"/>
          </a:xfrm>
          <a:custGeom>
            <a:avLst/>
            <a:gdLst/>
            <a:ahLst/>
            <a:cxnLst>
              <a:cxn ang="0">
                <a:pos x="0" y="246"/>
              </a:cxn>
              <a:cxn ang="0">
                <a:pos x="3" y="211"/>
              </a:cxn>
              <a:cxn ang="0">
                <a:pos x="12" y="177"/>
              </a:cxn>
              <a:cxn ang="0">
                <a:pos x="25" y="143"/>
              </a:cxn>
              <a:cxn ang="0">
                <a:pos x="45" y="112"/>
              </a:cxn>
              <a:cxn ang="0">
                <a:pos x="69" y="84"/>
              </a:cxn>
              <a:cxn ang="0">
                <a:pos x="98" y="60"/>
              </a:cxn>
              <a:cxn ang="0">
                <a:pos x="131" y="39"/>
              </a:cxn>
              <a:cxn ang="0">
                <a:pos x="165" y="22"/>
              </a:cxn>
              <a:cxn ang="0">
                <a:pos x="203" y="10"/>
              </a:cxn>
              <a:cxn ang="0">
                <a:pos x="242" y="2"/>
              </a:cxn>
              <a:cxn ang="0">
                <a:pos x="282" y="0"/>
              </a:cxn>
              <a:cxn ang="0">
                <a:pos x="323" y="2"/>
              </a:cxn>
              <a:cxn ang="0">
                <a:pos x="362" y="10"/>
              </a:cxn>
              <a:cxn ang="0">
                <a:pos x="399" y="22"/>
              </a:cxn>
              <a:cxn ang="0">
                <a:pos x="434" y="39"/>
              </a:cxn>
              <a:cxn ang="0">
                <a:pos x="467" y="60"/>
              </a:cxn>
              <a:cxn ang="0">
                <a:pos x="496" y="84"/>
              </a:cxn>
              <a:cxn ang="0">
                <a:pos x="520" y="112"/>
              </a:cxn>
              <a:cxn ang="0">
                <a:pos x="538" y="143"/>
              </a:cxn>
              <a:cxn ang="0">
                <a:pos x="553" y="177"/>
              </a:cxn>
              <a:cxn ang="0">
                <a:pos x="560" y="211"/>
              </a:cxn>
              <a:cxn ang="0">
                <a:pos x="563" y="246"/>
              </a:cxn>
              <a:cxn ang="0">
                <a:pos x="560" y="280"/>
              </a:cxn>
              <a:cxn ang="0">
                <a:pos x="553" y="315"/>
              </a:cxn>
              <a:cxn ang="0">
                <a:pos x="538" y="348"/>
              </a:cxn>
              <a:cxn ang="0">
                <a:pos x="520" y="379"/>
              </a:cxn>
              <a:cxn ang="0">
                <a:pos x="496" y="407"/>
              </a:cxn>
              <a:cxn ang="0">
                <a:pos x="467" y="431"/>
              </a:cxn>
              <a:cxn ang="0">
                <a:pos x="434" y="453"/>
              </a:cxn>
              <a:cxn ang="0">
                <a:pos x="399" y="469"/>
              </a:cxn>
              <a:cxn ang="0">
                <a:pos x="362" y="481"/>
              </a:cxn>
              <a:cxn ang="0">
                <a:pos x="323" y="489"/>
              </a:cxn>
              <a:cxn ang="0">
                <a:pos x="282" y="492"/>
              </a:cxn>
              <a:cxn ang="0">
                <a:pos x="242" y="489"/>
              </a:cxn>
              <a:cxn ang="0">
                <a:pos x="203" y="481"/>
              </a:cxn>
              <a:cxn ang="0">
                <a:pos x="165" y="469"/>
              </a:cxn>
              <a:cxn ang="0">
                <a:pos x="131" y="453"/>
              </a:cxn>
              <a:cxn ang="0">
                <a:pos x="98" y="431"/>
              </a:cxn>
              <a:cxn ang="0">
                <a:pos x="69" y="407"/>
              </a:cxn>
              <a:cxn ang="0">
                <a:pos x="45" y="379"/>
              </a:cxn>
              <a:cxn ang="0">
                <a:pos x="25" y="348"/>
              </a:cxn>
              <a:cxn ang="0">
                <a:pos x="12" y="315"/>
              </a:cxn>
              <a:cxn ang="0">
                <a:pos x="3" y="280"/>
              </a:cxn>
              <a:cxn ang="0">
                <a:pos x="0" y="246"/>
              </a:cxn>
            </a:cxnLst>
            <a:rect l="0" t="0" r="r" b="b"/>
            <a:pathLst>
              <a:path w="563" h="492">
                <a:moveTo>
                  <a:pt x="0" y="246"/>
                </a:moveTo>
                <a:lnTo>
                  <a:pt x="3" y="211"/>
                </a:lnTo>
                <a:lnTo>
                  <a:pt x="12" y="177"/>
                </a:lnTo>
                <a:lnTo>
                  <a:pt x="25" y="143"/>
                </a:lnTo>
                <a:lnTo>
                  <a:pt x="45" y="112"/>
                </a:lnTo>
                <a:lnTo>
                  <a:pt x="69" y="84"/>
                </a:lnTo>
                <a:lnTo>
                  <a:pt x="98" y="60"/>
                </a:lnTo>
                <a:lnTo>
                  <a:pt x="131" y="39"/>
                </a:lnTo>
                <a:lnTo>
                  <a:pt x="165" y="22"/>
                </a:lnTo>
                <a:lnTo>
                  <a:pt x="203" y="10"/>
                </a:lnTo>
                <a:lnTo>
                  <a:pt x="242" y="2"/>
                </a:lnTo>
                <a:lnTo>
                  <a:pt x="282" y="0"/>
                </a:lnTo>
                <a:lnTo>
                  <a:pt x="323" y="2"/>
                </a:lnTo>
                <a:lnTo>
                  <a:pt x="362" y="10"/>
                </a:lnTo>
                <a:lnTo>
                  <a:pt x="399" y="22"/>
                </a:lnTo>
                <a:lnTo>
                  <a:pt x="434" y="39"/>
                </a:lnTo>
                <a:lnTo>
                  <a:pt x="467" y="60"/>
                </a:lnTo>
                <a:lnTo>
                  <a:pt x="496" y="84"/>
                </a:lnTo>
                <a:lnTo>
                  <a:pt x="520" y="112"/>
                </a:lnTo>
                <a:lnTo>
                  <a:pt x="538" y="143"/>
                </a:lnTo>
                <a:lnTo>
                  <a:pt x="553" y="177"/>
                </a:lnTo>
                <a:lnTo>
                  <a:pt x="560" y="211"/>
                </a:lnTo>
                <a:lnTo>
                  <a:pt x="563" y="246"/>
                </a:lnTo>
                <a:lnTo>
                  <a:pt x="560" y="280"/>
                </a:lnTo>
                <a:lnTo>
                  <a:pt x="553" y="315"/>
                </a:lnTo>
                <a:lnTo>
                  <a:pt x="538" y="348"/>
                </a:lnTo>
                <a:lnTo>
                  <a:pt x="520" y="379"/>
                </a:lnTo>
                <a:lnTo>
                  <a:pt x="496" y="407"/>
                </a:lnTo>
                <a:lnTo>
                  <a:pt x="467" y="431"/>
                </a:lnTo>
                <a:lnTo>
                  <a:pt x="434" y="453"/>
                </a:lnTo>
                <a:lnTo>
                  <a:pt x="399" y="469"/>
                </a:lnTo>
                <a:lnTo>
                  <a:pt x="362" y="481"/>
                </a:lnTo>
                <a:lnTo>
                  <a:pt x="323" y="489"/>
                </a:lnTo>
                <a:lnTo>
                  <a:pt x="282" y="492"/>
                </a:lnTo>
                <a:lnTo>
                  <a:pt x="242" y="489"/>
                </a:lnTo>
                <a:lnTo>
                  <a:pt x="203" y="481"/>
                </a:lnTo>
                <a:lnTo>
                  <a:pt x="165" y="469"/>
                </a:lnTo>
                <a:lnTo>
                  <a:pt x="131" y="453"/>
                </a:lnTo>
                <a:lnTo>
                  <a:pt x="98" y="431"/>
                </a:lnTo>
                <a:lnTo>
                  <a:pt x="69" y="407"/>
                </a:lnTo>
                <a:lnTo>
                  <a:pt x="45" y="379"/>
                </a:lnTo>
                <a:lnTo>
                  <a:pt x="25" y="348"/>
                </a:lnTo>
                <a:lnTo>
                  <a:pt x="12" y="315"/>
                </a:lnTo>
                <a:lnTo>
                  <a:pt x="3" y="280"/>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33" name="Line 45"/>
          <p:cNvSpPr>
            <a:spLocks noChangeShapeType="1"/>
          </p:cNvSpPr>
          <p:nvPr/>
        </p:nvSpPr>
        <p:spPr bwMode="auto">
          <a:xfrm>
            <a:off x="3131122" y="2980267"/>
            <a:ext cx="625800"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4" name="Freeform 46"/>
          <p:cNvSpPr>
            <a:spLocks/>
          </p:cNvSpPr>
          <p:nvPr/>
        </p:nvSpPr>
        <p:spPr bwMode="auto">
          <a:xfrm>
            <a:off x="3756923" y="2856441"/>
            <a:ext cx="299665" cy="260350"/>
          </a:xfrm>
          <a:custGeom>
            <a:avLst/>
            <a:gdLst/>
            <a:ahLst/>
            <a:cxnLst>
              <a:cxn ang="0">
                <a:pos x="0" y="246"/>
              </a:cxn>
              <a:cxn ang="0">
                <a:pos x="3" y="211"/>
              </a:cxn>
              <a:cxn ang="0">
                <a:pos x="12" y="177"/>
              </a:cxn>
              <a:cxn ang="0">
                <a:pos x="25" y="143"/>
              </a:cxn>
              <a:cxn ang="0">
                <a:pos x="45" y="112"/>
              </a:cxn>
              <a:cxn ang="0">
                <a:pos x="69" y="84"/>
              </a:cxn>
              <a:cxn ang="0">
                <a:pos x="98" y="60"/>
              </a:cxn>
              <a:cxn ang="0">
                <a:pos x="131" y="39"/>
              </a:cxn>
              <a:cxn ang="0">
                <a:pos x="165" y="22"/>
              </a:cxn>
              <a:cxn ang="0">
                <a:pos x="203" y="10"/>
              </a:cxn>
              <a:cxn ang="0">
                <a:pos x="242" y="2"/>
              </a:cxn>
              <a:cxn ang="0">
                <a:pos x="282" y="0"/>
              </a:cxn>
              <a:cxn ang="0">
                <a:pos x="323" y="2"/>
              </a:cxn>
              <a:cxn ang="0">
                <a:pos x="362" y="10"/>
              </a:cxn>
              <a:cxn ang="0">
                <a:pos x="399" y="22"/>
              </a:cxn>
              <a:cxn ang="0">
                <a:pos x="434" y="39"/>
              </a:cxn>
              <a:cxn ang="0">
                <a:pos x="467" y="60"/>
              </a:cxn>
              <a:cxn ang="0">
                <a:pos x="496" y="84"/>
              </a:cxn>
              <a:cxn ang="0">
                <a:pos x="520" y="112"/>
              </a:cxn>
              <a:cxn ang="0">
                <a:pos x="538" y="143"/>
              </a:cxn>
              <a:cxn ang="0">
                <a:pos x="553" y="177"/>
              </a:cxn>
              <a:cxn ang="0">
                <a:pos x="560" y="211"/>
              </a:cxn>
              <a:cxn ang="0">
                <a:pos x="563" y="246"/>
              </a:cxn>
              <a:cxn ang="0">
                <a:pos x="560" y="281"/>
              </a:cxn>
              <a:cxn ang="0">
                <a:pos x="553" y="315"/>
              </a:cxn>
              <a:cxn ang="0">
                <a:pos x="538" y="348"/>
              </a:cxn>
              <a:cxn ang="0">
                <a:pos x="520" y="379"/>
              </a:cxn>
              <a:cxn ang="0">
                <a:pos x="496" y="407"/>
              </a:cxn>
              <a:cxn ang="0">
                <a:pos x="467" y="431"/>
              </a:cxn>
              <a:cxn ang="0">
                <a:pos x="434" y="453"/>
              </a:cxn>
              <a:cxn ang="0">
                <a:pos x="399" y="469"/>
              </a:cxn>
              <a:cxn ang="0">
                <a:pos x="362" y="481"/>
              </a:cxn>
              <a:cxn ang="0">
                <a:pos x="323" y="489"/>
              </a:cxn>
              <a:cxn ang="0">
                <a:pos x="282" y="492"/>
              </a:cxn>
              <a:cxn ang="0">
                <a:pos x="242" y="489"/>
              </a:cxn>
              <a:cxn ang="0">
                <a:pos x="203" y="481"/>
              </a:cxn>
              <a:cxn ang="0">
                <a:pos x="165" y="469"/>
              </a:cxn>
              <a:cxn ang="0">
                <a:pos x="131" y="453"/>
              </a:cxn>
              <a:cxn ang="0">
                <a:pos x="98" y="431"/>
              </a:cxn>
              <a:cxn ang="0">
                <a:pos x="69" y="407"/>
              </a:cxn>
              <a:cxn ang="0">
                <a:pos x="45" y="379"/>
              </a:cxn>
              <a:cxn ang="0">
                <a:pos x="25" y="348"/>
              </a:cxn>
              <a:cxn ang="0">
                <a:pos x="12" y="315"/>
              </a:cxn>
              <a:cxn ang="0">
                <a:pos x="3" y="281"/>
              </a:cxn>
              <a:cxn ang="0">
                <a:pos x="0" y="246"/>
              </a:cxn>
            </a:cxnLst>
            <a:rect l="0" t="0" r="r" b="b"/>
            <a:pathLst>
              <a:path w="563" h="492">
                <a:moveTo>
                  <a:pt x="0" y="246"/>
                </a:moveTo>
                <a:lnTo>
                  <a:pt x="3" y="211"/>
                </a:lnTo>
                <a:lnTo>
                  <a:pt x="12" y="177"/>
                </a:lnTo>
                <a:lnTo>
                  <a:pt x="25" y="143"/>
                </a:lnTo>
                <a:lnTo>
                  <a:pt x="45" y="112"/>
                </a:lnTo>
                <a:lnTo>
                  <a:pt x="69" y="84"/>
                </a:lnTo>
                <a:lnTo>
                  <a:pt x="98" y="60"/>
                </a:lnTo>
                <a:lnTo>
                  <a:pt x="131" y="39"/>
                </a:lnTo>
                <a:lnTo>
                  <a:pt x="165" y="22"/>
                </a:lnTo>
                <a:lnTo>
                  <a:pt x="203" y="10"/>
                </a:lnTo>
                <a:lnTo>
                  <a:pt x="242" y="2"/>
                </a:lnTo>
                <a:lnTo>
                  <a:pt x="282" y="0"/>
                </a:lnTo>
                <a:lnTo>
                  <a:pt x="323" y="2"/>
                </a:lnTo>
                <a:lnTo>
                  <a:pt x="362" y="10"/>
                </a:lnTo>
                <a:lnTo>
                  <a:pt x="399" y="22"/>
                </a:lnTo>
                <a:lnTo>
                  <a:pt x="434" y="39"/>
                </a:lnTo>
                <a:lnTo>
                  <a:pt x="467" y="60"/>
                </a:lnTo>
                <a:lnTo>
                  <a:pt x="496" y="84"/>
                </a:lnTo>
                <a:lnTo>
                  <a:pt x="520" y="112"/>
                </a:lnTo>
                <a:lnTo>
                  <a:pt x="538" y="143"/>
                </a:lnTo>
                <a:lnTo>
                  <a:pt x="553" y="177"/>
                </a:lnTo>
                <a:lnTo>
                  <a:pt x="560" y="211"/>
                </a:lnTo>
                <a:lnTo>
                  <a:pt x="563" y="246"/>
                </a:lnTo>
                <a:lnTo>
                  <a:pt x="560" y="281"/>
                </a:lnTo>
                <a:lnTo>
                  <a:pt x="553" y="315"/>
                </a:lnTo>
                <a:lnTo>
                  <a:pt x="538" y="348"/>
                </a:lnTo>
                <a:lnTo>
                  <a:pt x="520" y="379"/>
                </a:lnTo>
                <a:lnTo>
                  <a:pt x="496" y="407"/>
                </a:lnTo>
                <a:lnTo>
                  <a:pt x="467" y="431"/>
                </a:lnTo>
                <a:lnTo>
                  <a:pt x="434" y="453"/>
                </a:lnTo>
                <a:lnTo>
                  <a:pt x="399" y="469"/>
                </a:lnTo>
                <a:lnTo>
                  <a:pt x="362" y="481"/>
                </a:lnTo>
                <a:lnTo>
                  <a:pt x="323" y="489"/>
                </a:lnTo>
                <a:lnTo>
                  <a:pt x="282" y="492"/>
                </a:lnTo>
                <a:lnTo>
                  <a:pt x="242" y="489"/>
                </a:lnTo>
                <a:lnTo>
                  <a:pt x="203" y="481"/>
                </a:lnTo>
                <a:lnTo>
                  <a:pt x="165" y="469"/>
                </a:lnTo>
                <a:lnTo>
                  <a:pt x="131" y="453"/>
                </a:lnTo>
                <a:lnTo>
                  <a:pt x="98" y="431"/>
                </a:lnTo>
                <a:lnTo>
                  <a:pt x="69" y="407"/>
                </a:lnTo>
                <a:lnTo>
                  <a:pt x="45" y="379"/>
                </a:lnTo>
                <a:lnTo>
                  <a:pt x="25" y="348"/>
                </a:lnTo>
                <a:lnTo>
                  <a:pt x="12" y="315"/>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35" name="Line 47"/>
          <p:cNvSpPr>
            <a:spLocks noChangeShapeType="1"/>
          </p:cNvSpPr>
          <p:nvPr/>
        </p:nvSpPr>
        <p:spPr bwMode="auto">
          <a:xfrm>
            <a:off x="3131122" y="2606675"/>
            <a:ext cx="625800" cy="379942"/>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6" name="Line 48"/>
          <p:cNvSpPr>
            <a:spLocks noChangeShapeType="1"/>
          </p:cNvSpPr>
          <p:nvPr/>
        </p:nvSpPr>
        <p:spPr bwMode="auto">
          <a:xfrm flipV="1">
            <a:off x="3131122" y="2986617"/>
            <a:ext cx="625800" cy="367241"/>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7" name="Rectangle 49"/>
          <p:cNvSpPr>
            <a:spLocks noChangeArrowheads="1"/>
          </p:cNvSpPr>
          <p:nvPr/>
        </p:nvSpPr>
        <p:spPr bwMode="auto">
          <a:xfrm>
            <a:off x="358962" y="3230033"/>
            <a:ext cx="715806" cy="579967"/>
          </a:xfrm>
          <a:prstGeom prst="rect">
            <a:avLst/>
          </a:prstGeom>
          <a:solidFill>
            <a:srgbClr val="FFFFFF"/>
          </a:solidFill>
          <a:ln w="3175">
            <a:solidFill>
              <a:srgbClr val="000000"/>
            </a:solidFill>
            <a:miter lim="800000"/>
            <a:headEnd/>
            <a:tailEnd/>
          </a:ln>
        </p:spPr>
        <p:txBody>
          <a:bodyPr lIns="60972" tIns="30486" rIns="60972" bIns="30486"/>
          <a:lstStyle/>
          <a:p>
            <a:endParaRPr lang="en-US" b="1">
              <a:latin typeface="+mn-lt"/>
            </a:endParaRPr>
          </a:p>
        </p:txBody>
      </p:sp>
      <p:sp>
        <p:nvSpPr>
          <p:cNvPr id="1650738" name="Rectangle 50"/>
          <p:cNvSpPr>
            <a:spLocks noChangeArrowheads="1"/>
          </p:cNvSpPr>
          <p:nvPr/>
        </p:nvSpPr>
        <p:spPr bwMode="auto">
          <a:xfrm>
            <a:off x="502970" y="3467100"/>
            <a:ext cx="411972" cy="107722"/>
          </a:xfrm>
          <a:prstGeom prst="rect">
            <a:avLst/>
          </a:prstGeom>
          <a:noFill/>
          <a:ln w="9525">
            <a:noFill/>
            <a:miter lim="800000"/>
            <a:headEnd/>
            <a:tailEnd/>
          </a:ln>
        </p:spPr>
        <p:txBody>
          <a:bodyPr wrap="none" lIns="0" tIns="0" rIns="0" bIns="0">
            <a:spAutoFit/>
          </a:bodyPr>
          <a:lstStyle/>
          <a:p>
            <a:r>
              <a:rPr lang="en-US" sz="700" b="1" dirty="0">
                <a:solidFill>
                  <a:srgbClr val="000000"/>
                </a:solidFill>
                <a:latin typeface="+mn-lt"/>
              </a:rPr>
              <a:t>Agency D</a:t>
            </a:r>
            <a:endParaRPr lang="en-US" b="1" dirty="0">
              <a:latin typeface="+mn-lt"/>
            </a:endParaRPr>
          </a:p>
        </p:txBody>
      </p:sp>
      <p:sp>
        <p:nvSpPr>
          <p:cNvPr id="1650739" name="Rectangle 51"/>
          <p:cNvSpPr>
            <a:spLocks noChangeArrowheads="1"/>
          </p:cNvSpPr>
          <p:nvPr/>
        </p:nvSpPr>
        <p:spPr bwMode="auto">
          <a:xfrm>
            <a:off x="1067356" y="3597275"/>
            <a:ext cx="7413" cy="105833"/>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740" name="Freeform 52"/>
          <p:cNvSpPr>
            <a:spLocks/>
          </p:cNvSpPr>
          <p:nvPr/>
        </p:nvSpPr>
        <p:spPr bwMode="auto">
          <a:xfrm>
            <a:off x="1074768" y="3543300"/>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 ang="0">
                <a:pos x="0" y="302"/>
              </a:cxn>
            </a:cxnLst>
            <a:rect l="0" t="0" r="r" b="b"/>
            <a:pathLst>
              <a:path w="1577" h="403">
                <a:moveTo>
                  <a:pt x="0" y="302"/>
                </a:moveTo>
                <a:lnTo>
                  <a:pt x="1464" y="302"/>
                </a:lnTo>
                <a:lnTo>
                  <a:pt x="1464" y="403"/>
                </a:lnTo>
                <a:lnTo>
                  <a:pt x="1577" y="202"/>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41" name="Freeform 53"/>
          <p:cNvSpPr>
            <a:spLocks/>
          </p:cNvSpPr>
          <p:nvPr/>
        </p:nvSpPr>
        <p:spPr bwMode="auto">
          <a:xfrm>
            <a:off x="1074768" y="3543300"/>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Lst>
            <a:rect l="0" t="0" r="r" b="b"/>
            <a:pathLst>
              <a:path w="1577" h="403">
                <a:moveTo>
                  <a:pt x="0" y="302"/>
                </a:moveTo>
                <a:lnTo>
                  <a:pt x="1464" y="302"/>
                </a:lnTo>
                <a:lnTo>
                  <a:pt x="1464" y="403"/>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42" name="Rectangle 54"/>
          <p:cNvSpPr>
            <a:spLocks noChangeArrowheads="1"/>
          </p:cNvSpPr>
          <p:nvPr/>
        </p:nvSpPr>
        <p:spPr bwMode="auto">
          <a:xfrm>
            <a:off x="1269603" y="3607858"/>
            <a:ext cx="387927"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D-n</a:t>
            </a:r>
            <a:endParaRPr lang="en-US" b="1" dirty="0">
              <a:latin typeface="+mn-lt"/>
            </a:endParaRPr>
          </a:p>
        </p:txBody>
      </p:sp>
      <p:sp>
        <p:nvSpPr>
          <p:cNvPr id="1650743" name="Rectangle 55"/>
          <p:cNvSpPr>
            <a:spLocks noChangeArrowheads="1"/>
          </p:cNvSpPr>
          <p:nvPr/>
        </p:nvSpPr>
        <p:spPr bwMode="auto">
          <a:xfrm>
            <a:off x="1067356" y="3310467"/>
            <a:ext cx="7413" cy="105833"/>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744" name="Freeform 56"/>
          <p:cNvSpPr>
            <a:spLocks/>
          </p:cNvSpPr>
          <p:nvPr/>
        </p:nvSpPr>
        <p:spPr bwMode="auto">
          <a:xfrm>
            <a:off x="1074768" y="3256492"/>
            <a:ext cx="834401" cy="213783"/>
          </a:xfrm>
          <a:custGeom>
            <a:avLst/>
            <a:gdLst/>
            <a:ahLst/>
            <a:cxnLst>
              <a:cxn ang="0">
                <a:pos x="0" y="303"/>
              </a:cxn>
              <a:cxn ang="0">
                <a:pos x="1464" y="303"/>
              </a:cxn>
              <a:cxn ang="0">
                <a:pos x="1464" y="404"/>
              </a:cxn>
              <a:cxn ang="0">
                <a:pos x="1577" y="202"/>
              </a:cxn>
              <a:cxn ang="0">
                <a:pos x="1464" y="0"/>
              </a:cxn>
              <a:cxn ang="0">
                <a:pos x="1464" y="101"/>
              </a:cxn>
              <a:cxn ang="0">
                <a:pos x="0" y="101"/>
              </a:cxn>
              <a:cxn ang="0">
                <a:pos x="0" y="303"/>
              </a:cxn>
            </a:cxnLst>
            <a:rect l="0" t="0" r="r" b="b"/>
            <a:pathLst>
              <a:path w="1577" h="404">
                <a:moveTo>
                  <a:pt x="0" y="303"/>
                </a:moveTo>
                <a:lnTo>
                  <a:pt x="1464" y="303"/>
                </a:lnTo>
                <a:lnTo>
                  <a:pt x="1464" y="404"/>
                </a:lnTo>
                <a:lnTo>
                  <a:pt x="1577" y="202"/>
                </a:lnTo>
                <a:lnTo>
                  <a:pt x="1464" y="0"/>
                </a:lnTo>
                <a:lnTo>
                  <a:pt x="1464" y="101"/>
                </a:lnTo>
                <a:lnTo>
                  <a:pt x="0" y="101"/>
                </a:lnTo>
                <a:lnTo>
                  <a:pt x="0" y="303"/>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45" name="Freeform 57"/>
          <p:cNvSpPr>
            <a:spLocks/>
          </p:cNvSpPr>
          <p:nvPr/>
        </p:nvSpPr>
        <p:spPr bwMode="auto">
          <a:xfrm>
            <a:off x="1074768" y="3256492"/>
            <a:ext cx="834401" cy="213783"/>
          </a:xfrm>
          <a:custGeom>
            <a:avLst/>
            <a:gdLst/>
            <a:ahLst/>
            <a:cxnLst>
              <a:cxn ang="0">
                <a:pos x="0" y="303"/>
              </a:cxn>
              <a:cxn ang="0">
                <a:pos x="1464" y="303"/>
              </a:cxn>
              <a:cxn ang="0">
                <a:pos x="1464" y="404"/>
              </a:cxn>
              <a:cxn ang="0">
                <a:pos x="1577" y="202"/>
              </a:cxn>
              <a:cxn ang="0">
                <a:pos x="1464" y="0"/>
              </a:cxn>
              <a:cxn ang="0">
                <a:pos x="1464" y="101"/>
              </a:cxn>
              <a:cxn ang="0">
                <a:pos x="0" y="101"/>
              </a:cxn>
            </a:cxnLst>
            <a:rect l="0" t="0" r="r" b="b"/>
            <a:pathLst>
              <a:path w="1577" h="404">
                <a:moveTo>
                  <a:pt x="0" y="303"/>
                </a:moveTo>
                <a:lnTo>
                  <a:pt x="1464" y="303"/>
                </a:lnTo>
                <a:lnTo>
                  <a:pt x="1464" y="404"/>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46" name="Rectangle 58"/>
          <p:cNvSpPr>
            <a:spLocks noChangeArrowheads="1"/>
          </p:cNvSpPr>
          <p:nvPr/>
        </p:nvSpPr>
        <p:spPr bwMode="auto">
          <a:xfrm>
            <a:off x="1271721" y="3321050"/>
            <a:ext cx="384721"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D-1</a:t>
            </a:r>
            <a:endParaRPr lang="en-US" b="1" dirty="0">
              <a:latin typeface="+mn-lt"/>
            </a:endParaRPr>
          </a:p>
        </p:txBody>
      </p:sp>
      <p:sp>
        <p:nvSpPr>
          <p:cNvPr id="1650747" name="Line 59"/>
          <p:cNvSpPr>
            <a:spLocks noChangeShapeType="1"/>
          </p:cNvSpPr>
          <p:nvPr/>
        </p:nvSpPr>
        <p:spPr bwMode="auto">
          <a:xfrm flipH="1">
            <a:off x="2266013" y="3353858"/>
            <a:ext cx="567562"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48" name="Freeform 60"/>
          <p:cNvSpPr>
            <a:spLocks/>
          </p:cNvSpPr>
          <p:nvPr/>
        </p:nvSpPr>
        <p:spPr bwMode="auto">
          <a:xfrm>
            <a:off x="1968467" y="3230033"/>
            <a:ext cx="297546" cy="260350"/>
          </a:xfrm>
          <a:custGeom>
            <a:avLst/>
            <a:gdLst/>
            <a:ahLst/>
            <a:cxnLst>
              <a:cxn ang="0">
                <a:pos x="0" y="246"/>
              </a:cxn>
              <a:cxn ang="0">
                <a:pos x="3" y="211"/>
              </a:cxn>
              <a:cxn ang="0">
                <a:pos x="12" y="178"/>
              </a:cxn>
              <a:cxn ang="0">
                <a:pos x="25" y="144"/>
              </a:cxn>
              <a:cxn ang="0">
                <a:pos x="45" y="113"/>
              </a:cxn>
              <a:cxn ang="0">
                <a:pos x="69" y="85"/>
              </a:cxn>
              <a:cxn ang="0">
                <a:pos x="97" y="61"/>
              </a:cxn>
              <a:cxn ang="0">
                <a:pos x="130" y="39"/>
              </a:cxn>
              <a:cxn ang="0">
                <a:pos x="165" y="23"/>
              </a:cxn>
              <a:cxn ang="0">
                <a:pos x="202" y="11"/>
              </a:cxn>
              <a:cxn ang="0">
                <a:pos x="241" y="3"/>
              </a:cxn>
              <a:cxn ang="0">
                <a:pos x="282" y="0"/>
              </a:cxn>
              <a:cxn ang="0">
                <a:pos x="322" y="3"/>
              </a:cxn>
              <a:cxn ang="0">
                <a:pos x="362" y="11"/>
              </a:cxn>
              <a:cxn ang="0">
                <a:pos x="399" y="23"/>
              </a:cxn>
              <a:cxn ang="0">
                <a:pos x="434" y="39"/>
              </a:cxn>
              <a:cxn ang="0">
                <a:pos x="467" y="61"/>
              </a:cxn>
              <a:cxn ang="0">
                <a:pos x="495" y="85"/>
              </a:cxn>
              <a:cxn ang="0">
                <a:pos x="519" y="113"/>
              </a:cxn>
              <a:cxn ang="0">
                <a:pos x="537" y="144"/>
              </a:cxn>
              <a:cxn ang="0">
                <a:pos x="552" y="178"/>
              </a:cxn>
              <a:cxn ang="0">
                <a:pos x="560" y="211"/>
              </a:cxn>
              <a:cxn ang="0">
                <a:pos x="563" y="246"/>
              </a:cxn>
              <a:cxn ang="0">
                <a:pos x="560" y="281"/>
              </a:cxn>
              <a:cxn ang="0">
                <a:pos x="552" y="316"/>
              </a:cxn>
              <a:cxn ang="0">
                <a:pos x="537" y="348"/>
              </a:cxn>
              <a:cxn ang="0">
                <a:pos x="519" y="379"/>
              </a:cxn>
              <a:cxn ang="0">
                <a:pos x="495" y="408"/>
              </a:cxn>
              <a:cxn ang="0">
                <a:pos x="467" y="432"/>
              </a:cxn>
              <a:cxn ang="0">
                <a:pos x="434" y="453"/>
              </a:cxn>
              <a:cxn ang="0">
                <a:pos x="399" y="469"/>
              </a:cxn>
              <a:cxn ang="0">
                <a:pos x="362" y="481"/>
              </a:cxn>
              <a:cxn ang="0">
                <a:pos x="322" y="490"/>
              </a:cxn>
              <a:cxn ang="0">
                <a:pos x="282" y="492"/>
              </a:cxn>
              <a:cxn ang="0">
                <a:pos x="241" y="490"/>
              </a:cxn>
              <a:cxn ang="0">
                <a:pos x="202" y="481"/>
              </a:cxn>
              <a:cxn ang="0">
                <a:pos x="165" y="469"/>
              </a:cxn>
              <a:cxn ang="0">
                <a:pos x="130" y="453"/>
              </a:cxn>
              <a:cxn ang="0">
                <a:pos x="97" y="432"/>
              </a:cxn>
              <a:cxn ang="0">
                <a:pos x="69" y="408"/>
              </a:cxn>
              <a:cxn ang="0">
                <a:pos x="45" y="379"/>
              </a:cxn>
              <a:cxn ang="0">
                <a:pos x="25" y="348"/>
              </a:cxn>
              <a:cxn ang="0">
                <a:pos x="12" y="316"/>
              </a:cxn>
              <a:cxn ang="0">
                <a:pos x="3" y="281"/>
              </a:cxn>
              <a:cxn ang="0">
                <a:pos x="0" y="246"/>
              </a:cxn>
            </a:cxnLst>
            <a:rect l="0" t="0" r="r" b="b"/>
            <a:pathLst>
              <a:path w="563" h="492">
                <a:moveTo>
                  <a:pt x="0" y="246"/>
                </a:moveTo>
                <a:lnTo>
                  <a:pt x="3" y="211"/>
                </a:lnTo>
                <a:lnTo>
                  <a:pt x="12" y="178"/>
                </a:lnTo>
                <a:lnTo>
                  <a:pt x="25" y="144"/>
                </a:lnTo>
                <a:lnTo>
                  <a:pt x="45" y="113"/>
                </a:lnTo>
                <a:lnTo>
                  <a:pt x="69" y="85"/>
                </a:lnTo>
                <a:lnTo>
                  <a:pt x="97" y="61"/>
                </a:lnTo>
                <a:lnTo>
                  <a:pt x="130" y="39"/>
                </a:lnTo>
                <a:lnTo>
                  <a:pt x="165" y="23"/>
                </a:lnTo>
                <a:lnTo>
                  <a:pt x="202" y="11"/>
                </a:lnTo>
                <a:lnTo>
                  <a:pt x="241" y="3"/>
                </a:lnTo>
                <a:lnTo>
                  <a:pt x="282" y="0"/>
                </a:lnTo>
                <a:lnTo>
                  <a:pt x="322" y="3"/>
                </a:lnTo>
                <a:lnTo>
                  <a:pt x="362" y="11"/>
                </a:lnTo>
                <a:lnTo>
                  <a:pt x="399" y="23"/>
                </a:lnTo>
                <a:lnTo>
                  <a:pt x="434" y="39"/>
                </a:lnTo>
                <a:lnTo>
                  <a:pt x="467" y="61"/>
                </a:lnTo>
                <a:lnTo>
                  <a:pt x="495" y="85"/>
                </a:lnTo>
                <a:lnTo>
                  <a:pt x="519" y="113"/>
                </a:lnTo>
                <a:lnTo>
                  <a:pt x="537" y="144"/>
                </a:lnTo>
                <a:lnTo>
                  <a:pt x="552" y="178"/>
                </a:lnTo>
                <a:lnTo>
                  <a:pt x="560" y="211"/>
                </a:lnTo>
                <a:lnTo>
                  <a:pt x="563" y="246"/>
                </a:lnTo>
                <a:lnTo>
                  <a:pt x="560" y="281"/>
                </a:lnTo>
                <a:lnTo>
                  <a:pt x="552" y="316"/>
                </a:lnTo>
                <a:lnTo>
                  <a:pt x="537" y="348"/>
                </a:lnTo>
                <a:lnTo>
                  <a:pt x="519" y="379"/>
                </a:lnTo>
                <a:lnTo>
                  <a:pt x="495" y="408"/>
                </a:lnTo>
                <a:lnTo>
                  <a:pt x="467" y="432"/>
                </a:lnTo>
                <a:lnTo>
                  <a:pt x="434" y="453"/>
                </a:lnTo>
                <a:lnTo>
                  <a:pt x="399" y="469"/>
                </a:lnTo>
                <a:lnTo>
                  <a:pt x="362" y="481"/>
                </a:lnTo>
                <a:lnTo>
                  <a:pt x="322" y="490"/>
                </a:lnTo>
                <a:lnTo>
                  <a:pt x="282" y="492"/>
                </a:lnTo>
                <a:lnTo>
                  <a:pt x="241" y="490"/>
                </a:lnTo>
                <a:lnTo>
                  <a:pt x="202" y="481"/>
                </a:lnTo>
                <a:lnTo>
                  <a:pt x="165" y="469"/>
                </a:lnTo>
                <a:lnTo>
                  <a:pt x="130" y="453"/>
                </a:lnTo>
                <a:lnTo>
                  <a:pt x="97" y="432"/>
                </a:lnTo>
                <a:lnTo>
                  <a:pt x="69" y="408"/>
                </a:lnTo>
                <a:lnTo>
                  <a:pt x="45" y="379"/>
                </a:lnTo>
                <a:lnTo>
                  <a:pt x="25" y="348"/>
                </a:lnTo>
                <a:lnTo>
                  <a:pt x="12" y="316"/>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49" name="Freeform 61"/>
          <p:cNvSpPr>
            <a:spLocks/>
          </p:cNvSpPr>
          <p:nvPr/>
        </p:nvSpPr>
        <p:spPr bwMode="auto">
          <a:xfrm>
            <a:off x="1968467" y="3543300"/>
            <a:ext cx="297546" cy="260350"/>
          </a:xfrm>
          <a:custGeom>
            <a:avLst/>
            <a:gdLst/>
            <a:ahLst/>
            <a:cxnLst>
              <a:cxn ang="0">
                <a:pos x="0" y="246"/>
              </a:cxn>
              <a:cxn ang="0">
                <a:pos x="3" y="211"/>
              </a:cxn>
              <a:cxn ang="0">
                <a:pos x="12" y="176"/>
              </a:cxn>
              <a:cxn ang="0">
                <a:pos x="25" y="144"/>
              </a:cxn>
              <a:cxn ang="0">
                <a:pos x="45" y="113"/>
              </a:cxn>
              <a:cxn ang="0">
                <a:pos x="69" y="85"/>
              </a:cxn>
              <a:cxn ang="0">
                <a:pos x="97" y="61"/>
              </a:cxn>
              <a:cxn ang="0">
                <a:pos x="130" y="39"/>
              </a:cxn>
              <a:cxn ang="0">
                <a:pos x="165" y="22"/>
              </a:cxn>
              <a:cxn ang="0">
                <a:pos x="202" y="9"/>
              </a:cxn>
              <a:cxn ang="0">
                <a:pos x="241" y="3"/>
              </a:cxn>
              <a:cxn ang="0">
                <a:pos x="282" y="0"/>
              </a:cxn>
              <a:cxn ang="0">
                <a:pos x="322" y="3"/>
              </a:cxn>
              <a:cxn ang="0">
                <a:pos x="362" y="9"/>
              </a:cxn>
              <a:cxn ang="0">
                <a:pos x="399" y="22"/>
              </a:cxn>
              <a:cxn ang="0">
                <a:pos x="434" y="39"/>
              </a:cxn>
              <a:cxn ang="0">
                <a:pos x="467" y="61"/>
              </a:cxn>
              <a:cxn ang="0">
                <a:pos x="495" y="85"/>
              </a:cxn>
              <a:cxn ang="0">
                <a:pos x="519" y="113"/>
              </a:cxn>
              <a:cxn ang="0">
                <a:pos x="537" y="144"/>
              </a:cxn>
              <a:cxn ang="0">
                <a:pos x="552" y="176"/>
              </a:cxn>
              <a:cxn ang="0">
                <a:pos x="560" y="211"/>
              </a:cxn>
              <a:cxn ang="0">
                <a:pos x="563" y="246"/>
              </a:cxn>
              <a:cxn ang="0">
                <a:pos x="560" y="281"/>
              </a:cxn>
              <a:cxn ang="0">
                <a:pos x="552" y="315"/>
              </a:cxn>
              <a:cxn ang="0">
                <a:pos x="537" y="348"/>
              </a:cxn>
              <a:cxn ang="0">
                <a:pos x="519" y="379"/>
              </a:cxn>
              <a:cxn ang="0">
                <a:pos x="495" y="406"/>
              </a:cxn>
              <a:cxn ang="0">
                <a:pos x="467" y="432"/>
              </a:cxn>
              <a:cxn ang="0">
                <a:pos x="434" y="452"/>
              </a:cxn>
              <a:cxn ang="0">
                <a:pos x="399" y="469"/>
              </a:cxn>
              <a:cxn ang="0">
                <a:pos x="362" y="481"/>
              </a:cxn>
              <a:cxn ang="0">
                <a:pos x="322" y="489"/>
              </a:cxn>
              <a:cxn ang="0">
                <a:pos x="282" y="492"/>
              </a:cxn>
              <a:cxn ang="0">
                <a:pos x="241" y="489"/>
              </a:cxn>
              <a:cxn ang="0">
                <a:pos x="202" y="481"/>
              </a:cxn>
              <a:cxn ang="0">
                <a:pos x="165" y="469"/>
              </a:cxn>
              <a:cxn ang="0">
                <a:pos x="130" y="452"/>
              </a:cxn>
              <a:cxn ang="0">
                <a:pos x="97" y="432"/>
              </a:cxn>
              <a:cxn ang="0">
                <a:pos x="69" y="406"/>
              </a:cxn>
              <a:cxn ang="0">
                <a:pos x="45" y="379"/>
              </a:cxn>
              <a:cxn ang="0">
                <a:pos x="25" y="348"/>
              </a:cxn>
              <a:cxn ang="0">
                <a:pos x="12" y="315"/>
              </a:cxn>
              <a:cxn ang="0">
                <a:pos x="3" y="281"/>
              </a:cxn>
              <a:cxn ang="0">
                <a:pos x="0" y="246"/>
              </a:cxn>
            </a:cxnLst>
            <a:rect l="0" t="0" r="r" b="b"/>
            <a:pathLst>
              <a:path w="563" h="492">
                <a:moveTo>
                  <a:pt x="0" y="246"/>
                </a:moveTo>
                <a:lnTo>
                  <a:pt x="3" y="211"/>
                </a:lnTo>
                <a:lnTo>
                  <a:pt x="12" y="176"/>
                </a:lnTo>
                <a:lnTo>
                  <a:pt x="25" y="144"/>
                </a:lnTo>
                <a:lnTo>
                  <a:pt x="45" y="113"/>
                </a:lnTo>
                <a:lnTo>
                  <a:pt x="69" y="85"/>
                </a:lnTo>
                <a:lnTo>
                  <a:pt x="97" y="61"/>
                </a:lnTo>
                <a:lnTo>
                  <a:pt x="130" y="39"/>
                </a:lnTo>
                <a:lnTo>
                  <a:pt x="165" y="22"/>
                </a:lnTo>
                <a:lnTo>
                  <a:pt x="202" y="9"/>
                </a:lnTo>
                <a:lnTo>
                  <a:pt x="241" y="3"/>
                </a:lnTo>
                <a:lnTo>
                  <a:pt x="282" y="0"/>
                </a:lnTo>
                <a:lnTo>
                  <a:pt x="322" y="3"/>
                </a:lnTo>
                <a:lnTo>
                  <a:pt x="362" y="9"/>
                </a:lnTo>
                <a:lnTo>
                  <a:pt x="399" y="22"/>
                </a:lnTo>
                <a:lnTo>
                  <a:pt x="434" y="39"/>
                </a:lnTo>
                <a:lnTo>
                  <a:pt x="467" y="61"/>
                </a:lnTo>
                <a:lnTo>
                  <a:pt x="495" y="85"/>
                </a:lnTo>
                <a:lnTo>
                  <a:pt x="519" y="113"/>
                </a:lnTo>
                <a:lnTo>
                  <a:pt x="537" y="144"/>
                </a:lnTo>
                <a:lnTo>
                  <a:pt x="552" y="176"/>
                </a:lnTo>
                <a:lnTo>
                  <a:pt x="560" y="211"/>
                </a:lnTo>
                <a:lnTo>
                  <a:pt x="563" y="246"/>
                </a:lnTo>
                <a:lnTo>
                  <a:pt x="560" y="281"/>
                </a:lnTo>
                <a:lnTo>
                  <a:pt x="552" y="315"/>
                </a:lnTo>
                <a:lnTo>
                  <a:pt x="537" y="348"/>
                </a:lnTo>
                <a:lnTo>
                  <a:pt x="519" y="379"/>
                </a:lnTo>
                <a:lnTo>
                  <a:pt x="495" y="406"/>
                </a:lnTo>
                <a:lnTo>
                  <a:pt x="467" y="432"/>
                </a:lnTo>
                <a:lnTo>
                  <a:pt x="434" y="452"/>
                </a:lnTo>
                <a:lnTo>
                  <a:pt x="399" y="469"/>
                </a:lnTo>
                <a:lnTo>
                  <a:pt x="362" y="481"/>
                </a:lnTo>
                <a:lnTo>
                  <a:pt x="322" y="489"/>
                </a:lnTo>
                <a:lnTo>
                  <a:pt x="282" y="492"/>
                </a:lnTo>
                <a:lnTo>
                  <a:pt x="241" y="489"/>
                </a:lnTo>
                <a:lnTo>
                  <a:pt x="202" y="481"/>
                </a:lnTo>
                <a:lnTo>
                  <a:pt x="165" y="469"/>
                </a:lnTo>
                <a:lnTo>
                  <a:pt x="130" y="452"/>
                </a:lnTo>
                <a:lnTo>
                  <a:pt x="97" y="432"/>
                </a:lnTo>
                <a:lnTo>
                  <a:pt x="69" y="406"/>
                </a:lnTo>
                <a:lnTo>
                  <a:pt x="45" y="379"/>
                </a:lnTo>
                <a:lnTo>
                  <a:pt x="25" y="348"/>
                </a:lnTo>
                <a:lnTo>
                  <a:pt x="12" y="315"/>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50" name="Freeform 62"/>
          <p:cNvSpPr>
            <a:spLocks/>
          </p:cNvSpPr>
          <p:nvPr/>
        </p:nvSpPr>
        <p:spPr bwMode="auto">
          <a:xfrm>
            <a:off x="2833575" y="3223683"/>
            <a:ext cx="297547" cy="260350"/>
          </a:xfrm>
          <a:custGeom>
            <a:avLst/>
            <a:gdLst/>
            <a:ahLst/>
            <a:cxnLst>
              <a:cxn ang="0">
                <a:pos x="0" y="246"/>
              </a:cxn>
              <a:cxn ang="0">
                <a:pos x="3" y="211"/>
              </a:cxn>
              <a:cxn ang="0">
                <a:pos x="10" y="176"/>
              </a:cxn>
              <a:cxn ang="0">
                <a:pos x="25" y="144"/>
              </a:cxn>
              <a:cxn ang="0">
                <a:pos x="45" y="113"/>
              </a:cxn>
              <a:cxn ang="0">
                <a:pos x="69" y="85"/>
              </a:cxn>
              <a:cxn ang="0">
                <a:pos x="97" y="61"/>
              </a:cxn>
              <a:cxn ang="0">
                <a:pos x="129" y="39"/>
              </a:cxn>
              <a:cxn ang="0">
                <a:pos x="163" y="22"/>
              </a:cxn>
              <a:cxn ang="0">
                <a:pos x="202" y="10"/>
              </a:cxn>
              <a:cxn ang="0">
                <a:pos x="241" y="3"/>
              </a:cxn>
              <a:cxn ang="0">
                <a:pos x="281" y="0"/>
              </a:cxn>
              <a:cxn ang="0">
                <a:pos x="321" y="3"/>
              </a:cxn>
              <a:cxn ang="0">
                <a:pos x="360" y="10"/>
              </a:cxn>
              <a:cxn ang="0">
                <a:pos x="398" y="22"/>
              </a:cxn>
              <a:cxn ang="0">
                <a:pos x="434" y="39"/>
              </a:cxn>
              <a:cxn ang="0">
                <a:pos x="465" y="61"/>
              </a:cxn>
              <a:cxn ang="0">
                <a:pos x="494" y="85"/>
              </a:cxn>
              <a:cxn ang="0">
                <a:pos x="518" y="113"/>
              </a:cxn>
              <a:cxn ang="0">
                <a:pos x="537" y="144"/>
              </a:cxn>
              <a:cxn ang="0">
                <a:pos x="551" y="176"/>
              </a:cxn>
              <a:cxn ang="0">
                <a:pos x="560" y="211"/>
              </a:cxn>
              <a:cxn ang="0">
                <a:pos x="563" y="246"/>
              </a:cxn>
              <a:cxn ang="0">
                <a:pos x="560" y="281"/>
              </a:cxn>
              <a:cxn ang="0">
                <a:pos x="551" y="315"/>
              </a:cxn>
              <a:cxn ang="0">
                <a:pos x="537" y="348"/>
              </a:cxn>
              <a:cxn ang="0">
                <a:pos x="518" y="379"/>
              </a:cxn>
              <a:cxn ang="0">
                <a:pos x="494" y="406"/>
              </a:cxn>
              <a:cxn ang="0">
                <a:pos x="465" y="432"/>
              </a:cxn>
              <a:cxn ang="0">
                <a:pos x="434" y="452"/>
              </a:cxn>
              <a:cxn ang="0">
                <a:pos x="398" y="469"/>
              </a:cxn>
              <a:cxn ang="0">
                <a:pos x="360" y="481"/>
              </a:cxn>
              <a:cxn ang="0">
                <a:pos x="321" y="489"/>
              </a:cxn>
              <a:cxn ang="0">
                <a:pos x="281" y="492"/>
              </a:cxn>
              <a:cxn ang="0">
                <a:pos x="241" y="489"/>
              </a:cxn>
              <a:cxn ang="0">
                <a:pos x="202" y="481"/>
              </a:cxn>
              <a:cxn ang="0">
                <a:pos x="163" y="469"/>
              </a:cxn>
              <a:cxn ang="0">
                <a:pos x="129" y="452"/>
              </a:cxn>
              <a:cxn ang="0">
                <a:pos x="97" y="432"/>
              </a:cxn>
              <a:cxn ang="0">
                <a:pos x="69" y="406"/>
              </a:cxn>
              <a:cxn ang="0">
                <a:pos x="45" y="379"/>
              </a:cxn>
              <a:cxn ang="0">
                <a:pos x="25" y="348"/>
              </a:cxn>
              <a:cxn ang="0">
                <a:pos x="10" y="315"/>
              </a:cxn>
              <a:cxn ang="0">
                <a:pos x="3" y="281"/>
              </a:cxn>
              <a:cxn ang="0">
                <a:pos x="0" y="246"/>
              </a:cxn>
            </a:cxnLst>
            <a:rect l="0" t="0" r="r" b="b"/>
            <a:pathLst>
              <a:path w="563" h="492">
                <a:moveTo>
                  <a:pt x="0" y="246"/>
                </a:moveTo>
                <a:lnTo>
                  <a:pt x="3" y="211"/>
                </a:lnTo>
                <a:lnTo>
                  <a:pt x="10" y="176"/>
                </a:lnTo>
                <a:lnTo>
                  <a:pt x="25" y="144"/>
                </a:lnTo>
                <a:lnTo>
                  <a:pt x="45" y="113"/>
                </a:lnTo>
                <a:lnTo>
                  <a:pt x="69" y="85"/>
                </a:lnTo>
                <a:lnTo>
                  <a:pt x="97" y="61"/>
                </a:lnTo>
                <a:lnTo>
                  <a:pt x="129" y="39"/>
                </a:lnTo>
                <a:lnTo>
                  <a:pt x="163" y="22"/>
                </a:lnTo>
                <a:lnTo>
                  <a:pt x="202" y="10"/>
                </a:lnTo>
                <a:lnTo>
                  <a:pt x="241" y="3"/>
                </a:lnTo>
                <a:lnTo>
                  <a:pt x="281" y="0"/>
                </a:lnTo>
                <a:lnTo>
                  <a:pt x="321" y="3"/>
                </a:lnTo>
                <a:lnTo>
                  <a:pt x="360" y="10"/>
                </a:lnTo>
                <a:lnTo>
                  <a:pt x="398" y="22"/>
                </a:lnTo>
                <a:lnTo>
                  <a:pt x="434" y="39"/>
                </a:lnTo>
                <a:lnTo>
                  <a:pt x="465" y="61"/>
                </a:lnTo>
                <a:lnTo>
                  <a:pt x="494" y="85"/>
                </a:lnTo>
                <a:lnTo>
                  <a:pt x="518" y="113"/>
                </a:lnTo>
                <a:lnTo>
                  <a:pt x="537" y="144"/>
                </a:lnTo>
                <a:lnTo>
                  <a:pt x="551" y="176"/>
                </a:lnTo>
                <a:lnTo>
                  <a:pt x="560" y="211"/>
                </a:lnTo>
                <a:lnTo>
                  <a:pt x="563" y="246"/>
                </a:lnTo>
                <a:lnTo>
                  <a:pt x="560" y="281"/>
                </a:lnTo>
                <a:lnTo>
                  <a:pt x="551" y="315"/>
                </a:lnTo>
                <a:lnTo>
                  <a:pt x="537" y="348"/>
                </a:lnTo>
                <a:lnTo>
                  <a:pt x="518" y="379"/>
                </a:lnTo>
                <a:lnTo>
                  <a:pt x="494" y="406"/>
                </a:lnTo>
                <a:lnTo>
                  <a:pt x="465" y="432"/>
                </a:lnTo>
                <a:lnTo>
                  <a:pt x="434" y="452"/>
                </a:lnTo>
                <a:lnTo>
                  <a:pt x="398" y="469"/>
                </a:lnTo>
                <a:lnTo>
                  <a:pt x="360" y="481"/>
                </a:lnTo>
                <a:lnTo>
                  <a:pt x="321" y="489"/>
                </a:lnTo>
                <a:lnTo>
                  <a:pt x="281" y="492"/>
                </a:lnTo>
                <a:lnTo>
                  <a:pt x="241" y="489"/>
                </a:lnTo>
                <a:lnTo>
                  <a:pt x="202" y="481"/>
                </a:lnTo>
                <a:lnTo>
                  <a:pt x="163" y="469"/>
                </a:lnTo>
                <a:lnTo>
                  <a:pt x="129" y="452"/>
                </a:lnTo>
                <a:lnTo>
                  <a:pt x="97" y="432"/>
                </a:lnTo>
                <a:lnTo>
                  <a:pt x="69" y="406"/>
                </a:lnTo>
                <a:lnTo>
                  <a:pt x="45" y="379"/>
                </a:lnTo>
                <a:lnTo>
                  <a:pt x="25" y="348"/>
                </a:lnTo>
                <a:lnTo>
                  <a:pt x="10" y="315"/>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51" name="Line 63"/>
          <p:cNvSpPr>
            <a:spLocks noChangeShapeType="1"/>
          </p:cNvSpPr>
          <p:nvPr/>
        </p:nvSpPr>
        <p:spPr bwMode="auto">
          <a:xfrm flipH="1">
            <a:off x="2266013" y="3353858"/>
            <a:ext cx="567562" cy="319617"/>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2" name="Freeform 64"/>
          <p:cNvSpPr>
            <a:spLocks/>
          </p:cNvSpPr>
          <p:nvPr/>
        </p:nvSpPr>
        <p:spPr bwMode="auto">
          <a:xfrm>
            <a:off x="2879108" y="2002367"/>
            <a:ext cx="297546" cy="260350"/>
          </a:xfrm>
          <a:custGeom>
            <a:avLst/>
            <a:gdLst/>
            <a:ahLst/>
            <a:cxnLst>
              <a:cxn ang="0">
                <a:pos x="0" y="246"/>
              </a:cxn>
              <a:cxn ang="0">
                <a:pos x="3" y="211"/>
              </a:cxn>
              <a:cxn ang="0">
                <a:pos x="12" y="177"/>
              </a:cxn>
              <a:cxn ang="0">
                <a:pos x="25" y="143"/>
              </a:cxn>
              <a:cxn ang="0">
                <a:pos x="45" y="112"/>
              </a:cxn>
              <a:cxn ang="0">
                <a:pos x="69" y="84"/>
              </a:cxn>
              <a:cxn ang="0">
                <a:pos x="97" y="60"/>
              </a:cxn>
              <a:cxn ang="0">
                <a:pos x="129" y="39"/>
              </a:cxn>
              <a:cxn ang="0">
                <a:pos x="165" y="22"/>
              </a:cxn>
              <a:cxn ang="0">
                <a:pos x="203" y="10"/>
              </a:cxn>
              <a:cxn ang="0">
                <a:pos x="242" y="2"/>
              </a:cxn>
              <a:cxn ang="0">
                <a:pos x="282" y="0"/>
              </a:cxn>
              <a:cxn ang="0">
                <a:pos x="321" y="2"/>
              </a:cxn>
              <a:cxn ang="0">
                <a:pos x="360" y="10"/>
              </a:cxn>
              <a:cxn ang="0">
                <a:pos x="399" y="22"/>
              </a:cxn>
              <a:cxn ang="0">
                <a:pos x="434" y="39"/>
              </a:cxn>
              <a:cxn ang="0">
                <a:pos x="465" y="60"/>
              </a:cxn>
              <a:cxn ang="0">
                <a:pos x="494" y="84"/>
              </a:cxn>
              <a:cxn ang="0">
                <a:pos x="518" y="112"/>
              </a:cxn>
              <a:cxn ang="0">
                <a:pos x="537" y="143"/>
              </a:cxn>
              <a:cxn ang="0">
                <a:pos x="553" y="177"/>
              </a:cxn>
              <a:cxn ang="0">
                <a:pos x="560" y="211"/>
              </a:cxn>
              <a:cxn ang="0">
                <a:pos x="563" y="246"/>
              </a:cxn>
              <a:cxn ang="0">
                <a:pos x="560" y="280"/>
              </a:cxn>
              <a:cxn ang="0">
                <a:pos x="553" y="315"/>
              </a:cxn>
              <a:cxn ang="0">
                <a:pos x="537" y="348"/>
              </a:cxn>
              <a:cxn ang="0">
                <a:pos x="518" y="379"/>
              </a:cxn>
              <a:cxn ang="0">
                <a:pos x="494" y="407"/>
              </a:cxn>
              <a:cxn ang="0">
                <a:pos x="465" y="431"/>
              </a:cxn>
              <a:cxn ang="0">
                <a:pos x="434" y="453"/>
              </a:cxn>
              <a:cxn ang="0">
                <a:pos x="399" y="469"/>
              </a:cxn>
              <a:cxn ang="0">
                <a:pos x="360" y="481"/>
              </a:cxn>
              <a:cxn ang="0">
                <a:pos x="321" y="489"/>
              </a:cxn>
              <a:cxn ang="0">
                <a:pos x="282" y="492"/>
              </a:cxn>
              <a:cxn ang="0">
                <a:pos x="242" y="489"/>
              </a:cxn>
              <a:cxn ang="0">
                <a:pos x="203" y="481"/>
              </a:cxn>
              <a:cxn ang="0">
                <a:pos x="165" y="469"/>
              </a:cxn>
              <a:cxn ang="0">
                <a:pos x="129" y="453"/>
              </a:cxn>
              <a:cxn ang="0">
                <a:pos x="97" y="431"/>
              </a:cxn>
              <a:cxn ang="0">
                <a:pos x="69" y="407"/>
              </a:cxn>
              <a:cxn ang="0">
                <a:pos x="45" y="379"/>
              </a:cxn>
              <a:cxn ang="0">
                <a:pos x="25" y="348"/>
              </a:cxn>
              <a:cxn ang="0">
                <a:pos x="12" y="315"/>
              </a:cxn>
              <a:cxn ang="0">
                <a:pos x="3" y="280"/>
              </a:cxn>
              <a:cxn ang="0">
                <a:pos x="0" y="246"/>
              </a:cxn>
            </a:cxnLst>
            <a:rect l="0" t="0" r="r" b="b"/>
            <a:pathLst>
              <a:path w="563" h="492">
                <a:moveTo>
                  <a:pt x="0" y="246"/>
                </a:moveTo>
                <a:lnTo>
                  <a:pt x="3" y="211"/>
                </a:lnTo>
                <a:lnTo>
                  <a:pt x="12" y="177"/>
                </a:lnTo>
                <a:lnTo>
                  <a:pt x="25" y="143"/>
                </a:lnTo>
                <a:lnTo>
                  <a:pt x="45" y="112"/>
                </a:lnTo>
                <a:lnTo>
                  <a:pt x="69" y="84"/>
                </a:lnTo>
                <a:lnTo>
                  <a:pt x="97" y="60"/>
                </a:lnTo>
                <a:lnTo>
                  <a:pt x="129" y="39"/>
                </a:lnTo>
                <a:lnTo>
                  <a:pt x="165" y="22"/>
                </a:lnTo>
                <a:lnTo>
                  <a:pt x="203" y="10"/>
                </a:lnTo>
                <a:lnTo>
                  <a:pt x="242" y="2"/>
                </a:lnTo>
                <a:lnTo>
                  <a:pt x="282" y="0"/>
                </a:lnTo>
                <a:lnTo>
                  <a:pt x="321" y="2"/>
                </a:lnTo>
                <a:lnTo>
                  <a:pt x="360" y="10"/>
                </a:lnTo>
                <a:lnTo>
                  <a:pt x="399" y="22"/>
                </a:lnTo>
                <a:lnTo>
                  <a:pt x="434" y="39"/>
                </a:lnTo>
                <a:lnTo>
                  <a:pt x="465" y="60"/>
                </a:lnTo>
                <a:lnTo>
                  <a:pt x="494" y="84"/>
                </a:lnTo>
                <a:lnTo>
                  <a:pt x="518" y="112"/>
                </a:lnTo>
                <a:lnTo>
                  <a:pt x="537" y="143"/>
                </a:lnTo>
                <a:lnTo>
                  <a:pt x="553" y="177"/>
                </a:lnTo>
                <a:lnTo>
                  <a:pt x="560" y="211"/>
                </a:lnTo>
                <a:lnTo>
                  <a:pt x="563" y="246"/>
                </a:lnTo>
                <a:lnTo>
                  <a:pt x="560" y="280"/>
                </a:lnTo>
                <a:lnTo>
                  <a:pt x="553" y="315"/>
                </a:lnTo>
                <a:lnTo>
                  <a:pt x="537" y="348"/>
                </a:lnTo>
                <a:lnTo>
                  <a:pt x="518" y="379"/>
                </a:lnTo>
                <a:lnTo>
                  <a:pt x="494" y="407"/>
                </a:lnTo>
                <a:lnTo>
                  <a:pt x="465" y="431"/>
                </a:lnTo>
                <a:lnTo>
                  <a:pt x="434" y="453"/>
                </a:lnTo>
                <a:lnTo>
                  <a:pt x="399" y="469"/>
                </a:lnTo>
                <a:lnTo>
                  <a:pt x="360" y="481"/>
                </a:lnTo>
                <a:lnTo>
                  <a:pt x="321" y="489"/>
                </a:lnTo>
                <a:lnTo>
                  <a:pt x="282" y="492"/>
                </a:lnTo>
                <a:lnTo>
                  <a:pt x="242" y="489"/>
                </a:lnTo>
                <a:lnTo>
                  <a:pt x="203" y="481"/>
                </a:lnTo>
                <a:lnTo>
                  <a:pt x="165" y="469"/>
                </a:lnTo>
                <a:lnTo>
                  <a:pt x="129" y="453"/>
                </a:lnTo>
                <a:lnTo>
                  <a:pt x="97" y="431"/>
                </a:lnTo>
                <a:lnTo>
                  <a:pt x="69" y="407"/>
                </a:lnTo>
                <a:lnTo>
                  <a:pt x="45" y="379"/>
                </a:lnTo>
                <a:lnTo>
                  <a:pt x="25" y="348"/>
                </a:lnTo>
                <a:lnTo>
                  <a:pt x="12" y="315"/>
                </a:lnTo>
                <a:lnTo>
                  <a:pt x="3" y="280"/>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53" name="Line 65"/>
          <p:cNvSpPr>
            <a:spLocks noChangeShapeType="1"/>
          </p:cNvSpPr>
          <p:nvPr/>
        </p:nvSpPr>
        <p:spPr bwMode="auto">
          <a:xfrm flipH="1">
            <a:off x="2266014" y="2132541"/>
            <a:ext cx="613094" cy="1059"/>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4" name="Line 66"/>
          <p:cNvSpPr>
            <a:spLocks noChangeShapeType="1"/>
          </p:cNvSpPr>
          <p:nvPr/>
        </p:nvSpPr>
        <p:spPr bwMode="auto">
          <a:xfrm flipH="1">
            <a:off x="3176654" y="2132541"/>
            <a:ext cx="580269" cy="1059"/>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5" name="Line 67"/>
          <p:cNvSpPr>
            <a:spLocks noChangeShapeType="1"/>
          </p:cNvSpPr>
          <p:nvPr/>
        </p:nvSpPr>
        <p:spPr bwMode="auto">
          <a:xfrm flipH="1">
            <a:off x="2266014" y="2132542"/>
            <a:ext cx="613094" cy="480483"/>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6" name="Line 68"/>
          <p:cNvSpPr>
            <a:spLocks noChangeShapeType="1"/>
          </p:cNvSpPr>
          <p:nvPr/>
        </p:nvSpPr>
        <p:spPr bwMode="auto">
          <a:xfrm flipV="1">
            <a:off x="4056587" y="2606675"/>
            <a:ext cx="476498" cy="379942"/>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7" name="Freeform 69"/>
          <p:cNvSpPr>
            <a:spLocks/>
          </p:cNvSpPr>
          <p:nvPr/>
        </p:nvSpPr>
        <p:spPr bwMode="auto">
          <a:xfrm>
            <a:off x="4533086" y="2476500"/>
            <a:ext cx="298605" cy="260350"/>
          </a:xfrm>
          <a:custGeom>
            <a:avLst/>
            <a:gdLst/>
            <a:ahLst/>
            <a:cxnLst>
              <a:cxn ang="0">
                <a:pos x="0" y="246"/>
              </a:cxn>
              <a:cxn ang="0">
                <a:pos x="3" y="211"/>
              </a:cxn>
              <a:cxn ang="0">
                <a:pos x="12" y="176"/>
              </a:cxn>
              <a:cxn ang="0">
                <a:pos x="26" y="144"/>
              </a:cxn>
              <a:cxn ang="0">
                <a:pos x="45" y="113"/>
              </a:cxn>
              <a:cxn ang="0">
                <a:pos x="69" y="84"/>
              </a:cxn>
              <a:cxn ang="0">
                <a:pos x="98" y="60"/>
              </a:cxn>
              <a:cxn ang="0">
                <a:pos x="131" y="39"/>
              </a:cxn>
              <a:cxn ang="0">
                <a:pos x="166" y="21"/>
              </a:cxn>
              <a:cxn ang="0">
                <a:pos x="203" y="9"/>
              </a:cxn>
              <a:cxn ang="0">
                <a:pos x="242" y="2"/>
              </a:cxn>
              <a:cxn ang="0">
                <a:pos x="283" y="0"/>
              </a:cxn>
              <a:cxn ang="0">
                <a:pos x="323" y="2"/>
              </a:cxn>
              <a:cxn ang="0">
                <a:pos x="362" y="9"/>
              </a:cxn>
              <a:cxn ang="0">
                <a:pos x="400" y="21"/>
              </a:cxn>
              <a:cxn ang="0">
                <a:pos x="434" y="39"/>
              </a:cxn>
              <a:cxn ang="0">
                <a:pos x="467" y="60"/>
              </a:cxn>
              <a:cxn ang="0">
                <a:pos x="496" y="84"/>
              </a:cxn>
              <a:cxn ang="0">
                <a:pos x="520" y="113"/>
              </a:cxn>
              <a:cxn ang="0">
                <a:pos x="538" y="144"/>
              </a:cxn>
              <a:cxn ang="0">
                <a:pos x="553" y="176"/>
              </a:cxn>
              <a:cxn ang="0">
                <a:pos x="561" y="211"/>
              </a:cxn>
              <a:cxn ang="0">
                <a:pos x="564" y="246"/>
              </a:cxn>
              <a:cxn ang="0">
                <a:pos x="561" y="281"/>
              </a:cxn>
              <a:cxn ang="0">
                <a:pos x="553" y="314"/>
              </a:cxn>
              <a:cxn ang="0">
                <a:pos x="538" y="348"/>
              </a:cxn>
              <a:cxn ang="0">
                <a:pos x="520" y="379"/>
              </a:cxn>
              <a:cxn ang="0">
                <a:pos x="496" y="406"/>
              </a:cxn>
              <a:cxn ang="0">
                <a:pos x="467" y="431"/>
              </a:cxn>
              <a:cxn ang="0">
                <a:pos x="434" y="451"/>
              </a:cxn>
              <a:cxn ang="0">
                <a:pos x="400" y="469"/>
              </a:cxn>
              <a:cxn ang="0">
                <a:pos x="362" y="481"/>
              </a:cxn>
              <a:cxn ang="0">
                <a:pos x="323" y="489"/>
              </a:cxn>
              <a:cxn ang="0">
                <a:pos x="283" y="492"/>
              </a:cxn>
              <a:cxn ang="0">
                <a:pos x="242" y="489"/>
              </a:cxn>
              <a:cxn ang="0">
                <a:pos x="203" y="481"/>
              </a:cxn>
              <a:cxn ang="0">
                <a:pos x="166" y="469"/>
              </a:cxn>
              <a:cxn ang="0">
                <a:pos x="131" y="451"/>
              </a:cxn>
              <a:cxn ang="0">
                <a:pos x="98" y="431"/>
              </a:cxn>
              <a:cxn ang="0">
                <a:pos x="69" y="406"/>
              </a:cxn>
              <a:cxn ang="0">
                <a:pos x="45" y="379"/>
              </a:cxn>
              <a:cxn ang="0">
                <a:pos x="26" y="348"/>
              </a:cxn>
              <a:cxn ang="0">
                <a:pos x="12" y="314"/>
              </a:cxn>
              <a:cxn ang="0">
                <a:pos x="3" y="281"/>
              </a:cxn>
              <a:cxn ang="0">
                <a:pos x="0" y="246"/>
              </a:cxn>
            </a:cxnLst>
            <a:rect l="0" t="0" r="r" b="b"/>
            <a:pathLst>
              <a:path w="564" h="492">
                <a:moveTo>
                  <a:pt x="0" y="246"/>
                </a:moveTo>
                <a:lnTo>
                  <a:pt x="3" y="211"/>
                </a:lnTo>
                <a:lnTo>
                  <a:pt x="12" y="176"/>
                </a:lnTo>
                <a:lnTo>
                  <a:pt x="26" y="144"/>
                </a:lnTo>
                <a:lnTo>
                  <a:pt x="45" y="113"/>
                </a:lnTo>
                <a:lnTo>
                  <a:pt x="69" y="84"/>
                </a:lnTo>
                <a:lnTo>
                  <a:pt x="98" y="60"/>
                </a:lnTo>
                <a:lnTo>
                  <a:pt x="131" y="39"/>
                </a:lnTo>
                <a:lnTo>
                  <a:pt x="166" y="21"/>
                </a:lnTo>
                <a:lnTo>
                  <a:pt x="203" y="9"/>
                </a:lnTo>
                <a:lnTo>
                  <a:pt x="242" y="2"/>
                </a:lnTo>
                <a:lnTo>
                  <a:pt x="283" y="0"/>
                </a:lnTo>
                <a:lnTo>
                  <a:pt x="323" y="2"/>
                </a:lnTo>
                <a:lnTo>
                  <a:pt x="362" y="9"/>
                </a:lnTo>
                <a:lnTo>
                  <a:pt x="400" y="21"/>
                </a:lnTo>
                <a:lnTo>
                  <a:pt x="434" y="39"/>
                </a:lnTo>
                <a:lnTo>
                  <a:pt x="467" y="60"/>
                </a:lnTo>
                <a:lnTo>
                  <a:pt x="496" y="84"/>
                </a:lnTo>
                <a:lnTo>
                  <a:pt x="520" y="113"/>
                </a:lnTo>
                <a:lnTo>
                  <a:pt x="538" y="144"/>
                </a:lnTo>
                <a:lnTo>
                  <a:pt x="553" y="176"/>
                </a:lnTo>
                <a:lnTo>
                  <a:pt x="561" y="211"/>
                </a:lnTo>
                <a:lnTo>
                  <a:pt x="564" y="246"/>
                </a:lnTo>
                <a:lnTo>
                  <a:pt x="561" y="281"/>
                </a:lnTo>
                <a:lnTo>
                  <a:pt x="553" y="314"/>
                </a:lnTo>
                <a:lnTo>
                  <a:pt x="538" y="348"/>
                </a:lnTo>
                <a:lnTo>
                  <a:pt x="520" y="379"/>
                </a:lnTo>
                <a:lnTo>
                  <a:pt x="496" y="406"/>
                </a:lnTo>
                <a:lnTo>
                  <a:pt x="467" y="431"/>
                </a:lnTo>
                <a:lnTo>
                  <a:pt x="434" y="451"/>
                </a:lnTo>
                <a:lnTo>
                  <a:pt x="400" y="469"/>
                </a:lnTo>
                <a:lnTo>
                  <a:pt x="362" y="481"/>
                </a:lnTo>
                <a:lnTo>
                  <a:pt x="323" y="489"/>
                </a:lnTo>
                <a:lnTo>
                  <a:pt x="283" y="492"/>
                </a:lnTo>
                <a:lnTo>
                  <a:pt x="242" y="489"/>
                </a:lnTo>
                <a:lnTo>
                  <a:pt x="203" y="481"/>
                </a:lnTo>
                <a:lnTo>
                  <a:pt x="166" y="469"/>
                </a:lnTo>
                <a:lnTo>
                  <a:pt x="131" y="451"/>
                </a:lnTo>
                <a:lnTo>
                  <a:pt x="98" y="431"/>
                </a:lnTo>
                <a:lnTo>
                  <a:pt x="69" y="406"/>
                </a:lnTo>
                <a:lnTo>
                  <a:pt x="45" y="379"/>
                </a:lnTo>
                <a:lnTo>
                  <a:pt x="26" y="348"/>
                </a:lnTo>
                <a:lnTo>
                  <a:pt x="12" y="314"/>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58" name="Line 70"/>
          <p:cNvSpPr>
            <a:spLocks noChangeShapeType="1"/>
          </p:cNvSpPr>
          <p:nvPr/>
        </p:nvSpPr>
        <p:spPr bwMode="auto">
          <a:xfrm>
            <a:off x="4056587" y="2132541"/>
            <a:ext cx="476498" cy="474133"/>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9" name="Line 71"/>
          <p:cNvSpPr>
            <a:spLocks noChangeShapeType="1"/>
          </p:cNvSpPr>
          <p:nvPr/>
        </p:nvSpPr>
        <p:spPr bwMode="auto">
          <a:xfrm flipH="1" flipV="1">
            <a:off x="2266013" y="2613025"/>
            <a:ext cx="567562" cy="367242"/>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60" name="Line 72"/>
          <p:cNvSpPr>
            <a:spLocks noChangeShapeType="1"/>
          </p:cNvSpPr>
          <p:nvPr/>
        </p:nvSpPr>
        <p:spPr bwMode="auto">
          <a:xfrm flipV="1">
            <a:off x="511442" y="1190624"/>
            <a:ext cx="1059" cy="1059"/>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61" name="Rectangle 73"/>
          <p:cNvSpPr>
            <a:spLocks noChangeArrowheads="1"/>
          </p:cNvSpPr>
          <p:nvPr/>
        </p:nvSpPr>
        <p:spPr bwMode="auto">
          <a:xfrm>
            <a:off x="1981174" y="989541"/>
            <a:ext cx="426399" cy="107722"/>
          </a:xfrm>
          <a:prstGeom prst="rect">
            <a:avLst/>
          </a:prstGeom>
          <a:noFill/>
          <a:ln w="9525">
            <a:noFill/>
            <a:miter lim="800000"/>
            <a:headEnd/>
            <a:tailEnd/>
          </a:ln>
        </p:spPr>
        <p:txBody>
          <a:bodyPr wrap="none" lIns="0" tIns="0" rIns="0" bIns="0">
            <a:spAutoFit/>
          </a:bodyPr>
          <a:lstStyle/>
          <a:p>
            <a:r>
              <a:rPr lang="en-US" sz="700" b="1" dirty="0">
                <a:latin typeface="+mn-lt"/>
              </a:rPr>
              <a:t>OUTPUTS</a:t>
            </a:r>
            <a:endParaRPr lang="en-US" b="1" dirty="0">
              <a:latin typeface="+mn-lt"/>
            </a:endParaRPr>
          </a:p>
        </p:txBody>
      </p:sp>
      <p:sp>
        <p:nvSpPr>
          <p:cNvPr id="1650762" name="Rectangle 74"/>
          <p:cNvSpPr>
            <a:spLocks noChangeArrowheads="1"/>
          </p:cNvSpPr>
          <p:nvPr/>
        </p:nvSpPr>
        <p:spPr bwMode="auto">
          <a:xfrm>
            <a:off x="2758395" y="1232958"/>
            <a:ext cx="612347" cy="107722"/>
          </a:xfrm>
          <a:prstGeom prst="rect">
            <a:avLst/>
          </a:prstGeom>
          <a:noFill/>
          <a:ln w="9525">
            <a:noFill/>
            <a:miter lim="800000"/>
            <a:headEnd/>
            <a:tailEnd/>
          </a:ln>
        </p:spPr>
        <p:txBody>
          <a:bodyPr wrap="none" lIns="0" tIns="0" rIns="0" bIns="0">
            <a:spAutoFit/>
          </a:bodyPr>
          <a:lstStyle/>
          <a:p>
            <a:r>
              <a:rPr lang="en-US" sz="700" b="1" dirty="0">
                <a:latin typeface="+mn-lt"/>
              </a:rPr>
              <a:t>SHORT-TERM</a:t>
            </a:r>
            <a:endParaRPr lang="en-US" b="1" dirty="0">
              <a:latin typeface="+mn-lt"/>
            </a:endParaRPr>
          </a:p>
        </p:txBody>
      </p:sp>
      <p:sp>
        <p:nvSpPr>
          <p:cNvPr id="1650763" name="Rectangle 75"/>
          <p:cNvSpPr>
            <a:spLocks noChangeArrowheads="1"/>
          </p:cNvSpPr>
          <p:nvPr/>
        </p:nvSpPr>
        <p:spPr bwMode="auto">
          <a:xfrm>
            <a:off x="2798632" y="1332441"/>
            <a:ext cx="522579" cy="107722"/>
          </a:xfrm>
          <a:prstGeom prst="rect">
            <a:avLst/>
          </a:prstGeom>
          <a:noFill/>
          <a:ln w="9525">
            <a:noFill/>
            <a:miter lim="800000"/>
            <a:headEnd/>
            <a:tailEnd/>
          </a:ln>
        </p:spPr>
        <p:txBody>
          <a:bodyPr wrap="none" lIns="0" tIns="0" rIns="0" bIns="0">
            <a:spAutoFit/>
          </a:bodyPr>
          <a:lstStyle/>
          <a:p>
            <a:r>
              <a:rPr lang="en-US" sz="700" b="1" dirty="0">
                <a:latin typeface="+mn-lt"/>
              </a:rPr>
              <a:t>OUTCOMES</a:t>
            </a:r>
            <a:endParaRPr lang="en-US" b="1" dirty="0">
              <a:latin typeface="+mn-lt"/>
            </a:endParaRPr>
          </a:p>
        </p:txBody>
      </p:sp>
      <p:sp>
        <p:nvSpPr>
          <p:cNvPr id="1650764" name="Rectangle 76"/>
          <p:cNvSpPr>
            <a:spLocks noChangeArrowheads="1"/>
          </p:cNvSpPr>
          <p:nvPr/>
        </p:nvSpPr>
        <p:spPr bwMode="auto">
          <a:xfrm>
            <a:off x="3726215" y="1685924"/>
            <a:ext cx="562655" cy="107722"/>
          </a:xfrm>
          <a:prstGeom prst="rect">
            <a:avLst/>
          </a:prstGeom>
          <a:noFill/>
          <a:ln w="9525">
            <a:noFill/>
            <a:miter lim="800000"/>
            <a:headEnd/>
            <a:tailEnd/>
          </a:ln>
        </p:spPr>
        <p:txBody>
          <a:bodyPr wrap="none" lIns="0" tIns="0" rIns="0" bIns="0">
            <a:spAutoFit/>
          </a:bodyPr>
          <a:lstStyle/>
          <a:p>
            <a:r>
              <a:rPr lang="en-US" sz="700" b="1" dirty="0">
                <a:latin typeface="+mn-lt"/>
              </a:rPr>
              <a:t>LONG-TERM</a:t>
            </a:r>
            <a:endParaRPr lang="en-US" b="1" dirty="0">
              <a:latin typeface="+mn-lt"/>
            </a:endParaRPr>
          </a:p>
        </p:txBody>
      </p:sp>
      <p:sp>
        <p:nvSpPr>
          <p:cNvPr id="1650765" name="Rectangle 77"/>
          <p:cNvSpPr>
            <a:spLocks noChangeArrowheads="1"/>
          </p:cNvSpPr>
          <p:nvPr/>
        </p:nvSpPr>
        <p:spPr bwMode="auto">
          <a:xfrm>
            <a:off x="3738922" y="1786466"/>
            <a:ext cx="522579" cy="107722"/>
          </a:xfrm>
          <a:prstGeom prst="rect">
            <a:avLst/>
          </a:prstGeom>
          <a:noFill/>
          <a:ln w="9525">
            <a:noFill/>
            <a:miter lim="800000"/>
            <a:headEnd/>
            <a:tailEnd/>
          </a:ln>
        </p:spPr>
        <p:txBody>
          <a:bodyPr wrap="none" lIns="0" tIns="0" rIns="0" bIns="0">
            <a:spAutoFit/>
          </a:bodyPr>
          <a:lstStyle/>
          <a:p>
            <a:r>
              <a:rPr lang="en-US" sz="700" b="1" dirty="0">
                <a:latin typeface="+mn-lt"/>
              </a:rPr>
              <a:t>OUTCOMES</a:t>
            </a:r>
            <a:endParaRPr lang="en-US" b="1" dirty="0">
              <a:latin typeface="+mn-lt"/>
            </a:endParaRPr>
          </a:p>
        </p:txBody>
      </p:sp>
      <p:sp>
        <p:nvSpPr>
          <p:cNvPr id="1650766" name="Rectangle 78"/>
          <p:cNvSpPr>
            <a:spLocks noChangeArrowheads="1"/>
          </p:cNvSpPr>
          <p:nvPr/>
        </p:nvSpPr>
        <p:spPr bwMode="auto">
          <a:xfrm>
            <a:off x="4590265" y="2192866"/>
            <a:ext cx="367088" cy="107722"/>
          </a:xfrm>
          <a:prstGeom prst="rect">
            <a:avLst/>
          </a:prstGeom>
          <a:noFill/>
          <a:ln w="9525">
            <a:noFill/>
            <a:miter lim="800000"/>
            <a:headEnd/>
            <a:tailEnd/>
          </a:ln>
        </p:spPr>
        <p:txBody>
          <a:bodyPr wrap="none" lIns="0" tIns="0" rIns="0" bIns="0">
            <a:spAutoFit/>
          </a:bodyPr>
          <a:lstStyle/>
          <a:p>
            <a:r>
              <a:rPr lang="en-US" sz="700" b="1" dirty="0">
                <a:latin typeface="+mn-lt"/>
              </a:rPr>
              <a:t>SYSTEM</a:t>
            </a:r>
            <a:endParaRPr lang="en-US" b="1" dirty="0">
              <a:latin typeface="+mn-lt"/>
            </a:endParaRPr>
          </a:p>
        </p:txBody>
      </p:sp>
      <p:sp>
        <p:nvSpPr>
          <p:cNvPr id="1650767" name="Rectangle 79"/>
          <p:cNvSpPr>
            <a:spLocks noChangeArrowheads="1"/>
          </p:cNvSpPr>
          <p:nvPr/>
        </p:nvSpPr>
        <p:spPr bwMode="auto">
          <a:xfrm>
            <a:off x="4544733" y="2292350"/>
            <a:ext cx="472886" cy="107722"/>
          </a:xfrm>
          <a:prstGeom prst="rect">
            <a:avLst/>
          </a:prstGeom>
          <a:noFill/>
          <a:ln w="9525">
            <a:noFill/>
            <a:miter lim="800000"/>
            <a:headEnd/>
            <a:tailEnd/>
          </a:ln>
        </p:spPr>
        <p:txBody>
          <a:bodyPr wrap="none" lIns="0" tIns="0" rIns="0" bIns="0">
            <a:spAutoFit/>
          </a:bodyPr>
          <a:lstStyle/>
          <a:p>
            <a:r>
              <a:rPr lang="en-US" sz="700" b="1" dirty="0">
                <a:latin typeface="+mn-lt"/>
              </a:rPr>
              <a:t>OUTCOME</a:t>
            </a:r>
            <a:endParaRPr lang="en-US" b="1" dirty="0">
              <a:latin typeface="+mn-lt"/>
            </a:endParaRPr>
          </a:p>
        </p:txBody>
      </p:sp>
      <p:sp>
        <p:nvSpPr>
          <p:cNvPr id="1650768" name="Line 80"/>
          <p:cNvSpPr>
            <a:spLocks noChangeShapeType="1"/>
          </p:cNvSpPr>
          <p:nvPr/>
        </p:nvSpPr>
        <p:spPr bwMode="auto">
          <a:xfrm flipH="1" flipV="1">
            <a:off x="2236364" y="2094441"/>
            <a:ext cx="567562" cy="474133"/>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4306" name="Rectangle 2"/>
          <p:cNvSpPr>
            <a:spLocks noGrp="1" noChangeArrowheads="1"/>
          </p:cNvSpPr>
          <p:nvPr>
            <p:ph type="title"/>
          </p:nvPr>
        </p:nvSpPr>
        <p:spPr/>
        <p:txBody>
          <a:bodyPr/>
          <a:lstStyle/>
          <a:p>
            <a:r>
              <a:rPr lang="en-US" dirty="0"/>
              <a:t>Why We Evaluate…</a:t>
            </a:r>
          </a:p>
        </p:txBody>
      </p:sp>
      <p:sp>
        <p:nvSpPr>
          <p:cNvPr id="1634307" name="Rectangle 3"/>
          <p:cNvSpPr>
            <a:spLocks noGrp="1" noChangeArrowheads="1"/>
          </p:cNvSpPr>
          <p:nvPr>
            <p:ph idx="1"/>
          </p:nvPr>
        </p:nvSpPr>
        <p:spPr>
          <a:xfrm>
            <a:off x="1068387" y="1219200"/>
            <a:ext cx="3810000" cy="1168400"/>
          </a:xfrm>
        </p:spPr>
        <p:txBody>
          <a:bodyPr/>
          <a:lstStyle/>
          <a:p>
            <a:pPr>
              <a:lnSpc>
                <a:spcPts val="1800"/>
              </a:lnSpc>
            </a:pPr>
            <a:r>
              <a:rPr lang="en-US" sz="1600" dirty="0"/>
              <a:t>“... </a:t>
            </a:r>
            <a:r>
              <a:rPr lang="en-US" sz="1600" dirty="0" smtClean="0"/>
              <a:t>The gods condemned Sisyphus to endlessly roll a rock up a hill, whence it would return each time to its starting place.  </a:t>
            </a:r>
          </a:p>
          <a:p>
            <a:pPr>
              <a:lnSpc>
                <a:spcPts val="1800"/>
              </a:lnSpc>
            </a:pPr>
            <a:endParaRPr lang="en-US" sz="1600" dirty="0" smtClean="0"/>
          </a:p>
          <a:p>
            <a:pPr>
              <a:lnSpc>
                <a:spcPts val="1800"/>
              </a:lnSpc>
            </a:pPr>
            <a:r>
              <a:rPr lang="en-US" sz="1600" dirty="0" smtClean="0"/>
              <a:t>   They thought, with some reason…</a:t>
            </a:r>
            <a:endParaRPr lang="en-US" sz="1600" dirty="0"/>
          </a:p>
          <a:p>
            <a:pPr>
              <a:buFont typeface="Wingdings" pitchFamily="2" charset="2"/>
              <a:buNone/>
            </a:pPr>
            <a:endParaRPr lang="en-US" sz="2700"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691" name="Rectangle 3"/>
          <p:cNvSpPr>
            <a:spLocks noChangeArrowheads="1"/>
          </p:cNvSpPr>
          <p:nvPr/>
        </p:nvSpPr>
        <p:spPr bwMode="auto">
          <a:xfrm>
            <a:off x="358962" y="1195917"/>
            <a:ext cx="731520" cy="640291"/>
          </a:xfrm>
          <a:prstGeom prst="rect">
            <a:avLst/>
          </a:prstGeom>
          <a:solidFill>
            <a:schemeClr val="tx2">
              <a:lumMod val="40000"/>
              <a:lumOff val="60000"/>
            </a:schemeClr>
          </a:solidFill>
          <a:ln w="3175">
            <a:solidFill>
              <a:schemeClr val="tx1"/>
            </a:solidFill>
            <a:miter lim="800000"/>
            <a:headEnd/>
            <a:tailEnd/>
          </a:ln>
        </p:spPr>
        <p:txBody>
          <a:bodyPr lIns="60972" tIns="30486" rIns="60972" bIns="30486"/>
          <a:lstStyle/>
          <a:p>
            <a:endParaRPr lang="en-US" b="1">
              <a:latin typeface="+mn-lt"/>
            </a:endParaRPr>
          </a:p>
        </p:txBody>
      </p:sp>
      <p:sp>
        <p:nvSpPr>
          <p:cNvPr id="1650690" name="Rectangle 2"/>
          <p:cNvSpPr>
            <a:spLocks noGrp="1" noChangeArrowheads="1"/>
          </p:cNvSpPr>
          <p:nvPr>
            <p:ph type="title"/>
          </p:nvPr>
        </p:nvSpPr>
        <p:spPr>
          <a:xfrm>
            <a:off x="457438" y="381000"/>
            <a:ext cx="5184299" cy="533400"/>
          </a:xfrm>
        </p:spPr>
        <p:txBody>
          <a:bodyPr/>
          <a:lstStyle/>
          <a:p>
            <a:r>
              <a:rPr lang="en-US" dirty="0" smtClean="0">
                <a:latin typeface="+mn-lt"/>
              </a:rPr>
              <a:t>Attribution</a:t>
            </a:r>
            <a:r>
              <a:rPr lang="en-US" sz="2700" dirty="0">
                <a:latin typeface="+mn-lt"/>
              </a:rPr>
              <a:t/>
            </a:r>
            <a:br>
              <a:rPr lang="en-US" sz="2700" dirty="0">
                <a:latin typeface="+mn-lt"/>
              </a:rPr>
            </a:br>
            <a:endParaRPr lang="en-US" sz="2700" dirty="0">
              <a:latin typeface="+mn-lt"/>
            </a:endParaRPr>
          </a:p>
        </p:txBody>
      </p:sp>
      <p:sp>
        <p:nvSpPr>
          <p:cNvPr id="1650695" name="Freeform 7"/>
          <p:cNvSpPr>
            <a:spLocks/>
          </p:cNvSpPr>
          <p:nvPr/>
        </p:nvSpPr>
        <p:spPr bwMode="auto">
          <a:xfrm>
            <a:off x="1074768" y="1524000"/>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Lst>
            <a:rect l="0" t="0" r="r" b="b"/>
            <a:pathLst>
              <a:path w="1577" h="403">
                <a:moveTo>
                  <a:pt x="0" y="302"/>
                </a:moveTo>
                <a:lnTo>
                  <a:pt x="1464" y="302"/>
                </a:lnTo>
                <a:lnTo>
                  <a:pt x="1464" y="403"/>
                </a:lnTo>
                <a:lnTo>
                  <a:pt x="1577" y="202"/>
                </a:lnTo>
                <a:lnTo>
                  <a:pt x="1464" y="0"/>
                </a:lnTo>
                <a:lnTo>
                  <a:pt x="1464" y="101"/>
                </a:lnTo>
                <a:lnTo>
                  <a:pt x="0" y="101"/>
                </a:lnTo>
              </a:path>
            </a:pathLst>
          </a:custGeom>
          <a:solidFill>
            <a:schemeClr val="tx2">
              <a:lumMod val="40000"/>
              <a:lumOff val="60000"/>
            </a:schemeClr>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696" name="Rectangle 8"/>
          <p:cNvSpPr>
            <a:spLocks noChangeArrowheads="1"/>
          </p:cNvSpPr>
          <p:nvPr/>
        </p:nvSpPr>
        <p:spPr bwMode="auto">
          <a:xfrm>
            <a:off x="1269603" y="1592419"/>
            <a:ext cx="387927"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A-n</a:t>
            </a:r>
            <a:endParaRPr lang="en-US" b="1" dirty="0">
              <a:latin typeface="+mn-lt"/>
            </a:endParaRPr>
          </a:p>
        </p:txBody>
      </p:sp>
      <p:sp>
        <p:nvSpPr>
          <p:cNvPr id="1650698" name="Freeform 10"/>
          <p:cNvSpPr>
            <a:spLocks/>
          </p:cNvSpPr>
          <p:nvPr/>
        </p:nvSpPr>
        <p:spPr bwMode="auto">
          <a:xfrm>
            <a:off x="1220787" y="1222375"/>
            <a:ext cx="688382" cy="213783"/>
          </a:xfrm>
          <a:custGeom>
            <a:avLst/>
            <a:gdLst/>
            <a:ahLst/>
            <a:cxnLst>
              <a:cxn ang="0">
                <a:pos x="0" y="302"/>
              </a:cxn>
              <a:cxn ang="0">
                <a:pos x="1464" y="302"/>
              </a:cxn>
              <a:cxn ang="0">
                <a:pos x="1464" y="403"/>
              </a:cxn>
              <a:cxn ang="0">
                <a:pos x="1577" y="202"/>
              </a:cxn>
              <a:cxn ang="0">
                <a:pos x="1464" y="0"/>
              </a:cxn>
              <a:cxn ang="0">
                <a:pos x="1464" y="101"/>
              </a:cxn>
              <a:cxn ang="0">
                <a:pos x="0" y="101"/>
              </a:cxn>
              <a:cxn ang="0">
                <a:pos x="0" y="302"/>
              </a:cxn>
            </a:cxnLst>
            <a:rect l="0" t="0" r="r" b="b"/>
            <a:pathLst>
              <a:path w="1577" h="403">
                <a:moveTo>
                  <a:pt x="0" y="302"/>
                </a:moveTo>
                <a:lnTo>
                  <a:pt x="1464" y="302"/>
                </a:lnTo>
                <a:lnTo>
                  <a:pt x="1464" y="403"/>
                </a:lnTo>
                <a:lnTo>
                  <a:pt x="1577" y="202"/>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grpSp>
        <p:nvGrpSpPr>
          <p:cNvPr id="2" name="Group 80"/>
          <p:cNvGrpSpPr/>
          <p:nvPr/>
        </p:nvGrpSpPr>
        <p:grpSpPr>
          <a:xfrm>
            <a:off x="1072186" y="1234017"/>
            <a:ext cx="834401" cy="213783"/>
            <a:chOff x="1072186" y="1219200"/>
            <a:chExt cx="834401" cy="213783"/>
          </a:xfrm>
        </p:grpSpPr>
        <p:sp>
          <p:nvSpPr>
            <p:cNvPr id="1650699" name="Freeform 11"/>
            <p:cNvSpPr>
              <a:spLocks/>
            </p:cNvSpPr>
            <p:nvPr/>
          </p:nvSpPr>
          <p:spPr bwMode="auto">
            <a:xfrm>
              <a:off x="1072186" y="1219200"/>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Lst>
              <a:rect l="0" t="0" r="r" b="b"/>
              <a:pathLst>
                <a:path w="1577" h="403">
                  <a:moveTo>
                    <a:pt x="0" y="302"/>
                  </a:moveTo>
                  <a:lnTo>
                    <a:pt x="1464" y="302"/>
                  </a:lnTo>
                  <a:lnTo>
                    <a:pt x="1464" y="403"/>
                  </a:lnTo>
                  <a:lnTo>
                    <a:pt x="1577" y="202"/>
                  </a:lnTo>
                  <a:lnTo>
                    <a:pt x="1464" y="0"/>
                  </a:lnTo>
                  <a:lnTo>
                    <a:pt x="1464" y="101"/>
                  </a:lnTo>
                  <a:lnTo>
                    <a:pt x="0" y="101"/>
                  </a:lnTo>
                </a:path>
              </a:pathLst>
            </a:custGeom>
            <a:solidFill>
              <a:schemeClr val="tx2">
                <a:lumMod val="40000"/>
                <a:lumOff val="60000"/>
              </a:schemeClr>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00" name="Rectangle 12"/>
            <p:cNvSpPr>
              <a:spLocks noChangeArrowheads="1"/>
            </p:cNvSpPr>
            <p:nvPr/>
          </p:nvSpPr>
          <p:spPr bwMode="auto">
            <a:xfrm>
              <a:off x="1271721" y="1287991"/>
              <a:ext cx="384721"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A-1</a:t>
              </a:r>
              <a:endParaRPr lang="en-US" b="1" dirty="0">
                <a:latin typeface="+mn-lt"/>
              </a:endParaRPr>
            </a:p>
          </p:txBody>
        </p:sp>
      </p:grpSp>
      <p:sp>
        <p:nvSpPr>
          <p:cNvPr id="1650701" name="Freeform 13"/>
          <p:cNvSpPr>
            <a:spLocks/>
          </p:cNvSpPr>
          <p:nvPr/>
        </p:nvSpPr>
        <p:spPr bwMode="auto">
          <a:xfrm>
            <a:off x="2833575" y="1516591"/>
            <a:ext cx="297547" cy="260350"/>
          </a:xfrm>
          <a:custGeom>
            <a:avLst/>
            <a:gdLst/>
            <a:ahLst/>
            <a:cxnLst>
              <a:cxn ang="0">
                <a:pos x="0" y="246"/>
              </a:cxn>
              <a:cxn ang="0">
                <a:pos x="3" y="211"/>
              </a:cxn>
              <a:cxn ang="0">
                <a:pos x="10" y="176"/>
              </a:cxn>
              <a:cxn ang="0">
                <a:pos x="25" y="144"/>
              </a:cxn>
              <a:cxn ang="0">
                <a:pos x="45" y="113"/>
              </a:cxn>
              <a:cxn ang="0">
                <a:pos x="69" y="85"/>
              </a:cxn>
              <a:cxn ang="0">
                <a:pos x="97" y="61"/>
              </a:cxn>
              <a:cxn ang="0">
                <a:pos x="129" y="39"/>
              </a:cxn>
              <a:cxn ang="0">
                <a:pos x="163" y="22"/>
              </a:cxn>
              <a:cxn ang="0">
                <a:pos x="202" y="10"/>
              </a:cxn>
              <a:cxn ang="0">
                <a:pos x="241" y="3"/>
              </a:cxn>
              <a:cxn ang="0">
                <a:pos x="281" y="0"/>
              </a:cxn>
              <a:cxn ang="0">
                <a:pos x="321" y="3"/>
              </a:cxn>
              <a:cxn ang="0">
                <a:pos x="360" y="10"/>
              </a:cxn>
              <a:cxn ang="0">
                <a:pos x="398" y="22"/>
              </a:cxn>
              <a:cxn ang="0">
                <a:pos x="434" y="39"/>
              </a:cxn>
              <a:cxn ang="0">
                <a:pos x="465" y="61"/>
              </a:cxn>
              <a:cxn ang="0">
                <a:pos x="494" y="85"/>
              </a:cxn>
              <a:cxn ang="0">
                <a:pos x="518" y="113"/>
              </a:cxn>
              <a:cxn ang="0">
                <a:pos x="537" y="144"/>
              </a:cxn>
              <a:cxn ang="0">
                <a:pos x="551" y="176"/>
              </a:cxn>
              <a:cxn ang="0">
                <a:pos x="560" y="211"/>
              </a:cxn>
              <a:cxn ang="0">
                <a:pos x="563" y="246"/>
              </a:cxn>
              <a:cxn ang="0">
                <a:pos x="560" y="281"/>
              </a:cxn>
              <a:cxn ang="0">
                <a:pos x="551" y="315"/>
              </a:cxn>
              <a:cxn ang="0">
                <a:pos x="537" y="348"/>
              </a:cxn>
              <a:cxn ang="0">
                <a:pos x="518" y="379"/>
              </a:cxn>
              <a:cxn ang="0">
                <a:pos x="494" y="406"/>
              </a:cxn>
              <a:cxn ang="0">
                <a:pos x="465" y="432"/>
              </a:cxn>
              <a:cxn ang="0">
                <a:pos x="434" y="452"/>
              </a:cxn>
              <a:cxn ang="0">
                <a:pos x="398" y="469"/>
              </a:cxn>
              <a:cxn ang="0">
                <a:pos x="360" y="481"/>
              </a:cxn>
              <a:cxn ang="0">
                <a:pos x="321" y="489"/>
              </a:cxn>
              <a:cxn ang="0">
                <a:pos x="281" y="492"/>
              </a:cxn>
              <a:cxn ang="0">
                <a:pos x="241" y="489"/>
              </a:cxn>
              <a:cxn ang="0">
                <a:pos x="202" y="481"/>
              </a:cxn>
              <a:cxn ang="0">
                <a:pos x="163" y="469"/>
              </a:cxn>
              <a:cxn ang="0">
                <a:pos x="129" y="452"/>
              </a:cxn>
              <a:cxn ang="0">
                <a:pos x="97" y="432"/>
              </a:cxn>
              <a:cxn ang="0">
                <a:pos x="69" y="406"/>
              </a:cxn>
              <a:cxn ang="0">
                <a:pos x="45" y="379"/>
              </a:cxn>
              <a:cxn ang="0">
                <a:pos x="25" y="348"/>
              </a:cxn>
              <a:cxn ang="0">
                <a:pos x="10" y="315"/>
              </a:cxn>
              <a:cxn ang="0">
                <a:pos x="3" y="281"/>
              </a:cxn>
              <a:cxn ang="0">
                <a:pos x="0" y="246"/>
              </a:cxn>
            </a:cxnLst>
            <a:rect l="0" t="0" r="r" b="b"/>
            <a:pathLst>
              <a:path w="563" h="492">
                <a:moveTo>
                  <a:pt x="0" y="246"/>
                </a:moveTo>
                <a:lnTo>
                  <a:pt x="3" y="211"/>
                </a:lnTo>
                <a:lnTo>
                  <a:pt x="10" y="176"/>
                </a:lnTo>
                <a:lnTo>
                  <a:pt x="25" y="144"/>
                </a:lnTo>
                <a:lnTo>
                  <a:pt x="45" y="113"/>
                </a:lnTo>
                <a:lnTo>
                  <a:pt x="69" y="85"/>
                </a:lnTo>
                <a:lnTo>
                  <a:pt x="97" y="61"/>
                </a:lnTo>
                <a:lnTo>
                  <a:pt x="129" y="39"/>
                </a:lnTo>
                <a:lnTo>
                  <a:pt x="163" y="22"/>
                </a:lnTo>
                <a:lnTo>
                  <a:pt x="202" y="10"/>
                </a:lnTo>
                <a:lnTo>
                  <a:pt x="241" y="3"/>
                </a:lnTo>
                <a:lnTo>
                  <a:pt x="281" y="0"/>
                </a:lnTo>
                <a:lnTo>
                  <a:pt x="321" y="3"/>
                </a:lnTo>
                <a:lnTo>
                  <a:pt x="360" y="10"/>
                </a:lnTo>
                <a:lnTo>
                  <a:pt x="398" y="22"/>
                </a:lnTo>
                <a:lnTo>
                  <a:pt x="434" y="39"/>
                </a:lnTo>
                <a:lnTo>
                  <a:pt x="465" y="61"/>
                </a:lnTo>
                <a:lnTo>
                  <a:pt x="494" y="85"/>
                </a:lnTo>
                <a:lnTo>
                  <a:pt x="518" y="113"/>
                </a:lnTo>
                <a:lnTo>
                  <a:pt x="537" y="144"/>
                </a:lnTo>
                <a:lnTo>
                  <a:pt x="551" y="176"/>
                </a:lnTo>
                <a:lnTo>
                  <a:pt x="560" y="211"/>
                </a:lnTo>
                <a:lnTo>
                  <a:pt x="563" y="246"/>
                </a:lnTo>
                <a:lnTo>
                  <a:pt x="560" y="281"/>
                </a:lnTo>
                <a:lnTo>
                  <a:pt x="551" y="315"/>
                </a:lnTo>
                <a:lnTo>
                  <a:pt x="537" y="348"/>
                </a:lnTo>
                <a:lnTo>
                  <a:pt x="518" y="379"/>
                </a:lnTo>
                <a:lnTo>
                  <a:pt x="494" y="406"/>
                </a:lnTo>
                <a:lnTo>
                  <a:pt x="465" y="432"/>
                </a:lnTo>
                <a:lnTo>
                  <a:pt x="434" y="452"/>
                </a:lnTo>
                <a:lnTo>
                  <a:pt x="398" y="469"/>
                </a:lnTo>
                <a:lnTo>
                  <a:pt x="360" y="481"/>
                </a:lnTo>
                <a:lnTo>
                  <a:pt x="321" y="489"/>
                </a:lnTo>
                <a:lnTo>
                  <a:pt x="281" y="492"/>
                </a:lnTo>
                <a:lnTo>
                  <a:pt x="241" y="489"/>
                </a:lnTo>
                <a:lnTo>
                  <a:pt x="202" y="481"/>
                </a:lnTo>
                <a:lnTo>
                  <a:pt x="163" y="469"/>
                </a:lnTo>
                <a:lnTo>
                  <a:pt x="129" y="452"/>
                </a:lnTo>
                <a:lnTo>
                  <a:pt x="97" y="432"/>
                </a:lnTo>
                <a:lnTo>
                  <a:pt x="69" y="406"/>
                </a:lnTo>
                <a:lnTo>
                  <a:pt x="45" y="379"/>
                </a:lnTo>
                <a:lnTo>
                  <a:pt x="25" y="348"/>
                </a:lnTo>
                <a:lnTo>
                  <a:pt x="10" y="315"/>
                </a:lnTo>
                <a:lnTo>
                  <a:pt x="3" y="281"/>
                </a:lnTo>
                <a:lnTo>
                  <a:pt x="0" y="246"/>
                </a:lnTo>
                <a:close/>
              </a:path>
            </a:pathLst>
          </a:custGeom>
          <a:solidFill>
            <a:schemeClr val="tx2">
              <a:lumMod val="40000"/>
              <a:lumOff val="60000"/>
            </a:schemeClr>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02" name="Line 14"/>
          <p:cNvSpPr>
            <a:spLocks noChangeShapeType="1"/>
          </p:cNvSpPr>
          <p:nvPr/>
        </p:nvSpPr>
        <p:spPr bwMode="auto">
          <a:xfrm flipH="1" flipV="1">
            <a:off x="2266013" y="1332441"/>
            <a:ext cx="567562" cy="314325"/>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03" name="Line 15"/>
          <p:cNvSpPr>
            <a:spLocks noChangeShapeType="1"/>
          </p:cNvSpPr>
          <p:nvPr/>
        </p:nvSpPr>
        <p:spPr bwMode="auto">
          <a:xfrm flipH="1">
            <a:off x="2266013" y="1646767"/>
            <a:ext cx="567562"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04" name="Line 16"/>
          <p:cNvSpPr>
            <a:spLocks noChangeShapeType="1"/>
          </p:cNvSpPr>
          <p:nvPr/>
        </p:nvSpPr>
        <p:spPr bwMode="auto">
          <a:xfrm>
            <a:off x="3131122" y="1646766"/>
            <a:ext cx="625800" cy="485775"/>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05" name="Rectangle 17"/>
          <p:cNvSpPr>
            <a:spLocks noChangeArrowheads="1"/>
          </p:cNvSpPr>
          <p:nvPr/>
        </p:nvSpPr>
        <p:spPr bwMode="auto">
          <a:xfrm>
            <a:off x="358962" y="2009774"/>
            <a:ext cx="715806" cy="293159"/>
          </a:xfrm>
          <a:prstGeom prst="rect">
            <a:avLst/>
          </a:prstGeom>
          <a:solidFill>
            <a:srgbClr val="FFFFFF"/>
          </a:solidFill>
          <a:ln w="3175">
            <a:solidFill>
              <a:srgbClr val="000000"/>
            </a:solidFill>
            <a:miter lim="800000"/>
            <a:headEnd/>
            <a:tailEnd/>
          </a:ln>
        </p:spPr>
        <p:txBody>
          <a:bodyPr lIns="60972" tIns="30486" rIns="60972" bIns="30486"/>
          <a:lstStyle/>
          <a:p>
            <a:endParaRPr lang="en-US" b="1">
              <a:latin typeface="+mn-lt"/>
            </a:endParaRPr>
          </a:p>
        </p:txBody>
      </p:sp>
      <p:sp>
        <p:nvSpPr>
          <p:cNvPr id="1650706" name="Rectangle 18"/>
          <p:cNvSpPr>
            <a:spLocks noChangeArrowheads="1"/>
          </p:cNvSpPr>
          <p:nvPr/>
        </p:nvSpPr>
        <p:spPr bwMode="auto">
          <a:xfrm>
            <a:off x="502970" y="2103966"/>
            <a:ext cx="411972" cy="107722"/>
          </a:xfrm>
          <a:prstGeom prst="rect">
            <a:avLst/>
          </a:prstGeom>
          <a:noFill/>
          <a:ln w="9525">
            <a:noFill/>
            <a:miter lim="800000"/>
            <a:headEnd/>
            <a:tailEnd/>
          </a:ln>
        </p:spPr>
        <p:txBody>
          <a:bodyPr wrap="none" lIns="0" tIns="0" rIns="0" bIns="0">
            <a:spAutoFit/>
          </a:bodyPr>
          <a:lstStyle/>
          <a:p>
            <a:r>
              <a:rPr lang="en-US" sz="700" b="1" dirty="0">
                <a:solidFill>
                  <a:srgbClr val="000000"/>
                </a:solidFill>
                <a:latin typeface="+mn-lt"/>
              </a:rPr>
              <a:t>Agency B</a:t>
            </a:r>
            <a:endParaRPr lang="en-US" b="1" dirty="0">
              <a:latin typeface="+mn-lt"/>
            </a:endParaRPr>
          </a:p>
        </p:txBody>
      </p:sp>
      <p:sp>
        <p:nvSpPr>
          <p:cNvPr id="1650707" name="Rectangle 19"/>
          <p:cNvSpPr>
            <a:spLocks noChangeArrowheads="1"/>
          </p:cNvSpPr>
          <p:nvPr/>
        </p:nvSpPr>
        <p:spPr bwMode="auto">
          <a:xfrm>
            <a:off x="1067356" y="2090208"/>
            <a:ext cx="7413" cy="104775"/>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708" name="Freeform 20"/>
          <p:cNvSpPr>
            <a:spLocks/>
          </p:cNvSpPr>
          <p:nvPr/>
        </p:nvSpPr>
        <p:spPr bwMode="auto">
          <a:xfrm>
            <a:off x="1074768" y="2036233"/>
            <a:ext cx="834401" cy="212725"/>
          </a:xfrm>
          <a:custGeom>
            <a:avLst/>
            <a:gdLst/>
            <a:ahLst/>
            <a:cxnLst>
              <a:cxn ang="0">
                <a:pos x="0" y="302"/>
              </a:cxn>
              <a:cxn ang="0">
                <a:pos x="1464" y="302"/>
              </a:cxn>
              <a:cxn ang="0">
                <a:pos x="1464" y="403"/>
              </a:cxn>
              <a:cxn ang="0">
                <a:pos x="1577" y="201"/>
              </a:cxn>
              <a:cxn ang="0">
                <a:pos x="1464" y="0"/>
              </a:cxn>
              <a:cxn ang="0">
                <a:pos x="1464" y="101"/>
              </a:cxn>
              <a:cxn ang="0">
                <a:pos x="0" y="101"/>
              </a:cxn>
              <a:cxn ang="0">
                <a:pos x="0" y="302"/>
              </a:cxn>
            </a:cxnLst>
            <a:rect l="0" t="0" r="r" b="b"/>
            <a:pathLst>
              <a:path w="1577" h="403">
                <a:moveTo>
                  <a:pt x="0" y="302"/>
                </a:moveTo>
                <a:lnTo>
                  <a:pt x="1464" y="302"/>
                </a:lnTo>
                <a:lnTo>
                  <a:pt x="1464" y="403"/>
                </a:lnTo>
                <a:lnTo>
                  <a:pt x="1577" y="201"/>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09" name="Freeform 21"/>
          <p:cNvSpPr>
            <a:spLocks/>
          </p:cNvSpPr>
          <p:nvPr/>
        </p:nvSpPr>
        <p:spPr bwMode="auto">
          <a:xfrm>
            <a:off x="1074768" y="2036233"/>
            <a:ext cx="834401" cy="212725"/>
          </a:xfrm>
          <a:custGeom>
            <a:avLst/>
            <a:gdLst/>
            <a:ahLst/>
            <a:cxnLst>
              <a:cxn ang="0">
                <a:pos x="0" y="302"/>
              </a:cxn>
              <a:cxn ang="0">
                <a:pos x="1464" y="302"/>
              </a:cxn>
              <a:cxn ang="0">
                <a:pos x="1464" y="403"/>
              </a:cxn>
              <a:cxn ang="0">
                <a:pos x="1577" y="201"/>
              </a:cxn>
              <a:cxn ang="0">
                <a:pos x="1464" y="0"/>
              </a:cxn>
              <a:cxn ang="0">
                <a:pos x="1464" y="101"/>
              </a:cxn>
              <a:cxn ang="0">
                <a:pos x="0" y="101"/>
              </a:cxn>
            </a:cxnLst>
            <a:rect l="0" t="0" r="r" b="b"/>
            <a:pathLst>
              <a:path w="1577" h="403">
                <a:moveTo>
                  <a:pt x="0" y="302"/>
                </a:moveTo>
                <a:lnTo>
                  <a:pt x="1464" y="302"/>
                </a:lnTo>
                <a:lnTo>
                  <a:pt x="1464" y="403"/>
                </a:lnTo>
                <a:lnTo>
                  <a:pt x="1577" y="201"/>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10" name="Rectangle 22"/>
          <p:cNvSpPr>
            <a:spLocks noChangeArrowheads="1"/>
          </p:cNvSpPr>
          <p:nvPr/>
        </p:nvSpPr>
        <p:spPr bwMode="auto">
          <a:xfrm>
            <a:off x="1271721" y="2100791"/>
            <a:ext cx="384721"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B-1</a:t>
            </a:r>
            <a:endParaRPr lang="en-US" b="1" dirty="0">
              <a:latin typeface="+mn-lt"/>
            </a:endParaRPr>
          </a:p>
        </p:txBody>
      </p:sp>
      <p:sp>
        <p:nvSpPr>
          <p:cNvPr id="1650711" name="Line 23"/>
          <p:cNvSpPr>
            <a:spLocks noChangeShapeType="1"/>
          </p:cNvSpPr>
          <p:nvPr/>
        </p:nvSpPr>
        <p:spPr bwMode="auto">
          <a:xfrm flipV="1">
            <a:off x="3131122" y="2132541"/>
            <a:ext cx="625800" cy="474133"/>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12" name="Rectangle 24"/>
          <p:cNvSpPr>
            <a:spLocks noChangeArrowheads="1"/>
          </p:cNvSpPr>
          <p:nvPr/>
        </p:nvSpPr>
        <p:spPr bwMode="auto">
          <a:xfrm>
            <a:off x="358962" y="2482850"/>
            <a:ext cx="715806" cy="633941"/>
          </a:xfrm>
          <a:prstGeom prst="rect">
            <a:avLst/>
          </a:prstGeom>
          <a:noFill/>
          <a:ln w="3175">
            <a:solidFill>
              <a:srgbClr val="000000"/>
            </a:solidFill>
            <a:miter lim="800000"/>
            <a:headEnd/>
            <a:tailEnd/>
          </a:ln>
        </p:spPr>
        <p:txBody>
          <a:bodyPr lIns="60972" tIns="30486" rIns="60972" bIns="30486"/>
          <a:lstStyle/>
          <a:p>
            <a:endParaRPr lang="en-US" b="1">
              <a:latin typeface="+mn-lt"/>
            </a:endParaRPr>
          </a:p>
        </p:txBody>
      </p:sp>
      <p:sp>
        <p:nvSpPr>
          <p:cNvPr id="1650713" name="Rectangle 25"/>
          <p:cNvSpPr>
            <a:spLocks noChangeArrowheads="1"/>
          </p:cNvSpPr>
          <p:nvPr/>
        </p:nvSpPr>
        <p:spPr bwMode="auto">
          <a:xfrm>
            <a:off x="502970" y="2747433"/>
            <a:ext cx="411972" cy="107722"/>
          </a:xfrm>
          <a:prstGeom prst="rect">
            <a:avLst/>
          </a:prstGeom>
          <a:noFill/>
          <a:ln w="9525">
            <a:noFill/>
            <a:miter lim="800000"/>
            <a:headEnd/>
            <a:tailEnd/>
          </a:ln>
        </p:spPr>
        <p:txBody>
          <a:bodyPr wrap="none" lIns="0" tIns="0" rIns="0" bIns="0">
            <a:spAutoFit/>
          </a:bodyPr>
          <a:lstStyle/>
          <a:p>
            <a:r>
              <a:rPr lang="en-US" sz="700" b="1" dirty="0">
                <a:solidFill>
                  <a:srgbClr val="000000"/>
                </a:solidFill>
                <a:latin typeface="+mn-lt"/>
              </a:rPr>
              <a:t>Agency C</a:t>
            </a:r>
            <a:endParaRPr lang="en-US" b="1" dirty="0">
              <a:latin typeface="+mn-lt"/>
            </a:endParaRPr>
          </a:p>
        </p:txBody>
      </p:sp>
      <p:sp>
        <p:nvSpPr>
          <p:cNvPr id="1650714" name="Rectangle 26"/>
          <p:cNvSpPr>
            <a:spLocks noChangeArrowheads="1"/>
          </p:cNvSpPr>
          <p:nvPr/>
        </p:nvSpPr>
        <p:spPr bwMode="auto">
          <a:xfrm>
            <a:off x="1067356" y="2930525"/>
            <a:ext cx="7413" cy="104775"/>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715" name="Freeform 27"/>
          <p:cNvSpPr>
            <a:spLocks/>
          </p:cNvSpPr>
          <p:nvPr/>
        </p:nvSpPr>
        <p:spPr bwMode="auto">
          <a:xfrm>
            <a:off x="1074768" y="2876550"/>
            <a:ext cx="834401" cy="212725"/>
          </a:xfrm>
          <a:custGeom>
            <a:avLst/>
            <a:gdLst/>
            <a:ahLst/>
            <a:cxnLst>
              <a:cxn ang="0">
                <a:pos x="0" y="303"/>
              </a:cxn>
              <a:cxn ang="0">
                <a:pos x="1464" y="303"/>
              </a:cxn>
              <a:cxn ang="0">
                <a:pos x="1464" y="403"/>
              </a:cxn>
              <a:cxn ang="0">
                <a:pos x="1577" y="202"/>
              </a:cxn>
              <a:cxn ang="0">
                <a:pos x="1464" y="0"/>
              </a:cxn>
              <a:cxn ang="0">
                <a:pos x="1464" y="101"/>
              </a:cxn>
              <a:cxn ang="0">
                <a:pos x="0" y="101"/>
              </a:cxn>
              <a:cxn ang="0">
                <a:pos x="0" y="303"/>
              </a:cxn>
            </a:cxnLst>
            <a:rect l="0" t="0" r="r" b="b"/>
            <a:pathLst>
              <a:path w="1577" h="403">
                <a:moveTo>
                  <a:pt x="0" y="303"/>
                </a:moveTo>
                <a:lnTo>
                  <a:pt x="1464" y="303"/>
                </a:lnTo>
                <a:lnTo>
                  <a:pt x="1464" y="403"/>
                </a:lnTo>
                <a:lnTo>
                  <a:pt x="1577" y="202"/>
                </a:lnTo>
                <a:lnTo>
                  <a:pt x="1464" y="0"/>
                </a:lnTo>
                <a:lnTo>
                  <a:pt x="1464" y="101"/>
                </a:lnTo>
                <a:lnTo>
                  <a:pt x="0" y="101"/>
                </a:lnTo>
                <a:lnTo>
                  <a:pt x="0" y="303"/>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16" name="Freeform 28"/>
          <p:cNvSpPr>
            <a:spLocks/>
          </p:cNvSpPr>
          <p:nvPr/>
        </p:nvSpPr>
        <p:spPr bwMode="auto">
          <a:xfrm>
            <a:off x="1074768" y="2876550"/>
            <a:ext cx="834401" cy="212725"/>
          </a:xfrm>
          <a:custGeom>
            <a:avLst/>
            <a:gdLst/>
            <a:ahLst/>
            <a:cxnLst>
              <a:cxn ang="0">
                <a:pos x="0" y="303"/>
              </a:cxn>
              <a:cxn ang="0">
                <a:pos x="1464" y="303"/>
              </a:cxn>
              <a:cxn ang="0">
                <a:pos x="1464" y="403"/>
              </a:cxn>
              <a:cxn ang="0">
                <a:pos x="1577" y="202"/>
              </a:cxn>
              <a:cxn ang="0">
                <a:pos x="1464" y="0"/>
              </a:cxn>
              <a:cxn ang="0">
                <a:pos x="1464" y="101"/>
              </a:cxn>
              <a:cxn ang="0">
                <a:pos x="0" y="101"/>
              </a:cxn>
            </a:cxnLst>
            <a:rect l="0" t="0" r="r" b="b"/>
            <a:pathLst>
              <a:path w="1577" h="403">
                <a:moveTo>
                  <a:pt x="0" y="303"/>
                </a:moveTo>
                <a:lnTo>
                  <a:pt x="1464" y="303"/>
                </a:lnTo>
                <a:lnTo>
                  <a:pt x="1464" y="403"/>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17" name="Rectangle 29"/>
          <p:cNvSpPr>
            <a:spLocks noChangeArrowheads="1"/>
          </p:cNvSpPr>
          <p:nvPr/>
        </p:nvSpPr>
        <p:spPr bwMode="auto">
          <a:xfrm>
            <a:off x="1269603" y="2941108"/>
            <a:ext cx="387927"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C-n</a:t>
            </a:r>
            <a:endParaRPr lang="en-US" b="1" dirty="0">
              <a:latin typeface="+mn-lt"/>
            </a:endParaRPr>
          </a:p>
        </p:txBody>
      </p:sp>
      <p:sp>
        <p:nvSpPr>
          <p:cNvPr id="1650718" name="Rectangle 30"/>
          <p:cNvSpPr>
            <a:spLocks noChangeArrowheads="1"/>
          </p:cNvSpPr>
          <p:nvPr/>
        </p:nvSpPr>
        <p:spPr bwMode="auto">
          <a:xfrm>
            <a:off x="1067356" y="2564342"/>
            <a:ext cx="7413" cy="104775"/>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719" name="Freeform 31"/>
          <p:cNvSpPr>
            <a:spLocks/>
          </p:cNvSpPr>
          <p:nvPr/>
        </p:nvSpPr>
        <p:spPr bwMode="auto">
          <a:xfrm>
            <a:off x="1074768" y="2509308"/>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 ang="0">
                <a:pos x="0" y="302"/>
              </a:cxn>
            </a:cxnLst>
            <a:rect l="0" t="0" r="r" b="b"/>
            <a:pathLst>
              <a:path w="1577" h="403">
                <a:moveTo>
                  <a:pt x="0" y="302"/>
                </a:moveTo>
                <a:lnTo>
                  <a:pt x="1464" y="302"/>
                </a:lnTo>
                <a:lnTo>
                  <a:pt x="1464" y="403"/>
                </a:lnTo>
                <a:lnTo>
                  <a:pt x="1577" y="202"/>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20" name="Freeform 32"/>
          <p:cNvSpPr>
            <a:spLocks/>
          </p:cNvSpPr>
          <p:nvPr/>
        </p:nvSpPr>
        <p:spPr bwMode="auto">
          <a:xfrm>
            <a:off x="1074768" y="2509308"/>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Lst>
            <a:rect l="0" t="0" r="r" b="b"/>
            <a:pathLst>
              <a:path w="1577" h="403">
                <a:moveTo>
                  <a:pt x="0" y="302"/>
                </a:moveTo>
                <a:lnTo>
                  <a:pt x="1464" y="302"/>
                </a:lnTo>
                <a:lnTo>
                  <a:pt x="1464" y="403"/>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21" name="Rectangle 33"/>
          <p:cNvSpPr>
            <a:spLocks noChangeArrowheads="1"/>
          </p:cNvSpPr>
          <p:nvPr/>
        </p:nvSpPr>
        <p:spPr bwMode="auto">
          <a:xfrm>
            <a:off x="1271721" y="2573867"/>
            <a:ext cx="384721"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C-1</a:t>
            </a:r>
            <a:endParaRPr lang="en-US" b="1" dirty="0">
              <a:latin typeface="+mn-lt"/>
            </a:endParaRPr>
          </a:p>
        </p:txBody>
      </p:sp>
      <p:sp>
        <p:nvSpPr>
          <p:cNvPr id="1650722" name="Line 34"/>
          <p:cNvSpPr>
            <a:spLocks noChangeShapeType="1"/>
          </p:cNvSpPr>
          <p:nvPr/>
        </p:nvSpPr>
        <p:spPr bwMode="auto">
          <a:xfrm flipH="1">
            <a:off x="2266013" y="2606675"/>
            <a:ext cx="567562"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23" name="Freeform 35"/>
          <p:cNvSpPr>
            <a:spLocks/>
          </p:cNvSpPr>
          <p:nvPr/>
        </p:nvSpPr>
        <p:spPr bwMode="auto">
          <a:xfrm>
            <a:off x="1968467" y="1522941"/>
            <a:ext cx="297546" cy="260350"/>
          </a:xfrm>
          <a:custGeom>
            <a:avLst/>
            <a:gdLst/>
            <a:ahLst/>
            <a:cxnLst>
              <a:cxn ang="0">
                <a:pos x="0" y="246"/>
              </a:cxn>
              <a:cxn ang="0">
                <a:pos x="3" y="211"/>
              </a:cxn>
              <a:cxn ang="0">
                <a:pos x="12" y="178"/>
              </a:cxn>
              <a:cxn ang="0">
                <a:pos x="25" y="144"/>
              </a:cxn>
              <a:cxn ang="0">
                <a:pos x="45" y="113"/>
              </a:cxn>
              <a:cxn ang="0">
                <a:pos x="69" y="85"/>
              </a:cxn>
              <a:cxn ang="0">
                <a:pos x="97" y="61"/>
              </a:cxn>
              <a:cxn ang="0">
                <a:pos x="130" y="39"/>
              </a:cxn>
              <a:cxn ang="0">
                <a:pos x="165" y="23"/>
              </a:cxn>
              <a:cxn ang="0">
                <a:pos x="202" y="11"/>
              </a:cxn>
              <a:cxn ang="0">
                <a:pos x="241" y="3"/>
              </a:cxn>
              <a:cxn ang="0">
                <a:pos x="282" y="0"/>
              </a:cxn>
              <a:cxn ang="0">
                <a:pos x="322" y="3"/>
              </a:cxn>
              <a:cxn ang="0">
                <a:pos x="362" y="11"/>
              </a:cxn>
              <a:cxn ang="0">
                <a:pos x="399" y="23"/>
              </a:cxn>
              <a:cxn ang="0">
                <a:pos x="434" y="39"/>
              </a:cxn>
              <a:cxn ang="0">
                <a:pos x="467" y="61"/>
              </a:cxn>
              <a:cxn ang="0">
                <a:pos x="495" y="85"/>
              </a:cxn>
              <a:cxn ang="0">
                <a:pos x="519" y="113"/>
              </a:cxn>
              <a:cxn ang="0">
                <a:pos x="537" y="144"/>
              </a:cxn>
              <a:cxn ang="0">
                <a:pos x="552" y="178"/>
              </a:cxn>
              <a:cxn ang="0">
                <a:pos x="560" y="211"/>
              </a:cxn>
              <a:cxn ang="0">
                <a:pos x="563" y="246"/>
              </a:cxn>
              <a:cxn ang="0">
                <a:pos x="560" y="281"/>
              </a:cxn>
              <a:cxn ang="0">
                <a:pos x="552" y="316"/>
              </a:cxn>
              <a:cxn ang="0">
                <a:pos x="537" y="348"/>
              </a:cxn>
              <a:cxn ang="0">
                <a:pos x="519" y="379"/>
              </a:cxn>
              <a:cxn ang="0">
                <a:pos x="495" y="408"/>
              </a:cxn>
              <a:cxn ang="0">
                <a:pos x="467" y="432"/>
              </a:cxn>
              <a:cxn ang="0">
                <a:pos x="434" y="453"/>
              </a:cxn>
              <a:cxn ang="0">
                <a:pos x="399" y="469"/>
              </a:cxn>
              <a:cxn ang="0">
                <a:pos x="362" y="481"/>
              </a:cxn>
              <a:cxn ang="0">
                <a:pos x="322" y="490"/>
              </a:cxn>
              <a:cxn ang="0">
                <a:pos x="282" y="492"/>
              </a:cxn>
              <a:cxn ang="0">
                <a:pos x="241" y="490"/>
              </a:cxn>
              <a:cxn ang="0">
                <a:pos x="202" y="481"/>
              </a:cxn>
              <a:cxn ang="0">
                <a:pos x="165" y="469"/>
              </a:cxn>
              <a:cxn ang="0">
                <a:pos x="130" y="453"/>
              </a:cxn>
              <a:cxn ang="0">
                <a:pos x="97" y="432"/>
              </a:cxn>
              <a:cxn ang="0">
                <a:pos x="69" y="408"/>
              </a:cxn>
              <a:cxn ang="0">
                <a:pos x="45" y="379"/>
              </a:cxn>
              <a:cxn ang="0">
                <a:pos x="25" y="348"/>
              </a:cxn>
              <a:cxn ang="0">
                <a:pos x="12" y="316"/>
              </a:cxn>
              <a:cxn ang="0">
                <a:pos x="3" y="281"/>
              </a:cxn>
              <a:cxn ang="0">
                <a:pos x="0" y="246"/>
              </a:cxn>
            </a:cxnLst>
            <a:rect l="0" t="0" r="r" b="b"/>
            <a:pathLst>
              <a:path w="563" h="492">
                <a:moveTo>
                  <a:pt x="0" y="246"/>
                </a:moveTo>
                <a:lnTo>
                  <a:pt x="3" y="211"/>
                </a:lnTo>
                <a:lnTo>
                  <a:pt x="12" y="178"/>
                </a:lnTo>
                <a:lnTo>
                  <a:pt x="25" y="144"/>
                </a:lnTo>
                <a:lnTo>
                  <a:pt x="45" y="113"/>
                </a:lnTo>
                <a:lnTo>
                  <a:pt x="69" y="85"/>
                </a:lnTo>
                <a:lnTo>
                  <a:pt x="97" y="61"/>
                </a:lnTo>
                <a:lnTo>
                  <a:pt x="130" y="39"/>
                </a:lnTo>
                <a:lnTo>
                  <a:pt x="165" y="23"/>
                </a:lnTo>
                <a:lnTo>
                  <a:pt x="202" y="11"/>
                </a:lnTo>
                <a:lnTo>
                  <a:pt x="241" y="3"/>
                </a:lnTo>
                <a:lnTo>
                  <a:pt x="282" y="0"/>
                </a:lnTo>
                <a:lnTo>
                  <a:pt x="322" y="3"/>
                </a:lnTo>
                <a:lnTo>
                  <a:pt x="362" y="11"/>
                </a:lnTo>
                <a:lnTo>
                  <a:pt x="399" y="23"/>
                </a:lnTo>
                <a:lnTo>
                  <a:pt x="434" y="39"/>
                </a:lnTo>
                <a:lnTo>
                  <a:pt x="467" y="61"/>
                </a:lnTo>
                <a:lnTo>
                  <a:pt x="495" y="85"/>
                </a:lnTo>
                <a:lnTo>
                  <a:pt x="519" y="113"/>
                </a:lnTo>
                <a:lnTo>
                  <a:pt x="537" y="144"/>
                </a:lnTo>
                <a:lnTo>
                  <a:pt x="552" y="178"/>
                </a:lnTo>
                <a:lnTo>
                  <a:pt x="560" y="211"/>
                </a:lnTo>
                <a:lnTo>
                  <a:pt x="563" y="246"/>
                </a:lnTo>
                <a:lnTo>
                  <a:pt x="560" y="281"/>
                </a:lnTo>
                <a:lnTo>
                  <a:pt x="552" y="316"/>
                </a:lnTo>
                <a:lnTo>
                  <a:pt x="537" y="348"/>
                </a:lnTo>
                <a:lnTo>
                  <a:pt x="519" y="379"/>
                </a:lnTo>
                <a:lnTo>
                  <a:pt x="495" y="408"/>
                </a:lnTo>
                <a:lnTo>
                  <a:pt x="467" y="432"/>
                </a:lnTo>
                <a:lnTo>
                  <a:pt x="434" y="453"/>
                </a:lnTo>
                <a:lnTo>
                  <a:pt x="399" y="469"/>
                </a:lnTo>
                <a:lnTo>
                  <a:pt x="362" y="481"/>
                </a:lnTo>
                <a:lnTo>
                  <a:pt x="322" y="490"/>
                </a:lnTo>
                <a:lnTo>
                  <a:pt x="282" y="492"/>
                </a:lnTo>
                <a:lnTo>
                  <a:pt x="241" y="490"/>
                </a:lnTo>
                <a:lnTo>
                  <a:pt x="202" y="481"/>
                </a:lnTo>
                <a:lnTo>
                  <a:pt x="165" y="469"/>
                </a:lnTo>
                <a:lnTo>
                  <a:pt x="130" y="453"/>
                </a:lnTo>
                <a:lnTo>
                  <a:pt x="97" y="432"/>
                </a:lnTo>
                <a:lnTo>
                  <a:pt x="69" y="408"/>
                </a:lnTo>
                <a:lnTo>
                  <a:pt x="45" y="379"/>
                </a:lnTo>
                <a:lnTo>
                  <a:pt x="25" y="348"/>
                </a:lnTo>
                <a:lnTo>
                  <a:pt x="12" y="316"/>
                </a:lnTo>
                <a:lnTo>
                  <a:pt x="3" y="281"/>
                </a:lnTo>
                <a:lnTo>
                  <a:pt x="0" y="246"/>
                </a:lnTo>
                <a:close/>
              </a:path>
            </a:pathLst>
          </a:custGeom>
          <a:solidFill>
            <a:schemeClr val="tx2">
              <a:lumMod val="40000"/>
              <a:lumOff val="60000"/>
            </a:schemeClr>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24" name="Freeform 36"/>
          <p:cNvSpPr>
            <a:spLocks/>
          </p:cNvSpPr>
          <p:nvPr/>
        </p:nvSpPr>
        <p:spPr bwMode="auto">
          <a:xfrm>
            <a:off x="1968467" y="1202267"/>
            <a:ext cx="297546" cy="260350"/>
          </a:xfrm>
          <a:custGeom>
            <a:avLst/>
            <a:gdLst/>
            <a:ahLst/>
            <a:cxnLst>
              <a:cxn ang="0">
                <a:pos x="0" y="246"/>
              </a:cxn>
              <a:cxn ang="0">
                <a:pos x="3" y="211"/>
              </a:cxn>
              <a:cxn ang="0">
                <a:pos x="12" y="178"/>
              </a:cxn>
              <a:cxn ang="0">
                <a:pos x="25" y="144"/>
              </a:cxn>
              <a:cxn ang="0">
                <a:pos x="45" y="113"/>
              </a:cxn>
              <a:cxn ang="0">
                <a:pos x="69" y="85"/>
              </a:cxn>
              <a:cxn ang="0">
                <a:pos x="97" y="61"/>
              </a:cxn>
              <a:cxn ang="0">
                <a:pos x="130" y="39"/>
              </a:cxn>
              <a:cxn ang="0">
                <a:pos x="165" y="23"/>
              </a:cxn>
              <a:cxn ang="0">
                <a:pos x="202" y="11"/>
              </a:cxn>
              <a:cxn ang="0">
                <a:pos x="241" y="3"/>
              </a:cxn>
              <a:cxn ang="0">
                <a:pos x="282" y="0"/>
              </a:cxn>
              <a:cxn ang="0">
                <a:pos x="322" y="3"/>
              </a:cxn>
              <a:cxn ang="0">
                <a:pos x="362" y="11"/>
              </a:cxn>
              <a:cxn ang="0">
                <a:pos x="399" y="23"/>
              </a:cxn>
              <a:cxn ang="0">
                <a:pos x="434" y="39"/>
              </a:cxn>
              <a:cxn ang="0">
                <a:pos x="467" y="61"/>
              </a:cxn>
              <a:cxn ang="0">
                <a:pos x="495" y="85"/>
              </a:cxn>
              <a:cxn ang="0">
                <a:pos x="519" y="113"/>
              </a:cxn>
              <a:cxn ang="0">
                <a:pos x="537" y="144"/>
              </a:cxn>
              <a:cxn ang="0">
                <a:pos x="552" y="178"/>
              </a:cxn>
              <a:cxn ang="0">
                <a:pos x="560" y="211"/>
              </a:cxn>
              <a:cxn ang="0">
                <a:pos x="563" y="246"/>
              </a:cxn>
              <a:cxn ang="0">
                <a:pos x="560" y="281"/>
              </a:cxn>
              <a:cxn ang="0">
                <a:pos x="552" y="316"/>
              </a:cxn>
              <a:cxn ang="0">
                <a:pos x="537" y="348"/>
              </a:cxn>
              <a:cxn ang="0">
                <a:pos x="519" y="379"/>
              </a:cxn>
              <a:cxn ang="0">
                <a:pos x="495" y="408"/>
              </a:cxn>
              <a:cxn ang="0">
                <a:pos x="467" y="432"/>
              </a:cxn>
              <a:cxn ang="0">
                <a:pos x="434" y="453"/>
              </a:cxn>
              <a:cxn ang="0">
                <a:pos x="399" y="469"/>
              </a:cxn>
              <a:cxn ang="0">
                <a:pos x="362" y="482"/>
              </a:cxn>
              <a:cxn ang="0">
                <a:pos x="322" y="490"/>
              </a:cxn>
              <a:cxn ang="0">
                <a:pos x="282" y="492"/>
              </a:cxn>
              <a:cxn ang="0">
                <a:pos x="241" y="490"/>
              </a:cxn>
              <a:cxn ang="0">
                <a:pos x="202" y="482"/>
              </a:cxn>
              <a:cxn ang="0">
                <a:pos x="165" y="469"/>
              </a:cxn>
              <a:cxn ang="0">
                <a:pos x="130" y="453"/>
              </a:cxn>
              <a:cxn ang="0">
                <a:pos x="97" y="432"/>
              </a:cxn>
              <a:cxn ang="0">
                <a:pos x="69" y="408"/>
              </a:cxn>
              <a:cxn ang="0">
                <a:pos x="45" y="379"/>
              </a:cxn>
              <a:cxn ang="0">
                <a:pos x="25" y="348"/>
              </a:cxn>
              <a:cxn ang="0">
                <a:pos x="12" y="316"/>
              </a:cxn>
              <a:cxn ang="0">
                <a:pos x="3" y="281"/>
              </a:cxn>
              <a:cxn ang="0">
                <a:pos x="0" y="246"/>
              </a:cxn>
            </a:cxnLst>
            <a:rect l="0" t="0" r="r" b="b"/>
            <a:pathLst>
              <a:path w="563" h="492">
                <a:moveTo>
                  <a:pt x="0" y="246"/>
                </a:moveTo>
                <a:lnTo>
                  <a:pt x="3" y="211"/>
                </a:lnTo>
                <a:lnTo>
                  <a:pt x="12" y="178"/>
                </a:lnTo>
                <a:lnTo>
                  <a:pt x="25" y="144"/>
                </a:lnTo>
                <a:lnTo>
                  <a:pt x="45" y="113"/>
                </a:lnTo>
                <a:lnTo>
                  <a:pt x="69" y="85"/>
                </a:lnTo>
                <a:lnTo>
                  <a:pt x="97" y="61"/>
                </a:lnTo>
                <a:lnTo>
                  <a:pt x="130" y="39"/>
                </a:lnTo>
                <a:lnTo>
                  <a:pt x="165" y="23"/>
                </a:lnTo>
                <a:lnTo>
                  <a:pt x="202" y="11"/>
                </a:lnTo>
                <a:lnTo>
                  <a:pt x="241" y="3"/>
                </a:lnTo>
                <a:lnTo>
                  <a:pt x="282" y="0"/>
                </a:lnTo>
                <a:lnTo>
                  <a:pt x="322" y="3"/>
                </a:lnTo>
                <a:lnTo>
                  <a:pt x="362" y="11"/>
                </a:lnTo>
                <a:lnTo>
                  <a:pt x="399" y="23"/>
                </a:lnTo>
                <a:lnTo>
                  <a:pt x="434" y="39"/>
                </a:lnTo>
                <a:lnTo>
                  <a:pt x="467" y="61"/>
                </a:lnTo>
                <a:lnTo>
                  <a:pt x="495" y="85"/>
                </a:lnTo>
                <a:lnTo>
                  <a:pt x="519" y="113"/>
                </a:lnTo>
                <a:lnTo>
                  <a:pt x="537" y="144"/>
                </a:lnTo>
                <a:lnTo>
                  <a:pt x="552" y="178"/>
                </a:lnTo>
                <a:lnTo>
                  <a:pt x="560" y="211"/>
                </a:lnTo>
                <a:lnTo>
                  <a:pt x="563" y="246"/>
                </a:lnTo>
                <a:lnTo>
                  <a:pt x="560" y="281"/>
                </a:lnTo>
                <a:lnTo>
                  <a:pt x="552" y="316"/>
                </a:lnTo>
                <a:lnTo>
                  <a:pt x="537" y="348"/>
                </a:lnTo>
                <a:lnTo>
                  <a:pt x="519" y="379"/>
                </a:lnTo>
                <a:lnTo>
                  <a:pt x="495" y="408"/>
                </a:lnTo>
                <a:lnTo>
                  <a:pt x="467" y="432"/>
                </a:lnTo>
                <a:lnTo>
                  <a:pt x="434" y="453"/>
                </a:lnTo>
                <a:lnTo>
                  <a:pt x="399" y="469"/>
                </a:lnTo>
                <a:lnTo>
                  <a:pt x="362" y="482"/>
                </a:lnTo>
                <a:lnTo>
                  <a:pt x="322" y="490"/>
                </a:lnTo>
                <a:lnTo>
                  <a:pt x="282" y="492"/>
                </a:lnTo>
                <a:lnTo>
                  <a:pt x="241" y="490"/>
                </a:lnTo>
                <a:lnTo>
                  <a:pt x="202" y="482"/>
                </a:lnTo>
                <a:lnTo>
                  <a:pt x="165" y="469"/>
                </a:lnTo>
                <a:lnTo>
                  <a:pt x="130" y="453"/>
                </a:lnTo>
                <a:lnTo>
                  <a:pt x="97" y="432"/>
                </a:lnTo>
                <a:lnTo>
                  <a:pt x="69" y="408"/>
                </a:lnTo>
                <a:lnTo>
                  <a:pt x="45" y="379"/>
                </a:lnTo>
                <a:lnTo>
                  <a:pt x="25" y="348"/>
                </a:lnTo>
                <a:lnTo>
                  <a:pt x="12" y="316"/>
                </a:lnTo>
                <a:lnTo>
                  <a:pt x="3" y="281"/>
                </a:lnTo>
                <a:lnTo>
                  <a:pt x="0" y="246"/>
                </a:lnTo>
                <a:close/>
              </a:path>
            </a:pathLst>
          </a:custGeom>
          <a:solidFill>
            <a:schemeClr val="tx2">
              <a:lumMod val="40000"/>
              <a:lumOff val="60000"/>
            </a:schemeClr>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25" name="Freeform 37"/>
          <p:cNvSpPr>
            <a:spLocks/>
          </p:cNvSpPr>
          <p:nvPr/>
        </p:nvSpPr>
        <p:spPr bwMode="auto">
          <a:xfrm>
            <a:off x="1968467" y="2002367"/>
            <a:ext cx="297546" cy="260350"/>
          </a:xfrm>
          <a:custGeom>
            <a:avLst/>
            <a:gdLst/>
            <a:ahLst/>
            <a:cxnLst>
              <a:cxn ang="0">
                <a:pos x="0" y="246"/>
              </a:cxn>
              <a:cxn ang="0">
                <a:pos x="3" y="211"/>
              </a:cxn>
              <a:cxn ang="0">
                <a:pos x="12" y="177"/>
              </a:cxn>
              <a:cxn ang="0">
                <a:pos x="25" y="143"/>
              </a:cxn>
              <a:cxn ang="0">
                <a:pos x="45" y="112"/>
              </a:cxn>
              <a:cxn ang="0">
                <a:pos x="69" y="84"/>
              </a:cxn>
              <a:cxn ang="0">
                <a:pos x="97" y="60"/>
              </a:cxn>
              <a:cxn ang="0">
                <a:pos x="130" y="39"/>
              </a:cxn>
              <a:cxn ang="0">
                <a:pos x="165" y="22"/>
              </a:cxn>
              <a:cxn ang="0">
                <a:pos x="202" y="10"/>
              </a:cxn>
              <a:cxn ang="0">
                <a:pos x="241" y="2"/>
              </a:cxn>
              <a:cxn ang="0">
                <a:pos x="282" y="0"/>
              </a:cxn>
              <a:cxn ang="0">
                <a:pos x="322" y="2"/>
              </a:cxn>
              <a:cxn ang="0">
                <a:pos x="362" y="10"/>
              </a:cxn>
              <a:cxn ang="0">
                <a:pos x="399" y="22"/>
              </a:cxn>
              <a:cxn ang="0">
                <a:pos x="434" y="39"/>
              </a:cxn>
              <a:cxn ang="0">
                <a:pos x="467" y="60"/>
              </a:cxn>
              <a:cxn ang="0">
                <a:pos x="495" y="84"/>
              </a:cxn>
              <a:cxn ang="0">
                <a:pos x="519" y="112"/>
              </a:cxn>
              <a:cxn ang="0">
                <a:pos x="537" y="143"/>
              </a:cxn>
              <a:cxn ang="0">
                <a:pos x="552" y="177"/>
              </a:cxn>
              <a:cxn ang="0">
                <a:pos x="560" y="211"/>
              </a:cxn>
              <a:cxn ang="0">
                <a:pos x="563" y="246"/>
              </a:cxn>
              <a:cxn ang="0">
                <a:pos x="560" y="280"/>
              </a:cxn>
              <a:cxn ang="0">
                <a:pos x="552" y="315"/>
              </a:cxn>
              <a:cxn ang="0">
                <a:pos x="537" y="348"/>
              </a:cxn>
              <a:cxn ang="0">
                <a:pos x="519" y="379"/>
              </a:cxn>
              <a:cxn ang="0">
                <a:pos x="495" y="407"/>
              </a:cxn>
              <a:cxn ang="0">
                <a:pos x="467" y="431"/>
              </a:cxn>
              <a:cxn ang="0">
                <a:pos x="434" y="453"/>
              </a:cxn>
              <a:cxn ang="0">
                <a:pos x="399" y="469"/>
              </a:cxn>
              <a:cxn ang="0">
                <a:pos x="362" y="481"/>
              </a:cxn>
              <a:cxn ang="0">
                <a:pos x="322" y="489"/>
              </a:cxn>
              <a:cxn ang="0">
                <a:pos x="282" y="492"/>
              </a:cxn>
              <a:cxn ang="0">
                <a:pos x="241" y="489"/>
              </a:cxn>
              <a:cxn ang="0">
                <a:pos x="202" y="481"/>
              </a:cxn>
              <a:cxn ang="0">
                <a:pos x="165" y="469"/>
              </a:cxn>
              <a:cxn ang="0">
                <a:pos x="130" y="453"/>
              </a:cxn>
              <a:cxn ang="0">
                <a:pos x="97" y="431"/>
              </a:cxn>
              <a:cxn ang="0">
                <a:pos x="69" y="407"/>
              </a:cxn>
              <a:cxn ang="0">
                <a:pos x="45" y="379"/>
              </a:cxn>
              <a:cxn ang="0">
                <a:pos x="25" y="348"/>
              </a:cxn>
              <a:cxn ang="0">
                <a:pos x="12" y="315"/>
              </a:cxn>
              <a:cxn ang="0">
                <a:pos x="3" y="280"/>
              </a:cxn>
              <a:cxn ang="0">
                <a:pos x="0" y="246"/>
              </a:cxn>
            </a:cxnLst>
            <a:rect l="0" t="0" r="r" b="b"/>
            <a:pathLst>
              <a:path w="563" h="492">
                <a:moveTo>
                  <a:pt x="0" y="246"/>
                </a:moveTo>
                <a:lnTo>
                  <a:pt x="3" y="211"/>
                </a:lnTo>
                <a:lnTo>
                  <a:pt x="12" y="177"/>
                </a:lnTo>
                <a:lnTo>
                  <a:pt x="25" y="143"/>
                </a:lnTo>
                <a:lnTo>
                  <a:pt x="45" y="112"/>
                </a:lnTo>
                <a:lnTo>
                  <a:pt x="69" y="84"/>
                </a:lnTo>
                <a:lnTo>
                  <a:pt x="97" y="60"/>
                </a:lnTo>
                <a:lnTo>
                  <a:pt x="130" y="39"/>
                </a:lnTo>
                <a:lnTo>
                  <a:pt x="165" y="22"/>
                </a:lnTo>
                <a:lnTo>
                  <a:pt x="202" y="10"/>
                </a:lnTo>
                <a:lnTo>
                  <a:pt x="241" y="2"/>
                </a:lnTo>
                <a:lnTo>
                  <a:pt x="282" y="0"/>
                </a:lnTo>
                <a:lnTo>
                  <a:pt x="322" y="2"/>
                </a:lnTo>
                <a:lnTo>
                  <a:pt x="362" y="10"/>
                </a:lnTo>
                <a:lnTo>
                  <a:pt x="399" y="22"/>
                </a:lnTo>
                <a:lnTo>
                  <a:pt x="434" y="39"/>
                </a:lnTo>
                <a:lnTo>
                  <a:pt x="467" y="60"/>
                </a:lnTo>
                <a:lnTo>
                  <a:pt x="495" y="84"/>
                </a:lnTo>
                <a:lnTo>
                  <a:pt x="519" y="112"/>
                </a:lnTo>
                <a:lnTo>
                  <a:pt x="537" y="143"/>
                </a:lnTo>
                <a:lnTo>
                  <a:pt x="552" y="177"/>
                </a:lnTo>
                <a:lnTo>
                  <a:pt x="560" y="211"/>
                </a:lnTo>
                <a:lnTo>
                  <a:pt x="563" y="246"/>
                </a:lnTo>
                <a:lnTo>
                  <a:pt x="560" y="280"/>
                </a:lnTo>
                <a:lnTo>
                  <a:pt x="552" y="315"/>
                </a:lnTo>
                <a:lnTo>
                  <a:pt x="537" y="348"/>
                </a:lnTo>
                <a:lnTo>
                  <a:pt x="519" y="379"/>
                </a:lnTo>
                <a:lnTo>
                  <a:pt x="495" y="407"/>
                </a:lnTo>
                <a:lnTo>
                  <a:pt x="467" y="431"/>
                </a:lnTo>
                <a:lnTo>
                  <a:pt x="434" y="453"/>
                </a:lnTo>
                <a:lnTo>
                  <a:pt x="399" y="469"/>
                </a:lnTo>
                <a:lnTo>
                  <a:pt x="362" y="481"/>
                </a:lnTo>
                <a:lnTo>
                  <a:pt x="322" y="489"/>
                </a:lnTo>
                <a:lnTo>
                  <a:pt x="282" y="492"/>
                </a:lnTo>
                <a:lnTo>
                  <a:pt x="241" y="489"/>
                </a:lnTo>
                <a:lnTo>
                  <a:pt x="202" y="481"/>
                </a:lnTo>
                <a:lnTo>
                  <a:pt x="165" y="469"/>
                </a:lnTo>
                <a:lnTo>
                  <a:pt x="130" y="453"/>
                </a:lnTo>
                <a:lnTo>
                  <a:pt x="97" y="431"/>
                </a:lnTo>
                <a:lnTo>
                  <a:pt x="69" y="407"/>
                </a:lnTo>
                <a:lnTo>
                  <a:pt x="45" y="379"/>
                </a:lnTo>
                <a:lnTo>
                  <a:pt x="25" y="348"/>
                </a:lnTo>
                <a:lnTo>
                  <a:pt x="12" y="315"/>
                </a:lnTo>
                <a:lnTo>
                  <a:pt x="3" y="280"/>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26" name="Freeform 38"/>
          <p:cNvSpPr>
            <a:spLocks/>
          </p:cNvSpPr>
          <p:nvPr/>
        </p:nvSpPr>
        <p:spPr bwMode="auto">
          <a:xfrm>
            <a:off x="1968467" y="2482850"/>
            <a:ext cx="297546" cy="260350"/>
          </a:xfrm>
          <a:custGeom>
            <a:avLst/>
            <a:gdLst/>
            <a:ahLst/>
            <a:cxnLst>
              <a:cxn ang="0">
                <a:pos x="0" y="246"/>
              </a:cxn>
              <a:cxn ang="0">
                <a:pos x="3" y="211"/>
              </a:cxn>
              <a:cxn ang="0">
                <a:pos x="12" y="177"/>
              </a:cxn>
              <a:cxn ang="0">
                <a:pos x="25" y="144"/>
              </a:cxn>
              <a:cxn ang="0">
                <a:pos x="45" y="113"/>
              </a:cxn>
              <a:cxn ang="0">
                <a:pos x="69" y="85"/>
              </a:cxn>
              <a:cxn ang="0">
                <a:pos x="97" y="60"/>
              </a:cxn>
              <a:cxn ang="0">
                <a:pos x="130" y="39"/>
              </a:cxn>
              <a:cxn ang="0">
                <a:pos x="165" y="23"/>
              </a:cxn>
              <a:cxn ang="0">
                <a:pos x="202" y="11"/>
              </a:cxn>
              <a:cxn ang="0">
                <a:pos x="241" y="3"/>
              </a:cxn>
              <a:cxn ang="0">
                <a:pos x="282" y="0"/>
              </a:cxn>
              <a:cxn ang="0">
                <a:pos x="322" y="3"/>
              </a:cxn>
              <a:cxn ang="0">
                <a:pos x="362" y="11"/>
              </a:cxn>
              <a:cxn ang="0">
                <a:pos x="399" y="23"/>
              </a:cxn>
              <a:cxn ang="0">
                <a:pos x="434" y="39"/>
              </a:cxn>
              <a:cxn ang="0">
                <a:pos x="467" y="60"/>
              </a:cxn>
              <a:cxn ang="0">
                <a:pos x="495" y="85"/>
              </a:cxn>
              <a:cxn ang="0">
                <a:pos x="519" y="113"/>
              </a:cxn>
              <a:cxn ang="0">
                <a:pos x="537" y="144"/>
              </a:cxn>
              <a:cxn ang="0">
                <a:pos x="552" y="177"/>
              </a:cxn>
              <a:cxn ang="0">
                <a:pos x="560" y="211"/>
              </a:cxn>
              <a:cxn ang="0">
                <a:pos x="563" y="246"/>
              </a:cxn>
              <a:cxn ang="0">
                <a:pos x="560" y="281"/>
              </a:cxn>
              <a:cxn ang="0">
                <a:pos x="552" y="316"/>
              </a:cxn>
              <a:cxn ang="0">
                <a:pos x="537" y="348"/>
              </a:cxn>
              <a:cxn ang="0">
                <a:pos x="519" y="379"/>
              </a:cxn>
              <a:cxn ang="0">
                <a:pos x="495" y="407"/>
              </a:cxn>
              <a:cxn ang="0">
                <a:pos x="467" y="431"/>
              </a:cxn>
              <a:cxn ang="0">
                <a:pos x="434" y="453"/>
              </a:cxn>
              <a:cxn ang="0">
                <a:pos x="399" y="469"/>
              </a:cxn>
              <a:cxn ang="0">
                <a:pos x="362" y="481"/>
              </a:cxn>
              <a:cxn ang="0">
                <a:pos x="322" y="489"/>
              </a:cxn>
              <a:cxn ang="0">
                <a:pos x="282" y="492"/>
              </a:cxn>
              <a:cxn ang="0">
                <a:pos x="241" y="489"/>
              </a:cxn>
              <a:cxn ang="0">
                <a:pos x="202" y="481"/>
              </a:cxn>
              <a:cxn ang="0">
                <a:pos x="165" y="469"/>
              </a:cxn>
              <a:cxn ang="0">
                <a:pos x="130" y="453"/>
              </a:cxn>
              <a:cxn ang="0">
                <a:pos x="97" y="431"/>
              </a:cxn>
              <a:cxn ang="0">
                <a:pos x="69" y="407"/>
              </a:cxn>
              <a:cxn ang="0">
                <a:pos x="45" y="379"/>
              </a:cxn>
              <a:cxn ang="0">
                <a:pos x="25" y="348"/>
              </a:cxn>
              <a:cxn ang="0">
                <a:pos x="12" y="316"/>
              </a:cxn>
              <a:cxn ang="0">
                <a:pos x="3" y="281"/>
              </a:cxn>
              <a:cxn ang="0">
                <a:pos x="0" y="246"/>
              </a:cxn>
            </a:cxnLst>
            <a:rect l="0" t="0" r="r" b="b"/>
            <a:pathLst>
              <a:path w="563" h="492">
                <a:moveTo>
                  <a:pt x="0" y="246"/>
                </a:moveTo>
                <a:lnTo>
                  <a:pt x="3" y="211"/>
                </a:lnTo>
                <a:lnTo>
                  <a:pt x="12" y="177"/>
                </a:lnTo>
                <a:lnTo>
                  <a:pt x="25" y="144"/>
                </a:lnTo>
                <a:lnTo>
                  <a:pt x="45" y="113"/>
                </a:lnTo>
                <a:lnTo>
                  <a:pt x="69" y="85"/>
                </a:lnTo>
                <a:lnTo>
                  <a:pt x="97" y="60"/>
                </a:lnTo>
                <a:lnTo>
                  <a:pt x="130" y="39"/>
                </a:lnTo>
                <a:lnTo>
                  <a:pt x="165" y="23"/>
                </a:lnTo>
                <a:lnTo>
                  <a:pt x="202" y="11"/>
                </a:lnTo>
                <a:lnTo>
                  <a:pt x="241" y="3"/>
                </a:lnTo>
                <a:lnTo>
                  <a:pt x="282" y="0"/>
                </a:lnTo>
                <a:lnTo>
                  <a:pt x="322" y="3"/>
                </a:lnTo>
                <a:lnTo>
                  <a:pt x="362" y="11"/>
                </a:lnTo>
                <a:lnTo>
                  <a:pt x="399" y="23"/>
                </a:lnTo>
                <a:lnTo>
                  <a:pt x="434" y="39"/>
                </a:lnTo>
                <a:lnTo>
                  <a:pt x="467" y="60"/>
                </a:lnTo>
                <a:lnTo>
                  <a:pt x="495" y="85"/>
                </a:lnTo>
                <a:lnTo>
                  <a:pt x="519" y="113"/>
                </a:lnTo>
                <a:lnTo>
                  <a:pt x="537" y="144"/>
                </a:lnTo>
                <a:lnTo>
                  <a:pt x="552" y="177"/>
                </a:lnTo>
                <a:lnTo>
                  <a:pt x="560" y="211"/>
                </a:lnTo>
                <a:lnTo>
                  <a:pt x="563" y="246"/>
                </a:lnTo>
                <a:lnTo>
                  <a:pt x="560" y="281"/>
                </a:lnTo>
                <a:lnTo>
                  <a:pt x="552" y="316"/>
                </a:lnTo>
                <a:lnTo>
                  <a:pt x="537" y="348"/>
                </a:lnTo>
                <a:lnTo>
                  <a:pt x="519" y="379"/>
                </a:lnTo>
                <a:lnTo>
                  <a:pt x="495" y="407"/>
                </a:lnTo>
                <a:lnTo>
                  <a:pt x="467" y="431"/>
                </a:lnTo>
                <a:lnTo>
                  <a:pt x="434" y="453"/>
                </a:lnTo>
                <a:lnTo>
                  <a:pt x="399" y="469"/>
                </a:lnTo>
                <a:lnTo>
                  <a:pt x="362" y="481"/>
                </a:lnTo>
                <a:lnTo>
                  <a:pt x="322" y="489"/>
                </a:lnTo>
                <a:lnTo>
                  <a:pt x="282" y="492"/>
                </a:lnTo>
                <a:lnTo>
                  <a:pt x="241" y="489"/>
                </a:lnTo>
                <a:lnTo>
                  <a:pt x="202" y="481"/>
                </a:lnTo>
                <a:lnTo>
                  <a:pt x="165" y="469"/>
                </a:lnTo>
                <a:lnTo>
                  <a:pt x="130" y="453"/>
                </a:lnTo>
                <a:lnTo>
                  <a:pt x="97" y="431"/>
                </a:lnTo>
                <a:lnTo>
                  <a:pt x="69" y="407"/>
                </a:lnTo>
                <a:lnTo>
                  <a:pt x="45" y="379"/>
                </a:lnTo>
                <a:lnTo>
                  <a:pt x="25" y="348"/>
                </a:lnTo>
                <a:lnTo>
                  <a:pt x="12" y="316"/>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27" name="Freeform 39"/>
          <p:cNvSpPr>
            <a:spLocks/>
          </p:cNvSpPr>
          <p:nvPr/>
        </p:nvSpPr>
        <p:spPr bwMode="auto">
          <a:xfrm>
            <a:off x="1968467" y="2856441"/>
            <a:ext cx="297546" cy="260350"/>
          </a:xfrm>
          <a:custGeom>
            <a:avLst/>
            <a:gdLst/>
            <a:ahLst/>
            <a:cxnLst>
              <a:cxn ang="0">
                <a:pos x="0" y="246"/>
              </a:cxn>
              <a:cxn ang="0">
                <a:pos x="3" y="211"/>
              </a:cxn>
              <a:cxn ang="0">
                <a:pos x="12" y="177"/>
              </a:cxn>
              <a:cxn ang="0">
                <a:pos x="25" y="143"/>
              </a:cxn>
              <a:cxn ang="0">
                <a:pos x="45" y="112"/>
              </a:cxn>
              <a:cxn ang="0">
                <a:pos x="69" y="84"/>
              </a:cxn>
              <a:cxn ang="0">
                <a:pos x="97" y="60"/>
              </a:cxn>
              <a:cxn ang="0">
                <a:pos x="130" y="39"/>
              </a:cxn>
              <a:cxn ang="0">
                <a:pos x="165" y="22"/>
              </a:cxn>
              <a:cxn ang="0">
                <a:pos x="202" y="10"/>
              </a:cxn>
              <a:cxn ang="0">
                <a:pos x="241" y="2"/>
              </a:cxn>
              <a:cxn ang="0">
                <a:pos x="282" y="0"/>
              </a:cxn>
              <a:cxn ang="0">
                <a:pos x="322" y="2"/>
              </a:cxn>
              <a:cxn ang="0">
                <a:pos x="362" y="10"/>
              </a:cxn>
              <a:cxn ang="0">
                <a:pos x="399" y="22"/>
              </a:cxn>
              <a:cxn ang="0">
                <a:pos x="434" y="39"/>
              </a:cxn>
              <a:cxn ang="0">
                <a:pos x="467" y="60"/>
              </a:cxn>
              <a:cxn ang="0">
                <a:pos x="495" y="84"/>
              </a:cxn>
              <a:cxn ang="0">
                <a:pos x="519" y="112"/>
              </a:cxn>
              <a:cxn ang="0">
                <a:pos x="537" y="143"/>
              </a:cxn>
              <a:cxn ang="0">
                <a:pos x="552" y="177"/>
              </a:cxn>
              <a:cxn ang="0">
                <a:pos x="560" y="211"/>
              </a:cxn>
              <a:cxn ang="0">
                <a:pos x="563" y="246"/>
              </a:cxn>
              <a:cxn ang="0">
                <a:pos x="560" y="281"/>
              </a:cxn>
              <a:cxn ang="0">
                <a:pos x="552" y="315"/>
              </a:cxn>
              <a:cxn ang="0">
                <a:pos x="537" y="348"/>
              </a:cxn>
              <a:cxn ang="0">
                <a:pos x="519" y="379"/>
              </a:cxn>
              <a:cxn ang="0">
                <a:pos x="495" y="407"/>
              </a:cxn>
              <a:cxn ang="0">
                <a:pos x="467" y="431"/>
              </a:cxn>
              <a:cxn ang="0">
                <a:pos x="434" y="453"/>
              </a:cxn>
              <a:cxn ang="0">
                <a:pos x="399" y="469"/>
              </a:cxn>
              <a:cxn ang="0">
                <a:pos x="362" y="481"/>
              </a:cxn>
              <a:cxn ang="0">
                <a:pos x="322" y="489"/>
              </a:cxn>
              <a:cxn ang="0">
                <a:pos x="282" y="492"/>
              </a:cxn>
              <a:cxn ang="0">
                <a:pos x="241" y="489"/>
              </a:cxn>
              <a:cxn ang="0">
                <a:pos x="202" y="481"/>
              </a:cxn>
              <a:cxn ang="0">
                <a:pos x="165" y="469"/>
              </a:cxn>
              <a:cxn ang="0">
                <a:pos x="130" y="453"/>
              </a:cxn>
              <a:cxn ang="0">
                <a:pos x="97" y="431"/>
              </a:cxn>
              <a:cxn ang="0">
                <a:pos x="69" y="407"/>
              </a:cxn>
              <a:cxn ang="0">
                <a:pos x="45" y="379"/>
              </a:cxn>
              <a:cxn ang="0">
                <a:pos x="25" y="348"/>
              </a:cxn>
              <a:cxn ang="0">
                <a:pos x="12" y="315"/>
              </a:cxn>
              <a:cxn ang="0">
                <a:pos x="3" y="281"/>
              </a:cxn>
              <a:cxn ang="0">
                <a:pos x="0" y="246"/>
              </a:cxn>
            </a:cxnLst>
            <a:rect l="0" t="0" r="r" b="b"/>
            <a:pathLst>
              <a:path w="563" h="492">
                <a:moveTo>
                  <a:pt x="0" y="246"/>
                </a:moveTo>
                <a:lnTo>
                  <a:pt x="3" y="211"/>
                </a:lnTo>
                <a:lnTo>
                  <a:pt x="12" y="177"/>
                </a:lnTo>
                <a:lnTo>
                  <a:pt x="25" y="143"/>
                </a:lnTo>
                <a:lnTo>
                  <a:pt x="45" y="112"/>
                </a:lnTo>
                <a:lnTo>
                  <a:pt x="69" y="84"/>
                </a:lnTo>
                <a:lnTo>
                  <a:pt x="97" y="60"/>
                </a:lnTo>
                <a:lnTo>
                  <a:pt x="130" y="39"/>
                </a:lnTo>
                <a:lnTo>
                  <a:pt x="165" y="22"/>
                </a:lnTo>
                <a:lnTo>
                  <a:pt x="202" y="10"/>
                </a:lnTo>
                <a:lnTo>
                  <a:pt x="241" y="2"/>
                </a:lnTo>
                <a:lnTo>
                  <a:pt x="282" y="0"/>
                </a:lnTo>
                <a:lnTo>
                  <a:pt x="322" y="2"/>
                </a:lnTo>
                <a:lnTo>
                  <a:pt x="362" y="10"/>
                </a:lnTo>
                <a:lnTo>
                  <a:pt x="399" y="22"/>
                </a:lnTo>
                <a:lnTo>
                  <a:pt x="434" y="39"/>
                </a:lnTo>
                <a:lnTo>
                  <a:pt x="467" y="60"/>
                </a:lnTo>
                <a:lnTo>
                  <a:pt x="495" y="84"/>
                </a:lnTo>
                <a:lnTo>
                  <a:pt x="519" y="112"/>
                </a:lnTo>
                <a:lnTo>
                  <a:pt x="537" y="143"/>
                </a:lnTo>
                <a:lnTo>
                  <a:pt x="552" y="177"/>
                </a:lnTo>
                <a:lnTo>
                  <a:pt x="560" y="211"/>
                </a:lnTo>
                <a:lnTo>
                  <a:pt x="563" y="246"/>
                </a:lnTo>
                <a:lnTo>
                  <a:pt x="560" y="281"/>
                </a:lnTo>
                <a:lnTo>
                  <a:pt x="552" y="315"/>
                </a:lnTo>
                <a:lnTo>
                  <a:pt x="537" y="348"/>
                </a:lnTo>
                <a:lnTo>
                  <a:pt x="519" y="379"/>
                </a:lnTo>
                <a:lnTo>
                  <a:pt x="495" y="407"/>
                </a:lnTo>
                <a:lnTo>
                  <a:pt x="467" y="431"/>
                </a:lnTo>
                <a:lnTo>
                  <a:pt x="434" y="453"/>
                </a:lnTo>
                <a:lnTo>
                  <a:pt x="399" y="469"/>
                </a:lnTo>
                <a:lnTo>
                  <a:pt x="362" y="481"/>
                </a:lnTo>
                <a:lnTo>
                  <a:pt x="322" y="489"/>
                </a:lnTo>
                <a:lnTo>
                  <a:pt x="282" y="492"/>
                </a:lnTo>
                <a:lnTo>
                  <a:pt x="241" y="489"/>
                </a:lnTo>
                <a:lnTo>
                  <a:pt x="202" y="481"/>
                </a:lnTo>
                <a:lnTo>
                  <a:pt x="165" y="469"/>
                </a:lnTo>
                <a:lnTo>
                  <a:pt x="130" y="453"/>
                </a:lnTo>
                <a:lnTo>
                  <a:pt x="97" y="431"/>
                </a:lnTo>
                <a:lnTo>
                  <a:pt x="69" y="407"/>
                </a:lnTo>
                <a:lnTo>
                  <a:pt x="45" y="379"/>
                </a:lnTo>
                <a:lnTo>
                  <a:pt x="25" y="348"/>
                </a:lnTo>
                <a:lnTo>
                  <a:pt x="12" y="315"/>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28" name="Freeform 40"/>
          <p:cNvSpPr>
            <a:spLocks/>
          </p:cNvSpPr>
          <p:nvPr/>
        </p:nvSpPr>
        <p:spPr bwMode="auto">
          <a:xfrm>
            <a:off x="2833575" y="2476500"/>
            <a:ext cx="297547" cy="260350"/>
          </a:xfrm>
          <a:custGeom>
            <a:avLst/>
            <a:gdLst/>
            <a:ahLst/>
            <a:cxnLst>
              <a:cxn ang="0">
                <a:pos x="0" y="246"/>
              </a:cxn>
              <a:cxn ang="0">
                <a:pos x="3" y="211"/>
              </a:cxn>
              <a:cxn ang="0">
                <a:pos x="10" y="176"/>
              </a:cxn>
              <a:cxn ang="0">
                <a:pos x="25" y="144"/>
              </a:cxn>
              <a:cxn ang="0">
                <a:pos x="45" y="113"/>
              </a:cxn>
              <a:cxn ang="0">
                <a:pos x="69" y="84"/>
              </a:cxn>
              <a:cxn ang="0">
                <a:pos x="97" y="60"/>
              </a:cxn>
              <a:cxn ang="0">
                <a:pos x="129" y="39"/>
              </a:cxn>
              <a:cxn ang="0">
                <a:pos x="163" y="21"/>
              </a:cxn>
              <a:cxn ang="0">
                <a:pos x="202" y="9"/>
              </a:cxn>
              <a:cxn ang="0">
                <a:pos x="241" y="2"/>
              </a:cxn>
              <a:cxn ang="0">
                <a:pos x="281" y="0"/>
              </a:cxn>
              <a:cxn ang="0">
                <a:pos x="321" y="2"/>
              </a:cxn>
              <a:cxn ang="0">
                <a:pos x="360" y="9"/>
              </a:cxn>
              <a:cxn ang="0">
                <a:pos x="398" y="21"/>
              </a:cxn>
              <a:cxn ang="0">
                <a:pos x="434" y="39"/>
              </a:cxn>
              <a:cxn ang="0">
                <a:pos x="465" y="60"/>
              </a:cxn>
              <a:cxn ang="0">
                <a:pos x="494" y="84"/>
              </a:cxn>
              <a:cxn ang="0">
                <a:pos x="518" y="113"/>
              </a:cxn>
              <a:cxn ang="0">
                <a:pos x="537" y="144"/>
              </a:cxn>
              <a:cxn ang="0">
                <a:pos x="551" y="176"/>
              </a:cxn>
              <a:cxn ang="0">
                <a:pos x="560" y="211"/>
              </a:cxn>
              <a:cxn ang="0">
                <a:pos x="563" y="246"/>
              </a:cxn>
              <a:cxn ang="0">
                <a:pos x="560" y="281"/>
              </a:cxn>
              <a:cxn ang="0">
                <a:pos x="551" y="314"/>
              </a:cxn>
              <a:cxn ang="0">
                <a:pos x="537" y="348"/>
              </a:cxn>
              <a:cxn ang="0">
                <a:pos x="518" y="379"/>
              </a:cxn>
              <a:cxn ang="0">
                <a:pos x="494" y="406"/>
              </a:cxn>
              <a:cxn ang="0">
                <a:pos x="465" y="431"/>
              </a:cxn>
              <a:cxn ang="0">
                <a:pos x="434" y="451"/>
              </a:cxn>
              <a:cxn ang="0">
                <a:pos x="398" y="469"/>
              </a:cxn>
              <a:cxn ang="0">
                <a:pos x="360" y="481"/>
              </a:cxn>
              <a:cxn ang="0">
                <a:pos x="321" y="489"/>
              </a:cxn>
              <a:cxn ang="0">
                <a:pos x="281" y="492"/>
              </a:cxn>
              <a:cxn ang="0">
                <a:pos x="241" y="489"/>
              </a:cxn>
              <a:cxn ang="0">
                <a:pos x="202" y="481"/>
              </a:cxn>
              <a:cxn ang="0">
                <a:pos x="163" y="469"/>
              </a:cxn>
              <a:cxn ang="0">
                <a:pos x="129" y="451"/>
              </a:cxn>
              <a:cxn ang="0">
                <a:pos x="97" y="431"/>
              </a:cxn>
              <a:cxn ang="0">
                <a:pos x="69" y="406"/>
              </a:cxn>
              <a:cxn ang="0">
                <a:pos x="45" y="379"/>
              </a:cxn>
              <a:cxn ang="0">
                <a:pos x="25" y="348"/>
              </a:cxn>
              <a:cxn ang="0">
                <a:pos x="10" y="314"/>
              </a:cxn>
              <a:cxn ang="0">
                <a:pos x="3" y="281"/>
              </a:cxn>
              <a:cxn ang="0">
                <a:pos x="0" y="246"/>
              </a:cxn>
            </a:cxnLst>
            <a:rect l="0" t="0" r="r" b="b"/>
            <a:pathLst>
              <a:path w="563" h="492">
                <a:moveTo>
                  <a:pt x="0" y="246"/>
                </a:moveTo>
                <a:lnTo>
                  <a:pt x="3" y="211"/>
                </a:lnTo>
                <a:lnTo>
                  <a:pt x="10" y="176"/>
                </a:lnTo>
                <a:lnTo>
                  <a:pt x="25" y="144"/>
                </a:lnTo>
                <a:lnTo>
                  <a:pt x="45" y="113"/>
                </a:lnTo>
                <a:lnTo>
                  <a:pt x="69" y="84"/>
                </a:lnTo>
                <a:lnTo>
                  <a:pt x="97" y="60"/>
                </a:lnTo>
                <a:lnTo>
                  <a:pt x="129" y="39"/>
                </a:lnTo>
                <a:lnTo>
                  <a:pt x="163" y="21"/>
                </a:lnTo>
                <a:lnTo>
                  <a:pt x="202" y="9"/>
                </a:lnTo>
                <a:lnTo>
                  <a:pt x="241" y="2"/>
                </a:lnTo>
                <a:lnTo>
                  <a:pt x="281" y="0"/>
                </a:lnTo>
                <a:lnTo>
                  <a:pt x="321" y="2"/>
                </a:lnTo>
                <a:lnTo>
                  <a:pt x="360" y="9"/>
                </a:lnTo>
                <a:lnTo>
                  <a:pt x="398" y="21"/>
                </a:lnTo>
                <a:lnTo>
                  <a:pt x="434" y="39"/>
                </a:lnTo>
                <a:lnTo>
                  <a:pt x="465" y="60"/>
                </a:lnTo>
                <a:lnTo>
                  <a:pt x="494" y="84"/>
                </a:lnTo>
                <a:lnTo>
                  <a:pt x="518" y="113"/>
                </a:lnTo>
                <a:lnTo>
                  <a:pt x="537" y="144"/>
                </a:lnTo>
                <a:lnTo>
                  <a:pt x="551" y="176"/>
                </a:lnTo>
                <a:lnTo>
                  <a:pt x="560" y="211"/>
                </a:lnTo>
                <a:lnTo>
                  <a:pt x="563" y="246"/>
                </a:lnTo>
                <a:lnTo>
                  <a:pt x="560" y="281"/>
                </a:lnTo>
                <a:lnTo>
                  <a:pt x="551" y="314"/>
                </a:lnTo>
                <a:lnTo>
                  <a:pt x="537" y="348"/>
                </a:lnTo>
                <a:lnTo>
                  <a:pt x="518" y="379"/>
                </a:lnTo>
                <a:lnTo>
                  <a:pt x="494" y="406"/>
                </a:lnTo>
                <a:lnTo>
                  <a:pt x="465" y="431"/>
                </a:lnTo>
                <a:lnTo>
                  <a:pt x="434" y="451"/>
                </a:lnTo>
                <a:lnTo>
                  <a:pt x="398" y="469"/>
                </a:lnTo>
                <a:lnTo>
                  <a:pt x="360" y="481"/>
                </a:lnTo>
                <a:lnTo>
                  <a:pt x="321" y="489"/>
                </a:lnTo>
                <a:lnTo>
                  <a:pt x="281" y="492"/>
                </a:lnTo>
                <a:lnTo>
                  <a:pt x="241" y="489"/>
                </a:lnTo>
                <a:lnTo>
                  <a:pt x="202" y="481"/>
                </a:lnTo>
                <a:lnTo>
                  <a:pt x="163" y="469"/>
                </a:lnTo>
                <a:lnTo>
                  <a:pt x="129" y="451"/>
                </a:lnTo>
                <a:lnTo>
                  <a:pt x="97" y="431"/>
                </a:lnTo>
                <a:lnTo>
                  <a:pt x="69" y="406"/>
                </a:lnTo>
                <a:lnTo>
                  <a:pt x="45" y="379"/>
                </a:lnTo>
                <a:lnTo>
                  <a:pt x="25" y="348"/>
                </a:lnTo>
                <a:lnTo>
                  <a:pt x="10" y="314"/>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29" name="Line 41"/>
          <p:cNvSpPr>
            <a:spLocks noChangeShapeType="1"/>
          </p:cNvSpPr>
          <p:nvPr/>
        </p:nvSpPr>
        <p:spPr bwMode="auto">
          <a:xfrm flipH="1">
            <a:off x="2266013" y="2980267"/>
            <a:ext cx="567562"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0" name="Freeform 42"/>
          <p:cNvSpPr>
            <a:spLocks/>
          </p:cNvSpPr>
          <p:nvPr/>
        </p:nvSpPr>
        <p:spPr bwMode="auto">
          <a:xfrm>
            <a:off x="2833575" y="2850091"/>
            <a:ext cx="297547" cy="260350"/>
          </a:xfrm>
          <a:custGeom>
            <a:avLst/>
            <a:gdLst/>
            <a:ahLst/>
            <a:cxnLst>
              <a:cxn ang="0">
                <a:pos x="0" y="246"/>
              </a:cxn>
              <a:cxn ang="0">
                <a:pos x="3" y="212"/>
              </a:cxn>
              <a:cxn ang="0">
                <a:pos x="10" y="177"/>
              </a:cxn>
              <a:cxn ang="0">
                <a:pos x="25" y="144"/>
              </a:cxn>
              <a:cxn ang="0">
                <a:pos x="45" y="113"/>
              </a:cxn>
              <a:cxn ang="0">
                <a:pos x="69" y="85"/>
              </a:cxn>
              <a:cxn ang="0">
                <a:pos x="97" y="61"/>
              </a:cxn>
              <a:cxn ang="0">
                <a:pos x="129" y="39"/>
              </a:cxn>
              <a:cxn ang="0">
                <a:pos x="163" y="22"/>
              </a:cxn>
              <a:cxn ang="0">
                <a:pos x="202" y="10"/>
              </a:cxn>
              <a:cxn ang="0">
                <a:pos x="241" y="3"/>
              </a:cxn>
              <a:cxn ang="0">
                <a:pos x="281" y="0"/>
              </a:cxn>
              <a:cxn ang="0">
                <a:pos x="321" y="3"/>
              </a:cxn>
              <a:cxn ang="0">
                <a:pos x="360" y="10"/>
              </a:cxn>
              <a:cxn ang="0">
                <a:pos x="398" y="22"/>
              </a:cxn>
              <a:cxn ang="0">
                <a:pos x="434" y="39"/>
              </a:cxn>
              <a:cxn ang="0">
                <a:pos x="465" y="61"/>
              </a:cxn>
              <a:cxn ang="0">
                <a:pos x="494" y="85"/>
              </a:cxn>
              <a:cxn ang="0">
                <a:pos x="518" y="113"/>
              </a:cxn>
              <a:cxn ang="0">
                <a:pos x="537" y="144"/>
              </a:cxn>
              <a:cxn ang="0">
                <a:pos x="551" y="177"/>
              </a:cxn>
              <a:cxn ang="0">
                <a:pos x="560" y="212"/>
              </a:cxn>
              <a:cxn ang="0">
                <a:pos x="563" y="246"/>
              </a:cxn>
              <a:cxn ang="0">
                <a:pos x="560" y="281"/>
              </a:cxn>
              <a:cxn ang="0">
                <a:pos x="551" y="315"/>
              </a:cxn>
              <a:cxn ang="0">
                <a:pos x="537" y="349"/>
              </a:cxn>
              <a:cxn ang="0">
                <a:pos x="518" y="380"/>
              </a:cxn>
              <a:cxn ang="0">
                <a:pos x="494" y="406"/>
              </a:cxn>
              <a:cxn ang="0">
                <a:pos x="465" y="432"/>
              </a:cxn>
              <a:cxn ang="0">
                <a:pos x="434" y="452"/>
              </a:cxn>
              <a:cxn ang="0">
                <a:pos x="398" y="470"/>
              </a:cxn>
              <a:cxn ang="0">
                <a:pos x="360" y="482"/>
              </a:cxn>
              <a:cxn ang="0">
                <a:pos x="321" y="490"/>
              </a:cxn>
              <a:cxn ang="0">
                <a:pos x="281" y="492"/>
              </a:cxn>
              <a:cxn ang="0">
                <a:pos x="241" y="490"/>
              </a:cxn>
              <a:cxn ang="0">
                <a:pos x="202" y="482"/>
              </a:cxn>
              <a:cxn ang="0">
                <a:pos x="163" y="470"/>
              </a:cxn>
              <a:cxn ang="0">
                <a:pos x="129" y="452"/>
              </a:cxn>
              <a:cxn ang="0">
                <a:pos x="97" y="432"/>
              </a:cxn>
              <a:cxn ang="0">
                <a:pos x="69" y="406"/>
              </a:cxn>
              <a:cxn ang="0">
                <a:pos x="45" y="380"/>
              </a:cxn>
              <a:cxn ang="0">
                <a:pos x="25" y="349"/>
              </a:cxn>
              <a:cxn ang="0">
                <a:pos x="10" y="315"/>
              </a:cxn>
              <a:cxn ang="0">
                <a:pos x="3" y="281"/>
              </a:cxn>
              <a:cxn ang="0">
                <a:pos x="0" y="246"/>
              </a:cxn>
            </a:cxnLst>
            <a:rect l="0" t="0" r="r" b="b"/>
            <a:pathLst>
              <a:path w="563" h="492">
                <a:moveTo>
                  <a:pt x="0" y="246"/>
                </a:moveTo>
                <a:lnTo>
                  <a:pt x="3" y="212"/>
                </a:lnTo>
                <a:lnTo>
                  <a:pt x="10" y="177"/>
                </a:lnTo>
                <a:lnTo>
                  <a:pt x="25" y="144"/>
                </a:lnTo>
                <a:lnTo>
                  <a:pt x="45" y="113"/>
                </a:lnTo>
                <a:lnTo>
                  <a:pt x="69" y="85"/>
                </a:lnTo>
                <a:lnTo>
                  <a:pt x="97" y="61"/>
                </a:lnTo>
                <a:lnTo>
                  <a:pt x="129" y="39"/>
                </a:lnTo>
                <a:lnTo>
                  <a:pt x="163" y="22"/>
                </a:lnTo>
                <a:lnTo>
                  <a:pt x="202" y="10"/>
                </a:lnTo>
                <a:lnTo>
                  <a:pt x="241" y="3"/>
                </a:lnTo>
                <a:lnTo>
                  <a:pt x="281" y="0"/>
                </a:lnTo>
                <a:lnTo>
                  <a:pt x="321" y="3"/>
                </a:lnTo>
                <a:lnTo>
                  <a:pt x="360" y="10"/>
                </a:lnTo>
                <a:lnTo>
                  <a:pt x="398" y="22"/>
                </a:lnTo>
                <a:lnTo>
                  <a:pt x="434" y="39"/>
                </a:lnTo>
                <a:lnTo>
                  <a:pt x="465" y="61"/>
                </a:lnTo>
                <a:lnTo>
                  <a:pt x="494" y="85"/>
                </a:lnTo>
                <a:lnTo>
                  <a:pt x="518" y="113"/>
                </a:lnTo>
                <a:lnTo>
                  <a:pt x="537" y="144"/>
                </a:lnTo>
                <a:lnTo>
                  <a:pt x="551" y="177"/>
                </a:lnTo>
                <a:lnTo>
                  <a:pt x="560" y="212"/>
                </a:lnTo>
                <a:lnTo>
                  <a:pt x="563" y="246"/>
                </a:lnTo>
                <a:lnTo>
                  <a:pt x="560" y="281"/>
                </a:lnTo>
                <a:lnTo>
                  <a:pt x="551" y="315"/>
                </a:lnTo>
                <a:lnTo>
                  <a:pt x="537" y="349"/>
                </a:lnTo>
                <a:lnTo>
                  <a:pt x="518" y="380"/>
                </a:lnTo>
                <a:lnTo>
                  <a:pt x="494" y="406"/>
                </a:lnTo>
                <a:lnTo>
                  <a:pt x="465" y="432"/>
                </a:lnTo>
                <a:lnTo>
                  <a:pt x="434" y="452"/>
                </a:lnTo>
                <a:lnTo>
                  <a:pt x="398" y="470"/>
                </a:lnTo>
                <a:lnTo>
                  <a:pt x="360" y="482"/>
                </a:lnTo>
                <a:lnTo>
                  <a:pt x="321" y="490"/>
                </a:lnTo>
                <a:lnTo>
                  <a:pt x="281" y="492"/>
                </a:lnTo>
                <a:lnTo>
                  <a:pt x="241" y="490"/>
                </a:lnTo>
                <a:lnTo>
                  <a:pt x="202" y="482"/>
                </a:lnTo>
                <a:lnTo>
                  <a:pt x="163" y="470"/>
                </a:lnTo>
                <a:lnTo>
                  <a:pt x="129" y="452"/>
                </a:lnTo>
                <a:lnTo>
                  <a:pt x="97" y="432"/>
                </a:lnTo>
                <a:lnTo>
                  <a:pt x="69" y="406"/>
                </a:lnTo>
                <a:lnTo>
                  <a:pt x="45" y="380"/>
                </a:lnTo>
                <a:lnTo>
                  <a:pt x="25" y="349"/>
                </a:lnTo>
                <a:lnTo>
                  <a:pt x="10" y="315"/>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31" name="Line 43"/>
          <p:cNvSpPr>
            <a:spLocks noChangeShapeType="1"/>
          </p:cNvSpPr>
          <p:nvPr/>
        </p:nvSpPr>
        <p:spPr bwMode="auto">
          <a:xfrm flipH="1">
            <a:off x="2266013" y="2606675"/>
            <a:ext cx="567562" cy="379942"/>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2" name="Freeform 44"/>
          <p:cNvSpPr>
            <a:spLocks/>
          </p:cNvSpPr>
          <p:nvPr/>
        </p:nvSpPr>
        <p:spPr bwMode="auto">
          <a:xfrm>
            <a:off x="3756923" y="2002367"/>
            <a:ext cx="299665" cy="260350"/>
          </a:xfrm>
          <a:custGeom>
            <a:avLst/>
            <a:gdLst/>
            <a:ahLst/>
            <a:cxnLst>
              <a:cxn ang="0">
                <a:pos x="0" y="246"/>
              </a:cxn>
              <a:cxn ang="0">
                <a:pos x="3" y="211"/>
              </a:cxn>
              <a:cxn ang="0">
                <a:pos x="12" y="177"/>
              </a:cxn>
              <a:cxn ang="0">
                <a:pos x="25" y="143"/>
              </a:cxn>
              <a:cxn ang="0">
                <a:pos x="45" y="112"/>
              </a:cxn>
              <a:cxn ang="0">
                <a:pos x="69" y="84"/>
              </a:cxn>
              <a:cxn ang="0">
                <a:pos x="98" y="60"/>
              </a:cxn>
              <a:cxn ang="0">
                <a:pos x="131" y="39"/>
              </a:cxn>
              <a:cxn ang="0">
                <a:pos x="165" y="22"/>
              </a:cxn>
              <a:cxn ang="0">
                <a:pos x="203" y="10"/>
              </a:cxn>
              <a:cxn ang="0">
                <a:pos x="242" y="2"/>
              </a:cxn>
              <a:cxn ang="0">
                <a:pos x="282" y="0"/>
              </a:cxn>
              <a:cxn ang="0">
                <a:pos x="323" y="2"/>
              </a:cxn>
              <a:cxn ang="0">
                <a:pos x="362" y="10"/>
              </a:cxn>
              <a:cxn ang="0">
                <a:pos x="399" y="22"/>
              </a:cxn>
              <a:cxn ang="0">
                <a:pos x="434" y="39"/>
              </a:cxn>
              <a:cxn ang="0">
                <a:pos x="467" y="60"/>
              </a:cxn>
              <a:cxn ang="0">
                <a:pos x="496" y="84"/>
              </a:cxn>
              <a:cxn ang="0">
                <a:pos x="520" y="112"/>
              </a:cxn>
              <a:cxn ang="0">
                <a:pos x="538" y="143"/>
              </a:cxn>
              <a:cxn ang="0">
                <a:pos x="553" y="177"/>
              </a:cxn>
              <a:cxn ang="0">
                <a:pos x="560" y="211"/>
              </a:cxn>
              <a:cxn ang="0">
                <a:pos x="563" y="246"/>
              </a:cxn>
              <a:cxn ang="0">
                <a:pos x="560" y="280"/>
              </a:cxn>
              <a:cxn ang="0">
                <a:pos x="553" y="315"/>
              </a:cxn>
              <a:cxn ang="0">
                <a:pos x="538" y="348"/>
              </a:cxn>
              <a:cxn ang="0">
                <a:pos x="520" y="379"/>
              </a:cxn>
              <a:cxn ang="0">
                <a:pos x="496" y="407"/>
              </a:cxn>
              <a:cxn ang="0">
                <a:pos x="467" y="431"/>
              </a:cxn>
              <a:cxn ang="0">
                <a:pos x="434" y="453"/>
              </a:cxn>
              <a:cxn ang="0">
                <a:pos x="399" y="469"/>
              </a:cxn>
              <a:cxn ang="0">
                <a:pos x="362" y="481"/>
              </a:cxn>
              <a:cxn ang="0">
                <a:pos x="323" y="489"/>
              </a:cxn>
              <a:cxn ang="0">
                <a:pos x="282" y="492"/>
              </a:cxn>
              <a:cxn ang="0">
                <a:pos x="242" y="489"/>
              </a:cxn>
              <a:cxn ang="0">
                <a:pos x="203" y="481"/>
              </a:cxn>
              <a:cxn ang="0">
                <a:pos x="165" y="469"/>
              </a:cxn>
              <a:cxn ang="0">
                <a:pos x="131" y="453"/>
              </a:cxn>
              <a:cxn ang="0">
                <a:pos x="98" y="431"/>
              </a:cxn>
              <a:cxn ang="0">
                <a:pos x="69" y="407"/>
              </a:cxn>
              <a:cxn ang="0">
                <a:pos x="45" y="379"/>
              </a:cxn>
              <a:cxn ang="0">
                <a:pos x="25" y="348"/>
              </a:cxn>
              <a:cxn ang="0">
                <a:pos x="12" y="315"/>
              </a:cxn>
              <a:cxn ang="0">
                <a:pos x="3" y="280"/>
              </a:cxn>
              <a:cxn ang="0">
                <a:pos x="0" y="246"/>
              </a:cxn>
            </a:cxnLst>
            <a:rect l="0" t="0" r="r" b="b"/>
            <a:pathLst>
              <a:path w="563" h="492">
                <a:moveTo>
                  <a:pt x="0" y="246"/>
                </a:moveTo>
                <a:lnTo>
                  <a:pt x="3" y="211"/>
                </a:lnTo>
                <a:lnTo>
                  <a:pt x="12" y="177"/>
                </a:lnTo>
                <a:lnTo>
                  <a:pt x="25" y="143"/>
                </a:lnTo>
                <a:lnTo>
                  <a:pt x="45" y="112"/>
                </a:lnTo>
                <a:lnTo>
                  <a:pt x="69" y="84"/>
                </a:lnTo>
                <a:lnTo>
                  <a:pt x="98" y="60"/>
                </a:lnTo>
                <a:lnTo>
                  <a:pt x="131" y="39"/>
                </a:lnTo>
                <a:lnTo>
                  <a:pt x="165" y="22"/>
                </a:lnTo>
                <a:lnTo>
                  <a:pt x="203" y="10"/>
                </a:lnTo>
                <a:lnTo>
                  <a:pt x="242" y="2"/>
                </a:lnTo>
                <a:lnTo>
                  <a:pt x="282" y="0"/>
                </a:lnTo>
                <a:lnTo>
                  <a:pt x="323" y="2"/>
                </a:lnTo>
                <a:lnTo>
                  <a:pt x="362" y="10"/>
                </a:lnTo>
                <a:lnTo>
                  <a:pt x="399" y="22"/>
                </a:lnTo>
                <a:lnTo>
                  <a:pt x="434" y="39"/>
                </a:lnTo>
                <a:lnTo>
                  <a:pt x="467" y="60"/>
                </a:lnTo>
                <a:lnTo>
                  <a:pt x="496" y="84"/>
                </a:lnTo>
                <a:lnTo>
                  <a:pt x="520" y="112"/>
                </a:lnTo>
                <a:lnTo>
                  <a:pt x="538" y="143"/>
                </a:lnTo>
                <a:lnTo>
                  <a:pt x="553" y="177"/>
                </a:lnTo>
                <a:lnTo>
                  <a:pt x="560" y="211"/>
                </a:lnTo>
                <a:lnTo>
                  <a:pt x="563" y="246"/>
                </a:lnTo>
                <a:lnTo>
                  <a:pt x="560" y="280"/>
                </a:lnTo>
                <a:lnTo>
                  <a:pt x="553" y="315"/>
                </a:lnTo>
                <a:lnTo>
                  <a:pt x="538" y="348"/>
                </a:lnTo>
                <a:lnTo>
                  <a:pt x="520" y="379"/>
                </a:lnTo>
                <a:lnTo>
                  <a:pt x="496" y="407"/>
                </a:lnTo>
                <a:lnTo>
                  <a:pt x="467" y="431"/>
                </a:lnTo>
                <a:lnTo>
                  <a:pt x="434" y="453"/>
                </a:lnTo>
                <a:lnTo>
                  <a:pt x="399" y="469"/>
                </a:lnTo>
                <a:lnTo>
                  <a:pt x="362" y="481"/>
                </a:lnTo>
                <a:lnTo>
                  <a:pt x="323" y="489"/>
                </a:lnTo>
                <a:lnTo>
                  <a:pt x="282" y="492"/>
                </a:lnTo>
                <a:lnTo>
                  <a:pt x="242" y="489"/>
                </a:lnTo>
                <a:lnTo>
                  <a:pt x="203" y="481"/>
                </a:lnTo>
                <a:lnTo>
                  <a:pt x="165" y="469"/>
                </a:lnTo>
                <a:lnTo>
                  <a:pt x="131" y="453"/>
                </a:lnTo>
                <a:lnTo>
                  <a:pt x="98" y="431"/>
                </a:lnTo>
                <a:lnTo>
                  <a:pt x="69" y="407"/>
                </a:lnTo>
                <a:lnTo>
                  <a:pt x="45" y="379"/>
                </a:lnTo>
                <a:lnTo>
                  <a:pt x="25" y="348"/>
                </a:lnTo>
                <a:lnTo>
                  <a:pt x="12" y="315"/>
                </a:lnTo>
                <a:lnTo>
                  <a:pt x="3" y="280"/>
                </a:lnTo>
                <a:lnTo>
                  <a:pt x="0" y="246"/>
                </a:lnTo>
                <a:close/>
              </a:path>
            </a:pathLst>
          </a:custGeom>
          <a:solidFill>
            <a:schemeClr val="tx2">
              <a:lumMod val="40000"/>
              <a:lumOff val="60000"/>
            </a:schemeClr>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33" name="Line 45"/>
          <p:cNvSpPr>
            <a:spLocks noChangeShapeType="1"/>
          </p:cNvSpPr>
          <p:nvPr/>
        </p:nvSpPr>
        <p:spPr bwMode="auto">
          <a:xfrm>
            <a:off x="3131122" y="2980267"/>
            <a:ext cx="625800"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4" name="Freeform 46"/>
          <p:cNvSpPr>
            <a:spLocks/>
          </p:cNvSpPr>
          <p:nvPr/>
        </p:nvSpPr>
        <p:spPr bwMode="auto">
          <a:xfrm>
            <a:off x="3756923" y="2856441"/>
            <a:ext cx="299665" cy="260350"/>
          </a:xfrm>
          <a:custGeom>
            <a:avLst/>
            <a:gdLst/>
            <a:ahLst/>
            <a:cxnLst>
              <a:cxn ang="0">
                <a:pos x="0" y="246"/>
              </a:cxn>
              <a:cxn ang="0">
                <a:pos x="3" y="211"/>
              </a:cxn>
              <a:cxn ang="0">
                <a:pos x="12" y="177"/>
              </a:cxn>
              <a:cxn ang="0">
                <a:pos x="25" y="143"/>
              </a:cxn>
              <a:cxn ang="0">
                <a:pos x="45" y="112"/>
              </a:cxn>
              <a:cxn ang="0">
                <a:pos x="69" y="84"/>
              </a:cxn>
              <a:cxn ang="0">
                <a:pos x="98" y="60"/>
              </a:cxn>
              <a:cxn ang="0">
                <a:pos x="131" y="39"/>
              </a:cxn>
              <a:cxn ang="0">
                <a:pos x="165" y="22"/>
              </a:cxn>
              <a:cxn ang="0">
                <a:pos x="203" y="10"/>
              </a:cxn>
              <a:cxn ang="0">
                <a:pos x="242" y="2"/>
              </a:cxn>
              <a:cxn ang="0">
                <a:pos x="282" y="0"/>
              </a:cxn>
              <a:cxn ang="0">
                <a:pos x="323" y="2"/>
              </a:cxn>
              <a:cxn ang="0">
                <a:pos x="362" y="10"/>
              </a:cxn>
              <a:cxn ang="0">
                <a:pos x="399" y="22"/>
              </a:cxn>
              <a:cxn ang="0">
                <a:pos x="434" y="39"/>
              </a:cxn>
              <a:cxn ang="0">
                <a:pos x="467" y="60"/>
              </a:cxn>
              <a:cxn ang="0">
                <a:pos x="496" y="84"/>
              </a:cxn>
              <a:cxn ang="0">
                <a:pos x="520" y="112"/>
              </a:cxn>
              <a:cxn ang="0">
                <a:pos x="538" y="143"/>
              </a:cxn>
              <a:cxn ang="0">
                <a:pos x="553" y="177"/>
              </a:cxn>
              <a:cxn ang="0">
                <a:pos x="560" y="211"/>
              </a:cxn>
              <a:cxn ang="0">
                <a:pos x="563" y="246"/>
              </a:cxn>
              <a:cxn ang="0">
                <a:pos x="560" y="281"/>
              </a:cxn>
              <a:cxn ang="0">
                <a:pos x="553" y="315"/>
              </a:cxn>
              <a:cxn ang="0">
                <a:pos x="538" y="348"/>
              </a:cxn>
              <a:cxn ang="0">
                <a:pos x="520" y="379"/>
              </a:cxn>
              <a:cxn ang="0">
                <a:pos x="496" y="407"/>
              </a:cxn>
              <a:cxn ang="0">
                <a:pos x="467" y="431"/>
              </a:cxn>
              <a:cxn ang="0">
                <a:pos x="434" y="453"/>
              </a:cxn>
              <a:cxn ang="0">
                <a:pos x="399" y="469"/>
              </a:cxn>
              <a:cxn ang="0">
                <a:pos x="362" y="481"/>
              </a:cxn>
              <a:cxn ang="0">
                <a:pos x="323" y="489"/>
              </a:cxn>
              <a:cxn ang="0">
                <a:pos x="282" y="492"/>
              </a:cxn>
              <a:cxn ang="0">
                <a:pos x="242" y="489"/>
              </a:cxn>
              <a:cxn ang="0">
                <a:pos x="203" y="481"/>
              </a:cxn>
              <a:cxn ang="0">
                <a:pos x="165" y="469"/>
              </a:cxn>
              <a:cxn ang="0">
                <a:pos x="131" y="453"/>
              </a:cxn>
              <a:cxn ang="0">
                <a:pos x="98" y="431"/>
              </a:cxn>
              <a:cxn ang="0">
                <a:pos x="69" y="407"/>
              </a:cxn>
              <a:cxn ang="0">
                <a:pos x="45" y="379"/>
              </a:cxn>
              <a:cxn ang="0">
                <a:pos x="25" y="348"/>
              </a:cxn>
              <a:cxn ang="0">
                <a:pos x="12" y="315"/>
              </a:cxn>
              <a:cxn ang="0">
                <a:pos x="3" y="281"/>
              </a:cxn>
              <a:cxn ang="0">
                <a:pos x="0" y="246"/>
              </a:cxn>
            </a:cxnLst>
            <a:rect l="0" t="0" r="r" b="b"/>
            <a:pathLst>
              <a:path w="563" h="492">
                <a:moveTo>
                  <a:pt x="0" y="246"/>
                </a:moveTo>
                <a:lnTo>
                  <a:pt x="3" y="211"/>
                </a:lnTo>
                <a:lnTo>
                  <a:pt x="12" y="177"/>
                </a:lnTo>
                <a:lnTo>
                  <a:pt x="25" y="143"/>
                </a:lnTo>
                <a:lnTo>
                  <a:pt x="45" y="112"/>
                </a:lnTo>
                <a:lnTo>
                  <a:pt x="69" y="84"/>
                </a:lnTo>
                <a:lnTo>
                  <a:pt x="98" y="60"/>
                </a:lnTo>
                <a:lnTo>
                  <a:pt x="131" y="39"/>
                </a:lnTo>
                <a:lnTo>
                  <a:pt x="165" y="22"/>
                </a:lnTo>
                <a:lnTo>
                  <a:pt x="203" y="10"/>
                </a:lnTo>
                <a:lnTo>
                  <a:pt x="242" y="2"/>
                </a:lnTo>
                <a:lnTo>
                  <a:pt x="282" y="0"/>
                </a:lnTo>
                <a:lnTo>
                  <a:pt x="323" y="2"/>
                </a:lnTo>
                <a:lnTo>
                  <a:pt x="362" y="10"/>
                </a:lnTo>
                <a:lnTo>
                  <a:pt x="399" y="22"/>
                </a:lnTo>
                <a:lnTo>
                  <a:pt x="434" y="39"/>
                </a:lnTo>
                <a:lnTo>
                  <a:pt x="467" y="60"/>
                </a:lnTo>
                <a:lnTo>
                  <a:pt x="496" y="84"/>
                </a:lnTo>
                <a:lnTo>
                  <a:pt x="520" y="112"/>
                </a:lnTo>
                <a:lnTo>
                  <a:pt x="538" y="143"/>
                </a:lnTo>
                <a:lnTo>
                  <a:pt x="553" y="177"/>
                </a:lnTo>
                <a:lnTo>
                  <a:pt x="560" y="211"/>
                </a:lnTo>
                <a:lnTo>
                  <a:pt x="563" y="246"/>
                </a:lnTo>
                <a:lnTo>
                  <a:pt x="560" y="281"/>
                </a:lnTo>
                <a:lnTo>
                  <a:pt x="553" y="315"/>
                </a:lnTo>
                <a:lnTo>
                  <a:pt x="538" y="348"/>
                </a:lnTo>
                <a:lnTo>
                  <a:pt x="520" y="379"/>
                </a:lnTo>
                <a:lnTo>
                  <a:pt x="496" y="407"/>
                </a:lnTo>
                <a:lnTo>
                  <a:pt x="467" y="431"/>
                </a:lnTo>
                <a:lnTo>
                  <a:pt x="434" y="453"/>
                </a:lnTo>
                <a:lnTo>
                  <a:pt x="399" y="469"/>
                </a:lnTo>
                <a:lnTo>
                  <a:pt x="362" y="481"/>
                </a:lnTo>
                <a:lnTo>
                  <a:pt x="323" y="489"/>
                </a:lnTo>
                <a:lnTo>
                  <a:pt x="282" y="492"/>
                </a:lnTo>
                <a:lnTo>
                  <a:pt x="242" y="489"/>
                </a:lnTo>
                <a:lnTo>
                  <a:pt x="203" y="481"/>
                </a:lnTo>
                <a:lnTo>
                  <a:pt x="165" y="469"/>
                </a:lnTo>
                <a:lnTo>
                  <a:pt x="131" y="453"/>
                </a:lnTo>
                <a:lnTo>
                  <a:pt x="98" y="431"/>
                </a:lnTo>
                <a:lnTo>
                  <a:pt x="69" y="407"/>
                </a:lnTo>
                <a:lnTo>
                  <a:pt x="45" y="379"/>
                </a:lnTo>
                <a:lnTo>
                  <a:pt x="25" y="348"/>
                </a:lnTo>
                <a:lnTo>
                  <a:pt x="12" y="315"/>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35" name="Line 47"/>
          <p:cNvSpPr>
            <a:spLocks noChangeShapeType="1"/>
          </p:cNvSpPr>
          <p:nvPr/>
        </p:nvSpPr>
        <p:spPr bwMode="auto">
          <a:xfrm>
            <a:off x="3131122" y="2606675"/>
            <a:ext cx="625800" cy="379942"/>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6" name="Line 48"/>
          <p:cNvSpPr>
            <a:spLocks noChangeShapeType="1"/>
          </p:cNvSpPr>
          <p:nvPr/>
        </p:nvSpPr>
        <p:spPr bwMode="auto">
          <a:xfrm flipV="1">
            <a:off x="3131122" y="2986617"/>
            <a:ext cx="625800" cy="367241"/>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7" name="Rectangle 49"/>
          <p:cNvSpPr>
            <a:spLocks noChangeArrowheads="1"/>
          </p:cNvSpPr>
          <p:nvPr/>
        </p:nvSpPr>
        <p:spPr bwMode="auto">
          <a:xfrm>
            <a:off x="358962" y="3230033"/>
            <a:ext cx="715806" cy="579967"/>
          </a:xfrm>
          <a:prstGeom prst="rect">
            <a:avLst/>
          </a:prstGeom>
          <a:solidFill>
            <a:srgbClr val="FFFFFF"/>
          </a:solidFill>
          <a:ln w="3175">
            <a:solidFill>
              <a:srgbClr val="000000"/>
            </a:solidFill>
            <a:miter lim="800000"/>
            <a:headEnd/>
            <a:tailEnd/>
          </a:ln>
        </p:spPr>
        <p:txBody>
          <a:bodyPr lIns="60972" tIns="30486" rIns="60972" bIns="30486"/>
          <a:lstStyle/>
          <a:p>
            <a:endParaRPr lang="en-US" b="1">
              <a:latin typeface="+mn-lt"/>
            </a:endParaRPr>
          </a:p>
        </p:txBody>
      </p:sp>
      <p:sp>
        <p:nvSpPr>
          <p:cNvPr id="1650738" name="Rectangle 50"/>
          <p:cNvSpPr>
            <a:spLocks noChangeArrowheads="1"/>
          </p:cNvSpPr>
          <p:nvPr/>
        </p:nvSpPr>
        <p:spPr bwMode="auto">
          <a:xfrm>
            <a:off x="502970" y="3467100"/>
            <a:ext cx="411972" cy="107722"/>
          </a:xfrm>
          <a:prstGeom prst="rect">
            <a:avLst/>
          </a:prstGeom>
          <a:noFill/>
          <a:ln w="9525">
            <a:noFill/>
            <a:miter lim="800000"/>
            <a:headEnd/>
            <a:tailEnd/>
          </a:ln>
        </p:spPr>
        <p:txBody>
          <a:bodyPr wrap="none" lIns="0" tIns="0" rIns="0" bIns="0">
            <a:spAutoFit/>
          </a:bodyPr>
          <a:lstStyle/>
          <a:p>
            <a:r>
              <a:rPr lang="en-US" sz="700" b="1" dirty="0">
                <a:solidFill>
                  <a:srgbClr val="000000"/>
                </a:solidFill>
                <a:latin typeface="+mn-lt"/>
              </a:rPr>
              <a:t>Agency D</a:t>
            </a:r>
            <a:endParaRPr lang="en-US" b="1" dirty="0">
              <a:latin typeface="+mn-lt"/>
            </a:endParaRPr>
          </a:p>
        </p:txBody>
      </p:sp>
      <p:sp>
        <p:nvSpPr>
          <p:cNvPr id="1650739" name="Rectangle 51"/>
          <p:cNvSpPr>
            <a:spLocks noChangeArrowheads="1"/>
          </p:cNvSpPr>
          <p:nvPr/>
        </p:nvSpPr>
        <p:spPr bwMode="auto">
          <a:xfrm>
            <a:off x="1067356" y="3597275"/>
            <a:ext cx="7413" cy="105833"/>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740" name="Freeform 52"/>
          <p:cNvSpPr>
            <a:spLocks/>
          </p:cNvSpPr>
          <p:nvPr/>
        </p:nvSpPr>
        <p:spPr bwMode="auto">
          <a:xfrm>
            <a:off x="1074768" y="3543300"/>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 ang="0">
                <a:pos x="0" y="302"/>
              </a:cxn>
            </a:cxnLst>
            <a:rect l="0" t="0" r="r" b="b"/>
            <a:pathLst>
              <a:path w="1577" h="403">
                <a:moveTo>
                  <a:pt x="0" y="302"/>
                </a:moveTo>
                <a:lnTo>
                  <a:pt x="1464" y="302"/>
                </a:lnTo>
                <a:lnTo>
                  <a:pt x="1464" y="403"/>
                </a:lnTo>
                <a:lnTo>
                  <a:pt x="1577" y="202"/>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41" name="Freeform 53"/>
          <p:cNvSpPr>
            <a:spLocks/>
          </p:cNvSpPr>
          <p:nvPr/>
        </p:nvSpPr>
        <p:spPr bwMode="auto">
          <a:xfrm>
            <a:off x="1074768" y="3543300"/>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Lst>
            <a:rect l="0" t="0" r="r" b="b"/>
            <a:pathLst>
              <a:path w="1577" h="403">
                <a:moveTo>
                  <a:pt x="0" y="302"/>
                </a:moveTo>
                <a:lnTo>
                  <a:pt x="1464" y="302"/>
                </a:lnTo>
                <a:lnTo>
                  <a:pt x="1464" y="403"/>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42" name="Rectangle 54"/>
          <p:cNvSpPr>
            <a:spLocks noChangeArrowheads="1"/>
          </p:cNvSpPr>
          <p:nvPr/>
        </p:nvSpPr>
        <p:spPr bwMode="auto">
          <a:xfrm>
            <a:off x="1269603" y="3607858"/>
            <a:ext cx="387927"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D-n</a:t>
            </a:r>
            <a:endParaRPr lang="en-US" b="1" dirty="0">
              <a:latin typeface="+mn-lt"/>
            </a:endParaRPr>
          </a:p>
        </p:txBody>
      </p:sp>
      <p:sp>
        <p:nvSpPr>
          <p:cNvPr id="1650743" name="Rectangle 55"/>
          <p:cNvSpPr>
            <a:spLocks noChangeArrowheads="1"/>
          </p:cNvSpPr>
          <p:nvPr/>
        </p:nvSpPr>
        <p:spPr bwMode="auto">
          <a:xfrm>
            <a:off x="1067356" y="3310467"/>
            <a:ext cx="7413" cy="105833"/>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744" name="Freeform 56"/>
          <p:cNvSpPr>
            <a:spLocks/>
          </p:cNvSpPr>
          <p:nvPr/>
        </p:nvSpPr>
        <p:spPr bwMode="auto">
          <a:xfrm>
            <a:off x="1074768" y="3256492"/>
            <a:ext cx="834401" cy="213783"/>
          </a:xfrm>
          <a:custGeom>
            <a:avLst/>
            <a:gdLst/>
            <a:ahLst/>
            <a:cxnLst>
              <a:cxn ang="0">
                <a:pos x="0" y="303"/>
              </a:cxn>
              <a:cxn ang="0">
                <a:pos x="1464" y="303"/>
              </a:cxn>
              <a:cxn ang="0">
                <a:pos x="1464" y="404"/>
              </a:cxn>
              <a:cxn ang="0">
                <a:pos x="1577" y="202"/>
              </a:cxn>
              <a:cxn ang="0">
                <a:pos x="1464" y="0"/>
              </a:cxn>
              <a:cxn ang="0">
                <a:pos x="1464" y="101"/>
              </a:cxn>
              <a:cxn ang="0">
                <a:pos x="0" y="101"/>
              </a:cxn>
              <a:cxn ang="0">
                <a:pos x="0" y="303"/>
              </a:cxn>
            </a:cxnLst>
            <a:rect l="0" t="0" r="r" b="b"/>
            <a:pathLst>
              <a:path w="1577" h="404">
                <a:moveTo>
                  <a:pt x="0" y="303"/>
                </a:moveTo>
                <a:lnTo>
                  <a:pt x="1464" y="303"/>
                </a:lnTo>
                <a:lnTo>
                  <a:pt x="1464" y="404"/>
                </a:lnTo>
                <a:lnTo>
                  <a:pt x="1577" y="202"/>
                </a:lnTo>
                <a:lnTo>
                  <a:pt x="1464" y="0"/>
                </a:lnTo>
                <a:lnTo>
                  <a:pt x="1464" y="101"/>
                </a:lnTo>
                <a:lnTo>
                  <a:pt x="0" y="101"/>
                </a:lnTo>
                <a:lnTo>
                  <a:pt x="0" y="303"/>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45" name="Freeform 57"/>
          <p:cNvSpPr>
            <a:spLocks/>
          </p:cNvSpPr>
          <p:nvPr/>
        </p:nvSpPr>
        <p:spPr bwMode="auto">
          <a:xfrm>
            <a:off x="1074768" y="3256492"/>
            <a:ext cx="834401" cy="213783"/>
          </a:xfrm>
          <a:custGeom>
            <a:avLst/>
            <a:gdLst/>
            <a:ahLst/>
            <a:cxnLst>
              <a:cxn ang="0">
                <a:pos x="0" y="303"/>
              </a:cxn>
              <a:cxn ang="0">
                <a:pos x="1464" y="303"/>
              </a:cxn>
              <a:cxn ang="0">
                <a:pos x="1464" y="404"/>
              </a:cxn>
              <a:cxn ang="0">
                <a:pos x="1577" y="202"/>
              </a:cxn>
              <a:cxn ang="0">
                <a:pos x="1464" y="0"/>
              </a:cxn>
              <a:cxn ang="0">
                <a:pos x="1464" y="101"/>
              </a:cxn>
              <a:cxn ang="0">
                <a:pos x="0" y="101"/>
              </a:cxn>
            </a:cxnLst>
            <a:rect l="0" t="0" r="r" b="b"/>
            <a:pathLst>
              <a:path w="1577" h="404">
                <a:moveTo>
                  <a:pt x="0" y="303"/>
                </a:moveTo>
                <a:lnTo>
                  <a:pt x="1464" y="303"/>
                </a:lnTo>
                <a:lnTo>
                  <a:pt x="1464" y="404"/>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46" name="Rectangle 58"/>
          <p:cNvSpPr>
            <a:spLocks noChangeArrowheads="1"/>
          </p:cNvSpPr>
          <p:nvPr/>
        </p:nvSpPr>
        <p:spPr bwMode="auto">
          <a:xfrm>
            <a:off x="1271721" y="3321050"/>
            <a:ext cx="384721"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D-1</a:t>
            </a:r>
            <a:endParaRPr lang="en-US" b="1" dirty="0">
              <a:latin typeface="+mn-lt"/>
            </a:endParaRPr>
          </a:p>
        </p:txBody>
      </p:sp>
      <p:sp>
        <p:nvSpPr>
          <p:cNvPr id="1650747" name="Line 59"/>
          <p:cNvSpPr>
            <a:spLocks noChangeShapeType="1"/>
          </p:cNvSpPr>
          <p:nvPr/>
        </p:nvSpPr>
        <p:spPr bwMode="auto">
          <a:xfrm flipH="1">
            <a:off x="2266013" y="3353858"/>
            <a:ext cx="567562"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48" name="Freeform 60"/>
          <p:cNvSpPr>
            <a:spLocks/>
          </p:cNvSpPr>
          <p:nvPr/>
        </p:nvSpPr>
        <p:spPr bwMode="auto">
          <a:xfrm>
            <a:off x="1968467" y="3230033"/>
            <a:ext cx="297546" cy="260350"/>
          </a:xfrm>
          <a:custGeom>
            <a:avLst/>
            <a:gdLst/>
            <a:ahLst/>
            <a:cxnLst>
              <a:cxn ang="0">
                <a:pos x="0" y="246"/>
              </a:cxn>
              <a:cxn ang="0">
                <a:pos x="3" y="211"/>
              </a:cxn>
              <a:cxn ang="0">
                <a:pos x="12" y="178"/>
              </a:cxn>
              <a:cxn ang="0">
                <a:pos x="25" y="144"/>
              </a:cxn>
              <a:cxn ang="0">
                <a:pos x="45" y="113"/>
              </a:cxn>
              <a:cxn ang="0">
                <a:pos x="69" y="85"/>
              </a:cxn>
              <a:cxn ang="0">
                <a:pos x="97" y="61"/>
              </a:cxn>
              <a:cxn ang="0">
                <a:pos x="130" y="39"/>
              </a:cxn>
              <a:cxn ang="0">
                <a:pos x="165" y="23"/>
              </a:cxn>
              <a:cxn ang="0">
                <a:pos x="202" y="11"/>
              </a:cxn>
              <a:cxn ang="0">
                <a:pos x="241" y="3"/>
              </a:cxn>
              <a:cxn ang="0">
                <a:pos x="282" y="0"/>
              </a:cxn>
              <a:cxn ang="0">
                <a:pos x="322" y="3"/>
              </a:cxn>
              <a:cxn ang="0">
                <a:pos x="362" y="11"/>
              </a:cxn>
              <a:cxn ang="0">
                <a:pos x="399" y="23"/>
              </a:cxn>
              <a:cxn ang="0">
                <a:pos x="434" y="39"/>
              </a:cxn>
              <a:cxn ang="0">
                <a:pos x="467" y="61"/>
              </a:cxn>
              <a:cxn ang="0">
                <a:pos x="495" y="85"/>
              </a:cxn>
              <a:cxn ang="0">
                <a:pos x="519" y="113"/>
              </a:cxn>
              <a:cxn ang="0">
                <a:pos x="537" y="144"/>
              </a:cxn>
              <a:cxn ang="0">
                <a:pos x="552" y="178"/>
              </a:cxn>
              <a:cxn ang="0">
                <a:pos x="560" y="211"/>
              </a:cxn>
              <a:cxn ang="0">
                <a:pos x="563" y="246"/>
              </a:cxn>
              <a:cxn ang="0">
                <a:pos x="560" y="281"/>
              </a:cxn>
              <a:cxn ang="0">
                <a:pos x="552" y="316"/>
              </a:cxn>
              <a:cxn ang="0">
                <a:pos x="537" y="348"/>
              </a:cxn>
              <a:cxn ang="0">
                <a:pos x="519" y="379"/>
              </a:cxn>
              <a:cxn ang="0">
                <a:pos x="495" y="408"/>
              </a:cxn>
              <a:cxn ang="0">
                <a:pos x="467" y="432"/>
              </a:cxn>
              <a:cxn ang="0">
                <a:pos x="434" y="453"/>
              </a:cxn>
              <a:cxn ang="0">
                <a:pos x="399" y="469"/>
              </a:cxn>
              <a:cxn ang="0">
                <a:pos x="362" y="481"/>
              </a:cxn>
              <a:cxn ang="0">
                <a:pos x="322" y="490"/>
              </a:cxn>
              <a:cxn ang="0">
                <a:pos x="282" y="492"/>
              </a:cxn>
              <a:cxn ang="0">
                <a:pos x="241" y="490"/>
              </a:cxn>
              <a:cxn ang="0">
                <a:pos x="202" y="481"/>
              </a:cxn>
              <a:cxn ang="0">
                <a:pos x="165" y="469"/>
              </a:cxn>
              <a:cxn ang="0">
                <a:pos x="130" y="453"/>
              </a:cxn>
              <a:cxn ang="0">
                <a:pos x="97" y="432"/>
              </a:cxn>
              <a:cxn ang="0">
                <a:pos x="69" y="408"/>
              </a:cxn>
              <a:cxn ang="0">
                <a:pos x="45" y="379"/>
              </a:cxn>
              <a:cxn ang="0">
                <a:pos x="25" y="348"/>
              </a:cxn>
              <a:cxn ang="0">
                <a:pos x="12" y="316"/>
              </a:cxn>
              <a:cxn ang="0">
                <a:pos x="3" y="281"/>
              </a:cxn>
              <a:cxn ang="0">
                <a:pos x="0" y="246"/>
              </a:cxn>
            </a:cxnLst>
            <a:rect l="0" t="0" r="r" b="b"/>
            <a:pathLst>
              <a:path w="563" h="492">
                <a:moveTo>
                  <a:pt x="0" y="246"/>
                </a:moveTo>
                <a:lnTo>
                  <a:pt x="3" y="211"/>
                </a:lnTo>
                <a:lnTo>
                  <a:pt x="12" y="178"/>
                </a:lnTo>
                <a:lnTo>
                  <a:pt x="25" y="144"/>
                </a:lnTo>
                <a:lnTo>
                  <a:pt x="45" y="113"/>
                </a:lnTo>
                <a:lnTo>
                  <a:pt x="69" y="85"/>
                </a:lnTo>
                <a:lnTo>
                  <a:pt x="97" y="61"/>
                </a:lnTo>
                <a:lnTo>
                  <a:pt x="130" y="39"/>
                </a:lnTo>
                <a:lnTo>
                  <a:pt x="165" y="23"/>
                </a:lnTo>
                <a:lnTo>
                  <a:pt x="202" y="11"/>
                </a:lnTo>
                <a:lnTo>
                  <a:pt x="241" y="3"/>
                </a:lnTo>
                <a:lnTo>
                  <a:pt x="282" y="0"/>
                </a:lnTo>
                <a:lnTo>
                  <a:pt x="322" y="3"/>
                </a:lnTo>
                <a:lnTo>
                  <a:pt x="362" y="11"/>
                </a:lnTo>
                <a:lnTo>
                  <a:pt x="399" y="23"/>
                </a:lnTo>
                <a:lnTo>
                  <a:pt x="434" y="39"/>
                </a:lnTo>
                <a:lnTo>
                  <a:pt x="467" y="61"/>
                </a:lnTo>
                <a:lnTo>
                  <a:pt x="495" y="85"/>
                </a:lnTo>
                <a:lnTo>
                  <a:pt x="519" y="113"/>
                </a:lnTo>
                <a:lnTo>
                  <a:pt x="537" y="144"/>
                </a:lnTo>
                <a:lnTo>
                  <a:pt x="552" y="178"/>
                </a:lnTo>
                <a:lnTo>
                  <a:pt x="560" y="211"/>
                </a:lnTo>
                <a:lnTo>
                  <a:pt x="563" y="246"/>
                </a:lnTo>
                <a:lnTo>
                  <a:pt x="560" y="281"/>
                </a:lnTo>
                <a:lnTo>
                  <a:pt x="552" y="316"/>
                </a:lnTo>
                <a:lnTo>
                  <a:pt x="537" y="348"/>
                </a:lnTo>
                <a:lnTo>
                  <a:pt x="519" y="379"/>
                </a:lnTo>
                <a:lnTo>
                  <a:pt x="495" y="408"/>
                </a:lnTo>
                <a:lnTo>
                  <a:pt x="467" y="432"/>
                </a:lnTo>
                <a:lnTo>
                  <a:pt x="434" y="453"/>
                </a:lnTo>
                <a:lnTo>
                  <a:pt x="399" y="469"/>
                </a:lnTo>
                <a:lnTo>
                  <a:pt x="362" y="481"/>
                </a:lnTo>
                <a:lnTo>
                  <a:pt x="322" y="490"/>
                </a:lnTo>
                <a:lnTo>
                  <a:pt x="282" y="492"/>
                </a:lnTo>
                <a:lnTo>
                  <a:pt x="241" y="490"/>
                </a:lnTo>
                <a:lnTo>
                  <a:pt x="202" y="481"/>
                </a:lnTo>
                <a:lnTo>
                  <a:pt x="165" y="469"/>
                </a:lnTo>
                <a:lnTo>
                  <a:pt x="130" y="453"/>
                </a:lnTo>
                <a:lnTo>
                  <a:pt x="97" y="432"/>
                </a:lnTo>
                <a:lnTo>
                  <a:pt x="69" y="408"/>
                </a:lnTo>
                <a:lnTo>
                  <a:pt x="45" y="379"/>
                </a:lnTo>
                <a:lnTo>
                  <a:pt x="25" y="348"/>
                </a:lnTo>
                <a:lnTo>
                  <a:pt x="12" y="316"/>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49" name="Freeform 61"/>
          <p:cNvSpPr>
            <a:spLocks/>
          </p:cNvSpPr>
          <p:nvPr/>
        </p:nvSpPr>
        <p:spPr bwMode="auto">
          <a:xfrm>
            <a:off x="1968467" y="3543300"/>
            <a:ext cx="297546" cy="260350"/>
          </a:xfrm>
          <a:custGeom>
            <a:avLst/>
            <a:gdLst/>
            <a:ahLst/>
            <a:cxnLst>
              <a:cxn ang="0">
                <a:pos x="0" y="246"/>
              </a:cxn>
              <a:cxn ang="0">
                <a:pos x="3" y="211"/>
              </a:cxn>
              <a:cxn ang="0">
                <a:pos x="12" y="176"/>
              </a:cxn>
              <a:cxn ang="0">
                <a:pos x="25" y="144"/>
              </a:cxn>
              <a:cxn ang="0">
                <a:pos x="45" y="113"/>
              </a:cxn>
              <a:cxn ang="0">
                <a:pos x="69" y="85"/>
              </a:cxn>
              <a:cxn ang="0">
                <a:pos x="97" y="61"/>
              </a:cxn>
              <a:cxn ang="0">
                <a:pos x="130" y="39"/>
              </a:cxn>
              <a:cxn ang="0">
                <a:pos x="165" y="22"/>
              </a:cxn>
              <a:cxn ang="0">
                <a:pos x="202" y="9"/>
              </a:cxn>
              <a:cxn ang="0">
                <a:pos x="241" y="3"/>
              </a:cxn>
              <a:cxn ang="0">
                <a:pos x="282" y="0"/>
              </a:cxn>
              <a:cxn ang="0">
                <a:pos x="322" y="3"/>
              </a:cxn>
              <a:cxn ang="0">
                <a:pos x="362" y="9"/>
              </a:cxn>
              <a:cxn ang="0">
                <a:pos x="399" y="22"/>
              </a:cxn>
              <a:cxn ang="0">
                <a:pos x="434" y="39"/>
              </a:cxn>
              <a:cxn ang="0">
                <a:pos x="467" y="61"/>
              </a:cxn>
              <a:cxn ang="0">
                <a:pos x="495" y="85"/>
              </a:cxn>
              <a:cxn ang="0">
                <a:pos x="519" y="113"/>
              </a:cxn>
              <a:cxn ang="0">
                <a:pos x="537" y="144"/>
              </a:cxn>
              <a:cxn ang="0">
                <a:pos x="552" y="176"/>
              </a:cxn>
              <a:cxn ang="0">
                <a:pos x="560" y="211"/>
              </a:cxn>
              <a:cxn ang="0">
                <a:pos x="563" y="246"/>
              </a:cxn>
              <a:cxn ang="0">
                <a:pos x="560" y="281"/>
              </a:cxn>
              <a:cxn ang="0">
                <a:pos x="552" y="315"/>
              </a:cxn>
              <a:cxn ang="0">
                <a:pos x="537" y="348"/>
              </a:cxn>
              <a:cxn ang="0">
                <a:pos x="519" y="379"/>
              </a:cxn>
              <a:cxn ang="0">
                <a:pos x="495" y="406"/>
              </a:cxn>
              <a:cxn ang="0">
                <a:pos x="467" y="432"/>
              </a:cxn>
              <a:cxn ang="0">
                <a:pos x="434" y="452"/>
              </a:cxn>
              <a:cxn ang="0">
                <a:pos x="399" y="469"/>
              </a:cxn>
              <a:cxn ang="0">
                <a:pos x="362" y="481"/>
              </a:cxn>
              <a:cxn ang="0">
                <a:pos x="322" y="489"/>
              </a:cxn>
              <a:cxn ang="0">
                <a:pos x="282" y="492"/>
              </a:cxn>
              <a:cxn ang="0">
                <a:pos x="241" y="489"/>
              </a:cxn>
              <a:cxn ang="0">
                <a:pos x="202" y="481"/>
              </a:cxn>
              <a:cxn ang="0">
                <a:pos x="165" y="469"/>
              </a:cxn>
              <a:cxn ang="0">
                <a:pos x="130" y="452"/>
              </a:cxn>
              <a:cxn ang="0">
                <a:pos x="97" y="432"/>
              </a:cxn>
              <a:cxn ang="0">
                <a:pos x="69" y="406"/>
              </a:cxn>
              <a:cxn ang="0">
                <a:pos x="45" y="379"/>
              </a:cxn>
              <a:cxn ang="0">
                <a:pos x="25" y="348"/>
              </a:cxn>
              <a:cxn ang="0">
                <a:pos x="12" y="315"/>
              </a:cxn>
              <a:cxn ang="0">
                <a:pos x="3" y="281"/>
              </a:cxn>
              <a:cxn ang="0">
                <a:pos x="0" y="246"/>
              </a:cxn>
            </a:cxnLst>
            <a:rect l="0" t="0" r="r" b="b"/>
            <a:pathLst>
              <a:path w="563" h="492">
                <a:moveTo>
                  <a:pt x="0" y="246"/>
                </a:moveTo>
                <a:lnTo>
                  <a:pt x="3" y="211"/>
                </a:lnTo>
                <a:lnTo>
                  <a:pt x="12" y="176"/>
                </a:lnTo>
                <a:lnTo>
                  <a:pt x="25" y="144"/>
                </a:lnTo>
                <a:lnTo>
                  <a:pt x="45" y="113"/>
                </a:lnTo>
                <a:lnTo>
                  <a:pt x="69" y="85"/>
                </a:lnTo>
                <a:lnTo>
                  <a:pt x="97" y="61"/>
                </a:lnTo>
                <a:lnTo>
                  <a:pt x="130" y="39"/>
                </a:lnTo>
                <a:lnTo>
                  <a:pt x="165" y="22"/>
                </a:lnTo>
                <a:lnTo>
                  <a:pt x="202" y="9"/>
                </a:lnTo>
                <a:lnTo>
                  <a:pt x="241" y="3"/>
                </a:lnTo>
                <a:lnTo>
                  <a:pt x="282" y="0"/>
                </a:lnTo>
                <a:lnTo>
                  <a:pt x="322" y="3"/>
                </a:lnTo>
                <a:lnTo>
                  <a:pt x="362" y="9"/>
                </a:lnTo>
                <a:lnTo>
                  <a:pt x="399" y="22"/>
                </a:lnTo>
                <a:lnTo>
                  <a:pt x="434" y="39"/>
                </a:lnTo>
                <a:lnTo>
                  <a:pt x="467" y="61"/>
                </a:lnTo>
                <a:lnTo>
                  <a:pt x="495" y="85"/>
                </a:lnTo>
                <a:lnTo>
                  <a:pt x="519" y="113"/>
                </a:lnTo>
                <a:lnTo>
                  <a:pt x="537" y="144"/>
                </a:lnTo>
                <a:lnTo>
                  <a:pt x="552" y="176"/>
                </a:lnTo>
                <a:lnTo>
                  <a:pt x="560" y="211"/>
                </a:lnTo>
                <a:lnTo>
                  <a:pt x="563" y="246"/>
                </a:lnTo>
                <a:lnTo>
                  <a:pt x="560" y="281"/>
                </a:lnTo>
                <a:lnTo>
                  <a:pt x="552" y="315"/>
                </a:lnTo>
                <a:lnTo>
                  <a:pt x="537" y="348"/>
                </a:lnTo>
                <a:lnTo>
                  <a:pt x="519" y="379"/>
                </a:lnTo>
                <a:lnTo>
                  <a:pt x="495" y="406"/>
                </a:lnTo>
                <a:lnTo>
                  <a:pt x="467" y="432"/>
                </a:lnTo>
                <a:lnTo>
                  <a:pt x="434" y="452"/>
                </a:lnTo>
                <a:lnTo>
                  <a:pt x="399" y="469"/>
                </a:lnTo>
                <a:lnTo>
                  <a:pt x="362" y="481"/>
                </a:lnTo>
                <a:lnTo>
                  <a:pt x="322" y="489"/>
                </a:lnTo>
                <a:lnTo>
                  <a:pt x="282" y="492"/>
                </a:lnTo>
                <a:lnTo>
                  <a:pt x="241" y="489"/>
                </a:lnTo>
                <a:lnTo>
                  <a:pt x="202" y="481"/>
                </a:lnTo>
                <a:lnTo>
                  <a:pt x="165" y="469"/>
                </a:lnTo>
                <a:lnTo>
                  <a:pt x="130" y="452"/>
                </a:lnTo>
                <a:lnTo>
                  <a:pt x="97" y="432"/>
                </a:lnTo>
                <a:lnTo>
                  <a:pt x="69" y="406"/>
                </a:lnTo>
                <a:lnTo>
                  <a:pt x="45" y="379"/>
                </a:lnTo>
                <a:lnTo>
                  <a:pt x="25" y="348"/>
                </a:lnTo>
                <a:lnTo>
                  <a:pt x="12" y="315"/>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50" name="Freeform 62"/>
          <p:cNvSpPr>
            <a:spLocks/>
          </p:cNvSpPr>
          <p:nvPr/>
        </p:nvSpPr>
        <p:spPr bwMode="auto">
          <a:xfrm>
            <a:off x="2833575" y="3223683"/>
            <a:ext cx="297547" cy="260350"/>
          </a:xfrm>
          <a:custGeom>
            <a:avLst/>
            <a:gdLst/>
            <a:ahLst/>
            <a:cxnLst>
              <a:cxn ang="0">
                <a:pos x="0" y="246"/>
              </a:cxn>
              <a:cxn ang="0">
                <a:pos x="3" y="211"/>
              </a:cxn>
              <a:cxn ang="0">
                <a:pos x="10" y="176"/>
              </a:cxn>
              <a:cxn ang="0">
                <a:pos x="25" y="144"/>
              </a:cxn>
              <a:cxn ang="0">
                <a:pos x="45" y="113"/>
              </a:cxn>
              <a:cxn ang="0">
                <a:pos x="69" y="85"/>
              </a:cxn>
              <a:cxn ang="0">
                <a:pos x="97" y="61"/>
              </a:cxn>
              <a:cxn ang="0">
                <a:pos x="129" y="39"/>
              </a:cxn>
              <a:cxn ang="0">
                <a:pos x="163" y="22"/>
              </a:cxn>
              <a:cxn ang="0">
                <a:pos x="202" y="10"/>
              </a:cxn>
              <a:cxn ang="0">
                <a:pos x="241" y="3"/>
              </a:cxn>
              <a:cxn ang="0">
                <a:pos x="281" y="0"/>
              </a:cxn>
              <a:cxn ang="0">
                <a:pos x="321" y="3"/>
              </a:cxn>
              <a:cxn ang="0">
                <a:pos x="360" y="10"/>
              </a:cxn>
              <a:cxn ang="0">
                <a:pos x="398" y="22"/>
              </a:cxn>
              <a:cxn ang="0">
                <a:pos x="434" y="39"/>
              </a:cxn>
              <a:cxn ang="0">
                <a:pos x="465" y="61"/>
              </a:cxn>
              <a:cxn ang="0">
                <a:pos x="494" y="85"/>
              </a:cxn>
              <a:cxn ang="0">
                <a:pos x="518" y="113"/>
              </a:cxn>
              <a:cxn ang="0">
                <a:pos x="537" y="144"/>
              </a:cxn>
              <a:cxn ang="0">
                <a:pos x="551" y="176"/>
              </a:cxn>
              <a:cxn ang="0">
                <a:pos x="560" y="211"/>
              </a:cxn>
              <a:cxn ang="0">
                <a:pos x="563" y="246"/>
              </a:cxn>
              <a:cxn ang="0">
                <a:pos x="560" y="281"/>
              </a:cxn>
              <a:cxn ang="0">
                <a:pos x="551" y="315"/>
              </a:cxn>
              <a:cxn ang="0">
                <a:pos x="537" y="348"/>
              </a:cxn>
              <a:cxn ang="0">
                <a:pos x="518" y="379"/>
              </a:cxn>
              <a:cxn ang="0">
                <a:pos x="494" y="406"/>
              </a:cxn>
              <a:cxn ang="0">
                <a:pos x="465" y="432"/>
              </a:cxn>
              <a:cxn ang="0">
                <a:pos x="434" y="452"/>
              </a:cxn>
              <a:cxn ang="0">
                <a:pos x="398" y="469"/>
              </a:cxn>
              <a:cxn ang="0">
                <a:pos x="360" y="481"/>
              </a:cxn>
              <a:cxn ang="0">
                <a:pos x="321" y="489"/>
              </a:cxn>
              <a:cxn ang="0">
                <a:pos x="281" y="492"/>
              </a:cxn>
              <a:cxn ang="0">
                <a:pos x="241" y="489"/>
              </a:cxn>
              <a:cxn ang="0">
                <a:pos x="202" y="481"/>
              </a:cxn>
              <a:cxn ang="0">
                <a:pos x="163" y="469"/>
              </a:cxn>
              <a:cxn ang="0">
                <a:pos x="129" y="452"/>
              </a:cxn>
              <a:cxn ang="0">
                <a:pos x="97" y="432"/>
              </a:cxn>
              <a:cxn ang="0">
                <a:pos x="69" y="406"/>
              </a:cxn>
              <a:cxn ang="0">
                <a:pos x="45" y="379"/>
              </a:cxn>
              <a:cxn ang="0">
                <a:pos x="25" y="348"/>
              </a:cxn>
              <a:cxn ang="0">
                <a:pos x="10" y="315"/>
              </a:cxn>
              <a:cxn ang="0">
                <a:pos x="3" y="281"/>
              </a:cxn>
              <a:cxn ang="0">
                <a:pos x="0" y="246"/>
              </a:cxn>
            </a:cxnLst>
            <a:rect l="0" t="0" r="r" b="b"/>
            <a:pathLst>
              <a:path w="563" h="492">
                <a:moveTo>
                  <a:pt x="0" y="246"/>
                </a:moveTo>
                <a:lnTo>
                  <a:pt x="3" y="211"/>
                </a:lnTo>
                <a:lnTo>
                  <a:pt x="10" y="176"/>
                </a:lnTo>
                <a:lnTo>
                  <a:pt x="25" y="144"/>
                </a:lnTo>
                <a:lnTo>
                  <a:pt x="45" y="113"/>
                </a:lnTo>
                <a:lnTo>
                  <a:pt x="69" y="85"/>
                </a:lnTo>
                <a:lnTo>
                  <a:pt x="97" y="61"/>
                </a:lnTo>
                <a:lnTo>
                  <a:pt x="129" y="39"/>
                </a:lnTo>
                <a:lnTo>
                  <a:pt x="163" y="22"/>
                </a:lnTo>
                <a:lnTo>
                  <a:pt x="202" y="10"/>
                </a:lnTo>
                <a:lnTo>
                  <a:pt x="241" y="3"/>
                </a:lnTo>
                <a:lnTo>
                  <a:pt x="281" y="0"/>
                </a:lnTo>
                <a:lnTo>
                  <a:pt x="321" y="3"/>
                </a:lnTo>
                <a:lnTo>
                  <a:pt x="360" y="10"/>
                </a:lnTo>
                <a:lnTo>
                  <a:pt x="398" y="22"/>
                </a:lnTo>
                <a:lnTo>
                  <a:pt x="434" y="39"/>
                </a:lnTo>
                <a:lnTo>
                  <a:pt x="465" y="61"/>
                </a:lnTo>
                <a:lnTo>
                  <a:pt x="494" y="85"/>
                </a:lnTo>
                <a:lnTo>
                  <a:pt x="518" y="113"/>
                </a:lnTo>
                <a:lnTo>
                  <a:pt x="537" y="144"/>
                </a:lnTo>
                <a:lnTo>
                  <a:pt x="551" y="176"/>
                </a:lnTo>
                <a:lnTo>
                  <a:pt x="560" y="211"/>
                </a:lnTo>
                <a:lnTo>
                  <a:pt x="563" y="246"/>
                </a:lnTo>
                <a:lnTo>
                  <a:pt x="560" y="281"/>
                </a:lnTo>
                <a:lnTo>
                  <a:pt x="551" y="315"/>
                </a:lnTo>
                <a:lnTo>
                  <a:pt x="537" y="348"/>
                </a:lnTo>
                <a:lnTo>
                  <a:pt x="518" y="379"/>
                </a:lnTo>
                <a:lnTo>
                  <a:pt x="494" y="406"/>
                </a:lnTo>
                <a:lnTo>
                  <a:pt x="465" y="432"/>
                </a:lnTo>
                <a:lnTo>
                  <a:pt x="434" y="452"/>
                </a:lnTo>
                <a:lnTo>
                  <a:pt x="398" y="469"/>
                </a:lnTo>
                <a:lnTo>
                  <a:pt x="360" y="481"/>
                </a:lnTo>
                <a:lnTo>
                  <a:pt x="321" y="489"/>
                </a:lnTo>
                <a:lnTo>
                  <a:pt x="281" y="492"/>
                </a:lnTo>
                <a:lnTo>
                  <a:pt x="241" y="489"/>
                </a:lnTo>
                <a:lnTo>
                  <a:pt x="202" y="481"/>
                </a:lnTo>
                <a:lnTo>
                  <a:pt x="163" y="469"/>
                </a:lnTo>
                <a:lnTo>
                  <a:pt x="129" y="452"/>
                </a:lnTo>
                <a:lnTo>
                  <a:pt x="97" y="432"/>
                </a:lnTo>
                <a:lnTo>
                  <a:pt x="69" y="406"/>
                </a:lnTo>
                <a:lnTo>
                  <a:pt x="45" y="379"/>
                </a:lnTo>
                <a:lnTo>
                  <a:pt x="25" y="348"/>
                </a:lnTo>
                <a:lnTo>
                  <a:pt x="10" y="315"/>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51" name="Line 63"/>
          <p:cNvSpPr>
            <a:spLocks noChangeShapeType="1"/>
          </p:cNvSpPr>
          <p:nvPr/>
        </p:nvSpPr>
        <p:spPr bwMode="auto">
          <a:xfrm flipH="1">
            <a:off x="2266013" y="3353858"/>
            <a:ext cx="567562" cy="319617"/>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2" name="Freeform 64"/>
          <p:cNvSpPr>
            <a:spLocks/>
          </p:cNvSpPr>
          <p:nvPr/>
        </p:nvSpPr>
        <p:spPr bwMode="auto">
          <a:xfrm>
            <a:off x="2879108" y="2002367"/>
            <a:ext cx="297546" cy="260350"/>
          </a:xfrm>
          <a:custGeom>
            <a:avLst/>
            <a:gdLst/>
            <a:ahLst/>
            <a:cxnLst>
              <a:cxn ang="0">
                <a:pos x="0" y="246"/>
              </a:cxn>
              <a:cxn ang="0">
                <a:pos x="3" y="211"/>
              </a:cxn>
              <a:cxn ang="0">
                <a:pos x="12" y="177"/>
              </a:cxn>
              <a:cxn ang="0">
                <a:pos x="25" y="143"/>
              </a:cxn>
              <a:cxn ang="0">
                <a:pos x="45" y="112"/>
              </a:cxn>
              <a:cxn ang="0">
                <a:pos x="69" y="84"/>
              </a:cxn>
              <a:cxn ang="0">
                <a:pos x="97" y="60"/>
              </a:cxn>
              <a:cxn ang="0">
                <a:pos x="129" y="39"/>
              </a:cxn>
              <a:cxn ang="0">
                <a:pos x="165" y="22"/>
              </a:cxn>
              <a:cxn ang="0">
                <a:pos x="203" y="10"/>
              </a:cxn>
              <a:cxn ang="0">
                <a:pos x="242" y="2"/>
              </a:cxn>
              <a:cxn ang="0">
                <a:pos x="282" y="0"/>
              </a:cxn>
              <a:cxn ang="0">
                <a:pos x="321" y="2"/>
              </a:cxn>
              <a:cxn ang="0">
                <a:pos x="360" y="10"/>
              </a:cxn>
              <a:cxn ang="0">
                <a:pos x="399" y="22"/>
              </a:cxn>
              <a:cxn ang="0">
                <a:pos x="434" y="39"/>
              </a:cxn>
              <a:cxn ang="0">
                <a:pos x="465" y="60"/>
              </a:cxn>
              <a:cxn ang="0">
                <a:pos x="494" y="84"/>
              </a:cxn>
              <a:cxn ang="0">
                <a:pos x="518" y="112"/>
              </a:cxn>
              <a:cxn ang="0">
                <a:pos x="537" y="143"/>
              </a:cxn>
              <a:cxn ang="0">
                <a:pos x="553" y="177"/>
              </a:cxn>
              <a:cxn ang="0">
                <a:pos x="560" y="211"/>
              </a:cxn>
              <a:cxn ang="0">
                <a:pos x="563" y="246"/>
              </a:cxn>
              <a:cxn ang="0">
                <a:pos x="560" y="280"/>
              </a:cxn>
              <a:cxn ang="0">
                <a:pos x="553" y="315"/>
              </a:cxn>
              <a:cxn ang="0">
                <a:pos x="537" y="348"/>
              </a:cxn>
              <a:cxn ang="0">
                <a:pos x="518" y="379"/>
              </a:cxn>
              <a:cxn ang="0">
                <a:pos x="494" y="407"/>
              </a:cxn>
              <a:cxn ang="0">
                <a:pos x="465" y="431"/>
              </a:cxn>
              <a:cxn ang="0">
                <a:pos x="434" y="453"/>
              </a:cxn>
              <a:cxn ang="0">
                <a:pos x="399" y="469"/>
              </a:cxn>
              <a:cxn ang="0">
                <a:pos x="360" y="481"/>
              </a:cxn>
              <a:cxn ang="0">
                <a:pos x="321" y="489"/>
              </a:cxn>
              <a:cxn ang="0">
                <a:pos x="282" y="492"/>
              </a:cxn>
              <a:cxn ang="0">
                <a:pos x="242" y="489"/>
              </a:cxn>
              <a:cxn ang="0">
                <a:pos x="203" y="481"/>
              </a:cxn>
              <a:cxn ang="0">
                <a:pos x="165" y="469"/>
              </a:cxn>
              <a:cxn ang="0">
                <a:pos x="129" y="453"/>
              </a:cxn>
              <a:cxn ang="0">
                <a:pos x="97" y="431"/>
              </a:cxn>
              <a:cxn ang="0">
                <a:pos x="69" y="407"/>
              </a:cxn>
              <a:cxn ang="0">
                <a:pos x="45" y="379"/>
              </a:cxn>
              <a:cxn ang="0">
                <a:pos x="25" y="348"/>
              </a:cxn>
              <a:cxn ang="0">
                <a:pos x="12" y="315"/>
              </a:cxn>
              <a:cxn ang="0">
                <a:pos x="3" y="280"/>
              </a:cxn>
              <a:cxn ang="0">
                <a:pos x="0" y="246"/>
              </a:cxn>
            </a:cxnLst>
            <a:rect l="0" t="0" r="r" b="b"/>
            <a:pathLst>
              <a:path w="563" h="492">
                <a:moveTo>
                  <a:pt x="0" y="246"/>
                </a:moveTo>
                <a:lnTo>
                  <a:pt x="3" y="211"/>
                </a:lnTo>
                <a:lnTo>
                  <a:pt x="12" y="177"/>
                </a:lnTo>
                <a:lnTo>
                  <a:pt x="25" y="143"/>
                </a:lnTo>
                <a:lnTo>
                  <a:pt x="45" y="112"/>
                </a:lnTo>
                <a:lnTo>
                  <a:pt x="69" y="84"/>
                </a:lnTo>
                <a:lnTo>
                  <a:pt x="97" y="60"/>
                </a:lnTo>
                <a:lnTo>
                  <a:pt x="129" y="39"/>
                </a:lnTo>
                <a:lnTo>
                  <a:pt x="165" y="22"/>
                </a:lnTo>
                <a:lnTo>
                  <a:pt x="203" y="10"/>
                </a:lnTo>
                <a:lnTo>
                  <a:pt x="242" y="2"/>
                </a:lnTo>
                <a:lnTo>
                  <a:pt x="282" y="0"/>
                </a:lnTo>
                <a:lnTo>
                  <a:pt x="321" y="2"/>
                </a:lnTo>
                <a:lnTo>
                  <a:pt x="360" y="10"/>
                </a:lnTo>
                <a:lnTo>
                  <a:pt x="399" y="22"/>
                </a:lnTo>
                <a:lnTo>
                  <a:pt x="434" y="39"/>
                </a:lnTo>
                <a:lnTo>
                  <a:pt x="465" y="60"/>
                </a:lnTo>
                <a:lnTo>
                  <a:pt x="494" y="84"/>
                </a:lnTo>
                <a:lnTo>
                  <a:pt x="518" y="112"/>
                </a:lnTo>
                <a:lnTo>
                  <a:pt x="537" y="143"/>
                </a:lnTo>
                <a:lnTo>
                  <a:pt x="553" y="177"/>
                </a:lnTo>
                <a:lnTo>
                  <a:pt x="560" y="211"/>
                </a:lnTo>
                <a:lnTo>
                  <a:pt x="563" y="246"/>
                </a:lnTo>
                <a:lnTo>
                  <a:pt x="560" y="280"/>
                </a:lnTo>
                <a:lnTo>
                  <a:pt x="553" y="315"/>
                </a:lnTo>
                <a:lnTo>
                  <a:pt x="537" y="348"/>
                </a:lnTo>
                <a:lnTo>
                  <a:pt x="518" y="379"/>
                </a:lnTo>
                <a:lnTo>
                  <a:pt x="494" y="407"/>
                </a:lnTo>
                <a:lnTo>
                  <a:pt x="465" y="431"/>
                </a:lnTo>
                <a:lnTo>
                  <a:pt x="434" y="453"/>
                </a:lnTo>
                <a:lnTo>
                  <a:pt x="399" y="469"/>
                </a:lnTo>
                <a:lnTo>
                  <a:pt x="360" y="481"/>
                </a:lnTo>
                <a:lnTo>
                  <a:pt x="321" y="489"/>
                </a:lnTo>
                <a:lnTo>
                  <a:pt x="282" y="492"/>
                </a:lnTo>
                <a:lnTo>
                  <a:pt x="242" y="489"/>
                </a:lnTo>
                <a:lnTo>
                  <a:pt x="203" y="481"/>
                </a:lnTo>
                <a:lnTo>
                  <a:pt x="165" y="469"/>
                </a:lnTo>
                <a:lnTo>
                  <a:pt x="129" y="453"/>
                </a:lnTo>
                <a:lnTo>
                  <a:pt x="97" y="431"/>
                </a:lnTo>
                <a:lnTo>
                  <a:pt x="69" y="407"/>
                </a:lnTo>
                <a:lnTo>
                  <a:pt x="45" y="379"/>
                </a:lnTo>
                <a:lnTo>
                  <a:pt x="25" y="348"/>
                </a:lnTo>
                <a:lnTo>
                  <a:pt x="12" y="315"/>
                </a:lnTo>
                <a:lnTo>
                  <a:pt x="3" y="280"/>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53" name="Line 65"/>
          <p:cNvSpPr>
            <a:spLocks noChangeShapeType="1"/>
          </p:cNvSpPr>
          <p:nvPr/>
        </p:nvSpPr>
        <p:spPr bwMode="auto">
          <a:xfrm flipH="1">
            <a:off x="2266014" y="2132541"/>
            <a:ext cx="613094" cy="1059"/>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4" name="Line 66"/>
          <p:cNvSpPr>
            <a:spLocks noChangeShapeType="1"/>
          </p:cNvSpPr>
          <p:nvPr/>
        </p:nvSpPr>
        <p:spPr bwMode="auto">
          <a:xfrm flipH="1">
            <a:off x="3176654" y="2132541"/>
            <a:ext cx="580269" cy="1059"/>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5" name="Line 67"/>
          <p:cNvSpPr>
            <a:spLocks noChangeShapeType="1"/>
          </p:cNvSpPr>
          <p:nvPr/>
        </p:nvSpPr>
        <p:spPr bwMode="auto">
          <a:xfrm flipH="1">
            <a:off x="2266014" y="2132542"/>
            <a:ext cx="613094" cy="480483"/>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6" name="Line 68"/>
          <p:cNvSpPr>
            <a:spLocks noChangeShapeType="1"/>
          </p:cNvSpPr>
          <p:nvPr/>
        </p:nvSpPr>
        <p:spPr bwMode="auto">
          <a:xfrm flipV="1">
            <a:off x="4056587" y="2606675"/>
            <a:ext cx="476498" cy="379942"/>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7" name="Freeform 69"/>
          <p:cNvSpPr>
            <a:spLocks/>
          </p:cNvSpPr>
          <p:nvPr/>
        </p:nvSpPr>
        <p:spPr bwMode="auto">
          <a:xfrm>
            <a:off x="4533086" y="2476500"/>
            <a:ext cx="298605" cy="260350"/>
          </a:xfrm>
          <a:custGeom>
            <a:avLst/>
            <a:gdLst/>
            <a:ahLst/>
            <a:cxnLst>
              <a:cxn ang="0">
                <a:pos x="0" y="246"/>
              </a:cxn>
              <a:cxn ang="0">
                <a:pos x="3" y="211"/>
              </a:cxn>
              <a:cxn ang="0">
                <a:pos x="12" y="176"/>
              </a:cxn>
              <a:cxn ang="0">
                <a:pos x="26" y="144"/>
              </a:cxn>
              <a:cxn ang="0">
                <a:pos x="45" y="113"/>
              </a:cxn>
              <a:cxn ang="0">
                <a:pos x="69" y="84"/>
              </a:cxn>
              <a:cxn ang="0">
                <a:pos x="98" y="60"/>
              </a:cxn>
              <a:cxn ang="0">
                <a:pos x="131" y="39"/>
              </a:cxn>
              <a:cxn ang="0">
                <a:pos x="166" y="21"/>
              </a:cxn>
              <a:cxn ang="0">
                <a:pos x="203" y="9"/>
              </a:cxn>
              <a:cxn ang="0">
                <a:pos x="242" y="2"/>
              </a:cxn>
              <a:cxn ang="0">
                <a:pos x="283" y="0"/>
              </a:cxn>
              <a:cxn ang="0">
                <a:pos x="323" y="2"/>
              </a:cxn>
              <a:cxn ang="0">
                <a:pos x="362" y="9"/>
              </a:cxn>
              <a:cxn ang="0">
                <a:pos x="400" y="21"/>
              </a:cxn>
              <a:cxn ang="0">
                <a:pos x="434" y="39"/>
              </a:cxn>
              <a:cxn ang="0">
                <a:pos x="467" y="60"/>
              </a:cxn>
              <a:cxn ang="0">
                <a:pos x="496" y="84"/>
              </a:cxn>
              <a:cxn ang="0">
                <a:pos x="520" y="113"/>
              </a:cxn>
              <a:cxn ang="0">
                <a:pos x="538" y="144"/>
              </a:cxn>
              <a:cxn ang="0">
                <a:pos x="553" y="176"/>
              </a:cxn>
              <a:cxn ang="0">
                <a:pos x="561" y="211"/>
              </a:cxn>
              <a:cxn ang="0">
                <a:pos x="564" y="246"/>
              </a:cxn>
              <a:cxn ang="0">
                <a:pos x="561" y="281"/>
              </a:cxn>
              <a:cxn ang="0">
                <a:pos x="553" y="314"/>
              </a:cxn>
              <a:cxn ang="0">
                <a:pos x="538" y="348"/>
              </a:cxn>
              <a:cxn ang="0">
                <a:pos x="520" y="379"/>
              </a:cxn>
              <a:cxn ang="0">
                <a:pos x="496" y="406"/>
              </a:cxn>
              <a:cxn ang="0">
                <a:pos x="467" y="431"/>
              </a:cxn>
              <a:cxn ang="0">
                <a:pos x="434" y="451"/>
              </a:cxn>
              <a:cxn ang="0">
                <a:pos x="400" y="469"/>
              </a:cxn>
              <a:cxn ang="0">
                <a:pos x="362" y="481"/>
              </a:cxn>
              <a:cxn ang="0">
                <a:pos x="323" y="489"/>
              </a:cxn>
              <a:cxn ang="0">
                <a:pos x="283" y="492"/>
              </a:cxn>
              <a:cxn ang="0">
                <a:pos x="242" y="489"/>
              </a:cxn>
              <a:cxn ang="0">
                <a:pos x="203" y="481"/>
              </a:cxn>
              <a:cxn ang="0">
                <a:pos x="166" y="469"/>
              </a:cxn>
              <a:cxn ang="0">
                <a:pos x="131" y="451"/>
              </a:cxn>
              <a:cxn ang="0">
                <a:pos x="98" y="431"/>
              </a:cxn>
              <a:cxn ang="0">
                <a:pos x="69" y="406"/>
              </a:cxn>
              <a:cxn ang="0">
                <a:pos x="45" y="379"/>
              </a:cxn>
              <a:cxn ang="0">
                <a:pos x="26" y="348"/>
              </a:cxn>
              <a:cxn ang="0">
                <a:pos x="12" y="314"/>
              </a:cxn>
              <a:cxn ang="0">
                <a:pos x="3" y="281"/>
              </a:cxn>
              <a:cxn ang="0">
                <a:pos x="0" y="246"/>
              </a:cxn>
            </a:cxnLst>
            <a:rect l="0" t="0" r="r" b="b"/>
            <a:pathLst>
              <a:path w="564" h="492">
                <a:moveTo>
                  <a:pt x="0" y="246"/>
                </a:moveTo>
                <a:lnTo>
                  <a:pt x="3" y="211"/>
                </a:lnTo>
                <a:lnTo>
                  <a:pt x="12" y="176"/>
                </a:lnTo>
                <a:lnTo>
                  <a:pt x="26" y="144"/>
                </a:lnTo>
                <a:lnTo>
                  <a:pt x="45" y="113"/>
                </a:lnTo>
                <a:lnTo>
                  <a:pt x="69" y="84"/>
                </a:lnTo>
                <a:lnTo>
                  <a:pt x="98" y="60"/>
                </a:lnTo>
                <a:lnTo>
                  <a:pt x="131" y="39"/>
                </a:lnTo>
                <a:lnTo>
                  <a:pt x="166" y="21"/>
                </a:lnTo>
                <a:lnTo>
                  <a:pt x="203" y="9"/>
                </a:lnTo>
                <a:lnTo>
                  <a:pt x="242" y="2"/>
                </a:lnTo>
                <a:lnTo>
                  <a:pt x="283" y="0"/>
                </a:lnTo>
                <a:lnTo>
                  <a:pt x="323" y="2"/>
                </a:lnTo>
                <a:lnTo>
                  <a:pt x="362" y="9"/>
                </a:lnTo>
                <a:lnTo>
                  <a:pt x="400" y="21"/>
                </a:lnTo>
                <a:lnTo>
                  <a:pt x="434" y="39"/>
                </a:lnTo>
                <a:lnTo>
                  <a:pt x="467" y="60"/>
                </a:lnTo>
                <a:lnTo>
                  <a:pt x="496" y="84"/>
                </a:lnTo>
                <a:lnTo>
                  <a:pt x="520" y="113"/>
                </a:lnTo>
                <a:lnTo>
                  <a:pt x="538" y="144"/>
                </a:lnTo>
                <a:lnTo>
                  <a:pt x="553" y="176"/>
                </a:lnTo>
                <a:lnTo>
                  <a:pt x="561" y="211"/>
                </a:lnTo>
                <a:lnTo>
                  <a:pt x="564" y="246"/>
                </a:lnTo>
                <a:lnTo>
                  <a:pt x="561" y="281"/>
                </a:lnTo>
                <a:lnTo>
                  <a:pt x="553" y="314"/>
                </a:lnTo>
                <a:lnTo>
                  <a:pt x="538" y="348"/>
                </a:lnTo>
                <a:lnTo>
                  <a:pt x="520" y="379"/>
                </a:lnTo>
                <a:lnTo>
                  <a:pt x="496" y="406"/>
                </a:lnTo>
                <a:lnTo>
                  <a:pt x="467" y="431"/>
                </a:lnTo>
                <a:lnTo>
                  <a:pt x="434" y="451"/>
                </a:lnTo>
                <a:lnTo>
                  <a:pt x="400" y="469"/>
                </a:lnTo>
                <a:lnTo>
                  <a:pt x="362" y="481"/>
                </a:lnTo>
                <a:lnTo>
                  <a:pt x="323" y="489"/>
                </a:lnTo>
                <a:lnTo>
                  <a:pt x="283" y="492"/>
                </a:lnTo>
                <a:lnTo>
                  <a:pt x="242" y="489"/>
                </a:lnTo>
                <a:lnTo>
                  <a:pt x="203" y="481"/>
                </a:lnTo>
                <a:lnTo>
                  <a:pt x="166" y="469"/>
                </a:lnTo>
                <a:lnTo>
                  <a:pt x="131" y="451"/>
                </a:lnTo>
                <a:lnTo>
                  <a:pt x="98" y="431"/>
                </a:lnTo>
                <a:lnTo>
                  <a:pt x="69" y="406"/>
                </a:lnTo>
                <a:lnTo>
                  <a:pt x="45" y="379"/>
                </a:lnTo>
                <a:lnTo>
                  <a:pt x="26" y="348"/>
                </a:lnTo>
                <a:lnTo>
                  <a:pt x="12" y="314"/>
                </a:lnTo>
                <a:lnTo>
                  <a:pt x="3" y="281"/>
                </a:lnTo>
                <a:lnTo>
                  <a:pt x="0" y="246"/>
                </a:lnTo>
                <a:close/>
              </a:path>
            </a:pathLst>
          </a:custGeom>
          <a:solidFill>
            <a:schemeClr val="tx2">
              <a:lumMod val="40000"/>
              <a:lumOff val="60000"/>
            </a:schemeClr>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58" name="Line 70"/>
          <p:cNvSpPr>
            <a:spLocks noChangeShapeType="1"/>
          </p:cNvSpPr>
          <p:nvPr/>
        </p:nvSpPr>
        <p:spPr bwMode="auto">
          <a:xfrm>
            <a:off x="4056587" y="2132541"/>
            <a:ext cx="476498" cy="474133"/>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9" name="Line 71"/>
          <p:cNvSpPr>
            <a:spLocks noChangeShapeType="1"/>
          </p:cNvSpPr>
          <p:nvPr/>
        </p:nvSpPr>
        <p:spPr bwMode="auto">
          <a:xfrm flipH="1" flipV="1">
            <a:off x="2266013" y="2613025"/>
            <a:ext cx="567562" cy="367242"/>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60" name="Line 72"/>
          <p:cNvSpPr>
            <a:spLocks noChangeShapeType="1"/>
          </p:cNvSpPr>
          <p:nvPr/>
        </p:nvSpPr>
        <p:spPr bwMode="auto">
          <a:xfrm flipV="1">
            <a:off x="511442" y="1190624"/>
            <a:ext cx="1059" cy="1059"/>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61" name="Rectangle 73"/>
          <p:cNvSpPr>
            <a:spLocks noChangeArrowheads="1"/>
          </p:cNvSpPr>
          <p:nvPr/>
        </p:nvSpPr>
        <p:spPr bwMode="auto">
          <a:xfrm>
            <a:off x="1981174" y="989541"/>
            <a:ext cx="426399" cy="107722"/>
          </a:xfrm>
          <a:prstGeom prst="rect">
            <a:avLst/>
          </a:prstGeom>
          <a:noFill/>
          <a:ln w="9525">
            <a:noFill/>
            <a:miter lim="800000"/>
            <a:headEnd/>
            <a:tailEnd/>
          </a:ln>
        </p:spPr>
        <p:txBody>
          <a:bodyPr wrap="none" lIns="0" tIns="0" rIns="0" bIns="0">
            <a:spAutoFit/>
          </a:bodyPr>
          <a:lstStyle/>
          <a:p>
            <a:r>
              <a:rPr lang="en-US" sz="700" b="1" dirty="0">
                <a:latin typeface="+mn-lt"/>
              </a:rPr>
              <a:t>OUTPUTS</a:t>
            </a:r>
            <a:endParaRPr lang="en-US" b="1" dirty="0">
              <a:latin typeface="+mn-lt"/>
            </a:endParaRPr>
          </a:p>
        </p:txBody>
      </p:sp>
      <p:sp>
        <p:nvSpPr>
          <p:cNvPr id="1650762" name="Rectangle 74"/>
          <p:cNvSpPr>
            <a:spLocks noChangeArrowheads="1"/>
          </p:cNvSpPr>
          <p:nvPr/>
        </p:nvSpPr>
        <p:spPr bwMode="auto">
          <a:xfrm>
            <a:off x="2758395" y="1232958"/>
            <a:ext cx="612347" cy="107722"/>
          </a:xfrm>
          <a:prstGeom prst="rect">
            <a:avLst/>
          </a:prstGeom>
          <a:noFill/>
          <a:ln w="9525">
            <a:noFill/>
            <a:miter lim="800000"/>
            <a:headEnd/>
            <a:tailEnd/>
          </a:ln>
        </p:spPr>
        <p:txBody>
          <a:bodyPr wrap="none" lIns="0" tIns="0" rIns="0" bIns="0">
            <a:spAutoFit/>
          </a:bodyPr>
          <a:lstStyle/>
          <a:p>
            <a:r>
              <a:rPr lang="en-US" sz="700" b="1" dirty="0">
                <a:latin typeface="+mn-lt"/>
              </a:rPr>
              <a:t>SHORT-TERM</a:t>
            </a:r>
            <a:endParaRPr lang="en-US" b="1" dirty="0">
              <a:latin typeface="+mn-lt"/>
            </a:endParaRPr>
          </a:p>
        </p:txBody>
      </p:sp>
      <p:sp>
        <p:nvSpPr>
          <p:cNvPr id="1650763" name="Rectangle 75"/>
          <p:cNvSpPr>
            <a:spLocks noChangeArrowheads="1"/>
          </p:cNvSpPr>
          <p:nvPr/>
        </p:nvSpPr>
        <p:spPr bwMode="auto">
          <a:xfrm>
            <a:off x="2798632" y="1332441"/>
            <a:ext cx="522579" cy="107722"/>
          </a:xfrm>
          <a:prstGeom prst="rect">
            <a:avLst/>
          </a:prstGeom>
          <a:noFill/>
          <a:ln w="9525">
            <a:noFill/>
            <a:miter lim="800000"/>
            <a:headEnd/>
            <a:tailEnd/>
          </a:ln>
        </p:spPr>
        <p:txBody>
          <a:bodyPr wrap="none" lIns="0" tIns="0" rIns="0" bIns="0">
            <a:spAutoFit/>
          </a:bodyPr>
          <a:lstStyle/>
          <a:p>
            <a:r>
              <a:rPr lang="en-US" sz="700" b="1" dirty="0">
                <a:latin typeface="+mn-lt"/>
              </a:rPr>
              <a:t>OUTCOMES</a:t>
            </a:r>
            <a:endParaRPr lang="en-US" b="1" dirty="0">
              <a:latin typeface="+mn-lt"/>
            </a:endParaRPr>
          </a:p>
        </p:txBody>
      </p:sp>
      <p:sp>
        <p:nvSpPr>
          <p:cNvPr id="1650764" name="Rectangle 76"/>
          <p:cNvSpPr>
            <a:spLocks noChangeArrowheads="1"/>
          </p:cNvSpPr>
          <p:nvPr/>
        </p:nvSpPr>
        <p:spPr bwMode="auto">
          <a:xfrm>
            <a:off x="3726215" y="1685924"/>
            <a:ext cx="562655" cy="107722"/>
          </a:xfrm>
          <a:prstGeom prst="rect">
            <a:avLst/>
          </a:prstGeom>
          <a:noFill/>
          <a:ln w="9525">
            <a:noFill/>
            <a:miter lim="800000"/>
            <a:headEnd/>
            <a:tailEnd/>
          </a:ln>
        </p:spPr>
        <p:txBody>
          <a:bodyPr wrap="none" lIns="0" tIns="0" rIns="0" bIns="0">
            <a:spAutoFit/>
          </a:bodyPr>
          <a:lstStyle/>
          <a:p>
            <a:r>
              <a:rPr lang="en-US" sz="700" b="1" dirty="0">
                <a:latin typeface="+mn-lt"/>
              </a:rPr>
              <a:t>LONG-TERM</a:t>
            </a:r>
            <a:endParaRPr lang="en-US" b="1" dirty="0">
              <a:latin typeface="+mn-lt"/>
            </a:endParaRPr>
          </a:p>
        </p:txBody>
      </p:sp>
      <p:sp>
        <p:nvSpPr>
          <p:cNvPr id="1650765" name="Rectangle 77"/>
          <p:cNvSpPr>
            <a:spLocks noChangeArrowheads="1"/>
          </p:cNvSpPr>
          <p:nvPr/>
        </p:nvSpPr>
        <p:spPr bwMode="auto">
          <a:xfrm>
            <a:off x="3738922" y="1786466"/>
            <a:ext cx="522579" cy="107722"/>
          </a:xfrm>
          <a:prstGeom prst="rect">
            <a:avLst/>
          </a:prstGeom>
          <a:noFill/>
          <a:ln w="9525">
            <a:noFill/>
            <a:miter lim="800000"/>
            <a:headEnd/>
            <a:tailEnd/>
          </a:ln>
        </p:spPr>
        <p:txBody>
          <a:bodyPr wrap="none" lIns="0" tIns="0" rIns="0" bIns="0">
            <a:spAutoFit/>
          </a:bodyPr>
          <a:lstStyle/>
          <a:p>
            <a:r>
              <a:rPr lang="en-US" sz="700" b="1" dirty="0">
                <a:latin typeface="+mn-lt"/>
              </a:rPr>
              <a:t>OUTCOMES</a:t>
            </a:r>
            <a:endParaRPr lang="en-US" b="1" dirty="0">
              <a:latin typeface="+mn-lt"/>
            </a:endParaRPr>
          </a:p>
        </p:txBody>
      </p:sp>
      <p:sp>
        <p:nvSpPr>
          <p:cNvPr id="1650766" name="Rectangle 78"/>
          <p:cNvSpPr>
            <a:spLocks noChangeArrowheads="1"/>
          </p:cNvSpPr>
          <p:nvPr/>
        </p:nvSpPr>
        <p:spPr bwMode="auto">
          <a:xfrm>
            <a:off x="4590265" y="2192866"/>
            <a:ext cx="367088" cy="107722"/>
          </a:xfrm>
          <a:prstGeom prst="rect">
            <a:avLst/>
          </a:prstGeom>
          <a:noFill/>
          <a:ln w="9525">
            <a:noFill/>
            <a:miter lim="800000"/>
            <a:headEnd/>
            <a:tailEnd/>
          </a:ln>
        </p:spPr>
        <p:txBody>
          <a:bodyPr wrap="none" lIns="0" tIns="0" rIns="0" bIns="0">
            <a:spAutoFit/>
          </a:bodyPr>
          <a:lstStyle/>
          <a:p>
            <a:r>
              <a:rPr lang="en-US" sz="700" b="1" dirty="0">
                <a:latin typeface="+mn-lt"/>
              </a:rPr>
              <a:t>SYSTEM</a:t>
            </a:r>
            <a:endParaRPr lang="en-US" b="1" dirty="0">
              <a:latin typeface="+mn-lt"/>
            </a:endParaRPr>
          </a:p>
        </p:txBody>
      </p:sp>
      <p:sp>
        <p:nvSpPr>
          <p:cNvPr id="1650767" name="Rectangle 79"/>
          <p:cNvSpPr>
            <a:spLocks noChangeArrowheads="1"/>
          </p:cNvSpPr>
          <p:nvPr/>
        </p:nvSpPr>
        <p:spPr bwMode="auto">
          <a:xfrm>
            <a:off x="4544733" y="2292350"/>
            <a:ext cx="472886" cy="107722"/>
          </a:xfrm>
          <a:prstGeom prst="rect">
            <a:avLst/>
          </a:prstGeom>
          <a:noFill/>
          <a:ln w="9525">
            <a:noFill/>
            <a:miter lim="800000"/>
            <a:headEnd/>
            <a:tailEnd/>
          </a:ln>
        </p:spPr>
        <p:txBody>
          <a:bodyPr wrap="none" lIns="0" tIns="0" rIns="0" bIns="0">
            <a:spAutoFit/>
          </a:bodyPr>
          <a:lstStyle/>
          <a:p>
            <a:r>
              <a:rPr lang="en-US" sz="700" b="1" dirty="0">
                <a:latin typeface="+mn-lt"/>
              </a:rPr>
              <a:t>OUTCOME</a:t>
            </a:r>
            <a:endParaRPr lang="en-US" b="1" dirty="0">
              <a:latin typeface="+mn-lt"/>
            </a:endParaRPr>
          </a:p>
        </p:txBody>
      </p:sp>
      <p:sp>
        <p:nvSpPr>
          <p:cNvPr id="1650768" name="Line 80"/>
          <p:cNvSpPr>
            <a:spLocks noChangeShapeType="1"/>
          </p:cNvSpPr>
          <p:nvPr/>
        </p:nvSpPr>
        <p:spPr bwMode="auto">
          <a:xfrm flipH="1" flipV="1">
            <a:off x="2236364" y="2094441"/>
            <a:ext cx="567562" cy="474133"/>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692" name="Rectangle 4"/>
          <p:cNvSpPr>
            <a:spLocks noChangeArrowheads="1"/>
          </p:cNvSpPr>
          <p:nvPr/>
        </p:nvSpPr>
        <p:spPr bwMode="auto">
          <a:xfrm>
            <a:off x="502970" y="1447800"/>
            <a:ext cx="411972" cy="107722"/>
          </a:xfrm>
          <a:prstGeom prst="rect">
            <a:avLst/>
          </a:prstGeom>
          <a:noFill/>
          <a:ln w="9525">
            <a:noFill/>
            <a:miter lim="800000"/>
            <a:headEnd/>
            <a:tailEnd/>
          </a:ln>
        </p:spPr>
        <p:txBody>
          <a:bodyPr wrap="none" lIns="0" tIns="0" rIns="0" bIns="0">
            <a:spAutoFit/>
          </a:bodyPr>
          <a:lstStyle/>
          <a:p>
            <a:r>
              <a:rPr lang="en-US" sz="700" b="1" dirty="0">
                <a:solidFill>
                  <a:srgbClr val="000000"/>
                </a:solidFill>
                <a:latin typeface="+mn-lt"/>
              </a:rPr>
              <a:t>Agency A</a:t>
            </a:r>
            <a:endParaRPr lang="en-US" b="1" dirty="0">
              <a:latin typeface="+mn-l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690" name="Rectangle 2"/>
          <p:cNvSpPr>
            <a:spLocks noGrp="1" noChangeArrowheads="1"/>
          </p:cNvSpPr>
          <p:nvPr>
            <p:ph type="title"/>
          </p:nvPr>
        </p:nvSpPr>
        <p:spPr>
          <a:xfrm>
            <a:off x="457438" y="381000"/>
            <a:ext cx="5184299" cy="533400"/>
          </a:xfrm>
        </p:spPr>
        <p:txBody>
          <a:bodyPr/>
          <a:lstStyle/>
          <a:p>
            <a:r>
              <a:rPr lang="en-US" dirty="0" smtClean="0">
                <a:latin typeface="+mn-lt"/>
              </a:rPr>
              <a:t>Contribution</a:t>
            </a:r>
            <a:r>
              <a:rPr lang="en-US" sz="2700" dirty="0">
                <a:latin typeface="+mn-lt"/>
              </a:rPr>
              <a:t/>
            </a:r>
            <a:br>
              <a:rPr lang="en-US" sz="2700" dirty="0">
                <a:latin typeface="+mn-lt"/>
              </a:rPr>
            </a:br>
            <a:endParaRPr lang="en-US" sz="2700" dirty="0">
              <a:latin typeface="+mn-lt"/>
            </a:endParaRPr>
          </a:p>
        </p:txBody>
      </p:sp>
      <p:sp>
        <p:nvSpPr>
          <p:cNvPr id="1650691" name="Rectangle 3"/>
          <p:cNvSpPr>
            <a:spLocks noChangeArrowheads="1"/>
          </p:cNvSpPr>
          <p:nvPr/>
        </p:nvSpPr>
        <p:spPr bwMode="auto">
          <a:xfrm>
            <a:off x="358962" y="1195917"/>
            <a:ext cx="715806" cy="640291"/>
          </a:xfrm>
          <a:prstGeom prst="rect">
            <a:avLst/>
          </a:prstGeom>
          <a:noFill/>
          <a:ln w="3175">
            <a:solidFill>
              <a:srgbClr val="000000"/>
            </a:solidFill>
            <a:miter lim="800000"/>
            <a:headEnd/>
            <a:tailEnd/>
          </a:ln>
        </p:spPr>
        <p:txBody>
          <a:bodyPr lIns="60972" tIns="30486" rIns="60972" bIns="30486"/>
          <a:lstStyle/>
          <a:p>
            <a:endParaRPr lang="en-US" b="1">
              <a:latin typeface="+mn-lt"/>
            </a:endParaRPr>
          </a:p>
        </p:txBody>
      </p:sp>
      <p:sp>
        <p:nvSpPr>
          <p:cNvPr id="1650692" name="Rectangle 4"/>
          <p:cNvSpPr>
            <a:spLocks noChangeArrowheads="1"/>
          </p:cNvSpPr>
          <p:nvPr/>
        </p:nvSpPr>
        <p:spPr bwMode="auto">
          <a:xfrm>
            <a:off x="502970" y="1463674"/>
            <a:ext cx="411972" cy="107722"/>
          </a:xfrm>
          <a:prstGeom prst="rect">
            <a:avLst/>
          </a:prstGeom>
          <a:noFill/>
          <a:ln w="9525">
            <a:noFill/>
            <a:miter lim="800000"/>
            <a:headEnd/>
            <a:tailEnd/>
          </a:ln>
        </p:spPr>
        <p:txBody>
          <a:bodyPr wrap="none" lIns="0" tIns="0" rIns="0" bIns="0">
            <a:spAutoFit/>
          </a:bodyPr>
          <a:lstStyle/>
          <a:p>
            <a:r>
              <a:rPr lang="en-US" sz="700" b="1" dirty="0">
                <a:solidFill>
                  <a:srgbClr val="000000"/>
                </a:solidFill>
                <a:latin typeface="+mn-lt"/>
              </a:rPr>
              <a:t>Agency A</a:t>
            </a:r>
            <a:endParaRPr lang="en-US" b="1" dirty="0">
              <a:latin typeface="+mn-lt"/>
            </a:endParaRPr>
          </a:p>
        </p:txBody>
      </p:sp>
      <p:sp>
        <p:nvSpPr>
          <p:cNvPr id="1650693" name="Rectangle 5"/>
          <p:cNvSpPr>
            <a:spLocks noChangeArrowheads="1"/>
          </p:cNvSpPr>
          <p:nvPr/>
        </p:nvSpPr>
        <p:spPr bwMode="auto">
          <a:xfrm>
            <a:off x="1067356" y="1623483"/>
            <a:ext cx="7413" cy="105833"/>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694" name="Freeform 6"/>
          <p:cNvSpPr>
            <a:spLocks/>
          </p:cNvSpPr>
          <p:nvPr/>
        </p:nvSpPr>
        <p:spPr bwMode="auto">
          <a:xfrm>
            <a:off x="1074768" y="1569508"/>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 ang="0">
                <a:pos x="0" y="302"/>
              </a:cxn>
            </a:cxnLst>
            <a:rect l="0" t="0" r="r" b="b"/>
            <a:pathLst>
              <a:path w="1577" h="403">
                <a:moveTo>
                  <a:pt x="0" y="302"/>
                </a:moveTo>
                <a:lnTo>
                  <a:pt x="1464" y="302"/>
                </a:lnTo>
                <a:lnTo>
                  <a:pt x="1464" y="403"/>
                </a:lnTo>
                <a:lnTo>
                  <a:pt x="1577" y="202"/>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695" name="Freeform 7"/>
          <p:cNvSpPr>
            <a:spLocks/>
          </p:cNvSpPr>
          <p:nvPr/>
        </p:nvSpPr>
        <p:spPr bwMode="auto">
          <a:xfrm>
            <a:off x="1074768" y="1569508"/>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Lst>
            <a:rect l="0" t="0" r="r" b="b"/>
            <a:pathLst>
              <a:path w="1577" h="403">
                <a:moveTo>
                  <a:pt x="0" y="302"/>
                </a:moveTo>
                <a:lnTo>
                  <a:pt x="1464" y="302"/>
                </a:lnTo>
                <a:lnTo>
                  <a:pt x="1464" y="403"/>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696" name="Rectangle 8"/>
          <p:cNvSpPr>
            <a:spLocks noChangeArrowheads="1"/>
          </p:cNvSpPr>
          <p:nvPr/>
        </p:nvSpPr>
        <p:spPr bwMode="auto">
          <a:xfrm>
            <a:off x="1269603" y="1634067"/>
            <a:ext cx="387927"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A-n</a:t>
            </a:r>
            <a:endParaRPr lang="en-US" b="1" dirty="0">
              <a:latin typeface="+mn-lt"/>
            </a:endParaRPr>
          </a:p>
        </p:txBody>
      </p:sp>
      <p:sp>
        <p:nvSpPr>
          <p:cNvPr id="1650697" name="Rectangle 9"/>
          <p:cNvSpPr>
            <a:spLocks noChangeArrowheads="1"/>
          </p:cNvSpPr>
          <p:nvPr/>
        </p:nvSpPr>
        <p:spPr bwMode="auto">
          <a:xfrm>
            <a:off x="1067356" y="1276350"/>
            <a:ext cx="7413" cy="105833"/>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698" name="Freeform 10"/>
          <p:cNvSpPr>
            <a:spLocks/>
          </p:cNvSpPr>
          <p:nvPr/>
        </p:nvSpPr>
        <p:spPr bwMode="auto">
          <a:xfrm>
            <a:off x="1074768" y="1222375"/>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 ang="0">
                <a:pos x="0" y="302"/>
              </a:cxn>
            </a:cxnLst>
            <a:rect l="0" t="0" r="r" b="b"/>
            <a:pathLst>
              <a:path w="1577" h="403">
                <a:moveTo>
                  <a:pt x="0" y="302"/>
                </a:moveTo>
                <a:lnTo>
                  <a:pt x="1464" y="302"/>
                </a:lnTo>
                <a:lnTo>
                  <a:pt x="1464" y="403"/>
                </a:lnTo>
                <a:lnTo>
                  <a:pt x="1577" y="202"/>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699" name="Freeform 11"/>
          <p:cNvSpPr>
            <a:spLocks/>
          </p:cNvSpPr>
          <p:nvPr/>
        </p:nvSpPr>
        <p:spPr bwMode="auto">
          <a:xfrm>
            <a:off x="1074768" y="1222375"/>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Lst>
            <a:rect l="0" t="0" r="r" b="b"/>
            <a:pathLst>
              <a:path w="1577" h="403">
                <a:moveTo>
                  <a:pt x="0" y="302"/>
                </a:moveTo>
                <a:lnTo>
                  <a:pt x="1464" y="302"/>
                </a:lnTo>
                <a:lnTo>
                  <a:pt x="1464" y="403"/>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00" name="Rectangle 12"/>
          <p:cNvSpPr>
            <a:spLocks noChangeArrowheads="1"/>
          </p:cNvSpPr>
          <p:nvPr/>
        </p:nvSpPr>
        <p:spPr bwMode="auto">
          <a:xfrm>
            <a:off x="1271721" y="1287991"/>
            <a:ext cx="384721"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A-1</a:t>
            </a:r>
            <a:endParaRPr lang="en-US" b="1" dirty="0">
              <a:latin typeface="+mn-lt"/>
            </a:endParaRPr>
          </a:p>
        </p:txBody>
      </p:sp>
      <p:sp>
        <p:nvSpPr>
          <p:cNvPr id="1650701" name="Freeform 13"/>
          <p:cNvSpPr>
            <a:spLocks/>
          </p:cNvSpPr>
          <p:nvPr/>
        </p:nvSpPr>
        <p:spPr bwMode="auto">
          <a:xfrm>
            <a:off x="2833575" y="1516591"/>
            <a:ext cx="297547" cy="260350"/>
          </a:xfrm>
          <a:custGeom>
            <a:avLst/>
            <a:gdLst/>
            <a:ahLst/>
            <a:cxnLst>
              <a:cxn ang="0">
                <a:pos x="0" y="246"/>
              </a:cxn>
              <a:cxn ang="0">
                <a:pos x="3" y="211"/>
              </a:cxn>
              <a:cxn ang="0">
                <a:pos x="10" y="176"/>
              </a:cxn>
              <a:cxn ang="0">
                <a:pos x="25" y="144"/>
              </a:cxn>
              <a:cxn ang="0">
                <a:pos x="45" y="113"/>
              </a:cxn>
              <a:cxn ang="0">
                <a:pos x="69" y="85"/>
              </a:cxn>
              <a:cxn ang="0">
                <a:pos x="97" y="61"/>
              </a:cxn>
              <a:cxn ang="0">
                <a:pos x="129" y="39"/>
              </a:cxn>
              <a:cxn ang="0">
                <a:pos x="163" y="22"/>
              </a:cxn>
              <a:cxn ang="0">
                <a:pos x="202" y="10"/>
              </a:cxn>
              <a:cxn ang="0">
                <a:pos x="241" y="3"/>
              </a:cxn>
              <a:cxn ang="0">
                <a:pos x="281" y="0"/>
              </a:cxn>
              <a:cxn ang="0">
                <a:pos x="321" y="3"/>
              </a:cxn>
              <a:cxn ang="0">
                <a:pos x="360" y="10"/>
              </a:cxn>
              <a:cxn ang="0">
                <a:pos x="398" y="22"/>
              </a:cxn>
              <a:cxn ang="0">
                <a:pos x="434" y="39"/>
              </a:cxn>
              <a:cxn ang="0">
                <a:pos x="465" y="61"/>
              </a:cxn>
              <a:cxn ang="0">
                <a:pos x="494" y="85"/>
              </a:cxn>
              <a:cxn ang="0">
                <a:pos x="518" y="113"/>
              </a:cxn>
              <a:cxn ang="0">
                <a:pos x="537" y="144"/>
              </a:cxn>
              <a:cxn ang="0">
                <a:pos x="551" y="176"/>
              </a:cxn>
              <a:cxn ang="0">
                <a:pos x="560" y="211"/>
              </a:cxn>
              <a:cxn ang="0">
                <a:pos x="563" y="246"/>
              </a:cxn>
              <a:cxn ang="0">
                <a:pos x="560" y="281"/>
              </a:cxn>
              <a:cxn ang="0">
                <a:pos x="551" y="315"/>
              </a:cxn>
              <a:cxn ang="0">
                <a:pos x="537" y="348"/>
              </a:cxn>
              <a:cxn ang="0">
                <a:pos x="518" y="379"/>
              </a:cxn>
              <a:cxn ang="0">
                <a:pos x="494" y="406"/>
              </a:cxn>
              <a:cxn ang="0">
                <a:pos x="465" y="432"/>
              </a:cxn>
              <a:cxn ang="0">
                <a:pos x="434" y="452"/>
              </a:cxn>
              <a:cxn ang="0">
                <a:pos x="398" y="469"/>
              </a:cxn>
              <a:cxn ang="0">
                <a:pos x="360" y="481"/>
              </a:cxn>
              <a:cxn ang="0">
                <a:pos x="321" y="489"/>
              </a:cxn>
              <a:cxn ang="0">
                <a:pos x="281" y="492"/>
              </a:cxn>
              <a:cxn ang="0">
                <a:pos x="241" y="489"/>
              </a:cxn>
              <a:cxn ang="0">
                <a:pos x="202" y="481"/>
              </a:cxn>
              <a:cxn ang="0">
                <a:pos x="163" y="469"/>
              </a:cxn>
              <a:cxn ang="0">
                <a:pos x="129" y="452"/>
              </a:cxn>
              <a:cxn ang="0">
                <a:pos x="97" y="432"/>
              </a:cxn>
              <a:cxn ang="0">
                <a:pos x="69" y="406"/>
              </a:cxn>
              <a:cxn ang="0">
                <a:pos x="45" y="379"/>
              </a:cxn>
              <a:cxn ang="0">
                <a:pos x="25" y="348"/>
              </a:cxn>
              <a:cxn ang="0">
                <a:pos x="10" y="315"/>
              </a:cxn>
              <a:cxn ang="0">
                <a:pos x="3" y="281"/>
              </a:cxn>
              <a:cxn ang="0">
                <a:pos x="0" y="246"/>
              </a:cxn>
            </a:cxnLst>
            <a:rect l="0" t="0" r="r" b="b"/>
            <a:pathLst>
              <a:path w="563" h="492">
                <a:moveTo>
                  <a:pt x="0" y="246"/>
                </a:moveTo>
                <a:lnTo>
                  <a:pt x="3" y="211"/>
                </a:lnTo>
                <a:lnTo>
                  <a:pt x="10" y="176"/>
                </a:lnTo>
                <a:lnTo>
                  <a:pt x="25" y="144"/>
                </a:lnTo>
                <a:lnTo>
                  <a:pt x="45" y="113"/>
                </a:lnTo>
                <a:lnTo>
                  <a:pt x="69" y="85"/>
                </a:lnTo>
                <a:lnTo>
                  <a:pt x="97" y="61"/>
                </a:lnTo>
                <a:lnTo>
                  <a:pt x="129" y="39"/>
                </a:lnTo>
                <a:lnTo>
                  <a:pt x="163" y="22"/>
                </a:lnTo>
                <a:lnTo>
                  <a:pt x="202" y="10"/>
                </a:lnTo>
                <a:lnTo>
                  <a:pt x="241" y="3"/>
                </a:lnTo>
                <a:lnTo>
                  <a:pt x="281" y="0"/>
                </a:lnTo>
                <a:lnTo>
                  <a:pt x="321" y="3"/>
                </a:lnTo>
                <a:lnTo>
                  <a:pt x="360" y="10"/>
                </a:lnTo>
                <a:lnTo>
                  <a:pt x="398" y="22"/>
                </a:lnTo>
                <a:lnTo>
                  <a:pt x="434" y="39"/>
                </a:lnTo>
                <a:lnTo>
                  <a:pt x="465" y="61"/>
                </a:lnTo>
                <a:lnTo>
                  <a:pt x="494" y="85"/>
                </a:lnTo>
                <a:lnTo>
                  <a:pt x="518" y="113"/>
                </a:lnTo>
                <a:lnTo>
                  <a:pt x="537" y="144"/>
                </a:lnTo>
                <a:lnTo>
                  <a:pt x="551" y="176"/>
                </a:lnTo>
                <a:lnTo>
                  <a:pt x="560" y="211"/>
                </a:lnTo>
                <a:lnTo>
                  <a:pt x="563" y="246"/>
                </a:lnTo>
                <a:lnTo>
                  <a:pt x="560" y="281"/>
                </a:lnTo>
                <a:lnTo>
                  <a:pt x="551" y="315"/>
                </a:lnTo>
                <a:lnTo>
                  <a:pt x="537" y="348"/>
                </a:lnTo>
                <a:lnTo>
                  <a:pt x="518" y="379"/>
                </a:lnTo>
                <a:lnTo>
                  <a:pt x="494" y="406"/>
                </a:lnTo>
                <a:lnTo>
                  <a:pt x="465" y="432"/>
                </a:lnTo>
                <a:lnTo>
                  <a:pt x="434" y="452"/>
                </a:lnTo>
                <a:lnTo>
                  <a:pt x="398" y="469"/>
                </a:lnTo>
                <a:lnTo>
                  <a:pt x="360" y="481"/>
                </a:lnTo>
                <a:lnTo>
                  <a:pt x="321" y="489"/>
                </a:lnTo>
                <a:lnTo>
                  <a:pt x="281" y="492"/>
                </a:lnTo>
                <a:lnTo>
                  <a:pt x="241" y="489"/>
                </a:lnTo>
                <a:lnTo>
                  <a:pt x="202" y="481"/>
                </a:lnTo>
                <a:lnTo>
                  <a:pt x="163" y="469"/>
                </a:lnTo>
                <a:lnTo>
                  <a:pt x="129" y="452"/>
                </a:lnTo>
                <a:lnTo>
                  <a:pt x="97" y="432"/>
                </a:lnTo>
                <a:lnTo>
                  <a:pt x="69" y="406"/>
                </a:lnTo>
                <a:lnTo>
                  <a:pt x="45" y="379"/>
                </a:lnTo>
                <a:lnTo>
                  <a:pt x="25" y="348"/>
                </a:lnTo>
                <a:lnTo>
                  <a:pt x="10" y="315"/>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02" name="Line 14"/>
          <p:cNvSpPr>
            <a:spLocks noChangeShapeType="1"/>
          </p:cNvSpPr>
          <p:nvPr/>
        </p:nvSpPr>
        <p:spPr bwMode="auto">
          <a:xfrm flipH="1" flipV="1">
            <a:off x="2266013" y="1332441"/>
            <a:ext cx="567562" cy="314325"/>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03" name="Line 15"/>
          <p:cNvSpPr>
            <a:spLocks noChangeShapeType="1"/>
          </p:cNvSpPr>
          <p:nvPr/>
        </p:nvSpPr>
        <p:spPr bwMode="auto">
          <a:xfrm flipH="1">
            <a:off x="2266013" y="1646767"/>
            <a:ext cx="567562"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04" name="Line 16"/>
          <p:cNvSpPr>
            <a:spLocks noChangeShapeType="1"/>
          </p:cNvSpPr>
          <p:nvPr/>
        </p:nvSpPr>
        <p:spPr bwMode="auto">
          <a:xfrm>
            <a:off x="3131122" y="1646766"/>
            <a:ext cx="625800" cy="485775"/>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05" name="Rectangle 17"/>
          <p:cNvSpPr>
            <a:spLocks noChangeArrowheads="1"/>
          </p:cNvSpPr>
          <p:nvPr/>
        </p:nvSpPr>
        <p:spPr bwMode="auto">
          <a:xfrm>
            <a:off x="358962" y="2009774"/>
            <a:ext cx="715806" cy="293159"/>
          </a:xfrm>
          <a:prstGeom prst="rect">
            <a:avLst/>
          </a:prstGeom>
          <a:solidFill>
            <a:srgbClr val="FFFFFF"/>
          </a:solidFill>
          <a:ln w="3175">
            <a:solidFill>
              <a:srgbClr val="000000"/>
            </a:solidFill>
            <a:miter lim="800000"/>
            <a:headEnd/>
            <a:tailEnd/>
          </a:ln>
        </p:spPr>
        <p:txBody>
          <a:bodyPr lIns="60972" tIns="30486" rIns="60972" bIns="30486"/>
          <a:lstStyle/>
          <a:p>
            <a:endParaRPr lang="en-US" b="1">
              <a:latin typeface="+mn-lt"/>
            </a:endParaRPr>
          </a:p>
        </p:txBody>
      </p:sp>
      <p:sp>
        <p:nvSpPr>
          <p:cNvPr id="1650706" name="Rectangle 18"/>
          <p:cNvSpPr>
            <a:spLocks noChangeArrowheads="1"/>
          </p:cNvSpPr>
          <p:nvPr/>
        </p:nvSpPr>
        <p:spPr bwMode="auto">
          <a:xfrm>
            <a:off x="502970" y="2103966"/>
            <a:ext cx="411972" cy="107722"/>
          </a:xfrm>
          <a:prstGeom prst="rect">
            <a:avLst/>
          </a:prstGeom>
          <a:noFill/>
          <a:ln w="9525">
            <a:noFill/>
            <a:miter lim="800000"/>
            <a:headEnd/>
            <a:tailEnd/>
          </a:ln>
        </p:spPr>
        <p:txBody>
          <a:bodyPr wrap="none" lIns="0" tIns="0" rIns="0" bIns="0">
            <a:spAutoFit/>
          </a:bodyPr>
          <a:lstStyle/>
          <a:p>
            <a:r>
              <a:rPr lang="en-US" sz="700" b="1" dirty="0">
                <a:solidFill>
                  <a:srgbClr val="000000"/>
                </a:solidFill>
                <a:latin typeface="+mn-lt"/>
              </a:rPr>
              <a:t>Agency B</a:t>
            </a:r>
            <a:endParaRPr lang="en-US" b="1" dirty="0">
              <a:latin typeface="+mn-lt"/>
            </a:endParaRPr>
          </a:p>
        </p:txBody>
      </p:sp>
      <p:sp>
        <p:nvSpPr>
          <p:cNvPr id="1650707" name="Rectangle 19"/>
          <p:cNvSpPr>
            <a:spLocks noChangeArrowheads="1"/>
          </p:cNvSpPr>
          <p:nvPr/>
        </p:nvSpPr>
        <p:spPr bwMode="auto">
          <a:xfrm>
            <a:off x="1067356" y="2090208"/>
            <a:ext cx="7413" cy="104775"/>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708" name="Freeform 20"/>
          <p:cNvSpPr>
            <a:spLocks/>
          </p:cNvSpPr>
          <p:nvPr/>
        </p:nvSpPr>
        <p:spPr bwMode="auto">
          <a:xfrm>
            <a:off x="1074768" y="2036233"/>
            <a:ext cx="834401" cy="212725"/>
          </a:xfrm>
          <a:custGeom>
            <a:avLst/>
            <a:gdLst/>
            <a:ahLst/>
            <a:cxnLst>
              <a:cxn ang="0">
                <a:pos x="0" y="302"/>
              </a:cxn>
              <a:cxn ang="0">
                <a:pos x="1464" y="302"/>
              </a:cxn>
              <a:cxn ang="0">
                <a:pos x="1464" y="403"/>
              </a:cxn>
              <a:cxn ang="0">
                <a:pos x="1577" y="201"/>
              </a:cxn>
              <a:cxn ang="0">
                <a:pos x="1464" y="0"/>
              </a:cxn>
              <a:cxn ang="0">
                <a:pos x="1464" y="101"/>
              </a:cxn>
              <a:cxn ang="0">
                <a:pos x="0" y="101"/>
              </a:cxn>
              <a:cxn ang="0">
                <a:pos x="0" y="302"/>
              </a:cxn>
            </a:cxnLst>
            <a:rect l="0" t="0" r="r" b="b"/>
            <a:pathLst>
              <a:path w="1577" h="403">
                <a:moveTo>
                  <a:pt x="0" y="302"/>
                </a:moveTo>
                <a:lnTo>
                  <a:pt x="1464" y="302"/>
                </a:lnTo>
                <a:lnTo>
                  <a:pt x="1464" y="403"/>
                </a:lnTo>
                <a:lnTo>
                  <a:pt x="1577" y="201"/>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09" name="Freeform 21"/>
          <p:cNvSpPr>
            <a:spLocks/>
          </p:cNvSpPr>
          <p:nvPr/>
        </p:nvSpPr>
        <p:spPr bwMode="auto">
          <a:xfrm>
            <a:off x="1074768" y="2036233"/>
            <a:ext cx="834401" cy="212725"/>
          </a:xfrm>
          <a:custGeom>
            <a:avLst/>
            <a:gdLst/>
            <a:ahLst/>
            <a:cxnLst>
              <a:cxn ang="0">
                <a:pos x="0" y="302"/>
              </a:cxn>
              <a:cxn ang="0">
                <a:pos x="1464" y="302"/>
              </a:cxn>
              <a:cxn ang="0">
                <a:pos x="1464" y="403"/>
              </a:cxn>
              <a:cxn ang="0">
                <a:pos x="1577" y="201"/>
              </a:cxn>
              <a:cxn ang="0">
                <a:pos x="1464" y="0"/>
              </a:cxn>
              <a:cxn ang="0">
                <a:pos x="1464" y="101"/>
              </a:cxn>
              <a:cxn ang="0">
                <a:pos x="0" y="101"/>
              </a:cxn>
            </a:cxnLst>
            <a:rect l="0" t="0" r="r" b="b"/>
            <a:pathLst>
              <a:path w="1577" h="403">
                <a:moveTo>
                  <a:pt x="0" y="302"/>
                </a:moveTo>
                <a:lnTo>
                  <a:pt x="1464" y="302"/>
                </a:lnTo>
                <a:lnTo>
                  <a:pt x="1464" y="403"/>
                </a:lnTo>
                <a:lnTo>
                  <a:pt x="1577" y="201"/>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10" name="Rectangle 22"/>
          <p:cNvSpPr>
            <a:spLocks noChangeArrowheads="1"/>
          </p:cNvSpPr>
          <p:nvPr/>
        </p:nvSpPr>
        <p:spPr bwMode="auto">
          <a:xfrm>
            <a:off x="1271721" y="2100791"/>
            <a:ext cx="384721"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B-1</a:t>
            </a:r>
            <a:endParaRPr lang="en-US" b="1" dirty="0">
              <a:latin typeface="+mn-lt"/>
            </a:endParaRPr>
          </a:p>
        </p:txBody>
      </p:sp>
      <p:sp>
        <p:nvSpPr>
          <p:cNvPr id="1650711" name="Line 23"/>
          <p:cNvSpPr>
            <a:spLocks noChangeShapeType="1"/>
          </p:cNvSpPr>
          <p:nvPr/>
        </p:nvSpPr>
        <p:spPr bwMode="auto">
          <a:xfrm flipV="1">
            <a:off x="3131122" y="2132541"/>
            <a:ext cx="625800" cy="474133"/>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12" name="Rectangle 24"/>
          <p:cNvSpPr>
            <a:spLocks noChangeArrowheads="1"/>
          </p:cNvSpPr>
          <p:nvPr/>
        </p:nvSpPr>
        <p:spPr bwMode="auto">
          <a:xfrm>
            <a:off x="358962" y="2482850"/>
            <a:ext cx="715806" cy="633941"/>
          </a:xfrm>
          <a:prstGeom prst="rect">
            <a:avLst/>
          </a:prstGeom>
          <a:solidFill>
            <a:schemeClr val="accent5">
              <a:lumMod val="75000"/>
            </a:schemeClr>
          </a:solidFill>
          <a:ln w="3175">
            <a:solidFill>
              <a:srgbClr val="000000"/>
            </a:solidFill>
            <a:miter lim="800000"/>
            <a:headEnd/>
            <a:tailEnd/>
          </a:ln>
        </p:spPr>
        <p:txBody>
          <a:bodyPr lIns="60972" tIns="30486" rIns="60972" bIns="30486"/>
          <a:lstStyle/>
          <a:p>
            <a:endParaRPr lang="en-US" b="1">
              <a:latin typeface="+mn-lt"/>
            </a:endParaRPr>
          </a:p>
        </p:txBody>
      </p:sp>
      <p:sp>
        <p:nvSpPr>
          <p:cNvPr id="1650713" name="Rectangle 25"/>
          <p:cNvSpPr>
            <a:spLocks noChangeArrowheads="1"/>
          </p:cNvSpPr>
          <p:nvPr/>
        </p:nvSpPr>
        <p:spPr bwMode="auto">
          <a:xfrm>
            <a:off x="502970" y="2747433"/>
            <a:ext cx="411972" cy="107722"/>
          </a:xfrm>
          <a:prstGeom prst="rect">
            <a:avLst/>
          </a:prstGeom>
          <a:noFill/>
          <a:ln w="9525">
            <a:noFill/>
            <a:miter lim="800000"/>
            <a:headEnd/>
            <a:tailEnd/>
          </a:ln>
        </p:spPr>
        <p:txBody>
          <a:bodyPr wrap="none" lIns="0" tIns="0" rIns="0" bIns="0">
            <a:spAutoFit/>
          </a:bodyPr>
          <a:lstStyle/>
          <a:p>
            <a:r>
              <a:rPr lang="en-US" sz="700" b="1" dirty="0">
                <a:solidFill>
                  <a:srgbClr val="000000"/>
                </a:solidFill>
                <a:latin typeface="+mn-lt"/>
              </a:rPr>
              <a:t>Agency C</a:t>
            </a:r>
            <a:endParaRPr lang="en-US" b="1" dirty="0">
              <a:latin typeface="+mn-lt"/>
            </a:endParaRPr>
          </a:p>
        </p:txBody>
      </p:sp>
      <p:sp>
        <p:nvSpPr>
          <p:cNvPr id="1650715" name="Freeform 27"/>
          <p:cNvSpPr>
            <a:spLocks/>
          </p:cNvSpPr>
          <p:nvPr/>
        </p:nvSpPr>
        <p:spPr bwMode="auto">
          <a:xfrm>
            <a:off x="1074768" y="2876550"/>
            <a:ext cx="834401" cy="212725"/>
          </a:xfrm>
          <a:custGeom>
            <a:avLst/>
            <a:gdLst/>
            <a:ahLst/>
            <a:cxnLst>
              <a:cxn ang="0">
                <a:pos x="0" y="303"/>
              </a:cxn>
              <a:cxn ang="0">
                <a:pos x="1464" y="303"/>
              </a:cxn>
              <a:cxn ang="0">
                <a:pos x="1464" y="403"/>
              </a:cxn>
              <a:cxn ang="0">
                <a:pos x="1577" y="202"/>
              </a:cxn>
              <a:cxn ang="0">
                <a:pos x="1464" y="0"/>
              </a:cxn>
              <a:cxn ang="0">
                <a:pos x="1464" y="101"/>
              </a:cxn>
              <a:cxn ang="0">
                <a:pos x="0" y="101"/>
              </a:cxn>
              <a:cxn ang="0">
                <a:pos x="0" y="303"/>
              </a:cxn>
            </a:cxnLst>
            <a:rect l="0" t="0" r="r" b="b"/>
            <a:pathLst>
              <a:path w="1577" h="403">
                <a:moveTo>
                  <a:pt x="0" y="303"/>
                </a:moveTo>
                <a:lnTo>
                  <a:pt x="1464" y="303"/>
                </a:lnTo>
                <a:lnTo>
                  <a:pt x="1464" y="403"/>
                </a:lnTo>
                <a:lnTo>
                  <a:pt x="1577" y="202"/>
                </a:lnTo>
                <a:lnTo>
                  <a:pt x="1464" y="0"/>
                </a:lnTo>
                <a:lnTo>
                  <a:pt x="1464" y="101"/>
                </a:lnTo>
                <a:lnTo>
                  <a:pt x="0" y="101"/>
                </a:lnTo>
                <a:lnTo>
                  <a:pt x="0" y="303"/>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16" name="Freeform 28"/>
          <p:cNvSpPr>
            <a:spLocks/>
          </p:cNvSpPr>
          <p:nvPr/>
        </p:nvSpPr>
        <p:spPr bwMode="auto">
          <a:xfrm>
            <a:off x="1068387" y="2876550"/>
            <a:ext cx="834401" cy="212725"/>
          </a:xfrm>
          <a:custGeom>
            <a:avLst/>
            <a:gdLst/>
            <a:ahLst/>
            <a:cxnLst>
              <a:cxn ang="0">
                <a:pos x="0" y="303"/>
              </a:cxn>
              <a:cxn ang="0">
                <a:pos x="1464" y="303"/>
              </a:cxn>
              <a:cxn ang="0">
                <a:pos x="1464" y="403"/>
              </a:cxn>
              <a:cxn ang="0">
                <a:pos x="1577" y="202"/>
              </a:cxn>
              <a:cxn ang="0">
                <a:pos x="1464" y="0"/>
              </a:cxn>
              <a:cxn ang="0">
                <a:pos x="1464" y="101"/>
              </a:cxn>
              <a:cxn ang="0">
                <a:pos x="0" y="101"/>
              </a:cxn>
            </a:cxnLst>
            <a:rect l="0" t="0" r="r" b="b"/>
            <a:pathLst>
              <a:path w="1577" h="403">
                <a:moveTo>
                  <a:pt x="0" y="303"/>
                </a:moveTo>
                <a:lnTo>
                  <a:pt x="1464" y="303"/>
                </a:lnTo>
                <a:lnTo>
                  <a:pt x="1464" y="403"/>
                </a:lnTo>
                <a:lnTo>
                  <a:pt x="1577" y="202"/>
                </a:lnTo>
                <a:lnTo>
                  <a:pt x="1464" y="0"/>
                </a:lnTo>
                <a:lnTo>
                  <a:pt x="1464" y="101"/>
                </a:lnTo>
                <a:lnTo>
                  <a:pt x="0" y="101"/>
                </a:lnTo>
              </a:path>
            </a:pathLst>
          </a:custGeom>
          <a:solidFill>
            <a:schemeClr val="accent5">
              <a:lumMod val="75000"/>
            </a:schemeClr>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17" name="Rectangle 29"/>
          <p:cNvSpPr>
            <a:spLocks noChangeArrowheads="1"/>
          </p:cNvSpPr>
          <p:nvPr/>
        </p:nvSpPr>
        <p:spPr bwMode="auto">
          <a:xfrm>
            <a:off x="1269603" y="2941108"/>
            <a:ext cx="387927"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C-n</a:t>
            </a:r>
            <a:endParaRPr lang="en-US" b="1" dirty="0">
              <a:latin typeface="+mn-lt"/>
            </a:endParaRPr>
          </a:p>
        </p:txBody>
      </p:sp>
      <p:sp>
        <p:nvSpPr>
          <p:cNvPr id="1650719" name="Freeform 31"/>
          <p:cNvSpPr>
            <a:spLocks/>
          </p:cNvSpPr>
          <p:nvPr/>
        </p:nvSpPr>
        <p:spPr bwMode="auto">
          <a:xfrm>
            <a:off x="1074768" y="2509308"/>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 ang="0">
                <a:pos x="0" y="302"/>
              </a:cxn>
            </a:cxnLst>
            <a:rect l="0" t="0" r="r" b="b"/>
            <a:pathLst>
              <a:path w="1577" h="403">
                <a:moveTo>
                  <a:pt x="0" y="302"/>
                </a:moveTo>
                <a:lnTo>
                  <a:pt x="1464" y="302"/>
                </a:lnTo>
                <a:lnTo>
                  <a:pt x="1464" y="403"/>
                </a:lnTo>
                <a:lnTo>
                  <a:pt x="1577" y="202"/>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20" name="Freeform 32"/>
          <p:cNvSpPr>
            <a:spLocks/>
          </p:cNvSpPr>
          <p:nvPr/>
        </p:nvSpPr>
        <p:spPr bwMode="auto">
          <a:xfrm>
            <a:off x="1068387" y="2509308"/>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Lst>
            <a:rect l="0" t="0" r="r" b="b"/>
            <a:pathLst>
              <a:path w="1577" h="403">
                <a:moveTo>
                  <a:pt x="0" y="302"/>
                </a:moveTo>
                <a:lnTo>
                  <a:pt x="1464" y="302"/>
                </a:lnTo>
                <a:lnTo>
                  <a:pt x="1464" y="403"/>
                </a:lnTo>
                <a:lnTo>
                  <a:pt x="1577" y="202"/>
                </a:lnTo>
                <a:lnTo>
                  <a:pt x="1464" y="0"/>
                </a:lnTo>
                <a:lnTo>
                  <a:pt x="1464" y="101"/>
                </a:lnTo>
                <a:lnTo>
                  <a:pt x="0" y="101"/>
                </a:lnTo>
              </a:path>
            </a:pathLst>
          </a:custGeom>
          <a:solidFill>
            <a:schemeClr val="accent5">
              <a:lumMod val="75000"/>
            </a:schemeClr>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21" name="Rectangle 33"/>
          <p:cNvSpPr>
            <a:spLocks noChangeArrowheads="1"/>
          </p:cNvSpPr>
          <p:nvPr/>
        </p:nvSpPr>
        <p:spPr bwMode="auto">
          <a:xfrm>
            <a:off x="1271721" y="2573867"/>
            <a:ext cx="384721"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C-1</a:t>
            </a:r>
            <a:endParaRPr lang="en-US" b="1" dirty="0">
              <a:latin typeface="+mn-lt"/>
            </a:endParaRPr>
          </a:p>
        </p:txBody>
      </p:sp>
      <p:sp>
        <p:nvSpPr>
          <p:cNvPr id="1650722" name="Line 34"/>
          <p:cNvSpPr>
            <a:spLocks noChangeShapeType="1"/>
          </p:cNvSpPr>
          <p:nvPr/>
        </p:nvSpPr>
        <p:spPr bwMode="auto">
          <a:xfrm flipH="1">
            <a:off x="2266013" y="2606675"/>
            <a:ext cx="567562"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23" name="Freeform 35"/>
          <p:cNvSpPr>
            <a:spLocks/>
          </p:cNvSpPr>
          <p:nvPr/>
        </p:nvSpPr>
        <p:spPr bwMode="auto">
          <a:xfrm>
            <a:off x="1968467" y="1522941"/>
            <a:ext cx="297546" cy="260350"/>
          </a:xfrm>
          <a:custGeom>
            <a:avLst/>
            <a:gdLst/>
            <a:ahLst/>
            <a:cxnLst>
              <a:cxn ang="0">
                <a:pos x="0" y="246"/>
              </a:cxn>
              <a:cxn ang="0">
                <a:pos x="3" y="211"/>
              </a:cxn>
              <a:cxn ang="0">
                <a:pos x="12" y="178"/>
              </a:cxn>
              <a:cxn ang="0">
                <a:pos x="25" y="144"/>
              </a:cxn>
              <a:cxn ang="0">
                <a:pos x="45" y="113"/>
              </a:cxn>
              <a:cxn ang="0">
                <a:pos x="69" y="85"/>
              </a:cxn>
              <a:cxn ang="0">
                <a:pos x="97" y="61"/>
              </a:cxn>
              <a:cxn ang="0">
                <a:pos x="130" y="39"/>
              </a:cxn>
              <a:cxn ang="0">
                <a:pos x="165" y="23"/>
              </a:cxn>
              <a:cxn ang="0">
                <a:pos x="202" y="11"/>
              </a:cxn>
              <a:cxn ang="0">
                <a:pos x="241" y="3"/>
              </a:cxn>
              <a:cxn ang="0">
                <a:pos x="282" y="0"/>
              </a:cxn>
              <a:cxn ang="0">
                <a:pos x="322" y="3"/>
              </a:cxn>
              <a:cxn ang="0">
                <a:pos x="362" y="11"/>
              </a:cxn>
              <a:cxn ang="0">
                <a:pos x="399" y="23"/>
              </a:cxn>
              <a:cxn ang="0">
                <a:pos x="434" y="39"/>
              </a:cxn>
              <a:cxn ang="0">
                <a:pos x="467" y="61"/>
              </a:cxn>
              <a:cxn ang="0">
                <a:pos x="495" y="85"/>
              </a:cxn>
              <a:cxn ang="0">
                <a:pos x="519" y="113"/>
              </a:cxn>
              <a:cxn ang="0">
                <a:pos x="537" y="144"/>
              </a:cxn>
              <a:cxn ang="0">
                <a:pos x="552" y="178"/>
              </a:cxn>
              <a:cxn ang="0">
                <a:pos x="560" y="211"/>
              </a:cxn>
              <a:cxn ang="0">
                <a:pos x="563" y="246"/>
              </a:cxn>
              <a:cxn ang="0">
                <a:pos x="560" y="281"/>
              </a:cxn>
              <a:cxn ang="0">
                <a:pos x="552" y="316"/>
              </a:cxn>
              <a:cxn ang="0">
                <a:pos x="537" y="348"/>
              </a:cxn>
              <a:cxn ang="0">
                <a:pos x="519" y="379"/>
              </a:cxn>
              <a:cxn ang="0">
                <a:pos x="495" y="408"/>
              </a:cxn>
              <a:cxn ang="0">
                <a:pos x="467" y="432"/>
              </a:cxn>
              <a:cxn ang="0">
                <a:pos x="434" y="453"/>
              </a:cxn>
              <a:cxn ang="0">
                <a:pos x="399" y="469"/>
              </a:cxn>
              <a:cxn ang="0">
                <a:pos x="362" y="481"/>
              </a:cxn>
              <a:cxn ang="0">
                <a:pos x="322" y="490"/>
              </a:cxn>
              <a:cxn ang="0">
                <a:pos x="282" y="492"/>
              </a:cxn>
              <a:cxn ang="0">
                <a:pos x="241" y="490"/>
              </a:cxn>
              <a:cxn ang="0">
                <a:pos x="202" y="481"/>
              </a:cxn>
              <a:cxn ang="0">
                <a:pos x="165" y="469"/>
              </a:cxn>
              <a:cxn ang="0">
                <a:pos x="130" y="453"/>
              </a:cxn>
              <a:cxn ang="0">
                <a:pos x="97" y="432"/>
              </a:cxn>
              <a:cxn ang="0">
                <a:pos x="69" y="408"/>
              </a:cxn>
              <a:cxn ang="0">
                <a:pos x="45" y="379"/>
              </a:cxn>
              <a:cxn ang="0">
                <a:pos x="25" y="348"/>
              </a:cxn>
              <a:cxn ang="0">
                <a:pos x="12" y="316"/>
              </a:cxn>
              <a:cxn ang="0">
                <a:pos x="3" y="281"/>
              </a:cxn>
              <a:cxn ang="0">
                <a:pos x="0" y="246"/>
              </a:cxn>
            </a:cxnLst>
            <a:rect l="0" t="0" r="r" b="b"/>
            <a:pathLst>
              <a:path w="563" h="492">
                <a:moveTo>
                  <a:pt x="0" y="246"/>
                </a:moveTo>
                <a:lnTo>
                  <a:pt x="3" y="211"/>
                </a:lnTo>
                <a:lnTo>
                  <a:pt x="12" y="178"/>
                </a:lnTo>
                <a:lnTo>
                  <a:pt x="25" y="144"/>
                </a:lnTo>
                <a:lnTo>
                  <a:pt x="45" y="113"/>
                </a:lnTo>
                <a:lnTo>
                  <a:pt x="69" y="85"/>
                </a:lnTo>
                <a:lnTo>
                  <a:pt x="97" y="61"/>
                </a:lnTo>
                <a:lnTo>
                  <a:pt x="130" y="39"/>
                </a:lnTo>
                <a:lnTo>
                  <a:pt x="165" y="23"/>
                </a:lnTo>
                <a:lnTo>
                  <a:pt x="202" y="11"/>
                </a:lnTo>
                <a:lnTo>
                  <a:pt x="241" y="3"/>
                </a:lnTo>
                <a:lnTo>
                  <a:pt x="282" y="0"/>
                </a:lnTo>
                <a:lnTo>
                  <a:pt x="322" y="3"/>
                </a:lnTo>
                <a:lnTo>
                  <a:pt x="362" y="11"/>
                </a:lnTo>
                <a:lnTo>
                  <a:pt x="399" y="23"/>
                </a:lnTo>
                <a:lnTo>
                  <a:pt x="434" y="39"/>
                </a:lnTo>
                <a:lnTo>
                  <a:pt x="467" y="61"/>
                </a:lnTo>
                <a:lnTo>
                  <a:pt x="495" y="85"/>
                </a:lnTo>
                <a:lnTo>
                  <a:pt x="519" y="113"/>
                </a:lnTo>
                <a:lnTo>
                  <a:pt x="537" y="144"/>
                </a:lnTo>
                <a:lnTo>
                  <a:pt x="552" y="178"/>
                </a:lnTo>
                <a:lnTo>
                  <a:pt x="560" y="211"/>
                </a:lnTo>
                <a:lnTo>
                  <a:pt x="563" y="246"/>
                </a:lnTo>
                <a:lnTo>
                  <a:pt x="560" y="281"/>
                </a:lnTo>
                <a:lnTo>
                  <a:pt x="552" y="316"/>
                </a:lnTo>
                <a:lnTo>
                  <a:pt x="537" y="348"/>
                </a:lnTo>
                <a:lnTo>
                  <a:pt x="519" y="379"/>
                </a:lnTo>
                <a:lnTo>
                  <a:pt x="495" y="408"/>
                </a:lnTo>
                <a:lnTo>
                  <a:pt x="467" y="432"/>
                </a:lnTo>
                <a:lnTo>
                  <a:pt x="434" y="453"/>
                </a:lnTo>
                <a:lnTo>
                  <a:pt x="399" y="469"/>
                </a:lnTo>
                <a:lnTo>
                  <a:pt x="362" y="481"/>
                </a:lnTo>
                <a:lnTo>
                  <a:pt x="322" y="490"/>
                </a:lnTo>
                <a:lnTo>
                  <a:pt x="282" y="492"/>
                </a:lnTo>
                <a:lnTo>
                  <a:pt x="241" y="490"/>
                </a:lnTo>
                <a:lnTo>
                  <a:pt x="202" y="481"/>
                </a:lnTo>
                <a:lnTo>
                  <a:pt x="165" y="469"/>
                </a:lnTo>
                <a:lnTo>
                  <a:pt x="130" y="453"/>
                </a:lnTo>
                <a:lnTo>
                  <a:pt x="97" y="432"/>
                </a:lnTo>
                <a:lnTo>
                  <a:pt x="69" y="408"/>
                </a:lnTo>
                <a:lnTo>
                  <a:pt x="45" y="379"/>
                </a:lnTo>
                <a:lnTo>
                  <a:pt x="25" y="348"/>
                </a:lnTo>
                <a:lnTo>
                  <a:pt x="12" y="316"/>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24" name="Freeform 36"/>
          <p:cNvSpPr>
            <a:spLocks/>
          </p:cNvSpPr>
          <p:nvPr/>
        </p:nvSpPr>
        <p:spPr bwMode="auto">
          <a:xfrm>
            <a:off x="1968467" y="1202267"/>
            <a:ext cx="297546" cy="260350"/>
          </a:xfrm>
          <a:custGeom>
            <a:avLst/>
            <a:gdLst/>
            <a:ahLst/>
            <a:cxnLst>
              <a:cxn ang="0">
                <a:pos x="0" y="246"/>
              </a:cxn>
              <a:cxn ang="0">
                <a:pos x="3" y="211"/>
              </a:cxn>
              <a:cxn ang="0">
                <a:pos x="12" y="178"/>
              </a:cxn>
              <a:cxn ang="0">
                <a:pos x="25" y="144"/>
              </a:cxn>
              <a:cxn ang="0">
                <a:pos x="45" y="113"/>
              </a:cxn>
              <a:cxn ang="0">
                <a:pos x="69" y="85"/>
              </a:cxn>
              <a:cxn ang="0">
                <a:pos x="97" y="61"/>
              </a:cxn>
              <a:cxn ang="0">
                <a:pos x="130" y="39"/>
              </a:cxn>
              <a:cxn ang="0">
                <a:pos x="165" y="23"/>
              </a:cxn>
              <a:cxn ang="0">
                <a:pos x="202" y="11"/>
              </a:cxn>
              <a:cxn ang="0">
                <a:pos x="241" y="3"/>
              </a:cxn>
              <a:cxn ang="0">
                <a:pos x="282" y="0"/>
              </a:cxn>
              <a:cxn ang="0">
                <a:pos x="322" y="3"/>
              </a:cxn>
              <a:cxn ang="0">
                <a:pos x="362" y="11"/>
              </a:cxn>
              <a:cxn ang="0">
                <a:pos x="399" y="23"/>
              </a:cxn>
              <a:cxn ang="0">
                <a:pos x="434" y="39"/>
              </a:cxn>
              <a:cxn ang="0">
                <a:pos x="467" y="61"/>
              </a:cxn>
              <a:cxn ang="0">
                <a:pos x="495" y="85"/>
              </a:cxn>
              <a:cxn ang="0">
                <a:pos x="519" y="113"/>
              </a:cxn>
              <a:cxn ang="0">
                <a:pos x="537" y="144"/>
              </a:cxn>
              <a:cxn ang="0">
                <a:pos x="552" y="178"/>
              </a:cxn>
              <a:cxn ang="0">
                <a:pos x="560" y="211"/>
              </a:cxn>
              <a:cxn ang="0">
                <a:pos x="563" y="246"/>
              </a:cxn>
              <a:cxn ang="0">
                <a:pos x="560" y="281"/>
              </a:cxn>
              <a:cxn ang="0">
                <a:pos x="552" y="316"/>
              </a:cxn>
              <a:cxn ang="0">
                <a:pos x="537" y="348"/>
              </a:cxn>
              <a:cxn ang="0">
                <a:pos x="519" y="379"/>
              </a:cxn>
              <a:cxn ang="0">
                <a:pos x="495" y="408"/>
              </a:cxn>
              <a:cxn ang="0">
                <a:pos x="467" y="432"/>
              </a:cxn>
              <a:cxn ang="0">
                <a:pos x="434" y="453"/>
              </a:cxn>
              <a:cxn ang="0">
                <a:pos x="399" y="469"/>
              </a:cxn>
              <a:cxn ang="0">
                <a:pos x="362" y="482"/>
              </a:cxn>
              <a:cxn ang="0">
                <a:pos x="322" y="490"/>
              </a:cxn>
              <a:cxn ang="0">
                <a:pos x="282" y="492"/>
              </a:cxn>
              <a:cxn ang="0">
                <a:pos x="241" y="490"/>
              </a:cxn>
              <a:cxn ang="0">
                <a:pos x="202" y="482"/>
              </a:cxn>
              <a:cxn ang="0">
                <a:pos x="165" y="469"/>
              </a:cxn>
              <a:cxn ang="0">
                <a:pos x="130" y="453"/>
              </a:cxn>
              <a:cxn ang="0">
                <a:pos x="97" y="432"/>
              </a:cxn>
              <a:cxn ang="0">
                <a:pos x="69" y="408"/>
              </a:cxn>
              <a:cxn ang="0">
                <a:pos x="45" y="379"/>
              </a:cxn>
              <a:cxn ang="0">
                <a:pos x="25" y="348"/>
              </a:cxn>
              <a:cxn ang="0">
                <a:pos x="12" y="316"/>
              </a:cxn>
              <a:cxn ang="0">
                <a:pos x="3" y="281"/>
              </a:cxn>
              <a:cxn ang="0">
                <a:pos x="0" y="246"/>
              </a:cxn>
            </a:cxnLst>
            <a:rect l="0" t="0" r="r" b="b"/>
            <a:pathLst>
              <a:path w="563" h="492">
                <a:moveTo>
                  <a:pt x="0" y="246"/>
                </a:moveTo>
                <a:lnTo>
                  <a:pt x="3" y="211"/>
                </a:lnTo>
                <a:lnTo>
                  <a:pt x="12" y="178"/>
                </a:lnTo>
                <a:lnTo>
                  <a:pt x="25" y="144"/>
                </a:lnTo>
                <a:lnTo>
                  <a:pt x="45" y="113"/>
                </a:lnTo>
                <a:lnTo>
                  <a:pt x="69" y="85"/>
                </a:lnTo>
                <a:lnTo>
                  <a:pt x="97" y="61"/>
                </a:lnTo>
                <a:lnTo>
                  <a:pt x="130" y="39"/>
                </a:lnTo>
                <a:lnTo>
                  <a:pt x="165" y="23"/>
                </a:lnTo>
                <a:lnTo>
                  <a:pt x="202" y="11"/>
                </a:lnTo>
                <a:lnTo>
                  <a:pt x="241" y="3"/>
                </a:lnTo>
                <a:lnTo>
                  <a:pt x="282" y="0"/>
                </a:lnTo>
                <a:lnTo>
                  <a:pt x="322" y="3"/>
                </a:lnTo>
                <a:lnTo>
                  <a:pt x="362" y="11"/>
                </a:lnTo>
                <a:lnTo>
                  <a:pt x="399" y="23"/>
                </a:lnTo>
                <a:lnTo>
                  <a:pt x="434" y="39"/>
                </a:lnTo>
                <a:lnTo>
                  <a:pt x="467" y="61"/>
                </a:lnTo>
                <a:lnTo>
                  <a:pt x="495" y="85"/>
                </a:lnTo>
                <a:lnTo>
                  <a:pt x="519" y="113"/>
                </a:lnTo>
                <a:lnTo>
                  <a:pt x="537" y="144"/>
                </a:lnTo>
                <a:lnTo>
                  <a:pt x="552" y="178"/>
                </a:lnTo>
                <a:lnTo>
                  <a:pt x="560" y="211"/>
                </a:lnTo>
                <a:lnTo>
                  <a:pt x="563" y="246"/>
                </a:lnTo>
                <a:lnTo>
                  <a:pt x="560" y="281"/>
                </a:lnTo>
                <a:lnTo>
                  <a:pt x="552" y="316"/>
                </a:lnTo>
                <a:lnTo>
                  <a:pt x="537" y="348"/>
                </a:lnTo>
                <a:lnTo>
                  <a:pt x="519" y="379"/>
                </a:lnTo>
                <a:lnTo>
                  <a:pt x="495" y="408"/>
                </a:lnTo>
                <a:lnTo>
                  <a:pt x="467" y="432"/>
                </a:lnTo>
                <a:lnTo>
                  <a:pt x="434" y="453"/>
                </a:lnTo>
                <a:lnTo>
                  <a:pt x="399" y="469"/>
                </a:lnTo>
                <a:lnTo>
                  <a:pt x="362" y="482"/>
                </a:lnTo>
                <a:lnTo>
                  <a:pt x="322" y="490"/>
                </a:lnTo>
                <a:lnTo>
                  <a:pt x="282" y="492"/>
                </a:lnTo>
                <a:lnTo>
                  <a:pt x="241" y="490"/>
                </a:lnTo>
                <a:lnTo>
                  <a:pt x="202" y="482"/>
                </a:lnTo>
                <a:lnTo>
                  <a:pt x="165" y="469"/>
                </a:lnTo>
                <a:lnTo>
                  <a:pt x="130" y="453"/>
                </a:lnTo>
                <a:lnTo>
                  <a:pt x="97" y="432"/>
                </a:lnTo>
                <a:lnTo>
                  <a:pt x="69" y="408"/>
                </a:lnTo>
                <a:lnTo>
                  <a:pt x="45" y="379"/>
                </a:lnTo>
                <a:lnTo>
                  <a:pt x="25" y="348"/>
                </a:lnTo>
                <a:lnTo>
                  <a:pt x="12" y="316"/>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25" name="Freeform 37"/>
          <p:cNvSpPr>
            <a:spLocks/>
          </p:cNvSpPr>
          <p:nvPr/>
        </p:nvSpPr>
        <p:spPr bwMode="auto">
          <a:xfrm>
            <a:off x="1968467" y="2002367"/>
            <a:ext cx="297546" cy="260350"/>
          </a:xfrm>
          <a:custGeom>
            <a:avLst/>
            <a:gdLst/>
            <a:ahLst/>
            <a:cxnLst>
              <a:cxn ang="0">
                <a:pos x="0" y="246"/>
              </a:cxn>
              <a:cxn ang="0">
                <a:pos x="3" y="211"/>
              </a:cxn>
              <a:cxn ang="0">
                <a:pos x="12" y="177"/>
              </a:cxn>
              <a:cxn ang="0">
                <a:pos x="25" y="143"/>
              </a:cxn>
              <a:cxn ang="0">
                <a:pos x="45" y="112"/>
              </a:cxn>
              <a:cxn ang="0">
                <a:pos x="69" y="84"/>
              </a:cxn>
              <a:cxn ang="0">
                <a:pos x="97" y="60"/>
              </a:cxn>
              <a:cxn ang="0">
                <a:pos x="130" y="39"/>
              </a:cxn>
              <a:cxn ang="0">
                <a:pos x="165" y="22"/>
              </a:cxn>
              <a:cxn ang="0">
                <a:pos x="202" y="10"/>
              </a:cxn>
              <a:cxn ang="0">
                <a:pos x="241" y="2"/>
              </a:cxn>
              <a:cxn ang="0">
                <a:pos x="282" y="0"/>
              </a:cxn>
              <a:cxn ang="0">
                <a:pos x="322" y="2"/>
              </a:cxn>
              <a:cxn ang="0">
                <a:pos x="362" y="10"/>
              </a:cxn>
              <a:cxn ang="0">
                <a:pos x="399" y="22"/>
              </a:cxn>
              <a:cxn ang="0">
                <a:pos x="434" y="39"/>
              </a:cxn>
              <a:cxn ang="0">
                <a:pos x="467" y="60"/>
              </a:cxn>
              <a:cxn ang="0">
                <a:pos x="495" y="84"/>
              </a:cxn>
              <a:cxn ang="0">
                <a:pos x="519" y="112"/>
              </a:cxn>
              <a:cxn ang="0">
                <a:pos x="537" y="143"/>
              </a:cxn>
              <a:cxn ang="0">
                <a:pos x="552" y="177"/>
              </a:cxn>
              <a:cxn ang="0">
                <a:pos x="560" y="211"/>
              </a:cxn>
              <a:cxn ang="0">
                <a:pos x="563" y="246"/>
              </a:cxn>
              <a:cxn ang="0">
                <a:pos x="560" y="280"/>
              </a:cxn>
              <a:cxn ang="0">
                <a:pos x="552" y="315"/>
              </a:cxn>
              <a:cxn ang="0">
                <a:pos x="537" y="348"/>
              </a:cxn>
              <a:cxn ang="0">
                <a:pos x="519" y="379"/>
              </a:cxn>
              <a:cxn ang="0">
                <a:pos x="495" y="407"/>
              </a:cxn>
              <a:cxn ang="0">
                <a:pos x="467" y="431"/>
              </a:cxn>
              <a:cxn ang="0">
                <a:pos x="434" y="453"/>
              </a:cxn>
              <a:cxn ang="0">
                <a:pos x="399" y="469"/>
              </a:cxn>
              <a:cxn ang="0">
                <a:pos x="362" y="481"/>
              </a:cxn>
              <a:cxn ang="0">
                <a:pos x="322" y="489"/>
              </a:cxn>
              <a:cxn ang="0">
                <a:pos x="282" y="492"/>
              </a:cxn>
              <a:cxn ang="0">
                <a:pos x="241" y="489"/>
              </a:cxn>
              <a:cxn ang="0">
                <a:pos x="202" y="481"/>
              </a:cxn>
              <a:cxn ang="0">
                <a:pos x="165" y="469"/>
              </a:cxn>
              <a:cxn ang="0">
                <a:pos x="130" y="453"/>
              </a:cxn>
              <a:cxn ang="0">
                <a:pos x="97" y="431"/>
              </a:cxn>
              <a:cxn ang="0">
                <a:pos x="69" y="407"/>
              </a:cxn>
              <a:cxn ang="0">
                <a:pos x="45" y="379"/>
              </a:cxn>
              <a:cxn ang="0">
                <a:pos x="25" y="348"/>
              </a:cxn>
              <a:cxn ang="0">
                <a:pos x="12" y="315"/>
              </a:cxn>
              <a:cxn ang="0">
                <a:pos x="3" y="280"/>
              </a:cxn>
              <a:cxn ang="0">
                <a:pos x="0" y="246"/>
              </a:cxn>
            </a:cxnLst>
            <a:rect l="0" t="0" r="r" b="b"/>
            <a:pathLst>
              <a:path w="563" h="492">
                <a:moveTo>
                  <a:pt x="0" y="246"/>
                </a:moveTo>
                <a:lnTo>
                  <a:pt x="3" y="211"/>
                </a:lnTo>
                <a:lnTo>
                  <a:pt x="12" y="177"/>
                </a:lnTo>
                <a:lnTo>
                  <a:pt x="25" y="143"/>
                </a:lnTo>
                <a:lnTo>
                  <a:pt x="45" y="112"/>
                </a:lnTo>
                <a:lnTo>
                  <a:pt x="69" y="84"/>
                </a:lnTo>
                <a:lnTo>
                  <a:pt x="97" y="60"/>
                </a:lnTo>
                <a:lnTo>
                  <a:pt x="130" y="39"/>
                </a:lnTo>
                <a:lnTo>
                  <a:pt x="165" y="22"/>
                </a:lnTo>
                <a:lnTo>
                  <a:pt x="202" y="10"/>
                </a:lnTo>
                <a:lnTo>
                  <a:pt x="241" y="2"/>
                </a:lnTo>
                <a:lnTo>
                  <a:pt x="282" y="0"/>
                </a:lnTo>
                <a:lnTo>
                  <a:pt x="322" y="2"/>
                </a:lnTo>
                <a:lnTo>
                  <a:pt x="362" y="10"/>
                </a:lnTo>
                <a:lnTo>
                  <a:pt x="399" y="22"/>
                </a:lnTo>
                <a:lnTo>
                  <a:pt x="434" y="39"/>
                </a:lnTo>
                <a:lnTo>
                  <a:pt x="467" y="60"/>
                </a:lnTo>
                <a:lnTo>
                  <a:pt x="495" y="84"/>
                </a:lnTo>
                <a:lnTo>
                  <a:pt x="519" y="112"/>
                </a:lnTo>
                <a:lnTo>
                  <a:pt x="537" y="143"/>
                </a:lnTo>
                <a:lnTo>
                  <a:pt x="552" y="177"/>
                </a:lnTo>
                <a:lnTo>
                  <a:pt x="560" y="211"/>
                </a:lnTo>
                <a:lnTo>
                  <a:pt x="563" y="246"/>
                </a:lnTo>
                <a:lnTo>
                  <a:pt x="560" y="280"/>
                </a:lnTo>
                <a:lnTo>
                  <a:pt x="552" y="315"/>
                </a:lnTo>
                <a:lnTo>
                  <a:pt x="537" y="348"/>
                </a:lnTo>
                <a:lnTo>
                  <a:pt x="519" y="379"/>
                </a:lnTo>
                <a:lnTo>
                  <a:pt x="495" y="407"/>
                </a:lnTo>
                <a:lnTo>
                  <a:pt x="467" y="431"/>
                </a:lnTo>
                <a:lnTo>
                  <a:pt x="434" y="453"/>
                </a:lnTo>
                <a:lnTo>
                  <a:pt x="399" y="469"/>
                </a:lnTo>
                <a:lnTo>
                  <a:pt x="362" y="481"/>
                </a:lnTo>
                <a:lnTo>
                  <a:pt x="322" y="489"/>
                </a:lnTo>
                <a:lnTo>
                  <a:pt x="282" y="492"/>
                </a:lnTo>
                <a:lnTo>
                  <a:pt x="241" y="489"/>
                </a:lnTo>
                <a:lnTo>
                  <a:pt x="202" y="481"/>
                </a:lnTo>
                <a:lnTo>
                  <a:pt x="165" y="469"/>
                </a:lnTo>
                <a:lnTo>
                  <a:pt x="130" y="453"/>
                </a:lnTo>
                <a:lnTo>
                  <a:pt x="97" y="431"/>
                </a:lnTo>
                <a:lnTo>
                  <a:pt x="69" y="407"/>
                </a:lnTo>
                <a:lnTo>
                  <a:pt x="45" y="379"/>
                </a:lnTo>
                <a:lnTo>
                  <a:pt x="25" y="348"/>
                </a:lnTo>
                <a:lnTo>
                  <a:pt x="12" y="315"/>
                </a:lnTo>
                <a:lnTo>
                  <a:pt x="3" y="280"/>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26" name="Freeform 38"/>
          <p:cNvSpPr>
            <a:spLocks/>
          </p:cNvSpPr>
          <p:nvPr/>
        </p:nvSpPr>
        <p:spPr bwMode="auto">
          <a:xfrm>
            <a:off x="1968467" y="2482850"/>
            <a:ext cx="297546" cy="260350"/>
          </a:xfrm>
          <a:custGeom>
            <a:avLst/>
            <a:gdLst/>
            <a:ahLst/>
            <a:cxnLst>
              <a:cxn ang="0">
                <a:pos x="0" y="246"/>
              </a:cxn>
              <a:cxn ang="0">
                <a:pos x="3" y="211"/>
              </a:cxn>
              <a:cxn ang="0">
                <a:pos x="12" y="177"/>
              </a:cxn>
              <a:cxn ang="0">
                <a:pos x="25" y="144"/>
              </a:cxn>
              <a:cxn ang="0">
                <a:pos x="45" y="113"/>
              </a:cxn>
              <a:cxn ang="0">
                <a:pos x="69" y="85"/>
              </a:cxn>
              <a:cxn ang="0">
                <a:pos x="97" y="60"/>
              </a:cxn>
              <a:cxn ang="0">
                <a:pos x="130" y="39"/>
              </a:cxn>
              <a:cxn ang="0">
                <a:pos x="165" y="23"/>
              </a:cxn>
              <a:cxn ang="0">
                <a:pos x="202" y="11"/>
              </a:cxn>
              <a:cxn ang="0">
                <a:pos x="241" y="3"/>
              </a:cxn>
              <a:cxn ang="0">
                <a:pos x="282" y="0"/>
              </a:cxn>
              <a:cxn ang="0">
                <a:pos x="322" y="3"/>
              </a:cxn>
              <a:cxn ang="0">
                <a:pos x="362" y="11"/>
              </a:cxn>
              <a:cxn ang="0">
                <a:pos x="399" y="23"/>
              </a:cxn>
              <a:cxn ang="0">
                <a:pos x="434" y="39"/>
              </a:cxn>
              <a:cxn ang="0">
                <a:pos x="467" y="60"/>
              </a:cxn>
              <a:cxn ang="0">
                <a:pos x="495" y="85"/>
              </a:cxn>
              <a:cxn ang="0">
                <a:pos x="519" y="113"/>
              </a:cxn>
              <a:cxn ang="0">
                <a:pos x="537" y="144"/>
              </a:cxn>
              <a:cxn ang="0">
                <a:pos x="552" y="177"/>
              </a:cxn>
              <a:cxn ang="0">
                <a:pos x="560" y="211"/>
              </a:cxn>
              <a:cxn ang="0">
                <a:pos x="563" y="246"/>
              </a:cxn>
              <a:cxn ang="0">
                <a:pos x="560" y="281"/>
              </a:cxn>
              <a:cxn ang="0">
                <a:pos x="552" y="316"/>
              </a:cxn>
              <a:cxn ang="0">
                <a:pos x="537" y="348"/>
              </a:cxn>
              <a:cxn ang="0">
                <a:pos x="519" y="379"/>
              </a:cxn>
              <a:cxn ang="0">
                <a:pos x="495" y="407"/>
              </a:cxn>
              <a:cxn ang="0">
                <a:pos x="467" y="431"/>
              </a:cxn>
              <a:cxn ang="0">
                <a:pos x="434" y="453"/>
              </a:cxn>
              <a:cxn ang="0">
                <a:pos x="399" y="469"/>
              </a:cxn>
              <a:cxn ang="0">
                <a:pos x="362" y="481"/>
              </a:cxn>
              <a:cxn ang="0">
                <a:pos x="322" y="489"/>
              </a:cxn>
              <a:cxn ang="0">
                <a:pos x="282" y="492"/>
              </a:cxn>
              <a:cxn ang="0">
                <a:pos x="241" y="489"/>
              </a:cxn>
              <a:cxn ang="0">
                <a:pos x="202" y="481"/>
              </a:cxn>
              <a:cxn ang="0">
                <a:pos x="165" y="469"/>
              </a:cxn>
              <a:cxn ang="0">
                <a:pos x="130" y="453"/>
              </a:cxn>
              <a:cxn ang="0">
                <a:pos x="97" y="431"/>
              </a:cxn>
              <a:cxn ang="0">
                <a:pos x="69" y="407"/>
              </a:cxn>
              <a:cxn ang="0">
                <a:pos x="45" y="379"/>
              </a:cxn>
              <a:cxn ang="0">
                <a:pos x="25" y="348"/>
              </a:cxn>
              <a:cxn ang="0">
                <a:pos x="12" y="316"/>
              </a:cxn>
              <a:cxn ang="0">
                <a:pos x="3" y="281"/>
              </a:cxn>
              <a:cxn ang="0">
                <a:pos x="0" y="246"/>
              </a:cxn>
            </a:cxnLst>
            <a:rect l="0" t="0" r="r" b="b"/>
            <a:pathLst>
              <a:path w="563" h="492">
                <a:moveTo>
                  <a:pt x="0" y="246"/>
                </a:moveTo>
                <a:lnTo>
                  <a:pt x="3" y="211"/>
                </a:lnTo>
                <a:lnTo>
                  <a:pt x="12" y="177"/>
                </a:lnTo>
                <a:lnTo>
                  <a:pt x="25" y="144"/>
                </a:lnTo>
                <a:lnTo>
                  <a:pt x="45" y="113"/>
                </a:lnTo>
                <a:lnTo>
                  <a:pt x="69" y="85"/>
                </a:lnTo>
                <a:lnTo>
                  <a:pt x="97" y="60"/>
                </a:lnTo>
                <a:lnTo>
                  <a:pt x="130" y="39"/>
                </a:lnTo>
                <a:lnTo>
                  <a:pt x="165" y="23"/>
                </a:lnTo>
                <a:lnTo>
                  <a:pt x="202" y="11"/>
                </a:lnTo>
                <a:lnTo>
                  <a:pt x="241" y="3"/>
                </a:lnTo>
                <a:lnTo>
                  <a:pt x="282" y="0"/>
                </a:lnTo>
                <a:lnTo>
                  <a:pt x="322" y="3"/>
                </a:lnTo>
                <a:lnTo>
                  <a:pt x="362" y="11"/>
                </a:lnTo>
                <a:lnTo>
                  <a:pt x="399" y="23"/>
                </a:lnTo>
                <a:lnTo>
                  <a:pt x="434" y="39"/>
                </a:lnTo>
                <a:lnTo>
                  <a:pt x="467" y="60"/>
                </a:lnTo>
                <a:lnTo>
                  <a:pt x="495" y="85"/>
                </a:lnTo>
                <a:lnTo>
                  <a:pt x="519" y="113"/>
                </a:lnTo>
                <a:lnTo>
                  <a:pt x="537" y="144"/>
                </a:lnTo>
                <a:lnTo>
                  <a:pt x="552" y="177"/>
                </a:lnTo>
                <a:lnTo>
                  <a:pt x="560" y="211"/>
                </a:lnTo>
                <a:lnTo>
                  <a:pt x="563" y="246"/>
                </a:lnTo>
                <a:lnTo>
                  <a:pt x="560" y="281"/>
                </a:lnTo>
                <a:lnTo>
                  <a:pt x="552" y="316"/>
                </a:lnTo>
                <a:lnTo>
                  <a:pt x="537" y="348"/>
                </a:lnTo>
                <a:lnTo>
                  <a:pt x="519" y="379"/>
                </a:lnTo>
                <a:lnTo>
                  <a:pt x="495" y="407"/>
                </a:lnTo>
                <a:lnTo>
                  <a:pt x="467" y="431"/>
                </a:lnTo>
                <a:lnTo>
                  <a:pt x="434" y="453"/>
                </a:lnTo>
                <a:lnTo>
                  <a:pt x="399" y="469"/>
                </a:lnTo>
                <a:lnTo>
                  <a:pt x="362" y="481"/>
                </a:lnTo>
                <a:lnTo>
                  <a:pt x="322" y="489"/>
                </a:lnTo>
                <a:lnTo>
                  <a:pt x="282" y="492"/>
                </a:lnTo>
                <a:lnTo>
                  <a:pt x="241" y="489"/>
                </a:lnTo>
                <a:lnTo>
                  <a:pt x="202" y="481"/>
                </a:lnTo>
                <a:lnTo>
                  <a:pt x="165" y="469"/>
                </a:lnTo>
                <a:lnTo>
                  <a:pt x="130" y="453"/>
                </a:lnTo>
                <a:lnTo>
                  <a:pt x="97" y="431"/>
                </a:lnTo>
                <a:lnTo>
                  <a:pt x="69" y="407"/>
                </a:lnTo>
                <a:lnTo>
                  <a:pt x="45" y="379"/>
                </a:lnTo>
                <a:lnTo>
                  <a:pt x="25" y="348"/>
                </a:lnTo>
                <a:lnTo>
                  <a:pt x="12" y="316"/>
                </a:lnTo>
                <a:lnTo>
                  <a:pt x="3" y="281"/>
                </a:lnTo>
                <a:lnTo>
                  <a:pt x="0" y="246"/>
                </a:lnTo>
                <a:close/>
              </a:path>
            </a:pathLst>
          </a:custGeom>
          <a:solidFill>
            <a:schemeClr val="accent5">
              <a:lumMod val="75000"/>
            </a:schemeClr>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27" name="Freeform 39"/>
          <p:cNvSpPr>
            <a:spLocks/>
          </p:cNvSpPr>
          <p:nvPr/>
        </p:nvSpPr>
        <p:spPr bwMode="auto">
          <a:xfrm>
            <a:off x="1968467" y="2856441"/>
            <a:ext cx="297546" cy="260350"/>
          </a:xfrm>
          <a:custGeom>
            <a:avLst/>
            <a:gdLst/>
            <a:ahLst/>
            <a:cxnLst>
              <a:cxn ang="0">
                <a:pos x="0" y="246"/>
              </a:cxn>
              <a:cxn ang="0">
                <a:pos x="3" y="211"/>
              </a:cxn>
              <a:cxn ang="0">
                <a:pos x="12" y="177"/>
              </a:cxn>
              <a:cxn ang="0">
                <a:pos x="25" y="143"/>
              </a:cxn>
              <a:cxn ang="0">
                <a:pos x="45" y="112"/>
              </a:cxn>
              <a:cxn ang="0">
                <a:pos x="69" y="84"/>
              </a:cxn>
              <a:cxn ang="0">
                <a:pos x="97" y="60"/>
              </a:cxn>
              <a:cxn ang="0">
                <a:pos x="130" y="39"/>
              </a:cxn>
              <a:cxn ang="0">
                <a:pos x="165" y="22"/>
              </a:cxn>
              <a:cxn ang="0">
                <a:pos x="202" y="10"/>
              </a:cxn>
              <a:cxn ang="0">
                <a:pos x="241" y="2"/>
              </a:cxn>
              <a:cxn ang="0">
                <a:pos x="282" y="0"/>
              </a:cxn>
              <a:cxn ang="0">
                <a:pos x="322" y="2"/>
              </a:cxn>
              <a:cxn ang="0">
                <a:pos x="362" y="10"/>
              </a:cxn>
              <a:cxn ang="0">
                <a:pos x="399" y="22"/>
              </a:cxn>
              <a:cxn ang="0">
                <a:pos x="434" y="39"/>
              </a:cxn>
              <a:cxn ang="0">
                <a:pos x="467" y="60"/>
              </a:cxn>
              <a:cxn ang="0">
                <a:pos x="495" y="84"/>
              </a:cxn>
              <a:cxn ang="0">
                <a:pos x="519" y="112"/>
              </a:cxn>
              <a:cxn ang="0">
                <a:pos x="537" y="143"/>
              </a:cxn>
              <a:cxn ang="0">
                <a:pos x="552" y="177"/>
              </a:cxn>
              <a:cxn ang="0">
                <a:pos x="560" y="211"/>
              </a:cxn>
              <a:cxn ang="0">
                <a:pos x="563" y="246"/>
              </a:cxn>
              <a:cxn ang="0">
                <a:pos x="560" y="281"/>
              </a:cxn>
              <a:cxn ang="0">
                <a:pos x="552" y="315"/>
              </a:cxn>
              <a:cxn ang="0">
                <a:pos x="537" y="348"/>
              </a:cxn>
              <a:cxn ang="0">
                <a:pos x="519" y="379"/>
              </a:cxn>
              <a:cxn ang="0">
                <a:pos x="495" y="407"/>
              </a:cxn>
              <a:cxn ang="0">
                <a:pos x="467" y="431"/>
              </a:cxn>
              <a:cxn ang="0">
                <a:pos x="434" y="453"/>
              </a:cxn>
              <a:cxn ang="0">
                <a:pos x="399" y="469"/>
              </a:cxn>
              <a:cxn ang="0">
                <a:pos x="362" y="481"/>
              </a:cxn>
              <a:cxn ang="0">
                <a:pos x="322" y="489"/>
              </a:cxn>
              <a:cxn ang="0">
                <a:pos x="282" y="492"/>
              </a:cxn>
              <a:cxn ang="0">
                <a:pos x="241" y="489"/>
              </a:cxn>
              <a:cxn ang="0">
                <a:pos x="202" y="481"/>
              </a:cxn>
              <a:cxn ang="0">
                <a:pos x="165" y="469"/>
              </a:cxn>
              <a:cxn ang="0">
                <a:pos x="130" y="453"/>
              </a:cxn>
              <a:cxn ang="0">
                <a:pos x="97" y="431"/>
              </a:cxn>
              <a:cxn ang="0">
                <a:pos x="69" y="407"/>
              </a:cxn>
              <a:cxn ang="0">
                <a:pos x="45" y="379"/>
              </a:cxn>
              <a:cxn ang="0">
                <a:pos x="25" y="348"/>
              </a:cxn>
              <a:cxn ang="0">
                <a:pos x="12" y="315"/>
              </a:cxn>
              <a:cxn ang="0">
                <a:pos x="3" y="281"/>
              </a:cxn>
              <a:cxn ang="0">
                <a:pos x="0" y="246"/>
              </a:cxn>
            </a:cxnLst>
            <a:rect l="0" t="0" r="r" b="b"/>
            <a:pathLst>
              <a:path w="563" h="492">
                <a:moveTo>
                  <a:pt x="0" y="246"/>
                </a:moveTo>
                <a:lnTo>
                  <a:pt x="3" y="211"/>
                </a:lnTo>
                <a:lnTo>
                  <a:pt x="12" y="177"/>
                </a:lnTo>
                <a:lnTo>
                  <a:pt x="25" y="143"/>
                </a:lnTo>
                <a:lnTo>
                  <a:pt x="45" y="112"/>
                </a:lnTo>
                <a:lnTo>
                  <a:pt x="69" y="84"/>
                </a:lnTo>
                <a:lnTo>
                  <a:pt x="97" y="60"/>
                </a:lnTo>
                <a:lnTo>
                  <a:pt x="130" y="39"/>
                </a:lnTo>
                <a:lnTo>
                  <a:pt x="165" y="22"/>
                </a:lnTo>
                <a:lnTo>
                  <a:pt x="202" y="10"/>
                </a:lnTo>
                <a:lnTo>
                  <a:pt x="241" y="2"/>
                </a:lnTo>
                <a:lnTo>
                  <a:pt x="282" y="0"/>
                </a:lnTo>
                <a:lnTo>
                  <a:pt x="322" y="2"/>
                </a:lnTo>
                <a:lnTo>
                  <a:pt x="362" y="10"/>
                </a:lnTo>
                <a:lnTo>
                  <a:pt x="399" y="22"/>
                </a:lnTo>
                <a:lnTo>
                  <a:pt x="434" y="39"/>
                </a:lnTo>
                <a:lnTo>
                  <a:pt x="467" y="60"/>
                </a:lnTo>
                <a:lnTo>
                  <a:pt x="495" y="84"/>
                </a:lnTo>
                <a:lnTo>
                  <a:pt x="519" y="112"/>
                </a:lnTo>
                <a:lnTo>
                  <a:pt x="537" y="143"/>
                </a:lnTo>
                <a:lnTo>
                  <a:pt x="552" y="177"/>
                </a:lnTo>
                <a:lnTo>
                  <a:pt x="560" y="211"/>
                </a:lnTo>
                <a:lnTo>
                  <a:pt x="563" y="246"/>
                </a:lnTo>
                <a:lnTo>
                  <a:pt x="560" y="281"/>
                </a:lnTo>
                <a:lnTo>
                  <a:pt x="552" y="315"/>
                </a:lnTo>
                <a:lnTo>
                  <a:pt x="537" y="348"/>
                </a:lnTo>
                <a:lnTo>
                  <a:pt x="519" y="379"/>
                </a:lnTo>
                <a:lnTo>
                  <a:pt x="495" y="407"/>
                </a:lnTo>
                <a:lnTo>
                  <a:pt x="467" y="431"/>
                </a:lnTo>
                <a:lnTo>
                  <a:pt x="434" y="453"/>
                </a:lnTo>
                <a:lnTo>
                  <a:pt x="399" y="469"/>
                </a:lnTo>
                <a:lnTo>
                  <a:pt x="362" y="481"/>
                </a:lnTo>
                <a:lnTo>
                  <a:pt x="322" y="489"/>
                </a:lnTo>
                <a:lnTo>
                  <a:pt x="282" y="492"/>
                </a:lnTo>
                <a:lnTo>
                  <a:pt x="241" y="489"/>
                </a:lnTo>
                <a:lnTo>
                  <a:pt x="202" y="481"/>
                </a:lnTo>
                <a:lnTo>
                  <a:pt x="165" y="469"/>
                </a:lnTo>
                <a:lnTo>
                  <a:pt x="130" y="453"/>
                </a:lnTo>
                <a:lnTo>
                  <a:pt x="97" y="431"/>
                </a:lnTo>
                <a:lnTo>
                  <a:pt x="69" y="407"/>
                </a:lnTo>
                <a:lnTo>
                  <a:pt x="45" y="379"/>
                </a:lnTo>
                <a:lnTo>
                  <a:pt x="25" y="348"/>
                </a:lnTo>
                <a:lnTo>
                  <a:pt x="12" y="315"/>
                </a:lnTo>
                <a:lnTo>
                  <a:pt x="3" y="281"/>
                </a:lnTo>
                <a:lnTo>
                  <a:pt x="0" y="246"/>
                </a:lnTo>
                <a:close/>
              </a:path>
            </a:pathLst>
          </a:custGeom>
          <a:solidFill>
            <a:schemeClr val="accent5">
              <a:lumMod val="75000"/>
            </a:schemeClr>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28" name="Freeform 40"/>
          <p:cNvSpPr>
            <a:spLocks/>
          </p:cNvSpPr>
          <p:nvPr/>
        </p:nvSpPr>
        <p:spPr bwMode="auto">
          <a:xfrm>
            <a:off x="2833575" y="2476500"/>
            <a:ext cx="297547" cy="260350"/>
          </a:xfrm>
          <a:custGeom>
            <a:avLst/>
            <a:gdLst/>
            <a:ahLst/>
            <a:cxnLst>
              <a:cxn ang="0">
                <a:pos x="0" y="246"/>
              </a:cxn>
              <a:cxn ang="0">
                <a:pos x="3" y="211"/>
              </a:cxn>
              <a:cxn ang="0">
                <a:pos x="10" y="176"/>
              </a:cxn>
              <a:cxn ang="0">
                <a:pos x="25" y="144"/>
              </a:cxn>
              <a:cxn ang="0">
                <a:pos x="45" y="113"/>
              </a:cxn>
              <a:cxn ang="0">
                <a:pos x="69" y="84"/>
              </a:cxn>
              <a:cxn ang="0">
                <a:pos x="97" y="60"/>
              </a:cxn>
              <a:cxn ang="0">
                <a:pos x="129" y="39"/>
              </a:cxn>
              <a:cxn ang="0">
                <a:pos x="163" y="21"/>
              </a:cxn>
              <a:cxn ang="0">
                <a:pos x="202" y="9"/>
              </a:cxn>
              <a:cxn ang="0">
                <a:pos x="241" y="2"/>
              </a:cxn>
              <a:cxn ang="0">
                <a:pos x="281" y="0"/>
              </a:cxn>
              <a:cxn ang="0">
                <a:pos x="321" y="2"/>
              </a:cxn>
              <a:cxn ang="0">
                <a:pos x="360" y="9"/>
              </a:cxn>
              <a:cxn ang="0">
                <a:pos x="398" y="21"/>
              </a:cxn>
              <a:cxn ang="0">
                <a:pos x="434" y="39"/>
              </a:cxn>
              <a:cxn ang="0">
                <a:pos x="465" y="60"/>
              </a:cxn>
              <a:cxn ang="0">
                <a:pos x="494" y="84"/>
              </a:cxn>
              <a:cxn ang="0">
                <a:pos x="518" y="113"/>
              </a:cxn>
              <a:cxn ang="0">
                <a:pos x="537" y="144"/>
              </a:cxn>
              <a:cxn ang="0">
                <a:pos x="551" y="176"/>
              </a:cxn>
              <a:cxn ang="0">
                <a:pos x="560" y="211"/>
              </a:cxn>
              <a:cxn ang="0">
                <a:pos x="563" y="246"/>
              </a:cxn>
              <a:cxn ang="0">
                <a:pos x="560" y="281"/>
              </a:cxn>
              <a:cxn ang="0">
                <a:pos x="551" y="314"/>
              </a:cxn>
              <a:cxn ang="0">
                <a:pos x="537" y="348"/>
              </a:cxn>
              <a:cxn ang="0">
                <a:pos x="518" y="379"/>
              </a:cxn>
              <a:cxn ang="0">
                <a:pos x="494" y="406"/>
              </a:cxn>
              <a:cxn ang="0">
                <a:pos x="465" y="431"/>
              </a:cxn>
              <a:cxn ang="0">
                <a:pos x="434" y="451"/>
              </a:cxn>
              <a:cxn ang="0">
                <a:pos x="398" y="469"/>
              </a:cxn>
              <a:cxn ang="0">
                <a:pos x="360" y="481"/>
              </a:cxn>
              <a:cxn ang="0">
                <a:pos x="321" y="489"/>
              </a:cxn>
              <a:cxn ang="0">
                <a:pos x="281" y="492"/>
              </a:cxn>
              <a:cxn ang="0">
                <a:pos x="241" y="489"/>
              </a:cxn>
              <a:cxn ang="0">
                <a:pos x="202" y="481"/>
              </a:cxn>
              <a:cxn ang="0">
                <a:pos x="163" y="469"/>
              </a:cxn>
              <a:cxn ang="0">
                <a:pos x="129" y="451"/>
              </a:cxn>
              <a:cxn ang="0">
                <a:pos x="97" y="431"/>
              </a:cxn>
              <a:cxn ang="0">
                <a:pos x="69" y="406"/>
              </a:cxn>
              <a:cxn ang="0">
                <a:pos x="45" y="379"/>
              </a:cxn>
              <a:cxn ang="0">
                <a:pos x="25" y="348"/>
              </a:cxn>
              <a:cxn ang="0">
                <a:pos x="10" y="314"/>
              </a:cxn>
              <a:cxn ang="0">
                <a:pos x="3" y="281"/>
              </a:cxn>
              <a:cxn ang="0">
                <a:pos x="0" y="246"/>
              </a:cxn>
            </a:cxnLst>
            <a:rect l="0" t="0" r="r" b="b"/>
            <a:pathLst>
              <a:path w="563" h="492">
                <a:moveTo>
                  <a:pt x="0" y="246"/>
                </a:moveTo>
                <a:lnTo>
                  <a:pt x="3" y="211"/>
                </a:lnTo>
                <a:lnTo>
                  <a:pt x="10" y="176"/>
                </a:lnTo>
                <a:lnTo>
                  <a:pt x="25" y="144"/>
                </a:lnTo>
                <a:lnTo>
                  <a:pt x="45" y="113"/>
                </a:lnTo>
                <a:lnTo>
                  <a:pt x="69" y="84"/>
                </a:lnTo>
                <a:lnTo>
                  <a:pt x="97" y="60"/>
                </a:lnTo>
                <a:lnTo>
                  <a:pt x="129" y="39"/>
                </a:lnTo>
                <a:lnTo>
                  <a:pt x="163" y="21"/>
                </a:lnTo>
                <a:lnTo>
                  <a:pt x="202" y="9"/>
                </a:lnTo>
                <a:lnTo>
                  <a:pt x="241" y="2"/>
                </a:lnTo>
                <a:lnTo>
                  <a:pt x="281" y="0"/>
                </a:lnTo>
                <a:lnTo>
                  <a:pt x="321" y="2"/>
                </a:lnTo>
                <a:lnTo>
                  <a:pt x="360" y="9"/>
                </a:lnTo>
                <a:lnTo>
                  <a:pt x="398" y="21"/>
                </a:lnTo>
                <a:lnTo>
                  <a:pt x="434" y="39"/>
                </a:lnTo>
                <a:lnTo>
                  <a:pt x="465" y="60"/>
                </a:lnTo>
                <a:lnTo>
                  <a:pt x="494" y="84"/>
                </a:lnTo>
                <a:lnTo>
                  <a:pt x="518" y="113"/>
                </a:lnTo>
                <a:lnTo>
                  <a:pt x="537" y="144"/>
                </a:lnTo>
                <a:lnTo>
                  <a:pt x="551" y="176"/>
                </a:lnTo>
                <a:lnTo>
                  <a:pt x="560" y="211"/>
                </a:lnTo>
                <a:lnTo>
                  <a:pt x="563" y="246"/>
                </a:lnTo>
                <a:lnTo>
                  <a:pt x="560" y="281"/>
                </a:lnTo>
                <a:lnTo>
                  <a:pt x="551" y="314"/>
                </a:lnTo>
                <a:lnTo>
                  <a:pt x="537" y="348"/>
                </a:lnTo>
                <a:lnTo>
                  <a:pt x="518" y="379"/>
                </a:lnTo>
                <a:lnTo>
                  <a:pt x="494" y="406"/>
                </a:lnTo>
                <a:lnTo>
                  <a:pt x="465" y="431"/>
                </a:lnTo>
                <a:lnTo>
                  <a:pt x="434" y="451"/>
                </a:lnTo>
                <a:lnTo>
                  <a:pt x="398" y="469"/>
                </a:lnTo>
                <a:lnTo>
                  <a:pt x="360" y="481"/>
                </a:lnTo>
                <a:lnTo>
                  <a:pt x="321" y="489"/>
                </a:lnTo>
                <a:lnTo>
                  <a:pt x="281" y="492"/>
                </a:lnTo>
                <a:lnTo>
                  <a:pt x="241" y="489"/>
                </a:lnTo>
                <a:lnTo>
                  <a:pt x="202" y="481"/>
                </a:lnTo>
                <a:lnTo>
                  <a:pt x="163" y="469"/>
                </a:lnTo>
                <a:lnTo>
                  <a:pt x="129" y="451"/>
                </a:lnTo>
                <a:lnTo>
                  <a:pt x="97" y="431"/>
                </a:lnTo>
                <a:lnTo>
                  <a:pt x="69" y="406"/>
                </a:lnTo>
                <a:lnTo>
                  <a:pt x="45" y="379"/>
                </a:lnTo>
                <a:lnTo>
                  <a:pt x="25" y="348"/>
                </a:lnTo>
                <a:lnTo>
                  <a:pt x="10" y="314"/>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29" name="Line 41"/>
          <p:cNvSpPr>
            <a:spLocks noChangeShapeType="1"/>
          </p:cNvSpPr>
          <p:nvPr/>
        </p:nvSpPr>
        <p:spPr bwMode="auto">
          <a:xfrm flipH="1">
            <a:off x="2266013" y="2980267"/>
            <a:ext cx="567562"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0" name="Freeform 42"/>
          <p:cNvSpPr>
            <a:spLocks/>
          </p:cNvSpPr>
          <p:nvPr/>
        </p:nvSpPr>
        <p:spPr bwMode="auto">
          <a:xfrm>
            <a:off x="2833575" y="2850091"/>
            <a:ext cx="297547" cy="260350"/>
          </a:xfrm>
          <a:custGeom>
            <a:avLst/>
            <a:gdLst/>
            <a:ahLst/>
            <a:cxnLst>
              <a:cxn ang="0">
                <a:pos x="0" y="246"/>
              </a:cxn>
              <a:cxn ang="0">
                <a:pos x="3" y="212"/>
              </a:cxn>
              <a:cxn ang="0">
                <a:pos x="10" y="177"/>
              </a:cxn>
              <a:cxn ang="0">
                <a:pos x="25" y="144"/>
              </a:cxn>
              <a:cxn ang="0">
                <a:pos x="45" y="113"/>
              </a:cxn>
              <a:cxn ang="0">
                <a:pos x="69" y="85"/>
              </a:cxn>
              <a:cxn ang="0">
                <a:pos x="97" y="61"/>
              </a:cxn>
              <a:cxn ang="0">
                <a:pos x="129" y="39"/>
              </a:cxn>
              <a:cxn ang="0">
                <a:pos x="163" y="22"/>
              </a:cxn>
              <a:cxn ang="0">
                <a:pos x="202" y="10"/>
              </a:cxn>
              <a:cxn ang="0">
                <a:pos x="241" y="3"/>
              </a:cxn>
              <a:cxn ang="0">
                <a:pos x="281" y="0"/>
              </a:cxn>
              <a:cxn ang="0">
                <a:pos x="321" y="3"/>
              </a:cxn>
              <a:cxn ang="0">
                <a:pos x="360" y="10"/>
              </a:cxn>
              <a:cxn ang="0">
                <a:pos x="398" y="22"/>
              </a:cxn>
              <a:cxn ang="0">
                <a:pos x="434" y="39"/>
              </a:cxn>
              <a:cxn ang="0">
                <a:pos x="465" y="61"/>
              </a:cxn>
              <a:cxn ang="0">
                <a:pos x="494" y="85"/>
              </a:cxn>
              <a:cxn ang="0">
                <a:pos x="518" y="113"/>
              </a:cxn>
              <a:cxn ang="0">
                <a:pos x="537" y="144"/>
              </a:cxn>
              <a:cxn ang="0">
                <a:pos x="551" y="177"/>
              </a:cxn>
              <a:cxn ang="0">
                <a:pos x="560" y="212"/>
              </a:cxn>
              <a:cxn ang="0">
                <a:pos x="563" y="246"/>
              </a:cxn>
              <a:cxn ang="0">
                <a:pos x="560" y="281"/>
              </a:cxn>
              <a:cxn ang="0">
                <a:pos x="551" y="315"/>
              </a:cxn>
              <a:cxn ang="0">
                <a:pos x="537" y="349"/>
              </a:cxn>
              <a:cxn ang="0">
                <a:pos x="518" y="380"/>
              </a:cxn>
              <a:cxn ang="0">
                <a:pos x="494" y="406"/>
              </a:cxn>
              <a:cxn ang="0">
                <a:pos x="465" y="432"/>
              </a:cxn>
              <a:cxn ang="0">
                <a:pos x="434" y="452"/>
              </a:cxn>
              <a:cxn ang="0">
                <a:pos x="398" y="470"/>
              </a:cxn>
              <a:cxn ang="0">
                <a:pos x="360" y="482"/>
              </a:cxn>
              <a:cxn ang="0">
                <a:pos x="321" y="490"/>
              </a:cxn>
              <a:cxn ang="0">
                <a:pos x="281" y="492"/>
              </a:cxn>
              <a:cxn ang="0">
                <a:pos x="241" y="490"/>
              </a:cxn>
              <a:cxn ang="0">
                <a:pos x="202" y="482"/>
              </a:cxn>
              <a:cxn ang="0">
                <a:pos x="163" y="470"/>
              </a:cxn>
              <a:cxn ang="0">
                <a:pos x="129" y="452"/>
              </a:cxn>
              <a:cxn ang="0">
                <a:pos x="97" y="432"/>
              </a:cxn>
              <a:cxn ang="0">
                <a:pos x="69" y="406"/>
              </a:cxn>
              <a:cxn ang="0">
                <a:pos x="45" y="380"/>
              </a:cxn>
              <a:cxn ang="0">
                <a:pos x="25" y="349"/>
              </a:cxn>
              <a:cxn ang="0">
                <a:pos x="10" y="315"/>
              </a:cxn>
              <a:cxn ang="0">
                <a:pos x="3" y="281"/>
              </a:cxn>
              <a:cxn ang="0">
                <a:pos x="0" y="246"/>
              </a:cxn>
            </a:cxnLst>
            <a:rect l="0" t="0" r="r" b="b"/>
            <a:pathLst>
              <a:path w="563" h="492">
                <a:moveTo>
                  <a:pt x="0" y="246"/>
                </a:moveTo>
                <a:lnTo>
                  <a:pt x="3" y="212"/>
                </a:lnTo>
                <a:lnTo>
                  <a:pt x="10" y="177"/>
                </a:lnTo>
                <a:lnTo>
                  <a:pt x="25" y="144"/>
                </a:lnTo>
                <a:lnTo>
                  <a:pt x="45" y="113"/>
                </a:lnTo>
                <a:lnTo>
                  <a:pt x="69" y="85"/>
                </a:lnTo>
                <a:lnTo>
                  <a:pt x="97" y="61"/>
                </a:lnTo>
                <a:lnTo>
                  <a:pt x="129" y="39"/>
                </a:lnTo>
                <a:lnTo>
                  <a:pt x="163" y="22"/>
                </a:lnTo>
                <a:lnTo>
                  <a:pt x="202" y="10"/>
                </a:lnTo>
                <a:lnTo>
                  <a:pt x="241" y="3"/>
                </a:lnTo>
                <a:lnTo>
                  <a:pt x="281" y="0"/>
                </a:lnTo>
                <a:lnTo>
                  <a:pt x="321" y="3"/>
                </a:lnTo>
                <a:lnTo>
                  <a:pt x="360" y="10"/>
                </a:lnTo>
                <a:lnTo>
                  <a:pt x="398" y="22"/>
                </a:lnTo>
                <a:lnTo>
                  <a:pt x="434" y="39"/>
                </a:lnTo>
                <a:lnTo>
                  <a:pt x="465" y="61"/>
                </a:lnTo>
                <a:lnTo>
                  <a:pt x="494" y="85"/>
                </a:lnTo>
                <a:lnTo>
                  <a:pt x="518" y="113"/>
                </a:lnTo>
                <a:lnTo>
                  <a:pt x="537" y="144"/>
                </a:lnTo>
                <a:lnTo>
                  <a:pt x="551" y="177"/>
                </a:lnTo>
                <a:lnTo>
                  <a:pt x="560" y="212"/>
                </a:lnTo>
                <a:lnTo>
                  <a:pt x="563" y="246"/>
                </a:lnTo>
                <a:lnTo>
                  <a:pt x="560" y="281"/>
                </a:lnTo>
                <a:lnTo>
                  <a:pt x="551" y="315"/>
                </a:lnTo>
                <a:lnTo>
                  <a:pt x="537" y="349"/>
                </a:lnTo>
                <a:lnTo>
                  <a:pt x="518" y="380"/>
                </a:lnTo>
                <a:lnTo>
                  <a:pt x="494" y="406"/>
                </a:lnTo>
                <a:lnTo>
                  <a:pt x="465" y="432"/>
                </a:lnTo>
                <a:lnTo>
                  <a:pt x="434" y="452"/>
                </a:lnTo>
                <a:lnTo>
                  <a:pt x="398" y="470"/>
                </a:lnTo>
                <a:lnTo>
                  <a:pt x="360" y="482"/>
                </a:lnTo>
                <a:lnTo>
                  <a:pt x="321" y="490"/>
                </a:lnTo>
                <a:lnTo>
                  <a:pt x="281" y="492"/>
                </a:lnTo>
                <a:lnTo>
                  <a:pt x="241" y="490"/>
                </a:lnTo>
                <a:lnTo>
                  <a:pt x="202" y="482"/>
                </a:lnTo>
                <a:lnTo>
                  <a:pt x="163" y="470"/>
                </a:lnTo>
                <a:lnTo>
                  <a:pt x="129" y="452"/>
                </a:lnTo>
                <a:lnTo>
                  <a:pt x="97" y="432"/>
                </a:lnTo>
                <a:lnTo>
                  <a:pt x="69" y="406"/>
                </a:lnTo>
                <a:lnTo>
                  <a:pt x="45" y="380"/>
                </a:lnTo>
                <a:lnTo>
                  <a:pt x="25" y="349"/>
                </a:lnTo>
                <a:lnTo>
                  <a:pt x="10" y="315"/>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31" name="Line 43"/>
          <p:cNvSpPr>
            <a:spLocks noChangeShapeType="1"/>
          </p:cNvSpPr>
          <p:nvPr/>
        </p:nvSpPr>
        <p:spPr bwMode="auto">
          <a:xfrm flipH="1">
            <a:off x="2266013" y="2606675"/>
            <a:ext cx="567562" cy="379942"/>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2" name="Freeform 44"/>
          <p:cNvSpPr>
            <a:spLocks/>
          </p:cNvSpPr>
          <p:nvPr/>
        </p:nvSpPr>
        <p:spPr bwMode="auto">
          <a:xfrm>
            <a:off x="3756923" y="2002367"/>
            <a:ext cx="299665" cy="260350"/>
          </a:xfrm>
          <a:custGeom>
            <a:avLst/>
            <a:gdLst/>
            <a:ahLst/>
            <a:cxnLst>
              <a:cxn ang="0">
                <a:pos x="0" y="246"/>
              </a:cxn>
              <a:cxn ang="0">
                <a:pos x="3" y="211"/>
              </a:cxn>
              <a:cxn ang="0">
                <a:pos x="12" y="177"/>
              </a:cxn>
              <a:cxn ang="0">
                <a:pos x="25" y="143"/>
              </a:cxn>
              <a:cxn ang="0">
                <a:pos x="45" y="112"/>
              </a:cxn>
              <a:cxn ang="0">
                <a:pos x="69" y="84"/>
              </a:cxn>
              <a:cxn ang="0">
                <a:pos x="98" y="60"/>
              </a:cxn>
              <a:cxn ang="0">
                <a:pos x="131" y="39"/>
              </a:cxn>
              <a:cxn ang="0">
                <a:pos x="165" y="22"/>
              </a:cxn>
              <a:cxn ang="0">
                <a:pos x="203" y="10"/>
              </a:cxn>
              <a:cxn ang="0">
                <a:pos x="242" y="2"/>
              </a:cxn>
              <a:cxn ang="0">
                <a:pos x="282" y="0"/>
              </a:cxn>
              <a:cxn ang="0">
                <a:pos x="323" y="2"/>
              </a:cxn>
              <a:cxn ang="0">
                <a:pos x="362" y="10"/>
              </a:cxn>
              <a:cxn ang="0">
                <a:pos x="399" y="22"/>
              </a:cxn>
              <a:cxn ang="0">
                <a:pos x="434" y="39"/>
              </a:cxn>
              <a:cxn ang="0">
                <a:pos x="467" y="60"/>
              </a:cxn>
              <a:cxn ang="0">
                <a:pos x="496" y="84"/>
              </a:cxn>
              <a:cxn ang="0">
                <a:pos x="520" y="112"/>
              </a:cxn>
              <a:cxn ang="0">
                <a:pos x="538" y="143"/>
              </a:cxn>
              <a:cxn ang="0">
                <a:pos x="553" y="177"/>
              </a:cxn>
              <a:cxn ang="0">
                <a:pos x="560" y="211"/>
              </a:cxn>
              <a:cxn ang="0">
                <a:pos x="563" y="246"/>
              </a:cxn>
              <a:cxn ang="0">
                <a:pos x="560" y="280"/>
              </a:cxn>
              <a:cxn ang="0">
                <a:pos x="553" y="315"/>
              </a:cxn>
              <a:cxn ang="0">
                <a:pos x="538" y="348"/>
              </a:cxn>
              <a:cxn ang="0">
                <a:pos x="520" y="379"/>
              </a:cxn>
              <a:cxn ang="0">
                <a:pos x="496" y="407"/>
              </a:cxn>
              <a:cxn ang="0">
                <a:pos x="467" y="431"/>
              </a:cxn>
              <a:cxn ang="0">
                <a:pos x="434" y="453"/>
              </a:cxn>
              <a:cxn ang="0">
                <a:pos x="399" y="469"/>
              </a:cxn>
              <a:cxn ang="0">
                <a:pos x="362" y="481"/>
              </a:cxn>
              <a:cxn ang="0">
                <a:pos x="323" y="489"/>
              </a:cxn>
              <a:cxn ang="0">
                <a:pos x="282" y="492"/>
              </a:cxn>
              <a:cxn ang="0">
                <a:pos x="242" y="489"/>
              </a:cxn>
              <a:cxn ang="0">
                <a:pos x="203" y="481"/>
              </a:cxn>
              <a:cxn ang="0">
                <a:pos x="165" y="469"/>
              </a:cxn>
              <a:cxn ang="0">
                <a:pos x="131" y="453"/>
              </a:cxn>
              <a:cxn ang="0">
                <a:pos x="98" y="431"/>
              </a:cxn>
              <a:cxn ang="0">
                <a:pos x="69" y="407"/>
              </a:cxn>
              <a:cxn ang="0">
                <a:pos x="45" y="379"/>
              </a:cxn>
              <a:cxn ang="0">
                <a:pos x="25" y="348"/>
              </a:cxn>
              <a:cxn ang="0">
                <a:pos x="12" y="315"/>
              </a:cxn>
              <a:cxn ang="0">
                <a:pos x="3" y="280"/>
              </a:cxn>
              <a:cxn ang="0">
                <a:pos x="0" y="246"/>
              </a:cxn>
            </a:cxnLst>
            <a:rect l="0" t="0" r="r" b="b"/>
            <a:pathLst>
              <a:path w="563" h="492">
                <a:moveTo>
                  <a:pt x="0" y="246"/>
                </a:moveTo>
                <a:lnTo>
                  <a:pt x="3" y="211"/>
                </a:lnTo>
                <a:lnTo>
                  <a:pt x="12" y="177"/>
                </a:lnTo>
                <a:lnTo>
                  <a:pt x="25" y="143"/>
                </a:lnTo>
                <a:lnTo>
                  <a:pt x="45" y="112"/>
                </a:lnTo>
                <a:lnTo>
                  <a:pt x="69" y="84"/>
                </a:lnTo>
                <a:lnTo>
                  <a:pt x="98" y="60"/>
                </a:lnTo>
                <a:lnTo>
                  <a:pt x="131" y="39"/>
                </a:lnTo>
                <a:lnTo>
                  <a:pt x="165" y="22"/>
                </a:lnTo>
                <a:lnTo>
                  <a:pt x="203" y="10"/>
                </a:lnTo>
                <a:lnTo>
                  <a:pt x="242" y="2"/>
                </a:lnTo>
                <a:lnTo>
                  <a:pt x="282" y="0"/>
                </a:lnTo>
                <a:lnTo>
                  <a:pt x="323" y="2"/>
                </a:lnTo>
                <a:lnTo>
                  <a:pt x="362" y="10"/>
                </a:lnTo>
                <a:lnTo>
                  <a:pt x="399" y="22"/>
                </a:lnTo>
                <a:lnTo>
                  <a:pt x="434" y="39"/>
                </a:lnTo>
                <a:lnTo>
                  <a:pt x="467" y="60"/>
                </a:lnTo>
                <a:lnTo>
                  <a:pt x="496" y="84"/>
                </a:lnTo>
                <a:lnTo>
                  <a:pt x="520" y="112"/>
                </a:lnTo>
                <a:lnTo>
                  <a:pt x="538" y="143"/>
                </a:lnTo>
                <a:lnTo>
                  <a:pt x="553" y="177"/>
                </a:lnTo>
                <a:lnTo>
                  <a:pt x="560" y="211"/>
                </a:lnTo>
                <a:lnTo>
                  <a:pt x="563" y="246"/>
                </a:lnTo>
                <a:lnTo>
                  <a:pt x="560" y="280"/>
                </a:lnTo>
                <a:lnTo>
                  <a:pt x="553" y="315"/>
                </a:lnTo>
                <a:lnTo>
                  <a:pt x="538" y="348"/>
                </a:lnTo>
                <a:lnTo>
                  <a:pt x="520" y="379"/>
                </a:lnTo>
                <a:lnTo>
                  <a:pt x="496" y="407"/>
                </a:lnTo>
                <a:lnTo>
                  <a:pt x="467" y="431"/>
                </a:lnTo>
                <a:lnTo>
                  <a:pt x="434" y="453"/>
                </a:lnTo>
                <a:lnTo>
                  <a:pt x="399" y="469"/>
                </a:lnTo>
                <a:lnTo>
                  <a:pt x="362" y="481"/>
                </a:lnTo>
                <a:lnTo>
                  <a:pt x="323" y="489"/>
                </a:lnTo>
                <a:lnTo>
                  <a:pt x="282" y="492"/>
                </a:lnTo>
                <a:lnTo>
                  <a:pt x="242" y="489"/>
                </a:lnTo>
                <a:lnTo>
                  <a:pt x="203" y="481"/>
                </a:lnTo>
                <a:lnTo>
                  <a:pt x="165" y="469"/>
                </a:lnTo>
                <a:lnTo>
                  <a:pt x="131" y="453"/>
                </a:lnTo>
                <a:lnTo>
                  <a:pt x="98" y="431"/>
                </a:lnTo>
                <a:lnTo>
                  <a:pt x="69" y="407"/>
                </a:lnTo>
                <a:lnTo>
                  <a:pt x="45" y="379"/>
                </a:lnTo>
                <a:lnTo>
                  <a:pt x="25" y="348"/>
                </a:lnTo>
                <a:lnTo>
                  <a:pt x="12" y="315"/>
                </a:lnTo>
                <a:lnTo>
                  <a:pt x="3" y="280"/>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33" name="Line 45"/>
          <p:cNvSpPr>
            <a:spLocks noChangeShapeType="1"/>
          </p:cNvSpPr>
          <p:nvPr/>
        </p:nvSpPr>
        <p:spPr bwMode="auto">
          <a:xfrm>
            <a:off x="3131122" y="2980267"/>
            <a:ext cx="625800"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4" name="Freeform 46"/>
          <p:cNvSpPr>
            <a:spLocks/>
          </p:cNvSpPr>
          <p:nvPr/>
        </p:nvSpPr>
        <p:spPr bwMode="auto">
          <a:xfrm>
            <a:off x="3756923" y="2856441"/>
            <a:ext cx="299665" cy="260350"/>
          </a:xfrm>
          <a:custGeom>
            <a:avLst/>
            <a:gdLst/>
            <a:ahLst/>
            <a:cxnLst>
              <a:cxn ang="0">
                <a:pos x="0" y="246"/>
              </a:cxn>
              <a:cxn ang="0">
                <a:pos x="3" y="211"/>
              </a:cxn>
              <a:cxn ang="0">
                <a:pos x="12" y="177"/>
              </a:cxn>
              <a:cxn ang="0">
                <a:pos x="25" y="143"/>
              </a:cxn>
              <a:cxn ang="0">
                <a:pos x="45" y="112"/>
              </a:cxn>
              <a:cxn ang="0">
                <a:pos x="69" y="84"/>
              </a:cxn>
              <a:cxn ang="0">
                <a:pos x="98" y="60"/>
              </a:cxn>
              <a:cxn ang="0">
                <a:pos x="131" y="39"/>
              </a:cxn>
              <a:cxn ang="0">
                <a:pos x="165" y="22"/>
              </a:cxn>
              <a:cxn ang="0">
                <a:pos x="203" y="10"/>
              </a:cxn>
              <a:cxn ang="0">
                <a:pos x="242" y="2"/>
              </a:cxn>
              <a:cxn ang="0">
                <a:pos x="282" y="0"/>
              </a:cxn>
              <a:cxn ang="0">
                <a:pos x="323" y="2"/>
              </a:cxn>
              <a:cxn ang="0">
                <a:pos x="362" y="10"/>
              </a:cxn>
              <a:cxn ang="0">
                <a:pos x="399" y="22"/>
              </a:cxn>
              <a:cxn ang="0">
                <a:pos x="434" y="39"/>
              </a:cxn>
              <a:cxn ang="0">
                <a:pos x="467" y="60"/>
              </a:cxn>
              <a:cxn ang="0">
                <a:pos x="496" y="84"/>
              </a:cxn>
              <a:cxn ang="0">
                <a:pos x="520" y="112"/>
              </a:cxn>
              <a:cxn ang="0">
                <a:pos x="538" y="143"/>
              </a:cxn>
              <a:cxn ang="0">
                <a:pos x="553" y="177"/>
              </a:cxn>
              <a:cxn ang="0">
                <a:pos x="560" y="211"/>
              </a:cxn>
              <a:cxn ang="0">
                <a:pos x="563" y="246"/>
              </a:cxn>
              <a:cxn ang="0">
                <a:pos x="560" y="281"/>
              </a:cxn>
              <a:cxn ang="0">
                <a:pos x="553" y="315"/>
              </a:cxn>
              <a:cxn ang="0">
                <a:pos x="538" y="348"/>
              </a:cxn>
              <a:cxn ang="0">
                <a:pos x="520" y="379"/>
              </a:cxn>
              <a:cxn ang="0">
                <a:pos x="496" y="407"/>
              </a:cxn>
              <a:cxn ang="0">
                <a:pos x="467" y="431"/>
              </a:cxn>
              <a:cxn ang="0">
                <a:pos x="434" y="453"/>
              </a:cxn>
              <a:cxn ang="0">
                <a:pos x="399" y="469"/>
              </a:cxn>
              <a:cxn ang="0">
                <a:pos x="362" y="481"/>
              </a:cxn>
              <a:cxn ang="0">
                <a:pos x="323" y="489"/>
              </a:cxn>
              <a:cxn ang="0">
                <a:pos x="282" y="492"/>
              </a:cxn>
              <a:cxn ang="0">
                <a:pos x="242" y="489"/>
              </a:cxn>
              <a:cxn ang="0">
                <a:pos x="203" y="481"/>
              </a:cxn>
              <a:cxn ang="0">
                <a:pos x="165" y="469"/>
              </a:cxn>
              <a:cxn ang="0">
                <a:pos x="131" y="453"/>
              </a:cxn>
              <a:cxn ang="0">
                <a:pos x="98" y="431"/>
              </a:cxn>
              <a:cxn ang="0">
                <a:pos x="69" y="407"/>
              </a:cxn>
              <a:cxn ang="0">
                <a:pos x="45" y="379"/>
              </a:cxn>
              <a:cxn ang="0">
                <a:pos x="25" y="348"/>
              </a:cxn>
              <a:cxn ang="0">
                <a:pos x="12" y="315"/>
              </a:cxn>
              <a:cxn ang="0">
                <a:pos x="3" y="281"/>
              </a:cxn>
              <a:cxn ang="0">
                <a:pos x="0" y="246"/>
              </a:cxn>
            </a:cxnLst>
            <a:rect l="0" t="0" r="r" b="b"/>
            <a:pathLst>
              <a:path w="563" h="492">
                <a:moveTo>
                  <a:pt x="0" y="246"/>
                </a:moveTo>
                <a:lnTo>
                  <a:pt x="3" y="211"/>
                </a:lnTo>
                <a:lnTo>
                  <a:pt x="12" y="177"/>
                </a:lnTo>
                <a:lnTo>
                  <a:pt x="25" y="143"/>
                </a:lnTo>
                <a:lnTo>
                  <a:pt x="45" y="112"/>
                </a:lnTo>
                <a:lnTo>
                  <a:pt x="69" y="84"/>
                </a:lnTo>
                <a:lnTo>
                  <a:pt x="98" y="60"/>
                </a:lnTo>
                <a:lnTo>
                  <a:pt x="131" y="39"/>
                </a:lnTo>
                <a:lnTo>
                  <a:pt x="165" y="22"/>
                </a:lnTo>
                <a:lnTo>
                  <a:pt x="203" y="10"/>
                </a:lnTo>
                <a:lnTo>
                  <a:pt x="242" y="2"/>
                </a:lnTo>
                <a:lnTo>
                  <a:pt x="282" y="0"/>
                </a:lnTo>
                <a:lnTo>
                  <a:pt x="323" y="2"/>
                </a:lnTo>
                <a:lnTo>
                  <a:pt x="362" y="10"/>
                </a:lnTo>
                <a:lnTo>
                  <a:pt x="399" y="22"/>
                </a:lnTo>
                <a:lnTo>
                  <a:pt x="434" y="39"/>
                </a:lnTo>
                <a:lnTo>
                  <a:pt x="467" y="60"/>
                </a:lnTo>
                <a:lnTo>
                  <a:pt x="496" y="84"/>
                </a:lnTo>
                <a:lnTo>
                  <a:pt x="520" y="112"/>
                </a:lnTo>
                <a:lnTo>
                  <a:pt x="538" y="143"/>
                </a:lnTo>
                <a:lnTo>
                  <a:pt x="553" y="177"/>
                </a:lnTo>
                <a:lnTo>
                  <a:pt x="560" y="211"/>
                </a:lnTo>
                <a:lnTo>
                  <a:pt x="563" y="246"/>
                </a:lnTo>
                <a:lnTo>
                  <a:pt x="560" y="281"/>
                </a:lnTo>
                <a:lnTo>
                  <a:pt x="553" y="315"/>
                </a:lnTo>
                <a:lnTo>
                  <a:pt x="538" y="348"/>
                </a:lnTo>
                <a:lnTo>
                  <a:pt x="520" y="379"/>
                </a:lnTo>
                <a:lnTo>
                  <a:pt x="496" y="407"/>
                </a:lnTo>
                <a:lnTo>
                  <a:pt x="467" y="431"/>
                </a:lnTo>
                <a:lnTo>
                  <a:pt x="434" y="453"/>
                </a:lnTo>
                <a:lnTo>
                  <a:pt x="399" y="469"/>
                </a:lnTo>
                <a:lnTo>
                  <a:pt x="362" y="481"/>
                </a:lnTo>
                <a:lnTo>
                  <a:pt x="323" y="489"/>
                </a:lnTo>
                <a:lnTo>
                  <a:pt x="282" y="492"/>
                </a:lnTo>
                <a:lnTo>
                  <a:pt x="242" y="489"/>
                </a:lnTo>
                <a:lnTo>
                  <a:pt x="203" y="481"/>
                </a:lnTo>
                <a:lnTo>
                  <a:pt x="165" y="469"/>
                </a:lnTo>
                <a:lnTo>
                  <a:pt x="131" y="453"/>
                </a:lnTo>
                <a:lnTo>
                  <a:pt x="98" y="431"/>
                </a:lnTo>
                <a:lnTo>
                  <a:pt x="69" y="407"/>
                </a:lnTo>
                <a:lnTo>
                  <a:pt x="45" y="379"/>
                </a:lnTo>
                <a:lnTo>
                  <a:pt x="25" y="348"/>
                </a:lnTo>
                <a:lnTo>
                  <a:pt x="12" y="315"/>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35" name="Line 47"/>
          <p:cNvSpPr>
            <a:spLocks noChangeShapeType="1"/>
          </p:cNvSpPr>
          <p:nvPr/>
        </p:nvSpPr>
        <p:spPr bwMode="auto">
          <a:xfrm>
            <a:off x="3131122" y="2606675"/>
            <a:ext cx="625800" cy="379942"/>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6" name="Line 48"/>
          <p:cNvSpPr>
            <a:spLocks noChangeShapeType="1"/>
          </p:cNvSpPr>
          <p:nvPr/>
        </p:nvSpPr>
        <p:spPr bwMode="auto">
          <a:xfrm flipV="1">
            <a:off x="3131122" y="2986617"/>
            <a:ext cx="625800" cy="367241"/>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37" name="Rectangle 49"/>
          <p:cNvSpPr>
            <a:spLocks noChangeArrowheads="1"/>
          </p:cNvSpPr>
          <p:nvPr/>
        </p:nvSpPr>
        <p:spPr bwMode="auto">
          <a:xfrm>
            <a:off x="358962" y="3230033"/>
            <a:ext cx="715806" cy="579967"/>
          </a:xfrm>
          <a:prstGeom prst="rect">
            <a:avLst/>
          </a:prstGeom>
          <a:solidFill>
            <a:srgbClr val="FFFFFF"/>
          </a:solidFill>
          <a:ln w="3175">
            <a:solidFill>
              <a:srgbClr val="000000"/>
            </a:solidFill>
            <a:miter lim="800000"/>
            <a:headEnd/>
            <a:tailEnd/>
          </a:ln>
        </p:spPr>
        <p:txBody>
          <a:bodyPr lIns="60972" tIns="30486" rIns="60972" bIns="30486"/>
          <a:lstStyle/>
          <a:p>
            <a:endParaRPr lang="en-US" b="1">
              <a:latin typeface="+mn-lt"/>
            </a:endParaRPr>
          </a:p>
        </p:txBody>
      </p:sp>
      <p:sp>
        <p:nvSpPr>
          <p:cNvPr id="1650738" name="Rectangle 50"/>
          <p:cNvSpPr>
            <a:spLocks noChangeArrowheads="1"/>
          </p:cNvSpPr>
          <p:nvPr/>
        </p:nvSpPr>
        <p:spPr bwMode="auto">
          <a:xfrm>
            <a:off x="502970" y="3467100"/>
            <a:ext cx="411972" cy="107722"/>
          </a:xfrm>
          <a:prstGeom prst="rect">
            <a:avLst/>
          </a:prstGeom>
          <a:noFill/>
          <a:ln w="9525">
            <a:noFill/>
            <a:miter lim="800000"/>
            <a:headEnd/>
            <a:tailEnd/>
          </a:ln>
        </p:spPr>
        <p:txBody>
          <a:bodyPr wrap="none" lIns="0" tIns="0" rIns="0" bIns="0">
            <a:spAutoFit/>
          </a:bodyPr>
          <a:lstStyle/>
          <a:p>
            <a:r>
              <a:rPr lang="en-US" sz="700" b="1" dirty="0">
                <a:solidFill>
                  <a:srgbClr val="000000"/>
                </a:solidFill>
                <a:latin typeface="+mn-lt"/>
              </a:rPr>
              <a:t>Agency D</a:t>
            </a:r>
            <a:endParaRPr lang="en-US" b="1" dirty="0">
              <a:latin typeface="+mn-lt"/>
            </a:endParaRPr>
          </a:p>
        </p:txBody>
      </p:sp>
      <p:sp>
        <p:nvSpPr>
          <p:cNvPr id="1650739" name="Rectangle 51"/>
          <p:cNvSpPr>
            <a:spLocks noChangeArrowheads="1"/>
          </p:cNvSpPr>
          <p:nvPr/>
        </p:nvSpPr>
        <p:spPr bwMode="auto">
          <a:xfrm>
            <a:off x="1067356" y="3597275"/>
            <a:ext cx="7413" cy="105833"/>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740" name="Freeform 52"/>
          <p:cNvSpPr>
            <a:spLocks/>
          </p:cNvSpPr>
          <p:nvPr/>
        </p:nvSpPr>
        <p:spPr bwMode="auto">
          <a:xfrm>
            <a:off x="1074768" y="3543300"/>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 ang="0">
                <a:pos x="0" y="302"/>
              </a:cxn>
            </a:cxnLst>
            <a:rect l="0" t="0" r="r" b="b"/>
            <a:pathLst>
              <a:path w="1577" h="403">
                <a:moveTo>
                  <a:pt x="0" y="302"/>
                </a:moveTo>
                <a:lnTo>
                  <a:pt x="1464" y="302"/>
                </a:lnTo>
                <a:lnTo>
                  <a:pt x="1464" y="403"/>
                </a:lnTo>
                <a:lnTo>
                  <a:pt x="1577" y="202"/>
                </a:lnTo>
                <a:lnTo>
                  <a:pt x="1464" y="0"/>
                </a:lnTo>
                <a:lnTo>
                  <a:pt x="1464" y="101"/>
                </a:lnTo>
                <a:lnTo>
                  <a:pt x="0" y="101"/>
                </a:lnTo>
                <a:lnTo>
                  <a:pt x="0" y="302"/>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41" name="Freeform 53"/>
          <p:cNvSpPr>
            <a:spLocks/>
          </p:cNvSpPr>
          <p:nvPr/>
        </p:nvSpPr>
        <p:spPr bwMode="auto">
          <a:xfrm>
            <a:off x="1074768" y="3543300"/>
            <a:ext cx="834401" cy="213783"/>
          </a:xfrm>
          <a:custGeom>
            <a:avLst/>
            <a:gdLst/>
            <a:ahLst/>
            <a:cxnLst>
              <a:cxn ang="0">
                <a:pos x="0" y="302"/>
              </a:cxn>
              <a:cxn ang="0">
                <a:pos x="1464" y="302"/>
              </a:cxn>
              <a:cxn ang="0">
                <a:pos x="1464" y="403"/>
              </a:cxn>
              <a:cxn ang="0">
                <a:pos x="1577" y="202"/>
              </a:cxn>
              <a:cxn ang="0">
                <a:pos x="1464" y="0"/>
              </a:cxn>
              <a:cxn ang="0">
                <a:pos x="1464" y="101"/>
              </a:cxn>
              <a:cxn ang="0">
                <a:pos x="0" y="101"/>
              </a:cxn>
            </a:cxnLst>
            <a:rect l="0" t="0" r="r" b="b"/>
            <a:pathLst>
              <a:path w="1577" h="403">
                <a:moveTo>
                  <a:pt x="0" y="302"/>
                </a:moveTo>
                <a:lnTo>
                  <a:pt x="1464" y="302"/>
                </a:lnTo>
                <a:lnTo>
                  <a:pt x="1464" y="403"/>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42" name="Rectangle 54"/>
          <p:cNvSpPr>
            <a:spLocks noChangeArrowheads="1"/>
          </p:cNvSpPr>
          <p:nvPr/>
        </p:nvSpPr>
        <p:spPr bwMode="auto">
          <a:xfrm>
            <a:off x="1269603" y="3607858"/>
            <a:ext cx="387927"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D-n</a:t>
            </a:r>
            <a:endParaRPr lang="en-US" b="1" dirty="0">
              <a:latin typeface="+mn-lt"/>
            </a:endParaRPr>
          </a:p>
        </p:txBody>
      </p:sp>
      <p:sp>
        <p:nvSpPr>
          <p:cNvPr id="1650743" name="Rectangle 55"/>
          <p:cNvSpPr>
            <a:spLocks noChangeArrowheads="1"/>
          </p:cNvSpPr>
          <p:nvPr/>
        </p:nvSpPr>
        <p:spPr bwMode="auto">
          <a:xfrm>
            <a:off x="1067356" y="3310467"/>
            <a:ext cx="7413" cy="105833"/>
          </a:xfrm>
          <a:prstGeom prst="rect">
            <a:avLst/>
          </a:prstGeom>
          <a:solidFill>
            <a:srgbClr val="FFFFFF"/>
          </a:solidFill>
          <a:ln w="9525">
            <a:noFill/>
            <a:miter lim="800000"/>
            <a:headEnd/>
            <a:tailEnd/>
          </a:ln>
        </p:spPr>
        <p:txBody>
          <a:bodyPr lIns="60972" tIns="30486" rIns="60972" bIns="30486"/>
          <a:lstStyle/>
          <a:p>
            <a:endParaRPr lang="en-US" b="1">
              <a:latin typeface="+mn-lt"/>
            </a:endParaRPr>
          </a:p>
        </p:txBody>
      </p:sp>
      <p:sp>
        <p:nvSpPr>
          <p:cNvPr id="1650744" name="Freeform 56"/>
          <p:cNvSpPr>
            <a:spLocks/>
          </p:cNvSpPr>
          <p:nvPr/>
        </p:nvSpPr>
        <p:spPr bwMode="auto">
          <a:xfrm>
            <a:off x="1074768" y="3256492"/>
            <a:ext cx="834401" cy="213783"/>
          </a:xfrm>
          <a:custGeom>
            <a:avLst/>
            <a:gdLst/>
            <a:ahLst/>
            <a:cxnLst>
              <a:cxn ang="0">
                <a:pos x="0" y="303"/>
              </a:cxn>
              <a:cxn ang="0">
                <a:pos x="1464" y="303"/>
              </a:cxn>
              <a:cxn ang="0">
                <a:pos x="1464" y="404"/>
              </a:cxn>
              <a:cxn ang="0">
                <a:pos x="1577" y="202"/>
              </a:cxn>
              <a:cxn ang="0">
                <a:pos x="1464" y="0"/>
              </a:cxn>
              <a:cxn ang="0">
                <a:pos x="1464" y="101"/>
              </a:cxn>
              <a:cxn ang="0">
                <a:pos x="0" y="101"/>
              </a:cxn>
              <a:cxn ang="0">
                <a:pos x="0" y="303"/>
              </a:cxn>
            </a:cxnLst>
            <a:rect l="0" t="0" r="r" b="b"/>
            <a:pathLst>
              <a:path w="1577" h="404">
                <a:moveTo>
                  <a:pt x="0" y="303"/>
                </a:moveTo>
                <a:lnTo>
                  <a:pt x="1464" y="303"/>
                </a:lnTo>
                <a:lnTo>
                  <a:pt x="1464" y="404"/>
                </a:lnTo>
                <a:lnTo>
                  <a:pt x="1577" y="202"/>
                </a:lnTo>
                <a:lnTo>
                  <a:pt x="1464" y="0"/>
                </a:lnTo>
                <a:lnTo>
                  <a:pt x="1464" y="101"/>
                </a:lnTo>
                <a:lnTo>
                  <a:pt x="0" y="101"/>
                </a:lnTo>
                <a:lnTo>
                  <a:pt x="0" y="303"/>
                </a:lnTo>
                <a:close/>
              </a:path>
            </a:pathLst>
          </a:custGeom>
          <a:solidFill>
            <a:srgbClr val="FFFFFF"/>
          </a:solidFill>
          <a:ln w="9525">
            <a:noFill/>
            <a:round/>
            <a:headEnd/>
            <a:tailEnd/>
          </a:ln>
        </p:spPr>
        <p:txBody>
          <a:bodyPr lIns="60972" tIns="30486" rIns="60972" bIns="30486"/>
          <a:lstStyle/>
          <a:p>
            <a:endParaRPr lang="en-US" b="1">
              <a:latin typeface="+mn-lt"/>
            </a:endParaRPr>
          </a:p>
        </p:txBody>
      </p:sp>
      <p:sp>
        <p:nvSpPr>
          <p:cNvPr id="1650745" name="Freeform 57"/>
          <p:cNvSpPr>
            <a:spLocks/>
          </p:cNvSpPr>
          <p:nvPr/>
        </p:nvSpPr>
        <p:spPr bwMode="auto">
          <a:xfrm>
            <a:off x="1074768" y="3256492"/>
            <a:ext cx="834401" cy="213783"/>
          </a:xfrm>
          <a:custGeom>
            <a:avLst/>
            <a:gdLst/>
            <a:ahLst/>
            <a:cxnLst>
              <a:cxn ang="0">
                <a:pos x="0" y="303"/>
              </a:cxn>
              <a:cxn ang="0">
                <a:pos x="1464" y="303"/>
              </a:cxn>
              <a:cxn ang="0">
                <a:pos x="1464" y="404"/>
              </a:cxn>
              <a:cxn ang="0">
                <a:pos x="1577" y="202"/>
              </a:cxn>
              <a:cxn ang="0">
                <a:pos x="1464" y="0"/>
              </a:cxn>
              <a:cxn ang="0">
                <a:pos x="1464" y="101"/>
              </a:cxn>
              <a:cxn ang="0">
                <a:pos x="0" y="101"/>
              </a:cxn>
            </a:cxnLst>
            <a:rect l="0" t="0" r="r" b="b"/>
            <a:pathLst>
              <a:path w="1577" h="404">
                <a:moveTo>
                  <a:pt x="0" y="303"/>
                </a:moveTo>
                <a:lnTo>
                  <a:pt x="1464" y="303"/>
                </a:lnTo>
                <a:lnTo>
                  <a:pt x="1464" y="404"/>
                </a:lnTo>
                <a:lnTo>
                  <a:pt x="1577" y="202"/>
                </a:lnTo>
                <a:lnTo>
                  <a:pt x="1464" y="0"/>
                </a:lnTo>
                <a:lnTo>
                  <a:pt x="1464" y="101"/>
                </a:lnTo>
                <a:lnTo>
                  <a:pt x="0" y="101"/>
                </a:lnTo>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46" name="Rectangle 58"/>
          <p:cNvSpPr>
            <a:spLocks noChangeArrowheads="1"/>
          </p:cNvSpPr>
          <p:nvPr/>
        </p:nvSpPr>
        <p:spPr bwMode="auto">
          <a:xfrm>
            <a:off x="1271721" y="3321050"/>
            <a:ext cx="384721" cy="76944"/>
          </a:xfrm>
          <a:prstGeom prst="rect">
            <a:avLst/>
          </a:prstGeom>
          <a:noFill/>
          <a:ln w="9525">
            <a:noFill/>
            <a:miter lim="800000"/>
            <a:headEnd/>
            <a:tailEnd/>
          </a:ln>
        </p:spPr>
        <p:txBody>
          <a:bodyPr wrap="none" lIns="0" tIns="0" rIns="0" bIns="0">
            <a:spAutoFit/>
          </a:bodyPr>
          <a:lstStyle/>
          <a:p>
            <a:r>
              <a:rPr lang="en-US" sz="500" b="1" dirty="0">
                <a:solidFill>
                  <a:srgbClr val="000000"/>
                </a:solidFill>
                <a:latin typeface="+mn-lt"/>
              </a:rPr>
              <a:t>Program D-1</a:t>
            </a:r>
            <a:endParaRPr lang="en-US" b="1" dirty="0">
              <a:latin typeface="+mn-lt"/>
            </a:endParaRPr>
          </a:p>
        </p:txBody>
      </p:sp>
      <p:sp>
        <p:nvSpPr>
          <p:cNvPr id="1650747" name="Line 59"/>
          <p:cNvSpPr>
            <a:spLocks noChangeShapeType="1"/>
          </p:cNvSpPr>
          <p:nvPr/>
        </p:nvSpPr>
        <p:spPr bwMode="auto">
          <a:xfrm flipH="1">
            <a:off x="2266013" y="3353858"/>
            <a:ext cx="567562" cy="6350"/>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48" name="Freeform 60"/>
          <p:cNvSpPr>
            <a:spLocks/>
          </p:cNvSpPr>
          <p:nvPr/>
        </p:nvSpPr>
        <p:spPr bwMode="auto">
          <a:xfrm>
            <a:off x="1968467" y="3230033"/>
            <a:ext cx="297546" cy="260350"/>
          </a:xfrm>
          <a:custGeom>
            <a:avLst/>
            <a:gdLst/>
            <a:ahLst/>
            <a:cxnLst>
              <a:cxn ang="0">
                <a:pos x="0" y="246"/>
              </a:cxn>
              <a:cxn ang="0">
                <a:pos x="3" y="211"/>
              </a:cxn>
              <a:cxn ang="0">
                <a:pos x="12" y="178"/>
              </a:cxn>
              <a:cxn ang="0">
                <a:pos x="25" y="144"/>
              </a:cxn>
              <a:cxn ang="0">
                <a:pos x="45" y="113"/>
              </a:cxn>
              <a:cxn ang="0">
                <a:pos x="69" y="85"/>
              </a:cxn>
              <a:cxn ang="0">
                <a:pos x="97" y="61"/>
              </a:cxn>
              <a:cxn ang="0">
                <a:pos x="130" y="39"/>
              </a:cxn>
              <a:cxn ang="0">
                <a:pos x="165" y="23"/>
              </a:cxn>
              <a:cxn ang="0">
                <a:pos x="202" y="11"/>
              </a:cxn>
              <a:cxn ang="0">
                <a:pos x="241" y="3"/>
              </a:cxn>
              <a:cxn ang="0">
                <a:pos x="282" y="0"/>
              </a:cxn>
              <a:cxn ang="0">
                <a:pos x="322" y="3"/>
              </a:cxn>
              <a:cxn ang="0">
                <a:pos x="362" y="11"/>
              </a:cxn>
              <a:cxn ang="0">
                <a:pos x="399" y="23"/>
              </a:cxn>
              <a:cxn ang="0">
                <a:pos x="434" y="39"/>
              </a:cxn>
              <a:cxn ang="0">
                <a:pos x="467" y="61"/>
              </a:cxn>
              <a:cxn ang="0">
                <a:pos x="495" y="85"/>
              </a:cxn>
              <a:cxn ang="0">
                <a:pos x="519" y="113"/>
              </a:cxn>
              <a:cxn ang="0">
                <a:pos x="537" y="144"/>
              </a:cxn>
              <a:cxn ang="0">
                <a:pos x="552" y="178"/>
              </a:cxn>
              <a:cxn ang="0">
                <a:pos x="560" y="211"/>
              </a:cxn>
              <a:cxn ang="0">
                <a:pos x="563" y="246"/>
              </a:cxn>
              <a:cxn ang="0">
                <a:pos x="560" y="281"/>
              </a:cxn>
              <a:cxn ang="0">
                <a:pos x="552" y="316"/>
              </a:cxn>
              <a:cxn ang="0">
                <a:pos x="537" y="348"/>
              </a:cxn>
              <a:cxn ang="0">
                <a:pos x="519" y="379"/>
              </a:cxn>
              <a:cxn ang="0">
                <a:pos x="495" y="408"/>
              </a:cxn>
              <a:cxn ang="0">
                <a:pos x="467" y="432"/>
              </a:cxn>
              <a:cxn ang="0">
                <a:pos x="434" y="453"/>
              </a:cxn>
              <a:cxn ang="0">
                <a:pos x="399" y="469"/>
              </a:cxn>
              <a:cxn ang="0">
                <a:pos x="362" y="481"/>
              </a:cxn>
              <a:cxn ang="0">
                <a:pos x="322" y="490"/>
              </a:cxn>
              <a:cxn ang="0">
                <a:pos x="282" y="492"/>
              </a:cxn>
              <a:cxn ang="0">
                <a:pos x="241" y="490"/>
              </a:cxn>
              <a:cxn ang="0">
                <a:pos x="202" y="481"/>
              </a:cxn>
              <a:cxn ang="0">
                <a:pos x="165" y="469"/>
              </a:cxn>
              <a:cxn ang="0">
                <a:pos x="130" y="453"/>
              </a:cxn>
              <a:cxn ang="0">
                <a:pos x="97" y="432"/>
              </a:cxn>
              <a:cxn ang="0">
                <a:pos x="69" y="408"/>
              </a:cxn>
              <a:cxn ang="0">
                <a:pos x="45" y="379"/>
              </a:cxn>
              <a:cxn ang="0">
                <a:pos x="25" y="348"/>
              </a:cxn>
              <a:cxn ang="0">
                <a:pos x="12" y="316"/>
              </a:cxn>
              <a:cxn ang="0">
                <a:pos x="3" y="281"/>
              </a:cxn>
              <a:cxn ang="0">
                <a:pos x="0" y="246"/>
              </a:cxn>
            </a:cxnLst>
            <a:rect l="0" t="0" r="r" b="b"/>
            <a:pathLst>
              <a:path w="563" h="492">
                <a:moveTo>
                  <a:pt x="0" y="246"/>
                </a:moveTo>
                <a:lnTo>
                  <a:pt x="3" y="211"/>
                </a:lnTo>
                <a:lnTo>
                  <a:pt x="12" y="178"/>
                </a:lnTo>
                <a:lnTo>
                  <a:pt x="25" y="144"/>
                </a:lnTo>
                <a:lnTo>
                  <a:pt x="45" y="113"/>
                </a:lnTo>
                <a:lnTo>
                  <a:pt x="69" y="85"/>
                </a:lnTo>
                <a:lnTo>
                  <a:pt x="97" y="61"/>
                </a:lnTo>
                <a:lnTo>
                  <a:pt x="130" y="39"/>
                </a:lnTo>
                <a:lnTo>
                  <a:pt x="165" y="23"/>
                </a:lnTo>
                <a:lnTo>
                  <a:pt x="202" y="11"/>
                </a:lnTo>
                <a:lnTo>
                  <a:pt x="241" y="3"/>
                </a:lnTo>
                <a:lnTo>
                  <a:pt x="282" y="0"/>
                </a:lnTo>
                <a:lnTo>
                  <a:pt x="322" y="3"/>
                </a:lnTo>
                <a:lnTo>
                  <a:pt x="362" y="11"/>
                </a:lnTo>
                <a:lnTo>
                  <a:pt x="399" y="23"/>
                </a:lnTo>
                <a:lnTo>
                  <a:pt x="434" y="39"/>
                </a:lnTo>
                <a:lnTo>
                  <a:pt x="467" y="61"/>
                </a:lnTo>
                <a:lnTo>
                  <a:pt x="495" y="85"/>
                </a:lnTo>
                <a:lnTo>
                  <a:pt x="519" y="113"/>
                </a:lnTo>
                <a:lnTo>
                  <a:pt x="537" y="144"/>
                </a:lnTo>
                <a:lnTo>
                  <a:pt x="552" y="178"/>
                </a:lnTo>
                <a:lnTo>
                  <a:pt x="560" y="211"/>
                </a:lnTo>
                <a:lnTo>
                  <a:pt x="563" y="246"/>
                </a:lnTo>
                <a:lnTo>
                  <a:pt x="560" y="281"/>
                </a:lnTo>
                <a:lnTo>
                  <a:pt x="552" y="316"/>
                </a:lnTo>
                <a:lnTo>
                  <a:pt x="537" y="348"/>
                </a:lnTo>
                <a:lnTo>
                  <a:pt x="519" y="379"/>
                </a:lnTo>
                <a:lnTo>
                  <a:pt x="495" y="408"/>
                </a:lnTo>
                <a:lnTo>
                  <a:pt x="467" y="432"/>
                </a:lnTo>
                <a:lnTo>
                  <a:pt x="434" y="453"/>
                </a:lnTo>
                <a:lnTo>
                  <a:pt x="399" y="469"/>
                </a:lnTo>
                <a:lnTo>
                  <a:pt x="362" y="481"/>
                </a:lnTo>
                <a:lnTo>
                  <a:pt x="322" y="490"/>
                </a:lnTo>
                <a:lnTo>
                  <a:pt x="282" y="492"/>
                </a:lnTo>
                <a:lnTo>
                  <a:pt x="241" y="490"/>
                </a:lnTo>
                <a:lnTo>
                  <a:pt x="202" y="481"/>
                </a:lnTo>
                <a:lnTo>
                  <a:pt x="165" y="469"/>
                </a:lnTo>
                <a:lnTo>
                  <a:pt x="130" y="453"/>
                </a:lnTo>
                <a:lnTo>
                  <a:pt x="97" y="432"/>
                </a:lnTo>
                <a:lnTo>
                  <a:pt x="69" y="408"/>
                </a:lnTo>
                <a:lnTo>
                  <a:pt x="45" y="379"/>
                </a:lnTo>
                <a:lnTo>
                  <a:pt x="25" y="348"/>
                </a:lnTo>
                <a:lnTo>
                  <a:pt x="12" y="316"/>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49" name="Freeform 61"/>
          <p:cNvSpPr>
            <a:spLocks/>
          </p:cNvSpPr>
          <p:nvPr/>
        </p:nvSpPr>
        <p:spPr bwMode="auto">
          <a:xfrm>
            <a:off x="1968467" y="3543300"/>
            <a:ext cx="297546" cy="260350"/>
          </a:xfrm>
          <a:custGeom>
            <a:avLst/>
            <a:gdLst/>
            <a:ahLst/>
            <a:cxnLst>
              <a:cxn ang="0">
                <a:pos x="0" y="246"/>
              </a:cxn>
              <a:cxn ang="0">
                <a:pos x="3" y="211"/>
              </a:cxn>
              <a:cxn ang="0">
                <a:pos x="12" y="176"/>
              </a:cxn>
              <a:cxn ang="0">
                <a:pos x="25" y="144"/>
              </a:cxn>
              <a:cxn ang="0">
                <a:pos x="45" y="113"/>
              </a:cxn>
              <a:cxn ang="0">
                <a:pos x="69" y="85"/>
              </a:cxn>
              <a:cxn ang="0">
                <a:pos x="97" y="61"/>
              </a:cxn>
              <a:cxn ang="0">
                <a:pos x="130" y="39"/>
              </a:cxn>
              <a:cxn ang="0">
                <a:pos x="165" y="22"/>
              </a:cxn>
              <a:cxn ang="0">
                <a:pos x="202" y="9"/>
              </a:cxn>
              <a:cxn ang="0">
                <a:pos x="241" y="3"/>
              </a:cxn>
              <a:cxn ang="0">
                <a:pos x="282" y="0"/>
              </a:cxn>
              <a:cxn ang="0">
                <a:pos x="322" y="3"/>
              </a:cxn>
              <a:cxn ang="0">
                <a:pos x="362" y="9"/>
              </a:cxn>
              <a:cxn ang="0">
                <a:pos x="399" y="22"/>
              </a:cxn>
              <a:cxn ang="0">
                <a:pos x="434" y="39"/>
              </a:cxn>
              <a:cxn ang="0">
                <a:pos x="467" y="61"/>
              </a:cxn>
              <a:cxn ang="0">
                <a:pos x="495" y="85"/>
              </a:cxn>
              <a:cxn ang="0">
                <a:pos x="519" y="113"/>
              </a:cxn>
              <a:cxn ang="0">
                <a:pos x="537" y="144"/>
              </a:cxn>
              <a:cxn ang="0">
                <a:pos x="552" y="176"/>
              </a:cxn>
              <a:cxn ang="0">
                <a:pos x="560" y="211"/>
              </a:cxn>
              <a:cxn ang="0">
                <a:pos x="563" y="246"/>
              </a:cxn>
              <a:cxn ang="0">
                <a:pos x="560" y="281"/>
              </a:cxn>
              <a:cxn ang="0">
                <a:pos x="552" y="315"/>
              </a:cxn>
              <a:cxn ang="0">
                <a:pos x="537" y="348"/>
              </a:cxn>
              <a:cxn ang="0">
                <a:pos x="519" y="379"/>
              </a:cxn>
              <a:cxn ang="0">
                <a:pos x="495" y="406"/>
              </a:cxn>
              <a:cxn ang="0">
                <a:pos x="467" y="432"/>
              </a:cxn>
              <a:cxn ang="0">
                <a:pos x="434" y="452"/>
              </a:cxn>
              <a:cxn ang="0">
                <a:pos x="399" y="469"/>
              </a:cxn>
              <a:cxn ang="0">
                <a:pos x="362" y="481"/>
              </a:cxn>
              <a:cxn ang="0">
                <a:pos x="322" y="489"/>
              </a:cxn>
              <a:cxn ang="0">
                <a:pos x="282" y="492"/>
              </a:cxn>
              <a:cxn ang="0">
                <a:pos x="241" y="489"/>
              </a:cxn>
              <a:cxn ang="0">
                <a:pos x="202" y="481"/>
              </a:cxn>
              <a:cxn ang="0">
                <a:pos x="165" y="469"/>
              </a:cxn>
              <a:cxn ang="0">
                <a:pos x="130" y="452"/>
              </a:cxn>
              <a:cxn ang="0">
                <a:pos x="97" y="432"/>
              </a:cxn>
              <a:cxn ang="0">
                <a:pos x="69" y="406"/>
              </a:cxn>
              <a:cxn ang="0">
                <a:pos x="45" y="379"/>
              </a:cxn>
              <a:cxn ang="0">
                <a:pos x="25" y="348"/>
              </a:cxn>
              <a:cxn ang="0">
                <a:pos x="12" y="315"/>
              </a:cxn>
              <a:cxn ang="0">
                <a:pos x="3" y="281"/>
              </a:cxn>
              <a:cxn ang="0">
                <a:pos x="0" y="246"/>
              </a:cxn>
            </a:cxnLst>
            <a:rect l="0" t="0" r="r" b="b"/>
            <a:pathLst>
              <a:path w="563" h="492">
                <a:moveTo>
                  <a:pt x="0" y="246"/>
                </a:moveTo>
                <a:lnTo>
                  <a:pt x="3" y="211"/>
                </a:lnTo>
                <a:lnTo>
                  <a:pt x="12" y="176"/>
                </a:lnTo>
                <a:lnTo>
                  <a:pt x="25" y="144"/>
                </a:lnTo>
                <a:lnTo>
                  <a:pt x="45" y="113"/>
                </a:lnTo>
                <a:lnTo>
                  <a:pt x="69" y="85"/>
                </a:lnTo>
                <a:lnTo>
                  <a:pt x="97" y="61"/>
                </a:lnTo>
                <a:lnTo>
                  <a:pt x="130" y="39"/>
                </a:lnTo>
                <a:lnTo>
                  <a:pt x="165" y="22"/>
                </a:lnTo>
                <a:lnTo>
                  <a:pt x="202" y="9"/>
                </a:lnTo>
                <a:lnTo>
                  <a:pt x="241" y="3"/>
                </a:lnTo>
                <a:lnTo>
                  <a:pt x="282" y="0"/>
                </a:lnTo>
                <a:lnTo>
                  <a:pt x="322" y="3"/>
                </a:lnTo>
                <a:lnTo>
                  <a:pt x="362" y="9"/>
                </a:lnTo>
                <a:lnTo>
                  <a:pt x="399" y="22"/>
                </a:lnTo>
                <a:lnTo>
                  <a:pt x="434" y="39"/>
                </a:lnTo>
                <a:lnTo>
                  <a:pt x="467" y="61"/>
                </a:lnTo>
                <a:lnTo>
                  <a:pt x="495" y="85"/>
                </a:lnTo>
                <a:lnTo>
                  <a:pt x="519" y="113"/>
                </a:lnTo>
                <a:lnTo>
                  <a:pt x="537" y="144"/>
                </a:lnTo>
                <a:lnTo>
                  <a:pt x="552" y="176"/>
                </a:lnTo>
                <a:lnTo>
                  <a:pt x="560" y="211"/>
                </a:lnTo>
                <a:lnTo>
                  <a:pt x="563" y="246"/>
                </a:lnTo>
                <a:lnTo>
                  <a:pt x="560" y="281"/>
                </a:lnTo>
                <a:lnTo>
                  <a:pt x="552" y="315"/>
                </a:lnTo>
                <a:lnTo>
                  <a:pt x="537" y="348"/>
                </a:lnTo>
                <a:lnTo>
                  <a:pt x="519" y="379"/>
                </a:lnTo>
                <a:lnTo>
                  <a:pt x="495" y="406"/>
                </a:lnTo>
                <a:lnTo>
                  <a:pt x="467" y="432"/>
                </a:lnTo>
                <a:lnTo>
                  <a:pt x="434" y="452"/>
                </a:lnTo>
                <a:lnTo>
                  <a:pt x="399" y="469"/>
                </a:lnTo>
                <a:lnTo>
                  <a:pt x="362" y="481"/>
                </a:lnTo>
                <a:lnTo>
                  <a:pt x="322" y="489"/>
                </a:lnTo>
                <a:lnTo>
                  <a:pt x="282" y="492"/>
                </a:lnTo>
                <a:lnTo>
                  <a:pt x="241" y="489"/>
                </a:lnTo>
                <a:lnTo>
                  <a:pt x="202" y="481"/>
                </a:lnTo>
                <a:lnTo>
                  <a:pt x="165" y="469"/>
                </a:lnTo>
                <a:lnTo>
                  <a:pt x="130" y="452"/>
                </a:lnTo>
                <a:lnTo>
                  <a:pt x="97" y="432"/>
                </a:lnTo>
                <a:lnTo>
                  <a:pt x="69" y="406"/>
                </a:lnTo>
                <a:lnTo>
                  <a:pt x="45" y="379"/>
                </a:lnTo>
                <a:lnTo>
                  <a:pt x="25" y="348"/>
                </a:lnTo>
                <a:lnTo>
                  <a:pt x="12" y="315"/>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50" name="Freeform 62"/>
          <p:cNvSpPr>
            <a:spLocks/>
          </p:cNvSpPr>
          <p:nvPr/>
        </p:nvSpPr>
        <p:spPr bwMode="auto">
          <a:xfrm>
            <a:off x="2833575" y="3223683"/>
            <a:ext cx="297547" cy="260350"/>
          </a:xfrm>
          <a:custGeom>
            <a:avLst/>
            <a:gdLst/>
            <a:ahLst/>
            <a:cxnLst>
              <a:cxn ang="0">
                <a:pos x="0" y="246"/>
              </a:cxn>
              <a:cxn ang="0">
                <a:pos x="3" y="211"/>
              </a:cxn>
              <a:cxn ang="0">
                <a:pos x="10" y="176"/>
              </a:cxn>
              <a:cxn ang="0">
                <a:pos x="25" y="144"/>
              </a:cxn>
              <a:cxn ang="0">
                <a:pos x="45" y="113"/>
              </a:cxn>
              <a:cxn ang="0">
                <a:pos x="69" y="85"/>
              </a:cxn>
              <a:cxn ang="0">
                <a:pos x="97" y="61"/>
              </a:cxn>
              <a:cxn ang="0">
                <a:pos x="129" y="39"/>
              </a:cxn>
              <a:cxn ang="0">
                <a:pos x="163" y="22"/>
              </a:cxn>
              <a:cxn ang="0">
                <a:pos x="202" y="10"/>
              </a:cxn>
              <a:cxn ang="0">
                <a:pos x="241" y="3"/>
              </a:cxn>
              <a:cxn ang="0">
                <a:pos x="281" y="0"/>
              </a:cxn>
              <a:cxn ang="0">
                <a:pos x="321" y="3"/>
              </a:cxn>
              <a:cxn ang="0">
                <a:pos x="360" y="10"/>
              </a:cxn>
              <a:cxn ang="0">
                <a:pos x="398" y="22"/>
              </a:cxn>
              <a:cxn ang="0">
                <a:pos x="434" y="39"/>
              </a:cxn>
              <a:cxn ang="0">
                <a:pos x="465" y="61"/>
              </a:cxn>
              <a:cxn ang="0">
                <a:pos x="494" y="85"/>
              </a:cxn>
              <a:cxn ang="0">
                <a:pos x="518" y="113"/>
              </a:cxn>
              <a:cxn ang="0">
                <a:pos x="537" y="144"/>
              </a:cxn>
              <a:cxn ang="0">
                <a:pos x="551" y="176"/>
              </a:cxn>
              <a:cxn ang="0">
                <a:pos x="560" y="211"/>
              </a:cxn>
              <a:cxn ang="0">
                <a:pos x="563" y="246"/>
              </a:cxn>
              <a:cxn ang="0">
                <a:pos x="560" y="281"/>
              </a:cxn>
              <a:cxn ang="0">
                <a:pos x="551" y="315"/>
              </a:cxn>
              <a:cxn ang="0">
                <a:pos x="537" y="348"/>
              </a:cxn>
              <a:cxn ang="0">
                <a:pos x="518" y="379"/>
              </a:cxn>
              <a:cxn ang="0">
                <a:pos x="494" y="406"/>
              </a:cxn>
              <a:cxn ang="0">
                <a:pos x="465" y="432"/>
              </a:cxn>
              <a:cxn ang="0">
                <a:pos x="434" y="452"/>
              </a:cxn>
              <a:cxn ang="0">
                <a:pos x="398" y="469"/>
              </a:cxn>
              <a:cxn ang="0">
                <a:pos x="360" y="481"/>
              </a:cxn>
              <a:cxn ang="0">
                <a:pos x="321" y="489"/>
              </a:cxn>
              <a:cxn ang="0">
                <a:pos x="281" y="492"/>
              </a:cxn>
              <a:cxn ang="0">
                <a:pos x="241" y="489"/>
              </a:cxn>
              <a:cxn ang="0">
                <a:pos x="202" y="481"/>
              </a:cxn>
              <a:cxn ang="0">
                <a:pos x="163" y="469"/>
              </a:cxn>
              <a:cxn ang="0">
                <a:pos x="129" y="452"/>
              </a:cxn>
              <a:cxn ang="0">
                <a:pos x="97" y="432"/>
              </a:cxn>
              <a:cxn ang="0">
                <a:pos x="69" y="406"/>
              </a:cxn>
              <a:cxn ang="0">
                <a:pos x="45" y="379"/>
              </a:cxn>
              <a:cxn ang="0">
                <a:pos x="25" y="348"/>
              </a:cxn>
              <a:cxn ang="0">
                <a:pos x="10" y="315"/>
              </a:cxn>
              <a:cxn ang="0">
                <a:pos x="3" y="281"/>
              </a:cxn>
              <a:cxn ang="0">
                <a:pos x="0" y="246"/>
              </a:cxn>
            </a:cxnLst>
            <a:rect l="0" t="0" r="r" b="b"/>
            <a:pathLst>
              <a:path w="563" h="492">
                <a:moveTo>
                  <a:pt x="0" y="246"/>
                </a:moveTo>
                <a:lnTo>
                  <a:pt x="3" y="211"/>
                </a:lnTo>
                <a:lnTo>
                  <a:pt x="10" y="176"/>
                </a:lnTo>
                <a:lnTo>
                  <a:pt x="25" y="144"/>
                </a:lnTo>
                <a:lnTo>
                  <a:pt x="45" y="113"/>
                </a:lnTo>
                <a:lnTo>
                  <a:pt x="69" y="85"/>
                </a:lnTo>
                <a:lnTo>
                  <a:pt x="97" y="61"/>
                </a:lnTo>
                <a:lnTo>
                  <a:pt x="129" y="39"/>
                </a:lnTo>
                <a:lnTo>
                  <a:pt x="163" y="22"/>
                </a:lnTo>
                <a:lnTo>
                  <a:pt x="202" y="10"/>
                </a:lnTo>
                <a:lnTo>
                  <a:pt x="241" y="3"/>
                </a:lnTo>
                <a:lnTo>
                  <a:pt x="281" y="0"/>
                </a:lnTo>
                <a:lnTo>
                  <a:pt x="321" y="3"/>
                </a:lnTo>
                <a:lnTo>
                  <a:pt x="360" y="10"/>
                </a:lnTo>
                <a:lnTo>
                  <a:pt x="398" y="22"/>
                </a:lnTo>
                <a:lnTo>
                  <a:pt x="434" y="39"/>
                </a:lnTo>
                <a:lnTo>
                  <a:pt x="465" y="61"/>
                </a:lnTo>
                <a:lnTo>
                  <a:pt x="494" y="85"/>
                </a:lnTo>
                <a:lnTo>
                  <a:pt x="518" y="113"/>
                </a:lnTo>
                <a:lnTo>
                  <a:pt x="537" y="144"/>
                </a:lnTo>
                <a:lnTo>
                  <a:pt x="551" y="176"/>
                </a:lnTo>
                <a:lnTo>
                  <a:pt x="560" y="211"/>
                </a:lnTo>
                <a:lnTo>
                  <a:pt x="563" y="246"/>
                </a:lnTo>
                <a:lnTo>
                  <a:pt x="560" y="281"/>
                </a:lnTo>
                <a:lnTo>
                  <a:pt x="551" y="315"/>
                </a:lnTo>
                <a:lnTo>
                  <a:pt x="537" y="348"/>
                </a:lnTo>
                <a:lnTo>
                  <a:pt x="518" y="379"/>
                </a:lnTo>
                <a:lnTo>
                  <a:pt x="494" y="406"/>
                </a:lnTo>
                <a:lnTo>
                  <a:pt x="465" y="432"/>
                </a:lnTo>
                <a:lnTo>
                  <a:pt x="434" y="452"/>
                </a:lnTo>
                <a:lnTo>
                  <a:pt x="398" y="469"/>
                </a:lnTo>
                <a:lnTo>
                  <a:pt x="360" y="481"/>
                </a:lnTo>
                <a:lnTo>
                  <a:pt x="321" y="489"/>
                </a:lnTo>
                <a:lnTo>
                  <a:pt x="281" y="492"/>
                </a:lnTo>
                <a:lnTo>
                  <a:pt x="241" y="489"/>
                </a:lnTo>
                <a:lnTo>
                  <a:pt x="202" y="481"/>
                </a:lnTo>
                <a:lnTo>
                  <a:pt x="163" y="469"/>
                </a:lnTo>
                <a:lnTo>
                  <a:pt x="129" y="452"/>
                </a:lnTo>
                <a:lnTo>
                  <a:pt x="97" y="432"/>
                </a:lnTo>
                <a:lnTo>
                  <a:pt x="69" y="406"/>
                </a:lnTo>
                <a:lnTo>
                  <a:pt x="45" y="379"/>
                </a:lnTo>
                <a:lnTo>
                  <a:pt x="25" y="348"/>
                </a:lnTo>
                <a:lnTo>
                  <a:pt x="10" y="315"/>
                </a:lnTo>
                <a:lnTo>
                  <a:pt x="3" y="281"/>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51" name="Line 63"/>
          <p:cNvSpPr>
            <a:spLocks noChangeShapeType="1"/>
          </p:cNvSpPr>
          <p:nvPr/>
        </p:nvSpPr>
        <p:spPr bwMode="auto">
          <a:xfrm flipH="1">
            <a:off x="2266013" y="3353858"/>
            <a:ext cx="567562" cy="319617"/>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2" name="Freeform 64"/>
          <p:cNvSpPr>
            <a:spLocks/>
          </p:cNvSpPr>
          <p:nvPr/>
        </p:nvSpPr>
        <p:spPr bwMode="auto">
          <a:xfrm>
            <a:off x="2879108" y="2002367"/>
            <a:ext cx="297546" cy="260350"/>
          </a:xfrm>
          <a:custGeom>
            <a:avLst/>
            <a:gdLst/>
            <a:ahLst/>
            <a:cxnLst>
              <a:cxn ang="0">
                <a:pos x="0" y="246"/>
              </a:cxn>
              <a:cxn ang="0">
                <a:pos x="3" y="211"/>
              </a:cxn>
              <a:cxn ang="0">
                <a:pos x="12" y="177"/>
              </a:cxn>
              <a:cxn ang="0">
                <a:pos x="25" y="143"/>
              </a:cxn>
              <a:cxn ang="0">
                <a:pos x="45" y="112"/>
              </a:cxn>
              <a:cxn ang="0">
                <a:pos x="69" y="84"/>
              </a:cxn>
              <a:cxn ang="0">
                <a:pos x="97" y="60"/>
              </a:cxn>
              <a:cxn ang="0">
                <a:pos x="129" y="39"/>
              </a:cxn>
              <a:cxn ang="0">
                <a:pos x="165" y="22"/>
              </a:cxn>
              <a:cxn ang="0">
                <a:pos x="203" y="10"/>
              </a:cxn>
              <a:cxn ang="0">
                <a:pos x="242" y="2"/>
              </a:cxn>
              <a:cxn ang="0">
                <a:pos x="282" y="0"/>
              </a:cxn>
              <a:cxn ang="0">
                <a:pos x="321" y="2"/>
              </a:cxn>
              <a:cxn ang="0">
                <a:pos x="360" y="10"/>
              </a:cxn>
              <a:cxn ang="0">
                <a:pos x="399" y="22"/>
              </a:cxn>
              <a:cxn ang="0">
                <a:pos x="434" y="39"/>
              </a:cxn>
              <a:cxn ang="0">
                <a:pos x="465" y="60"/>
              </a:cxn>
              <a:cxn ang="0">
                <a:pos x="494" y="84"/>
              </a:cxn>
              <a:cxn ang="0">
                <a:pos x="518" y="112"/>
              </a:cxn>
              <a:cxn ang="0">
                <a:pos x="537" y="143"/>
              </a:cxn>
              <a:cxn ang="0">
                <a:pos x="553" y="177"/>
              </a:cxn>
              <a:cxn ang="0">
                <a:pos x="560" y="211"/>
              </a:cxn>
              <a:cxn ang="0">
                <a:pos x="563" y="246"/>
              </a:cxn>
              <a:cxn ang="0">
                <a:pos x="560" y="280"/>
              </a:cxn>
              <a:cxn ang="0">
                <a:pos x="553" y="315"/>
              </a:cxn>
              <a:cxn ang="0">
                <a:pos x="537" y="348"/>
              </a:cxn>
              <a:cxn ang="0">
                <a:pos x="518" y="379"/>
              </a:cxn>
              <a:cxn ang="0">
                <a:pos x="494" y="407"/>
              </a:cxn>
              <a:cxn ang="0">
                <a:pos x="465" y="431"/>
              </a:cxn>
              <a:cxn ang="0">
                <a:pos x="434" y="453"/>
              </a:cxn>
              <a:cxn ang="0">
                <a:pos x="399" y="469"/>
              </a:cxn>
              <a:cxn ang="0">
                <a:pos x="360" y="481"/>
              </a:cxn>
              <a:cxn ang="0">
                <a:pos x="321" y="489"/>
              </a:cxn>
              <a:cxn ang="0">
                <a:pos x="282" y="492"/>
              </a:cxn>
              <a:cxn ang="0">
                <a:pos x="242" y="489"/>
              </a:cxn>
              <a:cxn ang="0">
                <a:pos x="203" y="481"/>
              </a:cxn>
              <a:cxn ang="0">
                <a:pos x="165" y="469"/>
              </a:cxn>
              <a:cxn ang="0">
                <a:pos x="129" y="453"/>
              </a:cxn>
              <a:cxn ang="0">
                <a:pos x="97" y="431"/>
              </a:cxn>
              <a:cxn ang="0">
                <a:pos x="69" y="407"/>
              </a:cxn>
              <a:cxn ang="0">
                <a:pos x="45" y="379"/>
              </a:cxn>
              <a:cxn ang="0">
                <a:pos x="25" y="348"/>
              </a:cxn>
              <a:cxn ang="0">
                <a:pos x="12" y="315"/>
              </a:cxn>
              <a:cxn ang="0">
                <a:pos x="3" y="280"/>
              </a:cxn>
              <a:cxn ang="0">
                <a:pos x="0" y="246"/>
              </a:cxn>
            </a:cxnLst>
            <a:rect l="0" t="0" r="r" b="b"/>
            <a:pathLst>
              <a:path w="563" h="492">
                <a:moveTo>
                  <a:pt x="0" y="246"/>
                </a:moveTo>
                <a:lnTo>
                  <a:pt x="3" y="211"/>
                </a:lnTo>
                <a:lnTo>
                  <a:pt x="12" y="177"/>
                </a:lnTo>
                <a:lnTo>
                  <a:pt x="25" y="143"/>
                </a:lnTo>
                <a:lnTo>
                  <a:pt x="45" y="112"/>
                </a:lnTo>
                <a:lnTo>
                  <a:pt x="69" y="84"/>
                </a:lnTo>
                <a:lnTo>
                  <a:pt x="97" y="60"/>
                </a:lnTo>
                <a:lnTo>
                  <a:pt x="129" y="39"/>
                </a:lnTo>
                <a:lnTo>
                  <a:pt x="165" y="22"/>
                </a:lnTo>
                <a:lnTo>
                  <a:pt x="203" y="10"/>
                </a:lnTo>
                <a:lnTo>
                  <a:pt x="242" y="2"/>
                </a:lnTo>
                <a:lnTo>
                  <a:pt x="282" y="0"/>
                </a:lnTo>
                <a:lnTo>
                  <a:pt x="321" y="2"/>
                </a:lnTo>
                <a:lnTo>
                  <a:pt x="360" y="10"/>
                </a:lnTo>
                <a:lnTo>
                  <a:pt x="399" y="22"/>
                </a:lnTo>
                <a:lnTo>
                  <a:pt x="434" y="39"/>
                </a:lnTo>
                <a:lnTo>
                  <a:pt x="465" y="60"/>
                </a:lnTo>
                <a:lnTo>
                  <a:pt x="494" y="84"/>
                </a:lnTo>
                <a:lnTo>
                  <a:pt x="518" y="112"/>
                </a:lnTo>
                <a:lnTo>
                  <a:pt x="537" y="143"/>
                </a:lnTo>
                <a:lnTo>
                  <a:pt x="553" y="177"/>
                </a:lnTo>
                <a:lnTo>
                  <a:pt x="560" y="211"/>
                </a:lnTo>
                <a:lnTo>
                  <a:pt x="563" y="246"/>
                </a:lnTo>
                <a:lnTo>
                  <a:pt x="560" y="280"/>
                </a:lnTo>
                <a:lnTo>
                  <a:pt x="553" y="315"/>
                </a:lnTo>
                <a:lnTo>
                  <a:pt x="537" y="348"/>
                </a:lnTo>
                <a:lnTo>
                  <a:pt x="518" y="379"/>
                </a:lnTo>
                <a:lnTo>
                  <a:pt x="494" y="407"/>
                </a:lnTo>
                <a:lnTo>
                  <a:pt x="465" y="431"/>
                </a:lnTo>
                <a:lnTo>
                  <a:pt x="434" y="453"/>
                </a:lnTo>
                <a:lnTo>
                  <a:pt x="399" y="469"/>
                </a:lnTo>
                <a:lnTo>
                  <a:pt x="360" y="481"/>
                </a:lnTo>
                <a:lnTo>
                  <a:pt x="321" y="489"/>
                </a:lnTo>
                <a:lnTo>
                  <a:pt x="282" y="492"/>
                </a:lnTo>
                <a:lnTo>
                  <a:pt x="242" y="489"/>
                </a:lnTo>
                <a:lnTo>
                  <a:pt x="203" y="481"/>
                </a:lnTo>
                <a:lnTo>
                  <a:pt x="165" y="469"/>
                </a:lnTo>
                <a:lnTo>
                  <a:pt x="129" y="453"/>
                </a:lnTo>
                <a:lnTo>
                  <a:pt x="97" y="431"/>
                </a:lnTo>
                <a:lnTo>
                  <a:pt x="69" y="407"/>
                </a:lnTo>
                <a:lnTo>
                  <a:pt x="45" y="379"/>
                </a:lnTo>
                <a:lnTo>
                  <a:pt x="25" y="348"/>
                </a:lnTo>
                <a:lnTo>
                  <a:pt x="12" y="315"/>
                </a:lnTo>
                <a:lnTo>
                  <a:pt x="3" y="280"/>
                </a:lnTo>
                <a:lnTo>
                  <a:pt x="0" y="246"/>
                </a:lnTo>
                <a:close/>
              </a:path>
            </a:pathLst>
          </a:custGeom>
          <a:solidFill>
            <a:srgbClr val="FFFFFF"/>
          </a:solidFill>
          <a:ln w="3175">
            <a:solidFill>
              <a:srgbClr val="000000"/>
            </a:solidFill>
            <a:prstDash val="solid"/>
            <a:round/>
            <a:headEnd/>
            <a:tailEnd/>
          </a:ln>
        </p:spPr>
        <p:txBody>
          <a:bodyPr lIns="60972" tIns="30486" rIns="60972" bIns="30486"/>
          <a:lstStyle/>
          <a:p>
            <a:endParaRPr lang="en-US" b="1">
              <a:latin typeface="+mn-lt"/>
            </a:endParaRPr>
          </a:p>
        </p:txBody>
      </p:sp>
      <p:sp>
        <p:nvSpPr>
          <p:cNvPr id="1650753" name="Line 65"/>
          <p:cNvSpPr>
            <a:spLocks noChangeShapeType="1"/>
          </p:cNvSpPr>
          <p:nvPr/>
        </p:nvSpPr>
        <p:spPr bwMode="auto">
          <a:xfrm flipH="1">
            <a:off x="2266014" y="2132541"/>
            <a:ext cx="613094" cy="1059"/>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4" name="Line 66"/>
          <p:cNvSpPr>
            <a:spLocks noChangeShapeType="1"/>
          </p:cNvSpPr>
          <p:nvPr/>
        </p:nvSpPr>
        <p:spPr bwMode="auto">
          <a:xfrm flipH="1">
            <a:off x="3176654" y="2132541"/>
            <a:ext cx="580269" cy="1059"/>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5" name="Line 67"/>
          <p:cNvSpPr>
            <a:spLocks noChangeShapeType="1"/>
          </p:cNvSpPr>
          <p:nvPr/>
        </p:nvSpPr>
        <p:spPr bwMode="auto">
          <a:xfrm flipH="1">
            <a:off x="2266014" y="2132542"/>
            <a:ext cx="613094" cy="480483"/>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6" name="Line 68"/>
          <p:cNvSpPr>
            <a:spLocks noChangeShapeType="1"/>
          </p:cNvSpPr>
          <p:nvPr/>
        </p:nvSpPr>
        <p:spPr bwMode="auto">
          <a:xfrm flipV="1">
            <a:off x="4056587" y="2606675"/>
            <a:ext cx="476498" cy="379942"/>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7" name="Freeform 69"/>
          <p:cNvSpPr>
            <a:spLocks/>
          </p:cNvSpPr>
          <p:nvPr/>
        </p:nvSpPr>
        <p:spPr bwMode="auto">
          <a:xfrm>
            <a:off x="4533086" y="2476500"/>
            <a:ext cx="298605" cy="260350"/>
          </a:xfrm>
          <a:custGeom>
            <a:avLst/>
            <a:gdLst/>
            <a:ahLst/>
            <a:cxnLst>
              <a:cxn ang="0">
                <a:pos x="0" y="246"/>
              </a:cxn>
              <a:cxn ang="0">
                <a:pos x="3" y="211"/>
              </a:cxn>
              <a:cxn ang="0">
                <a:pos x="12" y="176"/>
              </a:cxn>
              <a:cxn ang="0">
                <a:pos x="26" y="144"/>
              </a:cxn>
              <a:cxn ang="0">
                <a:pos x="45" y="113"/>
              </a:cxn>
              <a:cxn ang="0">
                <a:pos x="69" y="84"/>
              </a:cxn>
              <a:cxn ang="0">
                <a:pos x="98" y="60"/>
              </a:cxn>
              <a:cxn ang="0">
                <a:pos x="131" y="39"/>
              </a:cxn>
              <a:cxn ang="0">
                <a:pos x="166" y="21"/>
              </a:cxn>
              <a:cxn ang="0">
                <a:pos x="203" y="9"/>
              </a:cxn>
              <a:cxn ang="0">
                <a:pos x="242" y="2"/>
              </a:cxn>
              <a:cxn ang="0">
                <a:pos x="283" y="0"/>
              </a:cxn>
              <a:cxn ang="0">
                <a:pos x="323" y="2"/>
              </a:cxn>
              <a:cxn ang="0">
                <a:pos x="362" y="9"/>
              </a:cxn>
              <a:cxn ang="0">
                <a:pos x="400" y="21"/>
              </a:cxn>
              <a:cxn ang="0">
                <a:pos x="434" y="39"/>
              </a:cxn>
              <a:cxn ang="0">
                <a:pos x="467" y="60"/>
              </a:cxn>
              <a:cxn ang="0">
                <a:pos x="496" y="84"/>
              </a:cxn>
              <a:cxn ang="0">
                <a:pos x="520" y="113"/>
              </a:cxn>
              <a:cxn ang="0">
                <a:pos x="538" y="144"/>
              </a:cxn>
              <a:cxn ang="0">
                <a:pos x="553" y="176"/>
              </a:cxn>
              <a:cxn ang="0">
                <a:pos x="561" y="211"/>
              </a:cxn>
              <a:cxn ang="0">
                <a:pos x="564" y="246"/>
              </a:cxn>
              <a:cxn ang="0">
                <a:pos x="561" y="281"/>
              </a:cxn>
              <a:cxn ang="0">
                <a:pos x="553" y="314"/>
              </a:cxn>
              <a:cxn ang="0">
                <a:pos x="538" y="348"/>
              </a:cxn>
              <a:cxn ang="0">
                <a:pos x="520" y="379"/>
              </a:cxn>
              <a:cxn ang="0">
                <a:pos x="496" y="406"/>
              </a:cxn>
              <a:cxn ang="0">
                <a:pos x="467" y="431"/>
              </a:cxn>
              <a:cxn ang="0">
                <a:pos x="434" y="451"/>
              </a:cxn>
              <a:cxn ang="0">
                <a:pos x="400" y="469"/>
              </a:cxn>
              <a:cxn ang="0">
                <a:pos x="362" y="481"/>
              </a:cxn>
              <a:cxn ang="0">
                <a:pos x="323" y="489"/>
              </a:cxn>
              <a:cxn ang="0">
                <a:pos x="283" y="492"/>
              </a:cxn>
              <a:cxn ang="0">
                <a:pos x="242" y="489"/>
              </a:cxn>
              <a:cxn ang="0">
                <a:pos x="203" y="481"/>
              </a:cxn>
              <a:cxn ang="0">
                <a:pos x="166" y="469"/>
              </a:cxn>
              <a:cxn ang="0">
                <a:pos x="131" y="451"/>
              </a:cxn>
              <a:cxn ang="0">
                <a:pos x="98" y="431"/>
              </a:cxn>
              <a:cxn ang="0">
                <a:pos x="69" y="406"/>
              </a:cxn>
              <a:cxn ang="0">
                <a:pos x="45" y="379"/>
              </a:cxn>
              <a:cxn ang="0">
                <a:pos x="26" y="348"/>
              </a:cxn>
              <a:cxn ang="0">
                <a:pos x="12" y="314"/>
              </a:cxn>
              <a:cxn ang="0">
                <a:pos x="3" y="281"/>
              </a:cxn>
              <a:cxn ang="0">
                <a:pos x="0" y="246"/>
              </a:cxn>
            </a:cxnLst>
            <a:rect l="0" t="0" r="r" b="b"/>
            <a:pathLst>
              <a:path w="564" h="492">
                <a:moveTo>
                  <a:pt x="0" y="246"/>
                </a:moveTo>
                <a:lnTo>
                  <a:pt x="3" y="211"/>
                </a:lnTo>
                <a:lnTo>
                  <a:pt x="12" y="176"/>
                </a:lnTo>
                <a:lnTo>
                  <a:pt x="26" y="144"/>
                </a:lnTo>
                <a:lnTo>
                  <a:pt x="45" y="113"/>
                </a:lnTo>
                <a:lnTo>
                  <a:pt x="69" y="84"/>
                </a:lnTo>
                <a:lnTo>
                  <a:pt x="98" y="60"/>
                </a:lnTo>
                <a:lnTo>
                  <a:pt x="131" y="39"/>
                </a:lnTo>
                <a:lnTo>
                  <a:pt x="166" y="21"/>
                </a:lnTo>
                <a:lnTo>
                  <a:pt x="203" y="9"/>
                </a:lnTo>
                <a:lnTo>
                  <a:pt x="242" y="2"/>
                </a:lnTo>
                <a:lnTo>
                  <a:pt x="283" y="0"/>
                </a:lnTo>
                <a:lnTo>
                  <a:pt x="323" y="2"/>
                </a:lnTo>
                <a:lnTo>
                  <a:pt x="362" y="9"/>
                </a:lnTo>
                <a:lnTo>
                  <a:pt x="400" y="21"/>
                </a:lnTo>
                <a:lnTo>
                  <a:pt x="434" y="39"/>
                </a:lnTo>
                <a:lnTo>
                  <a:pt x="467" y="60"/>
                </a:lnTo>
                <a:lnTo>
                  <a:pt x="496" y="84"/>
                </a:lnTo>
                <a:lnTo>
                  <a:pt x="520" y="113"/>
                </a:lnTo>
                <a:lnTo>
                  <a:pt x="538" y="144"/>
                </a:lnTo>
                <a:lnTo>
                  <a:pt x="553" y="176"/>
                </a:lnTo>
                <a:lnTo>
                  <a:pt x="561" y="211"/>
                </a:lnTo>
                <a:lnTo>
                  <a:pt x="564" y="246"/>
                </a:lnTo>
                <a:lnTo>
                  <a:pt x="561" y="281"/>
                </a:lnTo>
                <a:lnTo>
                  <a:pt x="553" y="314"/>
                </a:lnTo>
                <a:lnTo>
                  <a:pt x="538" y="348"/>
                </a:lnTo>
                <a:lnTo>
                  <a:pt x="520" y="379"/>
                </a:lnTo>
                <a:lnTo>
                  <a:pt x="496" y="406"/>
                </a:lnTo>
                <a:lnTo>
                  <a:pt x="467" y="431"/>
                </a:lnTo>
                <a:lnTo>
                  <a:pt x="434" y="451"/>
                </a:lnTo>
                <a:lnTo>
                  <a:pt x="400" y="469"/>
                </a:lnTo>
                <a:lnTo>
                  <a:pt x="362" y="481"/>
                </a:lnTo>
                <a:lnTo>
                  <a:pt x="323" y="489"/>
                </a:lnTo>
                <a:lnTo>
                  <a:pt x="283" y="492"/>
                </a:lnTo>
                <a:lnTo>
                  <a:pt x="242" y="489"/>
                </a:lnTo>
                <a:lnTo>
                  <a:pt x="203" y="481"/>
                </a:lnTo>
                <a:lnTo>
                  <a:pt x="166" y="469"/>
                </a:lnTo>
                <a:lnTo>
                  <a:pt x="131" y="451"/>
                </a:lnTo>
                <a:lnTo>
                  <a:pt x="98" y="431"/>
                </a:lnTo>
                <a:lnTo>
                  <a:pt x="69" y="406"/>
                </a:lnTo>
                <a:lnTo>
                  <a:pt x="45" y="379"/>
                </a:lnTo>
                <a:lnTo>
                  <a:pt x="26" y="348"/>
                </a:lnTo>
                <a:lnTo>
                  <a:pt x="12" y="314"/>
                </a:lnTo>
                <a:lnTo>
                  <a:pt x="3" y="281"/>
                </a:lnTo>
                <a:lnTo>
                  <a:pt x="0" y="246"/>
                </a:lnTo>
                <a:close/>
              </a:path>
            </a:pathLst>
          </a:custGeom>
          <a:noFill/>
          <a:ln w="3175">
            <a:solidFill>
              <a:srgbClr val="000000"/>
            </a:solidFill>
            <a:prstDash val="solid"/>
            <a:round/>
            <a:headEnd/>
            <a:tailEnd/>
          </a:ln>
        </p:spPr>
        <p:txBody>
          <a:bodyPr lIns="60972" tIns="30486" rIns="60972" bIns="30486"/>
          <a:lstStyle/>
          <a:p>
            <a:endParaRPr lang="en-US" b="1">
              <a:latin typeface="+mn-lt"/>
            </a:endParaRPr>
          </a:p>
        </p:txBody>
      </p:sp>
      <p:sp>
        <p:nvSpPr>
          <p:cNvPr id="1650758" name="Line 70"/>
          <p:cNvSpPr>
            <a:spLocks noChangeShapeType="1"/>
          </p:cNvSpPr>
          <p:nvPr/>
        </p:nvSpPr>
        <p:spPr bwMode="auto">
          <a:xfrm>
            <a:off x="4056587" y="2132541"/>
            <a:ext cx="476498" cy="474133"/>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59" name="Line 71"/>
          <p:cNvSpPr>
            <a:spLocks noChangeShapeType="1"/>
          </p:cNvSpPr>
          <p:nvPr/>
        </p:nvSpPr>
        <p:spPr bwMode="auto">
          <a:xfrm flipH="1" flipV="1">
            <a:off x="2266013" y="2613025"/>
            <a:ext cx="567562" cy="367242"/>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60" name="Line 72"/>
          <p:cNvSpPr>
            <a:spLocks noChangeShapeType="1"/>
          </p:cNvSpPr>
          <p:nvPr/>
        </p:nvSpPr>
        <p:spPr bwMode="auto">
          <a:xfrm flipV="1">
            <a:off x="511442" y="1190624"/>
            <a:ext cx="1059" cy="1059"/>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
        <p:nvSpPr>
          <p:cNvPr id="1650761" name="Rectangle 73"/>
          <p:cNvSpPr>
            <a:spLocks noChangeArrowheads="1"/>
          </p:cNvSpPr>
          <p:nvPr/>
        </p:nvSpPr>
        <p:spPr bwMode="auto">
          <a:xfrm>
            <a:off x="1981174" y="989541"/>
            <a:ext cx="426399" cy="107722"/>
          </a:xfrm>
          <a:prstGeom prst="rect">
            <a:avLst/>
          </a:prstGeom>
          <a:noFill/>
          <a:ln w="9525">
            <a:noFill/>
            <a:miter lim="800000"/>
            <a:headEnd/>
            <a:tailEnd/>
          </a:ln>
        </p:spPr>
        <p:txBody>
          <a:bodyPr wrap="none" lIns="0" tIns="0" rIns="0" bIns="0">
            <a:spAutoFit/>
          </a:bodyPr>
          <a:lstStyle/>
          <a:p>
            <a:r>
              <a:rPr lang="en-US" sz="700" b="1" dirty="0">
                <a:latin typeface="+mn-lt"/>
              </a:rPr>
              <a:t>OUTPUTS</a:t>
            </a:r>
            <a:endParaRPr lang="en-US" b="1" dirty="0">
              <a:latin typeface="+mn-lt"/>
            </a:endParaRPr>
          </a:p>
        </p:txBody>
      </p:sp>
      <p:sp>
        <p:nvSpPr>
          <p:cNvPr id="1650762" name="Rectangle 74"/>
          <p:cNvSpPr>
            <a:spLocks noChangeArrowheads="1"/>
          </p:cNvSpPr>
          <p:nvPr/>
        </p:nvSpPr>
        <p:spPr bwMode="auto">
          <a:xfrm>
            <a:off x="2758395" y="1232958"/>
            <a:ext cx="612347" cy="107722"/>
          </a:xfrm>
          <a:prstGeom prst="rect">
            <a:avLst/>
          </a:prstGeom>
          <a:noFill/>
          <a:ln w="9525">
            <a:noFill/>
            <a:miter lim="800000"/>
            <a:headEnd/>
            <a:tailEnd/>
          </a:ln>
        </p:spPr>
        <p:txBody>
          <a:bodyPr wrap="none" lIns="0" tIns="0" rIns="0" bIns="0">
            <a:spAutoFit/>
          </a:bodyPr>
          <a:lstStyle/>
          <a:p>
            <a:r>
              <a:rPr lang="en-US" sz="700" b="1" dirty="0">
                <a:latin typeface="+mn-lt"/>
              </a:rPr>
              <a:t>SHORT-TERM</a:t>
            </a:r>
            <a:endParaRPr lang="en-US" b="1" dirty="0">
              <a:latin typeface="+mn-lt"/>
            </a:endParaRPr>
          </a:p>
        </p:txBody>
      </p:sp>
      <p:sp>
        <p:nvSpPr>
          <p:cNvPr id="1650763" name="Rectangle 75"/>
          <p:cNvSpPr>
            <a:spLocks noChangeArrowheads="1"/>
          </p:cNvSpPr>
          <p:nvPr/>
        </p:nvSpPr>
        <p:spPr bwMode="auto">
          <a:xfrm>
            <a:off x="2798632" y="1332441"/>
            <a:ext cx="522579" cy="107722"/>
          </a:xfrm>
          <a:prstGeom prst="rect">
            <a:avLst/>
          </a:prstGeom>
          <a:noFill/>
          <a:ln w="9525">
            <a:noFill/>
            <a:miter lim="800000"/>
            <a:headEnd/>
            <a:tailEnd/>
          </a:ln>
        </p:spPr>
        <p:txBody>
          <a:bodyPr wrap="none" lIns="0" tIns="0" rIns="0" bIns="0">
            <a:spAutoFit/>
          </a:bodyPr>
          <a:lstStyle/>
          <a:p>
            <a:r>
              <a:rPr lang="en-US" sz="700" b="1" dirty="0">
                <a:latin typeface="+mn-lt"/>
              </a:rPr>
              <a:t>OUTCOMES</a:t>
            </a:r>
            <a:endParaRPr lang="en-US" b="1" dirty="0">
              <a:latin typeface="+mn-lt"/>
            </a:endParaRPr>
          </a:p>
        </p:txBody>
      </p:sp>
      <p:sp>
        <p:nvSpPr>
          <p:cNvPr id="1650764" name="Rectangle 76"/>
          <p:cNvSpPr>
            <a:spLocks noChangeArrowheads="1"/>
          </p:cNvSpPr>
          <p:nvPr/>
        </p:nvSpPr>
        <p:spPr bwMode="auto">
          <a:xfrm>
            <a:off x="3726215" y="1685924"/>
            <a:ext cx="562655" cy="107722"/>
          </a:xfrm>
          <a:prstGeom prst="rect">
            <a:avLst/>
          </a:prstGeom>
          <a:noFill/>
          <a:ln w="9525">
            <a:noFill/>
            <a:miter lim="800000"/>
            <a:headEnd/>
            <a:tailEnd/>
          </a:ln>
        </p:spPr>
        <p:txBody>
          <a:bodyPr wrap="none" lIns="0" tIns="0" rIns="0" bIns="0">
            <a:spAutoFit/>
          </a:bodyPr>
          <a:lstStyle/>
          <a:p>
            <a:r>
              <a:rPr lang="en-US" sz="700" b="1" dirty="0">
                <a:latin typeface="+mn-lt"/>
              </a:rPr>
              <a:t>LONG-TERM</a:t>
            </a:r>
            <a:endParaRPr lang="en-US" b="1" dirty="0">
              <a:latin typeface="+mn-lt"/>
            </a:endParaRPr>
          </a:p>
        </p:txBody>
      </p:sp>
      <p:sp>
        <p:nvSpPr>
          <p:cNvPr id="1650765" name="Rectangle 77"/>
          <p:cNvSpPr>
            <a:spLocks noChangeArrowheads="1"/>
          </p:cNvSpPr>
          <p:nvPr/>
        </p:nvSpPr>
        <p:spPr bwMode="auto">
          <a:xfrm>
            <a:off x="3738922" y="1786466"/>
            <a:ext cx="522579" cy="107722"/>
          </a:xfrm>
          <a:prstGeom prst="rect">
            <a:avLst/>
          </a:prstGeom>
          <a:noFill/>
          <a:ln w="9525">
            <a:noFill/>
            <a:miter lim="800000"/>
            <a:headEnd/>
            <a:tailEnd/>
          </a:ln>
        </p:spPr>
        <p:txBody>
          <a:bodyPr wrap="none" lIns="0" tIns="0" rIns="0" bIns="0">
            <a:spAutoFit/>
          </a:bodyPr>
          <a:lstStyle/>
          <a:p>
            <a:r>
              <a:rPr lang="en-US" sz="700" b="1" dirty="0">
                <a:latin typeface="+mn-lt"/>
              </a:rPr>
              <a:t>OUTCOMES</a:t>
            </a:r>
            <a:endParaRPr lang="en-US" b="1" dirty="0">
              <a:latin typeface="+mn-lt"/>
            </a:endParaRPr>
          </a:p>
        </p:txBody>
      </p:sp>
      <p:sp>
        <p:nvSpPr>
          <p:cNvPr id="1650766" name="Rectangle 78"/>
          <p:cNvSpPr>
            <a:spLocks noChangeArrowheads="1"/>
          </p:cNvSpPr>
          <p:nvPr/>
        </p:nvSpPr>
        <p:spPr bwMode="auto">
          <a:xfrm>
            <a:off x="4590265" y="2192866"/>
            <a:ext cx="367088" cy="107722"/>
          </a:xfrm>
          <a:prstGeom prst="rect">
            <a:avLst/>
          </a:prstGeom>
          <a:noFill/>
          <a:ln w="9525">
            <a:noFill/>
            <a:miter lim="800000"/>
            <a:headEnd/>
            <a:tailEnd/>
          </a:ln>
        </p:spPr>
        <p:txBody>
          <a:bodyPr wrap="none" lIns="0" tIns="0" rIns="0" bIns="0">
            <a:spAutoFit/>
          </a:bodyPr>
          <a:lstStyle/>
          <a:p>
            <a:r>
              <a:rPr lang="en-US" sz="700" b="1" dirty="0">
                <a:latin typeface="+mn-lt"/>
              </a:rPr>
              <a:t>SYSTEM</a:t>
            </a:r>
            <a:endParaRPr lang="en-US" b="1" dirty="0">
              <a:latin typeface="+mn-lt"/>
            </a:endParaRPr>
          </a:p>
        </p:txBody>
      </p:sp>
      <p:sp>
        <p:nvSpPr>
          <p:cNvPr id="1650767" name="Rectangle 79"/>
          <p:cNvSpPr>
            <a:spLocks noChangeArrowheads="1"/>
          </p:cNvSpPr>
          <p:nvPr/>
        </p:nvSpPr>
        <p:spPr bwMode="auto">
          <a:xfrm>
            <a:off x="4544733" y="2292350"/>
            <a:ext cx="472886" cy="107722"/>
          </a:xfrm>
          <a:prstGeom prst="rect">
            <a:avLst/>
          </a:prstGeom>
          <a:noFill/>
          <a:ln w="9525">
            <a:noFill/>
            <a:miter lim="800000"/>
            <a:headEnd/>
            <a:tailEnd/>
          </a:ln>
        </p:spPr>
        <p:txBody>
          <a:bodyPr wrap="none" lIns="0" tIns="0" rIns="0" bIns="0">
            <a:spAutoFit/>
          </a:bodyPr>
          <a:lstStyle/>
          <a:p>
            <a:r>
              <a:rPr lang="en-US" sz="700" b="1" dirty="0">
                <a:latin typeface="+mn-lt"/>
              </a:rPr>
              <a:t>OUTCOME</a:t>
            </a:r>
            <a:endParaRPr lang="en-US" b="1" dirty="0">
              <a:latin typeface="+mn-lt"/>
            </a:endParaRPr>
          </a:p>
        </p:txBody>
      </p:sp>
      <p:sp>
        <p:nvSpPr>
          <p:cNvPr id="1650768" name="Line 80"/>
          <p:cNvSpPr>
            <a:spLocks noChangeShapeType="1"/>
          </p:cNvSpPr>
          <p:nvPr/>
        </p:nvSpPr>
        <p:spPr bwMode="auto">
          <a:xfrm flipH="1" flipV="1">
            <a:off x="2236364" y="2094441"/>
            <a:ext cx="567562" cy="474133"/>
          </a:xfrm>
          <a:prstGeom prst="line">
            <a:avLst/>
          </a:prstGeom>
          <a:noFill/>
          <a:ln w="3175">
            <a:solidFill>
              <a:srgbClr val="000000"/>
            </a:solidFill>
            <a:round/>
            <a:headEnd/>
            <a:tailEnd/>
          </a:ln>
        </p:spPr>
        <p:txBody>
          <a:bodyPr lIns="60972" tIns="30486" rIns="60972" bIns="30486"/>
          <a:lstStyle/>
          <a:p>
            <a:endParaRPr lang="en-US" b="1">
              <a:latin typeface="+mn-l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Your Contributions</a:t>
            </a:r>
            <a:br>
              <a:rPr lang="en-US" dirty="0" smtClean="0"/>
            </a:br>
            <a:r>
              <a:rPr lang="en-US" dirty="0" smtClean="0"/>
              <a:t>by Asking “Why?”</a:t>
            </a:r>
            <a:endParaRPr lang="en-US" dirty="0"/>
          </a:p>
        </p:txBody>
      </p:sp>
      <p:sp>
        <p:nvSpPr>
          <p:cNvPr id="16" name="TextBox 15"/>
          <p:cNvSpPr txBox="1"/>
          <p:nvPr/>
        </p:nvSpPr>
        <p:spPr>
          <a:xfrm>
            <a:off x="153987" y="914400"/>
            <a:ext cx="5715000" cy="338554"/>
          </a:xfrm>
          <a:prstGeom prst="rect">
            <a:avLst/>
          </a:prstGeom>
          <a:noFill/>
        </p:spPr>
        <p:txBody>
          <a:bodyPr wrap="square" rtlCol="0">
            <a:spAutoFit/>
          </a:bodyPr>
          <a:lstStyle/>
          <a:p>
            <a:r>
              <a:rPr lang="en-US" b="1" dirty="0" smtClean="0">
                <a:solidFill>
                  <a:schemeClr val="tx2"/>
                </a:solidFill>
                <a:latin typeface="+mn-lt"/>
              </a:rPr>
              <a:t>Why fewer diabetes amputations ?</a:t>
            </a:r>
            <a:endParaRPr lang="en-US" b="1" dirty="0">
              <a:solidFill>
                <a:schemeClr val="tx2"/>
              </a:solidFill>
              <a:latin typeface="+mn-lt"/>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Your Contributions</a:t>
            </a:r>
            <a:br>
              <a:rPr lang="en-US" dirty="0" smtClean="0"/>
            </a:br>
            <a:r>
              <a:rPr lang="en-US" dirty="0" smtClean="0"/>
              <a:t>by Asking “Why?”</a:t>
            </a:r>
            <a:endParaRPr lang="en-US" dirty="0"/>
          </a:p>
        </p:txBody>
      </p:sp>
      <p:sp>
        <p:nvSpPr>
          <p:cNvPr id="6" name="TextBox 5"/>
          <p:cNvSpPr txBox="1"/>
          <p:nvPr/>
        </p:nvSpPr>
        <p:spPr>
          <a:xfrm>
            <a:off x="763587" y="1390471"/>
            <a:ext cx="4724400" cy="1077218"/>
          </a:xfrm>
          <a:prstGeom prst="rect">
            <a:avLst/>
          </a:prstGeom>
          <a:noFill/>
        </p:spPr>
        <p:txBody>
          <a:bodyPr wrap="square" rtlCol="0">
            <a:spAutoFit/>
          </a:bodyPr>
          <a:lstStyle/>
          <a:p>
            <a:r>
              <a:rPr lang="en-US" b="1" dirty="0" smtClean="0">
                <a:solidFill>
                  <a:schemeClr val="tx2"/>
                </a:solidFill>
                <a:latin typeface="+mn-lt"/>
              </a:rPr>
              <a:t>Because physicians are doing more timely foot exams. </a:t>
            </a:r>
          </a:p>
          <a:p>
            <a:endParaRPr lang="en-US" b="1" dirty="0" smtClean="0">
              <a:solidFill>
                <a:schemeClr val="tx2"/>
              </a:solidFill>
              <a:latin typeface="+mn-lt"/>
            </a:endParaRPr>
          </a:p>
          <a:p>
            <a:r>
              <a:rPr lang="en-US" b="1" dirty="0" smtClean="0">
                <a:solidFill>
                  <a:schemeClr val="tx2"/>
                </a:solidFill>
                <a:latin typeface="+mn-lt"/>
              </a:rPr>
              <a:t>Why?</a:t>
            </a:r>
          </a:p>
        </p:txBody>
      </p:sp>
      <p:sp>
        <p:nvSpPr>
          <p:cNvPr id="10" name="Bent Arrow 9"/>
          <p:cNvSpPr>
            <a:spLocks noChangeAspect="1"/>
          </p:cNvSpPr>
          <p:nvPr/>
        </p:nvSpPr>
        <p:spPr>
          <a:xfrm flipV="1">
            <a:off x="507555" y="1432560"/>
            <a:ext cx="256032" cy="32004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153987" y="914400"/>
            <a:ext cx="5715000" cy="338554"/>
          </a:xfrm>
          <a:prstGeom prst="rect">
            <a:avLst/>
          </a:prstGeom>
          <a:noFill/>
        </p:spPr>
        <p:txBody>
          <a:bodyPr wrap="square" rtlCol="0">
            <a:spAutoFit/>
          </a:bodyPr>
          <a:lstStyle/>
          <a:p>
            <a:r>
              <a:rPr lang="en-US" b="1" dirty="0" smtClean="0">
                <a:solidFill>
                  <a:schemeClr val="tx2"/>
                </a:solidFill>
                <a:latin typeface="+mn-lt"/>
              </a:rPr>
              <a:t>Why fewer diabetes amputations ?</a:t>
            </a:r>
            <a:endParaRPr lang="en-US" b="1" dirty="0">
              <a:solidFill>
                <a:schemeClr val="tx2"/>
              </a:solidFill>
              <a:latin typeface="+mn-lt"/>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Your Contributions</a:t>
            </a:r>
            <a:br>
              <a:rPr lang="en-US" dirty="0" smtClean="0"/>
            </a:br>
            <a:r>
              <a:rPr lang="en-US" dirty="0" smtClean="0"/>
              <a:t>by Asking “Why?”</a:t>
            </a:r>
            <a:endParaRPr lang="en-US" dirty="0"/>
          </a:p>
        </p:txBody>
      </p:sp>
      <p:sp>
        <p:nvSpPr>
          <p:cNvPr id="6" name="TextBox 5"/>
          <p:cNvSpPr txBox="1"/>
          <p:nvPr/>
        </p:nvSpPr>
        <p:spPr>
          <a:xfrm>
            <a:off x="763587" y="1320225"/>
            <a:ext cx="5029200" cy="338554"/>
          </a:xfrm>
          <a:prstGeom prst="rect">
            <a:avLst/>
          </a:prstGeom>
          <a:noFill/>
        </p:spPr>
        <p:txBody>
          <a:bodyPr wrap="square" rtlCol="0">
            <a:spAutoFit/>
          </a:bodyPr>
          <a:lstStyle/>
          <a:p>
            <a:r>
              <a:rPr lang="en-US" dirty="0" smtClean="0">
                <a:solidFill>
                  <a:schemeClr val="bg2"/>
                </a:solidFill>
                <a:latin typeface="+mn-lt"/>
              </a:rPr>
              <a:t>Because physicians doing more timely foot exams. </a:t>
            </a:r>
          </a:p>
        </p:txBody>
      </p:sp>
      <p:sp>
        <p:nvSpPr>
          <p:cNvPr id="7" name="TextBox 6"/>
          <p:cNvSpPr txBox="1"/>
          <p:nvPr/>
        </p:nvSpPr>
        <p:spPr>
          <a:xfrm>
            <a:off x="1146175" y="1828800"/>
            <a:ext cx="4646612" cy="1077218"/>
          </a:xfrm>
          <a:prstGeom prst="rect">
            <a:avLst/>
          </a:prstGeom>
          <a:noFill/>
        </p:spPr>
        <p:txBody>
          <a:bodyPr wrap="square" rtlCol="0">
            <a:spAutoFit/>
          </a:bodyPr>
          <a:lstStyle/>
          <a:p>
            <a:r>
              <a:rPr lang="en-US" b="1" dirty="0" smtClean="0">
                <a:solidFill>
                  <a:schemeClr val="tx2"/>
                </a:solidFill>
                <a:latin typeface="+mn-lt"/>
              </a:rPr>
              <a:t>Because the insurance reimbursement climate has changed. </a:t>
            </a:r>
          </a:p>
          <a:p>
            <a:endParaRPr lang="en-US" b="1" dirty="0" smtClean="0">
              <a:solidFill>
                <a:schemeClr val="tx2"/>
              </a:solidFill>
              <a:latin typeface="+mn-lt"/>
            </a:endParaRPr>
          </a:p>
          <a:p>
            <a:r>
              <a:rPr lang="en-US" b="1" dirty="0" smtClean="0">
                <a:solidFill>
                  <a:schemeClr val="tx2"/>
                </a:solidFill>
                <a:latin typeface="+mn-lt"/>
              </a:rPr>
              <a:t>Why?</a:t>
            </a:r>
          </a:p>
        </p:txBody>
      </p:sp>
      <p:sp>
        <p:nvSpPr>
          <p:cNvPr id="10" name="Bent Arrow 9"/>
          <p:cNvSpPr>
            <a:spLocks noChangeAspect="1"/>
          </p:cNvSpPr>
          <p:nvPr/>
        </p:nvSpPr>
        <p:spPr>
          <a:xfrm flipV="1">
            <a:off x="507555" y="1356360"/>
            <a:ext cx="256032" cy="320040"/>
          </a:xfrm>
          <a:prstGeom prst="bentArrow">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Bent Arrow 10"/>
          <p:cNvSpPr>
            <a:spLocks noChangeAspect="1"/>
          </p:cNvSpPr>
          <p:nvPr/>
        </p:nvSpPr>
        <p:spPr>
          <a:xfrm flipV="1">
            <a:off x="839787" y="1965960"/>
            <a:ext cx="256032" cy="32004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153987" y="914400"/>
            <a:ext cx="5715000" cy="338554"/>
          </a:xfrm>
          <a:prstGeom prst="rect">
            <a:avLst/>
          </a:prstGeom>
          <a:noFill/>
        </p:spPr>
        <p:txBody>
          <a:bodyPr wrap="square" rtlCol="0">
            <a:spAutoFit/>
          </a:bodyPr>
          <a:lstStyle/>
          <a:p>
            <a:r>
              <a:rPr lang="en-US" b="1" dirty="0" smtClean="0">
                <a:solidFill>
                  <a:schemeClr val="tx2"/>
                </a:solidFill>
                <a:latin typeface="+mn-lt"/>
              </a:rPr>
              <a:t>Why fewer diabetes amputations ?”</a:t>
            </a:r>
            <a:endParaRPr lang="en-US" b="1" dirty="0">
              <a:solidFill>
                <a:schemeClr val="tx2"/>
              </a:solidFill>
              <a:latin typeface="+mn-l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Your Contributions</a:t>
            </a:r>
            <a:br>
              <a:rPr lang="en-US" dirty="0" smtClean="0"/>
            </a:br>
            <a:r>
              <a:rPr lang="en-US" dirty="0" smtClean="0"/>
              <a:t>by Asking “Why?”</a:t>
            </a:r>
            <a:endParaRPr lang="en-US" dirty="0"/>
          </a:p>
        </p:txBody>
      </p:sp>
      <p:sp>
        <p:nvSpPr>
          <p:cNvPr id="6" name="TextBox 5"/>
          <p:cNvSpPr txBox="1"/>
          <p:nvPr/>
        </p:nvSpPr>
        <p:spPr>
          <a:xfrm>
            <a:off x="763587" y="1337846"/>
            <a:ext cx="4876800" cy="338554"/>
          </a:xfrm>
          <a:prstGeom prst="rect">
            <a:avLst/>
          </a:prstGeom>
          <a:noFill/>
        </p:spPr>
        <p:txBody>
          <a:bodyPr wrap="square" rtlCol="0">
            <a:spAutoFit/>
          </a:bodyPr>
          <a:lstStyle/>
          <a:p>
            <a:r>
              <a:rPr lang="en-US" dirty="0" smtClean="0">
                <a:solidFill>
                  <a:schemeClr val="bg2"/>
                </a:solidFill>
                <a:latin typeface="+mn-lt"/>
              </a:rPr>
              <a:t>Because physicians doing more timely foot exams. </a:t>
            </a:r>
          </a:p>
        </p:txBody>
      </p:sp>
      <p:sp>
        <p:nvSpPr>
          <p:cNvPr id="7" name="TextBox 6"/>
          <p:cNvSpPr txBox="1"/>
          <p:nvPr/>
        </p:nvSpPr>
        <p:spPr>
          <a:xfrm>
            <a:off x="1146175" y="1828800"/>
            <a:ext cx="4953000" cy="584775"/>
          </a:xfrm>
          <a:prstGeom prst="rect">
            <a:avLst/>
          </a:prstGeom>
          <a:noFill/>
        </p:spPr>
        <p:txBody>
          <a:bodyPr wrap="square" rtlCol="0">
            <a:spAutoFit/>
          </a:bodyPr>
          <a:lstStyle/>
          <a:p>
            <a:r>
              <a:rPr lang="en-US" dirty="0" smtClean="0">
                <a:solidFill>
                  <a:schemeClr val="bg2"/>
                </a:solidFill>
                <a:latin typeface="+mn-lt"/>
              </a:rPr>
              <a:t>Because insurance reimbursement climate has changed. </a:t>
            </a:r>
          </a:p>
        </p:txBody>
      </p:sp>
      <p:sp>
        <p:nvSpPr>
          <p:cNvPr id="8" name="TextBox 7"/>
          <p:cNvSpPr txBox="1"/>
          <p:nvPr/>
        </p:nvSpPr>
        <p:spPr>
          <a:xfrm>
            <a:off x="1525587" y="2381071"/>
            <a:ext cx="3962400" cy="1077218"/>
          </a:xfrm>
          <a:prstGeom prst="rect">
            <a:avLst/>
          </a:prstGeom>
          <a:noFill/>
        </p:spPr>
        <p:txBody>
          <a:bodyPr wrap="square" rtlCol="0">
            <a:spAutoFit/>
          </a:bodyPr>
          <a:lstStyle/>
          <a:p>
            <a:r>
              <a:rPr lang="en-US" b="1" dirty="0" smtClean="0">
                <a:solidFill>
                  <a:schemeClr val="tx2"/>
                </a:solidFill>
                <a:latin typeface="+mn-lt"/>
              </a:rPr>
              <a:t>Because the standards of practice </a:t>
            </a:r>
          </a:p>
          <a:p>
            <a:r>
              <a:rPr lang="en-US" b="1" dirty="0" smtClean="0">
                <a:solidFill>
                  <a:schemeClr val="tx2"/>
                </a:solidFill>
                <a:latin typeface="+mn-lt"/>
              </a:rPr>
              <a:t>have changed. </a:t>
            </a:r>
          </a:p>
          <a:p>
            <a:endParaRPr lang="en-US" b="1" dirty="0" smtClean="0">
              <a:solidFill>
                <a:schemeClr val="tx2"/>
              </a:solidFill>
              <a:latin typeface="+mn-lt"/>
            </a:endParaRPr>
          </a:p>
          <a:p>
            <a:r>
              <a:rPr lang="en-US" b="1" dirty="0" smtClean="0">
                <a:solidFill>
                  <a:schemeClr val="tx2"/>
                </a:solidFill>
                <a:latin typeface="+mn-lt"/>
              </a:rPr>
              <a:t>Why? </a:t>
            </a:r>
          </a:p>
        </p:txBody>
      </p:sp>
      <p:sp>
        <p:nvSpPr>
          <p:cNvPr id="12" name="Bent Arrow 11"/>
          <p:cNvSpPr>
            <a:spLocks noChangeAspect="1"/>
          </p:cNvSpPr>
          <p:nvPr/>
        </p:nvSpPr>
        <p:spPr>
          <a:xfrm flipV="1">
            <a:off x="1220787" y="2499360"/>
            <a:ext cx="256032" cy="32004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153987" y="914400"/>
            <a:ext cx="5715000" cy="338554"/>
          </a:xfrm>
          <a:prstGeom prst="rect">
            <a:avLst/>
          </a:prstGeom>
          <a:noFill/>
        </p:spPr>
        <p:txBody>
          <a:bodyPr wrap="square" rtlCol="0">
            <a:spAutoFit/>
          </a:bodyPr>
          <a:lstStyle/>
          <a:p>
            <a:r>
              <a:rPr lang="en-US" b="1" dirty="0" smtClean="0">
                <a:solidFill>
                  <a:schemeClr val="tx2"/>
                </a:solidFill>
                <a:latin typeface="+mn-lt"/>
              </a:rPr>
              <a:t>Why fewer diabetes amputations ?”</a:t>
            </a:r>
            <a:endParaRPr lang="en-US" b="1" dirty="0">
              <a:solidFill>
                <a:schemeClr val="tx2"/>
              </a:solidFill>
              <a:latin typeface="+mn-lt"/>
            </a:endParaRPr>
          </a:p>
        </p:txBody>
      </p:sp>
      <p:sp>
        <p:nvSpPr>
          <p:cNvPr id="13" name="Bent Arrow 12"/>
          <p:cNvSpPr>
            <a:spLocks noChangeAspect="1"/>
          </p:cNvSpPr>
          <p:nvPr/>
        </p:nvSpPr>
        <p:spPr>
          <a:xfrm flipV="1">
            <a:off x="507555" y="1356360"/>
            <a:ext cx="256032" cy="320040"/>
          </a:xfrm>
          <a:prstGeom prst="bentArrow">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Bent Arrow 13"/>
          <p:cNvSpPr>
            <a:spLocks noChangeAspect="1"/>
          </p:cNvSpPr>
          <p:nvPr/>
        </p:nvSpPr>
        <p:spPr>
          <a:xfrm flipV="1">
            <a:off x="888555" y="1813560"/>
            <a:ext cx="256032" cy="320040"/>
          </a:xfrm>
          <a:prstGeom prst="bentArrow">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A “Chain of Causation”</a:t>
            </a:r>
            <a:endParaRPr lang="en-US" dirty="0"/>
          </a:p>
        </p:txBody>
      </p:sp>
      <p:sp>
        <p:nvSpPr>
          <p:cNvPr id="9" name="TextBox 8"/>
          <p:cNvSpPr txBox="1"/>
          <p:nvPr/>
        </p:nvSpPr>
        <p:spPr>
          <a:xfrm>
            <a:off x="382587" y="1143000"/>
            <a:ext cx="5562600" cy="1323439"/>
          </a:xfrm>
          <a:prstGeom prst="rect">
            <a:avLst/>
          </a:prstGeom>
          <a:noFill/>
        </p:spPr>
        <p:txBody>
          <a:bodyPr wrap="square" rtlCol="0">
            <a:spAutoFit/>
          </a:bodyPr>
          <a:lstStyle/>
          <a:p>
            <a:r>
              <a:rPr lang="en-US" b="1" dirty="0" smtClean="0">
                <a:solidFill>
                  <a:schemeClr val="tx2"/>
                </a:solidFill>
                <a:latin typeface="+mn-lt"/>
              </a:rPr>
              <a:t>Because:</a:t>
            </a:r>
          </a:p>
          <a:p>
            <a:pPr lvl="1"/>
            <a:r>
              <a:rPr lang="en-US" b="1" i="1" u="sng" dirty="0" smtClean="0">
                <a:solidFill>
                  <a:schemeClr val="accent5">
                    <a:lumMod val="50000"/>
                  </a:schemeClr>
                </a:solidFill>
                <a:latin typeface="+mn-lt"/>
              </a:rPr>
              <a:t>We</a:t>
            </a:r>
            <a:r>
              <a:rPr lang="en-US" b="1" i="1" dirty="0" smtClean="0">
                <a:solidFill>
                  <a:schemeClr val="accent5">
                    <a:lumMod val="50000"/>
                  </a:schemeClr>
                </a:solidFill>
                <a:latin typeface="+mn-lt"/>
              </a:rPr>
              <a:t> formed a coalition.</a:t>
            </a:r>
          </a:p>
          <a:p>
            <a:pPr lvl="1"/>
            <a:r>
              <a:rPr lang="en-US" b="1" i="1" u="sng" dirty="0" smtClean="0">
                <a:solidFill>
                  <a:schemeClr val="accent5">
                    <a:lumMod val="50000"/>
                  </a:schemeClr>
                </a:solidFill>
                <a:latin typeface="+mn-lt"/>
              </a:rPr>
              <a:t>We</a:t>
            </a:r>
            <a:r>
              <a:rPr lang="en-US" b="1" i="1" dirty="0" smtClean="0">
                <a:solidFill>
                  <a:schemeClr val="accent5">
                    <a:lumMod val="50000"/>
                  </a:schemeClr>
                </a:solidFill>
                <a:latin typeface="+mn-lt"/>
              </a:rPr>
              <a:t> helped incent those standards. </a:t>
            </a:r>
          </a:p>
          <a:p>
            <a:pPr lvl="1"/>
            <a:r>
              <a:rPr lang="en-US" b="1" i="1" u="sng" dirty="0" smtClean="0">
                <a:solidFill>
                  <a:schemeClr val="accent5">
                    <a:lumMod val="50000"/>
                  </a:schemeClr>
                </a:solidFill>
                <a:latin typeface="+mn-lt"/>
              </a:rPr>
              <a:t>We </a:t>
            </a:r>
            <a:r>
              <a:rPr lang="en-US" b="1" i="1" dirty="0" smtClean="0">
                <a:solidFill>
                  <a:schemeClr val="accent5">
                    <a:lumMod val="50000"/>
                  </a:schemeClr>
                </a:solidFill>
                <a:latin typeface="+mn-lt"/>
              </a:rPr>
              <a:t>helped change the reimbursement climate.</a:t>
            </a:r>
          </a:p>
          <a:p>
            <a:endParaRPr lang="en-US" sz="1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 Count!</a:t>
            </a:r>
            <a:endParaRPr lang="en-US" dirty="0"/>
          </a:p>
        </p:txBody>
      </p:sp>
      <p:sp>
        <p:nvSpPr>
          <p:cNvPr id="9" name="TextBox 8"/>
          <p:cNvSpPr txBox="1"/>
          <p:nvPr/>
        </p:nvSpPr>
        <p:spPr>
          <a:xfrm>
            <a:off x="153987" y="1066800"/>
            <a:ext cx="2743200" cy="738664"/>
          </a:xfrm>
          <a:prstGeom prst="rect">
            <a:avLst/>
          </a:prstGeom>
          <a:noFill/>
        </p:spPr>
        <p:txBody>
          <a:bodyPr wrap="square" rtlCol="0">
            <a:spAutoFit/>
          </a:bodyPr>
          <a:lstStyle/>
          <a:p>
            <a:r>
              <a:rPr lang="en-US" b="1" u="sng" dirty="0" smtClean="0">
                <a:solidFill>
                  <a:schemeClr val="tx2"/>
                </a:solidFill>
                <a:latin typeface="+mn-lt"/>
              </a:rPr>
              <a:t>Attribution</a:t>
            </a:r>
          </a:p>
          <a:p>
            <a:pPr>
              <a:spcBef>
                <a:spcPts val="1200"/>
              </a:spcBef>
            </a:pPr>
            <a:r>
              <a:rPr lang="en-US" b="1" dirty="0" smtClean="0">
                <a:solidFill>
                  <a:schemeClr val="tx2"/>
                </a:solidFill>
                <a:latin typeface="+mn-lt"/>
              </a:rPr>
              <a:t>We formed a coalition.</a:t>
            </a:r>
          </a:p>
        </p:txBody>
      </p:sp>
      <p:sp>
        <p:nvSpPr>
          <p:cNvPr id="6" name="TextBox 5"/>
          <p:cNvSpPr txBox="1"/>
          <p:nvPr/>
        </p:nvSpPr>
        <p:spPr>
          <a:xfrm>
            <a:off x="2668587" y="1066800"/>
            <a:ext cx="3276600" cy="1631216"/>
          </a:xfrm>
          <a:prstGeom prst="rect">
            <a:avLst/>
          </a:prstGeom>
          <a:noFill/>
        </p:spPr>
        <p:txBody>
          <a:bodyPr wrap="square" rtlCol="0">
            <a:spAutoFit/>
          </a:bodyPr>
          <a:lstStyle/>
          <a:p>
            <a:pPr lvl="1"/>
            <a:r>
              <a:rPr lang="en-US" b="1" u="sng" dirty="0" smtClean="0">
                <a:solidFill>
                  <a:schemeClr val="tx2"/>
                </a:solidFill>
                <a:latin typeface="+mn-lt"/>
              </a:rPr>
              <a:t>Contribution</a:t>
            </a:r>
          </a:p>
          <a:p>
            <a:pPr lvl="1">
              <a:spcBef>
                <a:spcPts val="1200"/>
              </a:spcBef>
            </a:pPr>
            <a:r>
              <a:rPr lang="en-US" b="1" dirty="0" smtClean="0">
                <a:solidFill>
                  <a:schemeClr val="tx2"/>
                </a:solidFill>
                <a:latin typeface="+mn-lt"/>
              </a:rPr>
              <a:t>We helped change the standards. </a:t>
            </a:r>
          </a:p>
          <a:p>
            <a:pPr lvl="1">
              <a:spcBef>
                <a:spcPts val="1200"/>
              </a:spcBef>
            </a:pPr>
            <a:r>
              <a:rPr lang="en-US" b="1" dirty="0" smtClean="0">
                <a:solidFill>
                  <a:schemeClr val="tx2"/>
                </a:solidFill>
                <a:latin typeface="+mn-lt"/>
              </a:rPr>
              <a:t>We helped incent reimbursement</a:t>
            </a:r>
            <a:r>
              <a:rPr lang="en-US" b="1" i="1" dirty="0" smtClean="0">
                <a:solidFill>
                  <a:schemeClr val="tx2"/>
                </a:solidFill>
                <a:latin typeface="+mn-lt"/>
              </a:rPr>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 the “Chain of Causation”</a:t>
            </a:r>
            <a:endParaRPr lang="en-US" dirty="0"/>
          </a:p>
        </p:txBody>
      </p:sp>
      <p:sp>
        <p:nvSpPr>
          <p:cNvPr id="3" name="Content Placeholder 2"/>
          <p:cNvSpPr>
            <a:spLocks noGrp="1"/>
          </p:cNvSpPr>
          <p:nvPr>
            <p:ph idx="1"/>
          </p:nvPr>
        </p:nvSpPr>
        <p:spPr>
          <a:xfrm>
            <a:off x="839787" y="1828800"/>
            <a:ext cx="4039949" cy="1143000"/>
          </a:xfrm>
        </p:spPr>
        <p:txBody>
          <a:bodyPr/>
          <a:lstStyle/>
          <a:p>
            <a:pPr marL="228600" indent="-228600">
              <a:buClr>
                <a:schemeClr val="accent5">
                  <a:lumMod val="50000"/>
                </a:schemeClr>
              </a:buClr>
              <a:buFont typeface="Wingdings" pitchFamily="2" charset="2"/>
              <a:buChar char="ü"/>
            </a:pPr>
            <a:r>
              <a:rPr lang="en-US" sz="1600" dirty="0" smtClean="0"/>
              <a:t>Ask providers. </a:t>
            </a:r>
          </a:p>
          <a:p>
            <a:pPr marL="228600" indent="-228600">
              <a:buClr>
                <a:schemeClr val="accent5">
                  <a:lumMod val="50000"/>
                </a:schemeClr>
              </a:buClr>
              <a:buFont typeface="Wingdings" pitchFamily="2" charset="2"/>
              <a:buChar char="ü"/>
            </a:pPr>
            <a:r>
              <a:rPr lang="en-US" sz="1600" dirty="0" smtClean="0"/>
              <a:t>Ask insurance </a:t>
            </a:r>
            <a:r>
              <a:rPr lang="en-US" sz="1600" dirty="0" err="1" smtClean="0"/>
              <a:t>reimbursers</a:t>
            </a:r>
            <a:r>
              <a:rPr lang="en-US" sz="1600" dirty="0" smtClean="0"/>
              <a:t>.</a:t>
            </a:r>
          </a:p>
          <a:p>
            <a:pPr marL="228600" indent="-228600">
              <a:buClr>
                <a:schemeClr val="accent5">
                  <a:lumMod val="50000"/>
                </a:schemeClr>
              </a:buClr>
              <a:buFont typeface="Wingdings" pitchFamily="2" charset="2"/>
              <a:buChar char="ü"/>
            </a:pPr>
            <a:r>
              <a:rPr lang="en-US" sz="1600" dirty="0" smtClean="0"/>
              <a:t>Ask physicians.</a:t>
            </a:r>
          </a:p>
          <a:p>
            <a:endParaRPr lang="en-US" dirty="0" smtClean="0"/>
          </a:p>
        </p:txBody>
      </p:sp>
      <p:sp>
        <p:nvSpPr>
          <p:cNvPr id="4" name="TextBox 3"/>
          <p:cNvSpPr txBox="1"/>
          <p:nvPr/>
        </p:nvSpPr>
        <p:spPr>
          <a:xfrm>
            <a:off x="458787" y="1143000"/>
            <a:ext cx="4572000" cy="584775"/>
          </a:xfrm>
          <a:prstGeom prst="rect">
            <a:avLst/>
          </a:prstGeom>
          <a:noFill/>
        </p:spPr>
        <p:txBody>
          <a:bodyPr wrap="square" rtlCol="0">
            <a:spAutoFit/>
          </a:bodyPr>
          <a:lstStyle/>
          <a:p>
            <a:r>
              <a:rPr lang="en-US" b="1" dirty="0" smtClean="0">
                <a:solidFill>
                  <a:schemeClr val="tx2"/>
                </a:solidFill>
                <a:latin typeface="+mn-lt"/>
              </a:rPr>
              <a:t>Was the coalition influential in making these changes?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1714" name="Rectangle 2"/>
          <p:cNvSpPr>
            <a:spLocks noGrp="1" noChangeArrowheads="1"/>
          </p:cNvSpPr>
          <p:nvPr>
            <p:ph type="title"/>
          </p:nvPr>
        </p:nvSpPr>
        <p:spPr/>
        <p:txBody>
          <a:bodyPr/>
          <a:lstStyle/>
          <a:p>
            <a:r>
              <a:rPr lang="en-US"/>
              <a:t>Roadblock #1</a:t>
            </a:r>
          </a:p>
        </p:txBody>
      </p:sp>
      <p:sp>
        <p:nvSpPr>
          <p:cNvPr id="1651715" name="Rectangle 3"/>
          <p:cNvSpPr>
            <a:spLocks noGrp="1" noChangeArrowheads="1"/>
          </p:cNvSpPr>
          <p:nvPr>
            <p:ph type="body" idx="1"/>
          </p:nvPr>
        </p:nvSpPr>
        <p:spPr/>
        <p:txBody>
          <a:bodyPr/>
          <a:lstStyle/>
          <a:p>
            <a:pPr algn="ctr">
              <a:lnSpc>
                <a:spcPct val="90000"/>
              </a:lnSpc>
              <a:buFont typeface="Wingdings" pitchFamily="2" charset="2"/>
              <a:buNone/>
            </a:pPr>
            <a:r>
              <a:rPr lang="en-US" sz="1600" dirty="0"/>
              <a:t>Not asking:</a:t>
            </a:r>
          </a:p>
          <a:p>
            <a:pPr algn="ctr">
              <a:lnSpc>
                <a:spcPct val="90000"/>
              </a:lnSpc>
              <a:buFont typeface="Wingdings" pitchFamily="2" charset="2"/>
              <a:buNone/>
            </a:pPr>
            <a:r>
              <a:rPr lang="en-US" sz="1600" dirty="0"/>
              <a:t>“Who (else) cares…..”</a:t>
            </a:r>
          </a:p>
          <a:p>
            <a:pPr algn="ctr">
              <a:lnSpc>
                <a:spcPct val="90000"/>
              </a:lnSpc>
              <a:buFont typeface="Wingdings" pitchFamily="2" charset="2"/>
              <a:buNone/>
            </a:pPr>
            <a:endParaRPr lang="en-US" sz="1600" dirty="0"/>
          </a:p>
          <a:p>
            <a:pPr>
              <a:lnSpc>
                <a:spcPct val="90000"/>
              </a:lnSpc>
              <a:buFont typeface="Wingdings" pitchFamily="2" charset="2"/>
              <a:buNone/>
            </a:pPr>
            <a:endParaRPr lang="en-US" sz="1600" dirty="0"/>
          </a:p>
          <a:p>
            <a:pPr algn="r">
              <a:lnSpc>
                <a:spcPct val="90000"/>
              </a:lnSpc>
              <a:buFont typeface="Wingdings" pitchFamily="2" charset="2"/>
              <a:buNone/>
            </a:pP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5330" name="Rectangle 2"/>
          <p:cNvSpPr>
            <a:spLocks noGrp="1" noChangeArrowheads="1"/>
          </p:cNvSpPr>
          <p:nvPr>
            <p:ph type="title"/>
          </p:nvPr>
        </p:nvSpPr>
        <p:spPr/>
        <p:txBody>
          <a:bodyPr/>
          <a:lstStyle/>
          <a:p>
            <a:r>
              <a:rPr lang="en-US" dirty="0"/>
              <a:t>Why We Evaluate…</a:t>
            </a:r>
          </a:p>
        </p:txBody>
      </p:sp>
      <p:sp>
        <p:nvSpPr>
          <p:cNvPr id="1635331" name="Rectangle 3"/>
          <p:cNvSpPr>
            <a:spLocks noGrp="1" noChangeArrowheads="1"/>
          </p:cNvSpPr>
          <p:nvPr>
            <p:ph idx="1"/>
          </p:nvPr>
        </p:nvSpPr>
        <p:spPr>
          <a:xfrm>
            <a:off x="1220787" y="1371600"/>
            <a:ext cx="3658553" cy="1320800"/>
          </a:xfrm>
        </p:spPr>
        <p:txBody>
          <a:bodyPr/>
          <a:lstStyle/>
          <a:p>
            <a:pPr>
              <a:buFont typeface="Wingdings" pitchFamily="2" charset="2"/>
              <a:buNone/>
            </a:pPr>
            <a:r>
              <a:rPr lang="en-US" sz="1600" b="1" i="1" dirty="0"/>
              <a:t>…</a:t>
            </a:r>
            <a:r>
              <a:rPr lang="en-US" sz="1600" dirty="0"/>
              <a:t>there was no punishment more severe than eternally futile labor....”</a:t>
            </a:r>
          </a:p>
          <a:p>
            <a:pPr>
              <a:buFont typeface="Wingdings" pitchFamily="2" charset="2"/>
              <a:buNone/>
            </a:pPr>
            <a:r>
              <a:rPr lang="en-US" sz="1600" i="1" dirty="0"/>
              <a:t>		</a:t>
            </a:r>
            <a:r>
              <a:rPr lang="en-US" sz="1600" i="1" dirty="0" smtClean="0"/>
              <a:t>    The </a:t>
            </a:r>
            <a:r>
              <a:rPr lang="en-US" sz="1600" i="1" dirty="0"/>
              <a:t>Myth of Sisyphus</a:t>
            </a:r>
          </a:p>
          <a:p>
            <a:pPr>
              <a:buFont typeface="Wingdings" pitchFamily="2" charset="2"/>
              <a:buNone/>
            </a:pPr>
            <a:endParaRPr lang="en-US" sz="2400" i="1" dirty="0"/>
          </a:p>
          <a:p>
            <a:pPr>
              <a:buFont typeface="Wingdings" pitchFamily="2" charset="2"/>
              <a:buNone/>
            </a:pPr>
            <a:endParaRPr lang="en-US" sz="2900"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the Right Questions</a:t>
            </a:r>
            <a:endParaRPr lang="en-US" dirty="0"/>
          </a:p>
        </p:txBody>
      </p:sp>
      <p:sp>
        <p:nvSpPr>
          <p:cNvPr id="3" name="Content Placeholder 2"/>
          <p:cNvSpPr>
            <a:spLocks noGrp="1"/>
          </p:cNvSpPr>
          <p:nvPr>
            <p:ph idx="1"/>
          </p:nvPr>
        </p:nvSpPr>
        <p:spPr>
          <a:xfrm>
            <a:off x="1754187" y="1219200"/>
            <a:ext cx="3735149" cy="1905000"/>
          </a:xfrm>
        </p:spPr>
        <p:txBody>
          <a:bodyPr/>
          <a:lstStyle/>
          <a:p>
            <a:r>
              <a:rPr lang="en-US" sz="1600" dirty="0" smtClean="0"/>
              <a:t>Who matters for this intervention besides me? </a:t>
            </a:r>
          </a:p>
          <a:p>
            <a:r>
              <a:rPr lang="en-US" sz="1600" dirty="0" smtClean="0"/>
              <a:t>Who else needs the information from this evaluation? </a:t>
            </a:r>
          </a:p>
          <a:p>
            <a:endParaRPr lang="en-US" sz="1600" dirty="0" smtClean="0"/>
          </a:p>
          <a:p>
            <a:r>
              <a:rPr lang="en-US" dirty="0" smtClean="0">
                <a:solidFill>
                  <a:schemeClr val="accent5">
                    <a:lumMod val="50000"/>
                  </a:schemeClr>
                </a:solidFill>
              </a:rPr>
              <a:t>The stakeholders!</a:t>
            </a:r>
            <a:endParaRPr lang="en-US" dirty="0">
              <a:solidFill>
                <a:schemeClr val="accent5">
                  <a:lumMod val="50000"/>
                </a:schemeClr>
              </a:solidFill>
            </a:endParaRPr>
          </a:p>
        </p:txBody>
      </p:sp>
      <p:grpSp>
        <p:nvGrpSpPr>
          <p:cNvPr id="4" name="Group 8"/>
          <p:cNvGrpSpPr/>
          <p:nvPr/>
        </p:nvGrpSpPr>
        <p:grpSpPr>
          <a:xfrm>
            <a:off x="306387" y="1143000"/>
            <a:ext cx="1250866" cy="1439344"/>
            <a:chOff x="230187" y="1066800"/>
            <a:chExt cx="1250866" cy="1439344"/>
          </a:xfrm>
        </p:grpSpPr>
        <p:grpSp>
          <p:nvGrpSpPr>
            <p:cNvPr id="5" name="Group 6"/>
            <p:cNvGrpSpPr/>
            <p:nvPr/>
          </p:nvGrpSpPr>
          <p:grpSpPr>
            <a:xfrm>
              <a:off x="230187" y="1490246"/>
              <a:ext cx="1250866" cy="1015898"/>
              <a:chOff x="2439987" y="990600"/>
              <a:chExt cx="1250866" cy="1015898"/>
            </a:xfrm>
          </p:grpSpPr>
          <p:sp>
            <p:nvSpPr>
              <p:cNvPr id="6" name="Oval 5"/>
              <p:cNvSpPr>
                <a:spLocks noChangeAspect="1"/>
              </p:cNvSpPr>
              <p:nvPr/>
            </p:nvSpPr>
            <p:spPr>
              <a:xfrm>
                <a:off x="2568765" y="990600"/>
                <a:ext cx="1015898" cy="1015898"/>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Box 31"/>
              <p:cNvSpPr txBox="1">
                <a:spLocks noChangeAspect="1" noChangeArrowheads="1"/>
              </p:cNvSpPr>
              <p:nvPr/>
            </p:nvSpPr>
            <p:spPr bwMode="auto">
              <a:xfrm>
                <a:off x="2439987" y="1214735"/>
                <a:ext cx="1250866" cy="461665"/>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Engage stakeholders</a:t>
                </a:r>
              </a:p>
            </p:txBody>
          </p:sp>
        </p:grpSp>
        <p:sp>
          <p:nvSpPr>
            <p:cNvPr id="8" name="TextBox 7"/>
            <p:cNvSpPr txBox="1"/>
            <p:nvPr/>
          </p:nvSpPr>
          <p:spPr>
            <a:xfrm>
              <a:off x="436520" y="1066800"/>
              <a:ext cx="838200" cy="338554"/>
            </a:xfrm>
            <a:prstGeom prst="rect">
              <a:avLst/>
            </a:prstGeom>
            <a:noFill/>
            <a:ln>
              <a:noFill/>
            </a:ln>
          </p:spPr>
          <p:txBody>
            <a:bodyPr wrap="square" rtlCol="0">
              <a:spAutoFit/>
            </a:bodyPr>
            <a:lstStyle/>
            <a:p>
              <a:r>
                <a:rPr lang="en-US" b="1" dirty="0" smtClean="0">
                  <a:solidFill>
                    <a:schemeClr val="tx2"/>
                  </a:solidFill>
                  <a:latin typeface="+mn-lt"/>
                </a:rPr>
                <a:t>Step 1</a:t>
              </a:r>
              <a:endParaRPr lang="en-US" b="1" dirty="0">
                <a:solidFill>
                  <a:schemeClr val="tx2"/>
                </a:solidFill>
                <a:latin typeface="+mn-lt"/>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lstStyle/>
          <a:p>
            <a:pPr algn="ctr"/>
            <a:endParaRPr lang="en-US" dirty="0" smtClean="0"/>
          </a:p>
          <a:p>
            <a:pPr algn="ctr"/>
            <a:r>
              <a:rPr lang="en-US" sz="1600" dirty="0" smtClean="0"/>
              <a:t>The stuff I do doesn't make a difference!</a:t>
            </a:r>
          </a:p>
          <a:p>
            <a:endParaRPr lang="en-US" sz="1600" dirty="0" smtClean="0"/>
          </a:p>
          <a:p>
            <a:pPr algn="ctr"/>
            <a:r>
              <a:rPr lang="en-US" sz="1600" i="1" dirty="0" smtClean="0">
                <a:solidFill>
                  <a:schemeClr val="accent5">
                    <a:lumMod val="50000"/>
                  </a:schemeClr>
                </a:solidFill>
              </a:rPr>
              <a:t>Why don't things get better?!</a:t>
            </a:r>
          </a:p>
          <a:p>
            <a:pPr algn="ctr"/>
            <a:endParaRPr lang="en-US" i="1" dirty="0" smtClean="0">
              <a:solidFill>
                <a:schemeClr val="accent5">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Program Evaluation</a:t>
            </a:r>
            <a:endParaRPr lang="en-US" dirty="0"/>
          </a:p>
        </p:txBody>
      </p:sp>
      <p:sp>
        <p:nvSpPr>
          <p:cNvPr id="3" name="Content Placeholder 2"/>
          <p:cNvSpPr>
            <a:spLocks noGrp="1"/>
          </p:cNvSpPr>
          <p:nvPr>
            <p:ph idx="1"/>
          </p:nvPr>
        </p:nvSpPr>
        <p:spPr>
          <a:xfrm>
            <a:off x="687387" y="1767840"/>
            <a:ext cx="1830149" cy="1219200"/>
          </a:xfrm>
        </p:spPr>
        <p:txBody>
          <a:bodyPr/>
          <a:lstStyle/>
          <a:p>
            <a:pPr algn="ctr">
              <a:lnSpc>
                <a:spcPts val="2200"/>
              </a:lnSpc>
              <a:spcBef>
                <a:spcPts val="0"/>
              </a:spcBef>
            </a:pPr>
            <a:r>
              <a:rPr lang="en-US" sz="1600" dirty="0" smtClean="0"/>
              <a:t>How </a:t>
            </a:r>
          </a:p>
          <a:p>
            <a:pPr algn="ctr">
              <a:lnSpc>
                <a:spcPts val="2200"/>
              </a:lnSpc>
              <a:spcBef>
                <a:spcPts val="0"/>
              </a:spcBef>
            </a:pPr>
            <a:r>
              <a:rPr lang="en-US" sz="1600" dirty="0" smtClean="0"/>
              <a:t>do I</a:t>
            </a:r>
          </a:p>
          <a:p>
            <a:pPr algn="ctr">
              <a:lnSpc>
                <a:spcPts val="2200"/>
              </a:lnSpc>
              <a:spcBef>
                <a:spcPts val="0"/>
              </a:spcBef>
            </a:pPr>
            <a:r>
              <a:rPr lang="en-US" sz="1600" dirty="0" smtClean="0"/>
              <a:t>motivate?</a:t>
            </a:r>
            <a:endParaRPr lang="en-US" sz="1600" dirty="0"/>
          </a:p>
        </p:txBody>
      </p:sp>
      <p:sp>
        <p:nvSpPr>
          <p:cNvPr id="6" name="TextBox 5"/>
          <p:cNvSpPr txBox="1"/>
          <p:nvPr/>
        </p:nvSpPr>
        <p:spPr>
          <a:xfrm>
            <a:off x="3582987" y="1875696"/>
            <a:ext cx="1600200" cy="938719"/>
          </a:xfrm>
          <a:prstGeom prst="rect">
            <a:avLst/>
          </a:prstGeom>
          <a:noFill/>
        </p:spPr>
        <p:txBody>
          <a:bodyPr wrap="square" rtlCol="0">
            <a:spAutoFit/>
          </a:bodyPr>
          <a:lstStyle/>
          <a:p>
            <a:pPr algn="ctr">
              <a:lnSpc>
                <a:spcPts val="2200"/>
              </a:lnSpc>
            </a:pPr>
            <a:r>
              <a:rPr lang="en-US" b="1" dirty="0" smtClean="0">
                <a:solidFill>
                  <a:schemeClr val="tx2"/>
                </a:solidFill>
                <a:latin typeface="+mn-lt"/>
              </a:rPr>
              <a:t>What gets </a:t>
            </a:r>
          </a:p>
          <a:p>
            <a:pPr algn="ctr">
              <a:lnSpc>
                <a:spcPts val="2200"/>
              </a:lnSpc>
            </a:pPr>
            <a:r>
              <a:rPr lang="en-US" b="1" dirty="0" smtClean="0">
                <a:solidFill>
                  <a:schemeClr val="tx2"/>
                </a:solidFill>
                <a:latin typeface="+mn-lt"/>
              </a:rPr>
              <a:t>in the </a:t>
            </a:r>
          </a:p>
          <a:p>
            <a:pPr algn="ctr">
              <a:lnSpc>
                <a:spcPts val="2200"/>
              </a:lnSpc>
            </a:pPr>
            <a:r>
              <a:rPr lang="en-US" b="1" dirty="0" smtClean="0">
                <a:solidFill>
                  <a:schemeClr val="tx2"/>
                </a:solidFill>
                <a:latin typeface="+mn-lt"/>
              </a:rPr>
              <a:t>way?</a:t>
            </a:r>
            <a:endParaRPr lang="en-US" b="1" dirty="0">
              <a:solidFill>
                <a:schemeClr val="tx2"/>
              </a:solidFill>
              <a:latin typeface="+mn-lt"/>
            </a:endParaRPr>
          </a:p>
        </p:txBody>
      </p:sp>
      <p:sp>
        <p:nvSpPr>
          <p:cNvPr id="7" name="Oval 6"/>
          <p:cNvSpPr>
            <a:spLocks noChangeAspect="1"/>
          </p:cNvSpPr>
          <p:nvPr/>
        </p:nvSpPr>
        <p:spPr>
          <a:xfrm>
            <a:off x="825221" y="1600200"/>
            <a:ext cx="1554480" cy="155448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a:spLocks noChangeAspect="1"/>
          </p:cNvSpPr>
          <p:nvPr/>
        </p:nvSpPr>
        <p:spPr>
          <a:xfrm>
            <a:off x="3735387" y="1600200"/>
            <a:ext cx="1295400" cy="1489710"/>
          </a:xfrm>
          <a:prstGeom prst="roundRect">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3587" y="1066800"/>
            <a:ext cx="1752600" cy="338554"/>
          </a:xfrm>
          <a:prstGeom prst="rect">
            <a:avLst/>
          </a:prstGeom>
          <a:noFill/>
        </p:spPr>
        <p:txBody>
          <a:bodyPr wrap="square" rtlCol="0">
            <a:spAutoFit/>
          </a:bodyPr>
          <a:lstStyle/>
          <a:p>
            <a:r>
              <a:rPr lang="en-US" b="1" dirty="0" smtClean="0">
                <a:solidFill>
                  <a:schemeClr val="tx2"/>
                </a:solidFill>
                <a:latin typeface="+mn-lt"/>
              </a:rPr>
              <a:t>Not this…</a:t>
            </a:r>
            <a:endParaRPr lang="en-US" b="1" dirty="0">
              <a:solidFill>
                <a:schemeClr val="tx2"/>
              </a:solidFill>
              <a:latin typeface="+mn-lt"/>
            </a:endParaRPr>
          </a:p>
        </p:txBody>
      </p:sp>
      <p:sp>
        <p:nvSpPr>
          <p:cNvPr id="12" name="TextBox 11"/>
          <p:cNvSpPr txBox="1"/>
          <p:nvPr/>
        </p:nvSpPr>
        <p:spPr>
          <a:xfrm>
            <a:off x="3659187" y="1066800"/>
            <a:ext cx="1295400" cy="338554"/>
          </a:xfrm>
          <a:prstGeom prst="rect">
            <a:avLst/>
          </a:prstGeom>
          <a:noFill/>
        </p:spPr>
        <p:txBody>
          <a:bodyPr wrap="square" rtlCol="0">
            <a:spAutoFit/>
          </a:bodyPr>
          <a:lstStyle/>
          <a:p>
            <a:r>
              <a:rPr lang="en-US" b="1" dirty="0" smtClean="0">
                <a:solidFill>
                  <a:schemeClr val="tx2"/>
                </a:solidFill>
                <a:latin typeface="+mn-lt"/>
              </a:rPr>
              <a:t>This…</a:t>
            </a:r>
            <a:endParaRPr lang="en-US" b="1" dirty="0">
              <a:solidFill>
                <a:schemeClr val="tx2"/>
              </a:solidFill>
              <a:latin typeface="+mn-lt"/>
            </a:endParaRPr>
          </a:p>
        </p:txBody>
      </p:sp>
      <p:cxnSp>
        <p:nvCxnSpPr>
          <p:cNvPr id="14" name="Straight Connector 13"/>
          <p:cNvCxnSpPr>
            <a:stCxn id="7" idx="1"/>
            <a:endCxn id="7" idx="5"/>
          </p:cNvCxnSpPr>
          <p:nvPr/>
        </p:nvCxnSpPr>
        <p:spPr>
          <a:xfrm rot="16200000" flipH="1">
            <a:off x="1052869" y="1827848"/>
            <a:ext cx="1099184" cy="109918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6354" name="Rectangle 2"/>
          <p:cNvSpPr>
            <a:spLocks noGrp="1" noChangeArrowheads="1"/>
          </p:cNvSpPr>
          <p:nvPr>
            <p:ph type="title"/>
          </p:nvPr>
        </p:nvSpPr>
        <p:spPr/>
        <p:txBody>
          <a:bodyPr/>
          <a:lstStyle/>
          <a:p>
            <a:r>
              <a:rPr lang="en-US" dirty="0"/>
              <a:t>Today’s Focus</a:t>
            </a:r>
          </a:p>
        </p:txBody>
      </p:sp>
      <p:sp>
        <p:nvSpPr>
          <p:cNvPr id="1636355" name="Rectangle 3"/>
          <p:cNvSpPr>
            <a:spLocks noGrp="1" noChangeArrowheads="1"/>
          </p:cNvSpPr>
          <p:nvPr>
            <p:ph idx="1"/>
          </p:nvPr>
        </p:nvSpPr>
        <p:spPr>
          <a:xfrm>
            <a:off x="508264" y="1676400"/>
            <a:ext cx="5184299" cy="1676400"/>
          </a:xfrm>
        </p:spPr>
        <p:txBody>
          <a:bodyPr/>
          <a:lstStyle/>
          <a:p>
            <a:pPr algn="ctr">
              <a:lnSpc>
                <a:spcPct val="90000"/>
              </a:lnSpc>
              <a:buFont typeface="Wingdings" pitchFamily="2" charset="2"/>
              <a:buNone/>
            </a:pPr>
            <a:r>
              <a:rPr lang="en-US" sz="1600" dirty="0" smtClean="0"/>
              <a:t>Top </a:t>
            </a:r>
            <a:r>
              <a:rPr lang="en-US" sz="1600" dirty="0"/>
              <a:t>Roadblocks </a:t>
            </a:r>
            <a:endParaRPr lang="en-US" sz="1600" dirty="0" smtClean="0"/>
          </a:p>
          <a:p>
            <a:pPr algn="ctr">
              <a:lnSpc>
                <a:spcPct val="90000"/>
              </a:lnSpc>
              <a:buFont typeface="Wingdings" pitchFamily="2" charset="2"/>
              <a:buNone/>
            </a:pPr>
            <a:r>
              <a:rPr lang="en-US" sz="1600" dirty="0" smtClean="0"/>
              <a:t>on </a:t>
            </a:r>
            <a:r>
              <a:rPr lang="en-US" sz="1600" dirty="0"/>
              <a:t>the </a:t>
            </a:r>
            <a:r>
              <a:rPr lang="en-US" sz="1600" dirty="0" smtClean="0"/>
              <a:t>Road </a:t>
            </a:r>
            <a:r>
              <a:rPr lang="en-US" sz="1600" dirty="0"/>
              <a:t>to </a:t>
            </a:r>
            <a:endParaRPr lang="en-US" sz="1600" dirty="0" smtClean="0"/>
          </a:p>
          <a:p>
            <a:pPr algn="ctr">
              <a:lnSpc>
                <a:spcPct val="90000"/>
              </a:lnSpc>
              <a:buFont typeface="Wingdings" pitchFamily="2" charset="2"/>
              <a:buNone/>
            </a:pPr>
            <a:r>
              <a:rPr lang="en-US" sz="1600" dirty="0" smtClean="0"/>
              <a:t>Good </a:t>
            </a:r>
            <a:r>
              <a:rPr lang="en-US" sz="1600" dirty="0"/>
              <a:t>Evaluation</a:t>
            </a:r>
          </a:p>
          <a:p>
            <a:pPr algn="ctr">
              <a:lnSpc>
                <a:spcPct val="90000"/>
              </a:lnSpc>
              <a:buFont typeface="Wingdings" pitchFamily="2" charset="2"/>
              <a:buNone/>
            </a:pPr>
            <a:endParaRPr lang="en-US" sz="3600" dirty="0"/>
          </a:p>
          <a:p>
            <a:pPr algn="ctr">
              <a:lnSpc>
                <a:spcPct val="90000"/>
              </a:lnSpc>
              <a:buFont typeface="Wingdings" pitchFamily="2" charset="2"/>
              <a:buNone/>
            </a:pPr>
            <a:r>
              <a:rPr lang="en-US" sz="1900" dirty="0"/>
              <a:t>							</a:t>
            </a:r>
            <a:endParaRPr lang="en-US" sz="16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ceh_webinar[1]">
  <a:themeElements>
    <a:clrScheme name="Custom 2">
      <a:dk1>
        <a:srgbClr val="000000"/>
      </a:dk1>
      <a:lt1>
        <a:srgbClr val="FFFFFF"/>
      </a:lt1>
      <a:dk2>
        <a:srgbClr val="4C3A62"/>
      </a:dk2>
      <a:lt2>
        <a:srgbClr val="808080"/>
      </a:lt2>
      <a:accent1>
        <a:srgbClr val="6985B6"/>
      </a:accent1>
      <a:accent2>
        <a:srgbClr val="3333CC"/>
      </a:accent2>
      <a:accent3>
        <a:srgbClr val="FFFFFF"/>
      </a:accent3>
      <a:accent4>
        <a:srgbClr val="000000"/>
      </a:accent4>
      <a:accent5>
        <a:srgbClr val="C1D5B0"/>
      </a:accent5>
      <a:accent6>
        <a:srgbClr val="2D2DB9"/>
      </a:accent6>
      <a:hlink>
        <a:srgbClr val="CCCCFF"/>
      </a:hlink>
      <a:folHlink>
        <a:srgbClr val="B2B2B2"/>
      </a:folHlink>
    </a:clrScheme>
    <a:fontScheme name="blue_webinar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1689</TotalTime>
  <Words>6667</Words>
  <Application>Microsoft Office PowerPoint</Application>
  <PresentationFormat>Custom</PresentationFormat>
  <Paragraphs>510</Paragraphs>
  <Slides>60</Slides>
  <Notes>60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nceh_webinar[1]</vt:lpstr>
      <vt:lpstr>Program Evaluation Webinar Series Part 1:</vt:lpstr>
      <vt:lpstr>Top Roadblocks on the Path to Good Evaluation–  And How to Avoid Them </vt:lpstr>
      <vt:lpstr>Objectives</vt:lpstr>
      <vt:lpstr>Key Points</vt:lpstr>
      <vt:lpstr>Why We Evaluate…</vt:lpstr>
      <vt:lpstr>Why We Evaluate…</vt:lpstr>
      <vt:lpstr>The Problem</vt:lpstr>
      <vt:lpstr>Implementing Program Evaluation</vt:lpstr>
      <vt:lpstr>Today’s Focus</vt:lpstr>
      <vt:lpstr>Defining Evaluation</vt:lpstr>
      <vt:lpstr>Use the Findings!</vt:lpstr>
      <vt:lpstr>What is “Evaluation?”</vt:lpstr>
      <vt:lpstr>Defining Evaluation </vt:lpstr>
      <vt:lpstr>What is a “Program”?</vt:lpstr>
      <vt:lpstr>Roadblock #6</vt:lpstr>
      <vt:lpstr>The “Silo” Model</vt:lpstr>
      <vt:lpstr>The Integrated or “CQI” Model</vt:lpstr>
      <vt:lpstr>The Customer is the Key</vt:lpstr>
      <vt:lpstr>Roadblock #5</vt:lpstr>
      <vt:lpstr>Roadblock #5</vt:lpstr>
      <vt:lpstr>Thanks, but…</vt:lpstr>
      <vt:lpstr>Do What You Can!</vt:lpstr>
      <vt:lpstr>Roadblock #4 </vt:lpstr>
      <vt:lpstr>Upstream Questions</vt:lpstr>
      <vt:lpstr>Downstream Questions</vt:lpstr>
      <vt:lpstr>Measuring the Right Thing…</vt:lpstr>
      <vt:lpstr>Evaluation Starts By Saying… </vt:lpstr>
      <vt:lpstr>You Get What You Measure…</vt:lpstr>
      <vt:lpstr>Roadblock #3 Neglecting Intermediate Outcomes….</vt:lpstr>
      <vt:lpstr>Intermediate Outcomes Contribute to Downstream Success</vt:lpstr>
      <vt:lpstr>What is the Program Logic?</vt:lpstr>
      <vt:lpstr>Slide 32</vt:lpstr>
      <vt:lpstr>Slide 33</vt:lpstr>
      <vt:lpstr>Research Model</vt:lpstr>
      <vt:lpstr>Research Model</vt:lpstr>
      <vt:lpstr>Evaluation Unpacks  the “Black Box”</vt:lpstr>
      <vt:lpstr>The World’s Best Children’s Soccer Program</vt:lpstr>
      <vt:lpstr>But We Never Won a Game</vt:lpstr>
      <vt:lpstr>Focus on Intermediate Outcomes</vt:lpstr>
      <vt:lpstr>Forgetting Intermediate Outcomes</vt:lpstr>
      <vt:lpstr>What’s In the Box?</vt:lpstr>
      <vt:lpstr>What’s In the Box?</vt:lpstr>
      <vt:lpstr>The Power of Evaluation</vt:lpstr>
      <vt:lpstr>Diabetes Intermediate Outcomes</vt:lpstr>
      <vt:lpstr>Why Intermediate Outcomes?</vt:lpstr>
      <vt:lpstr>Identifying Intermediate Outcomes</vt:lpstr>
      <vt:lpstr>Roadblock #2</vt:lpstr>
      <vt:lpstr>The Role of Public Health</vt:lpstr>
      <vt:lpstr>“Networked” Interventions </vt:lpstr>
      <vt:lpstr>Attribution </vt:lpstr>
      <vt:lpstr>Contribution </vt:lpstr>
      <vt:lpstr>Identify Your Contributions by Asking “Why?”</vt:lpstr>
      <vt:lpstr>Identify Your Contributions by Asking “Why?”</vt:lpstr>
      <vt:lpstr>Identify Your Contributions by Asking “Why?”</vt:lpstr>
      <vt:lpstr>Identify Your Contributions by Asking “Why?”</vt:lpstr>
      <vt:lpstr> A “Chain of Causation”</vt:lpstr>
      <vt:lpstr>Contributions Count!</vt:lpstr>
      <vt:lpstr>Establish the “Chain of Causation”</vt:lpstr>
      <vt:lpstr>Roadblock #1</vt:lpstr>
      <vt:lpstr>Ask the Right Questions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iqv2</cp:lastModifiedBy>
  <cp:revision>235</cp:revision>
  <dcterms:created xsi:type="dcterms:W3CDTF">2010-01-05T19:15:51Z</dcterms:created>
  <dcterms:modified xsi:type="dcterms:W3CDTF">2010-12-13T21:41:28Z</dcterms:modified>
</cp:coreProperties>
</file>