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3" r:id="rId1"/>
  </p:sldMasterIdLst>
  <p:notesMasterIdLst>
    <p:notesMasterId r:id="rId55"/>
  </p:notesMasterIdLst>
  <p:handoutMasterIdLst>
    <p:handoutMasterId r:id="rId56"/>
  </p:handoutMasterIdLst>
  <p:sldIdLst>
    <p:sldId id="256" r:id="rId2"/>
    <p:sldId id="370" r:id="rId3"/>
    <p:sldId id="403" r:id="rId4"/>
    <p:sldId id="361" r:id="rId5"/>
    <p:sldId id="408" r:id="rId6"/>
    <p:sldId id="410" r:id="rId7"/>
    <p:sldId id="409" r:id="rId8"/>
    <p:sldId id="405" r:id="rId9"/>
    <p:sldId id="404" r:id="rId10"/>
    <p:sldId id="407" r:id="rId11"/>
    <p:sldId id="445" r:id="rId12"/>
    <p:sldId id="453" r:id="rId13"/>
    <p:sldId id="454" r:id="rId14"/>
    <p:sldId id="397" r:id="rId15"/>
    <p:sldId id="411" r:id="rId16"/>
    <p:sldId id="401" r:id="rId17"/>
    <p:sldId id="374" r:id="rId18"/>
    <p:sldId id="375" r:id="rId19"/>
    <p:sldId id="376" r:id="rId20"/>
    <p:sldId id="377" r:id="rId21"/>
    <p:sldId id="379" r:id="rId22"/>
    <p:sldId id="380" r:id="rId23"/>
    <p:sldId id="378" r:id="rId24"/>
    <p:sldId id="369" r:id="rId25"/>
    <p:sldId id="446" r:id="rId26"/>
    <p:sldId id="383" r:id="rId27"/>
    <p:sldId id="436" r:id="rId28"/>
    <p:sldId id="437" r:id="rId29"/>
    <p:sldId id="384" r:id="rId30"/>
    <p:sldId id="417" r:id="rId31"/>
    <p:sldId id="416" r:id="rId32"/>
    <p:sldId id="419" r:id="rId33"/>
    <p:sldId id="420" r:id="rId34"/>
    <p:sldId id="423" r:id="rId35"/>
    <p:sldId id="421" r:id="rId36"/>
    <p:sldId id="458" r:id="rId37"/>
    <p:sldId id="448" r:id="rId38"/>
    <p:sldId id="426" r:id="rId39"/>
    <p:sldId id="402" r:id="rId40"/>
    <p:sldId id="427" r:id="rId41"/>
    <p:sldId id="459" r:id="rId42"/>
    <p:sldId id="430" r:id="rId43"/>
    <p:sldId id="432" r:id="rId44"/>
    <p:sldId id="460" r:id="rId45"/>
    <p:sldId id="461" r:id="rId46"/>
    <p:sldId id="462" r:id="rId47"/>
    <p:sldId id="463" r:id="rId48"/>
    <p:sldId id="434" r:id="rId49"/>
    <p:sldId id="433" r:id="rId50"/>
    <p:sldId id="296" r:id="rId51"/>
    <p:sldId id="443" r:id="rId52"/>
    <p:sldId id="435" r:id="rId53"/>
    <p:sldId id="308" r:id="rId54"/>
  </p:sldIdLst>
  <p:sldSz cx="9144000" cy="6858000" type="screen4x3"/>
  <p:notesSz cx="7010400" cy="9296400"/>
  <p:embeddedFontLst>
    <p:embeddedFont>
      <p:font typeface="Myriad Web Pro" panose="020B0604020202020204" charset="0"/>
      <p:regular r:id="rId57"/>
      <p:bold r:id="rId58"/>
      <p:italic r:id="rId59"/>
    </p:embeddedFont>
    <p:embeddedFont>
      <p:font typeface="Calibri" panose="020F0502020204030204" pitchFamily="34" charset="0"/>
      <p:regular r:id="rId60"/>
      <p:bold r:id="rId61"/>
      <p:italic r:id="rId62"/>
      <p:boldItalic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36E1"/>
    <a:srgbClr val="3CFFB9"/>
    <a:srgbClr val="32FFB9"/>
    <a:srgbClr val="1EFFB9"/>
    <a:srgbClr val="000000"/>
    <a:srgbClr val="FF8D00"/>
    <a:srgbClr val="FF8200"/>
    <a:srgbClr val="FF9900"/>
    <a:srgbClr val="FF88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66" autoAdjust="0"/>
    <p:restoredTop sz="66608" autoAdjust="0"/>
  </p:normalViewPr>
  <p:slideViewPr>
    <p:cSldViewPr snapToGrid="0">
      <p:cViewPr varScale="1">
        <p:scale>
          <a:sx n="57" d="100"/>
          <a:sy n="57" d="100"/>
        </p:scale>
        <p:origin x="-1392" y="-90"/>
      </p:cViewPr>
      <p:guideLst>
        <p:guide orient="horz" pos="2160"/>
        <p:guide pos="2880"/>
      </p:guideLst>
    </p:cSldViewPr>
  </p:slideViewPr>
  <p:outlineViewPr>
    <p:cViewPr>
      <p:scale>
        <a:sx n="33" d="100"/>
        <a:sy n="33" d="100"/>
      </p:scale>
      <p:origin x="34" y="414504"/>
    </p:cViewPr>
  </p:outlineViewPr>
  <p:notesTextViewPr>
    <p:cViewPr>
      <p:scale>
        <a:sx n="100" d="100"/>
        <a:sy n="100" d="100"/>
      </p:scale>
      <p:origin x="0" y="0"/>
    </p:cViewPr>
  </p:notesTextViewPr>
  <p:sorterViewPr>
    <p:cViewPr>
      <p:scale>
        <a:sx n="66" d="100"/>
        <a:sy n="66" d="100"/>
      </p:scale>
      <p:origin x="0" y="3610"/>
    </p:cViewPr>
  </p:sorterViewPr>
  <p:notesViewPr>
    <p:cSldViewPr snapToGrid="0">
      <p:cViewPr varScale="1">
        <p:scale>
          <a:sx n="59" d="100"/>
          <a:sy n="59" d="100"/>
        </p:scale>
        <p:origin x="-2592"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27" tIns="45713" rIns="91427" bIns="45713" rtlCol="0"/>
          <a:lstStyle>
            <a:lvl1pPr algn="r">
              <a:defRPr sz="1200"/>
            </a:lvl1pPr>
          </a:lstStyle>
          <a:p>
            <a:fld id="{707064D4-039D-4AE1-9BFE-2EF2C3B9BFFD}" type="datetimeFigureOut">
              <a:rPr lang="en-US" smtClean="0"/>
              <a:pPr/>
              <a:t>7/3/2014</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27" tIns="45713" rIns="91427" bIns="45713" rtlCol="0" anchor="b"/>
          <a:lstStyle>
            <a:lvl1pPr algn="r">
              <a:defRPr sz="1200"/>
            </a:lvl1pPr>
          </a:lstStyle>
          <a:p>
            <a:fld id="{A4880E26-B575-4B75-AA57-D0059E533DC1}" type="slidenum">
              <a:rPr lang="en-US" smtClean="0"/>
              <a:pPr/>
              <a:t>‹#›</a:t>
            </a:fld>
            <a:endParaRPr lang="en-US"/>
          </a:p>
        </p:txBody>
      </p:sp>
    </p:spTree>
    <p:extLst>
      <p:ext uri="{BB962C8B-B14F-4D97-AF65-F5344CB8AC3E}">
        <p14:creationId xmlns:p14="http://schemas.microsoft.com/office/powerpoint/2010/main" val="284015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a:p>
        </p:txBody>
      </p:sp>
      <p:sp>
        <p:nvSpPr>
          <p:cNvPr id="3" name="Date Placeholder 2"/>
          <p:cNvSpPr>
            <a:spLocks noGrp="1"/>
          </p:cNvSpPr>
          <p:nvPr>
            <p:ph type="dt" idx="1"/>
          </p:nvPr>
        </p:nvSpPr>
        <p:spPr>
          <a:xfrm>
            <a:off x="3970734" y="2"/>
            <a:ext cx="3038145" cy="464205"/>
          </a:xfrm>
          <a:prstGeom prst="rect">
            <a:avLst/>
          </a:prstGeom>
        </p:spPr>
        <p:txBody>
          <a:bodyPr vert="horz" lIns="88126" tIns="44064" rIns="88126" bIns="44064" rtlCol="0"/>
          <a:lstStyle>
            <a:lvl1pPr algn="r">
              <a:defRPr sz="1200"/>
            </a:lvl1pPr>
          </a:lstStyle>
          <a:p>
            <a:fld id="{89D8F3C2-1545-407C-9696-9FBD8A87D061}" type="datetimeFigureOut">
              <a:rPr lang="en-US" smtClean="0"/>
              <a:pPr/>
              <a:t>7/3/2014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26" tIns="44064" rIns="88126" bIns="44064" rtlCol="0" anchor="ctr"/>
          <a:lstStyle/>
          <a:p>
            <a:endParaRPr lang="en-US"/>
          </a:p>
        </p:txBody>
      </p:sp>
      <p:sp>
        <p:nvSpPr>
          <p:cNvPr id="5" name="Notes Placeholder 4"/>
          <p:cNvSpPr>
            <a:spLocks noGrp="1"/>
          </p:cNvSpPr>
          <p:nvPr>
            <p:ph type="body" sz="quarter" idx="3"/>
          </p:nvPr>
        </p:nvSpPr>
        <p:spPr>
          <a:xfrm>
            <a:off x="701346" y="4416100"/>
            <a:ext cx="5607711" cy="4182457"/>
          </a:xfrm>
          <a:prstGeom prst="rect">
            <a:avLst/>
          </a:prstGeom>
        </p:spPr>
        <p:txBody>
          <a:bodyPr vert="horz" lIns="88126" tIns="44064" rIns="88126" bIns="4406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a:p>
        </p:txBody>
      </p:sp>
      <p:sp>
        <p:nvSpPr>
          <p:cNvPr id="7" name="Slide Number Placeholder 6"/>
          <p:cNvSpPr>
            <a:spLocks noGrp="1"/>
          </p:cNvSpPr>
          <p:nvPr>
            <p:ph type="sldNum" sz="quarter" idx="5"/>
          </p:nvPr>
        </p:nvSpPr>
        <p:spPr>
          <a:xfrm>
            <a:off x="3970734" y="8830660"/>
            <a:ext cx="3038145" cy="464205"/>
          </a:xfrm>
          <a:prstGeom prst="rect">
            <a:avLst/>
          </a:prstGeom>
        </p:spPr>
        <p:txBody>
          <a:bodyPr vert="horz" lIns="88126" tIns="44064" rIns="88126" bIns="44064" rtlCol="0" anchor="b"/>
          <a:lstStyle>
            <a:lvl1pPr algn="r">
              <a:defRPr sz="12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352083298"/>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yriad Web Pro" panose="020B0604020202020204" charset="0"/>
        <a:ea typeface="+mn-ea"/>
        <a:cs typeface="+mn-cs"/>
      </a:defRPr>
    </a:lvl1pPr>
    <a:lvl2pPr marL="457200" algn="l" defTabSz="914400" rtl="0" eaLnBrk="1" latinLnBrk="0" hangingPunct="1">
      <a:defRPr sz="1600" kern="1200">
        <a:solidFill>
          <a:schemeClr val="tx1"/>
        </a:solidFill>
        <a:latin typeface="Myriad Web Pro" panose="020B0604020202020204" charset="0"/>
        <a:ea typeface="+mn-ea"/>
        <a:cs typeface="+mn-cs"/>
      </a:defRPr>
    </a:lvl2pPr>
    <a:lvl3pPr marL="914400" algn="l" defTabSz="914400" rtl="0" eaLnBrk="1" latinLnBrk="0" hangingPunct="1">
      <a:defRPr sz="1600" kern="1200">
        <a:solidFill>
          <a:schemeClr val="tx1"/>
        </a:solidFill>
        <a:latin typeface="Myriad Web Pro" panose="020B0604020202020204" charset="0"/>
        <a:ea typeface="+mn-ea"/>
        <a:cs typeface="+mn-cs"/>
      </a:defRPr>
    </a:lvl3pPr>
    <a:lvl4pPr marL="1371600" algn="l" defTabSz="914400" rtl="0" eaLnBrk="1" latinLnBrk="0" hangingPunct="1">
      <a:defRPr sz="1600" kern="1200">
        <a:solidFill>
          <a:schemeClr val="tx1"/>
        </a:solidFill>
        <a:latin typeface="Myriad Web Pro" panose="020B0604020202020204" charset="0"/>
        <a:ea typeface="+mn-ea"/>
        <a:cs typeface="+mn-cs"/>
      </a:defRPr>
    </a:lvl4pPr>
    <a:lvl5pPr marL="1828800" algn="l" defTabSz="914400" rtl="0" eaLnBrk="1" latinLnBrk="0" hangingPunct="1">
      <a:defRPr sz="1600" kern="1200">
        <a:solidFill>
          <a:schemeClr val="tx1"/>
        </a:solidFill>
        <a:latin typeface="Myriad Web Pro" panose="020B060402020202020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solidFill>
                  <a:srgbClr val="FFC000"/>
                </a:solidFill>
              </a:rPr>
              <a:t>Asthma and Inhalant Allergens</a:t>
            </a:r>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Here is</a:t>
            </a:r>
            <a:r>
              <a:rPr lang="en-US" sz="1500" baseline="0" dirty="0" smtClean="0"/>
              <a:t> a brief summary of </a:t>
            </a:r>
            <a:r>
              <a:rPr lang="en-US" sz="1500" dirty="0" smtClean="0"/>
              <a:t>why allergen-sensitive</a:t>
            </a:r>
            <a:r>
              <a:rPr lang="en-US" sz="1500" baseline="0" dirty="0" smtClean="0"/>
              <a:t> airways </a:t>
            </a:r>
            <a:r>
              <a:rPr lang="en-US" sz="1500" dirty="0" smtClean="0"/>
              <a:t>can narrow in the presence of inhaled allergens. </a:t>
            </a:r>
          </a:p>
          <a:p>
            <a:pPr marL="0" lvl="1" defTabSz="914266">
              <a:defRPr/>
            </a:pPr>
            <a:endParaRPr lang="en-US" sz="1500" dirty="0" smtClean="0"/>
          </a:p>
          <a:p>
            <a:pPr marL="0" lvl="1" defTabSz="914266">
              <a:defRPr/>
            </a:pPr>
            <a:r>
              <a:rPr lang="en-US" sz="1500" dirty="0" smtClean="0"/>
              <a:t>Individuals sensitive to allergens often have higher levels of immunoglobulin E (</a:t>
            </a:r>
            <a:r>
              <a:rPr lang="en-US" sz="1500" dirty="0" err="1" smtClean="0"/>
              <a:t>IgE</a:t>
            </a:r>
            <a:r>
              <a:rPr lang="en-US" sz="1500" dirty="0" smtClean="0"/>
              <a:t>) in their bodies.  </a:t>
            </a:r>
            <a:r>
              <a:rPr lang="en-US" sz="1500" dirty="0" err="1" smtClean="0"/>
              <a:t>IgE</a:t>
            </a:r>
            <a:r>
              <a:rPr lang="en-US" sz="1500" dirty="0" smtClean="0"/>
              <a:t> is an allergy-related antibody that reacts to allergens and can start the inflammatory reaction that can lead to airway hyperresponsiveness and obstruction.</a:t>
            </a:r>
          </a:p>
          <a:p>
            <a:pPr marL="0" lvl="1" defTabSz="914266">
              <a:defRPr/>
            </a:pPr>
            <a:endParaRPr lang="en-US" sz="1500" dirty="0" smtClean="0"/>
          </a:p>
          <a:p>
            <a:pPr marL="0" lvl="1" defTabSz="914266">
              <a:defRPr/>
            </a:pPr>
            <a:r>
              <a:rPr lang="en-US" sz="1500" dirty="0" smtClean="0"/>
              <a:t>You might have heard of </a:t>
            </a:r>
            <a:r>
              <a:rPr lang="en-US" sz="1500" dirty="0" err="1" smtClean="0"/>
              <a:t>IgE</a:t>
            </a:r>
            <a:r>
              <a:rPr lang="en-US" sz="1500" dirty="0" smtClean="0"/>
              <a:t>, because </a:t>
            </a:r>
            <a:r>
              <a:rPr lang="en-US" sz="1500" dirty="0" err="1" smtClean="0"/>
              <a:t>IgE</a:t>
            </a:r>
            <a:r>
              <a:rPr lang="en-US" sz="1500" dirty="0" smtClean="0"/>
              <a:t> is what is found during allergy testing.  High levels of </a:t>
            </a:r>
            <a:r>
              <a:rPr lang="en-US" sz="1500" dirty="0" err="1" smtClean="0"/>
              <a:t>IgE</a:t>
            </a:r>
            <a:r>
              <a:rPr lang="en-US" sz="1500" dirty="0" smtClean="0"/>
              <a:t> in the body can be related to an individual’s sensitivity to allergens.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Individuals with high levels of </a:t>
            </a:r>
            <a:r>
              <a:rPr lang="en-US" sz="1500" dirty="0" err="1" smtClean="0"/>
              <a:t>IgE</a:t>
            </a:r>
            <a:r>
              <a:rPr lang="en-US" sz="1500" dirty="0" smtClean="0"/>
              <a:t> to allergens can be called “sensitized” to these allergens.  </a:t>
            </a:r>
          </a:p>
          <a:p>
            <a:pPr marL="0" lvl="1" defTabSz="914266">
              <a:defRPr/>
            </a:pPr>
            <a:endParaRPr lang="en-US" sz="1500" dirty="0" smtClean="0"/>
          </a:p>
          <a:p>
            <a:pPr marL="0" lvl="1" defTabSz="914266">
              <a:defRPr/>
            </a:pPr>
            <a:r>
              <a:rPr lang="en-US" sz="1500" dirty="0" smtClean="0"/>
              <a:t>Sensitization to inhalant allergens can occur as early as 1 to 3 years of age.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When an allergen causes airway inflammation, other chemicals and cells in the body are also involved.  </a:t>
            </a:r>
          </a:p>
          <a:p>
            <a:pPr marL="0" lvl="1" defTabSz="914266">
              <a:defRPr/>
            </a:pPr>
            <a:endParaRPr lang="en-US" sz="1500" dirty="0" smtClean="0"/>
          </a:p>
          <a:p>
            <a:pPr marL="0" lvl="1" defTabSz="914266">
              <a:defRPr/>
            </a:pPr>
            <a:r>
              <a:rPr lang="en-US" sz="1500" dirty="0" smtClean="0"/>
              <a:t>For example, histamine is an allergy-related chemical that can participate in airway inflammation.  In allergen-sensitive individuals, allergens can cause levels of histamine to increase, but histamine breaks down in the body too quickly to be measured routinely.  </a:t>
            </a:r>
          </a:p>
          <a:p>
            <a:pPr marL="0" lvl="1" defTabSz="914266">
              <a:defRPr/>
            </a:pPr>
            <a:endParaRPr lang="en-US" sz="1500" dirty="0" smtClean="0"/>
          </a:p>
          <a:p>
            <a:pPr marL="0" lvl="1" defTabSz="914266">
              <a:defRPr/>
            </a:pPr>
            <a:r>
              <a:rPr lang="en-US" sz="1500" dirty="0" smtClean="0"/>
              <a:t>Also, the eosinophil is an allergy-related cell that can participate in airway inflammation. High blood levels of eosinophils can be related to an individual’s sensitivity to allergens.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66" rtl="0" eaLnBrk="1" fontAlgn="auto" latinLnBrk="0" hangingPunct="1">
              <a:lnSpc>
                <a:spcPct val="100000"/>
              </a:lnSpc>
              <a:spcBef>
                <a:spcPts val="0"/>
              </a:spcBef>
              <a:spcAft>
                <a:spcPts val="0"/>
              </a:spcAft>
              <a:buClrTx/>
              <a:buSzTx/>
              <a:buFontTx/>
              <a:buNone/>
              <a:tabLst/>
              <a:defRPr/>
            </a:pPr>
            <a:r>
              <a:rPr lang="en-US" sz="1500" dirty="0" smtClean="0"/>
              <a:t>You already might be familiar with histamine because individuals with allergies might take antihistamine medication.</a:t>
            </a:r>
          </a:p>
          <a:p>
            <a:pPr marL="0" lvl="1" defTabSz="914266">
              <a:defRPr/>
            </a:pPr>
            <a:endParaRPr lang="en-US" sz="150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Individuals who are not sensitive to allergens react differently when they breathe in inhalant allergens.</a:t>
            </a:r>
          </a:p>
          <a:p>
            <a:pPr marL="0" lvl="1" defTabSz="914266">
              <a:defRPr/>
            </a:pPr>
            <a:endParaRPr lang="en-US" sz="1500" dirty="0" smtClean="0"/>
          </a:p>
          <a:p>
            <a:pPr marL="0" lvl="1" defTabSz="914266">
              <a:defRPr/>
            </a:pPr>
            <a:r>
              <a:rPr lang="en-US" sz="1500" dirty="0" smtClean="0"/>
              <a:t>Individuals with airways </a:t>
            </a:r>
            <a:r>
              <a:rPr lang="en-US" sz="1500" u="sng" dirty="0" smtClean="0"/>
              <a:t>in</a:t>
            </a:r>
            <a:r>
              <a:rPr lang="en-US" sz="1500" dirty="0" smtClean="0"/>
              <a:t>sensitive to allergens</a:t>
            </a:r>
            <a:r>
              <a:rPr lang="en-US" sz="1500" baseline="0" dirty="0" smtClean="0"/>
              <a:t> do not experience allergen-mediated</a:t>
            </a:r>
            <a:r>
              <a:rPr lang="en-US" sz="1500" dirty="0" smtClean="0"/>
              <a:t> airway inflammation, hyperresponsiveness or obstruction.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Individuals who are sensitive to allergens are often called “allergic”</a:t>
            </a:r>
          </a:p>
          <a:p>
            <a:pPr marL="0" lvl="1" defTabSz="914266">
              <a:defRPr/>
            </a:pPr>
            <a:endParaRPr lang="en-US" sz="1500" dirty="0" smtClean="0"/>
          </a:p>
          <a:p>
            <a:pPr marL="0" lvl="1" defTabSz="914266">
              <a:defRPr/>
            </a:pPr>
            <a:r>
              <a:rPr lang="en-US" sz="1500" dirty="0" smtClean="0"/>
              <a:t>Individuals who are not sensitive to allergens can</a:t>
            </a:r>
            <a:r>
              <a:rPr lang="en-US" sz="1500" baseline="0" dirty="0" smtClean="0"/>
              <a:t> be called</a:t>
            </a:r>
            <a:r>
              <a:rPr lang="en-US" sz="1500" dirty="0" smtClean="0"/>
              <a:t> “not allergic”</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1390">
              <a:defRPr/>
            </a:pPr>
            <a:r>
              <a:rPr lang="en-US" sz="1500" dirty="0" smtClean="0"/>
              <a:t>Types of inhalant allergens that can affect individuals with asthma</a:t>
            </a:r>
          </a:p>
          <a:p>
            <a:endParaRPr lang="en-US" sz="1500" dirty="0" smtClean="0"/>
          </a:p>
          <a:p>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3346520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Inhalant allergens</a:t>
            </a:r>
            <a:r>
              <a:rPr lang="en-US" baseline="0" dirty="0" smtClean="0"/>
              <a:t> can be categorized into several different categories, based on where they are primarily found.</a:t>
            </a:r>
            <a:endParaRPr lang="en-US"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Indoor allergens</a:t>
            </a:r>
            <a:r>
              <a:rPr lang="en-US" baseline="0" dirty="0" smtClean="0"/>
              <a:t> are primarily found indoors.</a:t>
            </a:r>
          </a:p>
          <a:p>
            <a:endParaRPr lang="en-US" baseline="0" dirty="0" smtClean="0"/>
          </a:p>
          <a:p>
            <a:r>
              <a:rPr lang="en-US" baseline="0" dirty="0" smtClean="0"/>
              <a:t>These include allergens from furry animal pets, such as cats and dogs.  Allergens from cats and dogs come from sources like fur, skin (also known as dander), and, to a lesser extent, saliva.  </a:t>
            </a:r>
          </a:p>
          <a:p>
            <a:endParaRPr lang="en-US" baseline="0" dirty="0" smtClean="0"/>
          </a:p>
          <a:p>
            <a:r>
              <a:rPr lang="en-US" baseline="0" dirty="0" smtClean="0"/>
              <a:t>Other furry pets also produce allergens, such as rabbits, hamsters, or guinea pigs.</a:t>
            </a:r>
          </a:p>
          <a:p>
            <a:endParaRPr lang="en-US" baseline="0" dirty="0" smtClean="0"/>
          </a:p>
          <a:p>
            <a:r>
              <a:rPr lang="en-US" baseline="0" dirty="0" smtClean="0"/>
              <a:t>It is important to know that there are no breeds of furry animal pets that are definitively </a:t>
            </a:r>
            <a:r>
              <a:rPr lang="en-US" baseline="0" dirty="0" err="1" smtClean="0"/>
              <a:t>hyopallergenic</a:t>
            </a:r>
            <a:r>
              <a:rPr lang="en-US" baseline="0" dirty="0" smtClean="0"/>
              <a:t> or “low-allergen”.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indoor allergens</a:t>
            </a:r>
            <a:r>
              <a:rPr lang="en-US" baseline="0" dirty="0" smtClean="0"/>
              <a:t> come from animals that might be less desirable in the home, such as mice or cockroaches.</a:t>
            </a:r>
          </a:p>
          <a:p>
            <a:endParaRPr lang="en-US" baseline="0" dirty="0" smtClean="0"/>
          </a:p>
          <a:p>
            <a:r>
              <a:rPr lang="en-US" baseline="0" dirty="0" smtClean="0"/>
              <a:t>Mouse allergens primarily come from mouse urine, but also dander.  Cockroach allergens mostly come from their fecal pellets and dried carcasses.  </a:t>
            </a:r>
          </a:p>
          <a:p>
            <a:endParaRPr lang="en-US" baseline="0" dirty="0" smtClean="0"/>
          </a:p>
          <a:p>
            <a:r>
              <a:rPr lang="en-US" baseline="0" dirty="0" smtClean="0"/>
              <a:t>Although mouse and cockroach allergens can be found in suburban and rural environments, the levels tend to be higher in urban environments.</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The most recent National Asthma Education and Prevention Program (or NAEPP) guidelines for the diagnosis and management of asthma state:</a:t>
            </a:r>
          </a:p>
          <a:p>
            <a:pPr marL="0" lvl="1" defTabSz="914266">
              <a:defRPr/>
            </a:pPr>
            <a:endParaRPr lang="en-US" sz="1500" dirty="0" smtClean="0"/>
          </a:p>
          <a:p>
            <a:pPr marL="0" lvl="1" defTabSz="914266">
              <a:defRPr/>
            </a:pPr>
            <a:r>
              <a:rPr lang="en-US" sz="1500" dirty="0" smtClean="0"/>
              <a:t>“Exposure of patients who have asthma to allergens … to which they are sensitive has been shown to increase asthma symptoms and precipitate asthma exacerbations.”</a:t>
            </a:r>
          </a:p>
          <a:p>
            <a:pPr marL="0" lvl="1" defTabSz="914266">
              <a:defRPr/>
            </a:pPr>
            <a:endParaRPr lang="en-US" sz="1500" dirty="0" smtClean="0"/>
          </a:p>
          <a:p>
            <a:pPr marL="0" lvl="1" defTabSz="914266">
              <a:defRPr/>
            </a:pPr>
            <a:r>
              <a:rPr lang="en-US" sz="1500" dirty="0" smtClean="0"/>
              <a:t>These guidelines assigned a level “A” grade to the quality of evidence supporting this statement.</a:t>
            </a:r>
          </a:p>
          <a:p>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source of indoor allergens</a:t>
            </a:r>
            <a:r>
              <a:rPr lang="en-US" baseline="0" dirty="0" smtClean="0"/>
              <a:t> are house dust mites.  </a:t>
            </a:r>
          </a:p>
          <a:p>
            <a:endParaRPr lang="en-US" baseline="0" dirty="0" smtClean="0"/>
          </a:p>
          <a:p>
            <a:r>
              <a:rPr lang="en-US" baseline="0" dirty="0" smtClean="0"/>
              <a:t>House dust mites are whitish, 8-legged arthropod creatures so small they can barely be seen by the naked eye.  Each dust mite is about as big as 2 to 4 grains of fine beach sand.</a:t>
            </a:r>
          </a:p>
          <a:p>
            <a:endParaRPr lang="en-US" baseline="0" dirty="0" smtClean="0"/>
          </a:p>
          <a:p>
            <a:r>
              <a:rPr lang="en-US" baseline="0" dirty="0" smtClean="0"/>
              <a:t>House dust mites thrive in high humidity, and in areas where shed human and animal skin flakes accumulate, such as bedding, carpet, and upholstery.</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Outdoor allergens</a:t>
            </a:r>
            <a:r>
              <a:rPr lang="en-US" baseline="0" dirty="0" smtClean="0"/>
              <a:t> are primarily found outdoors.  However, outdoor allergens can enter homes through open windows and doors, or passively on hair or clothes.</a:t>
            </a:r>
          </a:p>
          <a:p>
            <a:endParaRPr lang="en-US" dirty="0" smtClean="0"/>
          </a:p>
          <a:p>
            <a:r>
              <a:rPr lang="en-US" dirty="0" smtClean="0"/>
              <a:t>Outdoor allergens</a:t>
            </a:r>
            <a:r>
              <a:rPr lang="en-US" baseline="0" dirty="0" smtClean="0"/>
              <a:t> include pollens from some trees.  Trees are sources of inhalant allergens only if they produce pollen that is meant to be carried by the wind (to other trees). If trees produce pollen that is meant to be carried by bees, these bee-pollinated trees are not sources of inhalant allergens.</a:t>
            </a:r>
          </a:p>
          <a:p>
            <a:endParaRPr lang="en-US" baseline="0" dirty="0" smtClean="0"/>
          </a:p>
          <a:p>
            <a:r>
              <a:rPr lang="en-US" baseline="0" dirty="0" smtClean="0"/>
              <a:t>In temperate climates, the highest levels of tree allergens are usually in early spring.  However, the timing of “tree pollen season” differs in different parts of the country.  Similarly, important tree allergens vary by geographic region, because different trees grow in different geographic regions.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Grasses are another source of outdoor inhalant allergens.  </a:t>
            </a:r>
          </a:p>
          <a:p>
            <a:endParaRPr lang="en-US" dirty="0" smtClean="0"/>
          </a:p>
          <a:p>
            <a:pPr defTabSz="881390">
              <a:defRPr/>
            </a:pPr>
            <a:r>
              <a:rPr lang="en-US" baseline="0" dirty="0" smtClean="0"/>
              <a:t>In temperate climates, the highest levels of grass allergens usually occur in late spring to the middle of summer.  However, like trees,  the timing of “grass pollen season” differs by geographic region.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smtClean="0"/>
              <a:t>Outdoor inhalant allergens are also produced by weeds,</a:t>
            </a:r>
            <a:r>
              <a:rPr lang="en-US" baseline="0" dirty="0" smtClean="0"/>
              <a:t> including ragweed.  </a:t>
            </a:r>
            <a:endParaRPr lang="en-US" dirty="0" smtClean="0"/>
          </a:p>
          <a:p>
            <a:endParaRPr lang="en-US" dirty="0" smtClean="0"/>
          </a:p>
          <a:p>
            <a:pPr defTabSz="881390">
              <a:defRPr/>
            </a:pPr>
            <a:r>
              <a:rPr lang="en-US" baseline="0" dirty="0" smtClean="0"/>
              <a:t>High levels of weed allergens usually occur in late summer to early autumn, but the timing of “weed pollen season” differs by geographic region.  </a:t>
            </a:r>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aseline="0" dirty="0" smtClean="0"/>
              <a:t>Molds can grow outdoors or indoors, so clinically relevant levels of mold inhalant allergens can be found outdoors or indoors. </a:t>
            </a:r>
          </a:p>
          <a:p>
            <a:pPr defTabSz="881390">
              <a:defRPr/>
            </a:pPr>
            <a:endParaRPr lang="en-US" sz="1500" dirty="0" smtClean="0"/>
          </a:p>
          <a:p>
            <a:pPr defTabSz="881390">
              <a:defRPr/>
            </a:pPr>
            <a:r>
              <a:rPr lang="en-US" sz="1500" dirty="0" smtClean="0"/>
              <a:t>Molds can be found in all regions and all climates of the United States.  </a:t>
            </a:r>
            <a:r>
              <a:rPr lang="en-US" baseline="0" dirty="0" smtClean="0"/>
              <a:t>Levels of outdoor mold can vary by season in some geographic regions.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Levels of outdoor inhalant allergens from trees, grasses, weeds, or molds often can be found online.  These levels come from pollen sampling devices, an example of which is shown on this slide.  Measurements from these pollen-sampling devices are used to generate reports of pollen levels.</a:t>
            </a:r>
          </a:p>
          <a:p>
            <a:pPr marL="0" lvl="1" defTabSz="914266">
              <a:defRPr/>
            </a:pPr>
            <a:endParaRPr lang="en-US" sz="1500" dirty="0" smtClean="0"/>
          </a:p>
          <a:p>
            <a:pPr marL="0" lvl="1" defTabSz="914266">
              <a:defRPr/>
            </a:pPr>
            <a:r>
              <a:rPr lang="en-US" sz="1500" dirty="0" smtClean="0"/>
              <a:t>Shown here is an example of a pollen and mold report for the Atlanta area, which indicates there were low levels of tree and weed pollen in the air.  Grass pollens were absent, and mold spores were not counted.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is a summary of what we have covered so far regarding inhalant allergens.</a:t>
            </a:r>
          </a:p>
          <a:p>
            <a:endParaRPr lang="en-US" baseline="0" dirty="0" smtClean="0"/>
          </a:p>
          <a:p>
            <a:r>
              <a:rPr lang="en-US" baseline="0" dirty="0" smtClean="0"/>
              <a:t>Inhalant allergens from furry animal pets, mice, cockroaches, and house dust mites are primarily found indoors.</a:t>
            </a:r>
          </a:p>
          <a:p>
            <a:endParaRPr lang="en-US" baseline="0" dirty="0" smtClean="0"/>
          </a:p>
          <a:p>
            <a:pPr defTabSz="881390">
              <a:defRPr/>
            </a:pPr>
            <a:r>
              <a:rPr lang="en-US" baseline="0" dirty="0" smtClean="0"/>
              <a:t>Inhalant allergens from molds can be found indoors or outdoors.</a:t>
            </a:r>
          </a:p>
          <a:p>
            <a:endParaRPr lang="en-US" baseline="0" dirty="0" smtClean="0"/>
          </a:p>
          <a:p>
            <a:r>
              <a:rPr lang="en-US" baseline="0" dirty="0" smtClean="0"/>
              <a:t>Inhalant allergens from pollen grains from trees, grasses, and weeds are mostly found outdoors, but can enter homes through open windows, open doors, or passively on hair or clothes.  </a:t>
            </a:r>
          </a:p>
          <a:p>
            <a:endParaRPr lang="en-US" baseline="0" dirty="0" smtClean="0"/>
          </a:p>
          <a:p>
            <a:r>
              <a:rPr lang="en-US" baseline="0" dirty="0" smtClean="0"/>
              <a:t>It is also important to note that individuals can be sensitive to one, several, or many different types of inhalant allergens.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26</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moving on to the</a:t>
            </a:r>
            <a:r>
              <a:rPr lang="en-US" baseline="0" dirty="0" smtClean="0"/>
              <a:t> next section, here are a few more terms often used to describe inhalant allergens.</a:t>
            </a:r>
          </a:p>
          <a:p>
            <a:endParaRPr lang="en-US" dirty="0" smtClean="0"/>
          </a:p>
          <a:p>
            <a:r>
              <a:rPr lang="en-US" dirty="0" smtClean="0"/>
              <a:t>Outdoor inhalant allergens are often referred to as “seasonal”, because levels of outdoor inhalant allergens can differ from season to season, especially in temperate</a:t>
            </a:r>
            <a:r>
              <a:rPr lang="en-US" baseline="0" dirty="0" smtClean="0"/>
              <a:t> </a:t>
            </a:r>
            <a:r>
              <a:rPr lang="en-US" dirty="0" smtClean="0"/>
              <a:t>climates.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27</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contrast, indoor </a:t>
            </a:r>
            <a:r>
              <a:rPr lang="en-US" dirty="0" smtClean="0"/>
              <a:t>inhalant allergens are often thought of as “perennial”, because levels of indoor inhalant allergens can</a:t>
            </a:r>
            <a:r>
              <a:rPr lang="en-US" baseline="0" dirty="0" smtClean="0"/>
              <a:t> often be present year-round.</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28</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1390">
              <a:defRPr/>
            </a:pPr>
            <a:r>
              <a:rPr lang="en-US" sz="1500" dirty="0" smtClean="0"/>
              <a:t>NAEPP guidelines regarding the evaluation of inhalant allergens for persons with asthma</a:t>
            </a:r>
            <a:endParaRPr lang="en-US" sz="13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29</a:t>
            </a:fld>
            <a:endParaRPr lang="en-US"/>
          </a:p>
        </p:txBody>
      </p:sp>
    </p:spTree>
    <p:extLst>
      <p:ext uri="{BB962C8B-B14F-4D97-AF65-F5344CB8AC3E}">
        <p14:creationId xmlns:p14="http://schemas.microsoft.com/office/powerpoint/2010/main" val="334652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NAEPP guidelines also state: </a:t>
            </a:r>
          </a:p>
          <a:p>
            <a:pPr marL="0" lvl="1" defTabSz="914266">
              <a:defRPr/>
            </a:pPr>
            <a:endParaRPr lang="en-US" sz="1500" dirty="0" smtClean="0"/>
          </a:p>
          <a:p>
            <a:pPr marL="0" lvl="1" defTabSz="914266">
              <a:defRPr/>
            </a:pPr>
            <a:r>
              <a:rPr lang="en-US" sz="1500" dirty="0" smtClean="0"/>
              <a:t>“The important allergens for children and adults appear to be those that are inhaled,” which is why they are the focus of this presentation.</a:t>
            </a:r>
          </a:p>
          <a:p>
            <a:pPr marL="0" lvl="1" defTabSz="914266">
              <a:defRPr/>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NAEPP guidelines state: </a:t>
            </a:r>
          </a:p>
          <a:p>
            <a:pPr marL="0" lvl="1" defTabSz="914266">
              <a:defRPr/>
            </a:pPr>
            <a:endParaRPr lang="en-US" sz="1500" dirty="0" smtClean="0"/>
          </a:p>
          <a:p>
            <a:pPr marL="0" lvl="1" defTabSz="914266">
              <a:defRPr/>
            </a:pPr>
            <a:r>
              <a:rPr lang="en-US" sz="1500" dirty="0" smtClean="0"/>
              <a:t>“The Expert Panel recommends that patients who have asthma at any level of severity should be queried about exposures to inhalant allergens, particularly indoor inhalant allergens, and their potential effect on the patient’s asthma.” </a:t>
            </a:r>
          </a:p>
          <a:p>
            <a:pPr marL="0" lvl="1" defTabSz="914266">
              <a:defRPr/>
            </a:pPr>
            <a:endParaRPr lang="en-US" sz="1500" dirty="0" smtClean="0"/>
          </a:p>
          <a:p>
            <a:pPr marL="0" lvl="1" defTabSz="914266">
              <a:defRPr/>
            </a:pPr>
            <a:r>
              <a:rPr lang="en-US" sz="1500" dirty="0" smtClean="0"/>
              <a:t>The guidelines assigned a level “A” grade to the quality of evidence supporting this statement.</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30</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To paraphrase, the guidelines state that any person with asthma should be evaluated for exposures to inhalant allergens, particularly indoor inhalant allergens.</a:t>
            </a:r>
          </a:p>
          <a:p>
            <a:pPr marL="0" lvl="1" defTabSz="914266">
              <a:defRPr/>
            </a:pPr>
            <a:endParaRPr lang="en-US" sz="1500" dirty="0" smtClean="0"/>
          </a:p>
          <a:p>
            <a:pPr marL="0" lvl="1" defTabSz="914266">
              <a:defRPr/>
            </a:pPr>
            <a:r>
              <a:rPr lang="en-US" sz="1500" dirty="0" smtClean="0"/>
              <a:t>As mentioned earlier in this presentation, indoor inhalant allergens include furry pet animals, mice, cockroaches, house dust mites, and molds.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31</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For individuals with persistent asthma, the NAEPP guidelines provide further details about evaluating inhalant allergens.  </a:t>
            </a:r>
          </a:p>
          <a:p>
            <a:pPr marL="0" lvl="1" defTabSz="914266">
              <a:defRPr/>
            </a:pPr>
            <a:endParaRPr lang="en-US" sz="1500" dirty="0" smtClean="0"/>
          </a:p>
          <a:p>
            <a:pPr marL="0" lvl="1" defTabSz="914266">
              <a:defRPr/>
            </a:pPr>
            <a:endParaRPr lang="en-US" sz="1500" dirty="0" smtClean="0"/>
          </a:p>
          <a:p>
            <a:pPr marL="0" lvl="1" defTabSz="914266">
              <a:defRPr/>
            </a:pPr>
            <a:endParaRPr lang="en-US" sz="1500" dirty="0" smtClean="0"/>
          </a:p>
          <a:p>
            <a:pPr marL="0" lvl="1" defTabSz="914266">
              <a:defRPr/>
            </a:pPr>
            <a:endParaRPr lang="en-US" sz="150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32</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The guidelines recommend that the patient’s medical history be used to identify allergen exposures that can worsen the patient’s asthma.</a:t>
            </a:r>
          </a:p>
          <a:p>
            <a:pPr marL="0" lvl="1" defTabSz="914266">
              <a:defRPr/>
            </a:pPr>
            <a:endParaRPr lang="en-US" sz="1500" dirty="0" smtClean="0"/>
          </a:p>
          <a:p>
            <a:pPr marL="0" lvl="1" defTabSz="914266">
              <a:defRPr/>
            </a:pPr>
            <a:endParaRPr lang="en-US" sz="1500" dirty="0" smtClean="0"/>
          </a:p>
          <a:p>
            <a:pPr marL="0" lvl="1" defTabSz="914266">
              <a:defRPr/>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33</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The guidelines recommend testing for allergies using skin testing or in vitro testing (also known as blood testing).  </a:t>
            </a:r>
          </a:p>
          <a:p>
            <a:pPr marL="0" lvl="1" defTabSz="914266">
              <a:defRPr/>
            </a:pPr>
            <a:endParaRPr lang="en-US" sz="1500" dirty="0" smtClean="0"/>
          </a:p>
          <a:p>
            <a:pPr marL="0" lvl="1" defTabSz="914266">
              <a:defRPr/>
            </a:pPr>
            <a:endParaRPr lang="en-US" sz="1500" dirty="0" smtClean="0"/>
          </a:p>
          <a:p>
            <a:pPr marL="0" lvl="1" defTabSz="914266">
              <a:defRPr/>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34</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Allergy testing can help determine sensitivity to inhalant allergens to which an individual is exposed.</a:t>
            </a:r>
          </a:p>
          <a:p>
            <a:pPr marL="0" lvl="1" defTabSz="914266">
              <a:defRPr/>
            </a:pPr>
            <a:endParaRPr lang="en-US" sz="1500" dirty="0" smtClean="0"/>
          </a:p>
          <a:p>
            <a:pPr marL="0" lvl="1" defTabSz="914266">
              <a:defRPr/>
            </a:pPr>
            <a:r>
              <a:rPr lang="en-US" sz="1500" dirty="0" smtClean="0"/>
              <a:t>As mentioned earlier in this presentation, allergy testing looks for </a:t>
            </a:r>
            <a:r>
              <a:rPr lang="en-US" sz="1500" dirty="0" err="1" smtClean="0"/>
              <a:t>IgE</a:t>
            </a:r>
            <a:r>
              <a:rPr lang="en-US" sz="1500" dirty="0" smtClean="0"/>
              <a:t>, an allergy-related antibody.  Individuals with higher levels of </a:t>
            </a:r>
            <a:r>
              <a:rPr lang="en-US" sz="1500" dirty="0" err="1" smtClean="0"/>
              <a:t>IgE</a:t>
            </a:r>
            <a:r>
              <a:rPr lang="en-US" sz="1500" dirty="0" smtClean="0"/>
              <a:t> to an allergen are more likely to have immune systems that overreact to that allergen.  </a:t>
            </a:r>
          </a:p>
          <a:p>
            <a:pPr marL="0" lvl="1" defTabSz="914266">
              <a:defRPr/>
            </a:pPr>
            <a:endParaRPr lang="en-US" sz="1500" dirty="0" smtClean="0"/>
          </a:p>
          <a:p>
            <a:pPr marL="0" lvl="1" defTabSz="914266">
              <a:defRPr/>
            </a:pPr>
            <a:r>
              <a:rPr lang="en-US" sz="1500" dirty="0" smtClean="0"/>
              <a:t>If this happens, these individuals can experience airway inflammation, hyperresponsiveness and obstruction when exposed to that allergen, potentially leading to worsened asthma symptoms or an asthma exacerbation.</a:t>
            </a:r>
          </a:p>
          <a:p>
            <a:pPr marL="0" lvl="1" defTabSz="914266">
              <a:defRPr/>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35</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These recommendations apply to all individuals with persistent asthma, but it is worth recognizing that the phrase “for </a:t>
            </a:r>
            <a:r>
              <a:rPr lang="en-US" sz="1500" u="sng" dirty="0" smtClean="0"/>
              <a:t>at least </a:t>
            </a:r>
            <a:r>
              <a:rPr lang="en-US" sz="1500" dirty="0" smtClean="0"/>
              <a:t>those patients who have persistent asthma” indicates these recommendations might also apply to individuals with intermittent asthma.</a:t>
            </a:r>
          </a:p>
        </p:txBody>
      </p:sp>
      <p:sp>
        <p:nvSpPr>
          <p:cNvPr id="4" name="Slide Number Placeholder 3"/>
          <p:cNvSpPr>
            <a:spLocks noGrp="1"/>
          </p:cNvSpPr>
          <p:nvPr>
            <p:ph type="sldNum" sz="quarter" idx="10"/>
          </p:nvPr>
        </p:nvSpPr>
        <p:spPr/>
        <p:txBody>
          <a:bodyPr/>
          <a:lstStyle/>
          <a:p>
            <a:fld id="{7E82054C-5FFB-4925-88B8-34BFE44764D6}" type="slidenum">
              <a:rPr lang="en-US" smtClean="0"/>
              <a:pPr/>
              <a:t>36</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66" rtl="0" eaLnBrk="1" fontAlgn="auto" latinLnBrk="0" hangingPunct="1">
              <a:lnSpc>
                <a:spcPct val="100000"/>
              </a:lnSpc>
              <a:spcBef>
                <a:spcPts val="0"/>
              </a:spcBef>
              <a:spcAft>
                <a:spcPts val="0"/>
              </a:spcAft>
              <a:buClrTx/>
              <a:buSzTx/>
              <a:buFontTx/>
              <a:buNone/>
              <a:tabLst/>
              <a:defRPr/>
            </a:pPr>
            <a:r>
              <a:rPr lang="en-US" sz="1500" dirty="0" smtClean="0"/>
              <a:t>In light of these recommendations, it is important to also keep in mind that the inhalant allergen sensitivities tested during allergy testing can vary from person to person.  There can be several reasons for this.</a:t>
            </a:r>
          </a:p>
          <a:p>
            <a:pPr marL="0" lvl="1" defTabSz="914266">
              <a:defRPr/>
            </a:pPr>
            <a:endParaRPr lang="en-US" sz="1500" dirty="0" smtClean="0"/>
          </a:p>
          <a:p>
            <a:pPr marL="0" marR="0" lvl="1" indent="0" algn="l" defTabSz="914266" rtl="0" eaLnBrk="1" fontAlgn="auto" latinLnBrk="0" hangingPunct="1">
              <a:lnSpc>
                <a:spcPct val="100000"/>
              </a:lnSpc>
              <a:spcBef>
                <a:spcPts val="0"/>
              </a:spcBef>
              <a:spcAft>
                <a:spcPts val="0"/>
              </a:spcAft>
              <a:buClrTx/>
              <a:buSzTx/>
              <a:buFontTx/>
              <a:buNone/>
              <a:tabLst/>
              <a:defRPr/>
            </a:pPr>
            <a:r>
              <a:rPr lang="en-US" sz="1500" dirty="0" smtClean="0"/>
              <a:t>One consideration is the geographic region where the allergy test recipient lives.  As mentioned earlier in this presentation, persons living in different parts of the country are often exposed to different kinds of tree, grass, or weed allergens, so allergy tests for these plants often differ by geographic region.</a:t>
            </a:r>
          </a:p>
          <a:p>
            <a:pPr marL="0" lvl="1" defTabSz="914266">
              <a:defRPr/>
            </a:pPr>
            <a:endParaRPr lang="en-US" sz="1500" dirty="0" smtClean="0"/>
          </a:p>
          <a:p>
            <a:pPr marL="0" lvl="1" defTabSz="914266">
              <a:defRPr/>
            </a:pPr>
            <a:r>
              <a:rPr lang="en-US" sz="1500" dirty="0" smtClean="0"/>
              <a:t>Another consideration is whether an individual lives in an urban, suburban, or rural setting.</a:t>
            </a:r>
            <a:r>
              <a:rPr lang="en-US" sz="1500" baseline="0" dirty="0" smtClean="0"/>
              <a:t>  </a:t>
            </a:r>
            <a:r>
              <a:rPr lang="en-US" sz="1500" dirty="0" smtClean="0"/>
              <a:t>As mentioned earlier in this presentation, mouse and cockroach allergens can be found in urban, suburban, and rural environments.  However, because levels of these allergens are often higher in low-income urban environments, allergy testing for mouse and cockroach sensitivity might be especially important in urban areas.  </a:t>
            </a:r>
          </a:p>
          <a:p>
            <a:pPr marL="0" lvl="1" defTabSz="914266">
              <a:defRPr/>
            </a:pPr>
            <a:endParaRPr lang="en-US" sz="1500" dirty="0" smtClean="0"/>
          </a:p>
          <a:p>
            <a:pPr marL="0" marR="0" lvl="1" indent="0" algn="l" defTabSz="914266" rtl="0" eaLnBrk="1" fontAlgn="auto" latinLnBrk="0" hangingPunct="1">
              <a:lnSpc>
                <a:spcPct val="100000"/>
              </a:lnSpc>
              <a:spcBef>
                <a:spcPts val="0"/>
              </a:spcBef>
              <a:spcAft>
                <a:spcPts val="0"/>
              </a:spcAft>
              <a:buClrTx/>
              <a:buSzTx/>
              <a:buFontTx/>
              <a:buNone/>
              <a:tabLst/>
              <a:defRPr/>
            </a:pPr>
            <a:r>
              <a:rPr lang="en-US" sz="1500" dirty="0" smtClean="0"/>
              <a:t>Individual circumstances can also contribute to variability in allergy testing for inhalant allergens.  For example, an individual with asthma who lives with a pet rabbit might be affected by inhalant allergens from the rabbit, so it would be reasonable to include testing for rabbit allergen sensitivity for this individual.</a:t>
            </a:r>
          </a:p>
          <a:p>
            <a:pPr marL="0" marR="0" lvl="1" indent="0" algn="l" defTabSz="914266" rtl="0" eaLnBrk="1" fontAlgn="auto" latinLnBrk="0" hangingPunct="1">
              <a:lnSpc>
                <a:spcPct val="100000"/>
              </a:lnSpc>
              <a:spcBef>
                <a:spcPts val="0"/>
              </a:spcBef>
              <a:spcAft>
                <a:spcPts val="0"/>
              </a:spcAft>
              <a:buClrTx/>
              <a:buSzTx/>
              <a:buFontTx/>
              <a:buNone/>
              <a:tabLst/>
              <a:defRPr/>
            </a:pPr>
            <a:endParaRPr lang="en-US" sz="1500" dirty="0" smtClean="0"/>
          </a:p>
          <a:p>
            <a:pPr marL="0" marR="0" lvl="1" indent="0" algn="l" defTabSz="914266" rtl="0" eaLnBrk="1" fontAlgn="auto" latinLnBrk="0" hangingPunct="1">
              <a:lnSpc>
                <a:spcPct val="100000"/>
              </a:lnSpc>
              <a:spcBef>
                <a:spcPts val="0"/>
              </a:spcBef>
              <a:spcAft>
                <a:spcPts val="0"/>
              </a:spcAft>
              <a:buClrTx/>
              <a:buSzTx/>
              <a:buFontTx/>
              <a:buNone/>
              <a:tabLst/>
              <a:defRPr/>
            </a:pPr>
            <a:r>
              <a:rPr lang="en-US" sz="1500" dirty="0" smtClean="0"/>
              <a:t>Similarly, another individual with asthma might work with rats in his or her occupation, so it would be reasonable to include testing for rat allergen sensitivity for this individual.</a:t>
            </a:r>
          </a:p>
          <a:p>
            <a:pPr marL="0" marR="0" lvl="1" indent="0" algn="l" defTabSz="914266" rtl="0" eaLnBrk="1" fontAlgn="auto" latinLnBrk="0" hangingPunct="1">
              <a:lnSpc>
                <a:spcPct val="100000"/>
              </a:lnSpc>
              <a:spcBef>
                <a:spcPts val="0"/>
              </a:spcBef>
              <a:spcAft>
                <a:spcPts val="0"/>
              </a:spcAft>
              <a:buClrTx/>
              <a:buSzTx/>
              <a:buFontTx/>
              <a:buNone/>
              <a:tabLst/>
              <a:defRPr/>
            </a:pPr>
            <a:endParaRPr lang="en-US" sz="1500" dirty="0" smtClean="0"/>
          </a:p>
          <a:p>
            <a:pPr marL="0" lvl="1" defTabSz="914266">
              <a:defRPr/>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37</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1390">
              <a:defRPr/>
            </a:pPr>
            <a:r>
              <a:rPr lang="en-US" sz="1500" dirty="0" smtClean="0"/>
              <a:t>NAEPP guidelines regarding the environmental control of inhalant allergens for individuals with asthma</a:t>
            </a:r>
            <a:endParaRPr lang="en-US" sz="13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38</a:t>
            </a:fld>
            <a:endParaRPr lang="en-US"/>
          </a:p>
        </p:txBody>
      </p:sp>
    </p:spTree>
    <p:extLst>
      <p:ext uri="{BB962C8B-B14F-4D97-AF65-F5344CB8AC3E}">
        <p14:creationId xmlns:p14="http://schemas.microsoft.com/office/powerpoint/2010/main" val="33465208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Controlling inhalant allergens is part of the NAEPP’s third component of asthma management, ““Control of environmental factors and comorbid conditions that affect asthma.”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39</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The objectives of this presentation are to:</a:t>
            </a:r>
          </a:p>
          <a:p>
            <a:pPr marL="0" lvl="1" defTabSz="914266">
              <a:defRPr/>
            </a:pPr>
            <a:endParaRPr lang="en-US" sz="1500" dirty="0" smtClean="0"/>
          </a:p>
          <a:p>
            <a:pPr>
              <a:buFont typeface="Wingdings" panose="05000000000000000000" pitchFamily="2" charset="2"/>
              <a:buNone/>
            </a:pPr>
            <a:r>
              <a:rPr lang="en-US" sz="1500" dirty="0" smtClean="0"/>
              <a:t>Describe the process through which inhalant allergens can affect individuals with asthma;</a:t>
            </a:r>
          </a:p>
          <a:p>
            <a:pPr>
              <a:buFont typeface="Wingdings" panose="05000000000000000000" pitchFamily="2" charset="2"/>
              <a:buChar char="q"/>
            </a:pPr>
            <a:endParaRPr lang="en-US" sz="1500" dirty="0" smtClean="0"/>
          </a:p>
          <a:p>
            <a:pPr>
              <a:buFont typeface="Wingdings" panose="05000000000000000000" pitchFamily="2" charset="2"/>
              <a:buNone/>
            </a:pPr>
            <a:r>
              <a:rPr lang="en-US" sz="1500" dirty="0" smtClean="0"/>
              <a:t>Describe the types of inhalant allergens that can affect individuals with asthma;</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Review NAEPP recommendations for the evaluation of inhalant allergens for persons with asthma,</a:t>
            </a:r>
          </a:p>
          <a:p>
            <a:pPr marL="0" lvl="1" defTabSz="914266">
              <a:defRPr/>
            </a:pPr>
            <a:endParaRPr lang="en-US" sz="1500" dirty="0" smtClean="0"/>
          </a:p>
          <a:p>
            <a:pPr marL="0" lvl="1" defTabSz="914266">
              <a:defRPr/>
            </a:pPr>
            <a:r>
              <a:rPr lang="en-US" sz="1500" dirty="0" smtClean="0"/>
              <a:t>And review NAEPP recommendations for the environmental control of inhalant allergens for individuals with asthma found to be sensitive to inhalant allergens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Regarding the control of inhalant allergens, the guidelines state: “Patients who have asthma at any level of severity should:</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 Reduce, if possible, exposure to allergens to which the patient is sensitized and exposed.</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 Know that effective allergen avoidance requires a multifaceted, comprehensive approach; individual steps alone are generally ineffective. </a:t>
            </a:r>
          </a:p>
          <a:p>
            <a:pPr>
              <a:buFont typeface="Wingdings" panose="05000000000000000000" pitchFamily="2" charset="2"/>
              <a:buNone/>
            </a:pPr>
            <a:endParaRPr lang="en-US" sz="1500" dirty="0" smtClean="0"/>
          </a:p>
          <a:p>
            <a:pPr marL="0" lvl="1" defTabSz="914266">
              <a:defRPr/>
            </a:pPr>
            <a:r>
              <a:rPr lang="en-US" sz="1500" dirty="0" smtClean="0"/>
              <a:t>The body of research that supports a multifaceted, comprehensive approach to allergen exposure reduction is so strong, it was assigned a level “A” grade.</a:t>
            </a:r>
          </a:p>
          <a:p>
            <a:pPr marL="0" lvl="1" defTabSz="914266">
              <a:defRPr/>
            </a:pPr>
            <a:endParaRPr lang="en-US" sz="1500" dirty="0" smtClean="0"/>
          </a:p>
          <a:p>
            <a:pPr marL="0" lvl="1" defTabSz="914266">
              <a:defRPr/>
            </a:pPr>
            <a:r>
              <a:rPr lang="en-US" sz="1500" dirty="0" smtClean="0"/>
              <a:t>With this in mind, we will briefly review highlights of NAEPP recommendations regarding specific sources of inhalant allergens.</a:t>
            </a:r>
          </a:p>
          <a:p>
            <a:pPr marL="0" lvl="1" defTabSz="914266">
              <a:defRPr/>
            </a:pPr>
            <a:endParaRPr lang="en-US" sz="1500" dirty="0" smtClean="0"/>
          </a:p>
          <a:p>
            <a:pPr marL="0" lvl="1" defTabSz="914266">
              <a:defRPr/>
            </a:pPr>
            <a:endParaRPr lang="en-US" sz="1500" dirty="0" smtClean="0"/>
          </a:p>
          <a:p>
            <a:pPr marL="0" lvl="1" defTabSz="914266">
              <a:defRPr/>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40</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500" dirty="0" smtClean="0"/>
              <a:t>For the management of inhalant allergens from furry animal pets, the guidelines state: “If the patient is sensitive to the animal, the treatment of choice is removal of the exposure from the home.”</a:t>
            </a:r>
          </a:p>
          <a:p>
            <a:pPr>
              <a:buFont typeface="Wingdings" panose="05000000000000000000" pitchFamily="2" charset="2"/>
              <a:buChar char="q"/>
            </a:pPr>
            <a:endParaRPr lang="en-US" sz="1500" dirty="0" smtClean="0"/>
          </a:p>
          <a:p>
            <a:pPr>
              <a:buFont typeface="Wingdings" panose="05000000000000000000" pitchFamily="2" charset="2"/>
              <a:buNone/>
            </a:pPr>
            <a:r>
              <a:rPr lang="en-US" sz="1500" dirty="0" smtClean="0"/>
              <a:t>The guidelines also offer an alternative if this action is not acceptable to the individual involved:</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“If removal of the animal is not acceptable: Keep the pet out of the patient’s bedroom, and keep the patient’s bedroom door closed”.  </a:t>
            </a:r>
            <a:endParaRPr lang="en-US" sz="1300" dirty="0" smtClean="0"/>
          </a:p>
          <a:p>
            <a:pPr marL="0" lvl="1" defTabSz="914266">
              <a:defRPr/>
            </a:pPr>
            <a:endParaRPr lang="en-US" sz="1300" dirty="0" smtClean="0"/>
          </a:p>
          <a:p>
            <a:pPr marL="0" lvl="1" defTabSz="914266">
              <a:defRPr/>
            </a:pPr>
            <a:endParaRPr lang="en-US" sz="13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41</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500" dirty="0" smtClean="0"/>
              <a:t>To manage inhalant allergens from animal pests such as cockroaches or mice, the NAEPP’s emphasis on a multifaceted, comprehensive approach is exemplified in what is known as “Integrated Pest Management”, or “IPM”.</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Integrated Pest Management involves physical changes and education to reduce animal pests in the home, and, consequently, reduce inhalant allergens from animal pests.</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Physical changes to the kitchen and bathroom include cleaning these rooms (</a:t>
            </a:r>
            <a:r>
              <a:rPr lang="en-US" sz="1500" dirty="0" smtClean="0">
                <a:solidFill>
                  <a:srgbClr val="FFFFFF"/>
                </a:solidFill>
              </a:rPr>
              <a:t>to remove dead cockroaches, cockroach fecal pellets, or mouse urine that could contain allergens)</a:t>
            </a:r>
            <a:r>
              <a:rPr lang="en-US" sz="1500" dirty="0" smtClean="0"/>
              <a:t>, sealing cracks and holes to block routes of entry, and, when necessary, low-toxicity pesticides (applied out of the reach of children and pets). </a:t>
            </a:r>
          </a:p>
          <a:p>
            <a:pPr>
              <a:buFont typeface="Wingdings" panose="05000000000000000000" pitchFamily="2" charset="2"/>
              <a:buNone/>
            </a:pPr>
            <a:endParaRPr lang="en-US" sz="1500" dirty="0" smtClean="0"/>
          </a:p>
          <a:p>
            <a:pPr defTabSz="881390">
              <a:defRPr/>
            </a:pPr>
            <a:r>
              <a:rPr lang="en-US" sz="1500" dirty="0" smtClean="0"/>
              <a:t>Physical changes to the patient’s bedroom also include cleaning and, when necessary, low-toxicity pesticides (applied out of the reach of children and pets).  </a:t>
            </a:r>
          </a:p>
          <a:p>
            <a:pPr defTabSz="881390">
              <a:defRPr/>
            </a:pPr>
            <a:endParaRPr lang="en-US" sz="1500" dirty="0" smtClean="0"/>
          </a:p>
          <a:p>
            <a:pPr defTabSz="881390">
              <a:defRPr/>
            </a:pPr>
            <a:r>
              <a:rPr lang="en-US" sz="1500" dirty="0" smtClean="0"/>
              <a:t>Education is an important component of IPM.  Because indoor pests need food and water to survive, behavior changes such as cleaning up spills, eating only in the kitchen, using sealed food containers, and disposing of trash frequently can help reduce animal pests and their allergens in the home.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42</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500" dirty="0" smtClean="0"/>
              <a:t>Because house dust mites are prone to accumulate in bedding, recommended actions to control house dust mites include:</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Encasing the mattress and pillow(s) in allergen-impermeable covers, so that dust mite-sensitive individuals are exposed to lower amounts of house dust mite allergens in their bedding;</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And washing sheets and blankets weekly, because this can help kill and remove house dust mites that settle into sheets and blankets.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43</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500" dirty="0" smtClean="0"/>
              <a:t>Notably, guidelines regarding environmental assessment</a:t>
            </a:r>
            <a:r>
              <a:rPr lang="en-US" sz="1500" baseline="0" dirty="0" smtClean="0"/>
              <a:t> and exposure control of house dust mites were published</a:t>
            </a:r>
            <a:r>
              <a:rPr lang="en-US" sz="1500" dirty="0" smtClean="0"/>
              <a:t> by allergists in 2013.  </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This panel of experts advised other allergists to advise their patients sensitive to house dust mites that bedding should be washed weekly to decrease house dust mite numbers and mite allergen levels, </a:t>
            </a:r>
            <a:r>
              <a:rPr lang="en-US" sz="1500" b="1" u="sng" dirty="0" smtClean="0"/>
              <a:t>and</a:t>
            </a:r>
            <a:r>
              <a:rPr lang="en-US" sz="1500" dirty="0" smtClean="0"/>
              <a:t> that high temperature water is </a:t>
            </a:r>
            <a:r>
              <a:rPr lang="en-US" sz="1500" b="1" u="sng" dirty="0" smtClean="0"/>
              <a:t>not</a:t>
            </a:r>
            <a:r>
              <a:rPr lang="en-US" sz="1500" dirty="0" smtClean="0"/>
              <a:t> necessary.  One of their concerns about hot water was the risk for injury from scalding.  </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When these allergists evaluated the available research to support this statement, they felt the evidence was strong enough to merit a level “B” rating.</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44</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dirty="0" smtClean="0"/>
              <a:t>In the research they evaluated, these allergists found that most house dust mites died by drowning.  </a:t>
            </a:r>
          </a:p>
          <a:p>
            <a:pPr>
              <a:buFont typeface="Wingdings" panose="05000000000000000000" pitchFamily="2" charset="2"/>
              <a:buNone/>
            </a:pPr>
            <a:endParaRPr lang="en-US" sz="150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45</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500" dirty="0" smtClean="0"/>
              <a:t>One study found that 80% of house dust mites were removed when laundry was washed in cold water and then dried on a clothesline.</a:t>
            </a:r>
          </a:p>
          <a:p>
            <a:pPr>
              <a:buFont typeface="Wingdings" panose="05000000000000000000" pitchFamily="2" charset="2"/>
              <a:buNone/>
            </a:pPr>
            <a:endParaRPr lang="en-US" sz="150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46</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r>
              <a:rPr lang="en-US" sz="1500" dirty="0" smtClean="0"/>
              <a:t>Another study found that 93% of house dust mites were removed when laundry was washed in cold water and then dried in a clothes dryer.  </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Based on this evidence, these allergy experts indicated that using hot water was not as important as washing sheets and blankets weekly.</a:t>
            </a:r>
          </a:p>
          <a:p>
            <a:pPr defTabSz="881390"/>
            <a:endParaRPr lang="en-US" sz="1500" dirty="0" smtClean="0"/>
          </a:p>
        </p:txBody>
      </p:sp>
      <p:sp>
        <p:nvSpPr>
          <p:cNvPr id="4" name="Slide Number Placeholder 3"/>
          <p:cNvSpPr>
            <a:spLocks noGrp="1"/>
          </p:cNvSpPr>
          <p:nvPr>
            <p:ph type="sldNum" sz="quarter" idx="10"/>
          </p:nvPr>
        </p:nvSpPr>
        <p:spPr/>
        <p:txBody>
          <a:bodyPr/>
          <a:lstStyle/>
          <a:p>
            <a:fld id="{7E82054C-5FFB-4925-88B8-34BFE44764D6}" type="slidenum">
              <a:rPr lang="en-US" smtClean="0"/>
              <a:pPr/>
              <a:t>47</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500" dirty="0" smtClean="0"/>
              <a:t>With respect to molds:</a:t>
            </a:r>
          </a:p>
          <a:p>
            <a:pPr lvl="0"/>
            <a:endParaRPr lang="en-US" sz="1500" dirty="0" smtClean="0"/>
          </a:p>
          <a:p>
            <a:pPr lvl="0"/>
            <a:r>
              <a:rPr lang="en-US" sz="1500" dirty="0" smtClean="0"/>
              <a:t>Because indoor molds thrive in humid environments, the guidelines recommend that individuals with asthma who are sensitive to indoor molds take measures to decrease relative humidity in the home (throughout the home) to below 50%, if possible. </a:t>
            </a:r>
          </a:p>
          <a:p>
            <a:pPr lvl="0"/>
            <a:endParaRPr lang="en-US" sz="1500" dirty="0" smtClean="0"/>
          </a:p>
          <a:p>
            <a:pPr lvl="0"/>
            <a:r>
              <a:rPr lang="en-US" sz="1500" dirty="0" smtClean="0"/>
              <a:t>This can include ventilating bathrooms and kitchens, repairing leaky faucets, and addressing water condensation problems.</a:t>
            </a:r>
          </a:p>
          <a:p>
            <a:pPr lvl="0"/>
            <a:endParaRPr lang="en-US" sz="1500" dirty="0" smtClean="0"/>
          </a:p>
          <a:p>
            <a:pPr lvl="0"/>
            <a:r>
              <a:rPr lang="en-US" sz="1500" dirty="0" smtClean="0"/>
              <a:t>The CDC also has a website dedicated to mold and health (www.cdc.gov/mold), which includes fact sheets on mold, mold removal, and mold remediation.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48</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smtClean="0"/>
              <a:t>For individuals sensitive to outdoor inhalant allergens (that is, tree pollen, grass pollen, weed pollen, or outdoor mold spores),</a:t>
            </a:r>
          </a:p>
          <a:p>
            <a:pPr defTabSz="881390">
              <a:defRPr/>
            </a:pPr>
            <a:r>
              <a:rPr lang="en-US" sz="1500" dirty="0" smtClean="0"/>
              <a:t>NAEPP guidelines recommend staying indoors with windows closed in an air-conditioned environment during peak pollen season, but the authors of these guidelines also recognize this might not always be possible.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49</a:t>
            </a:fld>
            <a:endParaRPr lang="en-US"/>
          </a:p>
        </p:txBody>
      </p:sp>
    </p:spTree>
    <p:extLst>
      <p:ext uri="{BB962C8B-B14F-4D97-AF65-F5344CB8AC3E}">
        <p14:creationId xmlns:p14="http://schemas.microsoft.com/office/powerpoint/2010/main" val="2827896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latin typeface="Myriad Web Pro" panose="020B0604020202020204" charset="0"/>
                <a:ea typeface="+mn-ea"/>
                <a:cs typeface="+mn-cs"/>
              </a:rPr>
              <a:t>How Inhalant Allergens Affect Asthma</a:t>
            </a: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3346520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881261">
              <a:defRPr/>
            </a:pPr>
            <a:r>
              <a:rPr lang="en-US" sz="1500" dirty="0" smtClean="0"/>
              <a:t>In conclusion, for individuals with asthma who are sensitive to inhalant allergens, breathing in these allergens can cause airway inflammation, hyperresponsiveness, and obstruction.</a:t>
            </a:r>
          </a:p>
          <a:p>
            <a:pPr marL="0" lvl="1" defTabSz="881261">
              <a:defRPr/>
            </a:pPr>
            <a:endParaRPr lang="en-US" sz="1500" dirty="0" smtClean="0"/>
          </a:p>
          <a:p>
            <a:pPr marL="0" lvl="1" defTabSz="881261">
              <a:defRPr/>
            </a:pPr>
            <a:r>
              <a:rPr lang="en-US" sz="1500" dirty="0" smtClean="0"/>
              <a:t>Indoor inhalant allergens include furry animal pets, mice, cockroaches, house dust mites, and molds.</a:t>
            </a:r>
          </a:p>
          <a:p>
            <a:pPr marL="0" lvl="1" defTabSz="881261">
              <a:defRPr/>
            </a:pPr>
            <a:endParaRPr lang="en-US" sz="1500" dirty="0" smtClean="0"/>
          </a:p>
          <a:p>
            <a:pPr marL="0" lvl="1" defTabSz="881261">
              <a:defRPr/>
            </a:pPr>
            <a:r>
              <a:rPr lang="en-US" sz="1500" dirty="0" smtClean="0"/>
              <a:t>Outdoor inhalant allergens include molds, as well as pollens from some trees, grasses, and weeds.  </a:t>
            </a:r>
          </a:p>
          <a:p>
            <a:pPr marL="0" lvl="1" defTabSz="881261">
              <a:defRPr/>
            </a:pPr>
            <a:endParaRPr lang="en-US" sz="1500" dirty="0" smtClean="0"/>
          </a:p>
          <a:p>
            <a:pPr marL="0" lvl="1" defTabSz="881261">
              <a:defRPr/>
            </a:pPr>
            <a:r>
              <a:rPr lang="en-US" sz="1500" dirty="0" smtClean="0"/>
              <a:t>Compared to indoor inhalant allergens, outdoor inhalant allergens typically exhibit more seasonal and geographic variation.</a:t>
            </a:r>
          </a:p>
          <a:p>
            <a:pPr marL="0" lvl="1" defTabSz="881261">
              <a:defRPr/>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50</a:t>
            </a:fld>
            <a:endParaRPr lang="en-US"/>
          </a:p>
        </p:txBody>
      </p:sp>
    </p:spTree>
    <p:extLst>
      <p:ext uri="{BB962C8B-B14F-4D97-AF65-F5344CB8AC3E}">
        <p14:creationId xmlns:p14="http://schemas.microsoft.com/office/powerpoint/2010/main" val="2285506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None/>
            </a:pPr>
            <a:r>
              <a:rPr lang="en-US" sz="1500" dirty="0" smtClean="0"/>
              <a:t>With respect to inhalant allergens and asthma, NAEPP guidelines state that all persons with asthma should be queried regarding exposures to inhalant allergens and how these allergens might affect these individuals’ asthma.  The guidelines emphasize that it is especially important to ask about the presence and potential effects of indoor allergens.</a:t>
            </a:r>
          </a:p>
          <a:p>
            <a:pPr>
              <a:buFont typeface="Wingdings" panose="05000000000000000000" pitchFamily="2" charset="2"/>
              <a:buNone/>
            </a:pPr>
            <a:endParaRPr lang="en-US" sz="1500" dirty="0" smtClean="0"/>
          </a:p>
          <a:p>
            <a:pPr>
              <a:buFont typeface="Wingdings" panose="05000000000000000000" pitchFamily="2" charset="2"/>
              <a:buNone/>
            </a:pPr>
            <a:r>
              <a:rPr lang="en-US" sz="1500" dirty="0" smtClean="0"/>
              <a:t>NAEPP guidelines also recommend allergy testing by skin test or blood test to reliably determine sensitivity to inhalant allergens.  This recommendation applies to all individuals with persistent asthma, and might apply to individuals with intermittent asthma. 		</a:t>
            </a:r>
          </a:p>
          <a:p>
            <a:pPr>
              <a:buFont typeface="Wingdings" panose="05000000000000000000" pitchFamily="2" charset="2"/>
              <a:buNone/>
            </a:pPr>
            <a:r>
              <a:rPr lang="en-US" sz="1500" dirty="0" smtClean="0"/>
              <a:t>Reduced allergen exposure can benefit individuals with asthma who are sensitive to allergens.  </a:t>
            </a:r>
          </a:p>
          <a:p>
            <a:pPr defTabSz="881390">
              <a:defRPr/>
            </a:pPr>
            <a:endParaRPr lang="en-US" sz="1500" dirty="0" smtClean="0"/>
          </a:p>
          <a:p>
            <a:pPr defTabSz="881390">
              <a:defRPr/>
            </a:pPr>
            <a:r>
              <a:rPr lang="en-US" sz="1500" dirty="0" smtClean="0"/>
              <a:t>Finally, NAEPP guidelines stress that effective allergen avoidance requires a multifaceted, comprehensive approach.</a:t>
            </a:r>
          </a:p>
          <a:p>
            <a:pPr>
              <a:buFont typeface="Wingdings" panose="05000000000000000000" pitchFamily="2" charset="2"/>
              <a:buNone/>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51</a:t>
            </a:fld>
            <a:endParaRPr lang="en-US"/>
          </a:p>
        </p:txBody>
      </p:sp>
    </p:spTree>
    <p:extLst>
      <p:ext uri="{BB962C8B-B14F-4D97-AF65-F5344CB8AC3E}">
        <p14:creationId xmlns:p14="http://schemas.microsoft.com/office/powerpoint/2010/main" val="228550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500" dirty="0" smtClean="0"/>
              <a:t>Additional Resources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52</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53</a:t>
            </a:fld>
            <a:endParaRPr lang="en-US"/>
          </a:p>
        </p:txBody>
      </p:sp>
    </p:spTree>
    <p:extLst>
      <p:ext uri="{BB962C8B-B14F-4D97-AF65-F5344CB8AC3E}">
        <p14:creationId xmlns:p14="http://schemas.microsoft.com/office/powerpoint/2010/main" val="78912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Below are some definitions.</a:t>
            </a:r>
          </a:p>
          <a:p>
            <a:pPr marL="0" lvl="1" defTabSz="914266">
              <a:defRPr/>
            </a:pPr>
            <a:endParaRPr lang="en-US" sz="1500" dirty="0" smtClean="0"/>
          </a:p>
          <a:p>
            <a:pPr marL="0" lvl="1" defTabSz="914266">
              <a:defRPr/>
            </a:pPr>
            <a:r>
              <a:rPr lang="en-US" sz="1500" dirty="0" smtClean="0"/>
              <a:t>An allergen is any substance that can cause the immune system to overreact, in persons who are sensitive to allergens.  An allergen is also known as an “allergic trigger”.</a:t>
            </a:r>
          </a:p>
          <a:p>
            <a:pPr marL="0" lvl="1" defTabSz="914266">
              <a:defRPr/>
            </a:pPr>
            <a:endParaRPr lang="en-US" sz="1500" dirty="0" smtClean="0"/>
          </a:p>
          <a:p>
            <a:pPr marL="0" lvl="1" defTabSz="914266">
              <a:defRPr/>
            </a:pPr>
            <a:r>
              <a:rPr lang="en-US" sz="1500" dirty="0" smtClean="0"/>
              <a:t>Examples include pollen, shellfish, antibiotics, and poison ivy – these can cause the immune system to overreact in sensitive individuals.  As illustrated by these examples, allergens can enter the body through multiple routes, including the airways, the gut, blood, and skin.</a:t>
            </a:r>
          </a:p>
          <a:p>
            <a:pPr marL="0" lvl="1" defTabSz="914266">
              <a:defRPr/>
            </a:pPr>
            <a:endParaRPr lang="en-US" sz="1500" dirty="0" smtClean="0"/>
          </a:p>
          <a:p>
            <a:pPr marL="0" lvl="1" defTabSz="914266">
              <a:defRPr/>
            </a:pPr>
            <a:endParaRPr lang="en-US" sz="1500" dirty="0" smtClean="0"/>
          </a:p>
          <a:p>
            <a:pPr marL="0" lvl="1" defTabSz="914266">
              <a:defRPr/>
            </a:pPr>
            <a:endParaRPr lang="en-US" sz="15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14266">
              <a:defRPr/>
            </a:pPr>
            <a:r>
              <a:rPr lang="en-US" sz="1500" dirty="0" smtClean="0"/>
              <a:t>Allergens that enter the body when a person inhales or breathes are known as inhalant allergens.  Pollen is an example of an inhalant allergen.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66" rtl="0" eaLnBrk="1" fontAlgn="auto" latinLnBrk="0" hangingPunct="1">
              <a:lnSpc>
                <a:spcPct val="100000"/>
              </a:lnSpc>
              <a:spcBef>
                <a:spcPts val="0"/>
              </a:spcBef>
              <a:spcAft>
                <a:spcPts val="0"/>
              </a:spcAft>
              <a:buClrTx/>
              <a:buSzTx/>
              <a:buFontTx/>
              <a:buNone/>
              <a:tabLst/>
              <a:defRPr/>
            </a:pPr>
            <a:r>
              <a:rPr lang="en-US" sz="1500" dirty="0" smtClean="0"/>
              <a:t>All individuals breathe inhalant allergens into their airways, when these allergens are present in the air.</a:t>
            </a: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a:p>
        </p:txBody>
      </p:sp>
    </p:spTree>
    <p:extLst>
      <p:ext uri="{BB962C8B-B14F-4D97-AF65-F5344CB8AC3E}">
        <p14:creationId xmlns:p14="http://schemas.microsoft.com/office/powerpoint/2010/main" val="1230490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266" rtl="0" eaLnBrk="1" fontAlgn="auto" latinLnBrk="0" hangingPunct="1">
              <a:lnSpc>
                <a:spcPct val="100000"/>
              </a:lnSpc>
              <a:spcBef>
                <a:spcPts val="0"/>
              </a:spcBef>
              <a:spcAft>
                <a:spcPts val="0"/>
              </a:spcAft>
              <a:buClrTx/>
              <a:buSzTx/>
              <a:buFontTx/>
              <a:buNone/>
              <a:tabLst/>
              <a:defRPr/>
            </a:pPr>
            <a:r>
              <a:rPr lang="en-US" sz="1500" dirty="0" smtClean="0"/>
              <a:t>In individuals with airways that are sensitive to allergens, an inflammatory reaction to the allergens occurs, which can cause airway hyperresponsiveness and airway obstruction.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1230490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mj-lt"/>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mj-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mj-lt"/>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Arial" pitchFamily="34" charset="0"/>
              <a:buChar char="•"/>
              <a:defRPr sz="2400" b="1" baseline="0">
                <a:solidFill>
                  <a:schemeClr val="bg2"/>
                </a:solidFill>
                <a:latin typeface="+mj-lt"/>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latin typeface="+mj-l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bg1"/>
                </a:solidFill>
                <a:effectLst/>
                <a:latin typeface="+mj-lt"/>
              </a:defRPr>
            </a:lvl1p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bg1"/>
                </a:solidFill>
                <a:effectLst/>
                <a:latin typeface="+mj-lt"/>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bg1"/>
              </a:buClr>
              <a:buSzPct val="70000"/>
              <a:buFont typeface="Wingdings" pitchFamily="2" charset="2"/>
              <a:buChar char="§"/>
              <a:defRPr sz="2400" b="1" baseline="0">
                <a:solidFill>
                  <a:schemeClr val="bg2"/>
                </a:solidFill>
                <a:latin typeface="Calibri" pitchFamily="34" charset="0"/>
              </a:defRPr>
            </a:lvl1pPr>
            <a:lvl2pPr marL="742950" indent="-285750">
              <a:buClr>
                <a:schemeClr val="bg1"/>
              </a:buClr>
              <a:buSzPct val="100000"/>
              <a:buFont typeface="Arial" pitchFamily="34" charset="0"/>
              <a:buChar char="•"/>
              <a:defRPr sz="2000">
                <a:solidFill>
                  <a:schemeClr val="bg2"/>
                </a:solidFill>
              </a:defRPr>
            </a:lvl2pPr>
            <a:lvl3pPr marL="1143000" indent="-228600">
              <a:buClr>
                <a:schemeClr val="bg1"/>
              </a:buClr>
              <a:buSzPct val="100000"/>
              <a:buFont typeface="Courier New" pitchFamily="49" charset="0"/>
              <a:buChar char="o"/>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smtClean="0"/>
          </a:p>
          <a:p>
            <a:pPr lvl="3"/>
            <a:endParaRPr lang="en-US" dirty="0"/>
          </a:p>
        </p:txBody>
      </p:sp>
      <p:sp>
        <p:nvSpPr>
          <p:cNvPr id="7" name="Text Placeholder 8"/>
          <p:cNvSpPr>
            <a:spLocks noGrp="1"/>
          </p:cNvSpPr>
          <p:nvPr>
            <p:ph type="body" sz="quarter" idx="10" hasCustomPrompt="1"/>
          </p:nvPr>
        </p:nvSpPr>
        <p:spPr>
          <a:xfrm>
            <a:off x="1905000" y="5791200"/>
            <a:ext cx="67818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1273175"/>
            <a:ext cx="7772400" cy="1362075"/>
          </a:xfrm>
          <a:prstGeom prst="rect">
            <a:avLst/>
          </a:prstGeom>
        </p:spPr>
        <p:txBody>
          <a:bodyPr anchor="t"/>
          <a:lstStyle>
            <a:lvl1pPr algn="ctr">
              <a:lnSpc>
                <a:spcPts val="3800"/>
              </a:lnSpc>
              <a:defRPr sz="3600" b="1" cap="all" baseline="0">
                <a:solidFill>
                  <a:schemeClr val="bg1"/>
                </a:solidFill>
                <a:effectLst/>
                <a:latin typeface="Calibri" pitchFamily="34" charset="0"/>
              </a:defRPr>
            </a:lvl1pPr>
          </a:lstStyle>
          <a:p>
            <a:r>
              <a:rPr lang="en-US" dirty="0" smtClean="0"/>
              <a:t>Section Header</a:t>
            </a:r>
            <a:br>
              <a:rPr lang="en-US" dirty="0" smtClean="0"/>
            </a:br>
            <a:endParaRPr lang="en-US" dirty="0"/>
          </a:p>
        </p:txBody>
      </p:sp>
      <p:sp>
        <p:nvSpPr>
          <p:cNvPr id="3" name="Text Placeholder 2"/>
          <p:cNvSpPr>
            <a:spLocks noGrp="1"/>
          </p:cNvSpPr>
          <p:nvPr>
            <p:ph type="body" idx="1" hasCustomPrompt="1"/>
          </p:nvPr>
        </p:nvSpPr>
        <p:spPr>
          <a:xfrm>
            <a:off x="722313" y="2743200"/>
            <a:ext cx="7772400" cy="568325"/>
          </a:xfrm>
          <a:prstGeom prst="rect">
            <a:avLst/>
          </a:prstGeom>
        </p:spPr>
        <p:txBody>
          <a:bodyPr anchor="b"/>
          <a:lstStyle>
            <a:lvl1pPr marL="0" indent="0" algn="ctr">
              <a:lnSpc>
                <a:spcPts val="2200"/>
              </a:lnSpc>
              <a:buNone/>
              <a:defRPr sz="2000" baseline="0">
                <a:solidFill>
                  <a:schemeClr val="bg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mj-lt"/>
              </a:defRPr>
            </a:lvl1pPr>
          </a:lstStyle>
          <a:p>
            <a:r>
              <a:rPr lang="en-US" dirty="0" smtClean="0"/>
              <a:t>Header</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Wingdings" pitchFamily="2" charset="2"/>
              <a:buChar char="§"/>
              <a:defRPr sz="2400" b="1">
                <a:solidFill>
                  <a:schemeClr val="bg2"/>
                </a:solidFill>
                <a:latin typeface="+mj-lt"/>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bg1"/>
                </a:solidFill>
                <a:effectLst/>
                <a:latin typeface="Calibri" pitchFamily="34" charset="0"/>
              </a:defRPr>
            </a:lvl1pPr>
          </a:lstStyle>
          <a:p>
            <a:r>
              <a:rPr lang="en-US" dirty="0" smtClean="0"/>
              <a:t>Photo Title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bg1"/>
                </a:solidFill>
                <a:effectLst/>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bg1"/>
                </a:solidFill>
                <a:effectLst/>
                <a:latin typeface="+mj-lt"/>
              </a:defRPr>
            </a:lvl1pPr>
          </a:lstStyle>
          <a:p>
            <a:r>
              <a:rPr lang="en-US" dirty="0" smtClean="0"/>
              <a:t>Header</a:t>
            </a:r>
            <a:endParaRPr lang="en-US" dirty="0"/>
          </a:p>
        </p:txBody>
      </p:sp>
      <p:sp>
        <p:nvSpPr>
          <p:cNvPr id="8"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bg1"/>
              </a:buClr>
              <a:buSzPct val="70000"/>
              <a:buFont typeface="Arial" pitchFamily="34" charset="0"/>
              <a:buChar char="•"/>
              <a:defRPr sz="2400" b="1">
                <a:solidFill>
                  <a:schemeClr val="bg2"/>
                </a:solidFill>
                <a:latin typeface="+mj-lt"/>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a:solidFill>
                  <a:schemeClr val="bg2"/>
                </a:solidFill>
              </a:defRPr>
            </a:lvl4pPr>
            <a:lvl5pPr>
              <a:buClr>
                <a:schemeClr val="bg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a:p>
        </p:txBody>
      </p:sp>
      <p:sp>
        <p:nvSpPr>
          <p:cNvPr id="9"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4" r:id="rId1"/>
    <p:sldLayoutId id="2147483716" r:id="rId2"/>
    <p:sldLayoutId id="2147483717" r:id="rId3"/>
    <p:sldLayoutId id="2147483718" r:id="rId4"/>
    <p:sldLayoutId id="2147483719" r:id="rId5"/>
    <p:sldLayoutId id="2147483720" r:id="rId6"/>
    <p:sldLayoutId id="2147483721" r:id="rId7"/>
    <p:sldLayoutId id="2147483722" r:id="rId8"/>
    <p:sldLayoutId id="2147483724" r:id="rId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jpeg"/><Relationship Id="rId7"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image" Target="../media/image13.jpe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5.wmf"/><Relationship Id="rId5" Type="http://schemas.openxmlformats.org/officeDocument/2006/relationships/image" Target="../media/image13.jpe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4.png"/><Relationship Id="rId4" Type="http://schemas.openxmlformats.org/officeDocument/2006/relationships/image" Target="../media/image15.wmf"/></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4.png"/><Relationship Id="rId4" Type="http://schemas.openxmlformats.org/officeDocument/2006/relationships/image" Target="../media/image15.wmf"/></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4.png"/><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4.xml"/><Relationship Id="rId7" Type="http://schemas.openxmlformats.org/officeDocument/2006/relationships/image" Target="../media/image15.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7.wmf"/><Relationship Id="rId11" Type="http://schemas.openxmlformats.org/officeDocument/2006/relationships/image" Target="../media/image18.jpeg"/><Relationship Id="rId5" Type="http://schemas.openxmlformats.org/officeDocument/2006/relationships/oleObject" Target="../embeddings/oleObject1.bin"/><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26.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image" Target="../media/image14.png"/><Relationship Id="rId10" Type="http://schemas.openxmlformats.org/officeDocument/2006/relationships/image" Target="../media/image17.wmf"/><Relationship Id="rId4" Type="http://schemas.openxmlformats.org/officeDocument/2006/relationships/image" Target="../media/image15.wmf"/><Relationship Id="rId9"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27.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3.jpeg"/><Relationship Id="rId5" Type="http://schemas.openxmlformats.org/officeDocument/2006/relationships/image" Target="../media/image14.png"/><Relationship Id="rId10" Type="http://schemas.openxmlformats.org/officeDocument/2006/relationships/image" Target="../media/image17.wmf"/><Relationship Id="rId4" Type="http://schemas.openxmlformats.org/officeDocument/2006/relationships/image" Target="../media/image15.wmf"/><Relationship Id="rId9"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notesSlide" Target="../notesSlides/notesSlide28.xml"/><Relationship Id="rId7"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image" Target="../media/image17.wmf"/><Relationship Id="rId10" Type="http://schemas.openxmlformats.org/officeDocument/2006/relationships/image" Target="../media/image18.jpeg"/><Relationship Id="rId4" Type="http://schemas.openxmlformats.org/officeDocument/2006/relationships/oleObject" Target="../embeddings/oleObject4.bin"/><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wmf"/><Relationship Id="rId7"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1.jpe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5.wmf"/></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7.wmf"/><Relationship Id="rId5" Type="http://schemas.openxmlformats.org/officeDocument/2006/relationships/oleObject" Target="../embeddings/oleObject5.bin"/><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www.cdc.gov/asthma/speakit/default.htm"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FFC000"/>
                </a:solidFill>
              </a:rPr>
              <a:t>Asthma and Inhalant Allergens</a:t>
            </a:r>
            <a:endParaRPr lang="en-US" sz="4000" dirty="0">
              <a:solidFill>
                <a:srgbClr val="FFC000"/>
              </a:solidFill>
            </a:endParaRPr>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52400" y="6515100"/>
            <a:ext cx="190500" cy="190500"/>
          </a:xfrm>
          <a:prstGeom prst="rect">
            <a:avLst/>
          </a:prstGeom>
        </p:spPr>
      </p:pic>
      <p:sp>
        <p:nvSpPr>
          <p:cNvPr id="10" name="Text Placeholder 5"/>
          <p:cNvSpPr txBox="1">
            <a:spLocks/>
          </p:cNvSpPr>
          <p:nvPr/>
        </p:nvSpPr>
        <p:spPr>
          <a:xfrm>
            <a:off x="2143125" y="6260667"/>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chemeClr val="bg2"/>
                </a:solidFill>
                <a:latin typeface="+mj-lt"/>
              </a:rPr>
              <a:t>National Center for </a:t>
            </a:r>
            <a:r>
              <a:rPr lang="en-US" dirty="0" smtClean="0">
                <a:solidFill>
                  <a:schemeClr val="bg2"/>
                </a:solidFill>
                <a:latin typeface="+mj-lt"/>
              </a:rPr>
              <a:t>Environmental Health</a:t>
            </a:r>
            <a:endParaRPr lang="en-US" dirty="0">
              <a:solidFill>
                <a:schemeClr val="bg2"/>
              </a:solidFill>
              <a:latin typeface="+mj-lt"/>
            </a:endParaRPr>
          </a:p>
        </p:txBody>
      </p:sp>
      <p:sp>
        <p:nvSpPr>
          <p:cNvPr id="11" name="Text Placeholder 6"/>
          <p:cNvSpPr txBox="1">
            <a:spLocks/>
          </p:cNvSpPr>
          <p:nvPr/>
        </p:nvSpPr>
        <p:spPr>
          <a:xfrm>
            <a:off x="2143124" y="6446061"/>
            <a:ext cx="3261083" cy="276111"/>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bg2"/>
                </a:solidFill>
                <a:latin typeface="+mj-lt"/>
              </a:rPr>
              <a:t>Division of Environmental Hazards and Health Effects</a:t>
            </a:r>
            <a:endParaRPr lang="en-US" dirty="0">
              <a:solidFill>
                <a:schemeClr val="bg2"/>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Inhalant Allergens Affect Asthma</a:t>
            </a:r>
            <a:br>
              <a:rPr lang="en-US" dirty="0" smtClean="0"/>
            </a:br>
            <a:endParaRPr lang="en-US" dirty="0"/>
          </a:p>
        </p:txBody>
      </p:sp>
      <p:sp>
        <p:nvSpPr>
          <p:cNvPr id="51"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3" name="Group 2" descr="in individuals with airways sensitive to allergens, airway narrowing after inhaling or breathing pollen is related to IgE."/>
          <p:cNvGrpSpPr/>
          <p:nvPr/>
        </p:nvGrpSpPr>
        <p:grpSpPr>
          <a:xfrm>
            <a:off x="437677" y="1142449"/>
            <a:ext cx="8444397" cy="3738823"/>
            <a:chOff x="402957" y="1142449"/>
            <a:chExt cx="8444397" cy="3738823"/>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532786" y="2821828"/>
              <a:ext cx="1474139" cy="1440527"/>
            </a:xfrm>
            <a:prstGeom prst="rect">
              <a:avLst/>
            </a:prstGeom>
            <a:ln w="57150">
              <a:noFill/>
            </a:ln>
          </p:spPr>
        </p:pic>
        <p:sp>
          <p:nvSpPr>
            <p:cNvPr id="8" name="Right Arrow 7"/>
            <p:cNvSpPr/>
            <p:nvPr/>
          </p:nvSpPr>
          <p:spPr>
            <a:xfrm>
              <a:off x="2158337" y="336500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1" name="Right Arrow 20"/>
            <p:cNvSpPr/>
            <p:nvPr/>
          </p:nvSpPr>
          <p:spPr>
            <a:xfrm rot="19834331">
              <a:off x="4499296" y="2937003"/>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Content Placeholder 4"/>
            <p:cNvSpPr txBox="1">
              <a:spLocks/>
            </p:cNvSpPr>
            <p:nvPr/>
          </p:nvSpPr>
          <p:spPr>
            <a:xfrm>
              <a:off x="402957" y="4266515"/>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Inhalant allergens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23" name="Content Placeholder 4"/>
            <p:cNvSpPr txBox="1">
              <a:spLocks/>
            </p:cNvSpPr>
            <p:nvPr/>
          </p:nvSpPr>
          <p:spPr>
            <a:xfrm>
              <a:off x="2784396" y="4264210"/>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Enters airways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45" name="Content Placeholder 4"/>
            <p:cNvSpPr txBox="1">
              <a:spLocks/>
            </p:cNvSpPr>
            <p:nvPr/>
          </p:nvSpPr>
          <p:spPr>
            <a:xfrm>
              <a:off x="5541326" y="1142449"/>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Inflammation and obstruction in airways sensitive to allergens</a:t>
              </a: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141" name="Group 140"/>
            <p:cNvGrpSpPr/>
            <p:nvPr/>
          </p:nvGrpSpPr>
          <p:grpSpPr>
            <a:xfrm>
              <a:off x="5843856" y="2185416"/>
              <a:ext cx="1009608" cy="1262329"/>
              <a:chOff x="5843856" y="2185416"/>
              <a:chExt cx="1009608" cy="1262329"/>
            </a:xfrm>
          </p:grpSpPr>
          <p:grpSp>
            <p:nvGrpSpPr>
              <p:cNvPr id="52" name="Group 51"/>
              <p:cNvGrpSpPr/>
              <p:nvPr/>
            </p:nvGrpSpPr>
            <p:grpSpPr>
              <a:xfrm>
                <a:off x="5865526" y="2208796"/>
                <a:ext cx="969264" cy="1225296"/>
                <a:chOff x="9928640" y="342940"/>
                <a:chExt cx="1387924" cy="1760180"/>
              </a:xfrm>
            </p:grpSpPr>
            <p:pic>
              <p:nvPicPr>
                <p:cNvPr id="10" name="Picture 9"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ectangle 13"/>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6" name="Rectangle 15"/>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7" name="Rectangle 16"/>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8" name="Rectangle 17"/>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9" name="Rectangle 18"/>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6" name="Rectangle 45"/>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7" name="Rectangle 46"/>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5" name="Rectangle 14"/>
              <p:cNvSpPr/>
              <p:nvPr/>
            </p:nvSpPr>
            <p:spPr>
              <a:xfrm>
                <a:off x="5844644" y="3402025"/>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78" name="Rectangle 77"/>
              <p:cNvSpPr/>
              <p:nvPr/>
            </p:nvSpPr>
            <p:spPr>
              <a:xfrm>
                <a:off x="5847624" y="2185416"/>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1" name="Rectangle 80"/>
              <p:cNvSpPr/>
              <p:nvPr/>
            </p:nvSpPr>
            <p:spPr>
              <a:xfrm rot="5400000">
                <a:off x="6205322" y="279427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2" name="Rectangle 81"/>
              <p:cNvSpPr/>
              <p:nvPr/>
            </p:nvSpPr>
            <p:spPr>
              <a:xfrm rot="5400000">
                <a:off x="5249176" y="2790460"/>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142" name="Group 141"/>
            <p:cNvGrpSpPr/>
            <p:nvPr/>
          </p:nvGrpSpPr>
          <p:grpSpPr>
            <a:xfrm>
              <a:off x="7501595" y="2194560"/>
              <a:ext cx="1010395" cy="1254709"/>
              <a:chOff x="7501595" y="2194560"/>
              <a:chExt cx="1010395" cy="1254709"/>
            </a:xfrm>
          </p:grpSpPr>
          <p:grpSp>
            <p:nvGrpSpPr>
              <p:cNvPr id="53" name="Group 52"/>
              <p:cNvGrpSpPr/>
              <p:nvPr/>
            </p:nvGrpSpPr>
            <p:grpSpPr>
              <a:xfrm>
                <a:off x="7521398" y="2213305"/>
                <a:ext cx="969264" cy="1225296"/>
                <a:chOff x="5647641" y="4561638"/>
                <a:chExt cx="1521930" cy="1755689"/>
              </a:xfrm>
            </p:grpSpPr>
            <p:pic>
              <p:nvPicPr>
                <p:cNvPr id="35" name="Picture 34" descr="normal_abnormal"/>
                <p:cNvPicPr/>
                <p:nvPr/>
              </p:nvPicPr>
              <p:blipFill rotWithShape="1">
                <a:blip r:embed="rId4" cstate="print">
                  <a:extLst>
                    <a:ext uri="{28A0092B-C50C-407E-A947-70E740481C1C}">
                      <a14:useLocalDpi xmlns:a14="http://schemas.microsoft.com/office/drawing/2010/main" val="0"/>
                    </a:ext>
                  </a:extLst>
                </a:blip>
                <a:srcRect l="50471" r="4726"/>
                <a:stretch/>
              </p:blipFill>
              <p:spPr bwMode="auto">
                <a:xfrm>
                  <a:off x="5714151" y="4619678"/>
                  <a:ext cx="1397291"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57950" y="4561638"/>
                  <a:ext cx="1501502" cy="15236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Rectangle 37"/>
                <p:cNvSpPr/>
                <p:nvPr/>
              </p:nvSpPr>
              <p:spPr>
                <a:xfrm>
                  <a:off x="5659922" y="5819313"/>
                  <a:ext cx="37651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9" name="Rectangle 38"/>
                <p:cNvSpPr/>
                <p:nvPr/>
              </p:nvSpPr>
              <p:spPr>
                <a:xfrm>
                  <a:off x="5881671" y="4820874"/>
                  <a:ext cx="907251" cy="23141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0" name="Rectangle 39"/>
                <p:cNvSpPr/>
                <p:nvPr/>
              </p:nvSpPr>
              <p:spPr>
                <a:xfrm rot="5400000">
                  <a:off x="4824027" y="5385253"/>
                  <a:ext cx="175568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1" name="Rectangle 40"/>
                <p:cNvSpPr/>
                <p:nvPr/>
              </p:nvSpPr>
              <p:spPr>
                <a:xfrm>
                  <a:off x="5659922" y="5873542"/>
                  <a:ext cx="512511"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2" name="Rectangle 41"/>
                <p:cNvSpPr/>
                <p:nvPr/>
              </p:nvSpPr>
              <p:spPr>
                <a:xfrm>
                  <a:off x="6826183" y="5629316"/>
                  <a:ext cx="33327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3" name="Rectangle 42"/>
                <p:cNvSpPr/>
                <p:nvPr/>
              </p:nvSpPr>
              <p:spPr>
                <a:xfrm>
                  <a:off x="6956419" y="5951806"/>
                  <a:ext cx="21315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Rectangle 48"/>
                <p:cNvSpPr/>
                <p:nvPr/>
              </p:nvSpPr>
              <p:spPr>
                <a:xfrm>
                  <a:off x="5657950" y="6240292"/>
                  <a:ext cx="1508760" cy="7703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0" name="Rectangle 49"/>
                <p:cNvSpPr/>
                <p:nvPr/>
              </p:nvSpPr>
              <p:spPr>
                <a:xfrm rot="5400000">
                  <a:off x="6237498" y="5385254"/>
                  <a:ext cx="17556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79" name="Rectangle 78"/>
              <p:cNvSpPr/>
              <p:nvPr/>
            </p:nvSpPr>
            <p:spPr>
              <a:xfrm>
                <a:off x="7503170" y="3403549"/>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0" name="Rectangle 79"/>
              <p:cNvSpPr/>
              <p:nvPr/>
            </p:nvSpPr>
            <p:spPr>
              <a:xfrm>
                <a:off x="7506150" y="2194560"/>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3" name="Rectangle 82"/>
              <p:cNvSpPr/>
              <p:nvPr/>
            </p:nvSpPr>
            <p:spPr>
              <a:xfrm rot="5400000">
                <a:off x="7863061" y="2794272"/>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4" name="Rectangle 83"/>
              <p:cNvSpPr/>
              <p:nvPr/>
            </p:nvSpPr>
            <p:spPr>
              <a:xfrm rot="5400000">
                <a:off x="6906915" y="279046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19" name="Right Arrow 118"/>
            <p:cNvSpPr/>
            <p:nvPr/>
          </p:nvSpPr>
          <p:spPr>
            <a:xfrm>
              <a:off x="6906363" y="2660847"/>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25" name="Group 24"/>
            <p:cNvGrpSpPr/>
            <p:nvPr/>
          </p:nvGrpSpPr>
          <p:grpSpPr>
            <a:xfrm>
              <a:off x="6425176" y="3647598"/>
              <a:ext cx="274320" cy="596968"/>
              <a:chOff x="6591426" y="3647598"/>
              <a:chExt cx="274320" cy="596968"/>
            </a:xfrm>
          </p:grpSpPr>
          <p:sp>
            <p:nvSpPr>
              <p:cNvPr id="9" name="Diagonal Stripe 8"/>
              <p:cNvSpPr/>
              <p:nvPr/>
            </p:nvSpPr>
            <p:spPr>
              <a:xfrm>
                <a:off x="6728586" y="3647598"/>
                <a:ext cx="137160" cy="320326"/>
              </a:xfrm>
              <a:prstGeom prst="diagStrip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5" name="Diagonal Stripe 84"/>
              <p:cNvSpPr/>
              <p:nvPr/>
            </p:nvSpPr>
            <p:spPr>
              <a:xfrm flipH="1">
                <a:off x="6591426" y="3647598"/>
                <a:ext cx="137160" cy="320326"/>
              </a:xfrm>
              <a:prstGeom prst="diagStrip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0" name="Rectangle 19"/>
              <p:cNvSpPr/>
              <p:nvPr/>
            </p:nvSpPr>
            <p:spPr>
              <a:xfrm>
                <a:off x="6701866" y="3852140"/>
                <a:ext cx="54864" cy="3924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86" name="Content Placeholder 4"/>
            <p:cNvSpPr txBox="1">
              <a:spLocks/>
            </p:cNvSpPr>
            <p:nvPr/>
          </p:nvSpPr>
          <p:spPr>
            <a:xfrm>
              <a:off x="6913987" y="3643557"/>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err="1" smtClean="0">
                  <a:latin typeface="+mj-lt"/>
                </a:rPr>
                <a:t>IgE</a:t>
              </a:r>
              <a:r>
                <a:rPr lang="en-US" sz="2000" b="0" dirty="0" smtClean="0">
                  <a:latin typeface="+mj-lt"/>
                </a:rPr>
                <a:t> antibody</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2" name="Group 1"/>
            <p:cNvGrpSpPr/>
            <p:nvPr/>
          </p:nvGrpSpPr>
          <p:grpSpPr>
            <a:xfrm>
              <a:off x="2861885" y="2821763"/>
              <a:ext cx="1483819" cy="1444752"/>
              <a:chOff x="2861885" y="2821763"/>
              <a:chExt cx="1483819" cy="1444752"/>
            </a:xfrm>
          </p:grpSpPr>
          <p:pic>
            <p:nvPicPr>
              <p:cNvPr id="6" name="Picture 5" descr="COUG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4323" b="4618"/>
              <a:stretch/>
            </p:blipFill>
            <p:spPr bwMode="auto">
              <a:xfrm flipH="1">
                <a:off x="2861885" y="282176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2861885" y="3227846"/>
                <a:ext cx="235558" cy="160020"/>
                <a:chOff x="5063390" y="4598670"/>
                <a:chExt cx="235558" cy="160020"/>
              </a:xfrm>
            </p:grpSpPr>
            <p:sp>
              <p:nvSpPr>
                <p:cNvPr id="55" name="Rectangle 54"/>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6" name="Rectangle 55"/>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391305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Inhalant Allergens Affect Asthma</a:t>
            </a:r>
            <a:br>
              <a:rPr lang="en-US" dirty="0" smtClean="0"/>
            </a:br>
            <a:endParaRPr lang="en-US" dirty="0"/>
          </a:p>
        </p:txBody>
      </p:sp>
      <p:sp>
        <p:nvSpPr>
          <p:cNvPr id="51" name="Content Placeholder 4"/>
          <p:cNvSpPr txBox="1">
            <a:spLocks/>
          </p:cNvSpPr>
          <p:nvPr/>
        </p:nvSpPr>
        <p:spPr>
          <a:xfrm>
            <a:off x="6410701" y="4584771"/>
            <a:ext cx="1638795" cy="438912"/>
          </a:xfrm>
          <a:prstGeom prst="rect">
            <a:avLst/>
          </a:prstGeom>
          <a:ln w="38100">
            <a:solidFill>
              <a:schemeClr val="accent2">
                <a:lumMod val="20000"/>
                <a:lumOff val="80000"/>
              </a:schemeClr>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dirty="0" smtClean="0">
                <a:solidFill>
                  <a:schemeClr val="accent2">
                    <a:lumMod val="20000"/>
                    <a:lumOff val="80000"/>
                  </a:schemeClr>
                </a:solidFill>
                <a:latin typeface="+mj-lt"/>
              </a:rPr>
              <a:t>Sensitized</a:t>
            </a:r>
            <a:endParaRPr lang="en-US" dirty="0" smtClean="0">
              <a:solidFill>
                <a:schemeClr val="accent2">
                  <a:lumMod val="20000"/>
                  <a:lumOff val="80000"/>
                </a:schemeClr>
              </a:solidFill>
              <a:latin typeface="+mj-lt"/>
            </a:endParaRPr>
          </a:p>
        </p:txBody>
      </p:sp>
      <p:sp>
        <p:nvSpPr>
          <p:cNvPr id="52"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26" name="Group 25" descr="In individuals with airways sensitive to allergens, airway narrowing after inhaling or breathing pollen is related to IgE."/>
          <p:cNvGrpSpPr/>
          <p:nvPr/>
        </p:nvGrpSpPr>
        <p:grpSpPr>
          <a:xfrm>
            <a:off x="402957" y="1142449"/>
            <a:ext cx="8444397" cy="3738823"/>
            <a:chOff x="402957" y="1142449"/>
            <a:chExt cx="8444397" cy="3738823"/>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532786" y="2821828"/>
              <a:ext cx="1474139" cy="1440527"/>
            </a:xfrm>
            <a:prstGeom prst="rect">
              <a:avLst/>
            </a:prstGeom>
            <a:ln w="57150">
              <a:noFill/>
            </a:ln>
          </p:spPr>
        </p:pic>
        <p:sp>
          <p:nvSpPr>
            <p:cNvPr id="8" name="Right Arrow 7"/>
            <p:cNvSpPr/>
            <p:nvPr/>
          </p:nvSpPr>
          <p:spPr>
            <a:xfrm>
              <a:off x="2158337" y="336500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1" name="Right Arrow 20"/>
            <p:cNvSpPr/>
            <p:nvPr/>
          </p:nvSpPr>
          <p:spPr>
            <a:xfrm rot="19834331">
              <a:off x="4499296" y="2937003"/>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Content Placeholder 4"/>
            <p:cNvSpPr txBox="1">
              <a:spLocks/>
            </p:cNvSpPr>
            <p:nvPr/>
          </p:nvSpPr>
          <p:spPr>
            <a:xfrm>
              <a:off x="402957" y="4266515"/>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Inhalant allergens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23" name="Content Placeholder 4"/>
            <p:cNvSpPr txBox="1">
              <a:spLocks/>
            </p:cNvSpPr>
            <p:nvPr/>
          </p:nvSpPr>
          <p:spPr>
            <a:xfrm>
              <a:off x="2784396" y="4264210"/>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Enters airways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45" name="Content Placeholder 4"/>
            <p:cNvSpPr txBox="1">
              <a:spLocks/>
            </p:cNvSpPr>
            <p:nvPr/>
          </p:nvSpPr>
          <p:spPr>
            <a:xfrm>
              <a:off x="5541326" y="1142449"/>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Inflammation and obstruction in airways sensitive to allergens</a:t>
              </a: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2" name="Group 140"/>
            <p:cNvGrpSpPr/>
            <p:nvPr/>
          </p:nvGrpSpPr>
          <p:grpSpPr>
            <a:xfrm>
              <a:off x="5843856" y="2185416"/>
              <a:ext cx="1009608" cy="1262329"/>
              <a:chOff x="5843856" y="2185416"/>
              <a:chExt cx="1009608" cy="1262329"/>
            </a:xfrm>
          </p:grpSpPr>
          <p:grpSp>
            <p:nvGrpSpPr>
              <p:cNvPr id="3" name="Group 51"/>
              <p:cNvGrpSpPr/>
              <p:nvPr/>
            </p:nvGrpSpPr>
            <p:grpSpPr>
              <a:xfrm>
                <a:off x="5865526" y="2208796"/>
                <a:ext cx="969264" cy="1225296"/>
                <a:chOff x="9928640" y="342940"/>
                <a:chExt cx="1387924" cy="1760180"/>
              </a:xfrm>
            </p:grpSpPr>
            <p:pic>
              <p:nvPicPr>
                <p:cNvPr id="10" name="Picture 9"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ectangle 13"/>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6" name="Rectangle 15"/>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7" name="Rectangle 16"/>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8" name="Rectangle 17"/>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9" name="Rectangle 18"/>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6" name="Rectangle 45"/>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7" name="Rectangle 46"/>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5" name="Rectangle 14"/>
              <p:cNvSpPr/>
              <p:nvPr/>
            </p:nvSpPr>
            <p:spPr>
              <a:xfrm>
                <a:off x="5844644" y="3402025"/>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78" name="Rectangle 77"/>
              <p:cNvSpPr/>
              <p:nvPr/>
            </p:nvSpPr>
            <p:spPr>
              <a:xfrm>
                <a:off x="5847624" y="2185416"/>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1" name="Rectangle 80"/>
              <p:cNvSpPr/>
              <p:nvPr/>
            </p:nvSpPr>
            <p:spPr>
              <a:xfrm rot="5400000">
                <a:off x="6205322" y="279427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2" name="Rectangle 81"/>
              <p:cNvSpPr/>
              <p:nvPr/>
            </p:nvSpPr>
            <p:spPr>
              <a:xfrm rot="5400000">
                <a:off x="5249176" y="2790460"/>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5" name="Group 141"/>
            <p:cNvGrpSpPr/>
            <p:nvPr/>
          </p:nvGrpSpPr>
          <p:grpSpPr>
            <a:xfrm>
              <a:off x="7501595" y="2194560"/>
              <a:ext cx="1010395" cy="1254709"/>
              <a:chOff x="7501595" y="2194560"/>
              <a:chExt cx="1010395" cy="1254709"/>
            </a:xfrm>
          </p:grpSpPr>
          <p:grpSp>
            <p:nvGrpSpPr>
              <p:cNvPr id="24" name="Group 52"/>
              <p:cNvGrpSpPr/>
              <p:nvPr/>
            </p:nvGrpSpPr>
            <p:grpSpPr>
              <a:xfrm>
                <a:off x="7521398" y="2213305"/>
                <a:ext cx="969264" cy="1225296"/>
                <a:chOff x="5647641" y="4561638"/>
                <a:chExt cx="1521930" cy="1755689"/>
              </a:xfrm>
            </p:grpSpPr>
            <p:pic>
              <p:nvPicPr>
                <p:cNvPr id="35" name="Picture 34" descr="normal_abnormal"/>
                <p:cNvPicPr/>
                <p:nvPr/>
              </p:nvPicPr>
              <p:blipFill rotWithShape="1">
                <a:blip r:embed="rId4" cstate="print">
                  <a:extLst>
                    <a:ext uri="{28A0092B-C50C-407E-A947-70E740481C1C}">
                      <a14:useLocalDpi xmlns:a14="http://schemas.microsoft.com/office/drawing/2010/main" val="0"/>
                    </a:ext>
                  </a:extLst>
                </a:blip>
                <a:srcRect l="50471" r="4726"/>
                <a:stretch/>
              </p:blipFill>
              <p:spPr bwMode="auto">
                <a:xfrm>
                  <a:off x="5714151" y="4619678"/>
                  <a:ext cx="1397291"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57950" y="4561638"/>
                  <a:ext cx="1501502" cy="15236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Rectangle 37"/>
                <p:cNvSpPr/>
                <p:nvPr/>
              </p:nvSpPr>
              <p:spPr>
                <a:xfrm>
                  <a:off x="5659922" y="5819313"/>
                  <a:ext cx="37651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9" name="Rectangle 38"/>
                <p:cNvSpPr/>
                <p:nvPr/>
              </p:nvSpPr>
              <p:spPr>
                <a:xfrm>
                  <a:off x="5881671" y="4820874"/>
                  <a:ext cx="907251" cy="23141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0" name="Rectangle 39"/>
                <p:cNvSpPr/>
                <p:nvPr/>
              </p:nvSpPr>
              <p:spPr>
                <a:xfrm rot="5400000">
                  <a:off x="4824027" y="5385253"/>
                  <a:ext cx="175568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1" name="Rectangle 40"/>
                <p:cNvSpPr/>
                <p:nvPr/>
              </p:nvSpPr>
              <p:spPr>
                <a:xfrm>
                  <a:off x="5659922" y="5873542"/>
                  <a:ext cx="512511"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2" name="Rectangle 41"/>
                <p:cNvSpPr/>
                <p:nvPr/>
              </p:nvSpPr>
              <p:spPr>
                <a:xfrm>
                  <a:off x="6826183" y="5629316"/>
                  <a:ext cx="33327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3" name="Rectangle 42"/>
                <p:cNvSpPr/>
                <p:nvPr/>
              </p:nvSpPr>
              <p:spPr>
                <a:xfrm>
                  <a:off x="6956419" y="5951806"/>
                  <a:ext cx="21315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Rectangle 48"/>
                <p:cNvSpPr/>
                <p:nvPr/>
              </p:nvSpPr>
              <p:spPr>
                <a:xfrm>
                  <a:off x="5657950" y="6240292"/>
                  <a:ext cx="1508760" cy="7703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0" name="Rectangle 49"/>
                <p:cNvSpPr/>
                <p:nvPr/>
              </p:nvSpPr>
              <p:spPr>
                <a:xfrm rot="5400000">
                  <a:off x="6237498" y="5385254"/>
                  <a:ext cx="17556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79" name="Rectangle 78"/>
              <p:cNvSpPr/>
              <p:nvPr/>
            </p:nvSpPr>
            <p:spPr>
              <a:xfrm>
                <a:off x="7503170" y="3403549"/>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0" name="Rectangle 79"/>
              <p:cNvSpPr/>
              <p:nvPr/>
            </p:nvSpPr>
            <p:spPr>
              <a:xfrm>
                <a:off x="7506150" y="2194560"/>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3" name="Rectangle 82"/>
              <p:cNvSpPr/>
              <p:nvPr/>
            </p:nvSpPr>
            <p:spPr>
              <a:xfrm rot="5400000">
                <a:off x="7863061" y="2794272"/>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4" name="Rectangle 83"/>
              <p:cNvSpPr/>
              <p:nvPr/>
            </p:nvSpPr>
            <p:spPr>
              <a:xfrm rot="5400000">
                <a:off x="6906915" y="279046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19" name="Right Arrow 118"/>
            <p:cNvSpPr/>
            <p:nvPr/>
          </p:nvSpPr>
          <p:spPr>
            <a:xfrm>
              <a:off x="6906363" y="2660847"/>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25" name="Group 24"/>
            <p:cNvGrpSpPr/>
            <p:nvPr/>
          </p:nvGrpSpPr>
          <p:grpSpPr>
            <a:xfrm>
              <a:off x="6425176" y="3647598"/>
              <a:ext cx="274320" cy="596968"/>
              <a:chOff x="6591426" y="3647598"/>
              <a:chExt cx="274320" cy="596968"/>
            </a:xfrm>
          </p:grpSpPr>
          <p:sp>
            <p:nvSpPr>
              <p:cNvPr id="9" name="Diagonal Stripe 8"/>
              <p:cNvSpPr/>
              <p:nvPr/>
            </p:nvSpPr>
            <p:spPr>
              <a:xfrm>
                <a:off x="6728586" y="3647598"/>
                <a:ext cx="137160" cy="320326"/>
              </a:xfrm>
              <a:prstGeom prst="diagStrip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5" name="Diagonal Stripe 84"/>
              <p:cNvSpPr/>
              <p:nvPr/>
            </p:nvSpPr>
            <p:spPr>
              <a:xfrm flipH="1">
                <a:off x="6591426" y="3647598"/>
                <a:ext cx="137160" cy="320326"/>
              </a:xfrm>
              <a:prstGeom prst="diagStrip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0" name="Rectangle 19"/>
              <p:cNvSpPr/>
              <p:nvPr/>
            </p:nvSpPr>
            <p:spPr>
              <a:xfrm>
                <a:off x="6701866" y="3852140"/>
                <a:ext cx="54864" cy="3924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86" name="Content Placeholder 4"/>
            <p:cNvSpPr txBox="1">
              <a:spLocks/>
            </p:cNvSpPr>
            <p:nvPr/>
          </p:nvSpPr>
          <p:spPr>
            <a:xfrm>
              <a:off x="6913987" y="3643557"/>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err="1" smtClean="0">
                  <a:latin typeface="+mj-lt"/>
                </a:rPr>
                <a:t>IgE</a:t>
              </a:r>
              <a:r>
                <a:rPr lang="en-US" sz="2000" b="0" dirty="0" smtClean="0">
                  <a:latin typeface="+mj-lt"/>
                </a:rPr>
                <a:t> antibody</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11" name="Group 10"/>
            <p:cNvGrpSpPr/>
            <p:nvPr/>
          </p:nvGrpSpPr>
          <p:grpSpPr>
            <a:xfrm>
              <a:off x="2861885" y="2821763"/>
              <a:ext cx="1483819" cy="1444752"/>
              <a:chOff x="2861885" y="2821763"/>
              <a:chExt cx="1483819" cy="1444752"/>
            </a:xfrm>
          </p:grpSpPr>
          <p:pic>
            <p:nvPicPr>
              <p:cNvPr id="6" name="Picture 5" descr="COUG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4323" b="4618"/>
              <a:stretch/>
            </p:blipFill>
            <p:spPr bwMode="auto">
              <a:xfrm flipH="1">
                <a:off x="2861885" y="282176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53" name="Group 52"/>
              <p:cNvGrpSpPr/>
              <p:nvPr/>
            </p:nvGrpSpPr>
            <p:grpSpPr>
              <a:xfrm>
                <a:off x="2861885" y="3227846"/>
                <a:ext cx="235558" cy="160020"/>
                <a:chOff x="5063390" y="4598670"/>
                <a:chExt cx="235558" cy="160020"/>
              </a:xfrm>
            </p:grpSpPr>
            <p:sp>
              <p:nvSpPr>
                <p:cNvPr id="54" name="Rectangle 53"/>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5" name="Rectangle 54"/>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3913057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Inhalant Allergens Affect Asthma</a:t>
            </a:r>
            <a:br>
              <a:rPr lang="en-US" dirty="0" smtClean="0"/>
            </a:br>
            <a:endParaRPr lang="en-US" dirty="0"/>
          </a:p>
        </p:txBody>
      </p:sp>
      <p:sp>
        <p:nvSpPr>
          <p:cNvPr id="54"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3" name="Group 2" descr="In individuals with airways sensitive to allergens, airway narrowing after inhaling or breathing pollen is related to IgE, histamine, and eosinophils.&#10;"/>
          <p:cNvGrpSpPr/>
          <p:nvPr/>
        </p:nvGrpSpPr>
        <p:grpSpPr>
          <a:xfrm>
            <a:off x="402957" y="1142449"/>
            <a:ext cx="8444397" cy="5068436"/>
            <a:chOff x="402957" y="1142449"/>
            <a:chExt cx="8444397" cy="5068436"/>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532786" y="2821828"/>
              <a:ext cx="1474139" cy="1440527"/>
            </a:xfrm>
            <a:prstGeom prst="rect">
              <a:avLst/>
            </a:prstGeom>
            <a:ln w="57150">
              <a:noFill/>
            </a:ln>
          </p:spPr>
        </p:pic>
        <p:sp>
          <p:nvSpPr>
            <p:cNvPr id="8" name="Right Arrow 7"/>
            <p:cNvSpPr/>
            <p:nvPr/>
          </p:nvSpPr>
          <p:spPr>
            <a:xfrm>
              <a:off x="2158337" y="336500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1" name="Right Arrow 20"/>
            <p:cNvSpPr/>
            <p:nvPr/>
          </p:nvSpPr>
          <p:spPr>
            <a:xfrm rot="19834331">
              <a:off x="4499296" y="2937003"/>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Content Placeholder 4"/>
            <p:cNvSpPr txBox="1">
              <a:spLocks/>
            </p:cNvSpPr>
            <p:nvPr/>
          </p:nvSpPr>
          <p:spPr>
            <a:xfrm>
              <a:off x="402957" y="4266515"/>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Inhalant allergens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23" name="Content Placeholder 4"/>
            <p:cNvSpPr txBox="1">
              <a:spLocks/>
            </p:cNvSpPr>
            <p:nvPr/>
          </p:nvSpPr>
          <p:spPr>
            <a:xfrm>
              <a:off x="2784396" y="4264210"/>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Enters airways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45" name="Content Placeholder 4"/>
            <p:cNvSpPr txBox="1">
              <a:spLocks/>
            </p:cNvSpPr>
            <p:nvPr/>
          </p:nvSpPr>
          <p:spPr>
            <a:xfrm>
              <a:off x="5541326" y="1142449"/>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Inflammation and obstruction in airways sensitive to allergens</a:t>
              </a: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141" name="Group 140"/>
            <p:cNvGrpSpPr/>
            <p:nvPr/>
          </p:nvGrpSpPr>
          <p:grpSpPr>
            <a:xfrm>
              <a:off x="5843856" y="2185416"/>
              <a:ext cx="1009608" cy="1262329"/>
              <a:chOff x="5843856" y="2185416"/>
              <a:chExt cx="1009608" cy="1262329"/>
            </a:xfrm>
          </p:grpSpPr>
          <p:grpSp>
            <p:nvGrpSpPr>
              <p:cNvPr id="52" name="Group 51"/>
              <p:cNvGrpSpPr/>
              <p:nvPr/>
            </p:nvGrpSpPr>
            <p:grpSpPr>
              <a:xfrm>
                <a:off x="5865526" y="2208796"/>
                <a:ext cx="969264" cy="1225296"/>
                <a:chOff x="9928640" y="342940"/>
                <a:chExt cx="1387924" cy="1760180"/>
              </a:xfrm>
            </p:grpSpPr>
            <p:pic>
              <p:nvPicPr>
                <p:cNvPr id="10" name="Picture 9"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ectangle 13"/>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6" name="Rectangle 15"/>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7" name="Rectangle 16"/>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8" name="Rectangle 17"/>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9" name="Rectangle 18"/>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6" name="Rectangle 45"/>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7" name="Rectangle 46"/>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5" name="Rectangle 14"/>
              <p:cNvSpPr/>
              <p:nvPr/>
            </p:nvSpPr>
            <p:spPr>
              <a:xfrm>
                <a:off x="5844644" y="3402025"/>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78" name="Rectangle 77"/>
              <p:cNvSpPr/>
              <p:nvPr/>
            </p:nvSpPr>
            <p:spPr>
              <a:xfrm>
                <a:off x="5847624" y="2185416"/>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1" name="Rectangle 80"/>
              <p:cNvSpPr/>
              <p:nvPr/>
            </p:nvSpPr>
            <p:spPr>
              <a:xfrm rot="5400000">
                <a:off x="6205322" y="279427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2" name="Rectangle 81"/>
              <p:cNvSpPr/>
              <p:nvPr/>
            </p:nvSpPr>
            <p:spPr>
              <a:xfrm rot="5400000">
                <a:off x="5249176" y="2790460"/>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142" name="Group 141"/>
            <p:cNvGrpSpPr/>
            <p:nvPr/>
          </p:nvGrpSpPr>
          <p:grpSpPr>
            <a:xfrm>
              <a:off x="7501595" y="2194560"/>
              <a:ext cx="1010395" cy="1254709"/>
              <a:chOff x="7501595" y="2194560"/>
              <a:chExt cx="1010395" cy="1254709"/>
            </a:xfrm>
          </p:grpSpPr>
          <p:grpSp>
            <p:nvGrpSpPr>
              <p:cNvPr id="53" name="Group 52"/>
              <p:cNvGrpSpPr/>
              <p:nvPr/>
            </p:nvGrpSpPr>
            <p:grpSpPr>
              <a:xfrm>
                <a:off x="7521398" y="2213305"/>
                <a:ext cx="969264" cy="1225296"/>
                <a:chOff x="5647641" y="4561638"/>
                <a:chExt cx="1521930" cy="1755689"/>
              </a:xfrm>
            </p:grpSpPr>
            <p:pic>
              <p:nvPicPr>
                <p:cNvPr id="35" name="Picture 34" descr="normal_abnormal"/>
                <p:cNvPicPr/>
                <p:nvPr/>
              </p:nvPicPr>
              <p:blipFill rotWithShape="1">
                <a:blip r:embed="rId4" cstate="print">
                  <a:extLst>
                    <a:ext uri="{28A0092B-C50C-407E-A947-70E740481C1C}">
                      <a14:useLocalDpi xmlns:a14="http://schemas.microsoft.com/office/drawing/2010/main" val="0"/>
                    </a:ext>
                  </a:extLst>
                </a:blip>
                <a:srcRect l="50471" r="4726"/>
                <a:stretch/>
              </p:blipFill>
              <p:spPr bwMode="auto">
                <a:xfrm>
                  <a:off x="5714151" y="4619678"/>
                  <a:ext cx="1397291"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57950" y="4561638"/>
                  <a:ext cx="1501502" cy="15236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Rectangle 37"/>
                <p:cNvSpPr/>
                <p:nvPr/>
              </p:nvSpPr>
              <p:spPr>
                <a:xfrm>
                  <a:off x="5659922" y="5819313"/>
                  <a:ext cx="37651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9" name="Rectangle 38"/>
                <p:cNvSpPr/>
                <p:nvPr/>
              </p:nvSpPr>
              <p:spPr>
                <a:xfrm>
                  <a:off x="5881671" y="4820874"/>
                  <a:ext cx="907251" cy="23141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0" name="Rectangle 39"/>
                <p:cNvSpPr/>
                <p:nvPr/>
              </p:nvSpPr>
              <p:spPr>
                <a:xfrm rot="5400000">
                  <a:off x="4824027" y="5385253"/>
                  <a:ext cx="175568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1" name="Rectangle 40"/>
                <p:cNvSpPr/>
                <p:nvPr/>
              </p:nvSpPr>
              <p:spPr>
                <a:xfrm>
                  <a:off x="5659922" y="5873542"/>
                  <a:ext cx="512511"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2" name="Rectangle 41"/>
                <p:cNvSpPr/>
                <p:nvPr/>
              </p:nvSpPr>
              <p:spPr>
                <a:xfrm>
                  <a:off x="6826183" y="5629316"/>
                  <a:ext cx="33327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3" name="Rectangle 42"/>
                <p:cNvSpPr/>
                <p:nvPr/>
              </p:nvSpPr>
              <p:spPr>
                <a:xfrm>
                  <a:off x="6956419" y="5951806"/>
                  <a:ext cx="21315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Rectangle 48"/>
                <p:cNvSpPr/>
                <p:nvPr/>
              </p:nvSpPr>
              <p:spPr>
                <a:xfrm>
                  <a:off x="5657950" y="6240292"/>
                  <a:ext cx="1508760" cy="7703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0" name="Rectangle 49"/>
                <p:cNvSpPr/>
                <p:nvPr/>
              </p:nvSpPr>
              <p:spPr>
                <a:xfrm rot="5400000">
                  <a:off x="6237498" y="5385254"/>
                  <a:ext cx="17556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79" name="Rectangle 78"/>
              <p:cNvSpPr/>
              <p:nvPr/>
            </p:nvSpPr>
            <p:spPr>
              <a:xfrm>
                <a:off x="7503170" y="3403549"/>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0" name="Rectangle 79"/>
              <p:cNvSpPr/>
              <p:nvPr/>
            </p:nvSpPr>
            <p:spPr>
              <a:xfrm>
                <a:off x="7506150" y="2194560"/>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3" name="Rectangle 82"/>
              <p:cNvSpPr/>
              <p:nvPr/>
            </p:nvSpPr>
            <p:spPr>
              <a:xfrm rot="5400000">
                <a:off x="7863061" y="2794272"/>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4" name="Rectangle 83"/>
              <p:cNvSpPr/>
              <p:nvPr/>
            </p:nvSpPr>
            <p:spPr>
              <a:xfrm rot="5400000">
                <a:off x="6906915" y="279046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19" name="Right Arrow 118"/>
            <p:cNvSpPr/>
            <p:nvPr/>
          </p:nvSpPr>
          <p:spPr>
            <a:xfrm>
              <a:off x="6906363" y="2660847"/>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25" name="Group 24"/>
            <p:cNvGrpSpPr/>
            <p:nvPr/>
          </p:nvGrpSpPr>
          <p:grpSpPr>
            <a:xfrm>
              <a:off x="6425176" y="3647598"/>
              <a:ext cx="274320" cy="596968"/>
              <a:chOff x="6591426" y="3647598"/>
              <a:chExt cx="274320" cy="596968"/>
            </a:xfrm>
          </p:grpSpPr>
          <p:sp>
            <p:nvSpPr>
              <p:cNvPr id="9" name="Diagonal Stripe 8"/>
              <p:cNvSpPr/>
              <p:nvPr/>
            </p:nvSpPr>
            <p:spPr>
              <a:xfrm>
                <a:off x="6728586" y="3647598"/>
                <a:ext cx="137160" cy="320326"/>
              </a:xfrm>
              <a:prstGeom prst="diagStrip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5" name="Diagonal Stripe 84"/>
              <p:cNvSpPr/>
              <p:nvPr/>
            </p:nvSpPr>
            <p:spPr>
              <a:xfrm flipH="1">
                <a:off x="6591426" y="3647598"/>
                <a:ext cx="137160" cy="320326"/>
              </a:xfrm>
              <a:prstGeom prst="diagStrip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0" name="Rectangle 19"/>
              <p:cNvSpPr/>
              <p:nvPr/>
            </p:nvSpPr>
            <p:spPr>
              <a:xfrm>
                <a:off x="6701866" y="3852140"/>
                <a:ext cx="54864" cy="3924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86" name="Content Placeholder 4"/>
            <p:cNvSpPr txBox="1">
              <a:spLocks/>
            </p:cNvSpPr>
            <p:nvPr/>
          </p:nvSpPr>
          <p:spPr>
            <a:xfrm>
              <a:off x="6913987" y="3643557"/>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err="1" smtClean="0">
                  <a:latin typeface="+mj-lt"/>
                </a:rPr>
                <a:t>IgE</a:t>
              </a:r>
              <a:r>
                <a:rPr lang="en-US" sz="2000" b="0" dirty="0" smtClean="0">
                  <a:latin typeface="+mj-lt"/>
                </a:rPr>
                <a:t> antibody</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pic>
          <p:nvPicPr>
            <p:cNvPr id="103" name="Picture 5" descr="mast cell.png"/>
            <p:cNvPicPr>
              <a:picLocks noChangeAspect="1"/>
            </p:cNvPicPr>
            <p:nvPr/>
          </p:nvPicPr>
          <p:blipFill>
            <a:blip r:embed="rId5" cstate="print"/>
            <a:srcRect/>
            <a:stretch>
              <a:fillRect/>
            </a:stretch>
          </p:blipFill>
          <p:spPr bwMode="auto">
            <a:xfrm>
              <a:off x="6269832" y="5493480"/>
              <a:ext cx="556408" cy="678871"/>
            </a:xfrm>
            <a:prstGeom prst="rect">
              <a:avLst/>
            </a:prstGeom>
            <a:noFill/>
            <a:ln w="9525">
              <a:noFill/>
              <a:miter lim="800000"/>
              <a:headEnd/>
              <a:tailEnd/>
            </a:ln>
          </p:spPr>
        </p:pic>
        <p:sp>
          <p:nvSpPr>
            <p:cNvPr id="104" name="Content Placeholder 4"/>
            <p:cNvSpPr txBox="1">
              <a:spLocks/>
            </p:cNvSpPr>
            <p:nvPr/>
          </p:nvSpPr>
          <p:spPr>
            <a:xfrm>
              <a:off x="6912864" y="5596128"/>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latin typeface="+mj-lt"/>
                </a:rPr>
                <a:t>Eosinophil</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2280" y="4454016"/>
              <a:ext cx="737786" cy="764545"/>
            </a:xfrm>
            <a:prstGeom prst="rect">
              <a:avLst/>
            </a:prstGeom>
          </p:spPr>
        </p:pic>
        <p:sp>
          <p:nvSpPr>
            <p:cNvPr id="106" name="Content Placeholder 4"/>
            <p:cNvSpPr txBox="1">
              <a:spLocks/>
            </p:cNvSpPr>
            <p:nvPr/>
          </p:nvSpPr>
          <p:spPr>
            <a:xfrm>
              <a:off x="6912864" y="4608576"/>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latin typeface="+mj-lt"/>
                </a:rPr>
                <a:t>Histamine</a:t>
              </a:r>
              <a:endParaRPr lang="en-US" dirty="0" smtClean="0">
                <a:latin typeface="+mj-lt"/>
              </a:endParaRPr>
            </a:p>
          </p:txBody>
        </p:sp>
        <p:grpSp>
          <p:nvGrpSpPr>
            <p:cNvPr id="2" name="Group 1"/>
            <p:cNvGrpSpPr/>
            <p:nvPr/>
          </p:nvGrpSpPr>
          <p:grpSpPr>
            <a:xfrm>
              <a:off x="2861885" y="2821763"/>
              <a:ext cx="1483819" cy="1444752"/>
              <a:chOff x="2861885" y="2821763"/>
              <a:chExt cx="1483819" cy="1444752"/>
            </a:xfrm>
          </p:grpSpPr>
          <p:pic>
            <p:nvPicPr>
              <p:cNvPr id="6" name="Picture 5" descr="COUG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000" t="4323" b="4618"/>
              <a:stretch/>
            </p:blipFill>
            <p:spPr bwMode="auto">
              <a:xfrm flipH="1">
                <a:off x="2861885" y="282176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2861885" y="3227846"/>
                <a:ext cx="235558" cy="160020"/>
                <a:chOff x="5063390" y="4598670"/>
                <a:chExt cx="235558" cy="160020"/>
              </a:xfrm>
            </p:grpSpPr>
            <p:sp>
              <p:nvSpPr>
                <p:cNvPr id="56" name="Rectangle 55"/>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7" name="Rectangle 56"/>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66732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Inhalant Allergens Affect Asthma</a:t>
            </a:r>
            <a:br>
              <a:rPr lang="en-US" dirty="0" smtClean="0"/>
            </a:br>
            <a:endParaRPr lang="en-US" dirty="0"/>
          </a:p>
        </p:txBody>
      </p:sp>
      <p:sp>
        <p:nvSpPr>
          <p:cNvPr id="54"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3" name="Group 2" descr="In individuals with airways sensitive to allergens, airway narrowing after inhaling or breathing pollen is related to IgE, histamine, and eosinophils.  Individuals with allergies might take antihistamine medication.&#10;&#10;&#10;"/>
          <p:cNvGrpSpPr/>
          <p:nvPr/>
        </p:nvGrpSpPr>
        <p:grpSpPr>
          <a:xfrm>
            <a:off x="402957" y="1142449"/>
            <a:ext cx="8444397" cy="5068436"/>
            <a:chOff x="402957" y="1142449"/>
            <a:chExt cx="8444397" cy="5068436"/>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532786" y="2821828"/>
              <a:ext cx="1474139" cy="1440527"/>
            </a:xfrm>
            <a:prstGeom prst="rect">
              <a:avLst/>
            </a:prstGeom>
            <a:ln w="57150">
              <a:noFill/>
            </a:ln>
          </p:spPr>
        </p:pic>
        <p:sp>
          <p:nvSpPr>
            <p:cNvPr id="8" name="Right Arrow 7"/>
            <p:cNvSpPr/>
            <p:nvPr/>
          </p:nvSpPr>
          <p:spPr>
            <a:xfrm>
              <a:off x="2158337" y="336500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1" name="Right Arrow 20"/>
            <p:cNvSpPr/>
            <p:nvPr/>
          </p:nvSpPr>
          <p:spPr>
            <a:xfrm rot="19834331">
              <a:off x="4499296" y="2937003"/>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Content Placeholder 4"/>
            <p:cNvSpPr txBox="1">
              <a:spLocks/>
            </p:cNvSpPr>
            <p:nvPr/>
          </p:nvSpPr>
          <p:spPr>
            <a:xfrm>
              <a:off x="402957" y="4266515"/>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Inhalant allergens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23" name="Content Placeholder 4"/>
            <p:cNvSpPr txBox="1">
              <a:spLocks/>
            </p:cNvSpPr>
            <p:nvPr/>
          </p:nvSpPr>
          <p:spPr>
            <a:xfrm>
              <a:off x="2784396" y="4264210"/>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Enters airways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45" name="Content Placeholder 4"/>
            <p:cNvSpPr txBox="1">
              <a:spLocks/>
            </p:cNvSpPr>
            <p:nvPr/>
          </p:nvSpPr>
          <p:spPr>
            <a:xfrm>
              <a:off x="5541326" y="1142449"/>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Inflammation and obstruction in airways sensitive to allergens</a:t>
              </a: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141" name="Group 140"/>
            <p:cNvGrpSpPr/>
            <p:nvPr/>
          </p:nvGrpSpPr>
          <p:grpSpPr>
            <a:xfrm>
              <a:off x="5843856" y="2185416"/>
              <a:ext cx="1009608" cy="1262329"/>
              <a:chOff x="5843856" y="2185416"/>
              <a:chExt cx="1009608" cy="1262329"/>
            </a:xfrm>
          </p:grpSpPr>
          <p:grpSp>
            <p:nvGrpSpPr>
              <p:cNvPr id="52" name="Group 51"/>
              <p:cNvGrpSpPr/>
              <p:nvPr/>
            </p:nvGrpSpPr>
            <p:grpSpPr>
              <a:xfrm>
                <a:off x="5865526" y="2208796"/>
                <a:ext cx="969264" cy="1225296"/>
                <a:chOff x="9928640" y="342940"/>
                <a:chExt cx="1387924" cy="1760180"/>
              </a:xfrm>
            </p:grpSpPr>
            <p:pic>
              <p:nvPicPr>
                <p:cNvPr id="10" name="Picture 9"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ectangle 13"/>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6" name="Rectangle 15"/>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7" name="Rectangle 16"/>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8" name="Rectangle 17"/>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9" name="Rectangle 18"/>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6" name="Rectangle 45"/>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7" name="Rectangle 46"/>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5" name="Rectangle 14"/>
              <p:cNvSpPr/>
              <p:nvPr/>
            </p:nvSpPr>
            <p:spPr>
              <a:xfrm>
                <a:off x="5844644" y="3402025"/>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78" name="Rectangle 77"/>
              <p:cNvSpPr/>
              <p:nvPr/>
            </p:nvSpPr>
            <p:spPr>
              <a:xfrm>
                <a:off x="5847624" y="2185416"/>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1" name="Rectangle 80"/>
              <p:cNvSpPr/>
              <p:nvPr/>
            </p:nvSpPr>
            <p:spPr>
              <a:xfrm rot="5400000">
                <a:off x="6205322" y="279427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2" name="Rectangle 81"/>
              <p:cNvSpPr/>
              <p:nvPr/>
            </p:nvSpPr>
            <p:spPr>
              <a:xfrm rot="5400000">
                <a:off x="5249176" y="2790460"/>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142" name="Group 141"/>
            <p:cNvGrpSpPr/>
            <p:nvPr/>
          </p:nvGrpSpPr>
          <p:grpSpPr>
            <a:xfrm>
              <a:off x="7501595" y="2194560"/>
              <a:ext cx="1010395" cy="1254709"/>
              <a:chOff x="7501595" y="2194560"/>
              <a:chExt cx="1010395" cy="1254709"/>
            </a:xfrm>
          </p:grpSpPr>
          <p:grpSp>
            <p:nvGrpSpPr>
              <p:cNvPr id="53" name="Group 52"/>
              <p:cNvGrpSpPr/>
              <p:nvPr/>
            </p:nvGrpSpPr>
            <p:grpSpPr>
              <a:xfrm>
                <a:off x="7521398" y="2213305"/>
                <a:ext cx="969264" cy="1225296"/>
                <a:chOff x="5647641" y="4561638"/>
                <a:chExt cx="1521930" cy="1755689"/>
              </a:xfrm>
            </p:grpSpPr>
            <p:pic>
              <p:nvPicPr>
                <p:cNvPr id="35" name="Picture 34" descr="normal_abnormal"/>
                <p:cNvPicPr/>
                <p:nvPr/>
              </p:nvPicPr>
              <p:blipFill rotWithShape="1">
                <a:blip r:embed="rId4" cstate="print">
                  <a:extLst>
                    <a:ext uri="{28A0092B-C50C-407E-A947-70E740481C1C}">
                      <a14:useLocalDpi xmlns:a14="http://schemas.microsoft.com/office/drawing/2010/main" val="0"/>
                    </a:ext>
                  </a:extLst>
                </a:blip>
                <a:srcRect l="50471" r="4726"/>
                <a:stretch/>
              </p:blipFill>
              <p:spPr bwMode="auto">
                <a:xfrm>
                  <a:off x="5714151" y="4619678"/>
                  <a:ext cx="1397291"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57950" y="4561638"/>
                  <a:ext cx="1501502" cy="15236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Rectangle 37"/>
                <p:cNvSpPr/>
                <p:nvPr/>
              </p:nvSpPr>
              <p:spPr>
                <a:xfrm>
                  <a:off x="5659922" y="5819313"/>
                  <a:ext cx="37651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9" name="Rectangle 38"/>
                <p:cNvSpPr/>
                <p:nvPr/>
              </p:nvSpPr>
              <p:spPr>
                <a:xfrm>
                  <a:off x="5881671" y="4820874"/>
                  <a:ext cx="907251" cy="23141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0" name="Rectangle 39"/>
                <p:cNvSpPr/>
                <p:nvPr/>
              </p:nvSpPr>
              <p:spPr>
                <a:xfrm rot="5400000">
                  <a:off x="4824027" y="5385253"/>
                  <a:ext cx="175568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1" name="Rectangle 40"/>
                <p:cNvSpPr/>
                <p:nvPr/>
              </p:nvSpPr>
              <p:spPr>
                <a:xfrm>
                  <a:off x="5659922" y="5873542"/>
                  <a:ext cx="512511"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2" name="Rectangle 41"/>
                <p:cNvSpPr/>
                <p:nvPr/>
              </p:nvSpPr>
              <p:spPr>
                <a:xfrm>
                  <a:off x="6826183" y="5629316"/>
                  <a:ext cx="33327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3" name="Rectangle 42"/>
                <p:cNvSpPr/>
                <p:nvPr/>
              </p:nvSpPr>
              <p:spPr>
                <a:xfrm>
                  <a:off x="6956419" y="5951806"/>
                  <a:ext cx="21315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Rectangle 48"/>
                <p:cNvSpPr/>
                <p:nvPr/>
              </p:nvSpPr>
              <p:spPr>
                <a:xfrm>
                  <a:off x="5657950" y="6240292"/>
                  <a:ext cx="1508760" cy="7703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0" name="Rectangle 49"/>
                <p:cNvSpPr/>
                <p:nvPr/>
              </p:nvSpPr>
              <p:spPr>
                <a:xfrm rot="5400000">
                  <a:off x="6237498" y="5385254"/>
                  <a:ext cx="17556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79" name="Rectangle 78"/>
              <p:cNvSpPr/>
              <p:nvPr/>
            </p:nvSpPr>
            <p:spPr>
              <a:xfrm>
                <a:off x="7503170" y="3403549"/>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0" name="Rectangle 79"/>
              <p:cNvSpPr/>
              <p:nvPr/>
            </p:nvSpPr>
            <p:spPr>
              <a:xfrm>
                <a:off x="7506150" y="2194560"/>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3" name="Rectangle 82"/>
              <p:cNvSpPr/>
              <p:nvPr/>
            </p:nvSpPr>
            <p:spPr>
              <a:xfrm rot="5400000">
                <a:off x="7863061" y="2794272"/>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4" name="Rectangle 83"/>
              <p:cNvSpPr/>
              <p:nvPr/>
            </p:nvSpPr>
            <p:spPr>
              <a:xfrm rot="5400000">
                <a:off x="6906915" y="279046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19" name="Right Arrow 118"/>
            <p:cNvSpPr/>
            <p:nvPr/>
          </p:nvSpPr>
          <p:spPr>
            <a:xfrm>
              <a:off x="6906363" y="2660847"/>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25" name="Group 24"/>
            <p:cNvGrpSpPr/>
            <p:nvPr/>
          </p:nvGrpSpPr>
          <p:grpSpPr>
            <a:xfrm>
              <a:off x="6425176" y="3647598"/>
              <a:ext cx="274320" cy="596968"/>
              <a:chOff x="6591426" y="3647598"/>
              <a:chExt cx="274320" cy="596968"/>
            </a:xfrm>
          </p:grpSpPr>
          <p:sp>
            <p:nvSpPr>
              <p:cNvPr id="9" name="Diagonal Stripe 8"/>
              <p:cNvSpPr/>
              <p:nvPr/>
            </p:nvSpPr>
            <p:spPr>
              <a:xfrm>
                <a:off x="6728586" y="3647598"/>
                <a:ext cx="137160" cy="320326"/>
              </a:xfrm>
              <a:prstGeom prst="diagStrip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5" name="Diagonal Stripe 84"/>
              <p:cNvSpPr/>
              <p:nvPr/>
            </p:nvSpPr>
            <p:spPr>
              <a:xfrm flipH="1">
                <a:off x="6591426" y="3647598"/>
                <a:ext cx="137160" cy="320326"/>
              </a:xfrm>
              <a:prstGeom prst="diagStrip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0" name="Rectangle 19"/>
              <p:cNvSpPr/>
              <p:nvPr/>
            </p:nvSpPr>
            <p:spPr>
              <a:xfrm>
                <a:off x="6701866" y="3852140"/>
                <a:ext cx="54864" cy="3924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86" name="Content Placeholder 4"/>
            <p:cNvSpPr txBox="1">
              <a:spLocks/>
            </p:cNvSpPr>
            <p:nvPr/>
          </p:nvSpPr>
          <p:spPr>
            <a:xfrm>
              <a:off x="6913987" y="3643557"/>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err="1" smtClean="0">
                  <a:latin typeface="+mj-lt"/>
                </a:rPr>
                <a:t>IgE</a:t>
              </a:r>
              <a:r>
                <a:rPr lang="en-US" sz="2000" b="0" dirty="0" smtClean="0">
                  <a:latin typeface="+mj-lt"/>
                </a:rPr>
                <a:t> antibody</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pic>
          <p:nvPicPr>
            <p:cNvPr id="103" name="Picture 5" descr="mast cell.png"/>
            <p:cNvPicPr>
              <a:picLocks noChangeAspect="1"/>
            </p:cNvPicPr>
            <p:nvPr/>
          </p:nvPicPr>
          <p:blipFill>
            <a:blip r:embed="rId5" cstate="print"/>
            <a:srcRect/>
            <a:stretch>
              <a:fillRect/>
            </a:stretch>
          </p:blipFill>
          <p:spPr bwMode="auto">
            <a:xfrm>
              <a:off x="6269832" y="5493480"/>
              <a:ext cx="556408" cy="678871"/>
            </a:xfrm>
            <a:prstGeom prst="rect">
              <a:avLst/>
            </a:prstGeom>
            <a:noFill/>
            <a:ln w="9525">
              <a:noFill/>
              <a:miter lim="800000"/>
              <a:headEnd/>
              <a:tailEnd/>
            </a:ln>
          </p:spPr>
        </p:pic>
        <p:sp>
          <p:nvSpPr>
            <p:cNvPr id="104" name="Content Placeholder 4"/>
            <p:cNvSpPr txBox="1">
              <a:spLocks/>
            </p:cNvSpPr>
            <p:nvPr/>
          </p:nvSpPr>
          <p:spPr>
            <a:xfrm>
              <a:off x="6912864" y="5596128"/>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latin typeface="+mj-lt"/>
                </a:rPr>
                <a:t>Eosinophil</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2280" y="4454016"/>
              <a:ext cx="737786" cy="764545"/>
            </a:xfrm>
            <a:prstGeom prst="rect">
              <a:avLst/>
            </a:prstGeom>
          </p:spPr>
        </p:pic>
        <p:pic>
          <p:nvPicPr>
            <p:cNvPr id="55" name="Picture 10" descr="C:\Users\xdd6\AppData\Local\Microsoft\Windows\Temporary Internet Files\Content.IE5\5OT4GWP8\MC900229797[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0388" y="4266515"/>
              <a:ext cx="1183980" cy="1087653"/>
            </a:xfrm>
            <a:prstGeom prst="rect">
              <a:avLst/>
            </a:prstGeom>
            <a:noFill/>
            <a:extLst>
              <a:ext uri="{909E8E84-426E-40DD-AFC4-6F175D3DCCD1}">
                <a14:hiddenFill xmlns:a14="http://schemas.microsoft.com/office/drawing/2010/main">
                  <a:solidFill>
                    <a:srgbClr val="FFFFFF"/>
                  </a:solidFill>
                </a14:hiddenFill>
              </a:ext>
            </a:extLst>
          </p:spPr>
        </p:pic>
        <p:sp>
          <p:nvSpPr>
            <p:cNvPr id="57" name="Content Placeholder 4"/>
            <p:cNvSpPr txBox="1">
              <a:spLocks/>
            </p:cNvSpPr>
            <p:nvPr/>
          </p:nvSpPr>
          <p:spPr>
            <a:xfrm>
              <a:off x="6912864" y="4608576"/>
              <a:ext cx="1934490"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smtClean="0">
                  <a:latin typeface="+mj-lt"/>
                </a:rPr>
                <a:t>Histamine: </a:t>
              </a:r>
              <a:r>
                <a:rPr lang="en-US" sz="2000" b="0" dirty="0" smtClean="0">
                  <a:solidFill>
                    <a:schemeClr val="accent2">
                      <a:lumMod val="60000"/>
                      <a:lumOff val="40000"/>
                    </a:schemeClr>
                  </a:solidFill>
                  <a:latin typeface="+mj-lt"/>
                </a:rPr>
                <a:t>antihistamine</a:t>
              </a:r>
              <a:endParaRPr lang="en-US" dirty="0" smtClean="0">
                <a:solidFill>
                  <a:schemeClr val="accent2">
                    <a:lumMod val="60000"/>
                    <a:lumOff val="40000"/>
                  </a:schemeClr>
                </a:solidFill>
                <a:latin typeface="+mj-lt"/>
              </a:endParaRPr>
            </a:p>
          </p:txBody>
        </p:sp>
        <p:grpSp>
          <p:nvGrpSpPr>
            <p:cNvPr id="2" name="Group 1"/>
            <p:cNvGrpSpPr/>
            <p:nvPr/>
          </p:nvGrpSpPr>
          <p:grpSpPr>
            <a:xfrm>
              <a:off x="2861885" y="2821763"/>
              <a:ext cx="1483819" cy="1444752"/>
              <a:chOff x="2861885" y="2821763"/>
              <a:chExt cx="1483819" cy="1444752"/>
            </a:xfrm>
          </p:grpSpPr>
          <p:pic>
            <p:nvPicPr>
              <p:cNvPr id="6" name="Picture 5" descr="COUGH"/>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t="4323" b="4618"/>
              <a:stretch/>
            </p:blipFill>
            <p:spPr bwMode="auto">
              <a:xfrm flipH="1">
                <a:off x="2861885" y="282176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56" name="Group 55"/>
              <p:cNvGrpSpPr/>
              <p:nvPr/>
            </p:nvGrpSpPr>
            <p:grpSpPr>
              <a:xfrm>
                <a:off x="2861885" y="3227846"/>
                <a:ext cx="235558" cy="160020"/>
                <a:chOff x="5063390" y="4598670"/>
                <a:chExt cx="235558" cy="160020"/>
              </a:xfrm>
            </p:grpSpPr>
            <p:sp>
              <p:nvSpPr>
                <p:cNvPr id="58" name="Rectangle 57"/>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9" name="Rectangle 58"/>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3738538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Inhalant Allergens Affect Asthma</a:t>
            </a:r>
            <a:br>
              <a:rPr lang="en-US" dirty="0" smtClean="0"/>
            </a:br>
            <a:endParaRPr lang="en-US" dirty="0"/>
          </a:p>
        </p:txBody>
      </p:sp>
      <p:sp>
        <p:nvSpPr>
          <p:cNvPr id="85"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3" name="Group 2" descr="In individuals with airways sensitive to allergens, inhaling or breathing pollen can cause airways to narrow.  In individuals with airways insensitive to allergens, airways remain normal.&#10;"/>
          <p:cNvGrpSpPr/>
          <p:nvPr/>
        </p:nvGrpSpPr>
        <p:grpSpPr>
          <a:xfrm>
            <a:off x="402957" y="1142449"/>
            <a:ext cx="8444397" cy="5201209"/>
            <a:chOff x="402957" y="1142449"/>
            <a:chExt cx="8444397" cy="520120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532786" y="2821828"/>
              <a:ext cx="1474139" cy="1440527"/>
            </a:xfrm>
            <a:prstGeom prst="rect">
              <a:avLst/>
            </a:prstGeom>
            <a:ln w="57150">
              <a:noFill/>
            </a:ln>
          </p:spPr>
        </p:pic>
        <p:sp>
          <p:nvSpPr>
            <p:cNvPr id="8" name="Right Arrow 7"/>
            <p:cNvSpPr/>
            <p:nvPr/>
          </p:nvSpPr>
          <p:spPr>
            <a:xfrm>
              <a:off x="2158337" y="336500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1" name="Right Arrow 20"/>
            <p:cNvSpPr/>
            <p:nvPr/>
          </p:nvSpPr>
          <p:spPr>
            <a:xfrm rot="19834331">
              <a:off x="4499296" y="2937003"/>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Content Placeholder 4"/>
            <p:cNvSpPr txBox="1">
              <a:spLocks/>
            </p:cNvSpPr>
            <p:nvPr/>
          </p:nvSpPr>
          <p:spPr>
            <a:xfrm>
              <a:off x="402957" y="4266515"/>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Inhalant allergens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23" name="Content Placeholder 4"/>
            <p:cNvSpPr txBox="1">
              <a:spLocks/>
            </p:cNvSpPr>
            <p:nvPr/>
          </p:nvSpPr>
          <p:spPr>
            <a:xfrm>
              <a:off x="2784396" y="4264210"/>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Enters airways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44" name="Right Arrow 43"/>
            <p:cNvSpPr/>
            <p:nvPr/>
          </p:nvSpPr>
          <p:spPr>
            <a:xfrm rot="1765669" flipV="1">
              <a:off x="4499296" y="3838178"/>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5" name="Content Placeholder 4"/>
            <p:cNvSpPr txBox="1">
              <a:spLocks/>
            </p:cNvSpPr>
            <p:nvPr/>
          </p:nvSpPr>
          <p:spPr>
            <a:xfrm>
              <a:off x="5541326" y="1142449"/>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Inflammation and obstruction in airways sensitive to allergens</a:t>
              </a: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141" name="Group 140"/>
            <p:cNvGrpSpPr/>
            <p:nvPr/>
          </p:nvGrpSpPr>
          <p:grpSpPr>
            <a:xfrm>
              <a:off x="5843856" y="2185416"/>
              <a:ext cx="1009608" cy="1262329"/>
              <a:chOff x="5843856" y="2185416"/>
              <a:chExt cx="1009608" cy="1262329"/>
            </a:xfrm>
          </p:grpSpPr>
          <p:grpSp>
            <p:nvGrpSpPr>
              <p:cNvPr id="52" name="Group 51"/>
              <p:cNvGrpSpPr/>
              <p:nvPr/>
            </p:nvGrpSpPr>
            <p:grpSpPr>
              <a:xfrm>
                <a:off x="5865526" y="2208796"/>
                <a:ext cx="969264" cy="1225296"/>
                <a:chOff x="9928640" y="342940"/>
                <a:chExt cx="1387924" cy="1760180"/>
              </a:xfrm>
            </p:grpSpPr>
            <p:pic>
              <p:nvPicPr>
                <p:cNvPr id="10" name="Picture 9"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ectangle 13"/>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6" name="Rectangle 15"/>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7" name="Rectangle 16"/>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8" name="Rectangle 17"/>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9" name="Rectangle 18"/>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6" name="Rectangle 45"/>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7" name="Rectangle 46"/>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5" name="Rectangle 14"/>
              <p:cNvSpPr/>
              <p:nvPr/>
            </p:nvSpPr>
            <p:spPr>
              <a:xfrm>
                <a:off x="5844644" y="3402025"/>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78" name="Rectangle 77"/>
              <p:cNvSpPr/>
              <p:nvPr/>
            </p:nvSpPr>
            <p:spPr>
              <a:xfrm>
                <a:off x="5847624" y="2185416"/>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1" name="Rectangle 80"/>
              <p:cNvSpPr/>
              <p:nvPr/>
            </p:nvSpPr>
            <p:spPr>
              <a:xfrm rot="5400000">
                <a:off x="6205322" y="279427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2" name="Rectangle 81"/>
              <p:cNvSpPr/>
              <p:nvPr/>
            </p:nvSpPr>
            <p:spPr>
              <a:xfrm rot="5400000">
                <a:off x="5249176" y="2790460"/>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142" name="Group 141"/>
            <p:cNvGrpSpPr/>
            <p:nvPr/>
          </p:nvGrpSpPr>
          <p:grpSpPr>
            <a:xfrm>
              <a:off x="7501595" y="2194560"/>
              <a:ext cx="1010395" cy="1254709"/>
              <a:chOff x="7501595" y="2194560"/>
              <a:chExt cx="1010395" cy="1254709"/>
            </a:xfrm>
          </p:grpSpPr>
          <p:grpSp>
            <p:nvGrpSpPr>
              <p:cNvPr id="53" name="Group 52"/>
              <p:cNvGrpSpPr/>
              <p:nvPr/>
            </p:nvGrpSpPr>
            <p:grpSpPr>
              <a:xfrm>
                <a:off x="7521398" y="2213305"/>
                <a:ext cx="969264" cy="1225296"/>
                <a:chOff x="5647641" y="4561638"/>
                <a:chExt cx="1521930" cy="1755689"/>
              </a:xfrm>
            </p:grpSpPr>
            <p:pic>
              <p:nvPicPr>
                <p:cNvPr id="35" name="Picture 34" descr="normal_abnormal"/>
                <p:cNvPicPr/>
                <p:nvPr/>
              </p:nvPicPr>
              <p:blipFill rotWithShape="1">
                <a:blip r:embed="rId4" cstate="print">
                  <a:extLst>
                    <a:ext uri="{28A0092B-C50C-407E-A947-70E740481C1C}">
                      <a14:useLocalDpi xmlns:a14="http://schemas.microsoft.com/office/drawing/2010/main" val="0"/>
                    </a:ext>
                  </a:extLst>
                </a:blip>
                <a:srcRect l="50471" r="4726"/>
                <a:stretch/>
              </p:blipFill>
              <p:spPr bwMode="auto">
                <a:xfrm>
                  <a:off x="5714151" y="4619678"/>
                  <a:ext cx="1397291"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57950" y="4561638"/>
                  <a:ext cx="1501502" cy="15236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Rectangle 37"/>
                <p:cNvSpPr/>
                <p:nvPr/>
              </p:nvSpPr>
              <p:spPr>
                <a:xfrm>
                  <a:off x="5659922" y="5819313"/>
                  <a:ext cx="37651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9" name="Rectangle 38"/>
                <p:cNvSpPr/>
                <p:nvPr/>
              </p:nvSpPr>
              <p:spPr>
                <a:xfrm>
                  <a:off x="5881671" y="4820874"/>
                  <a:ext cx="907251" cy="23141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0" name="Rectangle 39"/>
                <p:cNvSpPr/>
                <p:nvPr/>
              </p:nvSpPr>
              <p:spPr>
                <a:xfrm rot="5400000">
                  <a:off x="4824027" y="5385253"/>
                  <a:ext cx="175568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1" name="Rectangle 40"/>
                <p:cNvSpPr/>
                <p:nvPr/>
              </p:nvSpPr>
              <p:spPr>
                <a:xfrm>
                  <a:off x="5659922" y="5873542"/>
                  <a:ext cx="512511"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2" name="Rectangle 41"/>
                <p:cNvSpPr/>
                <p:nvPr/>
              </p:nvSpPr>
              <p:spPr>
                <a:xfrm>
                  <a:off x="6826183" y="5629316"/>
                  <a:ext cx="33327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3" name="Rectangle 42"/>
                <p:cNvSpPr/>
                <p:nvPr/>
              </p:nvSpPr>
              <p:spPr>
                <a:xfrm>
                  <a:off x="6956419" y="5951806"/>
                  <a:ext cx="21315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Rectangle 48"/>
                <p:cNvSpPr/>
                <p:nvPr/>
              </p:nvSpPr>
              <p:spPr>
                <a:xfrm>
                  <a:off x="5657950" y="6240292"/>
                  <a:ext cx="1508760" cy="7703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0" name="Rectangle 49"/>
                <p:cNvSpPr/>
                <p:nvPr/>
              </p:nvSpPr>
              <p:spPr>
                <a:xfrm rot="5400000">
                  <a:off x="6237498" y="5385254"/>
                  <a:ext cx="17556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79" name="Rectangle 78"/>
              <p:cNvSpPr/>
              <p:nvPr/>
            </p:nvSpPr>
            <p:spPr>
              <a:xfrm>
                <a:off x="7503170" y="3403549"/>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0" name="Rectangle 79"/>
              <p:cNvSpPr/>
              <p:nvPr/>
            </p:nvSpPr>
            <p:spPr>
              <a:xfrm>
                <a:off x="7506150" y="2194560"/>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3" name="Rectangle 82"/>
              <p:cNvSpPr/>
              <p:nvPr/>
            </p:nvSpPr>
            <p:spPr>
              <a:xfrm rot="5400000">
                <a:off x="7863061" y="2794272"/>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4" name="Rectangle 83"/>
              <p:cNvSpPr/>
              <p:nvPr/>
            </p:nvSpPr>
            <p:spPr>
              <a:xfrm rot="5400000">
                <a:off x="6906915" y="279046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139" name="Group 138"/>
            <p:cNvGrpSpPr/>
            <p:nvPr/>
          </p:nvGrpSpPr>
          <p:grpSpPr>
            <a:xfrm>
              <a:off x="5843016" y="5084064"/>
              <a:ext cx="1009608" cy="1259327"/>
              <a:chOff x="5843016" y="5084064"/>
              <a:chExt cx="1009608" cy="1259327"/>
            </a:xfrm>
          </p:grpSpPr>
          <p:grpSp>
            <p:nvGrpSpPr>
              <p:cNvPr id="88" name="Group 87"/>
              <p:cNvGrpSpPr/>
              <p:nvPr/>
            </p:nvGrpSpPr>
            <p:grpSpPr>
              <a:xfrm>
                <a:off x="5864686" y="5104442"/>
                <a:ext cx="969264" cy="1225296"/>
                <a:chOff x="9928640" y="342940"/>
                <a:chExt cx="1387924" cy="1760180"/>
              </a:xfrm>
            </p:grpSpPr>
            <p:pic>
              <p:nvPicPr>
                <p:cNvPr id="93" name="Picture 92"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94" name="Rectangle 93"/>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5" name="Rectangle 94"/>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6" name="Rectangle 95"/>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7" name="Rectangle 96"/>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8" name="Rectangle 97"/>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9" name="Rectangle 98"/>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0" name="Rectangle 99"/>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1" name="Rectangle 100"/>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2" name="Rectangle 101"/>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89" name="Rectangle 88"/>
              <p:cNvSpPr/>
              <p:nvPr/>
            </p:nvSpPr>
            <p:spPr>
              <a:xfrm>
                <a:off x="5843804" y="6297671"/>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0" name="Rectangle 89"/>
              <p:cNvSpPr/>
              <p:nvPr/>
            </p:nvSpPr>
            <p:spPr>
              <a:xfrm>
                <a:off x="5846784" y="5084064"/>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1" name="Rectangle 90"/>
              <p:cNvSpPr/>
              <p:nvPr/>
            </p:nvSpPr>
            <p:spPr>
              <a:xfrm rot="5400000">
                <a:off x="6204482" y="5689917"/>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2" name="Rectangle 91"/>
              <p:cNvSpPr/>
              <p:nvPr/>
            </p:nvSpPr>
            <p:spPr>
              <a:xfrm rot="5400000">
                <a:off x="5248336" y="5686106"/>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19" name="Right Arrow 118"/>
            <p:cNvSpPr/>
            <p:nvPr/>
          </p:nvSpPr>
          <p:spPr>
            <a:xfrm>
              <a:off x="6906363" y="2660847"/>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0" name="Right Arrow 119"/>
            <p:cNvSpPr/>
            <p:nvPr/>
          </p:nvSpPr>
          <p:spPr>
            <a:xfrm>
              <a:off x="6903720" y="5597940"/>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140" name="Group 139"/>
            <p:cNvGrpSpPr/>
            <p:nvPr/>
          </p:nvGrpSpPr>
          <p:grpSpPr>
            <a:xfrm>
              <a:off x="7498080" y="5084064"/>
              <a:ext cx="1009608" cy="1259594"/>
              <a:chOff x="7498080" y="5084064"/>
              <a:chExt cx="1009608" cy="1259594"/>
            </a:xfrm>
          </p:grpSpPr>
          <p:grpSp>
            <p:nvGrpSpPr>
              <p:cNvPr id="122" name="Group 121"/>
              <p:cNvGrpSpPr/>
              <p:nvPr/>
            </p:nvGrpSpPr>
            <p:grpSpPr>
              <a:xfrm>
                <a:off x="7519750" y="5104709"/>
                <a:ext cx="969264" cy="1225296"/>
                <a:chOff x="9928640" y="342940"/>
                <a:chExt cx="1387924" cy="1760180"/>
              </a:xfrm>
            </p:grpSpPr>
            <p:pic>
              <p:nvPicPr>
                <p:cNvPr id="127" name="Picture 126"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8" name="Rectangle 127"/>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9" name="Rectangle 128"/>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0" name="Rectangle 129"/>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1" name="Rectangle 130"/>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2" name="Rectangle 131"/>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3" name="Rectangle 132"/>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4" name="Rectangle 133"/>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5" name="Rectangle 134"/>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6" name="Rectangle 135"/>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23" name="Rectangle 122"/>
              <p:cNvSpPr/>
              <p:nvPr/>
            </p:nvSpPr>
            <p:spPr>
              <a:xfrm>
                <a:off x="7498868" y="6297938"/>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4" name="Rectangle 123"/>
              <p:cNvSpPr/>
              <p:nvPr/>
            </p:nvSpPr>
            <p:spPr>
              <a:xfrm>
                <a:off x="7501848" y="5084064"/>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5" name="Rectangle 124"/>
              <p:cNvSpPr/>
              <p:nvPr/>
            </p:nvSpPr>
            <p:spPr>
              <a:xfrm rot="5400000">
                <a:off x="7859546" y="5690184"/>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6" name="Rectangle 125"/>
              <p:cNvSpPr/>
              <p:nvPr/>
            </p:nvSpPr>
            <p:spPr>
              <a:xfrm rot="5400000">
                <a:off x="6903400" y="5686373"/>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38" name="Content Placeholder 4"/>
            <p:cNvSpPr txBox="1">
              <a:spLocks/>
            </p:cNvSpPr>
            <p:nvPr/>
          </p:nvSpPr>
          <p:spPr>
            <a:xfrm>
              <a:off x="5538683" y="4049455"/>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No inflammation or obstruction in airways </a:t>
              </a:r>
              <a:r>
                <a:rPr lang="en-US" sz="2000" b="0" u="sng" dirty="0" smtClean="0">
                  <a:latin typeface="+mj-lt"/>
                </a:rPr>
                <a:t>in</a:t>
              </a:r>
              <a:r>
                <a:rPr lang="en-US" sz="2000" b="0" dirty="0" smtClean="0">
                  <a:latin typeface="+mj-lt"/>
                </a:rPr>
                <a:t>sensitive to allergens</a:t>
              </a:r>
              <a:endParaRPr lang="en-US" sz="2000" dirty="0" smtClean="0">
                <a:latin typeface="+mj-lt"/>
              </a:endParaRPr>
            </a:p>
          </p:txBody>
        </p:sp>
        <p:grpSp>
          <p:nvGrpSpPr>
            <p:cNvPr id="2" name="Group 1"/>
            <p:cNvGrpSpPr/>
            <p:nvPr/>
          </p:nvGrpSpPr>
          <p:grpSpPr>
            <a:xfrm>
              <a:off x="2861885" y="2821763"/>
              <a:ext cx="1483819" cy="1444752"/>
              <a:chOff x="2861885" y="2821763"/>
              <a:chExt cx="1483819" cy="1444752"/>
            </a:xfrm>
          </p:grpSpPr>
          <p:pic>
            <p:nvPicPr>
              <p:cNvPr id="6" name="Picture 5" descr="COUG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4323" b="4618"/>
              <a:stretch/>
            </p:blipFill>
            <p:spPr bwMode="auto">
              <a:xfrm flipH="1">
                <a:off x="2861885" y="282176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2861885" y="3227846"/>
                <a:ext cx="235558" cy="160020"/>
                <a:chOff x="5063390" y="4598670"/>
                <a:chExt cx="235558" cy="160020"/>
              </a:xfrm>
            </p:grpSpPr>
            <p:sp>
              <p:nvSpPr>
                <p:cNvPr id="87" name="Rectangle 86"/>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3" name="Rectangle 102"/>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139422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Inhalant Allergens Affect Asthma</a:t>
            </a:r>
            <a:br>
              <a:rPr lang="en-US" dirty="0" smtClean="0"/>
            </a:br>
            <a:endParaRPr lang="en-US" dirty="0"/>
          </a:p>
        </p:txBody>
      </p:sp>
      <p:sp>
        <p:nvSpPr>
          <p:cNvPr id="87"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3" name="Group 2" descr="In individuals with airways sensitive to allergens, inhaling or breathing pollen can cause airways to narrow.  In individuals with airways insensitive to allergens, airways remain normal."/>
          <p:cNvGrpSpPr/>
          <p:nvPr/>
        </p:nvGrpSpPr>
        <p:grpSpPr>
          <a:xfrm>
            <a:off x="402957" y="1142449"/>
            <a:ext cx="8444397" cy="5201209"/>
            <a:chOff x="402957" y="1142449"/>
            <a:chExt cx="8444397" cy="520120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532786" y="2821828"/>
              <a:ext cx="1474139" cy="1440527"/>
            </a:xfrm>
            <a:prstGeom prst="rect">
              <a:avLst/>
            </a:prstGeom>
            <a:ln w="57150">
              <a:noFill/>
            </a:ln>
          </p:spPr>
        </p:pic>
        <p:sp>
          <p:nvSpPr>
            <p:cNvPr id="8" name="Right Arrow 7"/>
            <p:cNvSpPr/>
            <p:nvPr/>
          </p:nvSpPr>
          <p:spPr>
            <a:xfrm>
              <a:off x="2158337" y="336500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1" name="Right Arrow 20"/>
            <p:cNvSpPr/>
            <p:nvPr/>
          </p:nvSpPr>
          <p:spPr>
            <a:xfrm rot="19834331">
              <a:off x="4499296" y="2937003"/>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Content Placeholder 4"/>
            <p:cNvSpPr txBox="1">
              <a:spLocks/>
            </p:cNvSpPr>
            <p:nvPr/>
          </p:nvSpPr>
          <p:spPr>
            <a:xfrm>
              <a:off x="402957" y="4266515"/>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Inhalant allergens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23" name="Content Placeholder 4"/>
            <p:cNvSpPr txBox="1">
              <a:spLocks/>
            </p:cNvSpPr>
            <p:nvPr/>
          </p:nvSpPr>
          <p:spPr>
            <a:xfrm>
              <a:off x="2784396" y="4264210"/>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Enters airways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44" name="Right Arrow 43"/>
            <p:cNvSpPr/>
            <p:nvPr/>
          </p:nvSpPr>
          <p:spPr>
            <a:xfrm rot="1765669" flipV="1">
              <a:off x="4499296" y="3838178"/>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5" name="Content Placeholder 4"/>
            <p:cNvSpPr txBox="1">
              <a:spLocks/>
            </p:cNvSpPr>
            <p:nvPr/>
          </p:nvSpPr>
          <p:spPr>
            <a:xfrm>
              <a:off x="5541326" y="1142449"/>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Inflammation and obstruction in airways sensitive to allergens</a:t>
              </a: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141" name="Group 140"/>
            <p:cNvGrpSpPr/>
            <p:nvPr/>
          </p:nvGrpSpPr>
          <p:grpSpPr>
            <a:xfrm>
              <a:off x="5843856" y="2185416"/>
              <a:ext cx="1009608" cy="1262329"/>
              <a:chOff x="5843856" y="2185416"/>
              <a:chExt cx="1009608" cy="1262329"/>
            </a:xfrm>
          </p:grpSpPr>
          <p:grpSp>
            <p:nvGrpSpPr>
              <p:cNvPr id="52" name="Group 51"/>
              <p:cNvGrpSpPr/>
              <p:nvPr/>
            </p:nvGrpSpPr>
            <p:grpSpPr>
              <a:xfrm>
                <a:off x="5865526" y="2208796"/>
                <a:ext cx="969264" cy="1225296"/>
                <a:chOff x="9928640" y="342940"/>
                <a:chExt cx="1387924" cy="1760180"/>
              </a:xfrm>
            </p:grpSpPr>
            <p:pic>
              <p:nvPicPr>
                <p:cNvPr id="10" name="Picture 9"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ectangle 13"/>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6" name="Rectangle 15"/>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7" name="Rectangle 16"/>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8" name="Rectangle 17"/>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9" name="Rectangle 18"/>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6" name="Rectangle 45"/>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7" name="Rectangle 46"/>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5" name="Rectangle 14"/>
              <p:cNvSpPr/>
              <p:nvPr/>
            </p:nvSpPr>
            <p:spPr>
              <a:xfrm>
                <a:off x="5844644" y="3402025"/>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78" name="Rectangle 77"/>
              <p:cNvSpPr/>
              <p:nvPr/>
            </p:nvSpPr>
            <p:spPr>
              <a:xfrm>
                <a:off x="5847624" y="2185416"/>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1" name="Rectangle 80"/>
              <p:cNvSpPr/>
              <p:nvPr/>
            </p:nvSpPr>
            <p:spPr>
              <a:xfrm rot="5400000">
                <a:off x="6205322" y="279427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2" name="Rectangle 81"/>
              <p:cNvSpPr/>
              <p:nvPr/>
            </p:nvSpPr>
            <p:spPr>
              <a:xfrm rot="5400000">
                <a:off x="5249176" y="2790460"/>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142" name="Group 141"/>
            <p:cNvGrpSpPr/>
            <p:nvPr/>
          </p:nvGrpSpPr>
          <p:grpSpPr>
            <a:xfrm>
              <a:off x="7501595" y="2194560"/>
              <a:ext cx="1010395" cy="1254709"/>
              <a:chOff x="7501595" y="2194560"/>
              <a:chExt cx="1010395" cy="1254709"/>
            </a:xfrm>
          </p:grpSpPr>
          <p:grpSp>
            <p:nvGrpSpPr>
              <p:cNvPr id="53" name="Group 52"/>
              <p:cNvGrpSpPr/>
              <p:nvPr/>
            </p:nvGrpSpPr>
            <p:grpSpPr>
              <a:xfrm>
                <a:off x="7521398" y="2213305"/>
                <a:ext cx="969264" cy="1225296"/>
                <a:chOff x="5647641" y="4561638"/>
                <a:chExt cx="1521930" cy="1755689"/>
              </a:xfrm>
            </p:grpSpPr>
            <p:pic>
              <p:nvPicPr>
                <p:cNvPr id="35" name="Picture 34" descr="normal_abnormal"/>
                <p:cNvPicPr/>
                <p:nvPr/>
              </p:nvPicPr>
              <p:blipFill rotWithShape="1">
                <a:blip r:embed="rId4" cstate="print">
                  <a:extLst>
                    <a:ext uri="{28A0092B-C50C-407E-A947-70E740481C1C}">
                      <a14:useLocalDpi xmlns:a14="http://schemas.microsoft.com/office/drawing/2010/main" val="0"/>
                    </a:ext>
                  </a:extLst>
                </a:blip>
                <a:srcRect l="50471" r="4726"/>
                <a:stretch/>
              </p:blipFill>
              <p:spPr bwMode="auto">
                <a:xfrm>
                  <a:off x="5714151" y="4619678"/>
                  <a:ext cx="1397291"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57950" y="4561638"/>
                  <a:ext cx="1501502" cy="15236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Rectangle 37"/>
                <p:cNvSpPr/>
                <p:nvPr/>
              </p:nvSpPr>
              <p:spPr>
                <a:xfrm>
                  <a:off x="5659922" y="5819313"/>
                  <a:ext cx="37651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9" name="Rectangle 38"/>
                <p:cNvSpPr/>
                <p:nvPr/>
              </p:nvSpPr>
              <p:spPr>
                <a:xfrm>
                  <a:off x="5881671" y="4820874"/>
                  <a:ext cx="907251" cy="23141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0" name="Rectangle 39"/>
                <p:cNvSpPr/>
                <p:nvPr/>
              </p:nvSpPr>
              <p:spPr>
                <a:xfrm rot="5400000">
                  <a:off x="4824027" y="5385253"/>
                  <a:ext cx="175568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1" name="Rectangle 40"/>
                <p:cNvSpPr/>
                <p:nvPr/>
              </p:nvSpPr>
              <p:spPr>
                <a:xfrm>
                  <a:off x="5659922" y="5873542"/>
                  <a:ext cx="512511"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2" name="Rectangle 41"/>
                <p:cNvSpPr/>
                <p:nvPr/>
              </p:nvSpPr>
              <p:spPr>
                <a:xfrm>
                  <a:off x="6826183" y="5629316"/>
                  <a:ext cx="33327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3" name="Rectangle 42"/>
                <p:cNvSpPr/>
                <p:nvPr/>
              </p:nvSpPr>
              <p:spPr>
                <a:xfrm>
                  <a:off x="6956419" y="5951806"/>
                  <a:ext cx="21315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Rectangle 48"/>
                <p:cNvSpPr/>
                <p:nvPr/>
              </p:nvSpPr>
              <p:spPr>
                <a:xfrm>
                  <a:off x="5657950" y="6240292"/>
                  <a:ext cx="1508760" cy="7703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0" name="Rectangle 49"/>
                <p:cNvSpPr/>
                <p:nvPr/>
              </p:nvSpPr>
              <p:spPr>
                <a:xfrm rot="5400000">
                  <a:off x="6237498" y="5385254"/>
                  <a:ext cx="17556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79" name="Rectangle 78"/>
              <p:cNvSpPr/>
              <p:nvPr/>
            </p:nvSpPr>
            <p:spPr>
              <a:xfrm>
                <a:off x="7503170" y="3403549"/>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0" name="Rectangle 79"/>
              <p:cNvSpPr/>
              <p:nvPr/>
            </p:nvSpPr>
            <p:spPr>
              <a:xfrm>
                <a:off x="7506150" y="2194560"/>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3" name="Rectangle 82"/>
              <p:cNvSpPr/>
              <p:nvPr/>
            </p:nvSpPr>
            <p:spPr>
              <a:xfrm rot="5400000">
                <a:off x="7863061" y="2794272"/>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4" name="Rectangle 83"/>
              <p:cNvSpPr/>
              <p:nvPr/>
            </p:nvSpPr>
            <p:spPr>
              <a:xfrm rot="5400000">
                <a:off x="6906915" y="279046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139" name="Group 138"/>
            <p:cNvGrpSpPr/>
            <p:nvPr/>
          </p:nvGrpSpPr>
          <p:grpSpPr>
            <a:xfrm>
              <a:off x="5843016" y="5084064"/>
              <a:ext cx="1009608" cy="1259327"/>
              <a:chOff x="5843016" y="5084064"/>
              <a:chExt cx="1009608" cy="1259327"/>
            </a:xfrm>
          </p:grpSpPr>
          <p:grpSp>
            <p:nvGrpSpPr>
              <p:cNvPr id="88" name="Group 87"/>
              <p:cNvGrpSpPr/>
              <p:nvPr/>
            </p:nvGrpSpPr>
            <p:grpSpPr>
              <a:xfrm>
                <a:off x="5864686" y="5104442"/>
                <a:ext cx="969264" cy="1225296"/>
                <a:chOff x="9928640" y="342940"/>
                <a:chExt cx="1387924" cy="1760180"/>
              </a:xfrm>
            </p:grpSpPr>
            <p:pic>
              <p:nvPicPr>
                <p:cNvPr id="93" name="Picture 92"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94" name="Rectangle 93"/>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5" name="Rectangle 94"/>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6" name="Rectangle 95"/>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7" name="Rectangle 96"/>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8" name="Rectangle 97"/>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9" name="Rectangle 98"/>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0" name="Rectangle 99"/>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1" name="Rectangle 100"/>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2" name="Rectangle 101"/>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89" name="Rectangle 88"/>
              <p:cNvSpPr/>
              <p:nvPr/>
            </p:nvSpPr>
            <p:spPr>
              <a:xfrm>
                <a:off x="5843804" y="6297671"/>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0" name="Rectangle 89"/>
              <p:cNvSpPr/>
              <p:nvPr/>
            </p:nvSpPr>
            <p:spPr>
              <a:xfrm>
                <a:off x="5846784" y="5084064"/>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1" name="Rectangle 90"/>
              <p:cNvSpPr/>
              <p:nvPr/>
            </p:nvSpPr>
            <p:spPr>
              <a:xfrm rot="5400000">
                <a:off x="6204482" y="5689917"/>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92" name="Rectangle 91"/>
              <p:cNvSpPr/>
              <p:nvPr/>
            </p:nvSpPr>
            <p:spPr>
              <a:xfrm rot="5400000">
                <a:off x="5248336" y="5686106"/>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19" name="Right Arrow 118"/>
            <p:cNvSpPr/>
            <p:nvPr/>
          </p:nvSpPr>
          <p:spPr>
            <a:xfrm>
              <a:off x="6906363" y="2660847"/>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0" name="Right Arrow 119"/>
            <p:cNvSpPr/>
            <p:nvPr/>
          </p:nvSpPr>
          <p:spPr>
            <a:xfrm>
              <a:off x="6903720" y="5597940"/>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140" name="Group 139"/>
            <p:cNvGrpSpPr/>
            <p:nvPr/>
          </p:nvGrpSpPr>
          <p:grpSpPr>
            <a:xfrm>
              <a:off x="7498080" y="5084064"/>
              <a:ext cx="1009608" cy="1259594"/>
              <a:chOff x="7498080" y="5084064"/>
              <a:chExt cx="1009608" cy="1259594"/>
            </a:xfrm>
          </p:grpSpPr>
          <p:grpSp>
            <p:nvGrpSpPr>
              <p:cNvPr id="122" name="Group 121"/>
              <p:cNvGrpSpPr/>
              <p:nvPr/>
            </p:nvGrpSpPr>
            <p:grpSpPr>
              <a:xfrm>
                <a:off x="7519750" y="5104709"/>
                <a:ext cx="969264" cy="1225296"/>
                <a:chOff x="9928640" y="342940"/>
                <a:chExt cx="1387924" cy="1760180"/>
              </a:xfrm>
            </p:grpSpPr>
            <p:pic>
              <p:nvPicPr>
                <p:cNvPr id="127" name="Picture 126"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8" name="Rectangle 127"/>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9" name="Rectangle 128"/>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0" name="Rectangle 129"/>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1" name="Rectangle 130"/>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2" name="Rectangle 131"/>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3" name="Rectangle 132"/>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4" name="Rectangle 133"/>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5" name="Rectangle 134"/>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6" name="Rectangle 135"/>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23" name="Rectangle 122"/>
              <p:cNvSpPr/>
              <p:nvPr/>
            </p:nvSpPr>
            <p:spPr>
              <a:xfrm>
                <a:off x="7498868" y="6297938"/>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4" name="Rectangle 123"/>
              <p:cNvSpPr/>
              <p:nvPr/>
            </p:nvSpPr>
            <p:spPr>
              <a:xfrm>
                <a:off x="7501848" y="5084064"/>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5" name="Rectangle 124"/>
              <p:cNvSpPr/>
              <p:nvPr/>
            </p:nvSpPr>
            <p:spPr>
              <a:xfrm rot="5400000">
                <a:off x="7859546" y="5690184"/>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6" name="Rectangle 125"/>
              <p:cNvSpPr/>
              <p:nvPr/>
            </p:nvSpPr>
            <p:spPr>
              <a:xfrm rot="5400000">
                <a:off x="6903400" y="5686373"/>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38" name="Content Placeholder 4"/>
            <p:cNvSpPr txBox="1">
              <a:spLocks/>
            </p:cNvSpPr>
            <p:nvPr/>
          </p:nvSpPr>
          <p:spPr>
            <a:xfrm>
              <a:off x="5538683" y="4049455"/>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No inflammation or obstruction in airways </a:t>
              </a:r>
              <a:r>
                <a:rPr lang="en-US" sz="2000" b="0" u="sng" dirty="0" smtClean="0">
                  <a:latin typeface="+mj-lt"/>
                </a:rPr>
                <a:t>in</a:t>
              </a:r>
              <a:r>
                <a:rPr lang="en-US" sz="2000" b="0" dirty="0" smtClean="0">
                  <a:latin typeface="+mj-lt"/>
                </a:rPr>
                <a:t>sensitive to allergens</a:t>
              </a:r>
              <a:endParaRPr lang="en-US" sz="2000" dirty="0" smtClean="0">
                <a:latin typeface="+mj-lt"/>
              </a:endParaRPr>
            </a:p>
          </p:txBody>
        </p:sp>
        <p:sp>
          <p:nvSpPr>
            <p:cNvPr id="85" name="Content Placeholder 4"/>
            <p:cNvSpPr txBox="1">
              <a:spLocks/>
            </p:cNvSpPr>
            <p:nvPr/>
          </p:nvSpPr>
          <p:spPr>
            <a:xfrm>
              <a:off x="4185086" y="1444756"/>
              <a:ext cx="1638795" cy="438912"/>
            </a:xfrm>
            <a:prstGeom prst="rect">
              <a:avLst/>
            </a:prstGeom>
            <a:ln w="38100">
              <a:solidFill>
                <a:schemeClr val="accent2">
                  <a:lumMod val="20000"/>
                  <a:lumOff val="80000"/>
                </a:schemeClr>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dirty="0" smtClean="0">
                  <a:solidFill>
                    <a:schemeClr val="accent2">
                      <a:lumMod val="20000"/>
                      <a:lumOff val="80000"/>
                    </a:schemeClr>
                  </a:solidFill>
                  <a:latin typeface="+mj-lt"/>
                </a:rPr>
                <a:t>Allergic</a:t>
              </a:r>
              <a:endParaRPr lang="en-US" dirty="0" smtClean="0">
                <a:solidFill>
                  <a:schemeClr val="accent2">
                    <a:lumMod val="20000"/>
                    <a:lumOff val="80000"/>
                  </a:schemeClr>
                </a:solidFill>
                <a:latin typeface="+mj-lt"/>
              </a:endParaRPr>
            </a:p>
          </p:txBody>
        </p:sp>
        <p:sp>
          <p:nvSpPr>
            <p:cNvPr id="86" name="Content Placeholder 4"/>
            <p:cNvSpPr txBox="1">
              <a:spLocks/>
            </p:cNvSpPr>
            <p:nvPr/>
          </p:nvSpPr>
          <p:spPr>
            <a:xfrm>
              <a:off x="4057827" y="5419023"/>
              <a:ext cx="1638795" cy="438912"/>
            </a:xfrm>
            <a:prstGeom prst="rect">
              <a:avLst/>
            </a:prstGeom>
            <a:ln w="38100">
              <a:solidFill>
                <a:schemeClr val="accent2">
                  <a:lumMod val="20000"/>
                  <a:lumOff val="80000"/>
                </a:schemeClr>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dirty="0" smtClean="0">
                  <a:solidFill>
                    <a:schemeClr val="accent2">
                      <a:lumMod val="20000"/>
                      <a:lumOff val="80000"/>
                    </a:schemeClr>
                  </a:solidFill>
                  <a:latin typeface="+mj-lt"/>
                </a:rPr>
                <a:t>Not allergic</a:t>
              </a:r>
              <a:endParaRPr lang="en-US" dirty="0" smtClean="0">
                <a:solidFill>
                  <a:schemeClr val="accent2">
                    <a:lumMod val="20000"/>
                    <a:lumOff val="80000"/>
                  </a:schemeClr>
                </a:solidFill>
                <a:latin typeface="+mj-lt"/>
              </a:endParaRPr>
            </a:p>
          </p:txBody>
        </p:sp>
        <p:grpSp>
          <p:nvGrpSpPr>
            <p:cNvPr id="2" name="Group 1"/>
            <p:cNvGrpSpPr/>
            <p:nvPr/>
          </p:nvGrpSpPr>
          <p:grpSpPr>
            <a:xfrm>
              <a:off x="2861885" y="2821763"/>
              <a:ext cx="1483819" cy="1444752"/>
              <a:chOff x="2861885" y="2821763"/>
              <a:chExt cx="1483819" cy="1444752"/>
            </a:xfrm>
          </p:grpSpPr>
          <p:pic>
            <p:nvPicPr>
              <p:cNvPr id="6" name="Picture 5" descr="COUG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4323" b="4618"/>
              <a:stretch/>
            </p:blipFill>
            <p:spPr bwMode="auto">
              <a:xfrm flipH="1">
                <a:off x="2861885" y="282176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103" name="Group 102"/>
              <p:cNvGrpSpPr/>
              <p:nvPr/>
            </p:nvGrpSpPr>
            <p:grpSpPr>
              <a:xfrm>
                <a:off x="2861885" y="3227846"/>
                <a:ext cx="235558" cy="160020"/>
                <a:chOff x="5063390" y="4598670"/>
                <a:chExt cx="235558" cy="160020"/>
              </a:xfrm>
            </p:grpSpPr>
            <p:sp>
              <p:nvSpPr>
                <p:cNvPr id="104" name="Rectangle 103"/>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05" name="Rectangle 104"/>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1635739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7408"/>
            <a:ext cx="7772400" cy="1362075"/>
          </a:xfrm>
        </p:spPr>
        <p:txBody>
          <a:bodyPr/>
          <a:lstStyle/>
          <a:p>
            <a:pPr algn="l"/>
            <a:r>
              <a:rPr lang="en-US" sz="2800" dirty="0" smtClean="0">
                <a:latin typeface="+mj-lt"/>
              </a:rPr>
              <a:t>Types of Inhalant allergens</a:t>
            </a:r>
            <a:endParaRPr lang="en-US" sz="2800" dirty="0">
              <a:latin typeface="+mj-lt"/>
            </a:endParaRPr>
          </a:p>
        </p:txBody>
      </p:sp>
    </p:spTree>
    <p:extLst>
      <p:ext uri="{BB962C8B-B14F-4D97-AF65-F5344CB8AC3E}">
        <p14:creationId xmlns:p14="http://schemas.microsoft.com/office/powerpoint/2010/main" val="4288349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t>
            </a:r>
            <a:br>
              <a:rPr lang="en-US" dirty="0" smtClean="0"/>
            </a:br>
            <a:endParaRPr lang="en-US" dirty="0"/>
          </a:p>
        </p:txBody>
      </p:sp>
      <p:grpSp>
        <p:nvGrpSpPr>
          <p:cNvPr id="30" name="Group 29" descr="House"/>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029" name="Picture 5" descr="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543"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976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a:t>
            </a:r>
            <a:br>
              <a:rPr lang="en-US" dirty="0" smtClean="0"/>
            </a:br>
            <a:endParaRPr lang="en-US" dirty="0"/>
          </a:p>
        </p:txBody>
      </p:sp>
      <p:pic>
        <p:nvPicPr>
          <p:cNvPr id="1029" name="Picture 5" descr="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543"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 name="Group 1" descr="Cat and dog in a house"/>
          <p:cNvGrpSpPr/>
          <p:nvPr/>
        </p:nvGrpSpPr>
        <p:grpSpPr>
          <a:xfrm>
            <a:off x="458938" y="2097350"/>
            <a:ext cx="4845295" cy="3758829"/>
            <a:chOff x="458938" y="2097350"/>
            <a:chExt cx="4845295" cy="3758829"/>
          </a:xfrm>
        </p:grpSpPr>
        <p:grpSp>
          <p:nvGrpSpPr>
            <p:cNvPr id="30" name="Group 29" descr="Cat and dog in a house"/>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4"/>
          <p:cNvSpPr>
            <a:spLocks noGrp="1"/>
          </p:cNvSpPr>
          <p:nvPr>
            <p:ph idx="1"/>
          </p:nvPr>
        </p:nvSpPr>
        <p:spPr>
          <a:xfrm>
            <a:off x="5312664" y="2363189"/>
            <a:ext cx="3224151" cy="3428011"/>
          </a:xfrm>
        </p:spPr>
        <p:txBody>
          <a:bodyPr/>
          <a:lstStyle/>
          <a:p>
            <a:pPr marL="0" indent="0">
              <a:buNone/>
            </a:pPr>
            <a:r>
              <a:rPr lang="en-US" dirty="0" smtClean="0">
                <a:latin typeface="+mj-lt"/>
              </a:rPr>
              <a:t>Indoor allergens</a:t>
            </a:r>
          </a:p>
          <a:p>
            <a:pPr>
              <a:buFont typeface="Wingdings" panose="05000000000000000000" pitchFamily="2" charset="2"/>
              <a:buChar char="q"/>
            </a:pPr>
            <a:r>
              <a:rPr lang="en-US" b="0" dirty="0" smtClean="0">
                <a:latin typeface="+mj-lt"/>
              </a:rPr>
              <a:t>Furry animal pets</a:t>
            </a:r>
          </a:p>
          <a:p>
            <a:pPr lvl="1">
              <a:buFont typeface="Wingdings" panose="05000000000000000000" pitchFamily="2" charset="2"/>
              <a:buChar char="§"/>
            </a:pPr>
            <a:r>
              <a:rPr lang="en-US" dirty="0" smtClean="0">
                <a:latin typeface="+mj-lt"/>
              </a:rPr>
              <a:t>Cats</a:t>
            </a:r>
          </a:p>
          <a:p>
            <a:pPr lvl="1">
              <a:buFont typeface="Wingdings" panose="05000000000000000000" pitchFamily="2" charset="2"/>
              <a:buChar char="§"/>
            </a:pPr>
            <a:r>
              <a:rPr lang="en-US" dirty="0" smtClean="0">
                <a:latin typeface="+mj-lt"/>
              </a:rPr>
              <a:t>Dogs</a:t>
            </a:r>
          </a:p>
          <a:p>
            <a:pPr lvl="1">
              <a:buFont typeface="Wingdings" panose="05000000000000000000" pitchFamily="2" charset="2"/>
              <a:buChar char="§"/>
            </a:pPr>
            <a:r>
              <a:rPr lang="en-US" dirty="0" smtClean="0">
                <a:latin typeface="+mj-lt"/>
              </a:rPr>
              <a:t>Rabbits</a:t>
            </a:r>
          </a:p>
          <a:p>
            <a:pPr lvl="1">
              <a:buFont typeface="Wingdings" panose="05000000000000000000" pitchFamily="2" charset="2"/>
              <a:buChar char="§"/>
            </a:pPr>
            <a:r>
              <a:rPr lang="en-US" dirty="0" smtClean="0">
                <a:latin typeface="+mj-lt"/>
              </a:rPr>
              <a:t>Hamsters</a:t>
            </a:r>
          </a:p>
          <a:p>
            <a:pPr lvl="1">
              <a:buFont typeface="Wingdings" panose="05000000000000000000" pitchFamily="2" charset="2"/>
              <a:buChar char="§"/>
            </a:pPr>
            <a:r>
              <a:rPr lang="en-US" dirty="0" smtClean="0">
                <a:latin typeface="+mj-lt"/>
              </a:rPr>
              <a:t>Guinea pigs</a:t>
            </a: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spTree>
    <p:extLst>
      <p:ext uri="{BB962C8B-B14F-4D97-AF65-F5344CB8AC3E}">
        <p14:creationId xmlns:p14="http://schemas.microsoft.com/office/powerpoint/2010/main" val="1887727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a:t>
            </a:r>
            <a:br>
              <a:rPr lang="en-US" dirty="0" smtClean="0"/>
            </a:br>
            <a:endParaRPr lang="en-US" dirty="0"/>
          </a:p>
        </p:txBody>
      </p:sp>
      <p:pic>
        <p:nvPicPr>
          <p:cNvPr id="1029" name="Picture 5" descr="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543"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 name="Group 1" descr="Cat, dog, mouse, and cockroach in a house&#10;"/>
          <p:cNvGrpSpPr/>
          <p:nvPr/>
        </p:nvGrpSpPr>
        <p:grpSpPr>
          <a:xfrm>
            <a:off x="458938" y="2097350"/>
            <a:ext cx="4845295" cy="3758829"/>
            <a:chOff x="458938" y="2097350"/>
            <a:chExt cx="4845295" cy="3758829"/>
          </a:xfrm>
        </p:grpSpPr>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3" name="Picture 9" descr="photos of Oriental, Brown-banded and American cockroac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4" descr="C:\Users\xdd6\AppData\Local\Microsoft\Windows\Temporary Internet Files\Content.IE5\AUM10RZ7\MP90040720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xdd6\AppData\Local\Microsoft\Windows\Temporary Internet Files\Content.IE5\IJHB85NK\MC90005282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grpSp>
      <p:sp>
        <p:nvSpPr>
          <p:cNvPr id="15" name="Content Placeholder 4"/>
          <p:cNvSpPr>
            <a:spLocks noGrp="1"/>
          </p:cNvSpPr>
          <p:nvPr>
            <p:ph idx="1"/>
          </p:nvPr>
        </p:nvSpPr>
        <p:spPr>
          <a:xfrm>
            <a:off x="5312664" y="2363189"/>
            <a:ext cx="3224151" cy="3428011"/>
          </a:xfrm>
        </p:spPr>
        <p:txBody>
          <a:bodyPr/>
          <a:lstStyle/>
          <a:p>
            <a:pPr marL="0" indent="0">
              <a:buNone/>
            </a:pPr>
            <a:r>
              <a:rPr lang="en-US" dirty="0" smtClean="0">
                <a:latin typeface="+mj-lt"/>
              </a:rPr>
              <a:t>Indoor allergens</a:t>
            </a:r>
          </a:p>
          <a:p>
            <a:pPr>
              <a:buFont typeface="Wingdings" panose="05000000000000000000" pitchFamily="2" charset="2"/>
              <a:buChar char="q"/>
            </a:pPr>
            <a:r>
              <a:rPr lang="en-US" b="0" dirty="0" smtClean="0">
                <a:solidFill>
                  <a:schemeClr val="bg2">
                    <a:lumMod val="75000"/>
                  </a:schemeClr>
                </a:solidFill>
                <a:latin typeface="+mj-lt"/>
              </a:rPr>
              <a:t>Furry animal pets</a:t>
            </a:r>
          </a:p>
          <a:p>
            <a:pPr>
              <a:buFont typeface="Wingdings" panose="05000000000000000000" pitchFamily="2" charset="2"/>
              <a:buChar char="q"/>
            </a:pPr>
            <a:r>
              <a:rPr lang="en-US" b="0" dirty="0" smtClean="0">
                <a:latin typeface="+mj-lt"/>
              </a:rPr>
              <a:t>Mice</a:t>
            </a:r>
          </a:p>
          <a:p>
            <a:pPr>
              <a:buFont typeface="Wingdings" panose="05000000000000000000" pitchFamily="2" charset="2"/>
              <a:buChar char="q"/>
            </a:pPr>
            <a:r>
              <a:rPr lang="en-US" b="0" dirty="0" smtClean="0">
                <a:latin typeface="+mj-lt"/>
              </a:rPr>
              <a:t>Cockroaches</a:t>
            </a:r>
          </a:p>
          <a:p>
            <a:pPr>
              <a:buFont typeface="Wingdings" panose="05000000000000000000" pitchFamily="2" charset="2"/>
              <a:buChar char="q"/>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spTree>
    <p:extLst>
      <p:ext uri="{BB962C8B-B14F-4D97-AF65-F5344CB8AC3E}">
        <p14:creationId xmlns:p14="http://schemas.microsoft.com/office/powerpoint/2010/main" val="1270117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a:spLocks noGrp="1"/>
          </p:cNvSpPr>
          <p:nvPr>
            <p:ph idx="1"/>
          </p:nvPr>
        </p:nvSpPr>
        <p:spPr>
          <a:xfrm>
            <a:off x="457200" y="1600201"/>
            <a:ext cx="8229600" cy="2366157"/>
          </a:xfrm>
        </p:spPr>
        <p:txBody>
          <a:bodyPr/>
          <a:lstStyle/>
          <a:p>
            <a:pPr marL="0" indent="0">
              <a:buNone/>
              <a:tabLst>
                <a:tab pos="1828800" algn="l"/>
              </a:tabLst>
            </a:pPr>
            <a:r>
              <a:rPr lang="en-US" sz="2400" dirty="0" smtClean="0">
                <a:latin typeface="+mj-lt"/>
              </a:rPr>
              <a:t>National </a:t>
            </a:r>
            <a:r>
              <a:rPr lang="en-US" sz="2400" dirty="0">
                <a:latin typeface="+mj-lt"/>
              </a:rPr>
              <a:t>Asthma Education and Prevention Program (NAEPP) Guidelines for the Diagnosis and Management of </a:t>
            </a:r>
            <a:r>
              <a:rPr lang="en-US" sz="2400" dirty="0" smtClean="0">
                <a:latin typeface="+mj-lt"/>
              </a:rPr>
              <a:t>Asthma:</a:t>
            </a:r>
          </a:p>
          <a:p>
            <a:pPr marL="0" indent="0">
              <a:buNone/>
              <a:tabLst>
                <a:tab pos="1828800" algn="l"/>
              </a:tabLst>
            </a:pPr>
            <a:endParaRPr lang="en-US" sz="1000" dirty="0" smtClean="0">
              <a:latin typeface="+mj-lt"/>
            </a:endParaRPr>
          </a:p>
          <a:p>
            <a:pPr marL="0" indent="0">
              <a:buNone/>
              <a:tabLst>
                <a:tab pos="914400" algn="l"/>
              </a:tabLst>
            </a:pPr>
            <a:r>
              <a:rPr lang="en-US" b="0" dirty="0">
                <a:latin typeface="+mj-lt"/>
              </a:rPr>
              <a:t>	</a:t>
            </a:r>
            <a:r>
              <a:rPr lang="en-US" b="0" dirty="0" smtClean="0">
                <a:latin typeface="+mj-lt"/>
              </a:rPr>
              <a:t>“</a:t>
            </a:r>
            <a:r>
              <a:rPr lang="en-US" b="0" dirty="0">
                <a:latin typeface="+mj-lt"/>
              </a:rPr>
              <a:t>Exposure of patients who have asthma to allergens 	… to which they are sensitive has been shown to 	increase asthma symptoms and precipitate asthma 	exacerbations</a:t>
            </a:r>
            <a:r>
              <a:rPr lang="en-US" b="0" dirty="0" smtClean="0">
                <a:latin typeface="+mj-lt"/>
              </a:rPr>
              <a:t>.  </a:t>
            </a:r>
            <a:r>
              <a:rPr lang="en-US" b="0" dirty="0">
                <a:latin typeface="+mj-lt"/>
              </a:rPr>
              <a:t>(Evidence A</a:t>
            </a:r>
            <a:r>
              <a:rPr lang="en-US" b="0" dirty="0" smtClean="0">
                <a:latin typeface="+mj-lt"/>
              </a:rPr>
              <a:t>)”</a:t>
            </a:r>
            <a:endParaRPr lang="en-US" dirty="0">
              <a:latin typeface="+mj-lt"/>
            </a:endParaRPr>
          </a:p>
          <a:p>
            <a:pPr marL="0" indent="0">
              <a:buNone/>
              <a:tabLst>
                <a:tab pos="1828800" algn="l"/>
              </a:tabLst>
            </a:pPr>
            <a:endParaRPr lang="en-US" sz="2400" baseline="30000" dirty="0">
              <a:latin typeface="+mj-lt"/>
            </a:endParaRPr>
          </a:p>
          <a:p>
            <a:pPr marL="457200" lvl="1" indent="0">
              <a:buNone/>
              <a:tabLst>
                <a:tab pos="1828800" algn="l"/>
              </a:tabLst>
            </a:pPr>
            <a:endParaRPr lang="en-US" dirty="0" smtClean="0">
              <a:latin typeface="+mj-lt"/>
            </a:endParaRPr>
          </a:p>
        </p:txBody>
      </p:sp>
      <p:sp>
        <p:nvSpPr>
          <p:cNvPr id="4" name="Title 3"/>
          <p:cNvSpPr>
            <a:spLocks noGrp="1"/>
          </p:cNvSpPr>
          <p:nvPr>
            <p:ph type="title"/>
          </p:nvPr>
        </p:nvSpPr>
        <p:spPr/>
        <p:txBody>
          <a:bodyPr/>
          <a:lstStyle/>
          <a:p>
            <a:r>
              <a:rPr lang="en-US" dirty="0" smtClean="0"/>
              <a:t>Allergens Can Affect Asthma</a:t>
            </a:r>
            <a:br>
              <a:rPr lang="en-US" dirty="0" smtClean="0"/>
            </a:br>
            <a:endParaRPr lang="en-US" dirty="0"/>
          </a:p>
        </p:txBody>
      </p:sp>
      <p:sp>
        <p:nvSpPr>
          <p:cNvPr id="26" name="Content Placeholder 4"/>
          <p:cNvSpPr txBox="1">
            <a:spLocks/>
          </p:cNvSpPr>
          <p:nvPr/>
        </p:nvSpPr>
        <p:spPr>
          <a:xfrm>
            <a:off x="795514" y="3754574"/>
            <a:ext cx="8336604" cy="2250744"/>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US" dirty="0" smtClean="0">
              <a:latin typeface="+mj-lt"/>
            </a:endParaRPr>
          </a:p>
        </p:txBody>
      </p:sp>
      <p:sp>
        <p:nvSpPr>
          <p:cNvPr id="6"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3919155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a:t>
            </a:r>
            <a:br>
              <a:rPr lang="en-US" dirty="0" smtClean="0"/>
            </a:br>
            <a:endParaRPr lang="en-US" dirty="0"/>
          </a:p>
        </p:txBody>
      </p:sp>
      <p:pic>
        <p:nvPicPr>
          <p:cNvPr id="1029" name="Picture 5" descr="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543"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2" name="Group 1" descr="Cat, dog, mouse, cockroach, and house dust mite in a house"/>
          <p:cNvGrpSpPr/>
          <p:nvPr/>
        </p:nvGrpSpPr>
        <p:grpSpPr>
          <a:xfrm>
            <a:off x="530110" y="2097350"/>
            <a:ext cx="4845295" cy="3758829"/>
            <a:chOff x="458938" y="2097350"/>
            <a:chExt cx="4845295" cy="3758829"/>
          </a:xfrm>
        </p:grpSpPr>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13" name="Picture 9" descr="photos of Oriental, Brown-banded and American cockroac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4" name="Picture 4" descr="C:\Users\xdd6\AppData\Local\Microsoft\Windows\Temporary Internet Files\Content.IE5\AUM10RZ7\MP90040720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Users\xdd6\AppData\Local\Microsoft\Windows\Temporary Internet Files\Content.IE5\IJHB85NK\MC90005282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313" y="4645152"/>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Content Placeholder 4"/>
          <p:cNvSpPr>
            <a:spLocks noGrp="1"/>
          </p:cNvSpPr>
          <p:nvPr>
            <p:ph idx="1"/>
          </p:nvPr>
        </p:nvSpPr>
        <p:spPr>
          <a:xfrm>
            <a:off x="5312664" y="2363189"/>
            <a:ext cx="3224151" cy="3428011"/>
          </a:xfrm>
        </p:spPr>
        <p:txBody>
          <a:bodyPr/>
          <a:lstStyle/>
          <a:p>
            <a:pPr marL="0" indent="0">
              <a:buNone/>
            </a:pPr>
            <a:r>
              <a:rPr lang="en-US" dirty="0" smtClean="0">
                <a:latin typeface="+mj-lt"/>
              </a:rPr>
              <a:t>Indoor allergens</a:t>
            </a:r>
          </a:p>
          <a:p>
            <a:pPr>
              <a:buFont typeface="Wingdings" panose="05000000000000000000" pitchFamily="2" charset="2"/>
              <a:buChar char="q"/>
            </a:pPr>
            <a:r>
              <a:rPr lang="en-US" b="0" dirty="0" smtClean="0">
                <a:solidFill>
                  <a:schemeClr val="bg2">
                    <a:lumMod val="75000"/>
                  </a:schemeClr>
                </a:solidFill>
                <a:latin typeface="+mj-lt"/>
              </a:rPr>
              <a:t>Furry animal pets</a:t>
            </a:r>
          </a:p>
          <a:p>
            <a:pPr>
              <a:buFont typeface="Wingdings" panose="05000000000000000000" pitchFamily="2" charset="2"/>
              <a:buChar char="q"/>
            </a:pPr>
            <a:r>
              <a:rPr lang="en-US" b="0" dirty="0" smtClean="0">
                <a:solidFill>
                  <a:schemeClr val="bg2">
                    <a:lumMod val="75000"/>
                  </a:schemeClr>
                </a:solidFill>
                <a:latin typeface="+mj-lt"/>
              </a:rPr>
              <a:t>Mice</a:t>
            </a:r>
          </a:p>
          <a:p>
            <a:pPr>
              <a:buFont typeface="Wingdings" panose="05000000000000000000" pitchFamily="2" charset="2"/>
              <a:buChar char="q"/>
            </a:pPr>
            <a:r>
              <a:rPr lang="en-US" b="0" dirty="0" smtClean="0">
                <a:solidFill>
                  <a:schemeClr val="bg2">
                    <a:lumMod val="75000"/>
                  </a:schemeClr>
                </a:solidFill>
                <a:latin typeface="+mj-lt"/>
              </a:rPr>
              <a:t>Cockroaches</a:t>
            </a:r>
          </a:p>
          <a:p>
            <a:pPr>
              <a:buFont typeface="Wingdings" panose="05000000000000000000" pitchFamily="2" charset="2"/>
              <a:buChar char="q"/>
            </a:pPr>
            <a:r>
              <a:rPr lang="en-US" b="0" dirty="0" smtClean="0">
                <a:latin typeface="+mj-lt"/>
              </a:rPr>
              <a:t>House dust mites</a:t>
            </a:r>
          </a:p>
          <a:p>
            <a:pPr>
              <a:buFont typeface="Wingdings" panose="05000000000000000000" pitchFamily="2" charset="2"/>
              <a:buChar char="q"/>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spTree>
    <p:extLst>
      <p:ext uri="{BB962C8B-B14F-4D97-AF65-F5344CB8AC3E}">
        <p14:creationId xmlns:p14="http://schemas.microsoft.com/office/powerpoint/2010/main" val="3744420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t>
            </a:r>
            <a:br>
              <a:rPr lang="en-US" dirty="0" smtClean="0"/>
            </a:br>
            <a:endParaRPr lang="en-US" dirty="0"/>
          </a:p>
        </p:txBody>
      </p:sp>
      <p:pic>
        <p:nvPicPr>
          <p:cNvPr id="1029" name="Picture 5" descr="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543"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7" name="Content Placeholder 4"/>
          <p:cNvSpPr>
            <a:spLocks noGrp="1"/>
          </p:cNvSpPr>
          <p:nvPr>
            <p:ph idx="1"/>
          </p:nvPr>
        </p:nvSpPr>
        <p:spPr>
          <a:xfrm>
            <a:off x="5308273" y="2363190"/>
            <a:ext cx="3224151" cy="2837164"/>
          </a:xfrm>
        </p:spPr>
        <p:txBody>
          <a:bodyPr/>
          <a:lstStyle/>
          <a:p>
            <a:pPr marL="0" indent="0">
              <a:buNone/>
            </a:pPr>
            <a:r>
              <a:rPr lang="en-US" dirty="0" smtClean="0">
                <a:latin typeface="+mj-lt"/>
              </a:rPr>
              <a:t>Outdoor allergens</a:t>
            </a:r>
          </a:p>
          <a:p>
            <a:pPr>
              <a:buFont typeface="Wingdings" panose="05000000000000000000" pitchFamily="2" charset="2"/>
              <a:buChar char="q"/>
            </a:pPr>
            <a:r>
              <a:rPr lang="en-US" b="0" dirty="0" smtClean="0">
                <a:latin typeface="+mj-lt"/>
              </a:rPr>
              <a:t>Trees</a:t>
            </a:r>
          </a:p>
          <a:p>
            <a:pPr>
              <a:buFont typeface="Wingdings" panose="05000000000000000000" pitchFamily="2" charset="2"/>
              <a:buChar char="q"/>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grpSp>
        <p:nvGrpSpPr>
          <p:cNvPr id="3" name="Group 2" descr="Cat, dog, mouse, cockroach, and house dust mite in a house"/>
          <p:cNvGrpSpPr/>
          <p:nvPr/>
        </p:nvGrpSpPr>
        <p:grpSpPr>
          <a:xfrm>
            <a:off x="458938" y="2097350"/>
            <a:ext cx="4845295" cy="3758829"/>
            <a:chOff x="458938" y="2097350"/>
            <a:chExt cx="4845295" cy="3758829"/>
          </a:xfrm>
        </p:grpSpPr>
        <p:pic>
          <p:nvPicPr>
            <p:cNvPr id="1027" name="Picture 3" descr="C:\Users\xdd6\AppData\Local\Microsoft\Windows\Temporary Internet Files\Content.IE5\IJHB85NK\MC90005282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9" name="Picture 9" descr="photos of Oriental, Brown-banded and American cockroac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C:\Users\xdd6\AppData\Local\Microsoft\Windows\Temporary Internet Files\Content.IE5\AUM10RZ7\MP9004072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313" y="4645152"/>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164965" y="3401569"/>
              <a:ext cx="2302505" cy="2352904"/>
            </a:xfrm>
            <a:prstGeom prst="rect">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6" name="Group 5" descr="Tree outside of a house"/>
          <p:cNvGrpSpPr/>
          <p:nvPr/>
        </p:nvGrpSpPr>
        <p:grpSpPr>
          <a:xfrm>
            <a:off x="7046174" y="2693465"/>
            <a:ext cx="1788130" cy="3184805"/>
            <a:chOff x="7046174" y="2693465"/>
            <a:chExt cx="1788130" cy="3184805"/>
          </a:xfrm>
        </p:grpSpPr>
        <p:sp>
          <p:nvSpPr>
            <p:cNvPr id="12" name="Rectangle 11"/>
            <p:cNvSpPr/>
            <p:nvPr/>
          </p:nvSpPr>
          <p:spPr>
            <a:xfrm>
              <a:off x="7802084" y="3938250"/>
              <a:ext cx="467089" cy="19400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Cloud 37"/>
            <p:cNvSpPr/>
            <p:nvPr/>
          </p:nvSpPr>
          <p:spPr>
            <a:xfrm>
              <a:off x="7046174" y="2693465"/>
              <a:ext cx="1788130" cy="148294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Tree>
    <p:extLst>
      <p:ext uri="{BB962C8B-B14F-4D97-AF65-F5344CB8AC3E}">
        <p14:creationId xmlns:p14="http://schemas.microsoft.com/office/powerpoint/2010/main" val="244322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t>
            </a:r>
            <a:br>
              <a:rPr lang="en-US" dirty="0" smtClean="0"/>
            </a:br>
            <a:endParaRPr lang="en-US" dirty="0"/>
          </a:p>
        </p:txBody>
      </p:sp>
      <p:pic>
        <p:nvPicPr>
          <p:cNvPr id="1029" name="Picture 5" descr="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543"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7" name="Content Placeholder 4"/>
          <p:cNvSpPr>
            <a:spLocks noGrp="1"/>
          </p:cNvSpPr>
          <p:nvPr>
            <p:ph idx="1"/>
          </p:nvPr>
        </p:nvSpPr>
        <p:spPr>
          <a:xfrm>
            <a:off x="5308273" y="2363189"/>
            <a:ext cx="3224151" cy="3428011"/>
          </a:xfrm>
        </p:spPr>
        <p:txBody>
          <a:bodyPr/>
          <a:lstStyle/>
          <a:p>
            <a:pPr marL="0" indent="0">
              <a:buNone/>
            </a:pPr>
            <a:r>
              <a:rPr lang="en-US" dirty="0" smtClean="0">
                <a:latin typeface="+mj-lt"/>
              </a:rPr>
              <a:t>Outdoor allergens</a:t>
            </a:r>
          </a:p>
          <a:p>
            <a:pPr>
              <a:buFont typeface="Wingdings" panose="05000000000000000000" pitchFamily="2" charset="2"/>
              <a:buChar char="q"/>
            </a:pPr>
            <a:r>
              <a:rPr lang="en-US" b="0" dirty="0" smtClean="0">
                <a:solidFill>
                  <a:schemeClr val="bg2">
                    <a:lumMod val="75000"/>
                  </a:schemeClr>
                </a:solidFill>
                <a:latin typeface="+mj-lt"/>
              </a:rPr>
              <a:t>Trees</a:t>
            </a:r>
          </a:p>
          <a:p>
            <a:pPr>
              <a:buFont typeface="Wingdings" panose="05000000000000000000" pitchFamily="2" charset="2"/>
              <a:buChar char="q"/>
            </a:pPr>
            <a:r>
              <a:rPr lang="en-US" b="0" dirty="0" smtClean="0">
                <a:latin typeface="+mj-lt"/>
              </a:rPr>
              <a:t>Grasses</a:t>
            </a:r>
          </a:p>
          <a:p>
            <a:pPr>
              <a:buFont typeface="Wingdings" panose="05000000000000000000" pitchFamily="2" charset="2"/>
              <a:buChar char="q"/>
            </a:pPr>
            <a:endParaRPr lang="en-US" b="0" dirty="0" smtClean="0">
              <a:latin typeface="+mj-lt"/>
            </a:endParaRPr>
          </a:p>
          <a:p>
            <a:pPr>
              <a:buFont typeface="Wingdings" panose="05000000000000000000" pitchFamily="2" charset="2"/>
              <a:buChar char="q"/>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grpSp>
        <p:nvGrpSpPr>
          <p:cNvPr id="2" name="Group 1" descr="Cat, dog, mouse, cockroach, and house dust mite in a house"/>
          <p:cNvGrpSpPr/>
          <p:nvPr/>
        </p:nvGrpSpPr>
        <p:grpSpPr>
          <a:xfrm>
            <a:off x="458938" y="2097350"/>
            <a:ext cx="4845295" cy="3758829"/>
            <a:chOff x="458938" y="2097350"/>
            <a:chExt cx="4845295" cy="3758829"/>
          </a:xfrm>
        </p:grpSpPr>
        <p:pic>
          <p:nvPicPr>
            <p:cNvPr id="1027" name="Picture 3" descr="C:\Users\xdd6\AppData\Local\Microsoft\Windows\Temporary Internet Files\Content.IE5\IJHB85NK\MC90005282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9" name="Picture 9" descr="photos of Oriental, Brown-banded and American cockroac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C:\Users\xdd6\AppData\Local\Microsoft\Windows\Temporary Internet Files\Content.IE5\AUM10RZ7\MP9004072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313" y="4645152"/>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1164965" y="3401569"/>
              <a:ext cx="2302505" cy="2352904"/>
            </a:xfrm>
            <a:prstGeom prst="rect">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cxnSp>
        <p:nvCxnSpPr>
          <p:cNvPr id="3" name="Straight Arrow Connector 2"/>
          <p:cNvCxnSpPr/>
          <p:nvPr/>
        </p:nvCxnSpPr>
        <p:spPr>
          <a:xfrm>
            <a:off x="6270171" y="3681351"/>
            <a:ext cx="750279" cy="1944273"/>
          </a:xfrm>
          <a:prstGeom prst="straightConnector1">
            <a:avLst/>
          </a:prstGeom>
          <a:ln w="3810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9" name="Group 8" descr="Grass and a tree outside of a house"/>
          <p:cNvGrpSpPr/>
          <p:nvPr/>
        </p:nvGrpSpPr>
        <p:grpSpPr>
          <a:xfrm>
            <a:off x="6858148" y="2693465"/>
            <a:ext cx="1976156" cy="3194705"/>
            <a:chOff x="6858148" y="2693465"/>
            <a:chExt cx="1976156" cy="3194705"/>
          </a:xfrm>
        </p:grpSpPr>
        <p:sp>
          <p:nvSpPr>
            <p:cNvPr id="12" name="Rectangle 11"/>
            <p:cNvSpPr/>
            <p:nvPr/>
          </p:nvSpPr>
          <p:spPr>
            <a:xfrm>
              <a:off x="7802084" y="3938250"/>
              <a:ext cx="467089" cy="19400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6" name="Group 5"/>
            <p:cNvGrpSpPr/>
            <p:nvPr/>
          </p:nvGrpSpPr>
          <p:grpSpPr>
            <a:xfrm>
              <a:off x="6858148" y="5625624"/>
              <a:ext cx="548096" cy="262546"/>
              <a:chOff x="6858148" y="5625624"/>
              <a:chExt cx="548096" cy="262546"/>
            </a:xfrm>
          </p:grpSpPr>
          <p:sp>
            <p:nvSpPr>
              <p:cNvPr id="26" name="Diagonal Stripe 25"/>
              <p:cNvSpPr/>
              <p:nvPr/>
            </p:nvSpPr>
            <p:spPr>
              <a:xfrm flipV="1">
                <a:off x="7182592" y="56298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7" name="Diagonal Stripe 26"/>
              <p:cNvSpPr/>
              <p:nvPr/>
            </p:nvSpPr>
            <p:spPr>
              <a:xfrm flipH="1" flipV="1">
                <a:off x="7334992" y="562785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8" name="Diagonal Stripe 27"/>
              <p:cNvSpPr/>
              <p:nvPr/>
            </p:nvSpPr>
            <p:spPr>
              <a:xfrm flipV="1">
                <a:off x="7239992" y="565160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1" name="Diagonal Stripe 30"/>
              <p:cNvSpPr/>
              <p:nvPr/>
            </p:nvSpPr>
            <p:spPr>
              <a:xfrm flipH="1" flipV="1">
                <a:off x="7273642" y="56496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2" name="Diagonal Stripe 31"/>
              <p:cNvSpPr/>
              <p:nvPr/>
            </p:nvSpPr>
            <p:spPr>
              <a:xfrm flipV="1">
                <a:off x="6858148" y="56275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Diagonal Stripe 32"/>
              <p:cNvSpPr/>
              <p:nvPr/>
            </p:nvSpPr>
            <p:spPr>
              <a:xfrm flipH="1" flipV="1">
                <a:off x="7010548" y="562562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Diagonal Stripe 33"/>
              <p:cNvSpPr/>
              <p:nvPr/>
            </p:nvSpPr>
            <p:spPr>
              <a:xfrm flipV="1">
                <a:off x="6915548" y="564937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5" name="Diagonal Stripe 34"/>
              <p:cNvSpPr/>
              <p:nvPr/>
            </p:nvSpPr>
            <p:spPr>
              <a:xfrm flipH="1" flipV="1">
                <a:off x="6949198" y="56473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40" name="Cloud 39"/>
            <p:cNvSpPr/>
            <p:nvPr/>
          </p:nvSpPr>
          <p:spPr>
            <a:xfrm>
              <a:off x="7046174" y="2693465"/>
              <a:ext cx="1788130" cy="148294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Tree>
    <p:extLst>
      <p:ext uri="{BB962C8B-B14F-4D97-AF65-F5344CB8AC3E}">
        <p14:creationId xmlns:p14="http://schemas.microsoft.com/office/powerpoint/2010/main" val="1639895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t>
            </a:r>
            <a:br>
              <a:rPr lang="en-US" dirty="0" smtClean="0"/>
            </a:br>
            <a:endParaRPr lang="en-US" dirty="0"/>
          </a:p>
        </p:txBody>
      </p:sp>
      <p:pic>
        <p:nvPicPr>
          <p:cNvPr id="1029" name="Picture 5" descr="Su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1543"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36" name="Diagonal Stripe 35"/>
          <p:cNvSpPr/>
          <p:nvPr/>
        </p:nvSpPr>
        <p:spPr>
          <a:xfrm flipH="1" flipV="1">
            <a:off x="7114510" y="5279012"/>
            <a:ext cx="53582" cy="355798"/>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7" name="Content Placeholder 4"/>
          <p:cNvSpPr>
            <a:spLocks noGrp="1"/>
          </p:cNvSpPr>
          <p:nvPr>
            <p:ph idx="1"/>
          </p:nvPr>
        </p:nvSpPr>
        <p:spPr>
          <a:xfrm>
            <a:off x="5308273" y="2363189"/>
            <a:ext cx="3224151" cy="3428011"/>
          </a:xfrm>
        </p:spPr>
        <p:txBody>
          <a:bodyPr/>
          <a:lstStyle/>
          <a:p>
            <a:pPr marL="0" indent="0">
              <a:buNone/>
            </a:pPr>
            <a:r>
              <a:rPr lang="en-US" dirty="0" smtClean="0">
                <a:latin typeface="+mj-lt"/>
              </a:rPr>
              <a:t>Outdoor allergens</a:t>
            </a:r>
          </a:p>
          <a:p>
            <a:pPr>
              <a:buFont typeface="Wingdings" panose="05000000000000000000" pitchFamily="2" charset="2"/>
              <a:buChar char="q"/>
            </a:pPr>
            <a:r>
              <a:rPr lang="en-US" b="0" dirty="0" smtClean="0">
                <a:solidFill>
                  <a:schemeClr val="bg2">
                    <a:lumMod val="75000"/>
                  </a:schemeClr>
                </a:solidFill>
                <a:latin typeface="+mj-lt"/>
              </a:rPr>
              <a:t>Trees</a:t>
            </a:r>
          </a:p>
          <a:p>
            <a:pPr>
              <a:buFont typeface="Wingdings" panose="05000000000000000000" pitchFamily="2" charset="2"/>
              <a:buChar char="q"/>
            </a:pPr>
            <a:r>
              <a:rPr lang="en-US" b="0" dirty="0" smtClean="0">
                <a:solidFill>
                  <a:schemeClr val="bg2">
                    <a:lumMod val="75000"/>
                  </a:schemeClr>
                </a:solidFill>
                <a:latin typeface="+mj-lt"/>
              </a:rPr>
              <a:t>Grasses</a:t>
            </a:r>
          </a:p>
          <a:p>
            <a:pPr>
              <a:buFont typeface="Wingdings" panose="05000000000000000000" pitchFamily="2" charset="2"/>
              <a:buChar char="q"/>
            </a:pPr>
            <a:r>
              <a:rPr lang="en-US" b="0" dirty="0" smtClean="0">
                <a:latin typeface="+mj-lt"/>
              </a:rPr>
              <a:t>Weeds</a:t>
            </a:r>
          </a:p>
          <a:p>
            <a:pPr>
              <a:buFont typeface="Wingdings" panose="05000000000000000000" pitchFamily="2" charset="2"/>
              <a:buChar char="q"/>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grpSp>
        <p:nvGrpSpPr>
          <p:cNvPr id="2" name="Group 1" descr="Cat, dog, mouse, cockroach, and house dust mite in a house"/>
          <p:cNvGrpSpPr/>
          <p:nvPr/>
        </p:nvGrpSpPr>
        <p:grpSpPr>
          <a:xfrm>
            <a:off x="458938" y="2097350"/>
            <a:ext cx="4845295" cy="3758829"/>
            <a:chOff x="458938" y="2097350"/>
            <a:chExt cx="4845295" cy="3758829"/>
          </a:xfrm>
        </p:grpSpPr>
        <p:pic>
          <p:nvPicPr>
            <p:cNvPr id="1027" name="Picture 3" descr="C:\Users\xdd6\AppData\Local\Microsoft\Windows\Temporary Internet Files\Content.IE5\IJHB85NK\MC90005282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9" name="Picture 9" descr="photos of Oriental, Brown-banded and American cockroac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C:\Users\xdd6\AppData\Local\Microsoft\Windows\Temporary Internet Files\Content.IE5\AUM10RZ7\MP9004072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313" y="4645152"/>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37"/>
            <p:cNvSpPr/>
            <p:nvPr/>
          </p:nvSpPr>
          <p:spPr>
            <a:xfrm>
              <a:off x="1164965" y="3401569"/>
              <a:ext cx="2302505" cy="2352904"/>
            </a:xfrm>
            <a:prstGeom prst="rect">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cxnSp>
        <p:nvCxnSpPr>
          <p:cNvPr id="43" name="Straight Arrow Connector 42"/>
          <p:cNvCxnSpPr/>
          <p:nvPr/>
        </p:nvCxnSpPr>
        <p:spPr>
          <a:xfrm>
            <a:off x="6270171" y="4108861"/>
            <a:ext cx="776003" cy="1170151"/>
          </a:xfrm>
          <a:prstGeom prst="straightConnector1">
            <a:avLst/>
          </a:prstGeom>
          <a:ln w="3810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0" name="Group 9" descr="Weed plant, grass and a tree outside of a house"/>
          <p:cNvGrpSpPr/>
          <p:nvPr/>
        </p:nvGrpSpPr>
        <p:grpSpPr>
          <a:xfrm>
            <a:off x="6858148" y="2693465"/>
            <a:ext cx="1976156" cy="3194705"/>
            <a:chOff x="6858148" y="2693465"/>
            <a:chExt cx="1976156" cy="3194705"/>
          </a:xfrm>
        </p:grpSpPr>
        <p:sp>
          <p:nvSpPr>
            <p:cNvPr id="12" name="Rectangle 11"/>
            <p:cNvSpPr/>
            <p:nvPr/>
          </p:nvSpPr>
          <p:spPr>
            <a:xfrm>
              <a:off x="7802084" y="3938250"/>
              <a:ext cx="467089" cy="19400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9" name="Group 8"/>
            <p:cNvGrpSpPr/>
            <p:nvPr/>
          </p:nvGrpSpPr>
          <p:grpSpPr>
            <a:xfrm>
              <a:off x="6858148" y="5294432"/>
              <a:ext cx="548096" cy="593738"/>
              <a:chOff x="6858148" y="5294432"/>
              <a:chExt cx="548096" cy="593738"/>
            </a:xfrm>
          </p:grpSpPr>
          <p:sp>
            <p:nvSpPr>
              <p:cNvPr id="13" name="Diagonal Stripe 12"/>
              <p:cNvSpPr/>
              <p:nvPr/>
            </p:nvSpPr>
            <p:spPr>
              <a:xfrm flipV="1">
                <a:off x="7096594" y="5294432"/>
                <a:ext cx="89415" cy="593737"/>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6" name="Group 5"/>
              <p:cNvGrpSpPr/>
              <p:nvPr/>
            </p:nvGrpSpPr>
            <p:grpSpPr>
              <a:xfrm>
                <a:off x="7182592" y="5627854"/>
                <a:ext cx="223652" cy="260316"/>
                <a:chOff x="7182592" y="5627854"/>
                <a:chExt cx="223652" cy="260316"/>
              </a:xfrm>
            </p:grpSpPr>
            <p:sp>
              <p:nvSpPr>
                <p:cNvPr id="26" name="Diagonal Stripe 25"/>
                <p:cNvSpPr/>
                <p:nvPr/>
              </p:nvSpPr>
              <p:spPr>
                <a:xfrm flipV="1">
                  <a:off x="7182592" y="56298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7" name="Diagonal Stripe 26"/>
                <p:cNvSpPr/>
                <p:nvPr/>
              </p:nvSpPr>
              <p:spPr>
                <a:xfrm flipH="1" flipV="1">
                  <a:off x="7334992" y="562785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8" name="Diagonal Stripe 27"/>
                <p:cNvSpPr/>
                <p:nvPr/>
              </p:nvSpPr>
              <p:spPr>
                <a:xfrm flipV="1">
                  <a:off x="7239992" y="565160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1" name="Diagonal Stripe 30"/>
                <p:cNvSpPr/>
                <p:nvPr/>
              </p:nvSpPr>
              <p:spPr>
                <a:xfrm flipH="1" flipV="1">
                  <a:off x="7273642" y="56496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3" name="Group 2"/>
              <p:cNvGrpSpPr/>
              <p:nvPr/>
            </p:nvGrpSpPr>
            <p:grpSpPr>
              <a:xfrm>
                <a:off x="6858148" y="5625624"/>
                <a:ext cx="223652" cy="260316"/>
                <a:chOff x="6858148" y="5625624"/>
                <a:chExt cx="223652" cy="260316"/>
              </a:xfrm>
            </p:grpSpPr>
            <p:sp>
              <p:nvSpPr>
                <p:cNvPr id="32" name="Diagonal Stripe 31"/>
                <p:cNvSpPr/>
                <p:nvPr/>
              </p:nvSpPr>
              <p:spPr>
                <a:xfrm flipV="1">
                  <a:off x="6858148" y="56275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Diagonal Stripe 32"/>
                <p:cNvSpPr/>
                <p:nvPr/>
              </p:nvSpPr>
              <p:spPr>
                <a:xfrm flipH="1" flipV="1">
                  <a:off x="7010548" y="562562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Diagonal Stripe 33"/>
                <p:cNvSpPr/>
                <p:nvPr/>
              </p:nvSpPr>
              <p:spPr>
                <a:xfrm flipV="1">
                  <a:off x="6915548" y="564937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5" name="Diagonal Stripe 34"/>
                <p:cNvSpPr/>
                <p:nvPr/>
              </p:nvSpPr>
              <p:spPr>
                <a:xfrm flipH="1" flipV="1">
                  <a:off x="6949198" y="56473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sp>
          <p:nvSpPr>
            <p:cNvPr id="44" name="Cloud 43"/>
            <p:cNvSpPr/>
            <p:nvPr/>
          </p:nvSpPr>
          <p:spPr>
            <a:xfrm>
              <a:off x="7046174" y="2693465"/>
              <a:ext cx="1788130" cy="148294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Tree>
    <p:extLst>
      <p:ext uri="{BB962C8B-B14F-4D97-AF65-F5344CB8AC3E}">
        <p14:creationId xmlns:p14="http://schemas.microsoft.com/office/powerpoint/2010/main" val="2784250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7802084" y="3938250"/>
            <a:ext cx="467089" cy="19400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4" name="Cloud 63"/>
          <p:cNvSpPr/>
          <p:nvPr/>
        </p:nvSpPr>
        <p:spPr>
          <a:xfrm>
            <a:off x="7046174" y="2693465"/>
            <a:ext cx="1788130" cy="148294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 name="Title 3"/>
          <p:cNvSpPr>
            <a:spLocks noGrp="1"/>
          </p:cNvSpPr>
          <p:nvPr>
            <p:ph type="title"/>
          </p:nvPr>
        </p:nvSpPr>
        <p:spPr/>
        <p:txBody>
          <a:bodyPr/>
          <a:lstStyle/>
          <a:p>
            <a:r>
              <a:rPr lang="en-US" dirty="0" smtClean="0"/>
              <a:t>Inhalant Allergens </a:t>
            </a:r>
            <a:br>
              <a:rPr lang="en-US" dirty="0" smtClean="0"/>
            </a:br>
            <a:endParaRPr lang="en-US" dirty="0"/>
          </a:p>
        </p:txBody>
      </p:sp>
      <p:pic>
        <p:nvPicPr>
          <p:cNvPr id="1029" name="Picture 5" descr="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1543"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sp>
        <p:nvSpPr>
          <p:cNvPr id="13" name="Diagonal Stripe 12"/>
          <p:cNvSpPr/>
          <p:nvPr/>
        </p:nvSpPr>
        <p:spPr>
          <a:xfrm flipV="1">
            <a:off x="7096594" y="5294432"/>
            <a:ext cx="89415" cy="593737"/>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6" name="Diagonal Stripe 25"/>
          <p:cNvSpPr/>
          <p:nvPr/>
        </p:nvSpPr>
        <p:spPr>
          <a:xfrm flipV="1">
            <a:off x="7182592" y="56298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7" name="Diagonal Stripe 26"/>
          <p:cNvSpPr/>
          <p:nvPr/>
        </p:nvSpPr>
        <p:spPr>
          <a:xfrm flipH="1" flipV="1">
            <a:off x="7334992" y="562785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8" name="Diagonal Stripe 27"/>
          <p:cNvSpPr/>
          <p:nvPr/>
        </p:nvSpPr>
        <p:spPr>
          <a:xfrm flipV="1">
            <a:off x="7239992" y="565160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1" name="Diagonal Stripe 30"/>
          <p:cNvSpPr/>
          <p:nvPr/>
        </p:nvSpPr>
        <p:spPr>
          <a:xfrm flipH="1" flipV="1">
            <a:off x="7273642" y="56496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2" name="Diagonal Stripe 31"/>
          <p:cNvSpPr/>
          <p:nvPr/>
        </p:nvSpPr>
        <p:spPr>
          <a:xfrm flipV="1">
            <a:off x="6858148" y="56275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Diagonal Stripe 32"/>
          <p:cNvSpPr/>
          <p:nvPr/>
        </p:nvSpPr>
        <p:spPr>
          <a:xfrm flipH="1" flipV="1">
            <a:off x="7010548" y="562562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Diagonal Stripe 33"/>
          <p:cNvSpPr/>
          <p:nvPr/>
        </p:nvSpPr>
        <p:spPr>
          <a:xfrm flipV="1">
            <a:off x="6915548" y="564937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5" name="Diagonal Stripe 34"/>
          <p:cNvSpPr/>
          <p:nvPr/>
        </p:nvSpPr>
        <p:spPr>
          <a:xfrm flipH="1" flipV="1">
            <a:off x="6949198" y="56473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6" name="Diagonal Stripe 35"/>
          <p:cNvSpPr/>
          <p:nvPr/>
        </p:nvSpPr>
        <p:spPr>
          <a:xfrm flipH="1" flipV="1">
            <a:off x="7114510" y="5279012"/>
            <a:ext cx="53582" cy="355798"/>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8" name="Diagonal Stripe 47"/>
          <p:cNvSpPr/>
          <p:nvPr/>
        </p:nvSpPr>
        <p:spPr>
          <a:xfrm flipH="1" flipV="1">
            <a:off x="6958246" y="5624508"/>
            <a:ext cx="71252" cy="236566"/>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7" name="Diagonal Stripe 56"/>
          <p:cNvSpPr/>
          <p:nvPr/>
        </p:nvSpPr>
        <p:spPr>
          <a:xfrm flipH="1" flipV="1">
            <a:off x="7114510" y="5196543"/>
            <a:ext cx="71498" cy="382418"/>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60" name="Content Placeholder 4"/>
          <p:cNvSpPr>
            <a:spLocks noGrp="1"/>
          </p:cNvSpPr>
          <p:nvPr>
            <p:ph idx="1"/>
          </p:nvPr>
        </p:nvSpPr>
        <p:spPr>
          <a:xfrm>
            <a:off x="5308273" y="2363189"/>
            <a:ext cx="3224151" cy="3428011"/>
          </a:xfrm>
        </p:spPr>
        <p:txBody>
          <a:bodyPr/>
          <a:lstStyle/>
          <a:p>
            <a:pPr marL="0" indent="0">
              <a:buNone/>
            </a:pPr>
            <a:r>
              <a:rPr lang="en-US" dirty="0" smtClean="0">
                <a:latin typeface="+mj-lt"/>
              </a:rPr>
              <a:t>Mold allergens</a:t>
            </a:r>
          </a:p>
          <a:p>
            <a:pPr>
              <a:buFont typeface="Wingdings" panose="05000000000000000000" pitchFamily="2" charset="2"/>
              <a:buChar char="q"/>
            </a:pPr>
            <a:r>
              <a:rPr lang="en-US" b="0" dirty="0" smtClean="0">
                <a:latin typeface="+mj-lt"/>
              </a:rPr>
              <a:t>Outdoors</a:t>
            </a:r>
          </a:p>
          <a:p>
            <a:pPr>
              <a:buFont typeface="Wingdings" panose="05000000000000000000" pitchFamily="2" charset="2"/>
              <a:buChar char="q"/>
            </a:pPr>
            <a:r>
              <a:rPr lang="en-US" b="0" dirty="0" smtClean="0">
                <a:latin typeface="+mj-lt"/>
              </a:rPr>
              <a:t>Indoors</a:t>
            </a:r>
          </a:p>
          <a:p>
            <a:pPr>
              <a:buFont typeface="Wingdings" panose="05000000000000000000" pitchFamily="2" charset="2"/>
              <a:buChar char="q"/>
            </a:pPr>
            <a:endParaRPr lang="en-US" b="0" dirty="0" smtClean="0">
              <a:latin typeface="+mj-lt"/>
            </a:endParaRPr>
          </a:p>
          <a:p>
            <a:pPr>
              <a:buFont typeface="Wingdings" panose="05000000000000000000" pitchFamily="2" charset="2"/>
              <a:buChar char="q"/>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graphicFrame>
        <p:nvGraphicFramePr>
          <p:cNvPr id="2" name="Object 1" descr="Mold outside of a house"/>
          <p:cNvGraphicFramePr>
            <a:graphicFrameLocks noGrp="1" noChangeAspect="1"/>
          </p:cNvGraphicFramePr>
          <p:nvPr>
            <p:extLst>
              <p:ext uri="{D42A27DB-BD31-4B8C-83A1-F6EECF244321}">
                <p14:modId xmlns:p14="http://schemas.microsoft.com/office/powerpoint/2010/main" val="4090416187"/>
              </p:ext>
            </p:extLst>
          </p:nvPr>
        </p:nvGraphicFramePr>
        <p:xfrm>
          <a:off x="6022126" y="5101195"/>
          <a:ext cx="799462" cy="778338"/>
        </p:xfrm>
        <a:graphic>
          <a:graphicData uri="http://schemas.openxmlformats.org/presentationml/2006/ole">
            <mc:AlternateContent xmlns:mc="http://schemas.openxmlformats.org/markup-compatibility/2006">
              <mc:Choice xmlns:v="urn:schemas-microsoft-com:vml" Requires="v">
                <p:oleObj spid="_x0000_s1191" name="ClipArt" r:id="rId5" imgW="1442280" imgH="1416330" progId="">
                  <p:embed/>
                </p:oleObj>
              </mc:Choice>
              <mc:Fallback>
                <p:oleObj name="ClipArt" r:id="rId5" imgW="1442280" imgH="1416330" progId="">
                  <p:embed/>
                  <p:pic>
                    <p:nvPicPr>
                      <p:cNvPr id="0" name="Picture 95"/>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2126" y="5101195"/>
                        <a:ext cx="799462" cy="77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0" name="Group 9" descr="Cat, dog, mouse, cockroach, and house dust mite are in a house.   Weed plant, grass and a tree are outside of a house.  Mold is inside and outside of a house."/>
          <p:cNvGrpSpPr/>
          <p:nvPr/>
        </p:nvGrpSpPr>
        <p:grpSpPr>
          <a:xfrm>
            <a:off x="458938" y="2097350"/>
            <a:ext cx="8375366" cy="3817143"/>
            <a:chOff x="458938" y="2097350"/>
            <a:chExt cx="8375366" cy="3817143"/>
          </a:xfrm>
        </p:grpSpPr>
        <p:grpSp>
          <p:nvGrpSpPr>
            <p:cNvPr id="9" name="Group 8"/>
            <p:cNvGrpSpPr/>
            <p:nvPr/>
          </p:nvGrpSpPr>
          <p:grpSpPr>
            <a:xfrm>
              <a:off x="6827520" y="5260784"/>
              <a:ext cx="592676" cy="653709"/>
              <a:chOff x="6827520" y="5260784"/>
              <a:chExt cx="592676" cy="653709"/>
            </a:xfrm>
          </p:grpSpPr>
          <p:sp>
            <p:nvSpPr>
              <p:cNvPr id="56" name="Diagonal Stripe 55"/>
              <p:cNvSpPr/>
              <p:nvPr/>
            </p:nvSpPr>
            <p:spPr>
              <a:xfrm flipV="1">
                <a:off x="7093177" y="5260784"/>
                <a:ext cx="89415" cy="593737"/>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4" name="Diagonal Stripe 43"/>
              <p:cNvSpPr/>
              <p:nvPr/>
            </p:nvSpPr>
            <p:spPr>
              <a:xfrm flipV="1">
                <a:off x="6827520" y="5541458"/>
                <a:ext cx="119844" cy="320040"/>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6" name="Diagonal Stripe 45"/>
              <p:cNvSpPr/>
              <p:nvPr/>
            </p:nvSpPr>
            <p:spPr>
              <a:xfrm flipV="1">
                <a:off x="6911738" y="5633107"/>
                <a:ext cx="71252" cy="236566"/>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0" name="Diagonal Stripe 49"/>
              <p:cNvSpPr/>
              <p:nvPr/>
            </p:nvSpPr>
            <p:spPr>
              <a:xfrm flipH="1" flipV="1">
                <a:off x="6976750" y="5582771"/>
                <a:ext cx="119844" cy="331722"/>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3" name="Diagonal Stripe 52"/>
              <p:cNvSpPr/>
              <p:nvPr/>
            </p:nvSpPr>
            <p:spPr>
              <a:xfrm flipV="1">
                <a:off x="7143502" y="5509260"/>
                <a:ext cx="119844" cy="351986"/>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1" name="Diagonal Stripe 50"/>
              <p:cNvSpPr/>
              <p:nvPr/>
            </p:nvSpPr>
            <p:spPr>
              <a:xfrm flipV="1">
                <a:off x="7231084" y="5633107"/>
                <a:ext cx="82296" cy="236566"/>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2" name="Diagonal Stripe 51"/>
              <p:cNvSpPr/>
              <p:nvPr/>
            </p:nvSpPr>
            <p:spPr>
              <a:xfrm flipH="1" flipV="1">
                <a:off x="7281402" y="5624508"/>
                <a:ext cx="71252" cy="236566"/>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4" name="Diagonal Stripe 53"/>
              <p:cNvSpPr/>
              <p:nvPr/>
            </p:nvSpPr>
            <p:spPr>
              <a:xfrm flipH="1" flipV="1">
                <a:off x="7300352" y="5582771"/>
                <a:ext cx="119844" cy="320040"/>
              </a:xfrm>
              <a:prstGeom prst="diagStripe">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3" name="Group 2"/>
            <p:cNvGrpSpPr/>
            <p:nvPr/>
          </p:nvGrpSpPr>
          <p:grpSpPr>
            <a:xfrm>
              <a:off x="7046174" y="2693465"/>
              <a:ext cx="1788130" cy="3184805"/>
              <a:chOff x="7046174" y="2693465"/>
              <a:chExt cx="1788130" cy="3184805"/>
            </a:xfrm>
          </p:grpSpPr>
          <p:sp>
            <p:nvSpPr>
              <p:cNvPr id="42" name="Rectangle 41"/>
              <p:cNvSpPr/>
              <p:nvPr/>
            </p:nvSpPr>
            <p:spPr>
              <a:xfrm>
                <a:off x="7802083" y="3938250"/>
                <a:ext cx="467089" cy="1940020"/>
              </a:xfrm>
              <a:prstGeom prst="rect">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3" name="Cloud 62"/>
              <p:cNvSpPr/>
              <p:nvPr/>
            </p:nvSpPr>
            <p:spPr>
              <a:xfrm>
                <a:off x="7046174" y="2693465"/>
                <a:ext cx="1788130" cy="1482946"/>
              </a:xfrm>
              <a:prstGeom prst="cloud">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6" name="Group 5"/>
            <p:cNvGrpSpPr/>
            <p:nvPr/>
          </p:nvGrpSpPr>
          <p:grpSpPr>
            <a:xfrm>
              <a:off x="458938" y="2097350"/>
              <a:ext cx="4845295" cy="3758829"/>
              <a:chOff x="458938" y="2097350"/>
              <a:chExt cx="4845295" cy="3758829"/>
            </a:xfrm>
          </p:grpSpPr>
          <p:pic>
            <p:nvPicPr>
              <p:cNvPr id="1027" name="Picture 3" descr="C:\Users\xdd6\AppData\Local\Microsoft\Windows\Temporary Internet Files\Content.IE5\IJHB85NK\MC900052829[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9" name="Picture 9" descr="photos of Oriental, Brown-banded and American cockroach"/>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C:\Users\xdd6\AppData\Local\Microsoft\Windows\Temporary Internet Files\Content.IE5\AUM10RZ7\MP900407201[1].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96313" y="4645152"/>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Rectangle 38"/>
              <p:cNvSpPr/>
              <p:nvPr/>
            </p:nvSpPr>
            <p:spPr>
              <a:xfrm>
                <a:off x="1164965" y="3401569"/>
                <a:ext cx="2302505" cy="2352904"/>
              </a:xfrm>
              <a:prstGeom prst="rect">
                <a:avLst/>
              </a:prstGeom>
              <a:solidFill>
                <a:schemeClr val="tx1">
                  <a:lumMod val="5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pic>
            <p:nvPicPr>
              <p:cNvPr id="65" name="Picture 4" descr="mold"/>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1373" t="-1489" r="47569" b="-321"/>
              <a:stretch/>
            </p:blipFill>
            <p:spPr bwMode="auto">
              <a:xfrm>
                <a:off x="3592819" y="3356610"/>
                <a:ext cx="1044634" cy="23978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pSp>
        <p:sp>
          <p:nvSpPr>
            <p:cNvPr id="45" name="Rectangle 44"/>
            <p:cNvSpPr/>
            <p:nvPr/>
          </p:nvSpPr>
          <p:spPr>
            <a:xfrm>
              <a:off x="5917721" y="4848045"/>
              <a:ext cx="948905" cy="100066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Tree>
    <p:extLst>
      <p:ext uri="{BB962C8B-B14F-4D97-AF65-F5344CB8AC3E}">
        <p14:creationId xmlns:p14="http://schemas.microsoft.com/office/powerpoint/2010/main" val="343832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a:t>
            </a:r>
            <a:br>
              <a:rPr lang="en-US" dirty="0" smtClean="0"/>
            </a:br>
            <a:endParaRPr lang="en-US" dirty="0"/>
          </a:p>
        </p:txBody>
      </p:sp>
      <p:sp>
        <p:nvSpPr>
          <p:cNvPr id="11"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pollen.aaaai.org/nab</a:t>
            </a:r>
            <a:endParaRPr lang="en-US" altLang="en-US" sz="1400" b="0" dirty="0">
              <a:solidFill>
                <a:schemeClr val="bg2"/>
              </a:solidFill>
              <a:latin typeface="+mj-lt"/>
            </a:endParaRPr>
          </a:p>
        </p:txBody>
      </p:sp>
      <p:sp>
        <p:nvSpPr>
          <p:cNvPr id="8" name="Content Placeholder 4"/>
          <p:cNvSpPr txBox="1">
            <a:spLocks/>
          </p:cNvSpPr>
          <p:nvPr/>
        </p:nvSpPr>
        <p:spPr>
          <a:xfrm>
            <a:off x="457200" y="1600201"/>
            <a:ext cx="3882325" cy="4191000"/>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tabLst>
                <a:tab pos="1828800" algn="l"/>
              </a:tabLst>
            </a:pPr>
            <a:r>
              <a:rPr lang="en-US" dirty="0" smtClean="0">
                <a:latin typeface="+mj-lt"/>
              </a:rPr>
              <a:t>Outdoor allergens</a:t>
            </a:r>
          </a:p>
          <a:p>
            <a:pPr>
              <a:buFont typeface="Wingdings" panose="05000000000000000000" pitchFamily="2" charset="2"/>
              <a:buChar char="q"/>
              <a:tabLst>
                <a:tab pos="1828800" algn="l"/>
              </a:tabLst>
            </a:pPr>
            <a:r>
              <a:rPr lang="en-US" b="0" dirty="0" smtClean="0">
                <a:latin typeface="+mj-lt"/>
              </a:rPr>
              <a:t>Trees</a:t>
            </a:r>
          </a:p>
          <a:p>
            <a:pPr>
              <a:buFont typeface="Wingdings" panose="05000000000000000000" pitchFamily="2" charset="2"/>
              <a:buChar char="q"/>
              <a:tabLst>
                <a:tab pos="1828800" algn="l"/>
              </a:tabLst>
            </a:pPr>
            <a:r>
              <a:rPr lang="en-US" b="0" dirty="0" smtClean="0">
                <a:latin typeface="+mj-lt"/>
              </a:rPr>
              <a:t>Grasses</a:t>
            </a:r>
          </a:p>
          <a:p>
            <a:pPr>
              <a:buFont typeface="Wingdings" panose="05000000000000000000" pitchFamily="2" charset="2"/>
              <a:buChar char="q"/>
              <a:tabLst>
                <a:tab pos="1828800" algn="l"/>
              </a:tabLst>
            </a:pPr>
            <a:r>
              <a:rPr lang="en-US" b="0" dirty="0" smtClean="0">
                <a:latin typeface="+mj-lt"/>
              </a:rPr>
              <a:t>Weeds</a:t>
            </a:r>
          </a:p>
          <a:p>
            <a:pPr>
              <a:buFont typeface="Wingdings" panose="05000000000000000000" pitchFamily="2" charset="2"/>
              <a:buChar char="q"/>
              <a:tabLst>
                <a:tab pos="1828800" algn="l"/>
              </a:tabLst>
            </a:pPr>
            <a:r>
              <a:rPr lang="en-US" b="0" dirty="0" smtClean="0">
                <a:latin typeface="+mj-lt"/>
              </a:rPr>
              <a:t>Molds</a:t>
            </a:r>
          </a:p>
          <a:p>
            <a:pPr marL="457200" lvl="1" indent="0">
              <a:buFont typeface="Arial" pitchFamily="34" charset="0"/>
              <a:buNone/>
              <a:tabLst>
                <a:tab pos="1828800" algn="l"/>
              </a:tabLst>
            </a:pPr>
            <a:endParaRPr lang="en-US" sz="1000" dirty="0" smtClean="0">
              <a:latin typeface="+mj-lt"/>
            </a:endParaRPr>
          </a:p>
        </p:txBody>
      </p:sp>
      <p:grpSp>
        <p:nvGrpSpPr>
          <p:cNvPr id="2" name="Group 1" descr="A pollen-sampling device can be helpful in generating a pollen and mold report."/>
          <p:cNvGrpSpPr/>
          <p:nvPr/>
        </p:nvGrpSpPr>
        <p:grpSpPr>
          <a:xfrm>
            <a:off x="2442932" y="1441797"/>
            <a:ext cx="6219405" cy="4773168"/>
            <a:chOff x="2442932" y="1441797"/>
            <a:chExt cx="6219405" cy="4773168"/>
          </a:xfrm>
        </p:grpSpPr>
        <p:pic>
          <p:nvPicPr>
            <p:cNvPr id="112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845" t="12338" r="33577" b="23057"/>
            <a:stretch/>
          </p:blipFill>
          <p:spPr bwMode="auto">
            <a:xfrm>
              <a:off x="5025404" y="1441797"/>
              <a:ext cx="3636933" cy="4773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2932" y="2433718"/>
              <a:ext cx="180022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a:off x="4356462" y="3553583"/>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Tree>
    <p:extLst>
      <p:ext uri="{BB962C8B-B14F-4D97-AF65-F5344CB8AC3E}">
        <p14:creationId xmlns:p14="http://schemas.microsoft.com/office/powerpoint/2010/main" val="784857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Summary</a:t>
            </a:r>
            <a:br>
              <a:rPr lang="en-US" dirty="0" smtClean="0"/>
            </a:br>
            <a:endParaRPr lang="en-US" dirty="0"/>
          </a:p>
        </p:txBody>
      </p:sp>
      <p:grpSp>
        <p:nvGrpSpPr>
          <p:cNvPr id="6" name="Group 5" descr="Cat, dog, mouse, cockroach, house dust mite, and indoor mold are in a house."/>
          <p:cNvGrpSpPr/>
          <p:nvPr/>
        </p:nvGrpSpPr>
        <p:grpSpPr>
          <a:xfrm>
            <a:off x="458938" y="2097350"/>
            <a:ext cx="4845295" cy="3758829"/>
            <a:chOff x="458938" y="2097350"/>
            <a:chExt cx="4845295" cy="3758829"/>
          </a:xfrm>
        </p:grpSpPr>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164965" y="3401568"/>
              <a:ext cx="2302505" cy="2352905"/>
              <a:chOff x="1164965" y="3401568"/>
              <a:chExt cx="2302505" cy="2352905"/>
            </a:xfrm>
          </p:grpSpPr>
          <p:pic>
            <p:nvPicPr>
              <p:cNvPr id="1027" name="Picture 3" descr="C:\Users\xdd6\AppData\Local\Microsoft\Windows\Temporary Internet Files\Content.IE5\IJHB85NK\MC90005282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pic>
            <p:nvPicPr>
              <p:cNvPr id="29" name="Picture 9" descr="photos of Oriental, Brown-banded and American cockroac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C:\Users\xdd6\AppData\Local\Microsoft\Windows\Temporary Internet Files\Content.IE5\AUM10RZ7\MP9004072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313" y="4645152"/>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7" name="Picture 4" descr="mol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73" t="-1489" r="47569" b="-321"/>
            <a:stretch/>
          </p:blipFill>
          <p:spPr bwMode="auto">
            <a:xfrm>
              <a:off x="3592819" y="3356610"/>
              <a:ext cx="1044634" cy="23978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pSp>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2" name="Object 1" descr="Mold outside of a house"/>
          <p:cNvGraphicFramePr>
            <a:graphicFrameLocks noGrp="1" noChangeAspect="1"/>
          </p:cNvGraphicFramePr>
          <p:nvPr>
            <p:extLst>
              <p:ext uri="{D42A27DB-BD31-4B8C-83A1-F6EECF244321}">
                <p14:modId xmlns:p14="http://schemas.microsoft.com/office/powerpoint/2010/main" val="1291905877"/>
              </p:ext>
            </p:extLst>
          </p:nvPr>
        </p:nvGraphicFramePr>
        <p:xfrm>
          <a:off x="6022126" y="5101195"/>
          <a:ext cx="799462" cy="778338"/>
        </p:xfrm>
        <a:graphic>
          <a:graphicData uri="http://schemas.openxmlformats.org/presentationml/2006/ole">
            <mc:AlternateContent xmlns:mc="http://schemas.openxmlformats.org/markup-compatibility/2006">
              <mc:Choice xmlns:v="urn:schemas-microsoft-com:vml" Requires="v">
                <p:oleObj spid="_x0000_s4253" name="ClipArt" r:id="rId9" imgW="1442280" imgH="1416330" progId="">
                  <p:embed/>
                </p:oleObj>
              </mc:Choice>
              <mc:Fallback>
                <p:oleObj name="ClipArt" r:id="rId9" imgW="1442280" imgH="1416330" progId="">
                  <p:embed/>
                  <p:pic>
                    <p:nvPicPr>
                      <p:cNvPr id="0" name="Picture 88"/>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2126" y="5101195"/>
                        <a:ext cx="799462" cy="77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Content Placeholder 4" descr="Cat, dog, mouse, cockroach, house dust mite, and indoor mold are in a house."/>
          <p:cNvSpPr>
            <a:spLocks noGrp="1"/>
          </p:cNvSpPr>
          <p:nvPr>
            <p:ph idx="1"/>
          </p:nvPr>
        </p:nvSpPr>
        <p:spPr>
          <a:xfrm>
            <a:off x="1128317" y="1514014"/>
            <a:ext cx="2374778" cy="4364255"/>
          </a:xfrm>
          <a:ln w="38100">
            <a:solidFill>
              <a:srgbClr val="FF8200"/>
            </a:solidFill>
          </a:ln>
        </p:spPr>
        <p:txBody>
          <a:bodyPr/>
          <a:lstStyle/>
          <a:p>
            <a:pPr marL="0" indent="0" algn="ctr">
              <a:buNone/>
            </a:pPr>
            <a:r>
              <a:rPr lang="en-US" dirty="0" smtClean="0">
                <a:solidFill>
                  <a:srgbClr val="FF8D00"/>
                </a:solidFill>
                <a:latin typeface="+mj-lt"/>
              </a:rPr>
              <a:t>Indoor</a:t>
            </a:r>
          </a:p>
          <a:p>
            <a:pPr marL="0" indent="0">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grpSp>
        <p:nvGrpSpPr>
          <p:cNvPr id="9" name="Group 8" descr="Weed plant, grass and a tree are outside of a house"/>
          <p:cNvGrpSpPr/>
          <p:nvPr/>
        </p:nvGrpSpPr>
        <p:grpSpPr>
          <a:xfrm>
            <a:off x="6685808" y="1519241"/>
            <a:ext cx="2148496" cy="4368929"/>
            <a:chOff x="6685808" y="1519241"/>
            <a:chExt cx="2148496" cy="4368929"/>
          </a:xfrm>
        </p:grpSpPr>
        <p:sp>
          <p:nvSpPr>
            <p:cNvPr id="37" name="Rectangle 36"/>
            <p:cNvSpPr/>
            <p:nvPr/>
          </p:nvSpPr>
          <p:spPr>
            <a:xfrm>
              <a:off x="7802084" y="3938250"/>
              <a:ext cx="467089" cy="19400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4" name="Cloud 63"/>
            <p:cNvSpPr/>
            <p:nvPr/>
          </p:nvSpPr>
          <p:spPr>
            <a:xfrm>
              <a:off x="7046174" y="2693465"/>
              <a:ext cx="1788130" cy="148294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Diagonal Stripe 12"/>
            <p:cNvSpPr/>
            <p:nvPr/>
          </p:nvSpPr>
          <p:spPr>
            <a:xfrm flipV="1">
              <a:off x="7096594" y="5294432"/>
              <a:ext cx="89415" cy="593737"/>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6" name="Diagonal Stripe 25"/>
            <p:cNvSpPr/>
            <p:nvPr/>
          </p:nvSpPr>
          <p:spPr>
            <a:xfrm flipV="1">
              <a:off x="7182592" y="56298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7" name="Diagonal Stripe 26"/>
            <p:cNvSpPr/>
            <p:nvPr/>
          </p:nvSpPr>
          <p:spPr>
            <a:xfrm flipH="1" flipV="1">
              <a:off x="7334992" y="562785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8" name="Diagonal Stripe 27"/>
            <p:cNvSpPr/>
            <p:nvPr/>
          </p:nvSpPr>
          <p:spPr>
            <a:xfrm flipV="1">
              <a:off x="7239992" y="565160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1" name="Diagonal Stripe 30"/>
            <p:cNvSpPr/>
            <p:nvPr/>
          </p:nvSpPr>
          <p:spPr>
            <a:xfrm flipH="1" flipV="1">
              <a:off x="7273642" y="56496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2" name="Diagonal Stripe 31"/>
            <p:cNvSpPr/>
            <p:nvPr/>
          </p:nvSpPr>
          <p:spPr>
            <a:xfrm flipV="1">
              <a:off x="6858148" y="56275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Diagonal Stripe 32"/>
            <p:cNvSpPr/>
            <p:nvPr/>
          </p:nvSpPr>
          <p:spPr>
            <a:xfrm flipH="1" flipV="1">
              <a:off x="7010548" y="562562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Diagonal Stripe 33"/>
            <p:cNvSpPr/>
            <p:nvPr/>
          </p:nvSpPr>
          <p:spPr>
            <a:xfrm flipV="1">
              <a:off x="6915548" y="564937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5" name="Diagonal Stripe 34"/>
            <p:cNvSpPr/>
            <p:nvPr/>
          </p:nvSpPr>
          <p:spPr>
            <a:xfrm flipH="1" flipV="1">
              <a:off x="6949198" y="56473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6" name="Diagonal Stripe 35"/>
            <p:cNvSpPr/>
            <p:nvPr/>
          </p:nvSpPr>
          <p:spPr>
            <a:xfrm flipH="1" flipV="1">
              <a:off x="7114510" y="5279012"/>
              <a:ext cx="53582" cy="355798"/>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Content Placeholder 4"/>
            <p:cNvSpPr txBox="1">
              <a:spLocks/>
            </p:cNvSpPr>
            <p:nvPr/>
          </p:nvSpPr>
          <p:spPr>
            <a:xfrm>
              <a:off x="6685808" y="1519241"/>
              <a:ext cx="2148495" cy="4359030"/>
            </a:xfrm>
            <a:prstGeom prst="rect">
              <a:avLst/>
            </a:prstGeom>
            <a:ln w="38100">
              <a:solidFill>
                <a:srgbClr val="92D050"/>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92D050"/>
                  </a:solidFill>
                  <a:latin typeface="+mj-lt"/>
                </a:rPr>
                <a:t>Outdoor</a:t>
              </a:r>
            </a:p>
            <a:p>
              <a:pPr marL="0" indent="0">
                <a:buFont typeface="Wingdings" pitchFamily="2" charset="2"/>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Font typeface="Arial" pitchFamily="34" charset="0"/>
                <a:buNone/>
              </a:pPr>
              <a:endParaRPr lang="en-US" dirty="0" smtClean="0">
                <a:latin typeface="+mj-lt"/>
              </a:endParaRPr>
            </a:p>
          </p:txBody>
        </p:sp>
      </p:grpSp>
      <p:sp>
        <p:nvSpPr>
          <p:cNvPr id="55" name="Content Placeholder 4"/>
          <p:cNvSpPr txBox="1">
            <a:spLocks/>
          </p:cNvSpPr>
          <p:nvPr/>
        </p:nvSpPr>
        <p:spPr>
          <a:xfrm>
            <a:off x="3560493" y="1519240"/>
            <a:ext cx="3063240" cy="4361688"/>
          </a:xfrm>
          <a:prstGeom prst="rect">
            <a:avLst/>
          </a:prstGeom>
          <a:ln w="38100">
            <a:solidFill>
              <a:srgbClr val="F836E1"/>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F836E1"/>
                </a:solidFill>
                <a:latin typeface="+mj-lt"/>
              </a:rPr>
              <a:t>Indoor or Outdoor</a:t>
            </a:r>
          </a:p>
          <a:p>
            <a:pPr marL="0" indent="0">
              <a:buFont typeface="Wingdings" pitchFamily="2" charset="2"/>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Font typeface="Arial" pitchFamily="34" charset="0"/>
              <a:buNone/>
            </a:pPr>
            <a:endParaRPr lang="en-US" dirty="0" smtClean="0">
              <a:latin typeface="+mj-lt"/>
            </a:endParaRPr>
          </a:p>
        </p:txBody>
      </p:sp>
    </p:spTree>
    <p:extLst>
      <p:ext uri="{BB962C8B-B14F-4D97-AF65-F5344CB8AC3E}">
        <p14:creationId xmlns:p14="http://schemas.microsoft.com/office/powerpoint/2010/main" val="1580505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Summary</a:t>
            </a:r>
            <a:br>
              <a:rPr lang="en-US" dirty="0" smtClean="0"/>
            </a:br>
            <a:endParaRPr lang="en-US" dirty="0"/>
          </a:p>
        </p:txBody>
      </p:sp>
      <p:grpSp>
        <p:nvGrpSpPr>
          <p:cNvPr id="6" name="Group 5" descr="Cat, dog, mouse, cockroach, house dust mite, and indoor mold are in a house."/>
          <p:cNvGrpSpPr/>
          <p:nvPr/>
        </p:nvGrpSpPr>
        <p:grpSpPr>
          <a:xfrm>
            <a:off x="458938" y="2097350"/>
            <a:ext cx="4845295" cy="3758829"/>
            <a:chOff x="458938" y="2097350"/>
            <a:chExt cx="4845295" cy="3758829"/>
          </a:xfrm>
        </p:grpSpPr>
        <p:pic>
          <p:nvPicPr>
            <p:cNvPr id="1027" name="Picture 3" descr="C:\Users\xdd6\AppData\Local\Microsoft\Windows\Temporary Internet Files\Content.IE5\IJHB85NK\MC90005282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9" name="Picture 9" descr="photos of Oriental, Brown-banded and American cockroac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C:\Users\xdd6\AppData\Local\Microsoft\Windows\Temporary Internet Files\Content.IE5\AUM10RZ7\MP900407201[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96313" y="4645152"/>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mold"/>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1373" t="-1489" r="47569" b="-321"/>
            <a:stretch/>
          </p:blipFill>
          <p:spPr bwMode="auto">
            <a:xfrm>
              <a:off x="3592819" y="3356610"/>
              <a:ext cx="1044634" cy="23978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pSp>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2" name="Object 1" descr="Mold outside of a house"/>
          <p:cNvGraphicFramePr>
            <a:graphicFrameLocks noGrp="1" noChangeAspect="1"/>
          </p:cNvGraphicFramePr>
          <p:nvPr>
            <p:extLst>
              <p:ext uri="{D42A27DB-BD31-4B8C-83A1-F6EECF244321}">
                <p14:modId xmlns:p14="http://schemas.microsoft.com/office/powerpoint/2010/main" val="3001596101"/>
              </p:ext>
            </p:extLst>
          </p:nvPr>
        </p:nvGraphicFramePr>
        <p:xfrm>
          <a:off x="6022126" y="5101195"/>
          <a:ext cx="799462" cy="778338"/>
        </p:xfrm>
        <a:graphic>
          <a:graphicData uri="http://schemas.openxmlformats.org/presentationml/2006/ole">
            <mc:AlternateContent xmlns:mc="http://schemas.openxmlformats.org/markup-compatibility/2006">
              <mc:Choice xmlns:v="urn:schemas-microsoft-com:vml" Requires="v">
                <p:oleObj spid="_x0000_s8266" name="ClipArt" r:id="rId9" imgW="1442280" imgH="1416330" progId="">
                  <p:embed/>
                </p:oleObj>
              </mc:Choice>
              <mc:Fallback>
                <p:oleObj name="ClipArt" r:id="rId9" imgW="1442280" imgH="1416330" progId="">
                  <p:embed/>
                  <p:pic>
                    <p:nvPicPr>
                      <p:cNvPr id="0" name="Picture 6"/>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2126" y="5101195"/>
                        <a:ext cx="799462" cy="77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Content Placeholder 4"/>
          <p:cNvSpPr>
            <a:spLocks noGrp="1"/>
          </p:cNvSpPr>
          <p:nvPr>
            <p:ph idx="1"/>
          </p:nvPr>
        </p:nvSpPr>
        <p:spPr>
          <a:xfrm>
            <a:off x="1128317" y="1514014"/>
            <a:ext cx="2374778" cy="4364255"/>
          </a:xfrm>
          <a:ln w="38100">
            <a:solidFill>
              <a:srgbClr val="FF8200"/>
            </a:solidFill>
          </a:ln>
        </p:spPr>
        <p:txBody>
          <a:bodyPr/>
          <a:lstStyle/>
          <a:p>
            <a:pPr marL="0" indent="0" algn="ctr">
              <a:buNone/>
            </a:pPr>
            <a:r>
              <a:rPr lang="en-US" dirty="0" smtClean="0">
                <a:solidFill>
                  <a:srgbClr val="FF8D00"/>
                </a:solidFill>
                <a:latin typeface="+mj-lt"/>
              </a:rPr>
              <a:t>Indoor</a:t>
            </a:r>
          </a:p>
          <a:p>
            <a:pPr marL="0" indent="0">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sp>
        <p:nvSpPr>
          <p:cNvPr id="55" name="Content Placeholder 4"/>
          <p:cNvSpPr txBox="1">
            <a:spLocks/>
          </p:cNvSpPr>
          <p:nvPr/>
        </p:nvSpPr>
        <p:spPr>
          <a:xfrm>
            <a:off x="3560493" y="1519240"/>
            <a:ext cx="3063240" cy="4361688"/>
          </a:xfrm>
          <a:prstGeom prst="rect">
            <a:avLst/>
          </a:prstGeom>
          <a:ln w="38100">
            <a:solidFill>
              <a:srgbClr val="F836E1"/>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F836E1"/>
                </a:solidFill>
                <a:latin typeface="+mj-lt"/>
              </a:rPr>
              <a:t>Indoor or Outdoor</a:t>
            </a:r>
          </a:p>
          <a:p>
            <a:pPr marL="0" indent="0">
              <a:buFont typeface="Wingdings" pitchFamily="2" charset="2"/>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Font typeface="Arial" pitchFamily="34" charset="0"/>
              <a:buNone/>
            </a:pPr>
            <a:endParaRPr lang="en-US" dirty="0" smtClean="0">
              <a:latin typeface="+mj-lt"/>
            </a:endParaRPr>
          </a:p>
        </p:txBody>
      </p:sp>
      <p:sp>
        <p:nvSpPr>
          <p:cNvPr id="38" name="Content Placeholder 4"/>
          <p:cNvSpPr txBox="1">
            <a:spLocks/>
          </p:cNvSpPr>
          <p:nvPr/>
        </p:nvSpPr>
        <p:spPr>
          <a:xfrm>
            <a:off x="5856288" y="2258404"/>
            <a:ext cx="1638795" cy="465541"/>
          </a:xfrm>
          <a:prstGeom prst="rect">
            <a:avLst/>
          </a:prstGeom>
          <a:solidFill>
            <a:schemeClr val="bg2"/>
          </a:solidFill>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000000"/>
                </a:solidFill>
                <a:latin typeface="+mj-lt"/>
              </a:rPr>
              <a:t>Seasonal</a:t>
            </a:r>
          </a:p>
          <a:p>
            <a:pPr lvl="2" algn="ctr">
              <a:buFont typeface="Arial" panose="020B0604020202020204" pitchFamily="34" charset="0"/>
              <a:buChar char="•"/>
            </a:pPr>
            <a:endParaRPr lang="en-US" dirty="0" smtClean="0">
              <a:latin typeface="+mj-lt"/>
            </a:endParaRPr>
          </a:p>
          <a:p>
            <a:pPr marL="457200" lvl="1" indent="0" algn="ctr">
              <a:buFont typeface="Arial" pitchFamily="34" charset="0"/>
              <a:buNone/>
            </a:pPr>
            <a:endParaRPr lang="en-US" dirty="0" smtClean="0">
              <a:latin typeface="+mj-lt"/>
            </a:endParaRPr>
          </a:p>
        </p:txBody>
      </p:sp>
      <p:cxnSp>
        <p:nvCxnSpPr>
          <p:cNvPr id="39" name="Straight Arrow Connector 38"/>
          <p:cNvCxnSpPr/>
          <p:nvPr/>
        </p:nvCxnSpPr>
        <p:spPr>
          <a:xfrm flipH="1" flipV="1">
            <a:off x="5414138" y="1941569"/>
            <a:ext cx="487407" cy="355844"/>
          </a:xfrm>
          <a:prstGeom prst="straightConnector1">
            <a:avLst/>
          </a:prstGeom>
          <a:ln w="3810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3" name="Group 2" descr="Weed plant, grass and a tree are outside of a house."/>
          <p:cNvGrpSpPr/>
          <p:nvPr/>
        </p:nvGrpSpPr>
        <p:grpSpPr>
          <a:xfrm>
            <a:off x="6685808" y="1519241"/>
            <a:ext cx="2148496" cy="4368929"/>
            <a:chOff x="6685808" y="1519241"/>
            <a:chExt cx="2148496" cy="4368929"/>
          </a:xfrm>
        </p:grpSpPr>
        <p:sp>
          <p:nvSpPr>
            <p:cNvPr id="37" name="Rectangle 36"/>
            <p:cNvSpPr/>
            <p:nvPr/>
          </p:nvSpPr>
          <p:spPr>
            <a:xfrm>
              <a:off x="7802084" y="3938250"/>
              <a:ext cx="467089" cy="19400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4" name="Cloud 63"/>
            <p:cNvSpPr/>
            <p:nvPr/>
          </p:nvSpPr>
          <p:spPr>
            <a:xfrm>
              <a:off x="7046174" y="2693465"/>
              <a:ext cx="1788130" cy="148294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Diagonal Stripe 12"/>
            <p:cNvSpPr/>
            <p:nvPr/>
          </p:nvSpPr>
          <p:spPr>
            <a:xfrm flipV="1">
              <a:off x="7096594" y="5294432"/>
              <a:ext cx="89415" cy="593737"/>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6" name="Diagonal Stripe 25"/>
            <p:cNvSpPr/>
            <p:nvPr/>
          </p:nvSpPr>
          <p:spPr>
            <a:xfrm flipV="1">
              <a:off x="7182592" y="56298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7" name="Diagonal Stripe 26"/>
            <p:cNvSpPr/>
            <p:nvPr/>
          </p:nvSpPr>
          <p:spPr>
            <a:xfrm flipH="1" flipV="1">
              <a:off x="7334992" y="562785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8" name="Diagonal Stripe 27"/>
            <p:cNvSpPr/>
            <p:nvPr/>
          </p:nvSpPr>
          <p:spPr>
            <a:xfrm flipV="1">
              <a:off x="7239992" y="565160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1" name="Diagonal Stripe 30"/>
            <p:cNvSpPr/>
            <p:nvPr/>
          </p:nvSpPr>
          <p:spPr>
            <a:xfrm flipH="1" flipV="1">
              <a:off x="7273642" y="56496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2" name="Diagonal Stripe 31"/>
            <p:cNvSpPr/>
            <p:nvPr/>
          </p:nvSpPr>
          <p:spPr>
            <a:xfrm flipV="1">
              <a:off x="6858148" y="56275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Diagonal Stripe 32"/>
            <p:cNvSpPr/>
            <p:nvPr/>
          </p:nvSpPr>
          <p:spPr>
            <a:xfrm flipH="1" flipV="1">
              <a:off x="7010548" y="562562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Diagonal Stripe 33"/>
            <p:cNvSpPr/>
            <p:nvPr/>
          </p:nvSpPr>
          <p:spPr>
            <a:xfrm flipV="1">
              <a:off x="6915548" y="564937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5" name="Diagonal Stripe 34"/>
            <p:cNvSpPr/>
            <p:nvPr/>
          </p:nvSpPr>
          <p:spPr>
            <a:xfrm flipH="1" flipV="1">
              <a:off x="6949198" y="56473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6" name="Diagonal Stripe 35"/>
            <p:cNvSpPr/>
            <p:nvPr/>
          </p:nvSpPr>
          <p:spPr>
            <a:xfrm flipH="1" flipV="1">
              <a:off x="7114510" y="5279012"/>
              <a:ext cx="53582" cy="355798"/>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Content Placeholder 4"/>
            <p:cNvSpPr txBox="1">
              <a:spLocks/>
            </p:cNvSpPr>
            <p:nvPr/>
          </p:nvSpPr>
          <p:spPr>
            <a:xfrm>
              <a:off x="6685808" y="1519241"/>
              <a:ext cx="2148495" cy="4359030"/>
            </a:xfrm>
            <a:prstGeom prst="rect">
              <a:avLst/>
            </a:prstGeom>
            <a:ln w="38100">
              <a:solidFill>
                <a:srgbClr val="92D050"/>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92D050"/>
                  </a:solidFill>
                  <a:latin typeface="+mj-lt"/>
                </a:rPr>
                <a:t>Outdoor</a:t>
              </a:r>
            </a:p>
            <a:p>
              <a:pPr marL="0" indent="0">
                <a:buFont typeface="Wingdings" pitchFamily="2" charset="2"/>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Font typeface="Arial" pitchFamily="34" charset="0"/>
                <a:buNone/>
              </a:pPr>
              <a:endParaRPr lang="en-US" dirty="0" smtClean="0">
                <a:latin typeface="+mj-lt"/>
              </a:endParaRPr>
            </a:p>
          </p:txBody>
        </p:sp>
        <p:cxnSp>
          <p:nvCxnSpPr>
            <p:cNvPr id="40" name="Straight Arrow Connector 39"/>
            <p:cNvCxnSpPr/>
            <p:nvPr/>
          </p:nvCxnSpPr>
          <p:spPr>
            <a:xfrm flipV="1">
              <a:off x="7444595" y="1938686"/>
              <a:ext cx="487390" cy="368252"/>
            </a:xfrm>
            <a:prstGeom prst="straightConnector1">
              <a:avLst/>
            </a:prstGeom>
            <a:ln w="3810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5938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Summary</a:t>
            </a:r>
            <a:br>
              <a:rPr lang="en-US" dirty="0" smtClean="0"/>
            </a:br>
            <a:endParaRPr lang="en-US" dirty="0"/>
          </a:p>
        </p:txBody>
      </p:sp>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aphicFrame>
        <p:nvGraphicFramePr>
          <p:cNvPr id="2" name="Object 1" descr="Mold outside of a house"/>
          <p:cNvGraphicFramePr>
            <a:graphicFrameLocks noGrp="1" noChangeAspect="1"/>
          </p:cNvGraphicFramePr>
          <p:nvPr>
            <p:extLst>
              <p:ext uri="{D42A27DB-BD31-4B8C-83A1-F6EECF244321}">
                <p14:modId xmlns:p14="http://schemas.microsoft.com/office/powerpoint/2010/main" val="245619185"/>
              </p:ext>
            </p:extLst>
          </p:nvPr>
        </p:nvGraphicFramePr>
        <p:xfrm>
          <a:off x="6022126" y="5101195"/>
          <a:ext cx="799462" cy="778338"/>
        </p:xfrm>
        <a:graphic>
          <a:graphicData uri="http://schemas.openxmlformats.org/presentationml/2006/ole">
            <mc:AlternateContent xmlns:mc="http://schemas.openxmlformats.org/markup-compatibility/2006">
              <mc:Choice xmlns:v="urn:schemas-microsoft-com:vml" Requires="v">
                <p:oleObj spid="_x0000_s9290" name="ClipArt" r:id="rId4" imgW="1442280" imgH="1416330" progId="">
                  <p:embed/>
                </p:oleObj>
              </mc:Choice>
              <mc:Fallback>
                <p:oleObj name="ClipArt" r:id="rId4" imgW="1442280" imgH="1416330" progId="">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2126" y="5101195"/>
                        <a:ext cx="799462" cy="778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 name="Content Placeholder 4"/>
          <p:cNvSpPr>
            <a:spLocks noGrp="1"/>
          </p:cNvSpPr>
          <p:nvPr>
            <p:ph idx="1"/>
          </p:nvPr>
        </p:nvSpPr>
        <p:spPr>
          <a:xfrm>
            <a:off x="1128317" y="1514014"/>
            <a:ext cx="2374778" cy="4364255"/>
          </a:xfrm>
          <a:ln w="38100">
            <a:solidFill>
              <a:srgbClr val="FF8200"/>
            </a:solidFill>
          </a:ln>
        </p:spPr>
        <p:txBody>
          <a:bodyPr/>
          <a:lstStyle/>
          <a:p>
            <a:pPr marL="0" indent="0" algn="ctr">
              <a:buNone/>
            </a:pPr>
            <a:r>
              <a:rPr lang="en-US" dirty="0" smtClean="0">
                <a:solidFill>
                  <a:srgbClr val="FF8D00"/>
                </a:solidFill>
                <a:latin typeface="+mj-lt"/>
              </a:rPr>
              <a:t>Indoor</a:t>
            </a:r>
          </a:p>
          <a:p>
            <a:pPr marL="0" indent="0">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None/>
            </a:pPr>
            <a:endParaRPr lang="en-US" dirty="0" smtClean="0">
              <a:latin typeface="+mj-lt"/>
            </a:endParaRPr>
          </a:p>
        </p:txBody>
      </p:sp>
      <p:sp>
        <p:nvSpPr>
          <p:cNvPr id="55" name="Content Placeholder 4"/>
          <p:cNvSpPr txBox="1">
            <a:spLocks/>
          </p:cNvSpPr>
          <p:nvPr/>
        </p:nvSpPr>
        <p:spPr>
          <a:xfrm>
            <a:off x="3560493" y="1519240"/>
            <a:ext cx="3063240" cy="4361688"/>
          </a:xfrm>
          <a:prstGeom prst="rect">
            <a:avLst/>
          </a:prstGeom>
          <a:ln w="38100">
            <a:solidFill>
              <a:srgbClr val="F836E1"/>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F836E1"/>
                </a:solidFill>
                <a:latin typeface="+mj-lt"/>
              </a:rPr>
              <a:t>Indoor or Outdoor</a:t>
            </a:r>
          </a:p>
          <a:p>
            <a:pPr marL="0" indent="0">
              <a:buFont typeface="Wingdings" pitchFamily="2" charset="2"/>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Font typeface="Arial" pitchFamily="34" charset="0"/>
              <a:buNone/>
            </a:pPr>
            <a:endParaRPr lang="en-US" dirty="0" smtClean="0">
              <a:latin typeface="+mj-lt"/>
            </a:endParaRPr>
          </a:p>
        </p:txBody>
      </p:sp>
      <p:sp>
        <p:nvSpPr>
          <p:cNvPr id="38" name="Content Placeholder 4"/>
          <p:cNvSpPr txBox="1">
            <a:spLocks/>
          </p:cNvSpPr>
          <p:nvPr/>
        </p:nvSpPr>
        <p:spPr>
          <a:xfrm>
            <a:off x="5856288" y="2258404"/>
            <a:ext cx="1638795" cy="465541"/>
          </a:xfrm>
          <a:prstGeom prst="rect">
            <a:avLst/>
          </a:prstGeom>
          <a:solidFill>
            <a:schemeClr val="bg2"/>
          </a:solidFill>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000000"/>
                </a:solidFill>
                <a:latin typeface="+mj-lt"/>
              </a:rPr>
              <a:t>Seasonal</a:t>
            </a:r>
          </a:p>
          <a:p>
            <a:pPr lvl="2" algn="ctr">
              <a:buFont typeface="Arial" panose="020B0604020202020204" pitchFamily="34" charset="0"/>
              <a:buChar char="•"/>
            </a:pPr>
            <a:endParaRPr lang="en-US" dirty="0" smtClean="0">
              <a:latin typeface="+mj-lt"/>
            </a:endParaRPr>
          </a:p>
          <a:p>
            <a:pPr marL="457200" lvl="1" indent="0" algn="ctr">
              <a:buFont typeface="Arial" pitchFamily="34" charset="0"/>
              <a:buNone/>
            </a:pPr>
            <a:endParaRPr lang="en-US" dirty="0" smtClean="0">
              <a:latin typeface="+mj-lt"/>
            </a:endParaRPr>
          </a:p>
        </p:txBody>
      </p:sp>
      <p:grpSp>
        <p:nvGrpSpPr>
          <p:cNvPr id="3" name="Group 2" descr="Cat, dog, mouse, cockroach, house dust mite, and indoor mold are in a house."/>
          <p:cNvGrpSpPr/>
          <p:nvPr/>
        </p:nvGrpSpPr>
        <p:grpSpPr>
          <a:xfrm>
            <a:off x="458938" y="2097350"/>
            <a:ext cx="4845295" cy="3758829"/>
            <a:chOff x="458938" y="2097350"/>
            <a:chExt cx="4845295" cy="3758829"/>
          </a:xfrm>
        </p:grpSpPr>
        <p:pic>
          <p:nvPicPr>
            <p:cNvPr id="1027" name="Picture 3" descr="C:\Users\xdd6\AppData\Local\Microsoft\Windows\Temporary Internet Files\Content.IE5\IJHB85NK\MC90005282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4054" y="3401568"/>
              <a:ext cx="973416" cy="1136068"/>
            </a:xfrm>
            <a:prstGeom prst="rect">
              <a:avLst/>
            </a:prstGeom>
            <a:solidFill>
              <a:schemeClr val="bg2"/>
            </a:solidFill>
          </p:spPr>
        </p:pic>
        <p:grpSp>
          <p:nvGrpSpPr>
            <p:cNvPr id="30" name="Group 29"/>
            <p:cNvGrpSpPr/>
            <p:nvPr/>
          </p:nvGrpSpPr>
          <p:grpSpPr>
            <a:xfrm>
              <a:off x="458938" y="2097350"/>
              <a:ext cx="4845295" cy="3758829"/>
              <a:chOff x="3968259" y="1408600"/>
              <a:chExt cx="4845295" cy="3758829"/>
            </a:xfrm>
          </p:grpSpPr>
          <p:cxnSp>
            <p:nvCxnSpPr>
              <p:cNvPr id="5" name="Straight Connector 4"/>
              <p:cNvCxnSpPr/>
              <p:nvPr/>
            </p:nvCxnSpPr>
            <p:spPr>
              <a:xfrm>
                <a:off x="4560114" y="2576950"/>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263252" y="2578608"/>
                <a:ext cx="0" cy="2588821"/>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396825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99011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384969" y="1408600"/>
                <a:ext cx="2428585" cy="117824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43550" y="2586842"/>
                <a:ext cx="57000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pic>
          <p:nvPicPr>
            <p:cNvPr id="29" name="Picture 9" descr="photos of Oriental, Brown-banded and American cockroac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7075" b="20692"/>
            <a:stretch/>
          </p:blipFill>
          <p:spPr bwMode="auto">
            <a:xfrm>
              <a:off x="1164965" y="4646233"/>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028" name="Picture 4" descr="C:\Users\xdd6\AppData\Local\Microsoft\Windows\Temporary Internet Files\Content.IE5\AUM10RZ7\MP900407201[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9759" b="18051"/>
            <a:stretch/>
          </p:blipFill>
          <p:spPr bwMode="auto">
            <a:xfrm>
              <a:off x="1164965" y="3403337"/>
              <a:ext cx="1214752" cy="113429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96313" y="4645152"/>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mold"/>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373" t="-1489" r="47569" b="-321"/>
            <a:stretch/>
          </p:blipFill>
          <p:spPr bwMode="auto">
            <a:xfrm>
              <a:off x="3592819" y="3356610"/>
              <a:ext cx="1044634" cy="2397863"/>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39" name="Content Placeholder 4"/>
            <p:cNvSpPr txBox="1">
              <a:spLocks/>
            </p:cNvSpPr>
            <p:nvPr/>
          </p:nvSpPr>
          <p:spPr>
            <a:xfrm>
              <a:off x="2397163" y="2258388"/>
              <a:ext cx="1638795" cy="465541"/>
            </a:xfrm>
            <a:prstGeom prst="rect">
              <a:avLst/>
            </a:prstGeom>
            <a:solidFill>
              <a:schemeClr val="bg1"/>
            </a:solidFill>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000000"/>
                  </a:solidFill>
                  <a:latin typeface="+mj-lt"/>
                </a:rPr>
                <a:t>Perennial</a:t>
              </a:r>
              <a:r>
                <a:rPr lang="en-US" baseline="30000" dirty="0" smtClean="0">
                  <a:solidFill>
                    <a:srgbClr val="000000"/>
                  </a:solidFill>
                  <a:latin typeface="+mj-lt"/>
                </a:rPr>
                <a:t>*</a:t>
              </a:r>
            </a:p>
            <a:p>
              <a:pPr lvl="2" algn="ctr">
                <a:buFont typeface="Arial" panose="020B0604020202020204" pitchFamily="34" charset="0"/>
                <a:buChar char="•"/>
              </a:pPr>
              <a:endParaRPr lang="en-US" dirty="0" smtClean="0">
                <a:latin typeface="+mj-lt"/>
              </a:endParaRPr>
            </a:p>
            <a:p>
              <a:pPr marL="457200" lvl="1" indent="0" algn="ctr">
                <a:buFont typeface="Arial" pitchFamily="34" charset="0"/>
                <a:buNone/>
              </a:pPr>
              <a:endParaRPr lang="en-US" dirty="0" smtClean="0">
                <a:latin typeface="+mj-lt"/>
              </a:endParaRPr>
            </a:p>
          </p:txBody>
        </p:sp>
      </p:grpSp>
      <p:cxnSp>
        <p:nvCxnSpPr>
          <p:cNvPr id="40" name="Straight Arrow Connector 39"/>
          <p:cNvCxnSpPr/>
          <p:nvPr/>
        </p:nvCxnSpPr>
        <p:spPr>
          <a:xfrm flipH="1" flipV="1">
            <a:off x="1955756" y="1944444"/>
            <a:ext cx="487407" cy="355844"/>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986213" y="1941561"/>
            <a:ext cx="487390" cy="368252"/>
          </a:xfrm>
          <a:prstGeom prst="straightConnector1">
            <a:avLst/>
          </a:prstGeom>
          <a:ln w="381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5414138" y="1941569"/>
            <a:ext cx="487407" cy="355844"/>
          </a:xfrm>
          <a:prstGeom prst="straightConnector1">
            <a:avLst/>
          </a:prstGeom>
          <a:ln w="3810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6" name="Group 5" descr="Weed plant, grass and a tree are outside of a house."/>
          <p:cNvGrpSpPr/>
          <p:nvPr/>
        </p:nvGrpSpPr>
        <p:grpSpPr>
          <a:xfrm>
            <a:off x="6685808" y="1519241"/>
            <a:ext cx="2148496" cy="4368929"/>
            <a:chOff x="6685808" y="1519241"/>
            <a:chExt cx="2148496" cy="4368929"/>
          </a:xfrm>
        </p:grpSpPr>
        <p:sp>
          <p:nvSpPr>
            <p:cNvPr id="37" name="Rectangle 36"/>
            <p:cNvSpPr/>
            <p:nvPr/>
          </p:nvSpPr>
          <p:spPr>
            <a:xfrm>
              <a:off x="7802084" y="3938250"/>
              <a:ext cx="467089" cy="19400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64" name="Cloud 63"/>
            <p:cNvSpPr/>
            <p:nvPr/>
          </p:nvSpPr>
          <p:spPr>
            <a:xfrm>
              <a:off x="7046174" y="2693465"/>
              <a:ext cx="1788130" cy="148294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Diagonal Stripe 12"/>
            <p:cNvSpPr/>
            <p:nvPr/>
          </p:nvSpPr>
          <p:spPr>
            <a:xfrm flipV="1">
              <a:off x="7096594" y="5294432"/>
              <a:ext cx="89415" cy="593737"/>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6" name="Diagonal Stripe 25"/>
            <p:cNvSpPr/>
            <p:nvPr/>
          </p:nvSpPr>
          <p:spPr>
            <a:xfrm flipV="1">
              <a:off x="7182592" y="56298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7" name="Diagonal Stripe 26"/>
            <p:cNvSpPr/>
            <p:nvPr/>
          </p:nvSpPr>
          <p:spPr>
            <a:xfrm flipH="1" flipV="1">
              <a:off x="7334992" y="562785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8" name="Diagonal Stripe 27"/>
            <p:cNvSpPr/>
            <p:nvPr/>
          </p:nvSpPr>
          <p:spPr>
            <a:xfrm flipV="1">
              <a:off x="7239992" y="565160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1" name="Diagonal Stripe 30"/>
            <p:cNvSpPr/>
            <p:nvPr/>
          </p:nvSpPr>
          <p:spPr>
            <a:xfrm flipH="1" flipV="1">
              <a:off x="7273642" y="56496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2" name="Diagonal Stripe 31"/>
            <p:cNvSpPr/>
            <p:nvPr/>
          </p:nvSpPr>
          <p:spPr>
            <a:xfrm flipV="1">
              <a:off x="6858148" y="56275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Diagonal Stripe 32"/>
            <p:cNvSpPr/>
            <p:nvPr/>
          </p:nvSpPr>
          <p:spPr>
            <a:xfrm flipH="1" flipV="1">
              <a:off x="7010548" y="562562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Diagonal Stripe 33"/>
            <p:cNvSpPr/>
            <p:nvPr/>
          </p:nvSpPr>
          <p:spPr>
            <a:xfrm flipV="1">
              <a:off x="6915548" y="564937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5" name="Diagonal Stripe 34"/>
            <p:cNvSpPr/>
            <p:nvPr/>
          </p:nvSpPr>
          <p:spPr>
            <a:xfrm flipH="1" flipV="1">
              <a:off x="6949198" y="56473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6" name="Diagonal Stripe 35"/>
            <p:cNvSpPr/>
            <p:nvPr/>
          </p:nvSpPr>
          <p:spPr>
            <a:xfrm flipH="1" flipV="1">
              <a:off x="7114510" y="5279012"/>
              <a:ext cx="53582" cy="355798"/>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Content Placeholder 4"/>
            <p:cNvSpPr txBox="1">
              <a:spLocks/>
            </p:cNvSpPr>
            <p:nvPr/>
          </p:nvSpPr>
          <p:spPr>
            <a:xfrm>
              <a:off x="6685808" y="1519241"/>
              <a:ext cx="2148495" cy="4359030"/>
            </a:xfrm>
            <a:prstGeom prst="rect">
              <a:avLst/>
            </a:prstGeom>
            <a:ln w="38100">
              <a:solidFill>
                <a:srgbClr val="92D050"/>
              </a:solidFill>
            </a:ln>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dirty="0" smtClean="0">
                  <a:solidFill>
                    <a:srgbClr val="92D050"/>
                  </a:solidFill>
                  <a:latin typeface="+mj-lt"/>
                </a:rPr>
                <a:t>Outdoor</a:t>
              </a:r>
            </a:p>
            <a:p>
              <a:pPr marL="0" indent="0">
                <a:buFont typeface="Wingdings" pitchFamily="2" charset="2"/>
                <a:buNone/>
              </a:pPr>
              <a:endParaRPr lang="en-US" b="0" dirty="0" smtClean="0">
                <a:latin typeface="+mj-lt"/>
              </a:endParaRPr>
            </a:p>
            <a:p>
              <a:pPr lvl="2">
                <a:buFont typeface="Arial" panose="020B0604020202020204" pitchFamily="34" charset="0"/>
                <a:buChar char="•"/>
              </a:pPr>
              <a:endParaRPr lang="en-US" dirty="0" smtClean="0">
                <a:latin typeface="+mj-lt"/>
              </a:endParaRPr>
            </a:p>
            <a:p>
              <a:pPr marL="457200" lvl="1" indent="0">
                <a:buFont typeface="Arial" pitchFamily="34" charset="0"/>
                <a:buNone/>
              </a:pPr>
              <a:endParaRPr lang="en-US" dirty="0" smtClean="0">
                <a:latin typeface="+mj-lt"/>
              </a:endParaRPr>
            </a:p>
          </p:txBody>
        </p:sp>
        <p:cxnSp>
          <p:nvCxnSpPr>
            <p:cNvPr id="50" name="Straight Arrow Connector 49"/>
            <p:cNvCxnSpPr/>
            <p:nvPr/>
          </p:nvCxnSpPr>
          <p:spPr>
            <a:xfrm flipV="1">
              <a:off x="7444595" y="1938686"/>
              <a:ext cx="487390" cy="368252"/>
            </a:xfrm>
            <a:prstGeom prst="straightConnector1">
              <a:avLst/>
            </a:prstGeom>
            <a:ln w="38100">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41" name="Text Placeholder 6"/>
          <p:cNvSpPr>
            <a:spLocks noGrp="1"/>
          </p:cNvSpPr>
          <p:nvPr>
            <p:ph type="body" sz="quarter" idx="10"/>
          </p:nvPr>
        </p:nvSpPr>
        <p:spPr>
          <a:xfrm>
            <a:off x="246581" y="6436430"/>
            <a:ext cx="6832313" cy="455686"/>
          </a:xfrm>
        </p:spPr>
        <p:txBody>
          <a:bodyPr anchor="t"/>
          <a:lstStyle/>
          <a:p>
            <a:pPr marL="0" indent="0">
              <a:lnSpc>
                <a:spcPct val="100000"/>
              </a:lnSpc>
            </a:pPr>
            <a:r>
              <a:rPr lang="en-US" sz="1400" dirty="0" smtClean="0">
                <a:solidFill>
                  <a:schemeClr val="bg2"/>
                </a:solidFill>
                <a:latin typeface="+mj-lt"/>
              </a:rPr>
              <a:t>*Some indoor inhalant allergens can exhibit seasonal variation</a:t>
            </a:r>
          </a:p>
        </p:txBody>
      </p:sp>
    </p:spTree>
    <p:extLst>
      <p:ext uri="{BB962C8B-B14F-4D97-AF65-F5344CB8AC3E}">
        <p14:creationId xmlns:p14="http://schemas.microsoft.com/office/powerpoint/2010/main" val="2470954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7408"/>
            <a:ext cx="7772400" cy="1362075"/>
          </a:xfrm>
        </p:spPr>
        <p:txBody>
          <a:bodyPr/>
          <a:lstStyle/>
          <a:p>
            <a:pPr algn="l"/>
            <a:r>
              <a:rPr lang="en-US" sz="2800" dirty="0" smtClean="0">
                <a:latin typeface="+mj-lt"/>
              </a:rPr>
              <a:t>evaluation of inhalant allergens</a:t>
            </a:r>
            <a:endParaRPr lang="en-US" sz="2800" dirty="0">
              <a:latin typeface="+mj-lt"/>
            </a:endParaRPr>
          </a:p>
        </p:txBody>
      </p:sp>
    </p:spTree>
    <p:extLst>
      <p:ext uri="{BB962C8B-B14F-4D97-AF65-F5344CB8AC3E}">
        <p14:creationId xmlns:p14="http://schemas.microsoft.com/office/powerpoint/2010/main" val="328883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Are Important in Asthma</a:t>
            </a:r>
            <a:br>
              <a:rPr lang="en-US" dirty="0" smtClean="0"/>
            </a:br>
            <a:endParaRPr lang="en-US" dirty="0"/>
          </a:p>
        </p:txBody>
      </p:sp>
      <p:sp>
        <p:nvSpPr>
          <p:cNvPr id="5" name="Content Placeholder 4"/>
          <p:cNvSpPr>
            <a:spLocks noGrp="1"/>
          </p:cNvSpPr>
          <p:nvPr>
            <p:ph idx="1"/>
          </p:nvPr>
        </p:nvSpPr>
        <p:spPr>
          <a:xfrm>
            <a:off x="457200" y="1600200"/>
            <a:ext cx="8229600" cy="4123705"/>
          </a:xfrm>
        </p:spPr>
        <p:txBody>
          <a:bodyPr/>
          <a:lstStyle/>
          <a:p>
            <a:pPr marL="0" indent="0">
              <a:buNone/>
            </a:pPr>
            <a:r>
              <a:rPr lang="en-US" dirty="0" smtClean="0">
                <a:latin typeface="+mj-lt"/>
              </a:rPr>
              <a:t>From NAEPP guidelines:</a:t>
            </a:r>
          </a:p>
          <a:p>
            <a:pPr marL="0" indent="0">
              <a:buNone/>
            </a:pPr>
            <a:endParaRPr lang="en-US" sz="1000" dirty="0">
              <a:latin typeface="+mj-lt"/>
            </a:endParaRPr>
          </a:p>
          <a:p>
            <a:pPr marL="0" indent="0">
              <a:buNone/>
            </a:pPr>
            <a:r>
              <a:rPr lang="en-US" b="0" dirty="0" smtClean="0"/>
              <a:t>	</a:t>
            </a:r>
            <a:r>
              <a:rPr lang="en-US" b="0" dirty="0" smtClean="0">
                <a:latin typeface="+mj-lt"/>
              </a:rPr>
              <a:t>“The </a:t>
            </a:r>
            <a:r>
              <a:rPr lang="en-US" b="0" dirty="0">
                <a:latin typeface="+mj-lt"/>
              </a:rPr>
              <a:t>important allergens for children and adults </a:t>
            </a:r>
            <a:r>
              <a:rPr lang="en-US" b="0" dirty="0" smtClean="0">
                <a:latin typeface="+mj-lt"/>
              </a:rPr>
              <a:t>	appear to </a:t>
            </a:r>
            <a:r>
              <a:rPr lang="en-US" b="0" dirty="0">
                <a:latin typeface="+mj-lt"/>
              </a:rPr>
              <a:t>be those that are </a:t>
            </a:r>
            <a:r>
              <a:rPr lang="en-US" b="0" dirty="0" smtClean="0">
                <a:latin typeface="+mj-lt"/>
              </a:rPr>
              <a:t>inhaled.”</a:t>
            </a: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11"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2396836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Should Be Evaluated?</a:t>
            </a:r>
            <a:br>
              <a:rPr lang="en-US" dirty="0" smtClean="0"/>
            </a:br>
            <a:endParaRPr lang="en-US" dirty="0"/>
          </a:p>
        </p:txBody>
      </p:sp>
      <p:sp>
        <p:nvSpPr>
          <p:cNvPr id="5" name="Content Placeholder 4"/>
          <p:cNvSpPr>
            <a:spLocks noGrp="1"/>
          </p:cNvSpPr>
          <p:nvPr>
            <p:ph idx="1"/>
          </p:nvPr>
        </p:nvSpPr>
        <p:spPr>
          <a:xfrm>
            <a:off x="457200" y="1600200"/>
            <a:ext cx="8229600" cy="4123705"/>
          </a:xfrm>
        </p:spPr>
        <p:txBody>
          <a:bodyPr/>
          <a:lstStyle/>
          <a:p>
            <a:pPr marL="0" indent="0">
              <a:buNone/>
            </a:pPr>
            <a:r>
              <a:rPr lang="en-US" dirty="0" smtClean="0">
                <a:latin typeface="+mj-lt"/>
              </a:rPr>
              <a:t>From NAEPP guidelines:</a:t>
            </a:r>
          </a:p>
          <a:p>
            <a:pPr marL="0" indent="0">
              <a:buNone/>
            </a:pPr>
            <a:endParaRPr lang="en-US" sz="1000" dirty="0">
              <a:latin typeface="+mj-lt"/>
            </a:endParaRPr>
          </a:p>
          <a:p>
            <a:pPr marL="0" indent="0">
              <a:buNone/>
            </a:pPr>
            <a:r>
              <a:rPr lang="en-US" b="0" dirty="0" smtClean="0"/>
              <a:t>	</a:t>
            </a:r>
            <a:r>
              <a:rPr lang="en-US" b="0" dirty="0" smtClean="0">
                <a:latin typeface="+mj-lt"/>
              </a:rPr>
              <a:t>“The </a:t>
            </a:r>
            <a:r>
              <a:rPr lang="en-US" b="0" dirty="0">
                <a:latin typeface="+mj-lt"/>
              </a:rPr>
              <a:t>Expert Panel recommends that patients who </a:t>
            </a:r>
            <a:r>
              <a:rPr lang="en-US" b="0" dirty="0" smtClean="0">
                <a:latin typeface="+mj-lt"/>
              </a:rPr>
              <a:t>	have </a:t>
            </a:r>
            <a:r>
              <a:rPr lang="en-US" b="0" dirty="0">
                <a:latin typeface="+mj-lt"/>
              </a:rPr>
              <a:t>asthma at any level of severity should be </a:t>
            </a:r>
            <a:r>
              <a:rPr lang="en-US" b="0" dirty="0" smtClean="0">
                <a:latin typeface="+mj-lt"/>
              </a:rPr>
              <a:t>	queried about </a:t>
            </a:r>
            <a:r>
              <a:rPr lang="en-US" b="0" dirty="0">
                <a:latin typeface="+mj-lt"/>
              </a:rPr>
              <a:t>exposures to inhalant allergens, </a:t>
            </a:r>
            <a:r>
              <a:rPr lang="en-US" b="0" dirty="0" smtClean="0">
                <a:latin typeface="+mj-lt"/>
              </a:rPr>
              <a:t>	particularly indoor inhalant allergens</a:t>
            </a:r>
            <a:r>
              <a:rPr lang="en-US" b="0" dirty="0">
                <a:latin typeface="+mj-lt"/>
              </a:rPr>
              <a:t>, and their </a:t>
            </a:r>
            <a:r>
              <a:rPr lang="en-US" b="0" dirty="0" smtClean="0">
                <a:latin typeface="+mj-lt"/>
              </a:rPr>
              <a:t>	potential </a:t>
            </a:r>
            <a:r>
              <a:rPr lang="en-US" b="0" dirty="0">
                <a:latin typeface="+mj-lt"/>
              </a:rPr>
              <a:t>effect on </a:t>
            </a:r>
            <a:r>
              <a:rPr lang="en-US" b="0" dirty="0" smtClean="0">
                <a:latin typeface="+mj-lt"/>
              </a:rPr>
              <a:t>the </a:t>
            </a:r>
            <a:r>
              <a:rPr lang="en-US" b="0" dirty="0">
                <a:latin typeface="+mj-lt"/>
              </a:rPr>
              <a:t>patient’s </a:t>
            </a:r>
            <a:r>
              <a:rPr lang="en-US" b="0" dirty="0" smtClean="0">
                <a:latin typeface="+mj-lt"/>
              </a:rPr>
              <a:t>asthma. </a:t>
            </a:r>
            <a:r>
              <a:rPr lang="en-US" b="0" dirty="0">
                <a:latin typeface="+mj-lt"/>
              </a:rPr>
              <a:t>(Evidence A</a:t>
            </a:r>
            <a:r>
              <a:rPr lang="en-US" b="0" dirty="0" smtClean="0">
                <a:latin typeface="+mj-lt"/>
              </a:rPr>
              <a:t>)”   	</a:t>
            </a: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11"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953124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Should Be Evaluated?</a:t>
            </a:r>
            <a:br>
              <a:rPr lang="en-US" dirty="0" smtClean="0"/>
            </a:br>
            <a:endParaRPr lang="en-US" dirty="0"/>
          </a:p>
        </p:txBody>
      </p:sp>
      <p:sp>
        <p:nvSpPr>
          <p:cNvPr id="5" name="Content Placeholder 4"/>
          <p:cNvSpPr>
            <a:spLocks noGrp="1"/>
          </p:cNvSpPr>
          <p:nvPr>
            <p:ph idx="1"/>
          </p:nvPr>
        </p:nvSpPr>
        <p:spPr>
          <a:xfrm>
            <a:off x="457200" y="1600200"/>
            <a:ext cx="8229600" cy="4123705"/>
          </a:xfrm>
        </p:spPr>
        <p:txBody>
          <a:bodyPr/>
          <a:lstStyle/>
          <a:p>
            <a:pPr marL="0" indent="0">
              <a:buNone/>
            </a:pPr>
            <a:r>
              <a:rPr lang="en-US" dirty="0" smtClean="0">
                <a:latin typeface="+mj-lt"/>
              </a:rPr>
              <a:t>From NAEPP guidelines:</a:t>
            </a:r>
          </a:p>
          <a:p>
            <a:pPr marL="0" indent="0">
              <a:buNone/>
            </a:pPr>
            <a:endParaRPr lang="en-US" sz="1000" dirty="0">
              <a:latin typeface="+mj-lt"/>
            </a:endParaRPr>
          </a:p>
          <a:p>
            <a:pPr marL="0" indent="0">
              <a:buNone/>
            </a:pPr>
            <a:r>
              <a:rPr lang="en-US" b="0" dirty="0" smtClean="0"/>
              <a:t>	</a:t>
            </a:r>
            <a:r>
              <a:rPr lang="en-US" b="0" dirty="0" smtClean="0">
                <a:latin typeface="+mj-lt"/>
              </a:rPr>
              <a:t>“The </a:t>
            </a:r>
            <a:r>
              <a:rPr lang="en-US" b="0" dirty="0">
                <a:latin typeface="+mj-lt"/>
              </a:rPr>
              <a:t>Expert Panel recommends that patients who </a:t>
            </a:r>
            <a:r>
              <a:rPr lang="en-US" b="0" dirty="0" smtClean="0">
                <a:latin typeface="+mj-lt"/>
              </a:rPr>
              <a:t>	have </a:t>
            </a:r>
            <a:r>
              <a:rPr lang="en-US" b="0" dirty="0">
                <a:latin typeface="+mj-lt"/>
              </a:rPr>
              <a:t>asthma at </a:t>
            </a:r>
            <a:r>
              <a:rPr lang="en-US" u="sng" dirty="0">
                <a:latin typeface="+mj-lt"/>
              </a:rPr>
              <a:t>any level of severity</a:t>
            </a:r>
            <a:r>
              <a:rPr lang="en-US" b="0" dirty="0">
                <a:latin typeface="+mj-lt"/>
              </a:rPr>
              <a:t> should be </a:t>
            </a:r>
            <a:r>
              <a:rPr lang="en-US" b="0" dirty="0" smtClean="0">
                <a:latin typeface="+mj-lt"/>
              </a:rPr>
              <a:t>	</a:t>
            </a:r>
            <a:r>
              <a:rPr lang="en-US" u="sng" dirty="0" smtClean="0">
                <a:latin typeface="+mj-lt"/>
              </a:rPr>
              <a:t>queried</a:t>
            </a:r>
            <a:r>
              <a:rPr lang="en-US" b="0" dirty="0" smtClean="0">
                <a:latin typeface="+mj-lt"/>
              </a:rPr>
              <a:t> about </a:t>
            </a:r>
            <a:r>
              <a:rPr lang="en-US" b="0" dirty="0">
                <a:latin typeface="+mj-lt"/>
              </a:rPr>
              <a:t>exposures to inhalant allergens, </a:t>
            </a:r>
            <a:r>
              <a:rPr lang="en-US" b="0" dirty="0" smtClean="0">
                <a:latin typeface="+mj-lt"/>
              </a:rPr>
              <a:t>	</a:t>
            </a:r>
            <a:r>
              <a:rPr lang="en-US" u="sng" dirty="0" smtClean="0">
                <a:latin typeface="+mj-lt"/>
              </a:rPr>
              <a:t>particularly indoor</a:t>
            </a:r>
            <a:r>
              <a:rPr lang="en-US" b="0" dirty="0" smtClean="0">
                <a:latin typeface="+mj-lt"/>
              </a:rPr>
              <a:t> inhalant allergens</a:t>
            </a:r>
            <a:r>
              <a:rPr lang="en-US" b="0" dirty="0">
                <a:latin typeface="+mj-lt"/>
              </a:rPr>
              <a:t>, and their </a:t>
            </a:r>
            <a:r>
              <a:rPr lang="en-US" b="0" dirty="0" smtClean="0">
                <a:latin typeface="+mj-lt"/>
              </a:rPr>
              <a:t>	potential </a:t>
            </a:r>
            <a:r>
              <a:rPr lang="en-US" b="0" dirty="0">
                <a:latin typeface="+mj-lt"/>
              </a:rPr>
              <a:t>effect on </a:t>
            </a:r>
            <a:r>
              <a:rPr lang="en-US" b="0" dirty="0" smtClean="0">
                <a:latin typeface="+mj-lt"/>
              </a:rPr>
              <a:t>the </a:t>
            </a:r>
            <a:r>
              <a:rPr lang="en-US" b="0" dirty="0">
                <a:latin typeface="+mj-lt"/>
              </a:rPr>
              <a:t>patient’s </a:t>
            </a:r>
            <a:r>
              <a:rPr lang="en-US" b="0" dirty="0" smtClean="0">
                <a:latin typeface="+mj-lt"/>
              </a:rPr>
              <a:t>asthma. </a:t>
            </a:r>
            <a:r>
              <a:rPr lang="en-US" b="0" dirty="0">
                <a:latin typeface="+mj-lt"/>
              </a:rPr>
              <a:t>(Evidence A</a:t>
            </a:r>
            <a:r>
              <a:rPr lang="en-US" b="0" dirty="0" smtClean="0">
                <a:latin typeface="+mj-lt"/>
              </a:rPr>
              <a:t>)”   </a:t>
            </a:r>
          </a:p>
          <a:p>
            <a:pPr marL="0" indent="0">
              <a:buNone/>
            </a:pPr>
            <a:endParaRPr lang="en-US" sz="300" b="0" dirty="0" smtClean="0">
              <a:latin typeface="+mj-lt"/>
            </a:endParaRPr>
          </a:p>
          <a:p>
            <a:pPr marL="0" indent="0">
              <a:buNone/>
            </a:pPr>
            <a:r>
              <a:rPr lang="en-US" b="0" dirty="0" smtClean="0">
                <a:latin typeface="+mj-lt"/>
              </a:rPr>
              <a:t>	</a:t>
            </a:r>
            <a:r>
              <a:rPr lang="en-US" b="0" i="1" dirty="0" smtClean="0">
                <a:latin typeface="+mj-lt"/>
              </a:rPr>
              <a:t>(emphasis added)</a:t>
            </a: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11"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grpSp>
        <p:nvGrpSpPr>
          <p:cNvPr id="2" name="Group 1" descr="Examples of indoor inhalant allergen sources: cat, dog, mouse, cockroach, house dust mite, and indoor mold. &#10;"/>
          <p:cNvGrpSpPr/>
          <p:nvPr/>
        </p:nvGrpSpPr>
        <p:grpSpPr>
          <a:xfrm>
            <a:off x="1871120" y="4887882"/>
            <a:ext cx="5765494" cy="1109787"/>
            <a:chOff x="1871120" y="4887882"/>
            <a:chExt cx="5765494" cy="1109787"/>
          </a:xfrm>
        </p:grpSpPr>
        <p:pic>
          <p:nvPicPr>
            <p:cNvPr id="6" name="Picture 3" descr="C:\Users\xdd6\AppData\Local\Microsoft\Windows\Temporary Internet Files\Content.IE5\IJHB85NK\MC9000528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1508" y="4890117"/>
              <a:ext cx="946101" cy="1104189"/>
            </a:xfrm>
            <a:prstGeom prst="rect">
              <a:avLst/>
            </a:prstGeom>
            <a:solidFill>
              <a:schemeClr val="bg2"/>
            </a:solidFill>
          </p:spPr>
        </p:pic>
        <p:pic>
          <p:nvPicPr>
            <p:cNvPr id="15" name="Picture 9" descr="photos of Oriental, Brown-banded and American cockroac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7075" b="20692"/>
            <a:stretch/>
          </p:blipFill>
          <p:spPr bwMode="auto">
            <a:xfrm>
              <a:off x="4246363" y="4889429"/>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16" name="Picture 4" descr="C:\Users\xdd6\AppData\Local\Microsoft\Windows\Temporary Internet Files\Content.IE5\AUM10RZ7\MP900407201[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759" b="18051"/>
            <a:stretch/>
          </p:blipFill>
          <p:spPr bwMode="auto">
            <a:xfrm>
              <a:off x="1871120" y="4891887"/>
              <a:ext cx="1180612" cy="110242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7711" y="4888348"/>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descr="mold"/>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373" t="27688" r="47569" b="22548"/>
            <a:stretch/>
          </p:blipFill>
          <p:spPr bwMode="auto">
            <a:xfrm>
              <a:off x="6650467" y="4887882"/>
              <a:ext cx="986147" cy="110642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4434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and Persistent Asthma</a:t>
            </a:r>
            <a:br>
              <a:rPr lang="en-US" dirty="0" smtClean="0"/>
            </a:br>
            <a:endParaRPr lang="en-US" dirty="0"/>
          </a:p>
        </p:txBody>
      </p:sp>
      <p:sp>
        <p:nvSpPr>
          <p:cNvPr id="5" name="Content Placeholder 4"/>
          <p:cNvSpPr>
            <a:spLocks noGrp="1"/>
          </p:cNvSpPr>
          <p:nvPr>
            <p:ph idx="1"/>
          </p:nvPr>
        </p:nvSpPr>
        <p:spPr>
          <a:xfrm>
            <a:off x="457200" y="1600200"/>
            <a:ext cx="8229600" cy="4123705"/>
          </a:xfrm>
        </p:spPr>
        <p:txBody>
          <a:bodyPr/>
          <a:lstStyle/>
          <a:p>
            <a:pPr marL="0" indent="0">
              <a:buNone/>
            </a:pPr>
            <a:r>
              <a:rPr lang="en-US" b="0" dirty="0" smtClean="0">
                <a:latin typeface="+mj-lt"/>
              </a:rPr>
              <a:t>For </a:t>
            </a:r>
            <a:r>
              <a:rPr lang="en-US" b="0" dirty="0">
                <a:latin typeface="+mj-lt"/>
              </a:rPr>
              <a:t>at least those patients who have persistent </a:t>
            </a:r>
            <a:r>
              <a:rPr lang="en-US" b="0" dirty="0" smtClean="0">
                <a:latin typeface="+mj-lt"/>
              </a:rPr>
              <a:t>asthma</a:t>
            </a:r>
            <a:r>
              <a:rPr lang="en-US" b="0" dirty="0">
                <a:latin typeface="+mj-lt"/>
              </a:rPr>
              <a:t>, </a:t>
            </a:r>
            <a:r>
              <a:rPr lang="en-US" b="0" dirty="0" smtClean="0">
                <a:latin typeface="+mj-lt"/>
              </a:rPr>
              <a:t>        the </a:t>
            </a:r>
            <a:r>
              <a:rPr lang="en-US" b="0" dirty="0">
                <a:latin typeface="+mj-lt"/>
              </a:rPr>
              <a:t>clinician should evaluate the potential </a:t>
            </a:r>
            <a:r>
              <a:rPr lang="en-US" b="0" dirty="0" smtClean="0">
                <a:latin typeface="+mj-lt"/>
              </a:rPr>
              <a:t>role </a:t>
            </a:r>
            <a:r>
              <a:rPr lang="en-US" b="0" dirty="0">
                <a:latin typeface="+mj-lt"/>
              </a:rPr>
              <a:t>of allergens, particularly indoor inhalant allergens </a:t>
            </a:r>
            <a:r>
              <a:rPr lang="en-US" b="0" dirty="0" smtClean="0">
                <a:latin typeface="+mj-lt"/>
              </a:rPr>
              <a:t>(</a:t>
            </a:r>
            <a:r>
              <a:rPr lang="en-US" b="0" dirty="0">
                <a:latin typeface="+mj-lt"/>
              </a:rPr>
              <a:t>Evidence A</a:t>
            </a:r>
            <a:r>
              <a:rPr lang="en-US" b="0" dirty="0" smtClean="0">
                <a:latin typeface="+mj-lt"/>
              </a:rPr>
              <a:t>):</a:t>
            </a:r>
          </a:p>
          <a:p>
            <a:pPr marL="0" indent="0">
              <a:buNone/>
            </a:pPr>
            <a:r>
              <a:rPr lang="en-US" b="0" dirty="0" smtClean="0">
                <a:latin typeface="+mj-lt"/>
              </a:rPr>
              <a:t>	</a:t>
            </a: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11"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2920835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and Persistent Asthma</a:t>
            </a:r>
            <a:br>
              <a:rPr lang="en-US" dirty="0" smtClean="0"/>
            </a:br>
            <a:endParaRPr lang="en-US" dirty="0"/>
          </a:p>
        </p:txBody>
      </p:sp>
      <p:sp>
        <p:nvSpPr>
          <p:cNvPr id="5" name="Content Placeholder 4"/>
          <p:cNvSpPr>
            <a:spLocks noGrp="1"/>
          </p:cNvSpPr>
          <p:nvPr>
            <p:ph idx="1"/>
          </p:nvPr>
        </p:nvSpPr>
        <p:spPr>
          <a:xfrm>
            <a:off x="457200" y="1600200"/>
            <a:ext cx="8229600" cy="4123705"/>
          </a:xfrm>
        </p:spPr>
        <p:txBody>
          <a:bodyPr/>
          <a:lstStyle/>
          <a:p>
            <a:pPr marL="0" indent="0">
              <a:buNone/>
            </a:pPr>
            <a:r>
              <a:rPr lang="en-US" b="0" dirty="0" smtClean="0">
                <a:latin typeface="+mj-lt"/>
              </a:rPr>
              <a:t>For </a:t>
            </a:r>
            <a:r>
              <a:rPr lang="en-US" b="0" dirty="0">
                <a:latin typeface="+mj-lt"/>
              </a:rPr>
              <a:t>at least those patients who have persistent </a:t>
            </a:r>
            <a:r>
              <a:rPr lang="en-US" b="0" dirty="0" smtClean="0">
                <a:latin typeface="+mj-lt"/>
              </a:rPr>
              <a:t>asthma</a:t>
            </a:r>
            <a:r>
              <a:rPr lang="en-US" b="0" dirty="0">
                <a:latin typeface="+mj-lt"/>
              </a:rPr>
              <a:t>, </a:t>
            </a:r>
            <a:r>
              <a:rPr lang="en-US" b="0" dirty="0" smtClean="0">
                <a:latin typeface="+mj-lt"/>
              </a:rPr>
              <a:t>         the </a:t>
            </a:r>
            <a:r>
              <a:rPr lang="en-US" b="0" dirty="0">
                <a:latin typeface="+mj-lt"/>
              </a:rPr>
              <a:t>clinician should evaluate the potential </a:t>
            </a:r>
            <a:r>
              <a:rPr lang="en-US" b="0" dirty="0" smtClean="0">
                <a:latin typeface="+mj-lt"/>
              </a:rPr>
              <a:t>role </a:t>
            </a:r>
            <a:r>
              <a:rPr lang="en-US" b="0" dirty="0">
                <a:latin typeface="+mj-lt"/>
              </a:rPr>
              <a:t>of allergens, particularly indoor inhalant allergens </a:t>
            </a:r>
            <a:r>
              <a:rPr lang="en-US" b="0" dirty="0" smtClean="0">
                <a:latin typeface="+mj-lt"/>
              </a:rPr>
              <a:t>(</a:t>
            </a:r>
            <a:r>
              <a:rPr lang="en-US" b="0" dirty="0">
                <a:latin typeface="+mj-lt"/>
              </a:rPr>
              <a:t>Evidence A</a:t>
            </a:r>
            <a:r>
              <a:rPr lang="en-US" b="0" dirty="0" smtClean="0">
                <a:latin typeface="+mj-lt"/>
              </a:rPr>
              <a:t>):</a:t>
            </a:r>
          </a:p>
          <a:p>
            <a:pPr>
              <a:buFont typeface="Wingdings" panose="05000000000000000000" pitchFamily="2" charset="2"/>
              <a:buChar char="q"/>
            </a:pPr>
            <a:r>
              <a:rPr lang="en-US" sz="2400" b="0" dirty="0" smtClean="0">
                <a:latin typeface="+mj-lt"/>
              </a:rPr>
              <a:t>Use </a:t>
            </a:r>
            <a:r>
              <a:rPr lang="en-US" sz="2400" b="0" dirty="0">
                <a:latin typeface="+mj-lt"/>
              </a:rPr>
              <a:t>the patient’s medical history to identify </a:t>
            </a:r>
            <a:r>
              <a:rPr lang="en-US" sz="2400" b="0" dirty="0" smtClean="0">
                <a:latin typeface="+mj-lt"/>
              </a:rPr>
              <a:t>allergen </a:t>
            </a:r>
            <a:r>
              <a:rPr lang="en-US" sz="2400" b="0" dirty="0">
                <a:latin typeface="+mj-lt"/>
              </a:rPr>
              <a:t>exposures that may worsen the patient’s </a:t>
            </a:r>
            <a:r>
              <a:rPr lang="en-US" sz="2400" b="0" dirty="0" smtClean="0">
                <a:latin typeface="+mj-lt"/>
              </a:rPr>
              <a:t>asthma</a:t>
            </a:r>
          </a:p>
          <a:p>
            <a:pPr marL="0" indent="0">
              <a:buNone/>
            </a:pPr>
            <a:r>
              <a:rPr lang="en-US" b="0" dirty="0" smtClean="0">
                <a:latin typeface="+mj-lt"/>
              </a:rPr>
              <a:t>	</a:t>
            </a: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11"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2514679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and Persistent Asthma</a:t>
            </a:r>
            <a:br>
              <a:rPr lang="en-US" dirty="0" smtClean="0"/>
            </a:br>
            <a:endParaRPr lang="en-US" dirty="0"/>
          </a:p>
        </p:txBody>
      </p:sp>
      <p:sp>
        <p:nvSpPr>
          <p:cNvPr id="5" name="Content Placeholder 4"/>
          <p:cNvSpPr>
            <a:spLocks noGrp="1"/>
          </p:cNvSpPr>
          <p:nvPr>
            <p:ph idx="1"/>
          </p:nvPr>
        </p:nvSpPr>
        <p:spPr>
          <a:xfrm>
            <a:off x="457200" y="1600200"/>
            <a:ext cx="8229600" cy="4123705"/>
          </a:xfrm>
        </p:spPr>
        <p:txBody>
          <a:bodyPr/>
          <a:lstStyle/>
          <a:p>
            <a:pPr marL="0" indent="0">
              <a:buNone/>
            </a:pPr>
            <a:r>
              <a:rPr lang="en-US" b="0" dirty="0" smtClean="0">
                <a:latin typeface="+mj-lt"/>
              </a:rPr>
              <a:t>For </a:t>
            </a:r>
            <a:r>
              <a:rPr lang="en-US" b="0" dirty="0">
                <a:latin typeface="+mj-lt"/>
              </a:rPr>
              <a:t>at least those patients who have persistent </a:t>
            </a:r>
            <a:r>
              <a:rPr lang="en-US" b="0" dirty="0" smtClean="0">
                <a:latin typeface="+mj-lt"/>
              </a:rPr>
              <a:t>asthma</a:t>
            </a:r>
            <a:r>
              <a:rPr lang="en-US" b="0" dirty="0">
                <a:latin typeface="+mj-lt"/>
              </a:rPr>
              <a:t>, </a:t>
            </a:r>
            <a:r>
              <a:rPr lang="en-US" b="0" dirty="0" smtClean="0">
                <a:latin typeface="+mj-lt"/>
              </a:rPr>
              <a:t>              the </a:t>
            </a:r>
            <a:r>
              <a:rPr lang="en-US" b="0" dirty="0">
                <a:latin typeface="+mj-lt"/>
              </a:rPr>
              <a:t>clinician should evaluate the potential </a:t>
            </a:r>
            <a:r>
              <a:rPr lang="en-US" b="0" dirty="0" smtClean="0">
                <a:latin typeface="+mj-lt"/>
              </a:rPr>
              <a:t>role </a:t>
            </a:r>
            <a:r>
              <a:rPr lang="en-US" b="0" dirty="0">
                <a:latin typeface="+mj-lt"/>
              </a:rPr>
              <a:t>of allergens, particularly indoor inhalant allergens </a:t>
            </a:r>
            <a:r>
              <a:rPr lang="en-US" b="0" dirty="0" smtClean="0">
                <a:latin typeface="+mj-lt"/>
              </a:rPr>
              <a:t>(</a:t>
            </a:r>
            <a:r>
              <a:rPr lang="en-US" b="0" dirty="0">
                <a:latin typeface="+mj-lt"/>
              </a:rPr>
              <a:t>Evidence A</a:t>
            </a:r>
            <a:r>
              <a:rPr lang="en-US" b="0" dirty="0" smtClean="0">
                <a:latin typeface="+mj-lt"/>
              </a:rPr>
              <a:t>):</a:t>
            </a:r>
          </a:p>
          <a:p>
            <a:pPr>
              <a:buFont typeface="Wingdings" panose="05000000000000000000" pitchFamily="2" charset="2"/>
              <a:buChar char="q"/>
            </a:pPr>
            <a:r>
              <a:rPr lang="en-US" sz="2400" b="0" dirty="0" smtClean="0">
                <a:solidFill>
                  <a:schemeClr val="bg2">
                    <a:lumMod val="75000"/>
                  </a:schemeClr>
                </a:solidFill>
                <a:latin typeface="+mj-lt"/>
              </a:rPr>
              <a:t>Use </a:t>
            </a:r>
            <a:r>
              <a:rPr lang="en-US" sz="2400" b="0" dirty="0">
                <a:solidFill>
                  <a:schemeClr val="bg2">
                    <a:lumMod val="75000"/>
                  </a:schemeClr>
                </a:solidFill>
                <a:latin typeface="+mj-lt"/>
              </a:rPr>
              <a:t>the patient’s medical history to identify </a:t>
            </a:r>
            <a:r>
              <a:rPr lang="en-US" sz="2400" b="0" dirty="0" smtClean="0">
                <a:solidFill>
                  <a:schemeClr val="bg2">
                    <a:lumMod val="75000"/>
                  </a:schemeClr>
                </a:solidFill>
                <a:latin typeface="+mj-lt"/>
              </a:rPr>
              <a:t>allergen </a:t>
            </a:r>
            <a:r>
              <a:rPr lang="en-US" sz="2400" b="0" dirty="0">
                <a:solidFill>
                  <a:schemeClr val="bg2">
                    <a:lumMod val="75000"/>
                  </a:schemeClr>
                </a:solidFill>
                <a:latin typeface="+mj-lt"/>
              </a:rPr>
              <a:t>exposures that may worsen the patient’s </a:t>
            </a:r>
            <a:r>
              <a:rPr lang="en-US" sz="2400" b="0" dirty="0" smtClean="0">
                <a:solidFill>
                  <a:schemeClr val="bg2">
                    <a:lumMod val="75000"/>
                  </a:schemeClr>
                </a:solidFill>
                <a:latin typeface="+mj-lt"/>
              </a:rPr>
              <a:t>asthma</a:t>
            </a:r>
          </a:p>
          <a:p>
            <a:pPr>
              <a:buFont typeface="Wingdings" panose="05000000000000000000" pitchFamily="2" charset="2"/>
              <a:buChar char="q"/>
            </a:pPr>
            <a:r>
              <a:rPr lang="en-US" sz="2400" b="0" dirty="0" smtClean="0">
                <a:latin typeface="+mj-lt"/>
              </a:rPr>
              <a:t>Use </a:t>
            </a:r>
            <a:r>
              <a:rPr lang="en-US" sz="2400" b="0" dirty="0">
                <a:latin typeface="+mj-lt"/>
              </a:rPr>
              <a:t>skin testing or in vitro testing to reliably determine sensitivity to </a:t>
            </a:r>
            <a:r>
              <a:rPr lang="en-US" sz="2400" b="0" dirty="0" smtClean="0">
                <a:latin typeface="+mj-lt"/>
              </a:rPr>
              <a:t>perennial indoor </a:t>
            </a:r>
            <a:r>
              <a:rPr lang="en-US" sz="2400" b="0" dirty="0">
                <a:latin typeface="+mj-lt"/>
              </a:rPr>
              <a:t>inhalant allergens to which the patient is </a:t>
            </a:r>
            <a:r>
              <a:rPr lang="en-US" sz="2400" b="0" dirty="0" smtClean="0">
                <a:latin typeface="+mj-lt"/>
              </a:rPr>
              <a:t>exposed</a:t>
            </a:r>
          </a:p>
          <a:p>
            <a:pPr marL="0" indent="0">
              <a:buNone/>
            </a:pPr>
            <a:r>
              <a:rPr lang="en-US" b="0" dirty="0" smtClean="0">
                <a:latin typeface="+mj-lt"/>
              </a:rPr>
              <a:t>	</a:t>
            </a: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6"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748938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and Persistent Asthma</a:t>
            </a:r>
            <a:br>
              <a:rPr lang="en-US" dirty="0" smtClean="0"/>
            </a:br>
            <a:endParaRPr lang="en-US" dirty="0"/>
          </a:p>
        </p:txBody>
      </p:sp>
      <p:sp>
        <p:nvSpPr>
          <p:cNvPr id="5" name="Content Placeholder 4"/>
          <p:cNvSpPr>
            <a:spLocks noGrp="1"/>
          </p:cNvSpPr>
          <p:nvPr>
            <p:ph idx="1"/>
          </p:nvPr>
        </p:nvSpPr>
        <p:spPr>
          <a:xfrm>
            <a:off x="457200" y="1600200"/>
            <a:ext cx="8229600" cy="4123705"/>
          </a:xfrm>
        </p:spPr>
        <p:txBody>
          <a:bodyPr/>
          <a:lstStyle/>
          <a:p>
            <a:pPr marL="0" indent="0">
              <a:buNone/>
            </a:pPr>
            <a:r>
              <a:rPr lang="en-US" b="0" dirty="0" smtClean="0">
                <a:latin typeface="+mj-lt"/>
              </a:rPr>
              <a:t>For </a:t>
            </a:r>
            <a:r>
              <a:rPr lang="en-US" b="0" dirty="0">
                <a:latin typeface="+mj-lt"/>
              </a:rPr>
              <a:t>at least those patients who have persistent </a:t>
            </a:r>
            <a:r>
              <a:rPr lang="en-US" b="0" dirty="0" smtClean="0">
                <a:latin typeface="+mj-lt"/>
              </a:rPr>
              <a:t>asthma</a:t>
            </a:r>
            <a:r>
              <a:rPr lang="en-US" b="0" dirty="0">
                <a:latin typeface="+mj-lt"/>
              </a:rPr>
              <a:t>, </a:t>
            </a:r>
            <a:r>
              <a:rPr lang="en-US" b="0" dirty="0" smtClean="0">
                <a:latin typeface="+mj-lt"/>
              </a:rPr>
              <a:t>              the </a:t>
            </a:r>
            <a:r>
              <a:rPr lang="en-US" b="0" dirty="0">
                <a:latin typeface="+mj-lt"/>
              </a:rPr>
              <a:t>clinician should evaluate the potential </a:t>
            </a:r>
            <a:r>
              <a:rPr lang="en-US" b="0" dirty="0" smtClean="0">
                <a:latin typeface="+mj-lt"/>
              </a:rPr>
              <a:t>role </a:t>
            </a:r>
            <a:r>
              <a:rPr lang="en-US" b="0" dirty="0">
                <a:latin typeface="+mj-lt"/>
              </a:rPr>
              <a:t>of allergens, particularly indoor inhalant allergens </a:t>
            </a:r>
            <a:r>
              <a:rPr lang="en-US" b="0" dirty="0" smtClean="0">
                <a:latin typeface="+mj-lt"/>
              </a:rPr>
              <a:t>(</a:t>
            </a:r>
            <a:r>
              <a:rPr lang="en-US" b="0" dirty="0">
                <a:latin typeface="+mj-lt"/>
              </a:rPr>
              <a:t>Evidence A</a:t>
            </a:r>
            <a:r>
              <a:rPr lang="en-US" b="0" dirty="0" smtClean="0">
                <a:latin typeface="+mj-lt"/>
              </a:rPr>
              <a:t>):</a:t>
            </a:r>
          </a:p>
          <a:p>
            <a:pPr>
              <a:buFont typeface="Wingdings" panose="05000000000000000000" pitchFamily="2" charset="2"/>
              <a:buChar char="q"/>
            </a:pPr>
            <a:r>
              <a:rPr lang="en-US" sz="2400" b="0" dirty="0" smtClean="0">
                <a:solidFill>
                  <a:schemeClr val="bg2">
                    <a:lumMod val="75000"/>
                  </a:schemeClr>
                </a:solidFill>
                <a:latin typeface="+mj-lt"/>
              </a:rPr>
              <a:t>Use </a:t>
            </a:r>
            <a:r>
              <a:rPr lang="en-US" sz="2400" b="0" dirty="0">
                <a:solidFill>
                  <a:schemeClr val="bg2">
                    <a:lumMod val="75000"/>
                  </a:schemeClr>
                </a:solidFill>
                <a:latin typeface="+mj-lt"/>
              </a:rPr>
              <a:t>the patient’s medical history to identify </a:t>
            </a:r>
            <a:r>
              <a:rPr lang="en-US" sz="2400" b="0" dirty="0" smtClean="0">
                <a:solidFill>
                  <a:schemeClr val="bg2">
                    <a:lumMod val="75000"/>
                  </a:schemeClr>
                </a:solidFill>
                <a:latin typeface="+mj-lt"/>
              </a:rPr>
              <a:t>allergen </a:t>
            </a:r>
            <a:r>
              <a:rPr lang="en-US" sz="2400" b="0" dirty="0">
                <a:solidFill>
                  <a:schemeClr val="bg2">
                    <a:lumMod val="75000"/>
                  </a:schemeClr>
                </a:solidFill>
                <a:latin typeface="+mj-lt"/>
              </a:rPr>
              <a:t>exposures that may worsen the patient’s </a:t>
            </a:r>
            <a:r>
              <a:rPr lang="en-US" sz="2400" b="0" dirty="0" smtClean="0">
                <a:solidFill>
                  <a:schemeClr val="bg2">
                    <a:lumMod val="75000"/>
                  </a:schemeClr>
                </a:solidFill>
                <a:latin typeface="+mj-lt"/>
              </a:rPr>
              <a:t>asthma</a:t>
            </a:r>
          </a:p>
          <a:p>
            <a:pPr>
              <a:buFont typeface="Wingdings" panose="05000000000000000000" pitchFamily="2" charset="2"/>
              <a:buChar char="q"/>
            </a:pPr>
            <a:r>
              <a:rPr lang="en-US" sz="2400" b="0" dirty="0" smtClean="0">
                <a:latin typeface="+mj-lt"/>
              </a:rPr>
              <a:t>Use </a:t>
            </a:r>
            <a:r>
              <a:rPr lang="en-US" sz="2400" b="0" dirty="0">
                <a:latin typeface="+mj-lt"/>
              </a:rPr>
              <a:t>skin testing or in vitro testing to reliably determine sensitivity to </a:t>
            </a:r>
            <a:r>
              <a:rPr lang="en-US" sz="2400" b="0" dirty="0" smtClean="0">
                <a:latin typeface="+mj-lt"/>
              </a:rPr>
              <a:t>perennial indoor </a:t>
            </a:r>
            <a:r>
              <a:rPr lang="en-US" sz="2400" b="0" dirty="0">
                <a:latin typeface="+mj-lt"/>
              </a:rPr>
              <a:t>inhalant allergens to which the patient is </a:t>
            </a:r>
            <a:r>
              <a:rPr lang="en-US" sz="2400" b="0" dirty="0" smtClean="0">
                <a:latin typeface="+mj-lt"/>
              </a:rPr>
              <a:t>exposed</a:t>
            </a:r>
          </a:p>
          <a:p>
            <a:pPr marL="0" indent="0">
              <a:buNone/>
            </a:pPr>
            <a:r>
              <a:rPr lang="en-US" b="0" dirty="0" smtClean="0">
                <a:latin typeface="+mj-lt"/>
              </a:rPr>
              <a:t>	</a:t>
            </a: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11" name="Text Box 4"/>
          <p:cNvSpPr txBox="1">
            <a:spLocks noChangeArrowheads="1"/>
          </p:cNvSpPr>
          <p:nvPr/>
        </p:nvSpPr>
        <p:spPr bwMode="auto">
          <a:xfrm>
            <a:off x="237744" y="6428232"/>
            <a:ext cx="858586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3914701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and Persistent Asthma</a:t>
            </a:r>
            <a:br>
              <a:rPr lang="en-US" dirty="0" smtClean="0"/>
            </a:br>
            <a:endParaRPr lang="en-US" dirty="0"/>
          </a:p>
        </p:txBody>
      </p:sp>
      <p:sp>
        <p:nvSpPr>
          <p:cNvPr id="5" name="Content Placeholder 4"/>
          <p:cNvSpPr>
            <a:spLocks noGrp="1"/>
          </p:cNvSpPr>
          <p:nvPr>
            <p:ph idx="1"/>
          </p:nvPr>
        </p:nvSpPr>
        <p:spPr>
          <a:xfrm>
            <a:off x="457200" y="1600200"/>
            <a:ext cx="8229600" cy="4123705"/>
          </a:xfrm>
        </p:spPr>
        <p:txBody>
          <a:bodyPr/>
          <a:lstStyle/>
          <a:p>
            <a:pPr marL="0" indent="0">
              <a:buNone/>
            </a:pPr>
            <a:r>
              <a:rPr lang="en-US" u="sng" dirty="0" smtClean="0">
                <a:latin typeface="+mj-lt"/>
              </a:rPr>
              <a:t>For </a:t>
            </a:r>
            <a:r>
              <a:rPr lang="en-US" u="sng" dirty="0">
                <a:latin typeface="+mj-lt"/>
              </a:rPr>
              <a:t>at least those patients who have persistent </a:t>
            </a:r>
            <a:r>
              <a:rPr lang="en-US" u="sng" dirty="0" smtClean="0">
                <a:latin typeface="+mj-lt"/>
              </a:rPr>
              <a:t>asthma</a:t>
            </a:r>
            <a:r>
              <a:rPr lang="en-US" b="0" dirty="0">
                <a:latin typeface="+mj-lt"/>
              </a:rPr>
              <a:t>, </a:t>
            </a:r>
            <a:r>
              <a:rPr lang="en-US" b="0" dirty="0" smtClean="0">
                <a:latin typeface="+mj-lt"/>
              </a:rPr>
              <a:t>              the </a:t>
            </a:r>
            <a:r>
              <a:rPr lang="en-US" b="0" dirty="0">
                <a:latin typeface="+mj-lt"/>
              </a:rPr>
              <a:t>clinician should evaluate the potential </a:t>
            </a:r>
            <a:r>
              <a:rPr lang="en-US" b="0" dirty="0" smtClean="0">
                <a:latin typeface="+mj-lt"/>
              </a:rPr>
              <a:t>role </a:t>
            </a:r>
            <a:r>
              <a:rPr lang="en-US" b="0" dirty="0">
                <a:latin typeface="+mj-lt"/>
              </a:rPr>
              <a:t>of allergens, particularly indoor inhalant allergens </a:t>
            </a:r>
            <a:r>
              <a:rPr lang="en-US" b="0" dirty="0" smtClean="0">
                <a:latin typeface="+mj-lt"/>
              </a:rPr>
              <a:t>(</a:t>
            </a:r>
            <a:r>
              <a:rPr lang="en-US" b="0" dirty="0">
                <a:latin typeface="+mj-lt"/>
              </a:rPr>
              <a:t>Evidence A</a:t>
            </a:r>
            <a:r>
              <a:rPr lang="en-US" b="0" dirty="0" smtClean="0">
                <a:latin typeface="+mj-lt"/>
              </a:rPr>
              <a:t>):</a:t>
            </a:r>
          </a:p>
          <a:p>
            <a:pPr>
              <a:buFont typeface="Wingdings" panose="05000000000000000000" pitchFamily="2" charset="2"/>
              <a:buChar char="q"/>
            </a:pPr>
            <a:r>
              <a:rPr lang="en-US" sz="2400" b="0" dirty="0" smtClean="0">
                <a:latin typeface="+mj-lt"/>
              </a:rPr>
              <a:t>Use </a:t>
            </a:r>
            <a:r>
              <a:rPr lang="en-US" sz="2400" b="0" dirty="0">
                <a:latin typeface="+mj-lt"/>
              </a:rPr>
              <a:t>the patient’s medical history to identify </a:t>
            </a:r>
            <a:r>
              <a:rPr lang="en-US" sz="2400" b="0" dirty="0" smtClean="0">
                <a:latin typeface="+mj-lt"/>
              </a:rPr>
              <a:t>allergen </a:t>
            </a:r>
            <a:r>
              <a:rPr lang="en-US" sz="2400" b="0" dirty="0">
                <a:latin typeface="+mj-lt"/>
              </a:rPr>
              <a:t>exposures that may worsen the patient’s </a:t>
            </a:r>
            <a:r>
              <a:rPr lang="en-US" sz="2400" b="0" dirty="0" smtClean="0">
                <a:latin typeface="+mj-lt"/>
              </a:rPr>
              <a:t>asthma</a:t>
            </a:r>
          </a:p>
          <a:p>
            <a:pPr>
              <a:buFont typeface="Wingdings" panose="05000000000000000000" pitchFamily="2" charset="2"/>
              <a:buChar char="q"/>
            </a:pPr>
            <a:r>
              <a:rPr lang="en-US" sz="2400" b="0" dirty="0" smtClean="0">
                <a:latin typeface="+mj-lt"/>
              </a:rPr>
              <a:t>Use </a:t>
            </a:r>
            <a:r>
              <a:rPr lang="en-US" sz="2400" b="0" dirty="0">
                <a:latin typeface="+mj-lt"/>
              </a:rPr>
              <a:t>skin testing or in vitro testing to reliably determine sensitivity to </a:t>
            </a:r>
            <a:r>
              <a:rPr lang="en-US" sz="2400" b="0" dirty="0" smtClean="0">
                <a:latin typeface="+mj-lt"/>
              </a:rPr>
              <a:t>perennial indoor </a:t>
            </a:r>
            <a:r>
              <a:rPr lang="en-US" sz="2400" b="0" dirty="0">
                <a:latin typeface="+mj-lt"/>
              </a:rPr>
              <a:t>inhalant allergens to which the patient is </a:t>
            </a:r>
            <a:r>
              <a:rPr lang="en-US" sz="2400" b="0" dirty="0" smtClean="0">
                <a:latin typeface="+mj-lt"/>
              </a:rPr>
              <a:t>exposed</a:t>
            </a:r>
          </a:p>
          <a:p>
            <a:pPr marL="0" indent="0">
              <a:buNone/>
            </a:pPr>
            <a:r>
              <a:rPr lang="en-US" b="0" dirty="0" smtClean="0">
                <a:latin typeface="+mj-lt"/>
              </a:rPr>
              <a:t>	</a:t>
            </a: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6"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
        <p:nvSpPr>
          <p:cNvPr id="7" name="Content Placeholder 4"/>
          <p:cNvSpPr txBox="1">
            <a:spLocks/>
          </p:cNvSpPr>
          <p:nvPr/>
        </p:nvSpPr>
        <p:spPr>
          <a:xfrm>
            <a:off x="457200" y="5626405"/>
            <a:ext cx="8229600" cy="464574"/>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b="0" i="1" smtClean="0">
                <a:latin typeface="+mj-lt"/>
              </a:rPr>
              <a:t>(emphasis added)</a:t>
            </a:r>
          </a:p>
          <a:p>
            <a:pPr marL="0" indent="0">
              <a:buFont typeface="Wingdings" pitchFamily="2" charset="2"/>
              <a:buNone/>
            </a:pPr>
            <a:endParaRPr lang="en-US" b="0" smtClean="0">
              <a:latin typeface="+mj-lt"/>
            </a:endParaRPr>
          </a:p>
          <a:p>
            <a:pPr marL="0" indent="0">
              <a:buFont typeface="Wingdings" pitchFamily="2" charset="2"/>
              <a:buNone/>
            </a:pPr>
            <a:r>
              <a:rPr lang="en-US" b="0" smtClean="0">
                <a:latin typeface="+mj-lt"/>
              </a:rPr>
              <a:t>	</a:t>
            </a:r>
            <a:endParaRPr lang="en-US" b="0" i="1" smtClean="0">
              <a:latin typeface="+mj-lt"/>
            </a:endParaRPr>
          </a:p>
          <a:p>
            <a:pPr marL="0" indent="0">
              <a:buFont typeface="Wingdings" pitchFamily="2" charset="2"/>
              <a:buNone/>
            </a:pPr>
            <a:endParaRPr lang="en-US" smtClean="0">
              <a:latin typeface="+mj-lt"/>
            </a:endParaRPr>
          </a:p>
          <a:p>
            <a:pPr marL="0" indent="0">
              <a:buFont typeface="Wingdings" pitchFamily="2" charset="2"/>
              <a:buNone/>
            </a:pPr>
            <a:endParaRPr lang="en-US" sz="1000" smtClean="0">
              <a:latin typeface="+mj-lt"/>
            </a:endParaRPr>
          </a:p>
          <a:p>
            <a:pPr marL="0" indent="0">
              <a:buFont typeface="Wingdings" pitchFamily="2" charset="2"/>
              <a:buNone/>
            </a:pPr>
            <a:r>
              <a:rPr lang="en-US" b="0" smtClean="0">
                <a:latin typeface="+mj-lt"/>
              </a:rPr>
              <a:t>	</a:t>
            </a:r>
            <a:endParaRPr lang="en-US" dirty="0" smtClean="0">
              <a:latin typeface="+mj-lt"/>
            </a:endParaRPr>
          </a:p>
        </p:txBody>
      </p:sp>
    </p:spTree>
    <p:extLst>
      <p:ext uri="{BB962C8B-B14F-4D97-AF65-F5344CB8AC3E}">
        <p14:creationId xmlns:p14="http://schemas.microsoft.com/office/powerpoint/2010/main" val="401409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Inhalant Allergens Tested Can Vary</a:t>
            </a:r>
            <a:br>
              <a:rPr lang="en-US" dirty="0" smtClean="0"/>
            </a:br>
            <a:endParaRPr lang="en-US" dirty="0"/>
          </a:p>
        </p:txBody>
      </p:sp>
      <p:sp>
        <p:nvSpPr>
          <p:cNvPr id="5" name="Content Placeholder 4"/>
          <p:cNvSpPr>
            <a:spLocks noGrp="1"/>
          </p:cNvSpPr>
          <p:nvPr>
            <p:ph idx="1"/>
          </p:nvPr>
        </p:nvSpPr>
        <p:spPr>
          <a:xfrm>
            <a:off x="457200" y="1600200"/>
            <a:ext cx="8229600" cy="3040811"/>
          </a:xfrm>
        </p:spPr>
        <p:txBody>
          <a:bodyPr/>
          <a:lstStyle/>
          <a:p>
            <a:pPr>
              <a:buFont typeface="Wingdings" panose="05000000000000000000" pitchFamily="2" charset="2"/>
              <a:buChar char="q"/>
            </a:pPr>
            <a:r>
              <a:rPr lang="en-US" sz="2400" dirty="0" smtClean="0">
                <a:latin typeface="+mj-lt"/>
              </a:rPr>
              <a:t>By residential area</a:t>
            </a:r>
          </a:p>
          <a:p>
            <a:pPr lvl="1">
              <a:buFont typeface="Wingdings" pitchFamily="2" charset="2"/>
              <a:buChar char="§"/>
            </a:pPr>
            <a:r>
              <a:rPr lang="en-US" sz="2000" dirty="0" smtClean="0">
                <a:latin typeface="+mj-lt"/>
              </a:rPr>
              <a:t>Geographic region</a:t>
            </a:r>
          </a:p>
          <a:p>
            <a:pPr lvl="1">
              <a:buFont typeface="Wingdings" pitchFamily="2" charset="2"/>
              <a:buChar char="§"/>
            </a:pPr>
            <a:r>
              <a:rPr lang="en-US" b="0" dirty="0" smtClean="0">
                <a:latin typeface="+mj-lt"/>
              </a:rPr>
              <a:t>Urban, suburban, or rural</a:t>
            </a:r>
            <a:endParaRPr lang="en-US" sz="2000" b="0" dirty="0" smtClean="0">
              <a:latin typeface="+mj-lt"/>
            </a:endParaRPr>
          </a:p>
          <a:p>
            <a:pPr>
              <a:buFont typeface="Wingdings" panose="05000000000000000000" pitchFamily="2" charset="2"/>
              <a:buChar char="q"/>
            </a:pPr>
            <a:r>
              <a:rPr lang="en-US" dirty="0" smtClean="0">
                <a:latin typeface="+mj-lt"/>
              </a:rPr>
              <a:t>By individual circumstances</a:t>
            </a:r>
          </a:p>
          <a:p>
            <a:pPr lvl="1">
              <a:buFont typeface="Wingdings" pitchFamily="2" charset="2"/>
              <a:buChar char="§"/>
            </a:pPr>
            <a:r>
              <a:rPr lang="en-US" sz="2000" dirty="0" smtClean="0">
                <a:latin typeface="+mj-lt"/>
              </a:rPr>
              <a:t>Pets </a:t>
            </a:r>
          </a:p>
          <a:p>
            <a:pPr lvl="1">
              <a:buFont typeface="Wingdings" pitchFamily="2" charset="2"/>
              <a:buChar char="§"/>
            </a:pPr>
            <a:r>
              <a:rPr lang="en-US" b="0" dirty="0" smtClean="0">
                <a:latin typeface="+mj-lt"/>
              </a:rPr>
              <a:t>Work exposures</a:t>
            </a:r>
            <a:endParaRPr lang="en-US" sz="2000" b="0" dirty="0" smtClean="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11" name="Text Box 4"/>
          <p:cNvSpPr txBox="1">
            <a:spLocks noChangeArrowheads="1"/>
          </p:cNvSpPr>
          <p:nvPr/>
        </p:nvSpPr>
        <p:spPr bwMode="auto">
          <a:xfrm>
            <a:off x="237744" y="6428232"/>
            <a:ext cx="7388007"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 , 2009</a:t>
            </a:r>
            <a:endParaRPr lang="en-US" altLang="en-US" sz="1400" b="0" dirty="0">
              <a:solidFill>
                <a:schemeClr val="bg2"/>
              </a:solidFill>
              <a:latin typeface="+mj-lt"/>
            </a:endParaRPr>
          </a:p>
        </p:txBody>
      </p:sp>
    </p:spTree>
    <p:extLst>
      <p:ext uri="{BB962C8B-B14F-4D97-AF65-F5344CB8AC3E}">
        <p14:creationId xmlns:p14="http://schemas.microsoft.com/office/powerpoint/2010/main" val="255362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7408"/>
            <a:ext cx="7772400" cy="1362075"/>
          </a:xfrm>
        </p:spPr>
        <p:txBody>
          <a:bodyPr/>
          <a:lstStyle/>
          <a:p>
            <a:pPr algn="l"/>
            <a:r>
              <a:rPr lang="en-US" sz="2800" dirty="0" smtClean="0">
                <a:latin typeface="+mj-lt"/>
              </a:rPr>
              <a:t>Control of inhalant allergens</a:t>
            </a:r>
            <a:endParaRPr lang="en-US" sz="2800" dirty="0">
              <a:latin typeface="+mj-lt"/>
            </a:endParaRPr>
          </a:p>
        </p:txBody>
      </p:sp>
    </p:spTree>
    <p:extLst>
      <p:ext uri="{BB962C8B-B14F-4D97-AF65-F5344CB8AC3E}">
        <p14:creationId xmlns:p14="http://schemas.microsoft.com/office/powerpoint/2010/main" val="819074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NAEPP Components of Asthma Management</a:t>
            </a:r>
            <a:br>
              <a:rPr lang="en-US" dirty="0" smtClean="0"/>
            </a:br>
            <a:endParaRPr lang="en-US" dirty="0"/>
          </a:p>
        </p:txBody>
      </p:sp>
      <p:sp>
        <p:nvSpPr>
          <p:cNvPr id="8" name="Content Placeholder 4"/>
          <p:cNvSpPr>
            <a:spLocks noGrp="1"/>
          </p:cNvSpPr>
          <p:nvPr>
            <p:ph idx="1"/>
          </p:nvPr>
        </p:nvSpPr>
        <p:spPr>
          <a:xfrm>
            <a:off x="457200" y="1600201"/>
            <a:ext cx="8413668" cy="2154374"/>
          </a:xfrm>
        </p:spPr>
        <p:txBody>
          <a:bodyPr/>
          <a:lstStyle/>
          <a:p>
            <a:pPr marL="463550" indent="-463550">
              <a:buClr>
                <a:schemeClr val="bg2"/>
              </a:buClr>
              <a:buSzPct val="100000"/>
              <a:buFont typeface="+mj-lt"/>
              <a:buAutoNum type="arabicParenR"/>
            </a:pPr>
            <a:r>
              <a:rPr lang="en-US" dirty="0" smtClean="0">
                <a:latin typeface="+mj-lt"/>
              </a:rPr>
              <a:t>Measures of asthma assessment </a:t>
            </a:r>
            <a:r>
              <a:rPr lang="en-US" dirty="0">
                <a:latin typeface="+mj-lt"/>
              </a:rPr>
              <a:t>and </a:t>
            </a:r>
            <a:r>
              <a:rPr lang="en-US" dirty="0" smtClean="0">
                <a:latin typeface="+mj-lt"/>
              </a:rPr>
              <a:t>monitoring</a:t>
            </a:r>
            <a:endParaRPr lang="en-US" dirty="0">
              <a:latin typeface="+mj-lt"/>
            </a:endParaRPr>
          </a:p>
          <a:p>
            <a:pPr marL="463550" indent="-463550">
              <a:buClr>
                <a:schemeClr val="bg2"/>
              </a:buClr>
              <a:buSzPct val="100000"/>
              <a:buFont typeface="+mj-lt"/>
              <a:buAutoNum type="arabicParenR"/>
            </a:pPr>
            <a:r>
              <a:rPr lang="en-US" dirty="0" smtClean="0">
                <a:latin typeface="+mj-lt"/>
              </a:rPr>
              <a:t>Education for a partnership in asthma care</a:t>
            </a:r>
          </a:p>
          <a:p>
            <a:pPr marL="463550" indent="-463550">
              <a:buClr>
                <a:schemeClr val="bg2"/>
              </a:buClr>
              <a:buSzPct val="100000"/>
              <a:buFont typeface="+mj-lt"/>
              <a:buAutoNum type="arabicParenR"/>
            </a:pPr>
            <a:r>
              <a:rPr lang="en-US" dirty="0" smtClean="0">
                <a:latin typeface="+mj-lt"/>
              </a:rPr>
              <a:t>Control </a:t>
            </a:r>
            <a:r>
              <a:rPr lang="en-US" dirty="0">
                <a:latin typeface="+mj-lt"/>
              </a:rPr>
              <a:t>of </a:t>
            </a:r>
            <a:r>
              <a:rPr lang="en-US" dirty="0" smtClean="0">
                <a:latin typeface="+mj-lt"/>
              </a:rPr>
              <a:t>environmental factors </a:t>
            </a:r>
            <a:r>
              <a:rPr lang="en-US" dirty="0">
                <a:latin typeface="+mj-lt"/>
              </a:rPr>
              <a:t>and </a:t>
            </a:r>
            <a:r>
              <a:rPr lang="en-US" dirty="0" smtClean="0">
                <a:latin typeface="+mj-lt"/>
              </a:rPr>
              <a:t>comorbid conditions that affect asthma</a:t>
            </a:r>
          </a:p>
          <a:p>
            <a:pPr marL="117475" indent="0">
              <a:buClr>
                <a:schemeClr val="bg2"/>
              </a:buClr>
              <a:buSzPct val="100000"/>
              <a:buNone/>
            </a:pPr>
            <a:r>
              <a:rPr lang="en-US" b="0" dirty="0" smtClean="0">
                <a:latin typeface="+mj-lt"/>
              </a:rPr>
              <a:t>	— Inhalant allergens</a:t>
            </a:r>
            <a:endParaRPr lang="en-US" b="0" dirty="0">
              <a:latin typeface="+mj-lt"/>
            </a:endParaRPr>
          </a:p>
          <a:p>
            <a:pPr marL="574675" indent="-574675">
              <a:buClr>
                <a:schemeClr val="bg2"/>
              </a:buClr>
              <a:buSzPct val="100000"/>
              <a:buFont typeface="+mj-lt"/>
              <a:buAutoNum type="arabicParenR" startAt="4"/>
            </a:pPr>
            <a:r>
              <a:rPr lang="en-US" dirty="0" smtClean="0">
                <a:latin typeface="+mj-lt"/>
              </a:rPr>
              <a:t>Medications</a:t>
            </a:r>
            <a:endParaRPr lang="en-US" dirty="0">
              <a:latin typeface="+mj-lt"/>
            </a:endParaRPr>
          </a:p>
        </p:txBody>
      </p:sp>
      <p:sp>
        <p:nvSpPr>
          <p:cNvPr id="11" name="Rectangle 10"/>
          <p:cNvSpPr/>
          <p:nvPr/>
        </p:nvSpPr>
        <p:spPr>
          <a:xfrm>
            <a:off x="439418" y="2517576"/>
            <a:ext cx="8312696" cy="119940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 name="Text Box 4"/>
          <p:cNvSpPr txBox="1">
            <a:spLocks noChangeArrowheads="1"/>
          </p:cNvSpPr>
          <p:nvPr/>
        </p:nvSpPr>
        <p:spPr bwMode="auto">
          <a:xfrm>
            <a:off x="237744" y="6419088"/>
            <a:ext cx="858586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1273630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Objectives</a:t>
            </a:r>
            <a:br>
              <a:rPr lang="en-US" dirty="0" smtClean="0"/>
            </a:b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q"/>
            </a:pPr>
            <a:r>
              <a:rPr lang="en-US" dirty="0" smtClean="0">
                <a:latin typeface="+mj-lt"/>
              </a:rPr>
              <a:t>Describe how inhalant allergens affect asthma</a:t>
            </a:r>
          </a:p>
          <a:p>
            <a:pPr>
              <a:buFont typeface="Wingdings" panose="05000000000000000000" pitchFamily="2" charset="2"/>
              <a:buChar char="q"/>
            </a:pPr>
            <a:r>
              <a:rPr lang="en-US" dirty="0" smtClean="0">
                <a:latin typeface="+mj-lt"/>
              </a:rPr>
              <a:t>Describe types of inhalant allergens</a:t>
            </a:r>
          </a:p>
          <a:p>
            <a:pPr>
              <a:buFont typeface="Wingdings" panose="05000000000000000000" pitchFamily="2" charset="2"/>
              <a:buChar char="q"/>
            </a:pPr>
            <a:r>
              <a:rPr lang="en-US" dirty="0" smtClean="0">
                <a:latin typeface="+mj-lt"/>
              </a:rPr>
              <a:t>Review NAEPP recommendations</a:t>
            </a:r>
          </a:p>
          <a:p>
            <a:pPr lvl="1">
              <a:buFont typeface="Wingdings" panose="05000000000000000000" pitchFamily="2" charset="2"/>
              <a:buChar char="§"/>
            </a:pPr>
            <a:r>
              <a:rPr lang="en-US" dirty="0" smtClean="0">
                <a:latin typeface="+mj-lt"/>
              </a:rPr>
              <a:t>Evaluation of inhalant allergens for persons with asthma </a:t>
            </a:r>
          </a:p>
          <a:p>
            <a:pPr lvl="1">
              <a:buFont typeface="Wingdings" panose="05000000000000000000" pitchFamily="2" charset="2"/>
              <a:buChar char="§"/>
            </a:pPr>
            <a:r>
              <a:rPr lang="en-US" dirty="0" smtClean="0"/>
              <a:t>Environmental control of </a:t>
            </a:r>
            <a:r>
              <a:rPr lang="en-US" dirty="0"/>
              <a:t>inhalant allergens </a:t>
            </a:r>
          </a:p>
          <a:p>
            <a:pPr marL="457200" lvl="1" indent="0">
              <a:buNone/>
            </a:pPr>
            <a:endParaRPr lang="en-US" dirty="0" smtClean="0">
              <a:latin typeface="+mj-lt"/>
            </a:endParaRPr>
          </a:p>
          <a:p>
            <a:pPr lvl="1">
              <a:buFont typeface="Wingdings" panose="05000000000000000000" pitchFamily="2" charset="2"/>
              <a:buChar char="§"/>
            </a:pPr>
            <a:endParaRPr lang="en-US" dirty="0" smtClean="0">
              <a:latin typeface="+mj-lt"/>
            </a:endParaRPr>
          </a:p>
        </p:txBody>
      </p:sp>
    </p:spTree>
    <p:extLst>
      <p:ext uri="{BB962C8B-B14F-4D97-AF65-F5344CB8AC3E}">
        <p14:creationId xmlns:p14="http://schemas.microsoft.com/office/powerpoint/2010/main" val="3704584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NAEPP Management of Inhalant Allergens</a:t>
            </a:r>
            <a:br>
              <a:rPr lang="en-US" dirty="0" smtClean="0"/>
            </a:br>
            <a:endParaRPr lang="en-US" dirty="0"/>
          </a:p>
        </p:txBody>
      </p:sp>
      <p:sp>
        <p:nvSpPr>
          <p:cNvPr id="6" name="Content Placeholder 4"/>
          <p:cNvSpPr>
            <a:spLocks noGrp="1"/>
          </p:cNvSpPr>
          <p:nvPr>
            <p:ph idx="1"/>
          </p:nvPr>
        </p:nvSpPr>
        <p:spPr>
          <a:xfrm>
            <a:off x="457200" y="1600200"/>
            <a:ext cx="8229600" cy="4123705"/>
          </a:xfrm>
        </p:spPr>
        <p:txBody>
          <a:bodyPr/>
          <a:lstStyle/>
          <a:p>
            <a:pPr marL="0" indent="0">
              <a:buNone/>
            </a:pPr>
            <a:r>
              <a:rPr lang="en-US" dirty="0">
                <a:latin typeface="+mj-lt"/>
              </a:rPr>
              <a:t>Patients who have asthma at any level of severity should:</a:t>
            </a:r>
          </a:p>
          <a:p>
            <a:pPr>
              <a:buFont typeface="Wingdings" panose="05000000000000000000" pitchFamily="2" charset="2"/>
              <a:buChar char="q"/>
            </a:pPr>
            <a:r>
              <a:rPr lang="en-US" dirty="0" smtClean="0">
                <a:latin typeface="+mj-lt"/>
              </a:rPr>
              <a:t>Reduce</a:t>
            </a:r>
            <a:r>
              <a:rPr lang="en-US" dirty="0">
                <a:latin typeface="+mj-lt"/>
              </a:rPr>
              <a:t>, if possible, exposure to allergens to which the patient is sensitized and </a:t>
            </a:r>
            <a:r>
              <a:rPr lang="en-US" dirty="0" smtClean="0">
                <a:latin typeface="+mj-lt"/>
              </a:rPr>
              <a:t>exposed</a:t>
            </a:r>
          </a:p>
          <a:p>
            <a:pPr>
              <a:buFont typeface="Wingdings" panose="05000000000000000000" pitchFamily="2" charset="2"/>
              <a:buChar char="q"/>
            </a:pPr>
            <a:r>
              <a:rPr lang="en-US" dirty="0" smtClean="0">
                <a:latin typeface="+mj-lt"/>
              </a:rPr>
              <a:t>Know </a:t>
            </a:r>
            <a:r>
              <a:rPr lang="en-US" dirty="0">
                <a:latin typeface="+mj-lt"/>
              </a:rPr>
              <a:t>that effective allergen avoidance requires a multifaceted, comprehensive approach; individual steps alone are generally ineffective (Evidence A</a:t>
            </a:r>
            <a:r>
              <a:rPr lang="en-US" dirty="0" smtClean="0">
                <a:latin typeface="+mj-lt"/>
              </a:rPr>
              <a:t>)</a:t>
            </a:r>
            <a:endParaRPr lang="en-US" dirty="0">
              <a:latin typeface="+mj-lt"/>
            </a:endParaRPr>
          </a:p>
          <a:p>
            <a:pPr marL="0" indent="0">
              <a:buNone/>
            </a:pP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sp>
        <p:nvSpPr>
          <p:cNvPr id="5" name="Text Box 4"/>
          <p:cNvSpPr txBox="1">
            <a:spLocks noChangeArrowheads="1"/>
          </p:cNvSpPr>
          <p:nvPr/>
        </p:nvSpPr>
        <p:spPr bwMode="auto">
          <a:xfrm>
            <a:off x="237744" y="6419088"/>
            <a:ext cx="858586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3822157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Furry Animal Pets</a:t>
            </a:r>
            <a:br>
              <a:rPr lang="en-US" dirty="0" smtClean="0"/>
            </a:br>
            <a:endParaRPr lang="en-US" dirty="0"/>
          </a:p>
        </p:txBody>
      </p:sp>
      <p:sp>
        <p:nvSpPr>
          <p:cNvPr id="11" name="Text Box 4"/>
          <p:cNvSpPr txBox="1">
            <a:spLocks noChangeArrowheads="1"/>
          </p:cNvSpPr>
          <p:nvPr/>
        </p:nvSpPr>
        <p:spPr bwMode="auto">
          <a:xfrm>
            <a:off x="237744" y="6419088"/>
            <a:ext cx="858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
        <p:nvSpPr>
          <p:cNvPr id="6" name="Content Placeholder 4"/>
          <p:cNvSpPr>
            <a:spLocks noGrp="1"/>
          </p:cNvSpPr>
          <p:nvPr>
            <p:ph idx="1"/>
          </p:nvPr>
        </p:nvSpPr>
        <p:spPr>
          <a:xfrm>
            <a:off x="457200" y="1600200"/>
            <a:ext cx="8229600" cy="4123705"/>
          </a:xfrm>
        </p:spPr>
        <p:txBody>
          <a:bodyPr/>
          <a:lstStyle/>
          <a:p>
            <a:pPr>
              <a:buFont typeface="Wingdings" panose="05000000000000000000" pitchFamily="2" charset="2"/>
              <a:buChar char="q"/>
            </a:pPr>
            <a:r>
              <a:rPr lang="en-US" dirty="0" smtClean="0">
                <a:latin typeface="+mj-lt"/>
              </a:rPr>
              <a:t>If the patient is sensitive to the animal, the treatment of choice is removal of the exposure from the home</a:t>
            </a:r>
          </a:p>
          <a:p>
            <a:pPr>
              <a:buFont typeface="Wingdings" panose="05000000000000000000" pitchFamily="2" charset="2"/>
              <a:buChar char="q"/>
            </a:pPr>
            <a:r>
              <a:rPr lang="en-US" dirty="0" smtClean="0">
                <a:latin typeface="+mj-lt"/>
              </a:rPr>
              <a:t>If removal of the animal is not acceptable:</a:t>
            </a:r>
          </a:p>
          <a:p>
            <a:pPr lvl="1">
              <a:buFont typeface="Wingdings" panose="05000000000000000000" pitchFamily="2" charset="2"/>
              <a:buChar char="§"/>
            </a:pPr>
            <a:r>
              <a:rPr lang="en-US" dirty="0" smtClean="0">
                <a:latin typeface="+mj-lt"/>
              </a:rPr>
              <a:t>Keep the pet out of the patient’s bedroom</a:t>
            </a:r>
          </a:p>
          <a:p>
            <a:pPr lvl="1">
              <a:buFont typeface="Wingdings" panose="05000000000000000000" pitchFamily="2" charset="2"/>
              <a:buChar char="§"/>
            </a:pPr>
            <a:r>
              <a:rPr lang="en-US" b="0" dirty="0" smtClean="0">
                <a:latin typeface="+mj-lt"/>
              </a:rPr>
              <a:t>Keep the patient’s bedroom door closed</a:t>
            </a:r>
            <a:endParaRPr lang="en-US" b="0"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pic>
        <p:nvPicPr>
          <p:cNvPr id="5" name="Picture 4" descr="Cat and do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759" b="18051"/>
          <a:stretch/>
        </p:blipFill>
        <p:spPr bwMode="auto">
          <a:xfrm>
            <a:off x="393192" y="402336"/>
            <a:ext cx="1214752" cy="1134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552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Animal Pests</a:t>
            </a:r>
            <a:br>
              <a:rPr lang="en-US" dirty="0" smtClean="0"/>
            </a:br>
            <a:endParaRPr lang="en-US" dirty="0"/>
          </a:p>
        </p:txBody>
      </p:sp>
      <p:sp>
        <p:nvSpPr>
          <p:cNvPr id="11" name="Text Box 4"/>
          <p:cNvSpPr txBox="1">
            <a:spLocks noChangeArrowheads="1"/>
          </p:cNvSpPr>
          <p:nvPr/>
        </p:nvSpPr>
        <p:spPr bwMode="auto">
          <a:xfrm>
            <a:off x="237744" y="6419088"/>
            <a:ext cx="718195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a:t>
            </a:r>
            <a:r>
              <a:rPr lang="en-US" sz="1400" b="0" dirty="0" err="1" smtClean="0">
                <a:solidFill>
                  <a:schemeClr val="bg2"/>
                </a:solidFill>
                <a:latin typeface="+mj-lt"/>
              </a:rPr>
              <a:t>Portnoy</a:t>
            </a:r>
            <a:r>
              <a:rPr lang="en-US" sz="1400" b="0" dirty="0" smtClean="0">
                <a:solidFill>
                  <a:schemeClr val="bg2"/>
                </a:solidFill>
                <a:latin typeface="+mj-lt"/>
              </a:rPr>
              <a:t> et al., JACI, 2012; </a:t>
            </a:r>
            <a:r>
              <a:rPr lang="en-US" sz="1400" b="0" dirty="0" err="1" smtClean="0">
                <a:solidFill>
                  <a:schemeClr val="bg2"/>
                </a:solidFill>
                <a:latin typeface="+mj-lt"/>
              </a:rPr>
              <a:t>Portnoy</a:t>
            </a:r>
            <a:r>
              <a:rPr lang="en-US" sz="1400" b="0" dirty="0" smtClean="0">
                <a:solidFill>
                  <a:schemeClr val="bg2"/>
                </a:solidFill>
                <a:latin typeface="+mj-lt"/>
              </a:rPr>
              <a:t> et al., JACI, 2013; </a:t>
            </a:r>
            <a:r>
              <a:rPr lang="en-US" sz="1400" b="0" dirty="0" err="1" smtClean="0">
                <a:solidFill>
                  <a:schemeClr val="bg2"/>
                </a:solidFill>
                <a:latin typeface="+mj-lt"/>
              </a:rPr>
              <a:t>Kass</a:t>
            </a:r>
            <a:r>
              <a:rPr lang="en-US" sz="1400" b="0" dirty="0" smtClean="0">
                <a:solidFill>
                  <a:schemeClr val="bg2"/>
                </a:solidFill>
                <a:latin typeface="+mj-lt"/>
              </a:rPr>
              <a:t> et al., Environ Health </a:t>
            </a:r>
            <a:r>
              <a:rPr lang="en-US" sz="1400" b="0" dirty="0" err="1" smtClean="0">
                <a:solidFill>
                  <a:schemeClr val="bg2"/>
                </a:solidFill>
                <a:latin typeface="+mj-lt"/>
              </a:rPr>
              <a:t>Perspect</a:t>
            </a:r>
            <a:r>
              <a:rPr lang="en-US" sz="1400" b="0" dirty="0" smtClean="0">
                <a:solidFill>
                  <a:schemeClr val="bg2"/>
                </a:solidFill>
                <a:latin typeface="+mj-lt"/>
              </a:rPr>
              <a:t>, 2009</a:t>
            </a:r>
            <a:endParaRPr lang="en-US" altLang="en-US" sz="1400" b="0" dirty="0">
              <a:solidFill>
                <a:schemeClr val="bg2"/>
              </a:solidFill>
              <a:latin typeface="+mj-lt"/>
            </a:endParaRPr>
          </a:p>
        </p:txBody>
      </p:sp>
      <p:pic>
        <p:nvPicPr>
          <p:cNvPr id="7" name="Picture 9" descr="Cockroach"/>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7075" b="20692"/>
          <a:stretch/>
        </p:blipFill>
        <p:spPr bwMode="auto">
          <a:xfrm>
            <a:off x="394256" y="398298"/>
            <a:ext cx="1202418" cy="110824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M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1810" y="398298"/>
            <a:ext cx="973416" cy="1136068"/>
          </a:xfrm>
          <a:prstGeom prst="rect">
            <a:avLst/>
          </a:prstGeom>
          <a:solidFill>
            <a:schemeClr val="bg2"/>
          </a:solidFill>
        </p:spPr>
      </p:pic>
      <p:sp>
        <p:nvSpPr>
          <p:cNvPr id="9" name="Rectangle 3"/>
          <p:cNvSpPr>
            <a:spLocks noGrp="1" noChangeArrowheads="1"/>
          </p:cNvSpPr>
          <p:nvPr>
            <p:ph type="body" sz="half" idx="1"/>
          </p:nvPr>
        </p:nvSpPr>
        <p:spPr>
          <a:xfrm>
            <a:off x="457200" y="2083531"/>
            <a:ext cx="4297680" cy="3128549"/>
          </a:xfrm>
        </p:spPr>
        <p:txBody>
          <a:bodyPr/>
          <a:lstStyle/>
          <a:p>
            <a:pPr eaLnBrk="1" hangingPunct="1">
              <a:buFontTx/>
              <a:buNone/>
            </a:pPr>
            <a:r>
              <a:rPr lang="en-US" u="sng" dirty="0" smtClean="0">
                <a:latin typeface="+mj-lt"/>
              </a:rPr>
              <a:t>Physical Changes</a:t>
            </a:r>
            <a:endParaRPr lang="en-US" dirty="0" smtClean="0">
              <a:latin typeface="+mj-lt"/>
            </a:endParaRPr>
          </a:p>
          <a:p>
            <a:pPr eaLnBrk="1" hangingPunct="1"/>
            <a:r>
              <a:rPr lang="en-US" sz="2000" b="0" dirty="0" smtClean="0">
                <a:latin typeface="+mj-lt"/>
              </a:rPr>
              <a:t>Kitchen and Bathroom</a:t>
            </a:r>
          </a:p>
          <a:p>
            <a:pPr lvl="1" eaLnBrk="1" hangingPunct="1"/>
            <a:r>
              <a:rPr lang="en-US" sz="1800" dirty="0" smtClean="0">
                <a:latin typeface="+mj-lt"/>
              </a:rPr>
              <a:t>Cleaning*</a:t>
            </a:r>
          </a:p>
          <a:p>
            <a:pPr lvl="1" eaLnBrk="1" hangingPunct="1"/>
            <a:r>
              <a:rPr lang="en-US" sz="1800" dirty="0" smtClean="0">
                <a:latin typeface="+mj-lt"/>
              </a:rPr>
              <a:t>Pesticide application (low toxicity)</a:t>
            </a:r>
          </a:p>
          <a:p>
            <a:pPr lvl="1" eaLnBrk="1" hangingPunct="1"/>
            <a:r>
              <a:rPr lang="en-US" sz="1800" dirty="0" smtClean="0">
                <a:latin typeface="+mj-lt"/>
              </a:rPr>
              <a:t>Sealing cracks and holes</a:t>
            </a:r>
          </a:p>
          <a:p>
            <a:pPr eaLnBrk="1" hangingPunct="1"/>
            <a:r>
              <a:rPr lang="en-US" sz="2000" b="0" dirty="0" smtClean="0">
                <a:latin typeface="+mj-lt"/>
              </a:rPr>
              <a:t>Patient’s Bedroom</a:t>
            </a:r>
          </a:p>
          <a:p>
            <a:pPr lvl="1" eaLnBrk="1" hangingPunct="1"/>
            <a:r>
              <a:rPr lang="en-US" sz="1800" dirty="0" smtClean="0">
                <a:latin typeface="+mj-lt"/>
              </a:rPr>
              <a:t>Cleaning*</a:t>
            </a:r>
          </a:p>
          <a:p>
            <a:pPr lvl="1" eaLnBrk="1" hangingPunct="1"/>
            <a:r>
              <a:rPr lang="en-US" sz="1800" dirty="0" smtClean="0">
                <a:latin typeface="+mj-lt"/>
              </a:rPr>
              <a:t>Pesticide (low toxicity)</a:t>
            </a:r>
          </a:p>
        </p:txBody>
      </p:sp>
      <p:sp>
        <p:nvSpPr>
          <p:cNvPr id="10" name="Rectangle 4"/>
          <p:cNvSpPr>
            <a:spLocks noGrp="1" noChangeArrowheads="1"/>
          </p:cNvSpPr>
          <p:nvPr>
            <p:ph type="body" sz="half" idx="4294967295"/>
          </p:nvPr>
        </p:nvSpPr>
        <p:spPr>
          <a:xfrm>
            <a:off x="4920396" y="2083531"/>
            <a:ext cx="4033837" cy="4199703"/>
          </a:xfrm>
          <a:prstGeom prst="rect">
            <a:avLst/>
          </a:prstGeom>
        </p:spPr>
        <p:txBody>
          <a:bodyPr/>
          <a:lstStyle/>
          <a:p>
            <a:pPr eaLnBrk="1" hangingPunct="1">
              <a:buFontTx/>
              <a:buNone/>
            </a:pPr>
            <a:r>
              <a:rPr lang="en-US" sz="2400" b="1" u="sng" dirty="0" smtClean="0">
                <a:solidFill>
                  <a:schemeClr val="bg2"/>
                </a:solidFill>
                <a:latin typeface="+mj-lt"/>
              </a:rPr>
              <a:t>Education</a:t>
            </a:r>
            <a:endParaRPr lang="en-US" sz="2400" b="1" dirty="0" smtClean="0">
              <a:solidFill>
                <a:schemeClr val="bg2"/>
              </a:solidFill>
              <a:latin typeface="+mj-lt"/>
            </a:endParaRPr>
          </a:p>
          <a:p>
            <a:pPr eaLnBrk="1" hangingPunct="1"/>
            <a:r>
              <a:rPr lang="en-US" sz="2000" dirty="0" smtClean="0">
                <a:solidFill>
                  <a:schemeClr val="bg2"/>
                </a:solidFill>
              </a:rPr>
              <a:t>Clean up spills</a:t>
            </a:r>
          </a:p>
          <a:p>
            <a:pPr eaLnBrk="1" hangingPunct="1"/>
            <a:r>
              <a:rPr lang="en-US" sz="2000" dirty="0" smtClean="0">
                <a:solidFill>
                  <a:schemeClr val="bg2"/>
                </a:solidFill>
              </a:rPr>
              <a:t>Eat only in kitchen</a:t>
            </a:r>
          </a:p>
          <a:p>
            <a:pPr eaLnBrk="1" hangingPunct="1"/>
            <a:r>
              <a:rPr lang="en-US" sz="2000" dirty="0" smtClean="0">
                <a:solidFill>
                  <a:schemeClr val="bg2"/>
                </a:solidFill>
              </a:rPr>
              <a:t>Use sealed food containers</a:t>
            </a:r>
          </a:p>
          <a:p>
            <a:pPr eaLnBrk="1" hangingPunct="1"/>
            <a:r>
              <a:rPr lang="en-US" sz="2000" dirty="0" smtClean="0">
                <a:solidFill>
                  <a:schemeClr val="bg2"/>
                </a:solidFill>
              </a:rPr>
              <a:t>Dispose of trash frequently</a:t>
            </a:r>
          </a:p>
          <a:p>
            <a:pPr eaLnBrk="1" hangingPunct="1"/>
            <a:endParaRPr lang="en-US" sz="2400" dirty="0" smtClean="0">
              <a:solidFill>
                <a:srgbClr val="FFCC00"/>
              </a:solidFill>
            </a:endParaRPr>
          </a:p>
          <a:p>
            <a:pPr eaLnBrk="1" hangingPunct="1"/>
            <a:endParaRPr lang="en-US" sz="2400" dirty="0" smtClean="0">
              <a:solidFill>
                <a:srgbClr val="FFCC00"/>
              </a:solidFill>
            </a:endParaRPr>
          </a:p>
        </p:txBody>
      </p:sp>
      <p:sp>
        <p:nvSpPr>
          <p:cNvPr id="12" name="Content Placeholder 4"/>
          <p:cNvSpPr txBox="1">
            <a:spLocks/>
          </p:cNvSpPr>
          <p:nvPr/>
        </p:nvSpPr>
        <p:spPr>
          <a:xfrm>
            <a:off x="457200" y="1600200"/>
            <a:ext cx="8229600" cy="58129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mj-lt"/>
              </a:rPr>
              <a:t>Integrated Pest Management (IPM)</a:t>
            </a:r>
            <a:endParaRPr lang="en-US" i="1" dirty="0" smtClean="0">
              <a:latin typeface="+mj-lt"/>
            </a:endParaRPr>
          </a:p>
        </p:txBody>
      </p:sp>
      <p:sp>
        <p:nvSpPr>
          <p:cNvPr id="13" name="Text Box 6"/>
          <p:cNvSpPr txBox="1">
            <a:spLocks noChangeArrowheads="1"/>
          </p:cNvSpPr>
          <p:nvPr/>
        </p:nvSpPr>
        <p:spPr bwMode="auto">
          <a:xfrm>
            <a:off x="352700" y="5534291"/>
            <a:ext cx="84317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17475" indent="-117475"/>
            <a:r>
              <a:rPr lang="en-US" dirty="0" smtClean="0">
                <a:solidFill>
                  <a:srgbClr val="FFFFFF"/>
                </a:solidFill>
                <a:latin typeface="+mj-lt"/>
              </a:rPr>
              <a:t>*Cleaning </a:t>
            </a:r>
            <a:r>
              <a:rPr lang="en-US" dirty="0">
                <a:solidFill>
                  <a:srgbClr val="FFFFFF"/>
                </a:solidFill>
                <a:latin typeface="+mj-lt"/>
              </a:rPr>
              <a:t>to remove dead </a:t>
            </a:r>
            <a:r>
              <a:rPr lang="en-US" dirty="0" smtClean="0">
                <a:solidFill>
                  <a:srgbClr val="FFFFFF"/>
                </a:solidFill>
                <a:latin typeface="+mj-lt"/>
              </a:rPr>
              <a:t>cockroaches, cockroach fecal pellets, or mouse urine that </a:t>
            </a:r>
            <a:r>
              <a:rPr lang="en-US" dirty="0">
                <a:solidFill>
                  <a:srgbClr val="FFFFFF"/>
                </a:solidFill>
                <a:latin typeface="+mj-lt"/>
              </a:rPr>
              <a:t>could contain </a:t>
            </a:r>
            <a:r>
              <a:rPr lang="en-US" dirty="0" smtClean="0">
                <a:solidFill>
                  <a:srgbClr val="FFFFFF"/>
                </a:solidFill>
                <a:latin typeface="+mj-lt"/>
              </a:rPr>
              <a:t>allergens</a:t>
            </a:r>
            <a:endParaRPr lang="en-US" dirty="0">
              <a:solidFill>
                <a:srgbClr val="FFFFFF"/>
              </a:solidFill>
              <a:latin typeface="+mj-lt"/>
            </a:endParaRPr>
          </a:p>
        </p:txBody>
      </p:sp>
    </p:spTree>
    <p:extLst>
      <p:ext uri="{BB962C8B-B14F-4D97-AF65-F5344CB8AC3E}">
        <p14:creationId xmlns:p14="http://schemas.microsoft.com/office/powerpoint/2010/main" val="217612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House Dust Mites</a:t>
            </a:r>
            <a:br>
              <a:rPr lang="en-US" dirty="0" smtClean="0"/>
            </a:br>
            <a:endParaRPr lang="en-US" dirty="0"/>
          </a:p>
        </p:txBody>
      </p:sp>
      <p:sp>
        <p:nvSpPr>
          <p:cNvPr id="6" name="Content Placeholder 4"/>
          <p:cNvSpPr>
            <a:spLocks noGrp="1"/>
          </p:cNvSpPr>
          <p:nvPr>
            <p:ph idx="1"/>
          </p:nvPr>
        </p:nvSpPr>
        <p:spPr>
          <a:xfrm>
            <a:off x="457200" y="1600200"/>
            <a:ext cx="8229600" cy="4123705"/>
          </a:xfrm>
        </p:spPr>
        <p:txBody>
          <a:bodyPr/>
          <a:lstStyle/>
          <a:p>
            <a:pPr>
              <a:buFont typeface="Wingdings" panose="05000000000000000000" pitchFamily="2" charset="2"/>
              <a:buChar char="q"/>
            </a:pPr>
            <a:r>
              <a:rPr lang="en-US" dirty="0" smtClean="0">
                <a:latin typeface="+mj-lt"/>
              </a:rPr>
              <a:t>Encase mattress and pillow(s) in allergen-impermeable covers</a:t>
            </a:r>
          </a:p>
          <a:p>
            <a:pPr>
              <a:buFont typeface="Wingdings" panose="05000000000000000000" pitchFamily="2" charset="2"/>
              <a:buChar char="q"/>
            </a:pPr>
            <a:r>
              <a:rPr lang="en-US" dirty="0" smtClean="0">
                <a:latin typeface="+mj-lt"/>
              </a:rPr>
              <a:t>Wash sheets and blankets weekly</a:t>
            </a:r>
            <a:endParaRPr lang="en-US"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pic>
        <p:nvPicPr>
          <p:cNvPr id="7" name="Picture 2" descr="House dust m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92" y="402336"/>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37744" y="6419088"/>
            <a:ext cx="718195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a:t>
            </a:r>
            <a:r>
              <a:rPr lang="en-US" sz="1400" b="0" dirty="0" err="1" smtClean="0">
                <a:solidFill>
                  <a:schemeClr val="bg2"/>
                </a:solidFill>
                <a:latin typeface="+mj-lt"/>
              </a:rPr>
              <a:t>Portnoy</a:t>
            </a:r>
            <a:r>
              <a:rPr lang="en-US" sz="1400" b="0" dirty="0" smtClean="0">
                <a:solidFill>
                  <a:schemeClr val="bg2"/>
                </a:solidFill>
                <a:latin typeface="+mj-lt"/>
              </a:rPr>
              <a:t> et al., Ann Allergy Asthma </a:t>
            </a:r>
            <a:r>
              <a:rPr lang="en-US" sz="1400" b="0" dirty="0" err="1" smtClean="0">
                <a:solidFill>
                  <a:schemeClr val="bg2"/>
                </a:solidFill>
                <a:latin typeface="+mj-lt"/>
              </a:rPr>
              <a:t>Immunol</a:t>
            </a:r>
            <a:r>
              <a:rPr lang="en-US" sz="1400" b="0" dirty="0" smtClean="0">
                <a:solidFill>
                  <a:schemeClr val="bg2"/>
                </a:solidFill>
                <a:latin typeface="+mj-lt"/>
              </a:rPr>
              <a:t>, 2013</a:t>
            </a:r>
            <a:endParaRPr lang="en-US" altLang="en-US" sz="1400" b="0" dirty="0">
              <a:solidFill>
                <a:schemeClr val="bg2"/>
              </a:solidFill>
              <a:latin typeface="+mj-lt"/>
            </a:endParaRPr>
          </a:p>
        </p:txBody>
      </p:sp>
    </p:spTree>
    <p:extLst>
      <p:ext uri="{BB962C8B-B14F-4D97-AF65-F5344CB8AC3E}">
        <p14:creationId xmlns:p14="http://schemas.microsoft.com/office/powerpoint/2010/main" val="64361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House Dust Mites</a:t>
            </a:r>
            <a:br>
              <a:rPr lang="en-US" dirty="0" smtClean="0"/>
            </a:br>
            <a:endParaRPr lang="en-US" dirty="0"/>
          </a:p>
        </p:txBody>
      </p:sp>
      <p:sp>
        <p:nvSpPr>
          <p:cNvPr id="6" name="Content Placeholder 4"/>
          <p:cNvSpPr>
            <a:spLocks noGrp="1"/>
          </p:cNvSpPr>
          <p:nvPr>
            <p:ph idx="1"/>
          </p:nvPr>
        </p:nvSpPr>
        <p:spPr>
          <a:xfrm>
            <a:off x="457200" y="1600200"/>
            <a:ext cx="8229600" cy="4123705"/>
          </a:xfrm>
        </p:spPr>
        <p:txBody>
          <a:bodyPr/>
          <a:lstStyle/>
          <a:p>
            <a:pPr>
              <a:buFont typeface="Wingdings" panose="05000000000000000000" pitchFamily="2" charset="2"/>
              <a:buChar char="q"/>
            </a:pPr>
            <a:r>
              <a:rPr lang="en-US" dirty="0" smtClean="0">
                <a:latin typeface="+mj-lt"/>
              </a:rPr>
              <a:t>Encase mattress and pillow(s) in allergen-impermeable covers</a:t>
            </a:r>
          </a:p>
          <a:p>
            <a:pPr>
              <a:buFont typeface="Wingdings" panose="05000000000000000000" pitchFamily="2" charset="2"/>
              <a:buChar char="q"/>
            </a:pPr>
            <a:r>
              <a:rPr lang="en-US" dirty="0" smtClean="0">
                <a:latin typeface="+mj-lt"/>
              </a:rPr>
              <a:t>Wash sheets and blankets weekly</a:t>
            </a:r>
            <a:endParaRPr lang="en-US"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pic>
        <p:nvPicPr>
          <p:cNvPr id="7" name="Picture 2" descr="House dust m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92" y="402336"/>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37744" y="6419088"/>
            <a:ext cx="718195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a:t>
            </a:r>
            <a:r>
              <a:rPr lang="en-US" sz="1400" b="0" dirty="0" err="1" smtClean="0">
                <a:solidFill>
                  <a:schemeClr val="bg2"/>
                </a:solidFill>
                <a:latin typeface="+mj-lt"/>
              </a:rPr>
              <a:t>Portnoy</a:t>
            </a:r>
            <a:r>
              <a:rPr lang="en-US" sz="1400" b="0" dirty="0" smtClean="0">
                <a:solidFill>
                  <a:schemeClr val="bg2"/>
                </a:solidFill>
                <a:latin typeface="+mj-lt"/>
              </a:rPr>
              <a:t> et al., Ann Allergy Asthma </a:t>
            </a:r>
            <a:r>
              <a:rPr lang="en-US" sz="1400" b="0" dirty="0" err="1" smtClean="0">
                <a:solidFill>
                  <a:schemeClr val="bg2"/>
                </a:solidFill>
                <a:latin typeface="+mj-lt"/>
              </a:rPr>
              <a:t>Immunol</a:t>
            </a:r>
            <a:r>
              <a:rPr lang="en-US" sz="1400" b="0" dirty="0" smtClean="0">
                <a:solidFill>
                  <a:schemeClr val="bg2"/>
                </a:solidFill>
                <a:latin typeface="+mj-lt"/>
              </a:rPr>
              <a:t>, 2013</a:t>
            </a:r>
            <a:endParaRPr lang="en-US" altLang="en-US" sz="1400" b="0" dirty="0">
              <a:solidFill>
                <a:schemeClr val="bg2"/>
              </a:solidFill>
              <a:latin typeface="+mj-lt"/>
            </a:endParaRPr>
          </a:p>
        </p:txBody>
      </p:sp>
      <p:grpSp>
        <p:nvGrpSpPr>
          <p:cNvPr id="2" name="Group 1" descr="Guidelines written by allergists regarding environmental assessment and exposure control of house dust mites"/>
          <p:cNvGrpSpPr/>
          <p:nvPr/>
        </p:nvGrpSpPr>
        <p:grpSpPr>
          <a:xfrm>
            <a:off x="1342687" y="2993618"/>
            <a:ext cx="6657975" cy="3315742"/>
            <a:chOff x="1342687" y="2993618"/>
            <a:chExt cx="6657975" cy="3315742"/>
          </a:xfrm>
        </p:grpSpPr>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2687" y="2993618"/>
              <a:ext cx="6657975" cy="165735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433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2114" b="326"/>
            <a:stretch/>
          </p:blipFill>
          <p:spPr bwMode="auto">
            <a:xfrm>
              <a:off x="1804649" y="5166360"/>
              <a:ext cx="5734050" cy="114300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9" name="Right Arrow 8"/>
            <p:cNvSpPr/>
            <p:nvPr/>
          </p:nvSpPr>
          <p:spPr>
            <a:xfrm rot="5400000">
              <a:off x="4300627" y="4702397"/>
              <a:ext cx="324458"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Tree>
    <p:extLst>
      <p:ext uri="{BB962C8B-B14F-4D97-AF65-F5344CB8AC3E}">
        <p14:creationId xmlns:p14="http://schemas.microsoft.com/office/powerpoint/2010/main" val="1370316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House Dust Mites</a:t>
            </a:r>
            <a:br>
              <a:rPr lang="en-US" dirty="0" smtClean="0"/>
            </a:br>
            <a:endParaRPr lang="en-US" dirty="0"/>
          </a:p>
        </p:txBody>
      </p:sp>
      <p:sp>
        <p:nvSpPr>
          <p:cNvPr id="6" name="Content Placeholder 4"/>
          <p:cNvSpPr>
            <a:spLocks noGrp="1"/>
          </p:cNvSpPr>
          <p:nvPr>
            <p:ph idx="1"/>
          </p:nvPr>
        </p:nvSpPr>
        <p:spPr>
          <a:xfrm>
            <a:off x="457200" y="1600200"/>
            <a:ext cx="8229600" cy="4123705"/>
          </a:xfrm>
        </p:spPr>
        <p:txBody>
          <a:bodyPr/>
          <a:lstStyle/>
          <a:p>
            <a:pPr>
              <a:buFont typeface="Wingdings" panose="05000000000000000000" pitchFamily="2" charset="2"/>
              <a:buChar char="q"/>
            </a:pPr>
            <a:r>
              <a:rPr lang="en-US" dirty="0" smtClean="0">
                <a:latin typeface="+mj-lt"/>
              </a:rPr>
              <a:t>Encase mattress and pillow(s) in allergen-impermeable covers</a:t>
            </a:r>
          </a:p>
          <a:p>
            <a:pPr>
              <a:buFont typeface="Wingdings" panose="05000000000000000000" pitchFamily="2" charset="2"/>
              <a:buChar char="q"/>
            </a:pPr>
            <a:r>
              <a:rPr lang="en-US" dirty="0" smtClean="0">
                <a:latin typeface="+mj-lt"/>
              </a:rPr>
              <a:t>Wash sheets and blankets weekly</a:t>
            </a:r>
            <a:endParaRPr lang="en-US"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pic>
        <p:nvPicPr>
          <p:cNvPr id="7" name="Picture 2" descr="House dust m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92" y="402336"/>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37744" y="6419088"/>
            <a:ext cx="695946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a:t>
            </a:r>
            <a:r>
              <a:rPr lang="en-US" sz="1400" b="0" dirty="0" err="1" smtClean="0">
                <a:solidFill>
                  <a:schemeClr val="bg2"/>
                </a:solidFill>
                <a:latin typeface="+mj-lt"/>
              </a:rPr>
              <a:t>Portnoy</a:t>
            </a:r>
            <a:r>
              <a:rPr lang="en-US" sz="1400" b="0" dirty="0" smtClean="0">
                <a:solidFill>
                  <a:schemeClr val="bg2"/>
                </a:solidFill>
                <a:latin typeface="+mj-lt"/>
              </a:rPr>
              <a:t> et al., Ann Allergy Asthma </a:t>
            </a:r>
            <a:r>
              <a:rPr lang="en-US" sz="1400" b="0" dirty="0" err="1" smtClean="0">
                <a:solidFill>
                  <a:schemeClr val="bg2"/>
                </a:solidFill>
                <a:latin typeface="+mj-lt"/>
              </a:rPr>
              <a:t>Immunol</a:t>
            </a:r>
            <a:r>
              <a:rPr lang="en-US" sz="1400" b="0" dirty="0" smtClean="0">
                <a:solidFill>
                  <a:schemeClr val="bg2"/>
                </a:solidFill>
                <a:latin typeface="+mj-lt"/>
              </a:rPr>
              <a:t>, 2013</a:t>
            </a:r>
            <a:endParaRPr lang="en-US" altLang="en-US" sz="1400" b="0" dirty="0">
              <a:solidFill>
                <a:schemeClr val="bg2"/>
              </a:solidFill>
              <a:latin typeface="+mj-lt"/>
            </a:endParaRPr>
          </a:p>
        </p:txBody>
      </p:sp>
      <p:grpSp>
        <p:nvGrpSpPr>
          <p:cNvPr id="2" name="Group 1" descr="Guidelines written by allergists regarding environmental assessment and exposure control of house dust mites "/>
          <p:cNvGrpSpPr/>
          <p:nvPr/>
        </p:nvGrpSpPr>
        <p:grpSpPr>
          <a:xfrm>
            <a:off x="1342687" y="2993618"/>
            <a:ext cx="6657975" cy="3425470"/>
            <a:chOff x="1342687" y="2993618"/>
            <a:chExt cx="6657975" cy="3425470"/>
          </a:xfrm>
        </p:grpSpPr>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649" y="5161734"/>
              <a:ext cx="5734050" cy="1257354"/>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687" y="2993618"/>
              <a:ext cx="6657975" cy="165735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Right Arrow 10"/>
            <p:cNvSpPr/>
            <p:nvPr/>
          </p:nvSpPr>
          <p:spPr>
            <a:xfrm rot="5400000">
              <a:off x="4300627" y="4702397"/>
              <a:ext cx="324458"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cxnSp>
        <p:nvCxnSpPr>
          <p:cNvPr id="3" name="Straight Connector 2"/>
          <p:cNvCxnSpPr/>
          <p:nvPr/>
        </p:nvCxnSpPr>
        <p:spPr>
          <a:xfrm>
            <a:off x="5589641" y="5358384"/>
            <a:ext cx="1828800" cy="0"/>
          </a:xfrm>
          <a:prstGeom prst="line">
            <a:avLst/>
          </a:prstGeom>
          <a:ln w="25400">
            <a:solidFill>
              <a:srgbClr val="F836E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32922" y="5577840"/>
            <a:ext cx="914400" cy="0"/>
          </a:xfrm>
          <a:prstGeom prst="line">
            <a:avLst/>
          </a:prstGeom>
          <a:ln w="25400">
            <a:solidFill>
              <a:srgbClr val="F836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581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House Dust Mites</a:t>
            </a:r>
            <a:br>
              <a:rPr lang="en-US" dirty="0" smtClean="0"/>
            </a:br>
            <a:endParaRPr lang="en-US" dirty="0"/>
          </a:p>
        </p:txBody>
      </p:sp>
      <p:sp>
        <p:nvSpPr>
          <p:cNvPr id="6" name="Content Placeholder 4"/>
          <p:cNvSpPr>
            <a:spLocks noGrp="1"/>
          </p:cNvSpPr>
          <p:nvPr>
            <p:ph idx="1"/>
          </p:nvPr>
        </p:nvSpPr>
        <p:spPr>
          <a:xfrm>
            <a:off x="457200" y="1600200"/>
            <a:ext cx="8229600" cy="4123705"/>
          </a:xfrm>
        </p:spPr>
        <p:txBody>
          <a:bodyPr/>
          <a:lstStyle/>
          <a:p>
            <a:pPr>
              <a:buFont typeface="Wingdings" panose="05000000000000000000" pitchFamily="2" charset="2"/>
              <a:buChar char="q"/>
            </a:pPr>
            <a:r>
              <a:rPr lang="en-US" dirty="0" smtClean="0">
                <a:latin typeface="+mj-lt"/>
              </a:rPr>
              <a:t>Encase mattress and pillow(s) in allergen-impermeable covers</a:t>
            </a:r>
          </a:p>
          <a:p>
            <a:pPr>
              <a:buFont typeface="Wingdings" panose="05000000000000000000" pitchFamily="2" charset="2"/>
              <a:buChar char="q"/>
            </a:pPr>
            <a:r>
              <a:rPr lang="en-US" dirty="0" smtClean="0">
                <a:latin typeface="+mj-lt"/>
              </a:rPr>
              <a:t>Wash sheets and blankets weekly</a:t>
            </a:r>
            <a:endParaRPr lang="en-US"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pic>
        <p:nvPicPr>
          <p:cNvPr id="7" name="Picture 2" descr="House dust m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92" y="402336"/>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37744" y="6419088"/>
            <a:ext cx="695946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a:t>
            </a:r>
            <a:r>
              <a:rPr lang="en-US" sz="1400" b="0" dirty="0" err="1" smtClean="0">
                <a:solidFill>
                  <a:schemeClr val="bg2"/>
                </a:solidFill>
                <a:latin typeface="+mj-lt"/>
              </a:rPr>
              <a:t>Portnoy</a:t>
            </a:r>
            <a:r>
              <a:rPr lang="en-US" sz="1400" b="0" dirty="0" smtClean="0">
                <a:solidFill>
                  <a:schemeClr val="bg2"/>
                </a:solidFill>
                <a:latin typeface="+mj-lt"/>
              </a:rPr>
              <a:t> et al., Ann Allergy Asthma </a:t>
            </a:r>
            <a:r>
              <a:rPr lang="en-US" sz="1400" b="0" dirty="0" err="1" smtClean="0">
                <a:solidFill>
                  <a:schemeClr val="bg2"/>
                </a:solidFill>
                <a:latin typeface="+mj-lt"/>
              </a:rPr>
              <a:t>Immunol</a:t>
            </a:r>
            <a:r>
              <a:rPr lang="en-US" sz="1400" b="0" dirty="0" smtClean="0">
                <a:solidFill>
                  <a:schemeClr val="bg2"/>
                </a:solidFill>
                <a:latin typeface="+mj-lt"/>
              </a:rPr>
              <a:t>, 2013</a:t>
            </a:r>
            <a:endParaRPr lang="en-US" altLang="en-US" sz="1400" b="0" dirty="0">
              <a:solidFill>
                <a:schemeClr val="bg2"/>
              </a:solidFill>
              <a:latin typeface="+mj-lt"/>
            </a:endParaRPr>
          </a:p>
        </p:txBody>
      </p:sp>
      <p:grpSp>
        <p:nvGrpSpPr>
          <p:cNvPr id="2" name="Group 1" descr="Guidelines written by allergists regarding environmental assessment and exposure control of house dust mites "/>
          <p:cNvGrpSpPr/>
          <p:nvPr/>
        </p:nvGrpSpPr>
        <p:grpSpPr>
          <a:xfrm>
            <a:off x="1342687" y="2993618"/>
            <a:ext cx="6657975" cy="3425470"/>
            <a:chOff x="1342687" y="2993618"/>
            <a:chExt cx="6657975" cy="3425470"/>
          </a:xfrm>
        </p:grpSpPr>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649" y="5161734"/>
              <a:ext cx="5734050" cy="1257354"/>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687" y="2993618"/>
              <a:ext cx="6657975" cy="165735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Right Arrow 10"/>
            <p:cNvSpPr/>
            <p:nvPr/>
          </p:nvSpPr>
          <p:spPr>
            <a:xfrm rot="5400000">
              <a:off x="4300627" y="4702397"/>
              <a:ext cx="324458"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cxnSp>
        <p:nvCxnSpPr>
          <p:cNvPr id="3" name="Straight Connector 2"/>
          <p:cNvCxnSpPr/>
          <p:nvPr/>
        </p:nvCxnSpPr>
        <p:spPr>
          <a:xfrm>
            <a:off x="2521974" y="5760720"/>
            <a:ext cx="4896467" cy="0"/>
          </a:xfrm>
          <a:prstGeom prst="line">
            <a:avLst/>
          </a:prstGeom>
          <a:ln w="25400">
            <a:solidFill>
              <a:srgbClr val="F836E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32922" y="5992749"/>
            <a:ext cx="589052" cy="0"/>
          </a:xfrm>
          <a:prstGeom prst="line">
            <a:avLst/>
          </a:prstGeom>
          <a:ln w="25400">
            <a:solidFill>
              <a:srgbClr val="F836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14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House Dust Mites</a:t>
            </a:r>
            <a:br>
              <a:rPr lang="en-US" dirty="0" smtClean="0"/>
            </a:br>
            <a:endParaRPr lang="en-US" dirty="0"/>
          </a:p>
        </p:txBody>
      </p:sp>
      <p:sp>
        <p:nvSpPr>
          <p:cNvPr id="6" name="Content Placeholder 4"/>
          <p:cNvSpPr>
            <a:spLocks noGrp="1"/>
          </p:cNvSpPr>
          <p:nvPr>
            <p:ph idx="1"/>
          </p:nvPr>
        </p:nvSpPr>
        <p:spPr>
          <a:xfrm>
            <a:off x="457200" y="1600200"/>
            <a:ext cx="8229600" cy="4123705"/>
          </a:xfrm>
        </p:spPr>
        <p:txBody>
          <a:bodyPr/>
          <a:lstStyle/>
          <a:p>
            <a:pPr>
              <a:buFont typeface="Wingdings" panose="05000000000000000000" pitchFamily="2" charset="2"/>
              <a:buChar char="q"/>
            </a:pPr>
            <a:r>
              <a:rPr lang="en-US" dirty="0" smtClean="0">
                <a:latin typeface="+mj-lt"/>
              </a:rPr>
              <a:t>Encase mattress and pillow(s) in allergen-impermeable covers</a:t>
            </a:r>
          </a:p>
          <a:p>
            <a:pPr>
              <a:buFont typeface="Wingdings" panose="05000000000000000000" pitchFamily="2" charset="2"/>
              <a:buChar char="q"/>
            </a:pPr>
            <a:r>
              <a:rPr lang="en-US" dirty="0" smtClean="0">
                <a:latin typeface="+mj-lt"/>
              </a:rPr>
              <a:t>Wash sheets and blankets weekly</a:t>
            </a:r>
            <a:endParaRPr lang="en-US" i="1" dirty="0">
              <a:latin typeface="+mj-lt"/>
            </a:endParaRPr>
          </a:p>
          <a:p>
            <a:pPr marL="0" indent="0">
              <a:buNone/>
            </a:pPr>
            <a:endParaRPr lang="en-US" dirty="0" smtClean="0">
              <a:latin typeface="+mj-lt"/>
            </a:endParaRPr>
          </a:p>
          <a:p>
            <a:pPr marL="0" indent="0">
              <a:buNone/>
            </a:pPr>
            <a:endParaRPr lang="en-US" sz="1000" dirty="0" smtClean="0">
              <a:latin typeface="+mj-lt"/>
            </a:endParaRPr>
          </a:p>
          <a:p>
            <a:pPr marL="0" indent="0">
              <a:buNone/>
            </a:pPr>
            <a:r>
              <a:rPr lang="en-US" b="0" dirty="0" smtClean="0">
                <a:latin typeface="+mj-lt"/>
              </a:rPr>
              <a:t>	</a:t>
            </a:r>
            <a:endParaRPr lang="en-US" dirty="0" smtClean="0">
              <a:latin typeface="+mj-lt"/>
            </a:endParaRPr>
          </a:p>
        </p:txBody>
      </p:sp>
      <p:pic>
        <p:nvPicPr>
          <p:cNvPr id="7" name="Picture 2" descr="House dust m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192" y="402336"/>
            <a:ext cx="949495" cy="110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4"/>
          <p:cNvSpPr txBox="1">
            <a:spLocks noChangeArrowheads="1"/>
          </p:cNvSpPr>
          <p:nvPr/>
        </p:nvSpPr>
        <p:spPr bwMode="auto">
          <a:xfrm>
            <a:off x="237744" y="6419088"/>
            <a:ext cx="695946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a:t>
            </a:r>
            <a:r>
              <a:rPr lang="en-US" sz="1400" b="0" dirty="0" err="1" smtClean="0">
                <a:solidFill>
                  <a:schemeClr val="bg2"/>
                </a:solidFill>
                <a:latin typeface="+mj-lt"/>
              </a:rPr>
              <a:t>Portnoy</a:t>
            </a:r>
            <a:r>
              <a:rPr lang="en-US" sz="1400" b="0" dirty="0" smtClean="0">
                <a:solidFill>
                  <a:schemeClr val="bg2"/>
                </a:solidFill>
                <a:latin typeface="+mj-lt"/>
              </a:rPr>
              <a:t> et al., Ann Allergy Asthma </a:t>
            </a:r>
            <a:r>
              <a:rPr lang="en-US" sz="1400" b="0" dirty="0" err="1" smtClean="0">
                <a:solidFill>
                  <a:schemeClr val="bg2"/>
                </a:solidFill>
                <a:latin typeface="+mj-lt"/>
              </a:rPr>
              <a:t>Immunol</a:t>
            </a:r>
            <a:r>
              <a:rPr lang="en-US" sz="1400" b="0" dirty="0" smtClean="0">
                <a:solidFill>
                  <a:schemeClr val="bg2"/>
                </a:solidFill>
                <a:latin typeface="+mj-lt"/>
              </a:rPr>
              <a:t>, 2013</a:t>
            </a:r>
            <a:endParaRPr lang="en-US" altLang="en-US" sz="1400" b="0" dirty="0">
              <a:solidFill>
                <a:schemeClr val="bg2"/>
              </a:solidFill>
              <a:latin typeface="+mj-lt"/>
            </a:endParaRPr>
          </a:p>
        </p:txBody>
      </p:sp>
      <p:grpSp>
        <p:nvGrpSpPr>
          <p:cNvPr id="2" name="Group 1" descr="Guidelines written by allergists regarding environmental assessment and exposure control of house dust mites "/>
          <p:cNvGrpSpPr/>
          <p:nvPr/>
        </p:nvGrpSpPr>
        <p:grpSpPr>
          <a:xfrm>
            <a:off x="1342687" y="2993618"/>
            <a:ext cx="6657975" cy="3425470"/>
            <a:chOff x="1342687" y="2993618"/>
            <a:chExt cx="6657975" cy="3425470"/>
          </a:xfrm>
        </p:grpSpPr>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649" y="5161734"/>
              <a:ext cx="5734050" cy="1257354"/>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43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2687" y="2993618"/>
              <a:ext cx="6657975" cy="1657350"/>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1" name="Right Arrow 10"/>
            <p:cNvSpPr/>
            <p:nvPr/>
          </p:nvSpPr>
          <p:spPr>
            <a:xfrm rot="5400000">
              <a:off x="4300627" y="4702397"/>
              <a:ext cx="324458"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cxnSp>
        <p:nvCxnSpPr>
          <p:cNvPr id="3" name="Straight Connector 2"/>
          <p:cNvCxnSpPr/>
          <p:nvPr/>
        </p:nvCxnSpPr>
        <p:spPr>
          <a:xfrm>
            <a:off x="2847322" y="6172200"/>
            <a:ext cx="4571119" cy="0"/>
          </a:xfrm>
          <a:prstGeom prst="line">
            <a:avLst/>
          </a:prstGeom>
          <a:ln w="25400">
            <a:solidFill>
              <a:srgbClr val="F836E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932922" y="6400800"/>
            <a:ext cx="4733349" cy="0"/>
          </a:xfrm>
          <a:prstGeom prst="line">
            <a:avLst/>
          </a:prstGeom>
          <a:ln w="25400">
            <a:solidFill>
              <a:srgbClr val="F836E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14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Management of Indoor Molds</a:t>
            </a:r>
            <a:br>
              <a:rPr lang="en-US" dirty="0" smtClean="0"/>
            </a:br>
            <a:endParaRPr lang="en-US" dirty="0"/>
          </a:p>
        </p:txBody>
      </p:sp>
      <p:pic>
        <p:nvPicPr>
          <p:cNvPr id="14" name="Picture 4" descr="Example of indoor mol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73" t="27688" r="47569" b="22548"/>
          <a:stretch/>
        </p:blipFill>
        <p:spPr bwMode="auto">
          <a:xfrm>
            <a:off x="393192" y="402336"/>
            <a:ext cx="986147" cy="1106424"/>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237744" y="6419088"/>
            <a:ext cx="7181959"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www.cdc.gov/mold</a:t>
            </a:r>
            <a:endParaRPr lang="en-US" altLang="en-US" sz="1400" b="0" dirty="0">
              <a:solidFill>
                <a:schemeClr val="bg2"/>
              </a:solidFill>
              <a:latin typeface="+mj-lt"/>
            </a:endParaRPr>
          </a:p>
        </p:txBody>
      </p:sp>
      <p:sp>
        <p:nvSpPr>
          <p:cNvPr id="7" name="Content Placeholder 4"/>
          <p:cNvSpPr txBox="1">
            <a:spLocks/>
          </p:cNvSpPr>
          <p:nvPr/>
        </p:nvSpPr>
        <p:spPr>
          <a:xfrm>
            <a:off x="457200" y="1600201"/>
            <a:ext cx="8229600" cy="3060700"/>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mj-lt"/>
              </a:rPr>
              <a:t>Decrease indoor humidity to &lt;50%</a:t>
            </a:r>
          </a:p>
          <a:p>
            <a:pPr>
              <a:buFont typeface="Wingdings" panose="05000000000000000000" pitchFamily="2" charset="2"/>
              <a:buChar char="q"/>
            </a:pPr>
            <a:r>
              <a:rPr lang="en-US" b="0" dirty="0" smtClean="0">
                <a:latin typeface="+mj-lt"/>
              </a:rPr>
              <a:t>Ventilate bathrooms and kitchens</a:t>
            </a:r>
          </a:p>
          <a:p>
            <a:pPr>
              <a:buFont typeface="Wingdings" panose="05000000000000000000" pitchFamily="2" charset="2"/>
              <a:buChar char="q"/>
            </a:pPr>
            <a:r>
              <a:rPr lang="en-US" b="0" dirty="0" smtClean="0">
                <a:latin typeface="+mj-lt"/>
              </a:rPr>
              <a:t>Repair leaks</a:t>
            </a:r>
          </a:p>
          <a:p>
            <a:pPr>
              <a:buFont typeface="Wingdings" panose="05000000000000000000" pitchFamily="2" charset="2"/>
              <a:buChar char="q"/>
            </a:pPr>
            <a:r>
              <a:rPr lang="en-US" b="0" dirty="0" smtClean="0">
                <a:latin typeface="+mj-lt"/>
              </a:rPr>
              <a:t>Address water condensation problems</a:t>
            </a:r>
          </a:p>
          <a:p>
            <a:pPr marL="0" indent="0">
              <a:buFont typeface="Wingdings" pitchFamily="2" charset="2"/>
              <a:buNone/>
            </a:pPr>
            <a:endParaRPr lang="en-US" dirty="0" smtClean="0">
              <a:latin typeface="+mj-lt"/>
            </a:endParaRPr>
          </a:p>
          <a:p>
            <a:pPr marL="0" indent="0">
              <a:buFont typeface="Wingdings" pitchFamily="2" charset="2"/>
              <a:buNone/>
            </a:pPr>
            <a:endParaRPr lang="en-US" sz="1000" dirty="0" smtClean="0">
              <a:latin typeface="+mj-lt"/>
            </a:endParaRPr>
          </a:p>
          <a:p>
            <a:pPr marL="0" indent="0">
              <a:buFont typeface="Wingdings" pitchFamily="2" charset="2"/>
              <a:buNone/>
            </a:pPr>
            <a:r>
              <a:rPr lang="en-US" b="0" dirty="0" smtClean="0">
                <a:latin typeface="+mj-lt"/>
              </a:rPr>
              <a:t>	</a:t>
            </a:r>
            <a:endParaRPr lang="en-US" dirty="0" smtClean="0">
              <a:latin typeface="+mj-lt"/>
            </a:endParaRPr>
          </a:p>
        </p:txBody>
      </p:sp>
    </p:spTree>
    <p:extLst>
      <p:ext uri="{BB962C8B-B14F-4D97-AF65-F5344CB8AC3E}">
        <p14:creationId xmlns:p14="http://schemas.microsoft.com/office/powerpoint/2010/main" val="1069535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4"/>
          <p:cNvSpPr txBox="1">
            <a:spLocks/>
          </p:cNvSpPr>
          <p:nvPr/>
        </p:nvSpPr>
        <p:spPr>
          <a:xfrm>
            <a:off x="457200" y="1600200"/>
            <a:ext cx="7377953" cy="4123705"/>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n-US" dirty="0" smtClean="0">
                <a:latin typeface="+mj-lt"/>
              </a:rPr>
              <a:t>When possible, stay indoors with windows closed       in an air-conditioned environment during peak pollen season </a:t>
            </a:r>
          </a:p>
          <a:p>
            <a:pPr marL="0" indent="0">
              <a:buFont typeface="Wingdings" pitchFamily="2" charset="2"/>
              <a:buNone/>
            </a:pPr>
            <a:endParaRPr lang="en-US" dirty="0" smtClean="0">
              <a:latin typeface="+mj-lt"/>
            </a:endParaRPr>
          </a:p>
          <a:p>
            <a:pPr marL="0" indent="0">
              <a:buFont typeface="Wingdings" pitchFamily="2" charset="2"/>
              <a:buNone/>
            </a:pPr>
            <a:endParaRPr lang="en-US" sz="1000" dirty="0" smtClean="0">
              <a:latin typeface="+mj-lt"/>
            </a:endParaRPr>
          </a:p>
          <a:p>
            <a:pPr marL="0" indent="0">
              <a:buFont typeface="Wingdings" pitchFamily="2" charset="2"/>
              <a:buNone/>
            </a:pPr>
            <a:r>
              <a:rPr lang="en-US" b="0" dirty="0" smtClean="0">
                <a:latin typeface="+mj-lt"/>
              </a:rPr>
              <a:t>	</a:t>
            </a:r>
            <a:endParaRPr lang="en-US" dirty="0" smtClean="0">
              <a:latin typeface="+mj-lt"/>
            </a:endParaRPr>
          </a:p>
        </p:txBody>
      </p:sp>
      <p:sp>
        <p:nvSpPr>
          <p:cNvPr id="4" name="Title 3"/>
          <p:cNvSpPr>
            <a:spLocks noGrp="1"/>
          </p:cNvSpPr>
          <p:nvPr>
            <p:ph type="title"/>
          </p:nvPr>
        </p:nvSpPr>
        <p:spPr/>
        <p:txBody>
          <a:bodyPr/>
          <a:lstStyle/>
          <a:p>
            <a:r>
              <a:rPr lang="en-US" dirty="0" smtClean="0"/>
              <a:t>Management of Outdoor Inhalant Allergens </a:t>
            </a:r>
            <a:br>
              <a:rPr lang="en-US" dirty="0" smtClean="0"/>
            </a:br>
            <a:endParaRPr lang="en-US" dirty="0"/>
          </a:p>
        </p:txBody>
      </p:sp>
      <p:pic>
        <p:nvPicPr>
          <p:cNvPr id="1029" name="Picture 5" descr="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6820" y="1128156"/>
            <a:ext cx="1130261" cy="1130261"/>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a:off x="332509" y="5878270"/>
            <a:ext cx="8481045"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3" name="Group 2" descr="Weed plant, grass and a tree"/>
          <p:cNvGrpSpPr/>
          <p:nvPr/>
        </p:nvGrpSpPr>
        <p:grpSpPr>
          <a:xfrm>
            <a:off x="6858148" y="2693465"/>
            <a:ext cx="1976156" cy="3194705"/>
            <a:chOff x="6858148" y="2693465"/>
            <a:chExt cx="1976156" cy="3194705"/>
          </a:xfrm>
        </p:grpSpPr>
        <p:sp>
          <p:nvSpPr>
            <p:cNvPr id="12" name="Rectangle 11"/>
            <p:cNvSpPr/>
            <p:nvPr/>
          </p:nvSpPr>
          <p:spPr>
            <a:xfrm>
              <a:off x="7802084" y="3938250"/>
              <a:ext cx="467089" cy="19400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Diagonal Stripe 12"/>
            <p:cNvSpPr/>
            <p:nvPr/>
          </p:nvSpPr>
          <p:spPr>
            <a:xfrm flipV="1">
              <a:off x="7096594" y="5294432"/>
              <a:ext cx="89415" cy="593737"/>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6" name="Diagonal Stripe 25"/>
            <p:cNvSpPr/>
            <p:nvPr/>
          </p:nvSpPr>
          <p:spPr>
            <a:xfrm flipV="1">
              <a:off x="7182592" y="56298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7" name="Diagonal Stripe 26"/>
            <p:cNvSpPr/>
            <p:nvPr/>
          </p:nvSpPr>
          <p:spPr>
            <a:xfrm flipH="1" flipV="1">
              <a:off x="7334992" y="562785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8" name="Diagonal Stripe 27"/>
            <p:cNvSpPr/>
            <p:nvPr/>
          </p:nvSpPr>
          <p:spPr>
            <a:xfrm flipV="1">
              <a:off x="7239992" y="565160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1" name="Diagonal Stripe 30"/>
            <p:cNvSpPr/>
            <p:nvPr/>
          </p:nvSpPr>
          <p:spPr>
            <a:xfrm flipH="1" flipV="1">
              <a:off x="7273642" y="564962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2" name="Diagonal Stripe 31"/>
            <p:cNvSpPr/>
            <p:nvPr/>
          </p:nvSpPr>
          <p:spPr>
            <a:xfrm flipV="1">
              <a:off x="6858148" y="56275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3" name="Diagonal Stripe 32"/>
            <p:cNvSpPr/>
            <p:nvPr/>
          </p:nvSpPr>
          <p:spPr>
            <a:xfrm flipH="1" flipV="1">
              <a:off x="7010548" y="562562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4" name="Diagonal Stripe 33"/>
            <p:cNvSpPr/>
            <p:nvPr/>
          </p:nvSpPr>
          <p:spPr>
            <a:xfrm flipV="1">
              <a:off x="6915548" y="5649374"/>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5" name="Diagonal Stripe 34"/>
            <p:cNvSpPr/>
            <p:nvPr/>
          </p:nvSpPr>
          <p:spPr>
            <a:xfrm flipH="1" flipV="1">
              <a:off x="6949198" y="5647399"/>
              <a:ext cx="71252" cy="236566"/>
            </a:xfrm>
            <a:prstGeom prst="diagStrip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6" name="Diagonal Stripe 35"/>
            <p:cNvSpPr/>
            <p:nvPr/>
          </p:nvSpPr>
          <p:spPr>
            <a:xfrm flipH="1" flipV="1">
              <a:off x="7114510" y="5279012"/>
              <a:ext cx="53582" cy="355798"/>
            </a:xfrm>
            <a:prstGeom prst="diagStrip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4" name="Cloud 43"/>
            <p:cNvSpPr/>
            <p:nvPr/>
          </p:nvSpPr>
          <p:spPr>
            <a:xfrm>
              <a:off x="7046174" y="2693465"/>
              <a:ext cx="1788130" cy="1482946"/>
            </a:xfrm>
            <a:prstGeom prst="clou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aphicFrame>
        <p:nvGraphicFramePr>
          <p:cNvPr id="2" name="Object 1" descr="Example of outdoor mold&#10;"/>
          <p:cNvGraphicFramePr>
            <a:graphicFrameLocks noGrp="1" noChangeAspect="1"/>
          </p:cNvGraphicFramePr>
          <p:nvPr>
            <p:extLst>
              <p:ext uri="{D42A27DB-BD31-4B8C-83A1-F6EECF244321}">
                <p14:modId xmlns:p14="http://schemas.microsoft.com/office/powerpoint/2010/main" val="2621416884"/>
              </p:ext>
            </p:extLst>
          </p:nvPr>
        </p:nvGraphicFramePr>
        <p:xfrm>
          <a:off x="6021388" y="5100638"/>
          <a:ext cx="800100" cy="779462"/>
        </p:xfrm>
        <a:graphic>
          <a:graphicData uri="http://schemas.openxmlformats.org/presentationml/2006/ole">
            <mc:AlternateContent xmlns:mc="http://schemas.openxmlformats.org/markup-compatibility/2006">
              <mc:Choice xmlns:v="urn:schemas-microsoft-com:vml" Requires="v">
                <p:oleObj spid="_x0000_s10308" name="ClipArt" r:id="rId5" imgW="1442280" imgH="1416330" progId="">
                  <p:embed/>
                </p:oleObj>
              </mc:Choice>
              <mc:Fallback>
                <p:oleObj name="ClipArt" r:id="rId5" imgW="1442280" imgH="1416330" progId="">
                  <p:embed/>
                  <p:pic>
                    <p:nvPicPr>
                      <p:cNvPr id="0" name="Picture 3"/>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1388" y="5100638"/>
                        <a:ext cx="800100"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4"/>
          <p:cNvSpPr txBox="1">
            <a:spLocks noChangeArrowheads="1"/>
          </p:cNvSpPr>
          <p:nvPr/>
        </p:nvSpPr>
        <p:spPr bwMode="auto">
          <a:xfrm>
            <a:off x="237744" y="6419088"/>
            <a:ext cx="7181959"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a:lnSpc>
                <a:spcPts val="16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a:t>
            </a:r>
            <a:endParaRPr lang="en-US" altLang="en-US" sz="1400" b="0" dirty="0">
              <a:solidFill>
                <a:schemeClr val="bg2"/>
              </a:solidFill>
              <a:latin typeface="+mj-lt"/>
            </a:endParaRPr>
          </a:p>
        </p:txBody>
      </p:sp>
    </p:spTree>
    <p:extLst>
      <p:ext uri="{BB962C8B-B14F-4D97-AF65-F5344CB8AC3E}">
        <p14:creationId xmlns:p14="http://schemas.microsoft.com/office/powerpoint/2010/main" val="417888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4407408"/>
            <a:ext cx="7772400" cy="1362075"/>
          </a:xfrm>
        </p:spPr>
        <p:txBody>
          <a:bodyPr/>
          <a:lstStyle/>
          <a:p>
            <a:pPr algn="l"/>
            <a:r>
              <a:rPr lang="en-US" sz="2800" dirty="0" smtClean="0">
                <a:latin typeface="+mj-lt"/>
              </a:rPr>
              <a:t>How Inhalant allergens affect asthma</a:t>
            </a:r>
            <a:endParaRPr lang="en-US" sz="2800" dirty="0">
              <a:latin typeface="+mj-lt"/>
            </a:endParaRPr>
          </a:p>
        </p:txBody>
      </p:sp>
    </p:spTree>
    <p:extLst>
      <p:ext uri="{BB962C8B-B14F-4D97-AF65-F5344CB8AC3E}">
        <p14:creationId xmlns:p14="http://schemas.microsoft.com/office/powerpoint/2010/main" val="3027333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br>
              <a:rPr lang="en-US" dirty="0" smtClean="0"/>
            </a:b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q"/>
            </a:pPr>
            <a:r>
              <a:rPr lang="en-US" dirty="0" smtClean="0">
                <a:latin typeface="+mj-lt"/>
              </a:rPr>
              <a:t>Inhalant allergens cause airway inflammation, </a:t>
            </a:r>
            <a:r>
              <a:rPr lang="en-US" dirty="0" err="1" smtClean="0">
                <a:latin typeface="+mj-lt"/>
              </a:rPr>
              <a:t>hyperresponsiveness</a:t>
            </a:r>
            <a:r>
              <a:rPr lang="en-US" dirty="0" smtClean="0">
                <a:latin typeface="+mj-lt"/>
              </a:rPr>
              <a:t>, and obstruction</a:t>
            </a:r>
          </a:p>
          <a:p>
            <a:pPr>
              <a:buFont typeface="Wingdings" panose="05000000000000000000" pitchFamily="2" charset="2"/>
              <a:buChar char="q"/>
            </a:pPr>
            <a:r>
              <a:rPr lang="en-US" dirty="0" smtClean="0">
                <a:latin typeface="+mj-lt"/>
              </a:rPr>
              <a:t>Indoor allergens include furry animal pets, mice, cockroaches, house dust mites, and molds</a:t>
            </a:r>
          </a:p>
          <a:p>
            <a:pPr>
              <a:buFont typeface="Wingdings" panose="05000000000000000000" pitchFamily="2" charset="2"/>
              <a:buChar char="q"/>
            </a:pPr>
            <a:r>
              <a:rPr lang="en-US" dirty="0" smtClean="0">
                <a:latin typeface="+mj-lt"/>
              </a:rPr>
              <a:t>Outdoor allergens include molds, as well as pollens from trees, grasses, and weeds</a:t>
            </a:r>
          </a:p>
          <a:p>
            <a:pPr>
              <a:buFont typeface="Wingdings" panose="05000000000000000000" pitchFamily="2" charset="2"/>
              <a:buChar char="q"/>
            </a:pPr>
            <a:r>
              <a:rPr lang="en-US" dirty="0" smtClean="0">
                <a:latin typeface="+mj-lt"/>
              </a:rPr>
              <a:t>Outdoor allergens vary by season and geography</a:t>
            </a:r>
          </a:p>
        </p:txBody>
      </p:sp>
    </p:spTree>
    <p:extLst>
      <p:ext uri="{BB962C8B-B14F-4D97-AF65-F5344CB8AC3E}">
        <p14:creationId xmlns:p14="http://schemas.microsoft.com/office/powerpoint/2010/main" val="265422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br>
              <a:rPr lang="en-US" dirty="0" smtClean="0"/>
            </a:b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q"/>
            </a:pPr>
            <a:r>
              <a:rPr lang="en-US" dirty="0" smtClean="0">
                <a:latin typeface="+mj-lt"/>
              </a:rPr>
              <a:t>All persons with asthma should be queried regarding exposures to inhalant allergens</a:t>
            </a:r>
          </a:p>
          <a:p>
            <a:pPr lvl="1">
              <a:buFont typeface="Wingdings" pitchFamily="2" charset="2"/>
              <a:buChar char="§"/>
            </a:pPr>
            <a:r>
              <a:rPr lang="en-US" b="0" dirty="0" smtClean="0">
                <a:latin typeface="+mj-lt"/>
              </a:rPr>
              <a:t>Potential effect on asthma</a:t>
            </a:r>
          </a:p>
          <a:p>
            <a:pPr lvl="1">
              <a:buFont typeface="Wingdings" pitchFamily="2" charset="2"/>
              <a:buChar char="§"/>
            </a:pPr>
            <a:r>
              <a:rPr lang="en-US" dirty="0" smtClean="0">
                <a:latin typeface="+mj-lt"/>
              </a:rPr>
              <a:t>Importance of indoor</a:t>
            </a:r>
            <a:r>
              <a:rPr lang="en-US" b="0" dirty="0" smtClean="0">
                <a:latin typeface="+mj-lt"/>
              </a:rPr>
              <a:t> inhalant allergens</a:t>
            </a:r>
          </a:p>
          <a:p>
            <a:pPr>
              <a:buFont typeface="Wingdings" panose="05000000000000000000" pitchFamily="2" charset="2"/>
              <a:buChar char="q"/>
            </a:pPr>
            <a:r>
              <a:rPr lang="en-US" dirty="0" smtClean="0">
                <a:latin typeface="+mj-lt"/>
              </a:rPr>
              <a:t>Allergy testing can reliably determine sensitivity to inhalant allergens</a:t>
            </a:r>
          </a:p>
          <a:p>
            <a:pPr>
              <a:buFont typeface="Wingdings" panose="05000000000000000000" pitchFamily="2" charset="2"/>
              <a:buChar char="q"/>
            </a:pPr>
            <a:r>
              <a:rPr lang="en-US" dirty="0" smtClean="0">
                <a:latin typeface="+mj-lt"/>
              </a:rPr>
              <a:t>Reduced allergen exposure can benefit sensitive individuals</a:t>
            </a:r>
          </a:p>
          <a:p>
            <a:pPr>
              <a:buFont typeface="Wingdings" panose="05000000000000000000" pitchFamily="2" charset="2"/>
              <a:buChar char="q"/>
            </a:pPr>
            <a:r>
              <a:rPr lang="en-US" dirty="0" smtClean="0">
                <a:latin typeface="+mj-lt"/>
              </a:rPr>
              <a:t>Effective allergen avoidance requires a multifaceted, comprehensive approach</a:t>
            </a:r>
          </a:p>
          <a:p>
            <a:pPr>
              <a:buFont typeface="Wingdings" panose="05000000000000000000" pitchFamily="2" charset="2"/>
              <a:buChar char="q"/>
            </a:pPr>
            <a:endParaRPr lang="en-US" dirty="0" smtClean="0">
              <a:latin typeface="+mj-lt"/>
            </a:endParaRPr>
          </a:p>
          <a:p>
            <a:pPr>
              <a:buFont typeface="Wingdings" panose="05000000000000000000" pitchFamily="2" charset="2"/>
              <a:buChar char="q"/>
            </a:pPr>
            <a:endParaRPr lang="en-US" dirty="0" smtClean="0">
              <a:latin typeface="+mj-lt"/>
            </a:endParaRPr>
          </a:p>
        </p:txBody>
      </p:sp>
    </p:spTree>
    <p:extLst>
      <p:ext uri="{BB962C8B-B14F-4D97-AF65-F5344CB8AC3E}">
        <p14:creationId xmlns:p14="http://schemas.microsoft.com/office/powerpoint/2010/main" val="2654220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Resources</a:t>
            </a:r>
            <a:br>
              <a:rPr lang="en-US" dirty="0" smtClean="0"/>
            </a:br>
            <a:endParaRPr lang="en-US" dirty="0"/>
          </a:p>
        </p:txBody>
      </p:sp>
      <p:sp>
        <p:nvSpPr>
          <p:cNvPr id="12" name="Content Placeholder 4"/>
          <p:cNvSpPr txBox="1">
            <a:spLocks/>
          </p:cNvSpPr>
          <p:nvPr/>
        </p:nvSpPr>
        <p:spPr>
          <a:xfrm>
            <a:off x="457200" y="1600200"/>
            <a:ext cx="8229600" cy="3834442"/>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4488" indent="-344488">
              <a:buFont typeface="Wingdings" panose="05000000000000000000" pitchFamily="2" charset="2"/>
              <a:buChar char="q"/>
            </a:pPr>
            <a:r>
              <a:rPr lang="en-US" dirty="0" smtClean="0">
                <a:latin typeface="+mj-lt"/>
              </a:rPr>
              <a:t>Expert panel report 3: guidelines for the diagnosis and management of asthma (EPR⎯3 2007). </a:t>
            </a:r>
            <a:r>
              <a:rPr lang="en-US" sz="2000" b="0" dirty="0" smtClean="0">
                <a:latin typeface="+mj-lt"/>
              </a:rPr>
              <a:t>NIH Publication No. 07-4051. Bethesda, MD: U.S. Department of Health and Human Services; National Institutes of Health; National Heart, Lung, and Blood Institute; National Asthma Education and Prevention Program, 2007.</a:t>
            </a:r>
          </a:p>
          <a:p>
            <a:pPr marL="166688" indent="-166688">
              <a:buFont typeface="Wingdings" panose="05000000000000000000" pitchFamily="2" charset="2"/>
              <a:buChar char="q"/>
            </a:pPr>
            <a:endParaRPr lang="en-US" sz="1000" b="0" dirty="0" smtClean="0">
              <a:latin typeface="+mj-lt"/>
            </a:endParaRPr>
          </a:p>
          <a:p>
            <a:pPr marL="344488" indent="-344488">
              <a:buFont typeface="Wingdings" panose="05000000000000000000" pitchFamily="2" charset="2"/>
              <a:buChar char="q"/>
            </a:pPr>
            <a:r>
              <a:rPr lang="en-US" dirty="0" smtClean="0">
                <a:latin typeface="+mj-lt"/>
              </a:rPr>
              <a:t>www.cdc.gov/asthma/public_health.html </a:t>
            </a:r>
          </a:p>
          <a:p>
            <a:pPr marL="744538" lvl="1" indent="-344488">
              <a:buFont typeface="Wingdings" panose="05000000000000000000" pitchFamily="2" charset="2"/>
              <a:buChar char="§"/>
            </a:pPr>
            <a:r>
              <a:rPr lang="en-US" dirty="0" smtClean="0">
                <a:latin typeface="+mj-lt"/>
              </a:rPr>
              <a:t>Home-based Multi-trigger, Multi-component Environmental Interventions</a:t>
            </a:r>
          </a:p>
          <a:p>
            <a:pPr marL="744538" lvl="1" indent="-344488">
              <a:buFont typeface="Wingdings" panose="05000000000000000000" pitchFamily="2" charset="2"/>
              <a:buChar char="§"/>
            </a:pPr>
            <a:r>
              <a:rPr lang="en-US" b="0" dirty="0" smtClean="0">
                <a:latin typeface="+mj-lt"/>
              </a:rPr>
              <a:t>Asthma: A Presentation of  Asthma Management and Prevention</a:t>
            </a:r>
          </a:p>
          <a:p>
            <a:pPr marL="400050" lvl="1" indent="0">
              <a:buNone/>
            </a:pPr>
            <a:endParaRPr lang="en-US" sz="1000" b="0" dirty="0" smtClean="0">
              <a:latin typeface="+mj-lt"/>
            </a:endParaRPr>
          </a:p>
          <a:p>
            <a:pPr marL="344488" indent="-344488">
              <a:buFont typeface="Wingdings" panose="05000000000000000000" pitchFamily="2" charset="2"/>
              <a:buChar char="q"/>
            </a:pPr>
            <a:r>
              <a:rPr lang="en-US" dirty="0" smtClean="0">
                <a:latin typeface="+mj-lt"/>
              </a:rPr>
              <a:t>www.cdc.gov/mold</a:t>
            </a:r>
          </a:p>
        </p:txBody>
      </p:sp>
    </p:spTree>
    <p:extLst>
      <p:ext uri="{BB962C8B-B14F-4D97-AF65-F5344CB8AC3E}">
        <p14:creationId xmlns:p14="http://schemas.microsoft.com/office/powerpoint/2010/main" val="3460796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30200" y="1079500"/>
            <a:ext cx="8280400" cy="4191000"/>
          </a:xfrm>
        </p:spPr>
        <p:txBody>
          <a:bodyPr lIns="9144" rIns="9144"/>
          <a:lstStyle/>
          <a:p>
            <a:pPr>
              <a:buFont typeface="Wingdings" panose="05000000000000000000" pitchFamily="2" charset="2"/>
              <a:buChar char="q"/>
            </a:pPr>
            <a:r>
              <a:rPr lang="en-US" sz="1600" b="0" dirty="0" smtClean="0">
                <a:latin typeface="+mj-lt"/>
              </a:rPr>
              <a:t>CDC, Asthma: A Presentation of  Asthma Management </a:t>
            </a:r>
            <a:r>
              <a:rPr lang="en-US" sz="1600" b="0" dirty="0">
                <a:latin typeface="+mj-lt"/>
              </a:rPr>
              <a:t>and Prevention, </a:t>
            </a:r>
            <a:r>
              <a:rPr lang="en-US" sz="1600" b="0" dirty="0">
                <a:latin typeface="+mj-lt"/>
                <a:hlinkClick r:id="rId3"/>
              </a:rPr>
              <a:t>http://</a:t>
            </a:r>
            <a:r>
              <a:rPr lang="en-US" sz="1600" b="0" dirty="0" smtClean="0">
                <a:latin typeface="+mj-lt"/>
                <a:hlinkClick r:id="rId3"/>
              </a:rPr>
              <a:t>www.cdc.gov/asthma/speakit/default.htm</a:t>
            </a:r>
            <a:endParaRPr lang="en-US" sz="1600" b="0" dirty="0" smtClean="0">
              <a:latin typeface="+mj-lt"/>
            </a:endParaRPr>
          </a:p>
          <a:p>
            <a:pPr>
              <a:buFont typeface="Wingdings" panose="05000000000000000000" pitchFamily="2" charset="2"/>
              <a:buChar char="q"/>
            </a:pPr>
            <a:r>
              <a:rPr lang="en-US" sz="1600" b="0" dirty="0">
                <a:latin typeface="+mj-lt"/>
              </a:rPr>
              <a:t>EPR</a:t>
            </a:r>
            <a:r>
              <a:rPr lang="en-US" sz="1600" b="0" dirty="0" smtClean="0">
                <a:latin typeface="+mj-lt"/>
              </a:rPr>
              <a:t>⎯3. </a:t>
            </a:r>
            <a:r>
              <a:rPr lang="en-US" sz="1600" b="0" dirty="0">
                <a:latin typeface="+mj-lt"/>
              </a:rPr>
              <a:t>Expert panel report </a:t>
            </a:r>
            <a:r>
              <a:rPr lang="en-US" sz="1600" b="0" dirty="0" smtClean="0">
                <a:latin typeface="+mj-lt"/>
              </a:rPr>
              <a:t>3: </a:t>
            </a:r>
            <a:r>
              <a:rPr lang="en-US" sz="1600" b="0" dirty="0">
                <a:latin typeface="+mj-lt"/>
              </a:rPr>
              <a:t>guidelines for the diagnosis and management of </a:t>
            </a:r>
            <a:r>
              <a:rPr lang="en-US" sz="1600" b="0" dirty="0" smtClean="0">
                <a:latin typeface="+mj-lt"/>
              </a:rPr>
              <a:t>asthma (</a:t>
            </a:r>
            <a:r>
              <a:rPr lang="en-US" sz="1600" b="0" dirty="0">
                <a:latin typeface="+mj-lt"/>
              </a:rPr>
              <a:t>EPR</a:t>
            </a:r>
            <a:r>
              <a:rPr lang="en-US" sz="1600" b="0" dirty="0" smtClean="0">
                <a:latin typeface="+mj-lt"/>
              </a:rPr>
              <a:t>⎯3 2007</a:t>
            </a:r>
            <a:r>
              <a:rPr lang="en-US" sz="1600" b="0" dirty="0">
                <a:latin typeface="+mj-lt"/>
              </a:rPr>
              <a:t>). NIH Publication No. </a:t>
            </a:r>
            <a:r>
              <a:rPr lang="en-US" sz="1600" b="0" dirty="0" smtClean="0">
                <a:latin typeface="+mj-lt"/>
              </a:rPr>
              <a:t>07-4051</a:t>
            </a:r>
            <a:r>
              <a:rPr lang="en-US" sz="1600" b="0" dirty="0">
                <a:latin typeface="+mj-lt"/>
              </a:rPr>
              <a:t>. Bethesda, MD: U.S. Department of </a:t>
            </a:r>
            <a:r>
              <a:rPr lang="en-US" sz="1600" b="0" dirty="0" smtClean="0">
                <a:latin typeface="+mj-lt"/>
              </a:rPr>
              <a:t>Health and </a:t>
            </a:r>
            <a:r>
              <a:rPr lang="en-US" sz="1600" b="0" dirty="0">
                <a:latin typeface="+mj-lt"/>
              </a:rPr>
              <a:t>Human Services; National Institutes of Health; National Heart, Lung, and </a:t>
            </a:r>
            <a:r>
              <a:rPr lang="en-US" sz="1600" b="0" dirty="0" smtClean="0">
                <a:latin typeface="+mj-lt"/>
              </a:rPr>
              <a:t>Blood Institute</a:t>
            </a:r>
            <a:r>
              <a:rPr lang="en-US" sz="1600" b="0" dirty="0">
                <a:latin typeface="+mj-lt"/>
              </a:rPr>
              <a:t>; National Asthma Education and Prevention Program, </a:t>
            </a:r>
            <a:r>
              <a:rPr lang="en-US" sz="1600" b="0" dirty="0" smtClean="0">
                <a:latin typeface="+mj-lt"/>
              </a:rPr>
              <a:t>2007</a:t>
            </a:r>
            <a:r>
              <a:rPr lang="en-US" sz="1600" b="0" dirty="0">
                <a:latin typeface="+mj-lt"/>
              </a:rPr>
              <a:t>.</a:t>
            </a:r>
            <a:endParaRPr lang="en-US" sz="1600" b="0" dirty="0" smtClean="0">
              <a:latin typeface="+mj-lt"/>
            </a:endParaRPr>
          </a:p>
          <a:p>
            <a:pPr>
              <a:buFont typeface="Wingdings" panose="05000000000000000000" pitchFamily="2" charset="2"/>
              <a:buChar char="q"/>
            </a:pPr>
            <a:r>
              <a:rPr lang="en-US" sz="1600" b="0" dirty="0">
                <a:latin typeface="+mj-lt"/>
              </a:rPr>
              <a:t>Chew GL, </a:t>
            </a:r>
            <a:r>
              <a:rPr lang="en-US" sz="1600" b="0" dirty="0" smtClean="0">
                <a:latin typeface="+mj-lt"/>
              </a:rPr>
              <a:t>et al. </a:t>
            </a:r>
            <a:r>
              <a:rPr lang="en-US" sz="1600" b="0" dirty="0">
                <a:latin typeface="+mj-lt"/>
              </a:rPr>
              <a:t>Mold and endotoxin levels in the aftermath of Hurricane Katrina: a pilot project of homes in New Orleans undergoing renovation. Environ Health </a:t>
            </a:r>
            <a:r>
              <a:rPr lang="en-US" sz="1600" b="0" dirty="0" err="1">
                <a:latin typeface="+mj-lt"/>
              </a:rPr>
              <a:t>Perspect</a:t>
            </a:r>
            <a:r>
              <a:rPr lang="en-US" sz="1600" b="0" dirty="0">
                <a:latin typeface="+mj-lt"/>
              </a:rPr>
              <a:t>. 2006 Dec;114(12):</a:t>
            </a:r>
            <a:r>
              <a:rPr lang="en-US" sz="1600" b="0" dirty="0" smtClean="0">
                <a:latin typeface="+mj-lt"/>
              </a:rPr>
              <a:t>1883-9.</a:t>
            </a:r>
          </a:p>
          <a:p>
            <a:pPr>
              <a:buFont typeface="Wingdings" panose="05000000000000000000" pitchFamily="2" charset="2"/>
              <a:buChar char="q"/>
            </a:pPr>
            <a:r>
              <a:rPr lang="en-US" sz="1600" b="0" dirty="0" err="1">
                <a:latin typeface="+mj-lt"/>
              </a:rPr>
              <a:t>Esch</a:t>
            </a:r>
            <a:r>
              <a:rPr lang="en-US" sz="1600" b="0" dirty="0">
                <a:latin typeface="+mj-lt"/>
              </a:rPr>
              <a:t>, Robert E. and Bush, Robert K.  Middleton’s Allergy.  7</a:t>
            </a:r>
            <a:r>
              <a:rPr lang="en-US" sz="1600" b="0" baseline="30000" dirty="0">
                <a:latin typeface="+mj-lt"/>
              </a:rPr>
              <a:t>th</a:t>
            </a:r>
            <a:r>
              <a:rPr lang="en-US" sz="1600" b="0" dirty="0">
                <a:latin typeface="+mj-lt"/>
              </a:rPr>
              <a:t> Ed.   Ed.  N. Franklin </a:t>
            </a:r>
            <a:r>
              <a:rPr lang="en-US" sz="1600" b="0" dirty="0" err="1">
                <a:latin typeface="+mj-lt"/>
              </a:rPr>
              <a:t>Adkinson</a:t>
            </a:r>
            <a:r>
              <a:rPr lang="en-US" sz="1600" b="0" dirty="0">
                <a:latin typeface="+mj-lt"/>
              </a:rPr>
              <a:t> Jr. et al.  Philadelphia: Mosby, </a:t>
            </a:r>
            <a:r>
              <a:rPr lang="en-US" sz="1600" b="0" dirty="0" smtClean="0">
                <a:latin typeface="+mj-lt"/>
              </a:rPr>
              <a:t>2009</a:t>
            </a:r>
            <a:r>
              <a:rPr lang="en-US" sz="1600" b="0" dirty="0">
                <a:latin typeface="+mj-lt"/>
              </a:rPr>
              <a:t>.</a:t>
            </a:r>
            <a:endParaRPr lang="en-US" sz="1600" b="0" dirty="0" smtClean="0">
              <a:latin typeface="+mj-lt"/>
            </a:endParaRPr>
          </a:p>
          <a:p>
            <a:pPr>
              <a:buFont typeface="Wingdings" panose="05000000000000000000" pitchFamily="2" charset="2"/>
              <a:buChar char="q"/>
            </a:pPr>
            <a:r>
              <a:rPr lang="en-US" sz="1600" b="0" dirty="0" err="1">
                <a:latin typeface="+mj-lt"/>
              </a:rPr>
              <a:t>Kass</a:t>
            </a:r>
            <a:r>
              <a:rPr lang="en-US" sz="1600" b="0" dirty="0">
                <a:latin typeface="+mj-lt"/>
              </a:rPr>
              <a:t> </a:t>
            </a:r>
            <a:r>
              <a:rPr lang="en-US" sz="1600" b="0" dirty="0" smtClean="0">
                <a:latin typeface="+mj-lt"/>
              </a:rPr>
              <a:t>D, et al. </a:t>
            </a:r>
            <a:r>
              <a:rPr lang="en-US" sz="1600" b="0" dirty="0">
                <a:latin typeface="+mj-lt"/>
              </a:rPr>
              <a:t>Effectiveness of an integrated pest management intervention in controlling cockroaches, mice, and allergens in New York City public housing. Environ Health </a:t>
            </a:r>
            <a:r>
              <a:rPr lang="en-US" sz="1600" b="0" dirty="0" err="1">
                <a:latin typeface="+mj-lt"/>
              </a:rPr>
              <a:t>Perspect</a:t>
            </a:r>
            <a:r>
              <a:rPr lang="en-US" sz="1600" b="0" dirty="0">
                <a:latin typeface="+mj-lt"/>
              </a:rPr>
              <a:t>. 2009 Aug;117(8):1219-25</a:t>
            </a:r>
            <a:r>
              <a:rPr lang="en-US" sz="1600" b="0" dirty="0" smtClean="0">
                <a:latin typeface="+mj-lt"/>
              </a:rPr>
              <a:t>.</a:t>
            </a:r>
            <a:endParaRPr lang="en-US" sz="1600" b="0" dirty="0">
              <a:solidFill>
                <a:schemeClr val="tx1"/>
              </a:solidFill>
              <a:latin typeface="+mj-lt"/>
            </a:endParaRPr>
          </a:p>
          <a:p>
            <a:pPr>
              <a:buFont typeface="Wingdings" panose="05000000000000000000" pitchFamily="2" charset="2"/>
              <a:buChar char="q"/>
            </a:pPr>
            <a:r>
              <a:rPr lang="en-US" sz="1600" b="0" dirty="0" err="1">
                <a:latin typeface="+mj-lt"/>
              </a:rPr>
              <a:t>Portnoy</a:t>
            </a:r>
            <a:r>
              <a:rPr lang="en-US" sz="1600" b="0" dirty="0">
                <a:latin typeface="+mj-lt"/>
              </a:rPr>
              <a:t> J, </a:t>
            </a:r>
            <a:r>
              <a:rPr lang="en-US" sz="1600" b="0" dirty="0" smtClean="0">
                <a:latin typeface="+mj-lt"/>
              </a:rPr>
              <a:t>et al. </a:t>
            </a:r>
            <a:r>
              <a:rPr lang="en-US" sz="1600" b="0" dirty="0">
                <a:latin typeface="+mj-lt"/>
              </a:rPr>
              <a:t>Environmental assessment and exposure control of dust mites: a practice parameter. Ann Allergy Asthma </a:t>
            </a:r>
            <a:r>
              <a:rPr lang="en-US" sz="1600" b="0" dirty="0" err="1">
                <a:latin typeface="+mj-lt"/>
              </a:rPr>
              <a:t>Immunol</a:t>
            </a:r>
            <a:r>
              <a:rPr lang="en-US" sz="1600" b="0" dirty="0">
                <a:latin typeface="+mj-lt"/>
              </a:rPr>
              <a:t>. 2013 Dec;111(6):465-507.</a:t>
            </a:r>
            <a:endParaRPr lang="en-US" sz="1600" b="0" i="1" dirty="0">
              <a:solidFill>
                <a:schemeClr val="tx1"/>
              </a:solidFill>
              <a:latin typeface="+mj-lt"/>
            </a:endParaRPr>
          </a:p>
          <a:p>
            <a:pPr>
              <a:buFont typeface="Wingdings" panose="05000000000000000000" pitchFamily="2" charset="2"/>
              <a:buChar char="q"/>
            </a:pPr>
            <a:r>
              <a:rPr lang="en-US" sz="1600" b="0" dirty="0" err="1" smtClean="0">
                <a:latin typeface="+mj-lt"/>
              </a:rPr>
              <a:t>Portnoy</a:t>
            </a:r>
            <a:r>
              <a:rPr lang="en-US" sz="1600" b="0" dirty="0" smtClean="0">
                <a:latin typeface="+mj-lt"/>
              </a:rPr>
              <a:t> </a:t>
            </a:r>
            <a:r>
              <a:rPr lang="en-US" sz="1600" b="0" dirty="0">
                <a:latin typeface="+mj-lt"/>
              </a:rPr>
              <a:t>J, </a:t>
            </a:r>
            <a:r>
              <a:rPr lang="en-US" sz="1600" b="0" dirty="0" smtClean="0">
                <a:latin typeface="+mj-lt"/>
              </a:rPr>
              <a:t>et </a:t>
            </a:r>
            <a:r>
              <a:rPr lang="en-US" sz="1600" b="0" dirty="0">
                <a:latin typeface="+mj-lt"/>
              </a:rPr>
              <a:t>al. Environmental assessment and exposure reduction of cockroaches: a practice parameter. J Allergy </a:t>
            </a:r>
            <a:r>
              <a:rPr lang="en-US" sz="1600" b="0" dirty="0" err="1">
                <a:latin typeface="+mj-lt"/>
              </a:rPr>
              <a:t>Clin</a:t>
            </a:r>
            <a:r>
              <a:rPr lang="en-US" sz="1600" b="0" dirty="0">
                <a:latin typeface="+mj-lt"/>
              </a:rPr>
              <a:t> </a:t>
            </a:r>
            <a:r>
              <a:rPr lang="en-US" sz="1600" b="0" dirty="0" err="1">
                <a:latin typeface="+mj-lt"/>
              </a:rPr>
              <a:t>Immunol</a:t>
            </a:r>
            <a:r>
              <a:rPr lang="en-US" sz="1600" b="0" dirty="0">
                <a:latin typeface="+mj-lt"/>
              </a:rPr>
              <a:t>. 2013 Oct;132(4):802-8.e1-25. </a:t>
            </a:r>
            <a:endParaRPr lang="en-US" sz="1600" b="0" dirty="0" smtClean="0">
              <a:latin typeface="+mj-lt"/>
            </a:endParaRPr>
          </a:p>
          <a:p>
            <a:pPr>
              <a:buFont typeface="Wingdings" panose="05000000000000000000" pitchFamily="2" charset="2"/>
              <a:buChar char="q"/>
            </a:pPr>
            <a:r>
              <a:rPr lang="en-US" sz="1600" b="0" dirty="0" err="1">
                <a:latin typeface="+mj-lt"/>
              </a:rPr>
              <a:t>Portnoy</a:t>
            </a:r>
            <a:r>
              <a:rPr lang="en-US" sz="1600" b="0" dirty="0">
                <a:latin typeface="+mj-lt"/>
              </a:rPr>
              <a:t> J, et al. Environmental assessment and exposure control: a practice </a:t>
            </a:r>
            <a:r>
              <a:rPr lang="en-US" sz="1600" b="0" dirty="0" smtClean="0">
                <a:latin typeface="+mj-lt"/>
              </a:rPr>
              <a:t>parameter —furry </a:t>
            </a:r>
            <a:r>
              <a:rPr lang="en-US" sz="1600" b="0" dirty="0">
                <a:latin typeface="+mj-lt"/>
              </a:rPr>
              <a:t>animals. Ann Allergy Asthma </a:t>
            </a:r>
            <a:r>
              <a:rPr lang="en-US" sz="1600" b="0" dirty="0" err="1">
                <a:latin typeface="+mj-lt"/>
              </a:rPr>
              <a:t>Immunol</a:t>
            </a:r>
            <a:r>
              <a:rPr lang="en-US" sz="1600" b="0" dirty="0">
                <a:latin typeface="+mj-lt"/>
              </a:rPr>
              <a:t>. 2012 Apr;108(4):223.e1-15</a:t>
            </a:r>
            <a:r>
              <a:rPr lang="en-US" sz="1600" b="0" dirty="0" smtClean="0">
                <a:latin typeface="+mj-lt"/>
              </a:rPr>
              <a:t>.</a:t>
            </a:r>
          </a:p>
          <a:p>
            <a:endParaRPr lang="en-US" sz="1600" b="0" dirty="0" smtClean="0">
              <a:latin typeface="+mj-lt"/>
            </a:endParaRPr>
          </a:p>
        </p:txBody>
      </p:sp>
      <p:sp>
        <p:nvSpPr>
          <p:cNvPr id="6" name="Title 8"/>
          <p:cNvSpPr txBox="1">
            <a:spLocks/>
          </p:cNvSpPr>
          <p:nvPr/>
        </p:nvSpPr>
        <p:spPr>
          <a:xfrm>
            <a:off x="381000" y="518477"/>
            <a:ext cx="8229600" cy="4111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EEB111"/>
                </a:solidFill>
                <a:ea typeface="+mn-ea"/>
                <a:cs typeface="+mn-cs"/>
              </a:rPr>
              <a:t>References</a:t>
            </a:r>
            <a:endParaRPr lang="en-US" dirty="0">
              <a:solidFill>
                <a:srgbClr val="EEB111"/>
              </a:solidFill>
            </a:endParaRPr>
          </a:p>
        </p:txBody>
      </p:sp>
    </p:spTree>
    <p:extLst>
      <p:ext uri="{BB962C8B-B14F-4D97-AF65-F5344CB8AC3E}">
        <p14:creationId xmlns:p14="http://schemas.microsoft.com/office/powerpoint/2010/main" val="3111700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Definitions</a:t>
            </a:r>
            <a:br>
              <a:rPr lang="en-US" dirty="0" smtClean="0"/>
            </a:b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q"/>
              <a:tabLst>
                <a:tab pos="1828800" algn="l"/>
              </a:tabLst>
            </a:pPr>
            <a:r>
              <a:rPr lang="en-US" dirty="0" smtClean="0">
                <a:latin typeface="+mj-lt"/>
              </a:rPr>
              <a:t>Allergen </a:t>
            </a:r>
            <a:endParaRPr lang="en-US" dirty="0">
              <a:latin typeface="+mj-lt"/>
            </a:endParaRPr>
          </a:p>
          <a:p>
            <a:pPr lvl="1">
              <a:buFont typeface="Wingdings" panose="05000000000000000000" pitchFamily="2" charset="2"/>
              <a:buChar char="§"/>
              <a:tabLst>
                <a:tab pos="1828800" algn="l"/>
              </a:tabLst>
            </a:pPr>
            <a:r>
              <a:rPr lang="en-US" dirty="0" smtClean="0">
                <a:latin typeface="+mj-lt"/>
              </a:rPr>
              <a:t>Substance that causes the immune system to overreact </a:t>
            </a:r>
          </a:p>
          <a:p>
            <a:pPr lvl="1">
              <a:buFont typeface="Wingdings" panose="05000000000000000000" pitchFamily="2" charset="2"/>
              <a:buChar char="§"/>
              <a:tabLst>
                <a:tab pos="1828800" algn="l"/>
              </a:tabLst>
            </a:pPr>
            <a:r>
              <a:rPr lang="en-US" dirty="0" smtClean="0">
                <a:latin typeface="+mj-lt"/>
              </a:rPr>
              <a:t>Also known as “allergic trigger”</a:t>
            </a:r>
          </a:p>
          <a:p>
            <a:pPr lvl="1">
              <a:buFont typeface="Wingdings" panose="05000000000000000000" pitchFamily="2" charset="2"/>
              <a:buChar char="§"/>
              <a:tabLst>
                <a:tab pos="1828800" algn="l"/>
              </a:tabLst>
            </a:pPr>
            <a:r>
              <a:rPr lang="en-US" dirty="0" smtClean="0">
                <a:latin typeface="+mj-lt"/>
              </a:rPr>
              <a:t>Examples: pollen, shellfish, antibiotics, poison ivy</a:t>
            </a:r>
          </a:p>
          <a:p>
            <a:pPr marL="457200" lvl="1" indent="0">
              <a:buNone/>
              <a:tabLst>
                <a:tab pos="1828800" algn="l"/>
              </a:tabLst>
            </a:pPr>
            <a:endParaRPr lang="en-US" sz="1000" dirty="0" smtClean="0">
              <a:latin typeface="+mj-lt"/>
            </a:endParaRPr>
          </a:p>
        </p:txBody>
      </p:sp>
    </p:spTree>
    <p:extLst>
      <p:ext uri="{BB962C8B-B14F-4D97-AF65-F5344CB8AC3E}">
        <p14:creationId xmlns:p14="http://schemas.microsoft.com/office/powerpoint/2010/main" val="630150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Definitions</a:t>
            </a:r>
            <a:br>
              <a:rPr lang="en-US" dirty="0" smtClean="0"/>
            </a:br>
            <a:endParaRPr lang="en-US" dirty="0"/>
          </a:p>
        </p:txBody>
      </p:sp>
      <p:sp>
        <p:nvSpPr>
          <p:cNvPr id="5" name="Content Placeholder 4"/>
          <p:cNvSpPr>
            <a:spLocks noGrp="1"/>
          </p:cNvSpPr>
          <p:nvPr>
            <p:ph idx="1"/>
          </p:nvPr>
        </p:nvSpPr>
        <p:spPr/>
        <p:txBody>
          <a:bodyPr/>
          <a:lstStyle/>
          <a:p>
            <a:pPr>
              <a:buFont typeface="Wingdings" panose="05000000000000000000" pitchFamily="2" charset="2"/>
              <a:buChar char="q"/>
              <a:tabLst>
                <a:tab pos="1828800" algn="l"/>
              </a:tabLst>
            </a:pPr>
            <a:r>
              <a:rPr lang="en-US" dirty="0" smtClean="0">
                <a:latin typeface="+mj-lt"/>
              </a:rPr>
              <a:t>Allergen </a:t>
            </a:r>
            <a:endParaRPr lang="en-US" dirty="0">
              <a:latin typeface="+mj-lt"/>
            </a:endParaRPr>
          </a:p>
          <a:p>
            <a:pPr lvl="1">
              <a:buFont typeface="Wingdings" panose="05000000000000000000" pitchFamily="2" charset="2"/>
              <a:buChar char="§"/>
              <a:tabLst>
                <a:tab pos="1828800" algn="l"/>
              </a:tabLst>
            </a:pPr>
            <a:r>
              <a:rPr lang="en-US" dirty="0" smtClean="0">
                <a:latin typeface="+mj-lt"/>
              </a:rPr>
              <a:t>Substance that causes the immune system to overreact </a:t>
            </a:r>
          </a:p>
          <a:p>
            <a:pPr lvl="1">
              <a:buFont typeface="Wingdings" panose="05000000000000000000" pitchFamily="2" charset="2"/>
              <a:buChar char="§"/>
              <a:tabLst>
                <a:tab pos="1828800" algn="l"/>
              </a:tabLst>
            </a:pPr>
            <a:r>
              <a:rPr lang="en-US" dirty="0" smtClean="0">
                <a:latin typeface="+mj-lt"/>
              </a:rPr>
              <a:t>Also known as “allergic trigger”</a:t>
            </a:r>
          </a:p>
          <a:p>
            <a:pPr lvl="1">
              <a:buFont typeface="Wingdings" panose="05000000000000000000" pitchFamily="2" charset="2"/>
              <a:buChar char="§"/>
              <a:tabLst>
                <a:tab pos="1828800" algn="l"/>
              </a:tabLst>
            </a:pPr>
            <a:r>
              <a:rPr lang="en-US" dirty="0" smtClean="0">
                <a:latin typeface="+mj-lt"/>
              </a:rPr>
              <a:t>Examples: pollen, shellfish, antibiotics, poison ivy</a:t>
            </a:r>
          </a:p>
          <a:p>
            <a:pPr marL="457200" lvl="1" indent="0">
              <a:buNone/>
              <a:tabLst>
                <a:tab pos="1828800" algn="l"/>
              </a:tabLst>
            </a:pPr>
            <a:endParaRPr lang="en-US" dirty="0" smtClean="0">
              <a:latin typeface="+mj-lt"/>
            </a:endParaRPr>
          </a:p>
          <a:p>
            <a:pPr>
              <a:buFont typeface="Wingdings" panose="05000000000000000000" pitchFamily="2" charset="2"/>
              <a:buChar char="q"/>
              <a:tabLst>
                <a:tab pos="1828800" algn="l"/>
              </a:tabLst>
            </a:pPr>
            <a:r>
              <a:rPr lang="en-US" dirty="0" smtClean="0">
                <a:latin typeface="+mj-lt"/>
              </a:rPr>
              <a:t>Inhalant allergen</a:t>
            </a:r>
          </a:p>
          <a:p>
            <a:pPr marL="457200" lvl="1" indent="0">
              <a:buNone/>
              <a:tabLst>
                <a:tab pos="1828800" algn="l"/>
              </a:tabLst>
            </a:pPr>
            <a:endParaRPr lang="en-US" sz="1000" dirty="0" smtClean="0">
              <a:latin typeface="+mj-lt"/>
            </a:endParaRPr>
          </a:p>
        </p:txBody>
      </p:sp>
      <p:sp>
        <p:nvSpPr>
          <p:cNvPr id="10"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12" name="Group 11" descr="Plant pollen can enter a person’s airways when he or she inhales or breathes."/>
          <p:cNvGrpSpPr/>
          <p:nvPr/>
        </p:nvGrpSpPr>
        <p:grpSpPr>
          <a:xfrm>
            <a:off x="2734291" y="4174633"/>
            <a:ext cx="3812918" cy="1444752"/>
            <a:chOff x="2734291" y="4174633"/>
            <a:chExt cx="3812918" cy="1444752"/>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2734291" y="4174698"/>
              <a:ext cx="1474139" cy="1440527"/>
            </a:xfrm>
            <a:prstGeom prst="rect">
              <a:avLst/>
            </a:prstGeom>
            <a:ln w="57150">
              <a:noFill/>
            </a:ln>
          </p:spPr>
        </p:pic>
        <p:sp>
          <p:nvSpPr>
            <p:cNvPr id="9" name="Right Arrow 8"/>
            <p:cNvSpPr/>
            <p:nvPr/>
          </p:nvSpPr>
          <p:spPr>
            <a:xfrm>
              <a:off x="4359842" y="471787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6" name="Group 5"/>
            <p:cNvGrpSpPr/>
            <p:nvPr/>
          </p:nvGrpSpPr>
          <p:grpSpPr>
            <a:xfrm>
              <a:off x="5063390" y="4174633"/>
              <a:ext cx="1483819" cy="1444752"/>
              <a:chOff x="5063390" y="4174633"/>
              <a:chExt cx="1483819" cy="1444752"/>
            </a:xfrm>
          </p:grpSpPr>
          <p:pic>
            <p:nvPicPr>
              <p:cNvPr id="7" name="Picture 6" descr="COUG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4323" b="4618"/>
              <a:stretch/>
            </p:blipFill>
            <p:spPr bwMode="auto">
              <a:xfrm flipH="1">
                <a:off x="5063390" y="417463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063390" y="4598670"/>
                <a:ext cx="235558" cy="160020"/>
                <a:chOff x="5063390" y="4598670"/>
                <a:chExt cx="235558" cy="160020"/>
              </a:xfrm>
            </p:grpSpPr>
            <p:sp>
              <p:nvSpPr>
                <p:cNvPr id="2" name="Rectangle 1"/>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1" name="Rectangle 10"/>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3421934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Inhalant Allergens Affect Asthma</a:t>
            </a:r>
            <a:br>
              <a:rPr lang="en-US" dirty="0" smtClean="0"/>
            </a:br>
            <a:endParaRPr lang="en-US" dirty="0"/>
          </a:p>
        </p:txBody>
      </p:sp>
      <p:sp>
        <p:nvSpPr>
          <p:cNvPr id="11"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3" name="Group 2" descr="Plant pollen can enter a person’s airways when he or she inhales or breathes."/>
          <p:cNvGrpSpPr/>
          <p:nvPr/>
        </p:nvGrpSpPr>
        <p:grpSpPr>
          <a:xfrm>
            <a:off x="402957" y="2821763"/>
            <a:ext cx="4020234" cy="2059509"/>
            <a:chOff x="402957" y="2821763"/>
            <a:chExt cx="4020234" cy="2059509"/>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532786" y="2821828"/>
              <a:ext cx="1474139" cy="1440527"/>
            </a:xfrm>
            <a:prstGeom prst="rect">
              <a:avLst/>
            </a:prstGeom>
            <a:ln w="57150">
              <a:noFill/>
            </a:ln>
          </p:spPr>
        </p:pic>
        <p:sp>
          <p:nvSpPr>
            <p:cNvPr id="8" name="Right Arrow 7"/>
            <p:cNvSpPr/>
            <p:nvPr/>
          </p:nvSpPr>
          <p:spPr>
            <a:xfrm>
              <a:off x="2158337" y="336500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Content Placeholder 4"/>
            <p:cNvSpPr txBox="1">
              <a:spLocks/>
            </p:cNvSpPr>
            <p:nvPr/>
          </p:nvSpPr>
          <p:spPr>
            <a:xfrm>
              <a:off x="402957" y="4266515"/>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Inhalant allergens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23" name="Content Placeholder 4"/>
            <p:cNvSpPr txBox="1">
              <a:spLocks/>
            </p:cNvSpPr>
            <p:nvPr/>
          </p:nvSpPr>
          <p:spPr>
            <a:xfrm>
              <a:off x="2784396" y="4264210"/>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Enters airways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2" name="Group 1"/>
            <p:cNvGrpSpPr/>
            <p:nvPr/>
          </p:nvGrpSpPr>
          <p:grpSpPr>
            <a:xfrm>
              <a:off x="2861885" y="2821763"/>
              <a:ext cx="1483819" cy="1444752"/>
              <a:chOff x="2861885" y="2821763"/>
              <a:chExt cx="1483819" cy="1444752"/>
            </a:xfrm>
          </p:grpSpPr>
          <p:pic>
            <p:nvPicPr>
              <p:cNvPr id="6" name="Picture 5" descr="COUGH"/>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4323" b="4618"/>
              <a:stretch/>
            </p:blipFill>
            <p:spPr bwMode="auto">
              <a:xfrm flipH="1">
                <a:off x="2861885" y="282176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861885" y="3227846"/>
                <a:ext cx="235558" cy="160020"/>
                <a:chOff x="5063390" y="4598670"/>
                <a:chExt cx="235558" cy="160020"/>
              </a:xfrm>
            </p:grpSpPr>
            <p:sp>
              <p:nvSpPr>
                <p:cNvPr id="10" name="Rectangle 9"/>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2" name="Rectangle 11"/>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159502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Inhalant Allergens Affect Asthma</a:t>
            </a:r>
            <a:br>
              <a:rPr lang="en-US" dirty="0" smtClean="0"/>
            </a:br>
            <a:endParaRPr lang="en-US" dirty="0"/>
          </a:p>
        </p:txBody>
      </p:sp>
      <p:sp>
        <p:nvSpPr>
          <p:cNvPr id="44" name="Text Box 4"/>
          <p:cNvSpPr txBox="1">
            <a:spLocks noChangeArrowheads="1"/>
          </p:cNvSpPr>
          <p:nvPr/>
        </p:nvSpPr>
        <p:spPr bwMode="auto">
          <a:xfrm>
            <a:off x="206748" y="6481080"/>
            <a:ext cx="8906256" cy="25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FFFF00"/>
              </a:buClr>
              <a:buFont typeface="Wingdings" pitchFamily="2" charset="2"/>
              <a:buChar char="v"/>
              <a:defRPr sz="3200" b="1">
                <a:solidFill>
                  <a:srgbClr val="FFFF00"/>
                </a:solidFill>
                <a:latin typeface="NewsGoth Dm BT" pitchFamily="34" charset="0"/>
              </a:defRPr>
            </a:lvl1pPr>
            <a:lvl2pPr marL="742950" indent="-285750" eaLnBrk="0" hangingPunct="0">
              <a:spcBef>
                <a:spcPct val="20000"/>
              </a:spcBef>
              <a:buClr>
                <a:srgbClr val="FFFF00"/>
              </a:buClr>
              <a:buFont typeface="Wingdings" pitchFamily="2" charset="2"/>
              <a:buChar char="v"/>
              <a:defRPr sz="2800" b="1">
                <a:solidFill>
                  <a:srgbClr val="FFFF00"/>
                </a:solidFill>
                <a:latin typeface="NewsGoth Dm BT" pitchFamily="34" charset="0"/>
              </a:defRPr>
            </a:lvl2pPr>
            <a:lvl3pPr marL="1143000" indent="-228600" eaLnBrk="0" hangingPunct="0">
              <a:spcBef>
                <a:spcPct val="20000"/>
              </a:spcBef>
              <a:buClr>
                <a:srgbClr val="FFFF00"/>
              </a:buClr>
              <a:buFont typeface="Wingdings" pitchFamily="2" charset="2"/>
              <a:buChar char="v"/>
              <a:defRPr sz="2400" b="1">
                <a:solidFill>
                  <a:srgbClr val="FFFF00"/>
                </a:solidFill>
                <a:latin typeface="NewsGoth Dm BT" pitchFamily="34" charset="0"/>
              </a:defRPr>
            </a:lvl3pPr>
            <a:lvl4pPr marL="16002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4pPr>
            <a:lvl5pPr marL="2057400" indent="-228600" eaLnBrk="0" hangingPunct="0">
              <a:spcBef>
                <a:spcPct val="20000"/>
              </a:spcBef>
              <a:buClr>
                <a:srgbClr val="FFFF00"/>
              </a:buClr>
              <a:buFont typeface="Wingdings" pitchFamily="2" charset="2"/>
              <a:buChar char="v"/>
              <a:defRPr sz="2000" b="1">
                <a:solidFill>
                  <a:srgbClr val="FFFF00"/>
                </a:solidFill>
                <a:latin typeface="NewsGoth Dm BT" pitchFamily="34" charset="0"/>
              </a:defRPr>
            </a:lvl5pPr>
            <a:lvl6pPr marL="25146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6pPr>
            <a:lvl7pPr marL="29718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7pPr>
            <a:lvl8pPr marL="34290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8pPr>
            <a:lvl9pPr marL="3886200" indent="-228600" eaLnBrk="0" fontAlgn="base" hangingPunct="0">
              <a:spcBef>
                <a:spcPct val="20000"/>
              </a:spcBef>
              <a:spcAft>
                <a:spcPct val="0"/>
              </a:spcAft>
              <a:buClr>
                <a:srgbClr val="FFFF00"/>
              </a:buClr>
              <a:buFont typeface="Wingdings" pitchFamily="2" charset="2"/>
              <a:buChar char="v"/>
              <a:defRPr sz="2000" b="1">
                <a:solidFill>
                  <a:srgbClr val="FFFF00"/>
                </a:solidFill>
                <a:latin typeface="NewsGoth Dm BT" pitchFamily="34" charset="0"/>
              </a:defRPr>
            </a:lvl9pPr>
          </a:lstStyle>
          <a:p>
            <a:pPr marL="58738" indent="-58738">
              <a:lnSpc>
                <a:spcPts val="1300"/>
              </a:lnSpc>
              <a:spcBef>
                <a:spcPct val="50000"/>
              </a:spcBef>
              <a:buClrTx/>
              <a:buFontTx/>
              <a:buNone/>
              <a:tabLst>
                <a:tab pos="747713" algn="l"/>
              </a:tabLst>
            </a:pPr>
            <a:r>
              <a:rPr lang="en-US" sz="1400" b="0" dirty="0" smtClean="0">
                <a:solidFill>
                  <a:schemeClr val="bg2"/>
                </a:solidFill>
                <a:latin typeface="+mj-lt"/>
              </a:rPr>
              <a:t>Expert </a:t>
            </a:r>
            <a:r>
              <a:rPr lang="en-US" sz="1400" b="0" dirty="0">
                <a:solidFill>
                  <a:schemeClr val="bg2"/>
                </a:solidFill>
                <a:latin typeface="+mj-lt"/>
              </a:rPr>
              <a:t>Panel Report 3: Guidelines for the Diagnosis and Management of Asthma, </a:t>
            </a:r>
            <a:r>
              <a:rPr lang="en-US" sz="1400" b="0" dirty="0" smtClean="0">
                <a:solidFill>
                  <a:schemeClr val="bg2"/>
                </a:solidFill>
                <a:latin typeface="+mj-lt"/>
              </a:rPr>
              <a:t>2007; Middleton’s Allergy 7</a:t>
            </a:r>
            <a:r>
              <a:rPr lang="en-US" sz="1400" b="0" baseline="30000" dirty="0" smtClean="0">
                <a:solidFill>
                  <a:schemeClr val="bg2"/>
                </a:solidFill>
                <a:latin typeface="+mj-lt"/>
              </a:rPr>
              <a:t>th</a:t>
            </a:r>
            <a:r>
              <a:rPr lang="en-US" sz="1400" b="0" dirty="0" smtClean="0">
                <a:solidFill>
                  <a:schemeClr val="bg2"/>
                </a:solidFill>
                <a:latin typeface="+mj-lt"/>
              </a:rPr>
              <a:t> Ed.</a:t>
            </a:r>
            <a:endParaRPr lang="en-US" altLang="en-US" sz="1400" b="0" dirty="0">
              <a:solidFill>
                <a:schemeClr val="bg2"/>
              </a:solidFill>
              <a:latin typeface="+mj-lt"/>
            </a:endParaRPr>
          </a:p>
        </p:txBody>
      </p:sp>
      <p:grpSp>
        <p:nvGrpSpPr>
          <p:cNvPr id="3" name="Group 2" descr="In individuals with airways that are sensitive to allergens, inhaling or breathing pollen can cause airways to narrow.&#10;"/>
          <p:cNvGrpSpPr/>
          <p:nvPr/>
        </p:nvGrpSpPr>
        <p:grpSpPr>
          <a:xfrm>
            <a:off x="402957" y="1142449"/>
            <a:ext cx="8444397" cy="3738823"/>
            <a:chOff x="402957" y="1142449"/>
            <a:chExt cx="8444397" cy="3738823"/>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065" t="24870" r="56494" b="37565"/>
            <a:stretch/>
          </p:blipFill>
          <p:spPr>
            <a:xfrm>
              <a:off x="532786" y="2821828"/>
              <a:ext cx="1474139" cy="1440527"/>
            </a:xfrm>
            <a:prstGeom prst="rect">
              <a:avLst/>
            </a:prstGeom>
            <a:ln w="57150">
              <a:noFill/>
            </a:ln>
          </p:spPr>
        </p:pic>
        <p:sp>
          <p:nvSpPr>
            <p:cNvPr id="8" name="Right Arrow 7"/>
            <p:cNvSpPr/>
            <p:nvPr/>
          </p:nvSpPr>
          <p:spPr>
            <a:xfrm>
              <a:off x="2158337" y="3365006"/>
              <a:ext cx="575954" cy="4176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1" name="Right Arrow 20"/>
            <p:cNvSpPr/>
            <p:nvPr/>
          </p:nvSpPr>
          <p:spPr>
            <a:xfrm rot="19834331">
              <a:off x="4499296" y="2937003"/>
              <a:ext cx="1228703" cy="19493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22" name="Content Placeholder 4"/>
            <p:cNvSpPr txBox="1">
              <a:spLocks/>
            </p:cNvSpPr>
            <p:nvPr/>
          </p:nvSpPr>
          <p:spPr>
            <a:xfrm>
              <a:off x="402957" y="4266515"/>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Inhalant allergens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23" name="Content Placeholder 4"/>
            <p:cNvSpPr txBox="1">
              <a:spLocks/>
            </p:cNvSpPr>
            <p:nvPr/>
          </p:nvSpPr>
          <p:spPr>
            <a:xfrm>
              <a:off x="2784396" y="4264210"/>
              <a:ext cx="1638795"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Enters airways</a:t>
              </a:r>
            </a:p>
            <a:p>
              <a:pPr lvl="2" algn="ctr">
                <a:buFont typeface="Arial" panose="020B0604020202020204" pitchFamily="34" charset="0"/>
                <a:buChar char="•"/>
              </a:pPr>
              <a:endParaRPr lang="en-US" sz="2000" dirty="0" smtClean="0">
                <a:latin typeface="+mj-lt"/>
              </a:endParaRPr>
            </a:p>
            <a:p>
              <a:pPr marL="457200" lvl="1" indent="0" algn="ctr">
                <a:buFont typeface="Arial" pitchFamily="34" charset="0"/>
                <a:buNone/>
              </a:pPr>
              <a:endParaRPr lang="en-US" dirty="0" smtClean="0">
                <a:latin typeface="+mj-lt"/>
              </a:endParaRPr>
            </a:p>
          </p:txBody>
        </p:sp>
        <p:sp>
          <p:nvSpPr>
            <p:cNvPr id="45" name="Content Placeholder 4"/>
            <p:cNvSpPr txBox="1">
              <a:spLocks/>
            </p:cNvSpPr>
            <p:nvPr/>
          </p:nvSpPr>
          <p:spPr>
            <a:xfrm>
              <a:off x="5541326" y="1142449"/>
              <a:ext cx="3306028" cy="614757"/>
            </a:xfrm>
            <a:prstGeom prst="rect">
              <a:avLst/>
            </a:prstGeom>
          </p:spPr>
          <p:txBody>
            <a:bodyPr/>
            <a:lstStyle>
              <a:lvl1pPr marL="342900" indent="-342900" algn="l" defTabSz="914400" rtl="0" eaLnBrk="1" latinLnBrk="0" hangingPunct="1">
                <a:spcBef>
                  <a:spcPct val="20000"/>
                </a:spcBef>
                <a:buClr>
                  <a:schemeClr val="bg1"/>
                </a:buClr>
                <a:buSzPct val="70000"/>
                <a:buFont typeface="Wingdings" pitchFamily="2" charset="2"/>
                <a:buChar char="§"/>
                <a:defRPr sz="2400" b="1" kern="1200" baseline="0">
                  <a:solidFill>
                    <a:schemeClr val="bg2"/>
                  </a:solidFill>
                  <a:latin typeface="Calibri" pitchFamily="34" charset="0"/>
                  <a:ea typeface="+mn-ea"/>
                  <a:cs typeface="+mn-cs"/>
                </a:defRPr>
              </a:lvl1pPr>
              <a:lvl2pPr marL="742950" indent="-285750" algn="l" defTabSz="914400" rtl="0" eaLnBrk="1" latinLnBrk="0" hangingPunct="1">
                <a:spcBef>
                  <a:spcPct val="20000"/>
                </a:spcBef>
                <a:buClr>
                  <a:schemeClr val="bg1"/>
                </a:buClr>
                <a:buSzPct val="100000"/>
                <a:buFont typeface="Arial" pitchFamily="34" charset="0"/>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bg1"/>
                </a:buClr>
                <a:buSzPct val="100000"/>
                <a:buFont typeface="Courier New" pitchFamily="49" charset="0"/>
                <a:buChar char="o"/>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bg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bg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000" b="0" dirty="0" smtClean="0">
                  <a:latin typeface="+mj-lt"/>
                </a:rPr>
                <a:t>Inflammation and obstruction in airways sensitive to allergens</a:t>
              </a:r>
              <a:endParaRPr lang="en-US" sz="2000" dirty="0" smtClean="0">
                <a:latin typeface="+mj-lt"/>
              </a:endParaRPr>
            </a:p>
            <a:p>
              <a:pPr marL="457200" lvl="1" indent="0" algn="ctr">
                <a:buFont typeface="Arial" pitchFamily="34" charset="0"/>
                <a:buNone/>
              </a:pPr>
              <a:endParaRPr lang="en-US" dirty="0" smtClean="0">
                <a:latin typeface="+mj-lt"/>
              </a:endParaRPr>
            </a:p>
          </p:txBody>
        </p:sp>
        <p:grpSp>
          <p:nvGrpSpPr>
            <p:cNvPr id="141" name="Group 140"/>
            <p:cNvGrpSpPr/>
            <p:nvPr/>
          </p:nvGrpSpPr>
          <p:grpSpPr>
            <a:xfrm>
              <a:off x="5843856" y="2185416"/>
              <a:ext cx="1009608" cy="1262329"/>
              <a:chOff x="5843856" y="2185416"/>
              <a:chExt cx="1009608" cy="1262329"/>
            </a:xfrm>
          </p:grpSpPr>
          <p:grpSp>
            <p:nvGrpSpPr>
              <p:cNvPr id="52" name="Group 51"/>
              <p:cNvGrpSpPr/>
              <p:nvPr/>
            </p:nvGrpSpPr>
            <p:grpSpPr>
              <a:xfrm>
                <a:off x="5865526" y="2208796"/>
                <a:ext cx="969264" cy="1225296"/>
                <a:chOff x="9928640" y="342940"/>
                <a:chExt cx="1387924" cy="1760180"/>
              </a:xfrm>
            </p:grpSpPr>
            <p:pic>
              <p:nvPicPr>
                <p:cNvPr id="10" name="Picture 9" descr="normal_abnormal"/>
                <p:cNvPicPr/>
                <p:nvPr/>
              </p:nvPicPr>
              <p:blipFill rotWithShape="1">
                <a:blip r:embed="rId4" cstate="print">
                  <a:extLst>
                    <a:ext uri="{28A0092B-C50C-407E-A947-70E740481C1C}">
                      <a14:useLocalDpi xmlns:a14="http://schemas.microsoft.com/office/drawing/2010/main" val="0"/>
                    </a:ext>
                  </a:extLst>
                </a:blip>
                <a:srcRect r="59466"/>
                <a:stretch/>
              </p:blipFill>
              <p:spPr bwMode="auto">
                <a:xfrm>
                  <a:off x="9985841" y="405542"/>
                  <a:ext cx="1264173"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775904" y="1168698"/>
                  <a:ext cx="43220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3" name="Rectangle 12"/>
                <p:cNvSpPr/>
                <p:nvPr/>
              </p:nvSpPr>
              <p:spPr>
                <a:xfrm>
                  <a:off x="10160749" y="67959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4" name="Rectangle 13"/>
                <p:cNvSpPr/>
                <p:nvPr/>
              </p:nvSpPr>
              <p:spPr>
                <a:xfrm>
                  <a:off x="9930612" y="342940"/>
                  <a:ext cx="13850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6" name="Rectangle 15"/>
                <p:cNvSpPr/>
                <p:nvPr/>
              </p:nvSpPr>
              <p:spPr>
                <a:xfrm rot="16200000">
                  <a:off x="10440005" y="1159054"/>
                  <a:ext cx="164466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7" name="Rectangle 16"/>
                <p:cNvSpPr/>
                <p:nvPr/>
              </p:nvSpPr>
              <p:spPr>
                <a:xfrm>
                  <a:off x="10571147" y="1126788"/>
                  <a:ext cx="64457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8" name="Rectangle 17"/>
                <p:cNvSpPr/>
                <p:nvPr/>
              </p:nvSpPr>
              <p:spPr>
                <a:xfrm>
                  <a:off x="10987288" y="1371130"/>
                  <a:ext cx="29678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19" name="Rectangle 18"/>
                <p:cNvSpPr/>
                <p:nvPr/>
              </p:nvSpPr>
              <p:spPr>
                <a:xfrm>
                  <a:off x="11017084" y="1387569"/>
                  <a:ext cx="29480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6" name="Rectangle 45"/>
                <p:cNvSpPr/>
                <p:nvPr/>
              </p:nvSpPr>
              <p:spPr>
                <a:xfrm>
                  <a:off x="9930612" y="2029968"/>
                  <a:ext cx="1385088" cy="73152"/>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7" name="Rectangle 46"/>
                <p:cNvSpPr/>
                <p:nvPr/>
              </p:nvSpPr>
              <p:spPr>
                <a:xfrm rot="16200000">
                  <a:off x="9114824" y="1157789"/>
                  <a:ext cx="1691640" cy="6400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5" name="Rectangle 14"/>
              <p:cNvSpPr/>
              <p:nvPr/>
            </p:nvSpPr>
            <p:spPr>
              <a:xfrm>
                <a:off x="5844644" y="3402025"/>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78" name="Rectangle 77"/>
              <p:cNvSpPr/>
              <p:nvPr/>
            </p:nvSpPr>
            <p:spPr>
              <a:xfrm>
                <a:off x="5847624" y="2185416"/>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1" name="Rectangle 80"/>
              <p:cNvSpPr/>
              <p:nvPr/>
            </p:nvSpPr>
            <p:spPr>
              <a:xfrm rot="5400000">
                <a:off x="6205322" y="279427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2" name="Rectangle 81"/>
              <p:cNvSpPr/>
              <p:nvPr/>
            </p:nvSpPr>
            <p:spPr>
              <a:xfrm rot="5400000">
                <a:off x="5249176" y="2790460"/>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nvGrpSpPr>
            <p:cNvPr id="142" name="Group 141"/>
            <p:cNvGrpSpPr/>
            <p:nvPr/>
          </p:nvGrpSpPr>
          <p:grpSpPr>
            <a:xfrm>
              <a:off x="7501595" y="2194560"/>
              <a:ext cx="1010395" cy="1254709"/>
              <a:chOff x="7501595" y="2194560"/>
              <a:chExt cx="1010395" cy="1254709"/>
            </a:xfrm>
          </p:grpSpPr>
          <p:grpSp>
            <p:nvGrpSpPr>
              <p:cNvPr id="53" name="Group 52"/>
              <p:cNvGrpSpPr/>
              <p:nvPr/>
            </p:nvGrpSpPr>
            <p:grpSpPr>
              <a:xfrm>
                <a:off x="7521398" y="2213305"/>
                <a:ext cx="969264" cy="1225296"/>
                <a:chOff x="5647641" y="4561638"/>
                <a:chExt cx="1521930" cy="1755689"/>
              </a:xfrm>
            </p:grpSpPr>
            <p:pic>
              <p:nvPicPr>
                <p:cNvPr id="35" name="Picture 34" descr="normal_abnormal"/>
                <p:cNvPicPr/>
                <p:nvPr/>
              </p:nvPicPr>
              <p:blipFill rotWithShape="1">
                <a:blip r:embed="rId4" cstate="print">
                  <a:extLst>
                    <a:ext uri="{28A0092B-C50C-407E-A947-70E740481C1C}">
                      <a14:useLocalDpi xmlns:a14="http://schemas.microsoft.com/office/drawing/2010/main" val="0"/>
                    </a:ext>
                  </a:extLst>
                </a:blip>
                <a:srcRect l="50471" r="4726"/>
                <a:stretch/>
              </p:blipFill>
              <p:spPr bwMode="auto">
                <a:xfrm>
                  <a:off x="5714151" y="4619678"/>
                  <a:ext cx="1397291" cy="1634771"/>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36" name="Rectangle 35"/>
                <p:cNvSpPr/>
                <p:nvPr/>
              </p:nvSpPr>
              <p:spPr>
                <a:xfrm>
                  <a:off x="5657950" y="4561638"/>
                  <a:ext cx="1501502" cy="152367"/>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8" name="Rectangle 37"/>
                <p:cNvSpPr/>
                <p:nvPr/>
              </p:nvSpPr>
              <p:spPr>
                <a:xfrm>
                  <a:off x="5659922" y="5819313"/>
                  <a:ext cx="376517"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39" name="Rectangle 38"/>
                <p:cNvSpPr/>
                <p:nvPr/>
              </p:nvSpPr>
              <p:spPr>
                <a:xfrm>
                  <a:off x="5881671" y="4820874"/>
                  <a:ext cx="907251" cy="23141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0" name="Rectangle 39"/>
                <p:cNvSpPr/>
                <p:nvPr/>
              </p:nvSpPr>
              <p:spPr>
                <a:xfrm rot="5400000">
                  <a:off x="4824027" y="5385253"/>
                  <a:ext cx="1755686"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1" name="Rectangle 40"/>
                <p:cNvSpPr/>
                <p:nvPr/>
              </p:nvSpPr>
              <p:spPr>
                <a:xfrm>
                  <a:off x="5659922" y="5873542"/>
                  <a:ext cx="512511"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2" name="Rectangle 41"/>
                <p:cNvSpPr/>
                <p:nvPr/>
              </p:nvSpPr>
              <p:spPr>
                <a:xfrm>
                  <a:off x="6826183" y="5629316"/>
                  <a:ext cx="333270"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3" name="Rectangle 42"/>
                <p:cNvSpPr/>
                <p:nvPr/>
              </p:nvSpPr>
              <p:spPr>
                <a:xfrm>
                  <a:off x="6956419" y="5951806"/>
                  <a:ext cx="213152"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49" name="Rectangle 48"/>
                <p:cNvSpPr/>
                <p:nvPr/>
              </p:nvSpPr>
              <p:spPr>
                <a:xfrm>
                  <a:off x="5657950" y="6240292"/>
                  <a:ext cx="1508760" cy="77033"/>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0" name="Rectangle 49"/>
                <p:cNvSpPr/>
                <p:nvPr/>
              </p:nvSpPr>
              <p:spPr>
                <a:xfrm rot="5400000">
                  <a:off x="6237498" y="5385254"/>
                  <a:ext cx="1755688" cy="108458"/>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79" name="Rectangle 78"/>
              <p:cNvSpPr/>
              <p:nvPr/>
            </p:nvSpPr>
            <p:spPr>
              <a:xfrm>
                <a:off x="7503170" y="3403549"/>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0" name="Rectangle 79"/>
              <p:cNvSpPr/>
              <p:nvPr/>
            </p:nvSpPr>
            <p:spPr>
              <a:xfrm>
                <a:off x="7506150" y="2194560"/>
                <a:ext cx="1005840" cy="45720"/>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3" name="Rectangle 82"/>
              <p:cNvSpPr/>
              <p:nvPr/>
            </p:nvSpPr>
            <p:spPr>
              <a:xfrm rot="5400000">
                <a:off x="7863061" y="2794272"/>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84" name="Rectangle 83"/>
              <p:cNvSpPr/>
              <p:nvPr/>
            </p:nvSpPr>
            <p:spPr>
              <a:xfrm rot="5400000">
                <a:off x="6906915" y="2790461"/>
                <a:ext cx="1242822" cy="53461"/>
              </a:xfrm>
              <a:prstGeom prst="rect">
                <a:avLst/>
              </a:prstGeom>
              <a:solidFill>
                <a:srgbClr val="FFF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sp>
          <p:nvSpPr>
            <p:cNvPr id="119" name="Right Arrow 118"/>
            <p:cNvSpPr/>
            <p:nvPr/>
          </p:nvSpPr>
          <p:spPr>
            <a:xfrm>
              <a:off x="6906363" y="2660847"/>
              <a:ext cx="575954" cy="192024"/>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nvGrpSpPr>
            <p:cNvPr id="2" name="Group 1"/>
            <p:cNvGrpSpPr/>
            <p:nvPr/>
          </p:nvGrpSpPr>
          <p:grpSpPr>
            <a:xfrm>
              <a:off x="2861885" y="2821763"/>
              <a:ext cx="1483819" cy="1444752"/>
              <a:chOff x="2861885" y="2821763"/>
              <a:chExt cx="1483819" cy="1444752"/>
            </a:xfrm>
          </p:grpSpPr>
          <p:pic>
            <p:nvPicPr>
              <p:cNvPr id="6" name="Picture 5" descr="COUGH"/>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t="4323" b="4618"/>
              <a:stretch/>
            </p:blipFill>
            <p:spPr bwMode="auto">
              <a:xfrm flipH="1">
                <a:off x="2861885" y="2821763"/>
                <a:ext cx="1483819" cy="1444752"/>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grpSp>
            <p:nvGrpSpPr>
              <p:cNvPr id="48" name="Group 47"/>
              <p:cNvGrpSpPr/>
              <p:nvPr/>
            </p:nvGrpSpPr>
            <p:grpSpPr>
              <a:xfrm>
                <a:off x="2861885" y="3227846"/>
                <a:ext cx="235558" cy="160020"/>
                <a:chOff x="5063390" y="4598670"/>
                <a:chExt cx="235558" cy="160020"/>
              </a:xfrm>
            </p:grpSpPr>
            <p:sp>
              <p:nvSpPr>
                <p:cNvPr id="51" name="Rectangle 50"/>
                <p:cNvSpPr/>
                <p:nvPr/>
              </p:nvSpPr>
              <p:spPr>
                <a:xfrm>
                  <a:off x="5063390" y="4606290"/>
                  <a:ext cx="224890" cy="152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sp>
              <p:nvSpPr>
                <p:cNvPr id="54" name="Rectangle 53"/>
                <p:cNvSpPr/>
                <p:nvPr/>
              </p:nvSpPr>
              <p:spPr>
                <a:xfrm>
                  <a:off x="5262372" y="4598670"/>
                  <a:ext cx="36576" cy="76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p:txBody>
            </p:sp>
          </p:grpSp>
        </p:grpSp>
      </p:grpSp>
    </p:spTree>
    <p:extLst>
      <p:ext uri="{BB962C8B-B14F-4D97-AF65-F5344CB8AC3E}">
        <p14:creationId xmlns:p14="http://schemas.microsoft.com/office/powerpoint/2010/main" val="15950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sz="14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8784</TotalTime>
  <Words>5224</Words>
  <Application>Microsoft Office PowerPoint</Application>
  <PresentationFormat>On-screen Show (4:3)</PresentationFormat>
  <Paragraphs>610</Paragraphs>
  <Slides>53</Slides>
  <Notes>53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0" baseType="lpstr">
      <vt:lpstr>Arial</vt:lpstr>
      <vt:lpstr>Myriad Web Pro</vt:lpstr>
      <vt:lpstr>Courier New</vt:lpstr>
      <vt:lpstr>Calibri</vt:lpstr>
      <vt:lpstr>Wingdings</vt:lpstr>
      <vt:lpstr>Theme1</vt:lpstr>
      <vt:lpstr>ClipArt</vt:lpstr>
      <vt:lpstr>Asthma and Inhalant Allergens</vt:lpstr>
      <vt:lpstr>Allergens Can Affect Asthma </vt:lpstr>
      <vt:lpstr>Inhalant Allergens Are Important in Asthma </vt:lpstr>
      <vt:lpstr>Objectives </vt:lpstr>
      <vt:lpstr>How Inhalant allergens affect asthma</vt:lpstr>
      <vt:lpstr>Definitions </vt:lpstr>
      <vt:lpstr>Definitions </vt:lpstr>
      <vt:lpstr>How Inhalant Allergens Affect Asthma </vt:lpstr>
      <vt:lpstr>How Inhalant Allergens Affect Asthma </vt:lpstr>
      <vt:lpstr>How Inhalant Allergens Affect Asthma </vt:lpstr>
      <vt:lpstr>How Inhalant Allergens Affect Asthma </vt:lpstr>
      <vt:lpstr>How Inhalant Allergens Affect Asthma </vt:lpstr>
      <vt:lpstr>How Inhalant Allergens Affect Asthma </vt:lpstr>
      <vt:lpstr>How Inhalant Allergens Affect Asthma </vt:lpstr>
      <vt:lpstr>How Inhalant Allergens Affect Asthma </vt:lpstr>
      <vt:lpstr>Types of Inhalant allergens</vt:lpstr>
      <vt:lpstr>Inhalant Allergens  </vt:lpstr>
      <vt:lpstr>Inhalant Allergens </vt:lpstr>
      <vt:lpstr>Inhalant Allergens </vt:lpstr>
      <vt:lpstr>Inhalant Allergens </vt:lpstr>
      <vt:lpstr>Inhalant Allergens  </vt:lpstr>
      <vt:lpstr>Inhalant Allergens  </vt:lpstr>
      <vt:lpstr>Inhalant Allergens  </vt:lpstr>
      <vt:lpstr>Inhalant Allergens  </vt:lpstr>
      <vt:lpstr>Inhalant Allergens </vt:lpstr>
      <vt:lpstr>Inhalant Allergens Summary </vt:lpstr>
      <vt:lpstr>Inhalant Allergens Summary </vt:lpstr>
      <vt:lpstr>Inhalant Allergens Summary </vt:lpstr>
      <vt:lpstr>evaluation of inhalant allergens</vt:lpstr>
      <vt:lpstr>Who Should Be Evaluated? </vt:lpstr>
      <vt:lpstr>Who Should Be Evaluated? </vt:lpstr>
      <vt:lpstr>Inhalant Allergens and Persistent Asthma </vt:lpstr>
      <vt:lpstr>Inhalant Allergens and Persistent Asthma </vt:lpstr>
      <vt:lpstr>Inhalant Allergens and Persistent Asthma </vt:lpstr>
      <vt:lpstr>Inhalant Allergens and Persistent Asthma </vt:lpstr>
      <vt:lpstr>Inhalant Allergens and Persistent Asthma </vt:lpstr>
      <vt:lpstr>Inhalant Allergens Tested Can Vary </vt:lpstr>
      <vt:lpstr>Control of inhalant allergens</vt:lpstr>
      <vt:lpstr>NAEPP Components of Asthma Management </vt:lpstr>
      <vt:lpstr>NAEPP Management of Inhalant Allergens </vt:lpstr>
      <vt:lpstr>Management of Furry Animal Pets </vt:lpstr>
      <vt:lpstr>Management of Animal Pests </vt:lpstr>
      <vt:lpstr>Management of House Dust Mites </vt:lpstr>
      <vt:lpstr>Management of House Dust Mites </vt:lpstr>
      <vt:lpstr>Management of House Dust Mites </vt:lpstr>
      <vt:lpstr>Management of House Dust Mites </vt:lpstr>
      <vt:lpstr>Management of House Dust Mites </vt:lpstr>
      <vt:lpstr>Management of Indoor Molds </vt:lpstr>
      <vt:lpstr>Management of Outdoor Inhalant Allergens  </vt:lpstr>
      <vt:lpstr>Conclusions </vt:lpstr>
      <vt:lpstr>Conclusions </vt:lpstr>
      <vt:lpstr>Additional Resources </vt:lpstr>
      <vt:lpstr>PowerPoint Presentation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CDC User</cp:lastModifiedBy>
  <cp:revision>844</cp:revision>
  <cp:lastPrinted>2013-12-04T21:29:04Z</cp:lastPrinted>
  <dcterms:created xsi:type="dcterms:W3CDTF">2011-03-17T17:43:16Z</dcterms:created>
  <dcterms:modified xsi:type="dcterms:W3CDTF">2014-07-03T18:45:37Z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