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40"/>
  </p:notesMasterIdLst>
  <p:handoutMasterIdLst>
    <p:handoutMasterId r:id="rId41"/>
  </p:handoutMasterIdLst>
  <p:sldIdLst>
    <p:sldId id="257" r:id="rId2"/>
    <p:sldId id="295" r:id="rId3"/>
    <p:sldId id="258" r:id="rId4"/>
    <p:sldId id="259" r:id="rId5"/>
    <p:sldId id="260" r:id="rId6"/>
    <p:sldId id="263" r:id="rId7"/>
    <p:sldId id="262" r:id="rId8"/>
    <p:sldId id="264" r:id="rId9"/>
    <p:sldId id="265" r:id="rId10"/>
    <p:sldId id="294" r:id="rId11"/>
    <p:sldId id="290" r:id="rId12"/>
    <p:sldId id="266" r:id="rId13"/>
    <p:sldId id="267" r:id="rId14"/>
    <p:sldId id="300" r:id="rId15"/>
    <p:sldId id="270" r:id="rId16"/>
    <p:sldId id="269" r:id="rId17"/>
    <p:sldId id="271" r:id="rId18"/>
    <p:sldId id="272" r:id="rId19"/>
    <p:sldId id="274" r:id="rId20"/>
    <p:sldId id="273" r:id="rId21"/>
    <p:sldId id="282" r:id="rId22"/>
    <p:sldId id="281" r:id="rId23"/>
    <p:sldId id="280" r:id="rId24"/>
    <p:sldId id="283" r:id="rId25"/>
    <p:sldId id="289" r:id="rId26"/>
    <p:sldId id="285" r:id="rId27"/>
    <p:sldId id="286" r:id="rId28"/>
    <p:sldId id="276" r:id="rId29"/>
    <p:sldId id="277" r:id="rId30"/>
    <p:sldId id="279" r:id="rId31"/>
    <p:sldId id="291" r:id="rId32"/>
    <p:sldId id="287" r:id="rId33"/>
    <p:sldId id="292" r:id="rId34"/>
    <p:sldId id="293" r:id="rId35"/>
    <p:sldId id="298" r:id="rId36"/>
    <p:sldId id="299" r:id="rId37"/>
    <p:sldId id="301" r:id="rId38"/>
    <p:sldId id="302" r:id="rId39"/>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ker, Kayilan" initials="BK" lastIdx="10" clrIdx="0"/>
  <p:cmAuthor id="2" name="Montana" initials="M"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0D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42" autoAdjust="0"/>
    <p:restoredTop sz="96395" autoAdjust="0"/>
  </p:normalViewPr>
  <p:slideViewPr>
    <p:cSldViewPr snapToGrid="0" snapToObjects="1">
      <p:cViewPr varScale="1">
        <p:scale>
          <a:sx n="114" d="100"/>
          <a:sy n="114" d="100"/>
        </p:scale>
        <p:origin x="1206" y="102"/>
      </p:cViewPr>
      <p:guideLst>
        <p:guide orient="horz" pos="2160"/>
        <p:guide pos="2880"/>
      </p:guideLst>
    </p:cSldViewPr>
  </p:slideViewPr>
  <p:outlineViewPr>
    <p:cViewPr>
      <p:scale>
        <a:sx n="33" d="100"/>
        <a:sy n="33" d="100"/>
      </p:scale>
      <p:origin x="0" y="-31998"/>
    </p:cViewPr>
  </p:outlineViewPr>
  <p:notesTextViewPr>
    <p:cViewPr>
      <p:scale>
        <a:sx n="100" d="100"/>
        <a:sy n="100" d="100"/>
      </p:scale>
      <p:origin x="0" y="0"/>
    </p:cViewPr>
  </p:notesTextViewPr>
  <p:notesViewPr>
    <p:cSldViewPr snapToGrid="0" snapToObjects="1">
      <p:cViewPr varScale="1">
        <p:scale>
          <a:sx n="82" d="100"/>
          <a:sy n="82" d="100"/>
        </p:scale>
        <p:origin x="22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2.00617283950617E-2"/>
          <c:y val="0.46404997124368902"/>
          <c:w val="0.86408549625741204"/>
          <c:h val="0.499471604164683"/>
        </c:manualLayout>
      </c:layout>
      <c:barChart>
        <c:barDir val="col"/>
        <c:grouping val="clustered"/>
        <c:varyColors val="0"/>
        <c:ser>
          <c:idx val="0"/>
          <c:order val="0"/>
          <c:tx>
            <c:strRef>
              <c:f>Sheet1!$B$1</c:f>
              <c:strCache>
                <c:ptCount val="1"/>
                <c:pt idx="0">
                  <c:v>Series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HIV</c:v>
                </c:pt>
                <c:pt idx="1">
                  <c:v>Stroke</c:v>
                </c:pt>
                <c:pt idx="2">
                  <c:v>Heart disease</c:v>
                </c:pt>
                <c:pt idx="3">
                  <c:v>Prostate cancer</c:v>
                </c:pt>
                <c:pt idx="4">
                  <c:v>Breast cancer</c:v>
                </c:pt>
                <c:pt idx="5">
                  <c:v>Alzheimer's disease</c:v>
                </c:pt>
              </c:strCache>
            </c:strRef>
          </c:cat>
          <c:val>
            <c:numRef>
              <c:f>Sheet1!$B$2:$B$7</c:f>
              <c:numCache>
                <c:formatCode>0.0%</c:formatCode>
                <c:ptCount val="6"/>
                <c:pt idx="0">
                  <c:v>-0.60599999999999998</c:v>
                </c:pt>
                <c:pt idx="1">
                  <c:v>-0.127</c:v>
                </c:pt>
                <c:pt idx="2">
                  <c:v>-8.8999999999999996E-2</c:v>
                </c:pt>
                <c:pt idx="3">
                  <c:v>-1.9E-2</c:v>
                </c:pt>
                <c:pt idx="4">
                  <c:v>5.0000000000000001E-3</c:v>
                </c:pt>
                <c:pt idx="5">
                  <c:v>1.45</c:v>
                </c:pt>
              </c:numCache>
            </c:numRef>
          </c:val>
          <c:extLst>
            <c:ext xmlns:c16="http://schemas.microsoft.com/office/drawing/2014/chart" uri="{C3380CC4-5D6E-409C-BE32-E72D297353CC}">
              <c16:uniqueId val="{00000000-10BA-4455-8685-AFE0DD569768}"/>
            </c:ext>
          </c:extLst>
        </c:ser>
        <c:dLbls>
          <c:showLegendKey val="0"/>
          <c:showVal val="1"/>
          <c:showCatName val="0"/>
          <c:showSerName val="0"/>
          <c:showPercent val="0"/>
          <c:showBubbleSize val="0"/>
        </c:dLbls>
        <c:gapWidth val="150"/>
        <c:axId val="366286768"/>
        <c:axId val="366281280"/>
      </c:barChart>
      <c:catAx>
        <c:axId val="366286768"/>
        <c:scaling>
          <c:orientation val="minMax"/>
        </c:scaling>
        <c:delete val="0"/>
        <c:axPos val="b"/>
        <c:numFmt formatCode="General" sourceLinked="1"/>
        <c:majorTickMark val="out"/>
        <c:minorTickMark val="none"/>
        <c:tickLblPos val="high"/>
        <c:txPr>
          <a:bodyPr rot="3120000" vert="horz"/>
          <a:lstStyle/>
          <a:p>
            <a:pPr>
              <a:defRPr/>
            </a:pPr>
            <a:endParaRPr lang="en-US"/>
          </a:p>
        </c:txPr>
        <c:crossAx val="366281280"/>
        <c:crosses val="autoZero"/>
        <c:auto val="1"/>
        <c:lblAlgn val="ctr"/>
        <c:lblOffset val="100"/>
        <c:noMultiLvlLbl val="0"/>
      </c:catAx>
      <c:valAx>
        <c:axId val="366281280"/>
        <c:scaling>
          <c:orientation val="minMax"/>
        </c:scaling>
        <c:delete val="1"/>
        <c:axPos val="l"/>
        <c:numFmt formatCode="0.0%" sourceLinked="1"/>
        <c:majorTickMark val="out"/>
        <c:minorTickMark val="none"/>
        <c:tickLblPos val="nextTo"/>
        <c:crossAx val="366286768"/>
        <c:crosses val="autoZero"/>
        <c:crossBetween val="between"/>
      </c:valAx>
    </c:plotArea>
    <c:plotVisOnly val="1"/>
    <c:dispBlanksAs val="gap"/>
    <c:showDLblsOverMax val="0"/>
  </c:chart>
  <c:txPr>
    <a:bodyPr/>
    <a:lstStyle/>
    <a:p>
      <a:pPr>
        <a:defRPr sz="20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08446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628" tIns="47814" rIns="95628" bIns="47814"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5628" tIns="47814" rIns="95628" bIns="478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945192"/>
      </p:ext>
    </p:extLst>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alz.or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lz.org/alzheimers-dementia/what-is-alzheimers/brain_tou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effectLst/>
                <a:latin typeface="+mn-lt"/>
                <a:ea typeface="+mn-ea"/>
                <a:cs typeface="+mn-cs"/>
              </a:rPr>
              <a:t>Disclaimer: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mark "CDC” is owned by the US Department of Health and Human Services and is used with permission. Use of this logo is not an endorsement by HHS or CDC of any particular product, service, or enterprise. </a:t>
            </a:r>
            <a:endParaRPr lang="en-US" altLang="en-US" sz="1300" dirty="0"/>
          </a:p>
          <a:p>
            <a:pPr eaLnBrk="1" hangingPunct="1">
              <a:spcBef>
                <a:spcPct val="0"/>
              </a:spcBef>
            </a:pPr>
            <a:endParaRPr lang="en-US" altLang="en-US" sz="1300" dirty="0"/>
          </a:p>
          <a:p>
            <a:pPr eaLnBrk="1" hangingPunct="1">
              <a:spcBef>
                <a:spcPct val="0"/>
              </a:spcBef>
            </a:pPr>
            <a:r>
              <a:rPr lang="en-US" altLang="en-US" sz="1300" b="1" dirty="0"/>
              <a:t>Talking Points: </a:t>
            </a:r>
          </a:p>
          <a:p>
            <a:pPr eaLnBrk="1" hangingPunct="1">
              <a:spcBef>
                <a:spcPct val="0"/>
              </a:spcBef>
            </a:pPr>
            <a:endParaRPr lang="en-US" altLang="en-US" dirty="0"/>
          </a:p>
          <a:p>
            <a:r>
              <a:rPr lang="en-US" sz="1200" kern="1200" dirty="0">
                <a:solidFill>
                  <a:schemeClr val="tx1"/>
                </a:solidFill>
                <a:effectLst/>
                <a:latin typeface="+mn-lt"/>
                <a:ea typeface="+mn-ea"/>
                <a:cs typeface="+mn-cs"/>
              </a:rPr>
              <a:t>This presentation entitled </a:t>
            </a:r>
            <a:r>
              <a:rPr lang="en-US" sz="1200" b="1" kern="1200" dirty="0">
                <a:solidFill>
                  <a:schemeClr val="tx1"/>
                </a:solidFill>
                <a:effectLst/>
                <a:latin typeface="+mn-lt"/>
                <a:ea typeface="+mn-ea"/>
                <a:cs typeface="+mn-cs"/>
              </a:rPr>
              <a:t>Alzheimer’s Disease - A Public Health Crisis,</a:t>
            </a:r>
            <a:r>
              <a:rPr lang="en-US" sz="1200" kern="1200" dirty="0">
                <a:solidFill>
                  <a:schemeClr val="tx1"/>
                </a:solidFill>
                <a:effectLst/>
                <a:latin typeface="+mn-lt"/>
                <a:ea typeface="+mn-ea"/>
                <a:cs typeface="+mn-cs"/>
              </a:rPr>
              <a:t> is part of a curriculum for public health students entitled, </a:t>
            </a:r>
            <a:r>
              <a:rPr lang="en-US" sz="1200" i="1" kern="1200" dirty="0">
                <a:solidFill>
                  <a:schemeClr val="tx1"/>
                </a:solidFill>
                <a:effectLst/>
                <a:latin typeface="+mn-lt"/>
                <a:ea typeface="+mn-ea"/>
                <a:cs typeface="+mn-cs"/>
              </a:rPr>
              <a:t>A Public Health Approach to Alzheimer’s and Other Dementias</a:t>
            </a:r>
            <a:r>
              <a:rPr lang="en-US" sz="1200" kern="1200" dirty="0">
                <a:solidFill>
                  <a:schemeClr val="tx1"/>
                </a:solidFill>
                <a:effectLst/>
                <a:latin typeface="+mn-lt"/>
                <a:ea typeface="+mn-ea"/>
                <a:cs typeface="+mn-cs"/>
              </a:rPr>
              <a:t>. It was developed by the Emory Centers for Training and Technical Assistance for the Alzheimer’s Association with funding from the Centers for Disease Control and Prevention.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this module, we will discuss the epidemic of Alzheimer’s and other dementias, and why it is an important issue for public health to understand and act on.  </a:t>
            </a:r>
          </a:p>
          <a:p>
            <a:pPr eaLnBrk="1" hangingPunct="1">
              <a:spcBef>
                <a:spcPct val="0"/>
              </a:spcBef>
            </a:pPr>
            <a:endParaRPr lang="en-US" altLang="en-US" dirty="0"/>
          </a:p>
        </p:txBody>
      </p:sp>
      <p:sp>
        <p:nvSpPr>
          <p:cNvPr id="14340"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14341"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14342"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00FC33A5-C977-4254-941C-0CEB15ABF241}" type="slidenum">
              <a:rPr lang="en-US" altLang="en-US" smtClean="0">
                <a:latin typeface="Calibri" panose="020F0502020204030204" pitchFamily="34" charset="0"/>
              </a:rPr>
              <a:pPr fontAlgn="base">
                <a:spcBef>
                  <a:spcPct val="0"/>
                </a:spcBef>
                <a:spcAft>
                  <a:spcPct val="0"/>
                </a:spcAft>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119613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Compared to other </a:t>
            </a:r>
            <a:r>
              <a:rPr lang="en-US" sz="1200" b="1" kern="1200" dirty="0">
                <a:solidFill>
                  <a:schemeClr val="tx1"/>
                </a:solidFill>
                <a:effectLst/>
                <a:latin typeface="+mn-lt"/>
                <a:ea typeface="+mn-ea"/>
                <a:cs typeface="+mn-cs"/>
              </a:rPr>
              <a:t>top causes of death</a:t>
            </a:r>
            <a:r>
              <a:rPr lang="en-US" sz="1200" kern="1200" dirty="0">
                <a:solidFill>
                  <a:schemeClr val="tx1"/>
                </a:solidFill>
                <a:effectLst/>
                <a:latin typeface="+mn-lt"/>
                <a:ea typeface="+mn-ea"/>
                <a:cs typeface="+mn-cs"/>
              </a:rPr>
              <a:t> in the U.S., deaths from Alzheimer’s have </a:t>
            </a:r>
            <a:r>
              <a:rPr lang="en-US" sz="1200" b="1" kern="1200" dirty="0">
                <a:solidFill>
                  <a:schemeClr val="tx1"/>
                </a:solidFill>
                <a:effectLst/>
                <a:latin typeface="+mn-lt"/>
                <a:ea typeface="+mn-ea"/>
                <a:cs typeface="+mn-cs"/>
              </a:rPr>
              <a:t>increased significantly</a:t>
            </a:r>
            <a:r>
              <a:rPr lang="en-US" sz="1200" kern="1200" dirty="0">
                <a:solidFill>
                  <a:schemeClr val="tx1"/>
                </a:solidFill>
                <a:effectLst/>
                <a:latin typeface="+mn-lt"/>
                <a:ea typeface="+mn-ea"/>
                <a:cs typeface="+mn-cs"/>
              </a:rPr>
              <a:t>, while deaths from other causes have </a:t>
            </a:r>
            <a:r>
              <a:rPr lang="en-US" sz="1200" b="1" kern="1200" dirty="0">
                <a:solidFill>
                  <a:schemeClr val="tx1"/>
                </a:solidFill>
                <a:effectLst/>
                <a:latin typeface="+mn-lt"/>
                <a:ea typeface="+mn-ea"/>
                <a:cs typeface="+mn-cs"/>
              </a:rPr>
              <a:t>declined</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2000 to 2017, the percentage changes in deaths are as follows: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HIV: declined by 60.6%</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Stroke: declined by 12.7%</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Heart disease: declined by 8.9%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Prostate cancer: declined by 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Breast cancer: increased by .5%</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Alzheimer’s disease: </a:t>
            </a:r>
            <a:r>
              <a:rPr lang="en-US" sz="1200" b="1" kern="1200" dirty="0">
                <a:solidFill>
                  <a:schemeClr val="tx1"/>
                </a:solidFill>
                <a:effectLst/>
                <a:latin typeface="+mn-lt"/>
                <a:ea typeface="+mn-ea"/>
                <a:cs typeface="+mn-cs"/>
              </a:rPr>
              <a:t>increased </a:t>
            </a:r>
            <a:r>
              <a:rPr lang="en-US" sz="1200" kern="1200" dirty="0">
                <a:solidFill>
                  <a:schemeClr val="tx1"/>
                </a:solidFill>
                <a:effectLst/>
                <a:latin typeface="+mn-lt"/>
                <a:ea typeface="+mn-ea"/>
                <a:cs typeface="+mn-cs"/>
              </a:rPr>
              <a:t>by 145%</a:t>
            </a:r>
          </a:p>
          <a:p>
            <a:pPr eaLnBrk="1" hangingPunct="1">
              <a:spcBef>
                <a:spcPct val="0"/>
              </a:spcBef>
            </a:pPr>
            <a:endParaRPr lang="en-US" altLang="en-US" dirty="0"/>
          </a:p>
        </p:txBody>
      </p:sp>
      <p:sp>
        <p:nvSpPr>
          <p:cNvPr id="34820"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34821"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34822"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1C53EAB-DDA3-4BA7-B202-B1501EDAAD1F}" type="slidenum">
              <a:rPr lang="en-US" altLang="en-US" smtClean="0">
                <a:latin typeface="Calibri" panose="020F0502020204030204" pitchFamily="34" charset="0"/>
              </a:rPr>
              <a:pPr fontAlgn="base">
                <a:spcBef>
                  <a:spcPct val="0"/>
                </a:spcBef>
                <a:spcAft>
                  <a:spcPct val="0"/>
                </a:spcAft>
              </a:pPr>
              <a:t>10</a:t>
            </a:fld>
            <a:endParaRPr lang="en-US" altLang="en-US" dirty="0">
              <a:latin typeface="Calibri" panose="020F0502020204030204" pitchFamily="34" charset="0"/>
            </a:endParaRPr>
          </a:p>
        </p:txBody>
      </p:sp>
    </p:spTree>
    <p:extLst>
      <p:ext uri="{BB962C8B-B14F-4D97-AF65-F5344CB8AC3E}">
        <p14:creationId xmlns:p14="http://schemas.microsoft.com/office/powerpoint/2010/main" val="21401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number of people living with Alzheimer’s and other dementias will </a:t>
            </a:r>
            <a:r>
              <a:rPr lang="en-US" sz="1200" b="1" kern="1200" dirty="0">
                <a:solidFill>
                  <a:schemeClr val="tx1"/>
                </a:solidFill>
                <a:effectLst/>
                <a:latin typeface="+mn-lt"/>
                <a:ea typeface="+mn-ea"/>
                <a:cs typeface="+mn-cs"/>
              </a:rPr>
              <a:t>continue to grow</a:t>
            </a:r>
            <a:r>
              <a:rPr lang="en-US" sz="1200" kern="1200" dirty="0">
                <a:solidFill>
                  <a:schemeClr val="tx1"/>
                </a:solidFill>
                <a:effectLst/>
                <a:latin typeface="+mn-lt"/>
                <a:ea typeface="+mn-ea"/>
                <a:cs typeface="+mn-cs"/>
              </a:rPr>
              <a:t> each year, as the number and proportion of the U.S. population age 65 and older continues to increase rapidly.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cause of the increase can be attributed to people living longer, the large increase in the number of people over age 65 (baby boomers), and the increasing population of racial and ethnic groups with higher prevalence of Alzheimer’s and other dementias.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2050, the U.S. population aged 65 and over is expected to be 88 million.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2050, the number of Americans living with Alzheimer’s disease is expected to total </a:t>
            </a:r>
            <a:r>
              <a:rPr lang="en-US" sz="1200" b="1" kern="1200" dirty="0">
                <a:solidFill>
                  <a:schemeClr val="tx1"/>
                </a:solidFill>
                <a:effectLst/>
                <a:latin typeface="+mn-lt"/>
                <a:ea typeface="+mn-ea"/>
                <a:cs typeface="+mn-cs"/>
              </a:rPr>
              <a:t>13.8 million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someone in the U.S. develops Alzheimer’s </a:t>
            </a:r>
            <a:r>
              <a:rPr lang="en-US" sz="1200" b="1" kern="1200" dirty="0">
                <a:solidFill>
                  <a:schemeClr val="tx1"/>
                </a:solidFill>
                <a:effectLst/>
                <a:latin typeface="+mn-lt"/>
                <a:ea typeface="+mn-ea"/>
                <a:cs typeface="+mn-cs"/>
              </a:rPr>
              <a:t>every 65 seconds</a:t>
            </a:r>
            <a:r>
              <a:rPr lang="en-US" sz="1200" kern="1200" dirty="0">
                <a:solidFill>
                  <a:schemeClr val="tx1"/>
                </a:solidFill>
                <a:effectLst/>
                <a:latin typeface="+mn-lt"/>
                <a:ea typeface="+mn-ea"/>
                <a:cs typeface="+mn-cs"/>
              </a:rPr>
              <a:t>. By 2050, that rate is expected to increase to one person </a:t>
            </a:r>
            <a:r>
              <a:rPr lang="en-US" sz="1200" b="1" kern="1200" dirty="0">
                <a:solidFill>
                  <a:schemeClr val="tx1"/>
                </a:solidFill>
                <a:effectLst/>
                <a:latin typeface="+mn-lt"/>
                <a:ea typeface="+mn-ea"/>
                <a:cs typeface="+mn-cs"/>
              </a:rPr>
              <a:t>every 33 seconds</a:t>
            </a:r>
            <a:r>
              <a:rPr lang="en-US" sz="1200" kern="1200" dirty="0">
                <a:solidFill>
                  <a:schemeClr val="tx1"/>
                </a:solidFill>
                <a:effectLst/>
                <a:latin typeface="+mn-lt"/>
                <a:ea typeface="+mn-ea"/>
                <a:cs typeface="+mn-cs"/>
              </a:rPr>
              <a:t>. </a:t>
            </a:r>
          </a:p>
          <a:p>
            <a:pPr eaLnBrk="1" hangingPunct="1">
              <a:spcBef>
                <a:spcPct val="0"/>
              </a:spcBef>
            </a:pPr>
            <a:endParaRPr lang="en-US" altLang="en-US" dirty="0"/>
          </a:p>
        </p:txBody>
      </p:sp>
      <p:sp>
        <p:nvSpPr>
          <p:cNvPr id="36868"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36869"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36870"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C6803ED-2430-4149-9B12-5D04E78BF09F}" type="slidenum">
              <a:rPr lang="en-US" altLang="en-US" smtClean="0">
                <a:latin typeface="Calibri" panose="020F0502020204030204" pitchFamily="34" charset="0"/>
              </a:rPr>
              <a:pPr fontAlgn="base">
                <a:spcBef>
                  <a:spcPct val="0"/>
                </a:spcBef>
                <a:spcAft>
                  <a:spcPct val="0"/>
                </a:spcAft>
              </a:pPr>
              <a:t>11</a:t>
            </a:fld>
            <a:endParaRPr lang="en-US" altLang="en-US" dirty="0">
              <a:latin typeface="Calibri" panose="020F0502020204030204" pitchFamily="34" charset="0"/>
            </a:endParaRPr>
          </a:p>
        </p:txBody>
      </p:sp>
    </p:spTree>
    <p:extLst>
      <p:ext uri="{BB962C8B-B14F-4D97-AF65-F5344CB8AC3E}">
        <p14:creationId xmlns:p14="http://schemas.microsoft.com/office/powerpoint/2010/main" val="2529955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Worldwide, the total number of people with dementia (including Alzheimer’s disease) is estimated at </a:t>
            </a:r>
            <a:r>
              <a:rPr lang="en-US" sz="1200" b="1" kern="1200" dirty="0">
                <a:solidFill>
                  <a:schemeClr val="tx1"/>
                </a:solidFill>
                <a:effectLst/>
                <a:latin typeface="+mn-lt"/>
                <a:ea typeface="+mn-ea"/>
                <a:cs typeface="+mn-cs"/>
              </a:rPr>
              <a:t>50 million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number is projected to </a:t>
            </a:r>
            <a:r>
              <a:rPr lang="en-US" sz="1200" b="1" kern="1200" dirty="0">
                <a:solidFill>
                  <a:schemeClr val="tx1"/>
                </a:solidFill>
                <a:effectLst/>
                <a:latin typeface="+mn-lt"/>
                <a:ea typeface="+mn-ea"/>
                <a:cs typeface="+mn-cs"/>
              </a:rPr>
              <a:t>nearly double every 20 years </a:t>
            </a:r>
            <a:r>
              <a:rPr lang="en-US" sz="1200" kern="1200" dirty="0">
                <a:solidFill>
                  <a:schemeClr val="tx1"/>
                </a:solidFill>
                <a:effectLst/>
                <a:latin typeface="+mn-lt"/>
                <a:ea typeface="+mn-ea"/>
                <a:cs typeface="+mn-cs"/>
              </a:rPr>
              <a:t>to 82 million in 2030 and 152 million in 2050.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total number of new cases of dementia each year worldwide is nearly 10 million, which equates to one new case </a:t>
            </a:r>
            <a:r>
              <a:rPr lang="en-US" sz="1200" b="1" kern="1200" dirty="0">
                <a:solidFill>
                  <a:schemeClr val="tx1"/>
                </a:solidFill>
                <a:effectLst/>
                <a:latin typeface="+mn-lt"/>
                <a:ea typeface="+mn-ea"/>
                <a:cs typeface="+mn-cs"/>
              </a:rPr>
              <a:t>every three seconds</a:t>
            </a:r>
            <a:r>
              <a:rPr lang="en-US" sz="1200" kern="1200" dirty="0">
                <a:solidFill>
                  <a:schemeClr val="tx1"/>
                </a:solidFill>
                <a:effectLst/>
                <a:latin typeface="+mn-lt"/>
                <a:ea typeface="+mn-ea"/>
                <a:cs typeface="+mn-cs"/>
              </a:rPr>
              <a:t>. </a:t>
            </a:r>
          </a:p>
        </p:txBody>
      </p:sp>
      <p:sp>
        <p:nvSpPr>
          <p:cNvPr id="38916"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38917"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38918"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7D4D68D-CF67-4417-A5DE-E109B7A6FF7F}" type="slidenum">
              <a:rPr lang="en-US" altLang="en-US" smtClean="0">
                <a:latin typeface="Calibri" panose="020F0502020204030204" pitchFamily="34" charset="0"/>
              </a:rPr>
              <a:pPr fontAlgn="base">
                <a:spcBef>
                  <a:spcPct val="0"/>
                </a:spcBef>
                <a:spcAft>
                  <a:spcPct val="0"/>
                </a:spcAft>
              </a:pPr>
              <a:t>12</a:t>
            </a:fld>
            <a:endParaRPr lang="en-US" altLang="en-US" dirty="0">
              <a:latin typeface="Calibri" panose="020F0502020204030204" pitchFamily="34" charset="0"/>
            </a:endParaRPr>
          </a:p>
        </p:txBody>
      </p:sp>
    </p:spTree>
    <p:extLst>
      <p:ext uri="{BB962C8B-B14F-4D97-AF65-F5344CB8AC3E}">
        <p14:creationId xmlns:p14="http://schemas.microsoft.com/office/powerpoint/2010/main" val="575992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escalating Alzheimer’s disease epidemic has profound implications for government budgets. </a:t>
            </a:r>
          </a:p>
        </p:txBody>
      </p:sp>
      <p:sp>
        <p:nvSpPr>
          <p:cNvPr id="40964"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40965"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40966"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8B86898-7400-46AA-ACA3-AD22F286386A}" type="slidenum">
              <a:rPr lang="en-US" altLang="en-US" smtClean="0">
                <a:latin typeface="Calibri" panose="020F0502020204030204" pitchFamily="34" charset="0"/>
              </a:rPr>
              <a:pPr fontAlgn="base">
                <a:spcBef>
                  <a:spcPct val="0"/>
                </a:spcBef>
                <a:spcAft>
                  <a:spcPct val="0"/>
                </a:spcAft>
              </a:pPr>
              <a:t>13</a:t>
            </a:fld>
            <a:endParaRPr lang="en-US" altLang="en-US" dirty="0">
              <a:latin typeface="Calibri" panose="020F0502020204030204" pitchFamily="34" charset="0"/>
            </a:endParaRPr>
          </a:p>
        </p:txBody>
      </p:sp>
    </p:spTree>
    <p:extLst>
      <p:ext uri="{BB962C8B-B14F-4D97-AF65-F5344CB8AC3E}">
        <p14:creationId xmlns:p14="http://schemas.microsoft.com/office/powerpoint/2010/main" val="2781762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Alzheimer’s disease is the </a:t>
            </a:r>
            <a:r>
              <a:rPr lang="en-US" sz="1200" b="1" kern="1200" dirty="0">
                <a:solidFill>
                  <a:schemeClr val="tx1"/>
                </a:solidFill>
                <a:effectLst/>
                <a:latin typeface="+mn-lt"/>
                <a:ea typeface="+mn-ea"/>
                <a:cs typeface="+mn-cs"/>
              </a:rPr>
              <a:t>most expensive</a:t>
            </a:r>
            <a:r>
              <a:rPr lang="en-US" sz="1200" kern="1200" dirty="0">
                <a:solidFill>
                  <a:schemeClr val="tx1"/>
                </a:solidFill>
                <a:effectLst/>
                <a:latin typeface="+mn-lt"/>
                <a:ea typeface="+mn-ea"/>
                <a:cs typeface="+mn-cs"/>
              </a:rPr>
              <a:t> disease to treat and provide care for in the U.S., costing more than heart disease and cancer.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U.S., the </a:t>
            </a:r>
            <a:r>
              <a:rPr lang="en-US" sz="1200" b="1" kern="1200" dirty="0">
                <a:solidFill>
                  <a:schemeClr val="tx1"/>
                </a:solidFill>
                <a:effectLst/>
                <a:latin typeface="+mn-lt"/>
                <a:ea typeface="+mn-ea"/>
                <a:cs typeface="+mn-cs"/>
              </a:rPr>
              <a:t>annual costs</a:t>
            </a:r>
            <a:r>
              <a:rPr lang="en-US" sz="1200" kern="1200" dirty="0">
                <a:solidFill>
                  <a:schemeClr val="tx1"/>
                </a:solidFill>
                <a:effectLst/>
                <a:latin typeface="+mn-lt"/>
                <a:ea typeface="+mn-ea"/>
                <a:cs typeface="+mn-cs"/>
              </a:rPr>
              <a:t> of direct care for people with Alzheimer’s disease exceed </a:t>
            </a:r>
            <a:r>
              <a:rPr lang="en-US" sz="1200" b="1" kern="1200" dirty="0">
                <a:solidFill>
                  <a:schemeClr val="tx1"/>
                </a:solidFill>
                <a:effectLst/>
                <a:latin typeface="+mn-lt"/>
                <a:ea typeface="+mn-ea"/>
                <a:cs typeface="+mn-cs"/>
              </a:rPr>
              <a:t>$290 billion</a:t>
            </a:r>
            <a:r>
              <a:rPr lang="en-US" sz="1200" kern="1200" dirty="0">
                <a:solidFill>
                  <a:schemeClr val="tx1"/>
                </a:solidFill>
                <a:effectLst/>
                <a:latin typeface="+mn-lt"/>
                <a:ea typeface="+mn-ea"/>
                <a:cs typeface="+mn-cs"/>
              </a:rPr>
              <a:t>. “Direct care” includes both paid health care, long-term care, and out of pocket costs. It does not include costs of caregiving provided by family members, which will be discussed later in the module.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Worldwide, the annual costs of Alzheimer’s and other dementias are estimated to be </a:t>
            </a:r>
            <a:r>
              <a:rPr lang="en-US" sz="1200" b="1" kern="1200" dirty="0">
                <a:solidFill>
                  <a:schemeClr val="tx1"/>
                </a:solidFill>
                <a:effectLst/>
                <a:latin typeface="+mn-lt"/>
                <a:ea typeface="+mn-ea"/>
                <a:cs typeface="+mn-cs"/>
              </a:rPr>
              <a:t>over $818 billion</a:t>
            </a:r>
            <a:r>
              <a:rPr lang="en-US" sz="1200" kern="1200" dirty="0">
                <a:solidFill>
                  <a:schemeClr val="tx1"/>
                </a:solidFill>
                <a:effectLst/>
                <a:latin typeface="+mn-lt"/>
                <a:ea typeface="+mn-ea"/>
                <a:cs typeface="+mn-cs"/>
              </a:rPr>
              <a:t>.</a:t>
            </a:r>
          </a:p>
        </p:txBody>
      </p:sp>
      <p:sp>
        <p:nvSpPr>
          <p:cNvPr id="43012"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43013"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43014"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BF2E976C-A856-47B2-9F0B-FA766FF53230}" type="slidenum">
              <a:rPr lang="en-US" altLang="en-US" smtClean="0">
                <a:latin typeface="Calibri" panose="020F0502020204030204" pitchFamily="34" charset="0"/>
              </a:rPr>
              <a:pPr fontAlgn="base">
                <a:spcBef>
                  <a:spcPct val="0"/>
                </a:spcBef>
                <a:spcAft>
                  <a:spcPct val="0"/>
                </a:spcAft>
              </a:pPr>
              <a:t>14</a:t>
            </a:fld>
            <a:endParaRPr lang="en-US" altLang="en-US" dirty="0">
              <a:latin typeface="Calibri" panose="020F0502020204030204" pitchFamily="34" charset="0"/>
            </a:endParaRPr>
          </a:p>
        </p:txBody>
      </p:sp>
    </p:spTree>
    <p:extLst>
      <p:ext uri="{BB962C8B-B14F-4D97-AF65-F5344CB8AC3E}">
        <p14:creationId xmlns:p14="http://schemas.microsoft.com/office/powerpoint/2010/main" val="74555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First, we’ll start by looking at the Alzheimer’s disease burden on two federally-funded health care programs. </a:t>
            </a:r>
            <a:r>
              <a:rPr lang="en-US" sz="1200" b="1" kern="1200" dirty="0">
                <a:solidFill>
                  <a:schemeClr val="tx1"/>
                </a:solidFill>
                <a:effectLst/>
                <a:latin typeface="+mn-lt"/>
                <a:ea typeface="+mn-ea"/>
                <a:cs typeface="+mn-cs"/>
              </a:rPr>
              <a:t>What are Medicare and Medicaid?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Open responses.</a:t>
            </a:r>
            <a:endParaRPr lang="en-US" sz="1200" kern="1200" dirty="0">
              <a:solidFill>
                <a:schemeClr val="tx1"/>
              </a:solidFill>
              <a:effectLst/>
              <a:latin typeface="+mn-lt"/>
              <a:ea typeface="+mn-ea"/>
              <a:cs typeface="+mn-cs"/>
            </a:endParaRPr>
          </a:p>
          <a:p>
            <a:pPr eaLnBrk="1" hangingPunct="1">
              <a:spcBef>
                <a:spcPct val="0"/>
              </a:spcBef>
            </a:pPr>
            <a:endParaRPr lang="en-US" altLang="en-US" dirty="0"/>
          </a:p>
        </p:txBody>
      </p:sp>
      <p:sp>
        <p:nvSpPr>
          <p:cNvPr id="45060"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45061"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45062"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0995474-A415-4726-82C6-A560C3907EDD}" type="slidenum">
              <a:rPr lang="en-US" altLang="en-US" smtClean="0">
                <a:latin typeface="Calibri" panose="020F0502020204030204" pitchFamily="34" charset="0"/>
              </a:rPr>
              <a:pPr fontAlgn="base">
                <a:spcBef>
                  <a:spcPct val="0"/>
                </a:spcBef>
                <a:spcAft>
                  <a:spcPct val="0"/>
                </a:spcAft>
              </a:pPr>
              <a:t>15</a:t>
            </a:fld>
            <a:endParaRPr lang="en-US" altLang="en-US" dirty="0">
              <a:latin typeface="Calibri" panose="020F0502020204030204" pitchFamily="34" charset="0"/>
            </a:endParaRPr>
          </a:p>
        </p:txBody>
      </p:sp>
    </p:spTree>
    <p:extLst>
      <p:ext uri="{BB962C8B-B14F-4D97-AF65-F5344CB8AC3E}">
        <p14:creationId xmlns:p14="http://schemas.microsoft.com/office/powerpoint/2010/main" val="2850904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Alzheimer’s disease imposes a significant cost on </a:t>
            </a:r>
            <a:r>
              <a:rPr lang="en-US" sz="1200" b="1" kern="1200" dirty="0">
                <a:solidFill>
                  <a:schemeClr val="tx1"/>
                </a:solidFill>
                <a:effectLst/>
                <a:latin typeface="+mn-lt"/>
                <a:ea typeface="+mn-ea"/>
                <a:cs typeface="+mn-cs"/>
              </a:rPr>
              <a:t>federal and state budgets </a:t>
            </a:r>
            <a:r>
              <a:rPr lang="en-US" sz="1200" kern="1200" dirty="0">
                <a:solidFill>
                  <a:schemeClr val="tx1"/>
                </a:solidFill>
                <a:effectLst/>
                <a:latin typeface="+mn-lt"/>
                <a:ea typeface="+mn-ea"/>
                <a:cs typeface="+mn-cs"/>
              </a:rPr>
              <a:t>through </a:t>
            </a:r>
            <a:r>
              <a:rPr lang="en-US" sz="1200" b="1" kern="1200" dirty="0">
                <a:solidFill>
                  <a:schemeClr val="tx1"/>
                </a:solidFill>
                <a:effectLst/>
                <a:latin typeface="+mn-lt"/>
                <a:ea typeface="+mn-ea"/>
                <a:cs typeface="+mn-cs"/>
              </a:rPr>
              <a:t>Medicare</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Medicaid</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Medicare</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federally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funded</a:t>
            </a:r>
            <a:r>
              <a:rPr lang="en-US" sz="1200" kern="1200" dirty="0">
                <a:solidFill>
                  <a:schemeClr val="tx1"/>
                </a:solidFill>
                <a:effectLst/>
                <a:latin typeface="+mn-lt"/>
                <a:ea typeface="+mn-ea"/>
                <a:cs typeface="+mn-cs"/>
              </a:rPr>
              <a:t> health insurance for people </a:t>
            </a:r>
            <a:r>
              <a:rPr lang="en-US" sz="1200" b="1" kern="1200" dirty="0">
                <a:solidFill>
                  <a:schemeClr val="tx1"/>
                </a:solidFill>
                <a:effectLst/>
                <a:latin typeface="+mn-lt"/>
                <a:ea typeface="+mn-ea"/>
                <a:cs typeface="+mn-cs"/>
              </a:rPr>
              <a:t>age 65 and older</a:t>
            </a:r>
            <a:r>
              <a:rPr lang="en-US" sz="1200" kern="1200" dirty="0">
                <a:solidFill>
                  <a:schemeClr val="tx1"/>
                </a:solidFill>
                <a:effectLst/>
                <a:latin typeface="+mn-lt"/>
                <a:ea typeface="+mn-ea"/>
                <a:cs typeface="+mn-cs"/>
              </a:rPr>
              <a:t> who are U.S. citizens or legal permanent residents, or people under 65 with certain </a:t>
            </a:r>
            <a:r>
              <a:rPr lang="en-US" sz="1200" b="1" kern="1200" dirty="0">
                <a:solidFill>
                  <a:schemeClr val="tx1"/>
                </a:solidFill>
                <a:effectLst/>
                <a:latin typeface="+mn-lt"/>
                <a:ea typeface="+mn-ea"/>
                <a:cs typeface="+mn-cs"/>
              </a:rPr>
              <a:t>disabilities</a:t>
            </a:r>
            <a:r>
              <a:rPr lang="en-US" sz="1200" kern="1200" dirty="0">
                <a:solidFill>
                  <a:schemeClr val="tx1"/>
                </a:solidFill>
                <a:effectLst/>
                <a:latin typeface="+mn-lt"/>
                <a:ea typeface="+mn-ea"/>
                <a:cs typeface="+mn-cs"/>
              </a:rPr>
              <a:t> or with End-Stage Renal Disease (kidney failure that requires dialysis or a kidney transplant).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Medicaid</a:t>
            </a:r>
            <a:r>
              <a:rPr lang="en-US" sz="1200" kern="1200" dirty="0">
                <a:solidFill>
                  <a:schemeClr val="tx1"/>
                </a:solidFill>
                <a:effectLst/>
                <a:latin typeface="+mn-lt"/>
                <a:ea typeface="+mn-ea"/>
                <a:cs typeface="+mn-cs"/>
              </a:rPr>
              <a:t> is a program funded by both </a:t>
            </a:r>
            <a:r>
              <a:rPr lang="en-US" sz="1200" b="1" kern="1200" dirty="0">
                <a:solidFill>
                  <a:schemeClr val="tx1"/>
                </a:solidFill>
                <a:effectLst/>
                <a:latin typeface="+mn-lt"/>
                <a:ea typeface="+mn-ea"/>
                <a:cs typeface="+mn-cs"/>
              </a:rPr>
              <a:t>federal</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state</a:t>
            </a:r>
            <a:r>
              <a:rPr lang="en-US" sz="1200" kern="1200" dirty="0">
                <a:solidFill>
                  <a:schemeClr val="tx1"/>
                </a:solidFill>
                <a:effectLst/>
                <a:latin typeface="+mn-lt"/>
                <a:ea typeface="+mn-ea"/>
                <a:cs typeface="+mn-cs"/>
              </a:rPr>
              <a:t> governments to help with medical costs for some people with </a:t>
            </a:r>
            <a:r>
              <a:rPr lang="en-US" sz="1200" b="1" kern="1200" dirty="0">
                <a:solidFill>
                  <a:schemeClr val="tx1"/>
                </a:solidFill>
                <a:effectLst/>
                <a:latin typeface="+mn-lt"/>
                <a:ea typeface="+mn-ea"/>
                <a:cs typeface="+mn-cs"/>
              </a:rPr>
              <a:t>limited income</a:t>
            </a:r>
            <a:r>
              <a:rPr lang="en-US" sz="1200" kern="1200" dirty="0">
                <a:solidFill>
                  <a:schemeClr val="tx1"/>
                </a:solidFill>
                <a:effectLst/>
                <a:latin typeface="+mn-lt"/>
                <a:ea typeface="+mn-ea"/>
                <a:cs typeface="+mn-cs"/>
              </a:rPr>
              <a:t> and resources.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Medicare does not cover the cost of long-term care for assisted living, nursing homes, or in-home care such as sitters or certified nursing assistants. Medicaid will cover the cost of nursing home care for low-income individuals or once an individual has limited personal assets and/or may require that the majority of the individual’s monthly income be spent on nursing home care expenses.</a:t>
            </a:r>
          </a:p>
        </p:txBody>
      </p:sp>
      <p:sp>
        <p:nvSpPr>
          <p:cNvPr id="47108"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47109"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47110"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38D3364-EAE5-4EEB-B208-CC9C0693508E}" type="slidenum">
              <a:rPr lang="en-US" altLang="en-US" smtClean="0">
                <a:latin typeface="Calibri" panose="020F0502020204030204" pitchFamily="34" charset="0"/>
              </a:rPr>
              <a:pPr fontAlgn="base">
                <a:spcBef>
                  <a:spcPct val="0"/>
                </a:spcBef>
                <a:spcAft>
                  <a:spcPct val="0"/>
                </a:spcAft>
              </a:pPr>
              <a:t>16</a:t>
            </a:fld>
            <a:endParaRPr lang="en-US" altLang="en-US" dirty="0">
              <a:latin typeface="Calibri" panose="020F0502020204030204" pitchFamily="34" charset="0"/>
            </a:endParaRPr>
          </a:p>
        </p:txBody>
      </p:sp>
    </p:spTree>
    <p:extLst>
      <p:ext uri="{BB962C8B-B14F-4D97-AF65-F5344CB8AC3E}">
        <p14:creationId xmlns:p14="http://schemas.microsoft.com/office/powerpoint/2010/main" val="2028195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These facts underscore the significant costs facing Medicare and Medicaid as a result of the Alzheimer’s epidemic.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a:t>
            </a:r>
            <a:r>
              <a:rPr lang="en-US" sz="1200" b="1" kern="1200" dirty="0">
                <a:solidFill>
                  <a:schemeClr val="tx1"/>
                </a:solidFill>
                <a:effectLst/>
                <a:latin typeface="+mn-lt"/>
                <a:ea typeface="+mn-ea"/>
                <a:cs typeface="+mn-cs"/>
              </a:rPr>
              <a:t>67% </a:t>
            </a:r>
            <a:r>
              <a:rPr lang="en-US" sz="1200" kern="1200" dirty="0">
                <a:solidFill>
                  <a:schemeClr val="tx1"/>
                </a:solidFill>
                <a:effectLst/>
                <a:latin typeface="+mn-lt"/>
                <a:ea typeface="+mn-ea"/>
                <a:cs typeface="+mn-cs"/>
              </a:rPr>
              <a:t>of the health and long-term care costs of caring for those with Alzheimer’s disease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paid for by Medicare and Medicaid.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2019, the Medicare and Medicaid government programs will spend an estimated </a:t>
            </a:r>
            <a:r>
              <a:rPr lang="en-US" sz="1200" b="1" kern="1200" dirty="0">
                <a:solidFill>
                  <a:schemeClr val="tx1"/>
                </a:solidFill>
                <a:effectLst/>
                <a:latin typeface="+mn-lt"/>
                <a:ea typeface="+mn-ea"/>
                <a:cs typeface="+mn-cs"/>
              </a:rPr>
              <a:t>$195 billion</a:t>
            </a:r>
            <a:r>
              <a:rPr lang="en-US" sz="1200" kern="1200" dirty="0">
                <a:solidFill>
                  <a:schemeClr val="tx1"/>
                </a:solidFill>
                <a:effectLst/>
                <a:latin typeface="+mn-lt"/>
                <a:ea typeface="+mn-ea"/>
                <a:cs typeface="+mn-cs"/>
              </a:rPr>
              <a:t> caring for those with Alzheimer’s and other dementias- </a:t>
            </a:r>
            <a:r>
              <a:rPr lang="en-US" sz="1200" b="1" kern="1200" dirty="0">
                <a:solidFill>
                  <a:schemeClr val="tx1"/>
                </a:solidFill>
                <a:effectLst/>
                <a:latin typeface="+mn-lt"/>
                <a:ea typeface="+mn-ea"/>
                <a:cs typeface="+mn-cs"/>
              </a:rPr>
              <a:t>67% of total annual costs</a:t>
            </a:r>
            <a:r>
              <a:rPr lang="en-US" sz="1200" kern="1200" dirty="0">
                <a:solidFill>
                  <a:schemeClr val="tx1"/>
                </a:solidFill>
                <a:effectLst/>
                <a:latin typeface="+mn-lt"/>
                <a:ea typeface="+mn-ea"/>
                <a:cs typeface="+mn-cs"/>
              </a:rPr>
              <a:t> of these conditions. Nearly </a:t>
            </a:r>
            <a:r>
              <a:rPr lang="en-US" sz="1200" b="1" kern="1200" dirty="0">
                <a:solidFill>
                  <a:schemeClr val="tx1"/>
                </a:solidFill>
                <a:effectLst/>
                <a:latin typeface="+mn-lt"/>
                <a:ea typeface="+mn-ea"/>
                <a:cs typeface="+mn-cs"/>
              </a:rPr>
              <a:t>one in every five</a:t>
            </a:r>
            <a:r>
              <a:rPr lang="en-US" sz="1200" kern="1200" dirty="0">
                <a:solidFill>
                  <a:schemeClr val="tx1"/>
                </a:solidFill>
                <a:effectLst/>
                <a:latin typeface="+mn-lt"/>
                <a:ea typeface="+mn-ea"/>
                <a:cs typeface="+mn-cs"/>
              </a:rPr>
              <a:t> Medicare dollars is spent on people with Alzheimer’s and other dementias.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Average per-person Medicare spending for those with Alzheimer’s and other dementias is </a:t>
            </a:r>
            <a:r>
              <a:rPr lang="en-US" sz="1200" b="1" kern="1200" dirty="0">
                <a:solidFill>
                  <a:schemeClr val="tx1"/>
                </a:solidFill>
                <a:effectLst/>
                <a:latin typeface="+mn-lt"/>
                <a:ea typeface="+mn-ea"/>
                <a:cs typeface="+mn-cs"/>
              </a:rPr>
              <a:t>three times higher</a:t>
            </a:r>
            <a:r>
              <a:rPr lang="en-US" sz="1200" kern="1200" dirty="0">
                <a:solidFill>
                  <a:schemeClr val="tx1"/>
                </a:solidFill>
                <a:effectLst/>
                <a:latin typeface="+mn-lt"/>
                <a:ea typeface="+mn-ea"/>
                <a:cs typeface="+mn-cs"/>
              </a:rPr>
              <a:t> than average per-person spending across all other seniors.  Medicaid payments are </a:t>
            </a:r>
            <a:r>
              <a:rPr lang="en-US" sz="1200" b="1" kern="1200" dirty="0">
                <a:solidFill>
                  <a:schemeClr val="tx1"/>
                </a:solidFill>
                <a:effectLst/>
                <a:latin typeface="+mn-lt"/>
                <a:ea typeface="+mn-ea"/>
                <a:cs typeface="+mn-cs"/>
              </a:rPr>
              <a:t>23 times higher</a:t>
            </a:r>
            <a:r>
              <a:rPr lang="en-US" sz="1200" kern="1200" dirty="0">
                <a:solidFill>
                  <a:schemeClr val="tx1"/>
                </a:solidFill>
                <a:effectLst/>
                <a:latin typeface="+mn-lt"/>
                <a:ea typeface="+mn-ea"/>
                <a:cs typeface="+mn-cs"/>
              </a:rPr>
              <a:t>. People with Alzheimer’s and other dementias also have high out-of-pocket costs. These costs are for Medicare and other health insurance premiums and for deductibles, copayments and services not covered by Medicare, Medicaid or additional sources of support. </a:t>
            </a:r>
          </a:p>
        </p:txBody>
      </p:sp>
      <p:sp>
        <p:nvSpPr>
          <p:cNvPr id="49156"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49157"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49158"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3B38A6D-7BD5-4CA7-8142-EC105D0DC1D4}" type="slidenum">
              <a:rPr lang="en-US" altLang="en-US" smtClean="0">
                <a:latin typeface="Calibri" panose="020F0502020204030204" pitchFamily="34" charset="0"/>
              </a:rPr>
              <a:pPr fontAlgn="base">
                <a:spcBef>
                  <a:spcPct val="0"/>
                </a:spcBef>
                <a:spcAft>
                  <a:spcPct val="0"/>
                </a:spcAft>
              </a:pPr>
              <a:t>17</a:t>
            </a:fld>
            <a:endParaRPr lang="en-US" altLang="en-US" dirty="0">
              <a:latin typeface="Calibri" panose="020F0502020204030204" pitchFamily="34" charset="0"/>
            </a:endParaRPr>
          </a:p>
        </p:txBody>
      </p:sp>
    </p:spTree>
    <p:extLst>
      <p:ext uri="{BB962C8B-B14F-4D97-AF65-F5344CB8AC3E}">
        <p14:creationId xmlns:p14="http://schemas.microsoft.com/office/powerpoint/2010/main" val="419548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Just as the number of people with Alzheimer’s disease is projected to dramatically increase, so will the costs associated with their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Currently, 1 in every 5 dollars spent by Medicare is spent on someone with Alzheimer’s. By 2050, it will be 1 in every 3 dollars. If current conditions go unchanged, in 2050 the annual costs of treating Alzheimer’s disease in the US will be over </a:t>
            </a:r>
            <a:r>
              <a:rPr lang="en-US" sz="1200" b="1" kern="1200" dirty="0">
                <a:solidFill>
                  <a:schemeClr val="tx1"/>
                </a:solidFill>
                <a:effectLst/>
                <a:latin typeface="+mn-lt"/>
                <a:ea typeface="+mn-ea"/>
                <a:cs typeface="+mn-cs"/>
              </a:rPr>
              <a:t>$1.1 trillion</a:t>
            </a:r>
            <a:r>
              <a:rPr lang="en-US" sz="1200" kern="1200" dirty="0">
                <a:solidFill>
                  <a:schemeClr val="tx1"/>
                </a:solidFill>
                <a:effectLst/>
                <a:latin typeface="+mn-lt"/>
                <a:ea typeface="+mn-ea"/>
                <a:cs typeface="+mn-cs"/>
              </a:rPr>
              <a:t>. Annual costs to Medicare will increase over </a:t>
            </a:r>
            <a:r>
              <a:rPr lang="en-US" sz="1200" b="1" kern="1200" dirty="0">
                <a:solidFill>
                  <a:schemeClr val="tx1"/>
                </a:solidFill>
                <a:effectLst/>
                <a:latin typeface="+mn-lt"/>
                <a:ea typeface="+mn-ea"/>
                <a:cs typeface="+mn-cs"/>
              </a:rPr>
              <a:t>300%</a:t>
            </a:r>
            <a:r>
              <a:rPr lang="en-US" sz="1200" kern="1200" dirty="0">
                <a:solidFill>
                  <a:schemeClr val="tx1"/>
                </a:solidFill>
                <a:effectLst/>
                <a:latin typeface="+mn-lt"/>
                <a:ea typeface="+mn-ea"/>
                <a:cs typeface="+mn-cs"/>
              </a:rPr>
              <a:t> to </a:t>
            </a:r>
            <a:r>
              <a:rPr lang="en-US" sz="1200" b="1" kern="1200" dirty="0">
                <a:solidFill>
                  <a:schemeClr val="tx1"/>
                </a:solidFill>
                <a:effectLst/>
                <a:latin typeface="+mn-lt"/>
                <a:ea typeface="+mn-ea"/>
                <a:cs typeface="+mn-cs"/>
              </a:rPr>
              <a:t>$559 billion</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estimated that Medicaid spending on people with Alzheimer’s will reach $191 billion in 2050. Combined costs for Medicare and Medicaid expenses will be $750 billion (in today’s dollars).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Out-of-pocket costs for individuals and families affected by Alzheimer’s and other dementias will similarly see increases from $63 billion in today’s dollars to $198 billion in 2050.</a:t>
            </a:r>
          </a:p>
          <a:p>
            <a:pPr eaLnBrk="1" hangingPunct="1">
              <a:spcBef>
                <a:spcPct val="0"/>
              </a:spcBef>
            </a:pPr>
            <a:endParaRPr lang="en-US" altLang="en-US" dirty="0"/>
          </a:p>
        </p:txBody>
      </p:sp>
      <p:sp>
        <p:nvSpPr>
          <p:cNvPr id="51204"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51205"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51206"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8891E5D-9164-4B99-BD33-A68BD010556A}" type="slidenum">
              <a:rPr lang="en-US" altLang="en-US" smtClean="0">
                <a:latin typeface="Calibri" panose="020F0502020204030204" pitchFamily="34" charset="0"/>
              </a:rPr>
              <a:pPr fontAlgn="base">
                <a:spcBef>
                  <a:spcPct val="0"/>
                </a:spcBef>
                <a:spcAft>
                  <a:spcPct val="0"/>
                </a:spcAft>
              </a:pPr>
              <a:t>18</a:t>
            </a:fld>
            <a:endParaRPr lang="en-US" altLang="en-US" dirty="0">
              <a:latin typeface="Calibri" panose="020F0502020204030204" pitchFamily="34" charset="0"/>
            </a:endParaRPr>
          </a:p>
        </p:txBody>
      </p:sp>
    </p:spTree>
    <p:extLst>
      <p:ext uri="{BB962C8B-B14F-4D97-AF65-F5344CB8AC3E}">
        <p14:creationId xmlns:p14="http://schemas.microsoft.com/office/powerpoint/2010/main" val="332461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care burden associated with the Alzheimer’s disease epidemic is also a significant and growing challenge.</a:t>
            </a:r>
          </a:p>
          <a:p>
            <a:pPr eaLnBrk="1" hangingPunct="1">
              <a:spcBef>
                <a:spcPct val="0"/>
              </a:spcBef>
            </a:pPr>
            <a:endParaRPr lang="en-US" altLang="en-US" dirty="0"/>
          </a:p>
        </p:txBody>
      </p:sp>
      <p:sp>
        <p:nvSpPr>
          <p:cNvPr id="53252"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53253"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53254"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E523014-E969-4F82-80AD-21282D2393E7}" type="slidenum">
              <a:rPr lang="en-US" altLang="en-US" smtClean="0">
                <a:latin typeface="Calibri" panose="020F0502020204030204" pitchFamily="34" charset="0"/>
              </a:rPr>
              <a:pPr fontAlgn="base">
                <a:spcBef>
                  <a:spcPct val="0"/>
                </a:spcBef>
                <a:spcAft>
                  <a:spcPct val="0"/>
                </a:spcAft>
              </a:pPr>
              <a:t>19</a:t>
            </a:fld>
            <a:endParaRPr lang="en-US" altLang="en-US" dirty="0">
              <a:latin typeface="Calibri" panose="020F0502020204030204" pitchFamily="34" charset="0"/>
            </a:endParaRPr>
          </a:p>
        </p:txBody>
      </p:sp>
    </p:spTree>
    <p:extLst>
      <p:ext uri="{BB962C8B-B14F-4D97-AF65-F5344CB8AC3E}">
        <p14:creationId xmlns:p14="http://schemas.microsoft.com/office/powerpoint/2010/main" val="185725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the end of the presentation, you will be able to:</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a general description of dementia and Alzheimer’s disease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the current and projected scope of the epidemic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cost burden of Alzheimer’s for federal/state governments and individuals/caregivers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Describe the care burden of Alzheimer’s, including caregivers and the health care system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Identify health disparities related to Alzheimer’s and other dementias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why public health must play a role in addressing the Alzheimer’s epidemic</a:t>
            </a:r>
          </a:p>
          <a:p>
            <a:pPr eaLnBrk="1" fontAlgn="auto" hangingPunct="1">
              <a:spcBef>
                <a:spcPts val="0"/>
              </a:spcBef>
              <a:spcAft>
                <a:spcPts val="0"/>
              </a:spcAft>
              <a:defRPr/>
            </a:pPr>
            <a:endParaRPr lang="en-US" dirty="0"/>
          </a:p>
        </p:txBody>
      </p:sp>
      <p:sp>
        <p:nvSpPr>
          <p:cNvPr id="16388"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16389"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16390"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EAAD3CE-E294-428E-9451-D8076C8D5076}" type="slidenum">
              <a:rPr lang="en-US" altLang="en-US" smtClean="0">
                <a:latin typeface="Calibri" panose="020F0502020204030204" pitchFamily="34" charset="0"/>
              </a:rPr>
              <a:pPr fontAlgn="base">
                <a:spcBef>
                  <a:spcPct val="0"/>
                </a:spcBef>
                <a:spcAft>
                  <a:spcPct val="0"/>
                </a:spcAft>
              </a:pPr>
              <a:t>2</a:t>
            </a:fld>
            <a:endParaRPr lang="en-US" altLang="en-US" dirty="0">
              <a:latin typeface="Calibri" panose="020F0502020204030204" pitchFamily="34" charset="0"/>
            </a:endParaRPr>
          </a:p>
        </p:txBody>
      </p:sp>
    </p:spTree>
    <p:extLst>
      <p:ext uri="{BB962C8B-B14F-4D97-AF65-F5344CB8AC3E}">
        <p14:creationId xmlns:p14="http://schemas.microsoft.com/office/powerpoint/2010/main" val="2577313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People with Alzheimer’s and other dementias are generally cared for by a network of family or friend </a:t>
            </a:r>
            <a:r>
              <a:rPr lang="en-US" sz="1200" b="1" kern="1200" dirty="0">
                <a:solidFill>
                  <a:schemeClr val="tx1"/>
                </a:solidFill>
                <a:effectLst/>
                <a:latin typeface="+mn-lt"/>
                <a:ea typeface="+mn-ea"/>
                <a:cs typeface="+mn-cs"/>
              </a:rPr>
              <a:t>caregivers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health care providers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paid care providers</a:t>
            </a:r>
            <a:r>
              <a:rPr lang="en-US" sz="1200" kern="1200" dirty="0">
                <a:solidFill>
                  <a:schemeClr val="tx1"/>
                </a:solidFill>
                <a:effectLst/>
                <a:latin typeface="+mn-lt"/>
                <a:ea typeface="+mn-ea"/>
                <a:cs typeface="+mn-cs"/>
              </a:rPr>
              <a:t> (such as those who help with daily tasks and self-care).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individuals with Alzheimer’s disease have a primary </a:t>
            </a:r>
            <a:r>
              <a:rPr lang="en-US" sz="1200" b="1" kern="1200" dirty="0">
                <a:solidFill>
                  <a:schemeClr val="tx1"/>
                </a:solidFill>
                <a:effectLst/>
                <a:latin typeface="+mn-lt"/>
                <a:ea typeface="+mn-ea"/>
                <a:cs typeface="+mn-cs"/>
              </a:rPr>
              <a:t>caregiver</a:t>
            </a:r>
            <a:r>
              <a:rPr lang="en-US" sz="1200" kern="1200" dirty="0">
                <a:solidFill>
                  <a:schemeClr val="tx1"/>
                </a:solidFill>
                <a:effectLst/>
                <a:latin typeface="+mn-lt"/>
                <a:ea typeface="+mn-ea"/>
                <a:cs typeface="+mn-cs"/>
              </a:rPr>
              <a:t>, often a family member, who is crucial to ensuring appropriate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type and scope of the care needed by people with Alzheimer’s disease changes throughout the course of the illness.  </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55300"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55301"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55302"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85D1B05-2441-42AB-A47F-FA7756ACDE08}" type="slidenum">
              <a:rPr lang="en-US" altLang="en-US" smtClean="0">
                <a:latin typeface="Calibri" panose="020F0502020204030204" pitchFamily="34" charset="0"/>
              </a:rPr>
              <a:pPr fontAlgn="base">
                <a:spcBef>
                  <a:spcPct val="0"/>
                </a:spcBef>
                <a:spcAft>
                  <a:spcPct val="0"/>
                </a:spcAft>
              </a:pPr>
              <a:t>20</a:t>
            </a:fld>
            <a:endParaRPr lang="en-US" altLang="en-US" dirty="0">
              <a:latin typeface="Calibri" panose="020F0502020204030204" pitchFamily="34" charset="0"/>
            </a:endParaRPr>
          </a:p>
        </p:txBody>
      </p:sp>
    </p:spTree>
    <p:extLst>
      <p:ext uri="{BB962C8B-B14F-4D97-AF65-F5344CB8AC3E}">
        <p14:creationId xmlns:p14="http://schemas.microsoft.com/office/powerpoint/2010/main" val="643787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In the US, </a:t>
            </a:r>
            <a:r>
              <a:rPr lang="en-US" sz="1200" b="1" kern="1200" dirty="0">
                <a:solidFill>
                  <a:schemeClr val="tx1"/>
                </a:solidFill>
                <a:effectLst/>
                <a:latin typeface="+mn-lt"/>
                <a:ea typeface="+mn-ea"/>
                <a:cs typeface="+mn-cs"/>
              </a:rPr>
              <a:t>83%</a:t>
            </a:r>
            <a:r>
              <a:rPr lang="en-US" sz="1200" kern="1200" dirty="0">
                <a:solidFill>
                  <a:schemeClr val="tx1"/>
                </a:solidFill>
                <a:effectLst/>
                <a:latin typeface="+mn-lt"/>
                <a:ea typeface="+mn-ea"/>
                <a:cs typeface="+mn-cs"/>
              </a:rPr>
              <a:t> of the care provided to older adults is by family members, friends or other unpaid caregivers.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a:t>
            </a:r>
            <a:r>
              <a:rPr lang="en-US" sz="1200" b="1" kern="1200" dirty="0">
                <a:solidFill>
                  <a:schemeClr val="tx1"/>
                </a:solidFill>
                <a:effectLst/>
                <a:latin typeface="+mn-lt"/>
                <a:ea typeface="+mn-ea"/>
                <a:cs typeface="+mn-cs"/>
              </a:rPr>
              <a:t>70% </a:t>
            </a:r>
            <a:r>
              <a:rPr lang="en-US" sz="1200" kern="1200" dirty="0">
                <a:solidFill>
                  <a:schemeClr val="tx1"/>
                </a:solidFill>
                <a:effectLst/>
                <a:latin typeface="+mn-lt"/>
                <a:ea typeface="+mn-ea"/>
                <a:cs typeface="+mn-cs"/>
              </a:rPr>
              <a:t>of</a:t>
            </a:r>
            <a:r>
              <a:rPr lang="en-US" sz="1200" b="1" kern="1200" dirty="0">
                <a:solidFill>
                  <a:schemeClr val="tx1"/>
                </a:solidFill>
                <a:effectLst/>
                <a:latin typeface="+mn-lt"/>
                <a:ea typeface="+mn-ea"/>
                <a:cs typeface="+mn-cs"/>
              </a:rPr>
              <a:t> people with Alzheimer’s disease</a:t>
            </a:r>
            <a:r>
              <a:rPr lang="en-US" sz="1200" kern="1200" dirty="0">
                <a:solidFill>
                  <a:schemeClr val="tx1"/>
                </a:solidFill>
                <a:effectLst/>
                <a:latin typeface="+mn-lt"/>
                <a:ea typeface="+mn-ea"/>
                <a:cs typeface="+mn-cs"/>
              </a:rPr>
              <a:t> live in the community in </a:t>
            </a:r>
            <a:r>
              <a:rPr lang="en-US" sz="1200" b="1" kern="1200" dirty="0">
                <a:solidFill>
                  <a:schemeClr val="tx1"/>
                </a:solidFill>
                <a:effectLst/>
                <a:latin typeface="+mn-lt"/>
                <a:ea typeface="+mn-ea"/>
                <a:cs typeface="+mn-cs"/>
              </a:rPr>
              <a:t>home settings</a:t>
            </a:r>
            <a:r>
              <a:rPr lang="en-US" sz="1200" kern="1200" dirty="0">
                <a:solidFill>
                  <a:schemeClr val="tx1"/>
                </a:solidFill>
                <a:effectLst/>
                <a:latin typeface="+mn-lt"/>
                <a:ea typeface="+mn-ea"/>
                <a:cs typeface="+mn-cs"/>
              </a:rPr>
              <a:t> where the vast majority of their care is provided by family and friends</a:t>
            </a:r>
            <a:r>
              <a:rPr lang="en-US" sz="1200" b="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Currently in the U.S., it is estimated that over </a:t>
            </a:r>
            <a:r>
              <a:rPr lang="en-US" sz="1200" b="1" kern="1200" dirty="0">
                <a:solidFill>
                  <a:schemeClr val="tx1"/>
                </a:solidFill>
                <a:effectLst/>
                <a:latin typeface="+mn-lt"/>
                <a:ea typeface="+mn-ea"/>
                <a:cs typeface="+mn-cs"/>
              </a:rPr>
              <a:t>16 million family and friends</a:t>
            </a:r>
            <a:r>
              <a:rPr lang="en-US" sz="1200" kern="1200" dirty="0">
                <a:solidFill>
                  <a:schemeClr val="tx1"/>
                </a:solidFill>
                <a:effectLst/>
                <a:latin typeface="+mn-lt"/>
                <a:ea typeface="+mn-ea"/>
                <a:cs typeface="+mn-cs"/>
              </a:rPr>
              <a:t> provide nearly </a:t>
            </a:r>
            <a:r>
              <a:rPr lang="en-US" sz="1200" b="1" kern="1200" dirty="0">
                <a:solidFill>
                  <a:schemeClr val="tx1"/>
                </a:solidFill>
                <a:effectLst/>
                <a:latin typeface="+mn-lt"/>
                <a:ea typeface="+mn-ea"/>
                <a:cs typeface="+mn-cs"/>
              </a:rPr>
              <a:t>18.5 billion</a:t>
            </a:r>
            <a:r>
              <a:rPr lang="en-US" sz="1200" kern="1200" dirty="0">
                <a:solidFill>
                  <a:schemeClr val="tx1"/>
                </a:solidFill>
                <a:effectLst/>
                <a:latin typeface="+mn-lt"/>
                <a:ea typeface="+mn-ea"/>
                <a:cs typeface="+mn-cs"/>
              </a:rPr>
              <a:t> hours of unpaid care annually.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2018, this care was valued at </a:t>
            </a:r>
            <a:r>
              <a:rPr lang="en-US" sz="1200" b="1" kern="1200" dirty="0">
                <a:solidFill>
                  <a:schemeClr val="tx1"/>
                </a:solidFill>
                <a:effectLst/>
                <a:latin typeface="+mn-lt"/>
                <a:ea typeface="+mn-ea"/>
                <a:cs typeface="+mn-cs"/>
              </a:rPr>
              <a:t>$233.9 billion. </a:t>
            </a:r>
            <a:r>
              <a:rPr lang="en-US" sz="1200" kern="1200" dirty="0">
                <a:solidFill>
                  <a:schemeClr val="tx1"/>
                </a:solidFill>
                <a:effectLst/>
                <a:latin typeface="+mn-lt"/>
                <a:ea typeface="+mn-ea"/>
                <a:cs typeface="+mn-cs"/>
              </a:rPr>
              <a:t>This is approximately </a:t>
            </a:r>
            <a:r>
              <a:rPr lang="en-US" sz="1200" b="1" kern="1200" dirty="0">
                <a:solidFill>
                  <a:schemeClr val="tx1"/>
                </a:solidFill>
                <a:effectLst/>
                <a:latin typeface="+mn-lt"/>
                <a:ea typeface="+mn-ea"/>
                <a:cs typeface="+mn-cs"/>
              </a:rPr>
              <a:t>46%</a:t>
            </a:r>
            <a:r>
              <a:rPr lang="en-US" sz="1200" kern="1200" dirty="0">
                <a:solidFill>
                  <a:schemeClr val="tx1"/>
                </a:solidFill>
                <a:effectLst/>
                <a:latin typeface="+mn-lt"/>
                <a:ea typeface="+mn-ea"/>
                <a:cs typeface="+mn-cs"/>
              </a:rPr>
              <a:t> of the net value of </a:t>
            </a:r>
            <a:r>
              <a:rPr lang="en-US" sz="1200" b="1" kern="1200" dirty="0">
                <a:solidFill>
                  <a:schemeClr val="tx1"/>
                </a:solidFill>
                <a:effectLst/>
                <a:latin typeface="+mn-lt"/>
                <a:ea typeface="+mn-ea"/>
                <a:cs typeface="+mn-cs"/>
              </a:rPr>
              <a:t>Walmart</a:t>
            </a:r>
            <a:r>
              <a:rPr lang="en-US" sz="1200" kern="1200" dirty="0">
                <a:solidFill>
                  <a:schemeClr val="tx1"/>
                </a:solidFill>
                <a:effectLst/>
                <a:latin typeface="+mn-lt"/>
                <a:ea typeface="+mn-ea"/>
                <a:cs typeface="+mn-cs"/>
              </a:rPr>
              <a:t> annual sales which was $500.3 billion in 2018 and nearly </a:t>
            </a:r>
            <a:r>
              <a:rPr lang="en-US" sz="1200" b="1" kern="1200" dirty="0">
                <a:solidFill>
                  <a:schemeClr val="tx1"/>
                </a:solidFill>
                <a:effectLst/>
                <a:latin typeface="+mn-lt"/>
                <a:ea typeface="+mn-ea"/>
                <a:cs typeface="+mn-cs"/>
              </a:rPr>
              <a:t>10 times</a:t>
            </a:r>
            <a:r>
              <a:rPr lang="en-US" sz="1200" kern="1200" dirty="0">
                <a:solidFill>
                  <a:schemeClr val="tx1"/>
                </a:solidFill>
                <a:effectLst/>
                <a:latin typeface="+mn-lt"/>
                <a:ea typeface="+mn-ea"/>
                <a:cs typeface="+mn-cs"/>
              </a:rPr>
              <a:t> the total annual revenue of </a:t>
            </a:r>
            <a:r>
              <a:rPr lang="en-US" sz="1200" b="1" kern="1200" dirty="0">
                <a:solidFill>
                  <a:schemeClr val="tx1"/>
                </a:solidFill>
                <a:effectLst/>
                <a:latin typeface="+mn-lt"/>
                <a:ea typeface="+mn-ea"/>
                <a:cs typeface="+mn-cs"/>
              </a:rPr>
              <a:t>McDonald’s which was $22.8 billion in</a:t>
            </a:r>
            <a:r>
              <a:rPr lang="en-US" sz="1200" kern="1200" dirty="0">
                <a:solidFill>
                  <a:schemeClr val="tx1"/>
                </a:solidFill>
                <a:effectLst/>
                <a:latin typeface="+mn-lt"/>
                <a:ea typeface="+mn-ea"/>
                <a:cs typeface="+mn-cs"/>
              </a:rPr>
              <a:t> 2017.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p:txBody>
      </p:sp>
      <p:sp>
        <p:nvSpPr>
          <p:cNvPr id="57348"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57349"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57350"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C0D7BD8-B60B-446B-8963-40FDEE7ED710}" type="slidenum">
              <a:rPr lang="en-US" altLang="en-US" smtClean="0">
                <a:latin typeface="Calibri" panose="020F0502020204030204" pitchFamily="34" charset="0"/>
              </a:rPr>
              <a:pPr fontAlgn="base">
                <a:spcBef>
                  <a:spcPct val="0"/>
                </a:spcBef>
                <a:spcAft>
                  <a:spcPct val="0"/>
                </a:spcAft>
              </a:pPr>
              <a:t>21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461698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effectLst/>
                <a:latin typeface="+mn-lt"/>
                <a:ea typeface="+mn-ea"/>
                <a:cs typeface="+mn-cs"/>
              </a:rPr>
              <a:t>Ask: </a:t>
            </a:r>
            <a:r>
              <a:rPr lang="en-US" sz="1200" kern="1200" dirty="0">
                <a:solidFill>
                  <a:schemeClr val="tx1"/>
                </a:solidFill>
                <a:effectLst/>
                <a:latin typeface="+mn-lt"/>
                <a:ea typeface="+mn-ea"/>
                <a:cs typeface="+mn-cs"/>
              </a:rPr>
              <a:t>What might be the roles and responsibilities of a caregiver for someone with Alzheimer’s?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Open responses.</a:t>
            </a:r>
            <a:endParaRPr lang="en-US" sz="1200" kern="1200" dirty="0">
              <a:solidFill>
                <a:schemeClr val="tx1"/>
              </a:solidFill>
              <a:effectLst/>
              <a:latin typeface="+mn-lt"/>
              <a:ea typeface="+mn-ea"/>
              <a:cs typeface="+mn-cs"/>
            </a:endParaRPr>
          </a:p>
          <a:p>
            <a:pPr eaLnBrk="1" hangingPunct="1">
              <a:spcBef>
                <a:spcPct val="0"/>
              </a:spcBef>
            </a:pPr>
            <a:endParaRPr lang="en-US" altLang="en-US" dirty="0"/>
          </a:p>
        </p:txBody>
      </p:sp>
      <p:sp>
        <p:nvSpPr>
          <p:cNvPr id="59396"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59397"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59398"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7EAF0958-FD86-42BD-A8DF-EB38138AC2FF}" type="slidenum">
              <a:rPr lang="en-US" altLang="en-US" smtClean="0">
                <a:latin typeface="Calibri" panose="020F0502020204030204" pitchFamily="34" charset="0"/>
              </a:rPr>
              <a:pPr fontAlgn="base">
                <a:spcBef>
                  <a:spcPct val="0"/>
                </a:spcBef>
                <a:spcAft>
                  <a:spcPct val="0"/>
                </a:spcAft>
              </a:pPr>
              <a:t>22</a:t>
            </a:fld>
            <a:endParaRPr lang="en-US" altLang="en-US" dirty="0">
              <a:latin typeface="Calibri" panose="020F0502020204030204" pitchFamily="34" charset="0"/>
            </a:endParaRPr>
          </a:p>
        </p:txBody>
      </p:sp>
    </p:spTree>
    <p:extLst>
      <p:ext uri="{BB962C8B-B14F-4D97-AF65-F5344CB8AC3E}">
        <p14:creationId xmlns:p14="http://schemas.microsoft.com/office/powerpoint/2010/main" val="2677834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term </a:t>
            </a:r>
            <a:r>
              <a:rPr lang="en-US" sz="1200" b="1" kern="1200" dirty="0">
                <a:solidFill>
                  <a:schemeClr val="tx1"/>
                </a:solidFill>
                <a:effectLst/>
                <a:latin typeface="+mn-lt"/>
                <a:ea typeface="+mn-ea"/>
                <a:cs typeface="+mn-cs"/>
              </a:rPr>
              <a:t>caregiver</a:t>
            </a:r>
            <a:r>
              <a:rPr lang="en-US" sz="1200" kern="1200" dirty="0">
                <a:solidFill>
                  <a:schemeClr val="tx1"/>
                </a:solidFill>
                <a:effectLst/>
                <a:latin typeface="+mn-lt"/>
                <a:ea typeface="+mn-ea"/>
                <a:cs typeface="+mn-cs"/>
              </a:rPr>
              <a:t> is used to describe a person who provides a level of care and support for another that exceeds typical responsibilities of daily life. This is usually a family member or friend. This does not include hired help, such as home health aides, which we’ll discuss in a few slides.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caregiver data from the Behavioral Risk Factor Surveillance System (BRFSS), the typical caregiver for a person with Alzheimer’s or another dementia is the middle-aged daughter/daughter-in-law who is also often still employed or self-employed.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Caregiving responsibilities, especially in the moderate and severe stages of Alzheimer’s, often include: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with activities of daily living such as dressing, bathing, toileting, and feeding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Shopping, meal preparation, transportation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Medication management, financial management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Providing emotional support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with Alzheimer’s require increasing levels of care as the disease progresses; more severe stages may require constant supervision and result in complete dependence on caregivers (paid and/or unpaid).</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p>
          <a:p>
            <a:pPr eaLnBrk="1" fontAlgn="auto" hangingPunct="1">
              <a:spcBef>
                <a:spcPts val="0"/>
              </a:spcBef>
              <a:spcAft>
                <a:spcPts val="0"/>
              </a:spcAft>
              <a:defRPr/>
            </a:pPr>
            <a:endParaRPr lang="en-US" dirty="0"/>
          </a:p>
        </p:txBody>
      </p:sp>
      <p:sp>
        <p:nvSpPr>
          <p:cNvPr id="61444"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61445"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61446"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C932BDB-16A6-43E7-94E3-BB2665A2FF59}" type="slidenum">
              <a:rPr lang="en-US" altLang="en-US" smtClean="0">
                <a:latin typeface="Calibri" panose="020F0502020204030204" pitchFamily="34" charset="0"/>
              </a:rPr>
              <a:pPr fontAlgn="base">
                <a:spcBef>
                  <a:spcPct val="0"/>
                </a:spcBef>
                <a:spcAft>
                  <a:spcPct val="0"/>
                </a:spcAft>
              </a:pPr>
              <a:t>23</a:t>
            </a:fld>
            <a:endParaRPr lang="en-US" altLang="en-US" dirty="0">
              <a:latin typeface="Calibri" panose="020F0502020204030204" pitchFamily="34" charset="0"/>
            </a:endParaRPr>
          </a:p>
        </p:txBody>
      </p:sp>
    </p:spTree>
    <p:extLst>
      <p:ext uri="{BB962C8B-B14F-4D97-AF65-F5344CB8AC3E}">
        <p14:creationId xmlns:p14="http://schemas.microsoft.com/office/powerpoint/2010/main" val="3440373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Caregivers of people with Alzheimer’s and other dementias often experience </a:t>
            </a:r>
            <a:r>
              <a:rPr lang="en-US" sz="1200" b="1" kern="1200" dirty="0">
                <a:solidFill>
                  <a:schemeClr val="tx1"/>
                </a:solidFill>
                <a:effectLst/>
                <a:latin typeface="+mn-lt"/>
                <a:ea typeface="+mn-ea"/>
                <a:cs typeface="+mn-cs"/>
              </a:rPr>
              <a:t>physical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psychological</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social</a:t>
            </a:r>
            <a:r>
              <a:rPr lang="en-US" sz="1200" kern="1200" dirty="0">
                <a:solidFill>
                  <a:schemeClr val="tx1"/>
                </a:solidFill>
                <a:effectLst/>
                <a:latin typeface="+mn-lt"/>
                <a:ea typeface="+mn-ea"/>
                <a:cs typeface="+mn-cs"/>
              </a:rPr>
              <a:t> challenges.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Several recent findings highlight these challenges: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Due to the physical and emotional toll of caring for someone with Alzheimer’s or other dementias, these caregivers had </a:t>
            </a:r>
            <a:r>
              <a:rPr lang="en-US" sz="1200" b="1" kern="1200" dirty="0">
                <a:solidFill>
                  <a:schemeClr val="tx1"/>
                </a:solidFill>
                <a:effectLst/>
                <a:latin typeface="+mn-lt"/>
                <a:ea typeface="+mn-ea"/>
                <a:cs typeface="+mn-cs"/>
              </a:rPr>
              <a:t>$11.8 billion</a:t>
            </a:r>
            <a:r>
              <a:rPr lang="en-US" sz="1200" kern="1200" dirty="0">
                <a:solidFill>
                  <a:schemeClr val="tx1"/>
                </a:solidFill>
                <a:effectLst/>
                <a:latin typeface="+mn-lt"/>
                <a:ea typeface="+mn-ea"/>
                <a:cs typeface="+mn-cs"/>
              </a:rPr>
              <a:t> in </a:t>
            </a:r>
            <a:r>
              <a:rPr lang="en-US" sz="1200" b="1" kern="1200" dirty="0">
                <a:solidFill>
                  <a:schemeClr val="tx1"/>
                </a:solidFill>
                <a:effectLst/>
                <a:latin typeface="+mn-lt"/>
                <a:ea typeface="+mn-ea"/>
                <a:cs typeface="+mn-cs"/>
              </a:rPr>
              <a:t>additional health care costs </a:t>
            </a:r>
            <a:r>
              <a:rPr lang="en-US" sz="1200" kern="1200" dirty="0">
                <a:solidFill>
                  <a:schemeClr val="tx1"/>
                </a:solidFill>
                <a:effectLst/>
                <a:latin typeface="+mn-lt"/>
                <a:ea typeface="+mn-ea"/>
                <a:cs typeface="+mn-cs"/>
              </a:rPr>
              <a:t>in 2018.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Nearly 60% of Alzheimer’s and dementia caregivers rate the </a:t>
            </a:r>
            <a:r>
              <a:rPr lang="en-US" sz="1200" b="1" kern="1200" dirty="0">
                <a:solidFill>
                  <a:schemeClr val="tx1"/>
                </a:solidFill>
                <a:effectLst/>
                <a:latin typeface="+mn-lt"/>
                <a:ea typeface="+mn-ea"/>
                <a:cs typeface="+mn-cs"/>
              </a:rPr>
              <a:t>emotional stress</a:t>
            </a:r>
            <a:r>
              <a:rPr lang="en-US" sz="1200" kern="1200" dirty="0">
                <a:solidFill>
                  <a:schemeClr val="tx1"/>
                </a:solidFill>
                <a:effectLst/>
                <a:latin typeface="+mn-lt"/>
                <a:ea typeface="+mn-ea"/>
                <a:cs typeface="+mn-cs"/>
              </a:rPr>
              <a:t> of caregiving as high or very high.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About 30-40% of Alzheimer’s and dementia caregivers suffer from </a:t>
            </a:r>
            <a:r>
              <a:rPr lang="en-US" sz="1200" b="1" kern="1200" dirty="0">
                <a:solidFill>
                  <a:schemeClr val="tx1"/>
                </a:solidFill>
                <a:effectLst/>
                <a:latin typeface="+mn-lt"/>
                <a:ea typeface="+mn-ea"/>
                <a:cs typeface="+mn-cs"/>
              </a:rPr>
              <a:t>depression</a:t>
            </a:r>
            <a:r>
              <a:rPr lang="en-US" sz="1200" kern="1200" dirty="0">
                <a:solidFill>
                  <a:schemeClr val="tx1"/>
                </a:solidFill>
                <a:effectLst/>
                <a:latin typeface="+mn-lt"/>
                <a:ea typeface="+mn-ea"/>
                <a:cs typeface="+mn-cs"/>
              </a:rPr>
              <a:t>, as compared to 5-17% of non-caregivers of similar ages.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Caring for a loved one with Alzheimer’s can put caregivers at increased risk for new or worsening health conditions. Nearly 75% of caregivers express concern about the ability to maintain their own health since becoming a caregiver. Many caregivers delay attending to their own health care needs due to lack of time and/or resources.</a:t>
            </a:r>
            <a:endParaRPr lang="en-US" dirty="0"/>
          </a:p>
        </p:txBody>
      </p:sp>
      <p:sp>
        <p:nvSpPr>
          <p:cNvPr id="63492"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63493"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63494"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80EEF40-44EE-4ED2-9A89-C5A72B38E822}" type="slidenum">
              <a:rPr lang="en-US" altLang="en-US" smtClean="0">
                <a:latin typeface="Calibri" panose="020F0502020204030204" pitchFamily="34" charset="0"/>
              </a:rPr>
              <a:pPr fontAlgn="base">
                <a:spcBef>
                  <a:spcPct val="0"/>
                </a:spcBef>
                <a:spcAft>
                  <a:spcPct val="0"/>
                </a:spcAft>
              </a:pPr>
              <a:t>24</a:t>
            </a:fld>
            <a:endParaRPr lang="en-US" altLang="en-US" dirty="0">
              <a:latin typeface="Calibri" panose="020F0502020204030204" pitchFamily="34" charset="0"/>
            </a:endParaRPr>
          </a:p>
        </p:txBody>
      </p:sp>
    </p:spTree>
    <p:extLst>
      <p:ext uri="{BB962C8B-B14F-4D97-AF65-F5344CB8AC3E}">
        <p14:creationId xmlns:p14="http://schemas.microsoft.com/office/powerpoint/2010/main" val="13557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many cases, caring for an individual with Alzheimer’s has a negative effect on employment, income, and financial security.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Among Alzheimer’s and dementia caregivers who are employed full or part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57% said they had to go in late, leave early, or take time off because of their caregiving responsibilities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18% had to go from working full time to part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16% took a leave of absence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 turned down a promotion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 in 6 had to quit work entirely either to become a caregiver or because their caregiving duties became too demanding.</a:t>
            </a:r>
          </a:p>
        </p:txBody>
      </p:sp>
      <p:sp>
        <p:nvSpPr>
          <p:cNvPr id="65540"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65541"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65542"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725CE1E8-6A94-4DA9-9F93-DBF9034E0DE8}" type="slidenum">
              <a:rPr lang="en-US" altLang="en-US" smtClean="0">
                <a:latin typeface="Calibri" panose="020F0502020204030204" pitchFamily="34" charset="0"/>
              </a:rPr>
              <a:pPr fontAlgn="base">
                <a:spcBef>
                  <a:spcPct val="0"/>
                </a:spcBef>
                <a:spcAft>
                  <a:spcPct val="0"/>
                </a:spcAft>
              </a:pPr>
              <a:t>25</a:t>
            </a:fld>
            <a:endParaRPr lang="en-US" altLang="en-US" dirty="0">
              <a:latin typeface="Calibri" panose="020F0502020204030204" pitchFamily="34" charset="0"/>
            </a:endParaRPr>
          </a:p>
        </p:txBody>
      </p:sp>
    </p:spTree>
    <p:extLst>
      <p:ext uri="{BB962C8B-B14F-4D97-AF65-F5344CB8AC3E}">
        <p14:creationId xmlns:p14="http://schemas.microsoft.com/office/powerpoint/2010/main" val="1112580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Caregivers of individuals with Alzheimer’s and other dementias spend much more time providing care than caregivers of individuals with other conditions.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2017, of the unpaid Alzheimer’s and dementia caregivers: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86% had been providing care for </a:t>
            </a:r>
            <a:r>
              <a:rPr lang="en-US" sz="1200" b="1" kern="1200" dirty="0">
                <a:solidFill>
                  <a:schemeClr val="tx1"/>
                </a:solidFill>
                <a:effectLst/>
                <a:latin typeface="+mn-lt"/>
                <a:ea typeface="+mn-ea"/>
                <a:cs typeface="+mn-cs"/>
              </a:rPr>
              <a:t>at least a year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50% had been providing care for </a:t>
            </a:r>
            <a:r>
              <a:rPr lang="en-US" sz="1200" b="1" kern="1200" dirty="0">
                <a:solidFill>
                  <a:schemeClr val="tx1"/>
                </a:solidFill>
                <a:effectLst/>
                <a:latin typeface="+mn-lt"/>
                <a:ea typeface="+mn-ea"/>
                <a:cs typeface="+mn-cs"/>
              </a:rPr>
              <a:t>four or more years</a:t>
            </a:r>
            <a:endParaRPr lang="en-US" sz="1200" b="0" kern="1200" dirty="0">
              <a:solidFill>
                <a:schemeClr val="tx1"/>
              </a:solidFill>
              <a:effectLst/>
              <a:latin typeface="+mn-lt"/>
              <a:ea typeface="+mn-ea"/>
              <a:cs typeface="+mn-cs"/>
            </a:endParaRPr>
          </a:p>
          <a:p>
            <a:pPr marL="0" lvl="0" indent="0">
              <a:buFont typeface="Arial" panose="020B0604020202020204" pitchFamily="34" charset="0"/>
              <a:buNone/>
            </a:pPr>
            <a:endParaRPr lang="en-US" sz="1200" b="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All rates for length of care are significantly higher for dementia caregivers than for non-dementia caregivers.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to the overall length of time care is provided, the intensity and variety of care provided is greater among those caring for someone with dementia than among caregivers for individuals without dementia. According to a report by the National Alliance for Caregiving, the </a:t>
            </a:r>
            <a:r>
              <a:rPr lang="en-US" sz="1200" b="1" kern="1200" dirty="0">
                <a:solidFill>
                  <a:schemeClr val="tx1"/>
                </a:solidFill>
                <a:effectLst/>
                <a:latin typeface="+mn-lt"/>
                <a:ea typeface="+mn-ea"/>
                <a:cs typeface="+mn-cs"/>
              </a:rPr>
              <a:t>burden of care index</a:t>
            </a:r>
            <a:r>
              <a:rPr lang="en-US" sz="1200" kern="1200" dirty="0">
                <a:solidFill>
                  <a:schemeClr val="tx1"/>
                </a:solidFill>
                <a:effectLst/>
                <a:latin typeface="+mn-lt"/>
                <a:ea typeface="+mn-ea"/>
                <a:cs typeface="+mn-cs"/>
              </a:rPr>
              <a:t> for dementia caregivers is much higher than the burden for non-dementia caregivers. The burden of care index is based on the number of hours of care, types and number of care activities performed. </a:t>
            </a:r>
            <a:endParaRPr lang="en-US" dirty="0"/>
          </a:p>
        </p:txBody>
      </p:sp>
      <p:sp>
        <p:nvSpPr>
          <p:cNvPr id="67588"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67589"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67590"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F3766463-512D-42F8-81B3-C8631D0B00D2}" type="slidenum">
              <a:rPr lang="en-US" altLang="en-US" smtClean="0">
                <a:latin typeface="Calibri" panose="020F0502020204030204" pitchFamily="34" charset="0"/>
              </a:rPr>
              <a:pPr fontAlgn="base">
                <a:spcBef>
                  <a:spcPct val="0"/>
                </a:spcBef>
                <a:spcAft>
                  <a:spcPct val="0"/>
                </a:spcAft>
              </a:pPr>
              <a:t>26</a:t>
            </a:fld>
            <a:endParaRPr lang="en-US" altLang="en-US" dirty="0">
              <a:latin typeface="Calibri" panose="020F0502020204030204" pitchFamily="34" charset="0"/>
            </a:endParaRPr>
          </a:p>
        </p:txBody>
      </p:sp>
    </p:spTree>
    <p:extLst>
      <p:ext uri="{BB962C8B-B14F-4D97-AF65-F5344CB8AC3E}">
        <p14:creationId xmlns:p14="http://schemas.microsoft.com/office/powerpoint/2010/main" val="381867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burden on caregivers is significant; yet they play a </a:t>
            </a:r>
            <a:r>
              <a:rPr lang="en-US" sz="1200" b="1" kern="1200" dirty="0">
                <a:solidFill>
                  <a:schemeClr val="tx1"/>
                </a:solidFill>
                <a:effectLst/>
                <a:latin typeface="+mn-lt"/>
                <a:ea typeface="+mn-ea"/>
                <a:cs typeface="+mn-cs"/>
              </a:rPr>
              <a:t>critical role </a:t>
            </a:r>
            <a:r>
              <a:rPr lang="en-US" sz="1200" kern="1200" dirty="0">
                <a:solidFill>
                  <a:schemeClr val="tx1"/>
                </a:solidFill>
                <a:effectLst/>
                <a:latin typeface="+mn-lt"/>
                <a:ea typeface="+mn-ea"/>
                <a:cs typeface="+mn-cs"/>
              </a:rPr>
              <a:t>in supporting individuals with Alzheimer’s and dementia.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broadly, without caregivers, the health care system could </a:t>
            </a:r>
            <a:r>
              <a:rPr lang="en-US" sz="1200" b="1" kern="1200" dirty="0">
                <a:solidFill>
                  <a:schemeClr val="tx1"/>
                </a:solidFill>
                <a:effectLst/>
                <a:latin typeface="+mn-lt"/>
                <a:ea typeface="+mn-ea"/>
                <a:cs typeface="+mn-cs"/>
              </a:rPr>
              <a:t>not sustain the costs </a:t>
            </a:r>
            <a:r>
              <a:rPr lang="en-US" sz="1200" kern="1200" dirty="0">
                <a:solidFill>
                  <a:schemeClr val="tx1"/>
                </a:solidFill>
                <a:effectLst/>
                <a:latin typeface="+mn-lt"/>
                <a:ea typeface="+mn-ea"/>
                <a:cs typeface="+mn-cs"/>
              </a:rPr>
              <a:t>of care for persons with Alzheimer’s and other dementias.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Assuring caregivers receive needed support is a </a:t>
            </a:r>
            <a:r>
              <a:rPr lang="en-US" sz="1200" b="1" kern="1200" dirty="0">
                <a:solidFill>
                  <a:schemeClr val="tx1"/>
                </a:solidFill>
                <a:effectLst/>
                <a:latin typeface="+mn-lt"/>
                <a:ea typeface="+mn-ea"/>
                <a:cs typeface="+mn-cs"/>
              </a:rPr>
              <a:t>public health issue</a:t>
            </a:r>
            <a:r>
              <a:rPr lang="en-US" sz="1200" kern="1200" dirty="0">
                <a:solidFill>
                  <a:schemeClr val="tx1"/>
                </a:solidFill>
                <a:effectLst/>
                <a:latin typeface="+mn-lt"/>
                <a:ea typeface="+mn-ea"/>
                <a:cs typeface="+mn-cs"/>
              </a:rPr>
              <a:t>. </a:t>
            </a:r>
          </a:p>
        </p:txBody>
      </p:sp>
      <p:sp>
        <p:nvSpPr>
          <p:cNvPr id="69636"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69637"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69638"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0805FD9-894B-4D1E-95F3-922025F93F0A}" type="slidenum">
              <a:rPr lang="en-US" altLang="en-US" smtClean="0">
                <a:latin typeface="Calibri" panose="020F0502020204030204" pitchFamily="34" charset="0"/>
              </a:rPr>
              <a:pPr fontAlgn="base">
                <a:spcBef>
                  <a:spcPct val="0"/>
                </a:spcBef>
                <a:spcAft>
                  <a:spcPct val="0"/>
                </a:spcAft>
              </a:pPr>
              <a:t>27</a:t>
            </a:fld>
            <a:endParaRPr lang="en-US" altLang="en-US" dirty="0">
              <a:latin typeface="Calibri" panose="020F0502020204030204" pitchFamily="34" charset="0"/>
            </a:endParaRPr>
          </a:p>
        </p:txBody>
      </p:sp>
    </p:spTree>
    <p:extLst>
      <p:ext uri="{BB962C8B-B14F-4D97-AF65-F5344CB8AC3E}">
        <p14:creationId xmlns:p14="http://schemas.microsoft.com/office/powerpoint/2010/main" val="749698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growing number of older adults in the U.S. population (both with and without Alzheimer’s and other dementias), the country is facing a </a:t>
            </a:r>
            <a:r>
              <a:rPr lang="en-US" sz="1200" b="1" kern="1200" dirty="0">
                <a:solidFill>
                  <a:schemeClr val="tx1"/>
                </a:solidFill>
                <a:effectLst/>
                <a:latin typeface="+mn-lt"/>
                <a:ea typeface="+mn-ea"/>
                <a:cs typeface="+mn-cs"/>
              </a:rPr>
              <a:t>workforce shortage</a:t>
            </a:r>
            <a:r>
              <a:rPr lang="en-US" sz="1200" kern="1200" dirty="0">
                <a:solidFill>
                  <a:schemeClr val="tx1"/>
                </a:solidFill>
                <a:effectLst/>
                <a:latin typeface="+mn-lt"/>
                <a:ea typeface="+mn-ea"/>
                <a:cs typeface="+mn-cs"/>
              </a:rPr>
              <a:t> of health care professionals who are trained to meet the needs of older adults. Furthermore, many professionals already in the workforce are often </a:t>
            </a:r>
            <a:r>
              <a:rPr lang="en-US" sz="1200" b="1" kern="1200" dirty="0">
                <a:solidFill>
                  <a:schemeClr val="tx1"/>
                </a:solidFill>
                <a:effectLst/>
                <a:latin typeface="+mn-lt"/>
                <a:ea typeface="+mn-ea"/>
                <a:cs typeface="+mn-cs"/>
              </a:rPr>
              <a:t>not adequately trained</a:t>
            </a:r>
            <a:r>
              <a:rPr lang="en-US" sz="1200" kern="1200" dirty="0">
                <a:solidFill>
                  <a:schemeClr val="tx1"/>
                </a:solidFill>
                <a:effectLst/>
                <a:latin typeface="+mn-lt"/>
                <a:ea typeface="+mn-ea"/>
                <a:cs typeface="+mn-cs"/>
              </a:rPr>
              <a:t> on the needs of people with Alzheimer’s and other dementias.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Current estimations</a:t>
            </a:r>
            <a:r>
              <a:rPr lang="en-US" sz="1200" kern="1200" dirty="0">
                <a:solidFill>
                  <a:schemeClr val="tx1"/>
                </a:solidFill>
                <a:effectLst/>
                <a:latin typeface="+mn-lt"/>
                <a:ea typeface="+mn-ea"/>
                <a:cs typeface="+mn-cs"/>
              </a:rPr>
              <a:t> of workforce shortages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U.S. will need an </a:t>
            </a:r>
            <a:r>
              <a:rPr lang="en-US" sz="1200" b="1" kern="1200" dirty="0">
                <a:solidFill>
                  <a:schemeClr val="tx1"/>
                </a:solidFill>
                <a:effectLst/>
                <a:latin typeface="+mn-lt"/>
                <a:ea typeface="+mn-ea"/>
                <a:cs typeface="+mn-cs"/>
              </a:rPr>
              <a:t>additional 3.5 million health care professionals</a:t>
            </a:r>
            <a:r>
              <a:rPr lang="en-US" sz="1200" kern="1200" dirty="0">
                <a:solidFill>
                  <a:schemeClr val="tx1"/>
                </a:solidFill>
                <a:effectLst/>
                <a:latin typeface="+mn-lt"/>
                <a:ea typeface="+mn-ea"/>
                <a:cs typeface="+mn-cs"/>
              </a:rPr>
              <a:t> by 2030 just to maintain the current ratio of health care professionals to older adults.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U.S. has </a:t>
            </a:r>
            <a:r>
              <a:rPr lang="en-US" sz="1200" b="1" kern="1200" dirty="0">
                <a:solidFill>
                  <a:schemeClr val="tx1"/>
                </a:solidFill>
                <a:effectLst/>
                <a:latin typeface="+mn-lt"/>
                <a:ea typeface="+mn-ea"/>
                <a:cs typeface="+mn-cs"/>
              </a:rPr>
              <a:t>approximately half</a:t>
            </a:r>
            <a:r>
              <a:rPr lang="en-US" sz="1200" kern="1200" dirty="0">
                <a:solidFill>
                  <a:schemeClr val="tx1"/>
                </a:solidFill>
                <a:effectLst/>
                <a:latin typeface="+mn-lt"/>
                <a:ea typeface="+mn-ea"/>
                <a:cs typeface="+mn-cs"/>
              </a:rPr>
              <a:t> the number of </a:t>
            </a:r>
            <a:r>
              <a:rPr lang="en-US" sz="1200" b="1" kern="1200" dirty="0">
                <a:solidFill>
                  <a:schemeClr val="tx1"/>
                </a:solidFill>
                <a:effectLst/>
                <a:latin typeface="+mn-lt"/>
                <a:ea typeface="+mn-ea"/>
                <a:cs typeface="+mn-cs"/>
              </a:rPr>
              <a:t>certified geriatricians</a:t>
            </a:r>
            <a:r>
              <a:rPr lang="en-US" sz="1200" kern="1200" dirty="0">
                <a:solidFill>
                  <a:schemeClr val="tx1"/>
                </a:solidFill>
                <a:effectLst/>
                <a:latin typeface="+mn-lt"/>
                <a:ea typeface="+mn-ea"/>
                <a:cs typeface="+mn-cs"/>
              </a:rPr>
              <a:t> than it needs. Currently, this equates to 1 geriatrician for every 1,924 adults age 65 or older.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Less than </a:t>
            </a:r>
            <a:r>
              <a:rPr lang="en-US" sz="1200" b="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of registered </a:t>
            </a:r>
            <a:r>
              <a:rPr lang="en-US" sz="1200" b="1" kern="1200" dirty="0">
                <a:solidFill>
                  <a:schemeClr val="tx1"/>
                </a:solidFill>
                <a:effectLst/>
                <a:latin typeface="+mn-lt"/>
                <a:ea typeface="+mn-ea"/>
                <a:cs typeface="+mn-cs"/>
              </a:rPr>
              <a:t>nurses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physician assistants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pharmacists</a:t>
            </a:r>
            <a:r>
              <a:rPr lang="en-US" sz="1200" kern="1200" dirty="0">
                <a:solidFill>
                  <a:schemeClr val="tx1"/>
                </a:solidFill>
                <a:effectLst/>
                <a:latin typeface="+mn-lt"/>
                <a:ea typeface="+mn-ea"/>
                <a:cs typeface="+mn-cs"/>
              </a:rPr>
              <a:t> identify themselves as specializing in </a:t>
            </a:r>
            <a:r>
              <a:rPr lang="en-US" sz="1200" b="1" kern="1200" dirty="0">
                <a:solidFill>
                  <a:schemeClr val="tx1"/>
                </a:solidFill>
                <a:effectLst/>
                <a:latin typeface="+mn-lt"/>
                <a:ea typeface="+mn-ea"/>
                <a:cs typeface="+mn-cs"/>
              </a:rPr>
              <a:t>geriatrics.</a:t>
            </a:r>
            <a:r>
              <a:rPr lang="en-US" sz="1200" kern="1200" dirty="0">
                <a:solidFill>
                  <a:schemeClr val="tx1"/>
                </a:solidFill>
                <a:effectLst/>
                <a:latin typeface="+mn-lt"/>
                <a:ea typeface="+mn-ea"/>
                <a:cs typeface="+mn-cs"/>
              </a:rPr>
              <a:t> </a:t>
            </a:r>
            <a:endParaRPr lang="en-US" sz="1200" dirty="0">
              <a:effectLst/>
              <a:latin typeface="Cambria" panose="02040503050406030204" pitchFamily="18" charset="0"/>
              <a:ea typeface="MS Mincho"/>
              <a:cs typeface="Times New Roman" panose="02020603050405020304" pitchFamily="18" charset="0"/>
            </a:endParaRPr>
          </a:p>
        </p:txBody>
      </p:sp>
      <p:sp>
        <p:nvSpPr>
          <p:cNvPr id="71684"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71685"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71686"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0854F2D4-76A6-4F1D-8267-3BEDDE9D65AD}" type="slidenum">
              <a:rPr lang="en-US" altLang="en-US" smtClean="0">
                <a:latin typeface="Calibri" panose="020F0502020204030204" pitchFamily="34" charset="0"/>
              </a:rPr>
              <a:pPr fontAlgn="base">
                <a:spcBef>
                  <a:spcPct val="0"/>
                </a:spcBef>
                <a:spcAft>
                  <a:spcPct val="0"/>
                </a:spcAft>
              </a:pPr>
              <a:t>28</a:t>
            </a:fld>
            <a:endParaRPr lang="en-US" altLang="en-US" dirty="0">
              <a:latin typeface="Calibri" panose="020F0502020204030204" pitchFamily="34" charset="0"/>
            </a:endParaRPr>
          </a:p>
        </p:txBody>
      </p:sp>
    </p:spTree>
    <p:extLst>
      <p:ext uri="{BB962C8B-B14F-4D97-AF65-F5344CB8AC3E}">
        <p14:creationId xmlns:p14="http://schemas.microsoft.com/office/powerpoint/2010/main" val="2737866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Many older adults, including those with Alzheimer’s and other dementias, receive a large part of their care from </a:t>
            </a:r>
            <a:r>
              <a:rPr lang="en-US" sz="1200" b="1" kern="1200" dirty="0">
                <a:solidFill>
                  <a:schemeClr val="tx1"/>
                </a:solidFill>
                <a:effectLst/>
                <a:latin typeface="+mn-lt"/>
                <a:ea typeface="+mn-ea"/>
                <a:cs typeface="+mn-cs"/>
              </a:rPr>
              <a:t>direct-care workers</a:t>
            </a:r>
            <a:r>
              <a:rPr lang="en-US" sz="1200" kern="1200" dirty="0">
                <a:solidFill>
                  <a:schemeClr val="tx1"/>
                </a:solidFill>
                <a:effectLst/>
                <a:latin typeface="+mn-lt"/>
                <a:ea typeface="+mn-ea"/>
                <a:cs typeface="+mn-cs"/>
              </a:rPr>
              <a:t>, such as </a:t>
            </a:r>
            <a:r>
              <a:rPr lang="en-US" sz="1200" b="1" kern="1200" dirty="0">
                <a:solidFill>
                  <a:schemeClr val="tx1"/>
                </a:solidFill>
                <a:effectLst/>
                <a:latin typeface="+mn-lt"/>
                <a:ea typeface="+mn-ea"/>
                <a:cs typeface="+mn-cs"/>
              </a:rPr>
              <a:t>nurse aides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home health</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aides,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personal-care aides,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home-care aides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workers help with </a:t>
            </a:r>
            <a:r>
              <a:rPr lang="en-US" sz="1200" b="1" kern="1200" dirty="0">
                <a:solidFill>
                  <a:schemeClr val="tx1"/>
                </a:solidFill>
                <a:effectLst/>
                <a:latin typeface="+mn-lt"/>
                <a:ea typeface="+mn-ea"/>
                <a:cs typeface="+mn-cs"/>
              </a:rPr>
              <a:t>bathing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dressing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eating</a:t>
            </a:r>
            <a:r>
              <a:rPr lang="en-US" sz="1200" kern="1200" dirty="0">
                <a:solidFill>
                  <a:schemeClr val="tx1"/>
                </a:solidFill>
                <a:effectLst/>
                <a:latin typeface="+mn-lt"/>
                <a:ea typeface="+mn-ea"/>
                <a:cs typeface="+mn-cs"/>
              </a:rPr>
              <a:t>, and numerous other </a:t>
            </a:r>
            <a:r>
              <a:rPr lang="en-US" sz="1200" b="1" kern="1200" dirty="0">
                <a:solidFill>
                  <a:schemeClr val="tx1"/>
                </a:solidFill>
                <a:effectLst/>
                <a:latin typeface="+mn-lt"/>
                <a:ea typeface="+mn-ea"/>
                <a:cs typeface="+mn-cs"/>
              </a:rPr>
              <a:t>daily tasks</a:t>
            </a:r>
            <a:r>
              <a:rPr lang="en-US" sz="1200" kern="1200" dirty="0">
                <a:solidFill>
                  <a:schemeClr val="tx1"/>
                </a:solidFill>
                <a:effectLst/>
                <a:latin typeface="+mn-lt"/>
                <a:ea typeface="+mn-ea"/>
                <a:cs typeface="+mn-cs"/>
              </a:rPr>
              <a:t>, both at home and within institutions.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typically costs $132 per day or $48,000/year for a home care agency to provide care in the home.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care provided in a long term care facility, the cost is about $48,000 per year for assisted living and upwards of $90,000 or more per year for nursing home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Given that Medicare and most private insurance (other than long term care insurance) do not cover these costs, most individuals and/or their families pay out of pocket for this care.  </a:t>
            </a:r>
          </a:p>
          <a:p>
            <a:pPr eaLnBrk="1" hangingPunct="1">
              <a:spcBef>
                <a:spcPct val="0"/>
              </a:spcBef>
            </a:pPr>
            <a:endParaRPr lang="en-US" altLang="en-US" dirty="0"/>
          </a:p>
        </p:txBody>
      </p:sp>
      <p:sp>
        <p:nvSpPr>
          <p:cNvPr id="73732"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73733"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73734"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7A66BEF2-B9E0-4C1E-ABCD-DE33AE810279}" type="slidenum">
              <a:rPr lang="en-US" altLang="en-US" smtClean="0">
                <a:latin typeface="Calibri" panose="020F0502020204030204" pitchFamily="34" charset="0"/>
              </a:rPr>
              <a:pPr fontAlgn="base">
                <a:spcBef>
                  <a:spcPct val="0"/>
                </a:spcBef>
                <a:spcAft>
                  <a:spcPct val="0"/>
                </a:spcAft>
              </a:pPr>
              <a:t>29</a:t>
            </a:fld>
            <a:endParaRPr lang="en-US" altLang="en-US" dirty="0">
              <a:latin typeface="Calibri" panose="020F0502020204030204" pitchFamily="34" charset="0"/>
            </a:endParaRPr>
          </a:p>
        </p:txBody>
      </p:sp>
    </p:spTree>
    <p:extLst>
      <p:ext uri="{BB962C8B-B14F-4D97-AF65-F5344CB8AC3E}">
        <p14:creationId xmlns:p14="http://schemas.microsoft.com/office/powerpoint/2010/main" val="3031263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For many years after its discovery in 1906, Alzheimer’s disease was primarily viewed through the lenses of </a:t>
            </a:r>
            <a:r>
              <a:rPr lang="en-US" sz="1200" b="1" kern="1200" dirty="0">
                <a:solidFill>
                  <a:schemeClr val="tx1"/>
                </a:solidFill>
                <a:effectLst/>
                <a:latin typeface="+mn-lt"/>
                <a:ea typeface="+mn-ea"/>
                <a:cs typeface="+mn-cs"/>
              </a:rPr>
              <a:t>medical care</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aging.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valid reasons for this. </a:t>
            </a:r>
            <a:r>
              <a:rPr lang="en-US" sz="1200" b="1" kern="1200" dirty="0">
                <a:solidFill>
                  <a:schemeClr val="tx1"/>
                </a:solidFill>
                <a:effectLst/>
                <a:latin typeface="+mn-lt"/>
                <a:ea typeface="+mn-ea"/>
                <a:cs typeface="+mn-cs"/>
              </a:rPr>
              <a:t>Medical care</a:t>
            </a:r>
            <a:r>
              <a:rPr lang="en-US" sz="1200" kern="1200" dirty="0">
                <a:solidFill>
                  <a:schemeClr val="tx1"/>
                </a:solidFill>
                <a:effectLst/>
                <a:latin typeface="+mn-lt"/>
                <a:ea typeface="+mn-ea"/>
                <a:cs typeface="+mn-cs"/>
              </a:rPr>
              <a:t> is an essential component of identifying and treating individuals with Alzheimer’s disease, which primarily affects </a:t>
            </a:r>
            <a:r>
              <a:rPr lang="en-US" sz="1200" b="1" kern="1200" dirty="0">
                <a:solidFill>
                  <a:schemeClr val="tx1"/>
                </a:solidFill>
                <a:effectLst/>
                <a:latin typeface="+mn-lt"/>
                <a:ea typeface="+mn-ea"/>
                <a:cs typeface="+mn-cs"/>
              </a:rPr>
              <a:t>older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populations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Aging services,</a:t>
            </a:r>
            <a:r>
              <a:rPr lang="en-US" sz="1200" kern="1200" dirty="0">
                <a:solidFill>
                  <a:schemeClr val="tx1"/>
                </a:solidFill>
                <a:effectLst/>
                <a:latin typeface="+mn-lt"/>
                <a:ea typeface="+mn-ea"/>
                <a:cs typeface="+mn-cs"/>
              </a:rPr>
              <a:t> such as nursing homes and programs aimed at assisting seniors, are often a vital source of support for people with Alzheimer’s and other dementias.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Yet Alzheimer’s disease affects more than just the individual and his or her medical and support team.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impact of Alzheimer’s is felt at </a:t>
            </a:r>
            <a:r>
              <a:rPr lang="en-US" sz="1200" b="1" kern="1200" dirty="0">
                <a:solidFill>
                  <a:schemeClr val="tx1"/>
                </a:solidFill>
                <a:effectLst/>
                <a:latin typeface="+mn-lt"/>
                <a:ea typeface="+mn-ea"/>
                <a:cs typeface="+mn-cs"/>
              </a:rPr>
              <a:t>national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state</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local</a:t>
            </a:r>
            <a:r>
              <a:rPr lang="en-US" sz="1200" kern="1200" dirty="0">
                <a:solidFill>
                  <a:schemeClr val="tx1"/>
                </a:solidFill>
                <a:effectLst/>
                <a:latin typeface="+mn-lt"/>
                <a:ea typeface="+mn-ea"/>
                <a:cs typeface="+mn-cs"/>
              </a:rPr>
              <a:t> levels, as well as on a family and personal level, through </a:t>
            </a:r>
            <a:r>
              <a:rPr lang="en-US" sz="1200" b="1" kern="1200" dirty="0">
                <a:solidFill>
                  <a:schemeClr val="tx1"/>
                </a:solidFill>
                <a:effectLst/>
                <a:latin typeface="+mn-lt"/>
                <a:ea typeface="+mn-ea"/>
                <a:cs typeface="+mn-cs"/>
              </a:rPr>
              <a:t>financial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burdens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resource needs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professional requirements</a:t>
            </a:r>
            <a:r>
              <a:rPr lang="en-US" sz="1200" kern="1200" dirty="0">
                <a:solidFill>
                  <a:schemeClr val="tx1"/>
                </a:solidFill>
                <a:effectLst/>
                <a:latin typeface="+mn-lt"/>
                <a:ea typeface="+mn-ea"/>
                <a:cs typeface="+mn-cs"/>
              </a:rPr>
              <a:t>. It is a growing epidemic that has profound social and economic implications, especially given the current trends of an aging population.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more is learned about Alzheimer’s disease and its impact, it becomes clear that a multi-faceted response by the health care sector, government, public health and within communities is vitally important to address the growing crisis within the U.S. and throughout the world.</a:t>
            </a:r>
          </a:p>
        </p:txBody>
      </p:sp>
      <p:sp>
        <p:nvSpPr>
          <p:cNvPr id="20484" name="Slide Number Placeholder 3"/>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4C42FBC1-3C15-47B2-B188-20CD5356819A}" type="slidenum">
              <a:rPr lang="en-US" altLang="en-US" smtClean="0">
                <a:latin typeface="Calibri" panose="020F0502020204030204" pitchFamily="34" charset="0"/>
              </a:rPr>
              <a:pPr fontAlgn="base">
                <a:spcBef>
                  <a:spcPct val="0"/>
                </a:spcBef>
                <a:spcAft>
                  <a:spcPct val="0"/>
                </a:spcAft>
              </a:pPr>
              <a:t>3</a:t>
            </a:fld>
            <a:endParaRPr lang="en-US" altLang="en-US" dirty="0">
              <a:latin typeface="Calibri" panose="020F0502020204030204" pitchFamily="34" charset="0"/>
            </a:endParaRPr>
          </a:p>
        </p:txBody>
      </p:sp>
      <p:sp>
        <p:nvSpPr>
          <p:cNvPr id="20485"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20486" name="Header Placeholder 5"/>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Tree>
    <p:extLst>
      <p:ext uri="{BB962C8B-B14F-4D97-AF65-F5344CB8AC3E}">
        <p14:creationId xmlns:p14="http://schemas.microsoft.com/office/powerpoint/2010/main" val="3169091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effectLst/>
                <a:latin typeface="+mn-lt"/>
                <a:ea typeface="+mn-ea"/>
                <a:cs typeface="+mn-cs"/>
              </a:rPr>
              <a:t>Challenges</a:t>
            </a:r>
            <a:r>
              <a:rPr lang="en-US" sz="1200" kern="1200" dirty="0">
                <a:solidFill>
                  <a:schemeClr val="tx1"/>
                </a:solidFill>
                <a:effectLst/>
                <a:latin typeface="+mn-lt"/>
                <a:ea typeface="+mn-ea"/>
                <a:cs typeface="+mn-cs"/>
              </a:rPr>
              <a:t> within the direct care workforce include shortages in the number of workers needed and insufficient training. As with family caregivers, the role of providing ongoing, extensive care for a person with Alzheimer’s and other dementias is physically and emotionally taxing. This makes finding, hiring, and retaining the right person for the role difficult. Added to that is the challenge of finding the large amount of workers needed to care for the rapidly increasing population needing care services. These jobs typically pay slightly more than minimum wage, often have inconsistent work hours, and usually includes working weekends, holidays, overnight hours…whenever an individual needs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Subsequently, </a:t>
            </a:r>
            <a:r>
              <a:rPr lang="en-US" sz="1200" b="1" kern="1200" dirty="0">
                <a:solidFill>
                  <a:schemeClr val="tx1"/>
                </a:solidFill>
                <a:effectLst/>
                <a:latin typeface="+mn-lt"/>
                <a:ea typeface="+mn-ea"/>
                <a:cs typeface="+mn-cs"/>
              </a:rPr>
              <a:t>turnover rates</a:t>
            </a:r>
            <a:r>
              <a:rPr lang="en-US" sz="1200" kern="1200" dirty="0">
                <a:solidFill>
                  <a:schemeClr val="tx1"/>
                </a:solidFill>
                <a:effectLst/>
                <a:latin typeface="+mn-lt"/>
                <a:ea typeface="+mn-ea"/>
                <a:cs typeface="+mn-cs"/>
              </a:rPr>
              <a:t> are high among direct-care workers, and recruitment and retention are persistent challenges.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direct-care workers receive little training on Alzheimer’s and dementia care although there is a growing awareness of the need for training related to the special care needs and considerations for people with Alzheimer’s or other dementias. For most direct-care workers currently, the average training is 75 hours, with little focus on Alzheimer’s and dementia.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people wish to remain in their own home or a loved one’s home as they age. Therefore, there is tremendous growth in the home care industry. The home care workforce more than doubled between 2007 and 2017, with the expectation that the field will need to add another one million jobs by 2026 to keep pace with the growing tide of older adults needing care. </a:t>
            </a:r>
          </a:p>
        </p:txBody>
      </p:sp>
      <p:sp>
        <p:nvSpPr>
          <p:cNvPr id="75780"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75781"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75782"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385A0DC-C090-4763-9709-2F76BA49EE30}" type="slidenum">
              <a:rPr lang="en-US" altLang="en-US" smtClean="0">
                <a:latin typeface="Calibri" panose="020F0502020204030204" pitchFamily="34" charset="0"/>
              </a:rPr>
              <a:pPr fontAlgn="base">
                <a:spcBef>
                  <a:spcPct val="0"/>
                </a:spcBef>
                <a:spcAft>
                  <a:spcPct val="0"/>
                </a:spcAft>
              </a:pPr>
              <a:t>30</a:t>
            </a:fld>
            <a:endParaRPr lang="en-US" altLang="en-US" dirty="0">
              <a:latin typeface="Calibri" panose="020F0502020204030204" pitchFamily="34" charset="0"/>
            </a:endParaRPr>
          </a:p>
        </p:txBody>
      </p:sp>
    </p:spTree>
    <p:extLst>
      <p:ext uri="{BB962C8B-B14F-4D97-AF65-F5344CB8AC3E}">
        <p14:creationId xmlns:p14="http://schemas.microsoft.com/office/powerpoint/2010/main" val="3434675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Fortunately, there are ways to intervene using </a:t>
            </a:r>
            <a:r>
              <a:rPr lang="en-US" sz="1200" b="1" kern="1200" dirty="0">
                <a:solidFill>
                  <a:schemeClr val="tx1"/>
                </a:solidFill>
                <a:effectLst/>
                <a:latin typeface="+mn-lt"/>
                <a:ea typeface="+mn-ea"/>
                <a:cs typeface="+mn-cs"/>
              </a:rPr>
              <a:t>public health tools and techniques</a:t>
            </a:r>
            <a:r>
              <a:rPr lang="en-US" sz="1200" kern="1200" dirty="0">
                <a:solidFill>
                  <a:schemeClr val="tx1"/>
                </a:solidFill>
                <a:effectLst/>
                <a:latin typeface="+mn-lt"/>
                <a:ea typeface="+mn-ea"/>
                <a:cs typeface="+mn-cs"/>
              </a:rPr>
              <a:t>. The public health approach can be used to improve the quality of life for those living with the disease, their caregivers, and to reduce the costs associated with the disease. </a:t>
            </a:r>
          </a:p>
        </p:txBody>
      </p:sp>
      <p:sp>
        <p:nvSpPr>
          <p:cNvPr id="77828"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77829"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77830"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D0AAF92-001E-4545-A42A-18B79566862A}" type="slidenum">
              <a:rPr lang="en-US" altLang="en-US" smtClean="0">
                <a:latin typeface="Calibri" panose="020F0502020204030204" pitchFamily="34" charset="0"/>
              </a:rPr>
              <a:pPr fontAlgn="base">
                <a:spcBef>
                  <a:spcPct val="0"/>
                </a:spcBef>
                <a:spcAft>
                  <a:spcPct val="0"/>
                </a:spcAft>
              </a:pPr>
              <a:t>31</a:t>
            </a:fld>
            <a:endParaRPr lang="en-US" altLang="en-US" dirty="0">
              <a:latin typeface="Calibri" panose="020F0502020204030204" pitchFamily="34" charset="0"/>
            </a:endParaRPr>
          </a:p>
        </p:txBody>
      </p:sp>
    </p:spTree>
    <p:extLst>
      <p:ext uri="{BB962C8B-B14F-4D97-AF65-F5344CB8AC3E}">
        <p14:creationId xmlns:p14="http://schemas.microsoft.com/office/powerpoint/2010/main" val="2851872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Alzheimer’s and other dementias were included for the first time in </a:t>
            </a:r>
            <a:r>
              <a:rPr lang="en-US" sz="1200" b="1" i="1" kern="1200" dirty="0">
                <a:solidFill>
                  <a:schemeClr val="tx1"/>
                </a:solidFill>
                <a:effectLst/>
                <a:latin typeface="+mn-lt"/>
                <a:ea typeface="+mn-ea"/>
                <a:cs typeface="+mn-cs"/>
              </a:rPr>
              <a:t>Healthy People 2020</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Healthy People,</a:t>
            </a:r>
            <a:r>
              <a:rPr lang="en-US" sz="1200" kern="1200" dirty="0">
                <a:solidFill>
                  <a:schemeClr val="tx1"/>
                </a:solidFill>
                <a:effectLst/>
                <a:latin typeface="+mn-lt"/>
                <a:ea typeface="+mn-ea"/>
                <a:cs typeface="+mn-cs"/>
              </a:rPr>
              <a:t> released every ten years by the U.S. Department of Health and Human Services, is a framework of goals and objectives that is used to guide national health promotion and disease prevention efforts in the U.S.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proposed objectives for Healthy People 2030 includes the topic area “Dementias, including Alzheimer’s” and contains </a:t>
            </a:r>
            <a:r>
              <a:rPr lang="en-US" sz="1200" b="1" kern="1200" dirty="0">
                <a:solidFill>
                  <a:schemeClr val="tx1"/>
                </a:solidFill>
                <a:effectLst/>
                <a:latin typeface="+mn-lt"/>
                <a:ea typeface="+mn-ea"/>
                <a:cs typeface="+mn-cs"/>
              </a:rPr>
              <a:t>specific objectives</a:t>
            </a:r>
            <a:r>
              <a:rPr lang="en-US" sz="1200" kern="1200" dirty="0">
                <a:solidFill>
                  <a:schemeClr val="tx1"/>
                </a:solidFill>
                <a:effectLst/>
                <a:latin typeface="+mn-lt"/>
                <a:ea typeface="+mn-ea"/>
                <a:cs typeface="+mn-cs"/>
              </a:rPr>
              <a:t> regarding </a:t>
            </a:r>
            <a:r>
              <a:rPr lang="en-US" sz="1200" b="1" kern="1200" dirty="0">
                <a:solidFill>
                  <a:schemeClr val="tx1"/>
                </a:solidFill>
                <a:effectLst/>
                <a:latin typeface="+mn-lt"/>
                <a:ea typeface="+mn-ea"/>
                <a:cs typeface="+mn-cs"/>
              </a:rPr>
              <a:t>increasing diagnosis and awareness</a:t>
            </a:r>
            <a:r>
              <a:rPr lang="en-US" sz="1200" kern="1200" dirty="0">
                <a:solidFill>
                  <a:schemeClr val="tx1"/>
                </a:solidFill>
                <a:effectLst/>
                <a:latin typeface="+mn-lt"/>
                <a:ea typeface="+mn-ea"/>
                <a:cs typeface="+mn-cs"/>
              </a:rPr>
              <a:t>, reducing </a:t>
            </a:r>
            <a:r>
              <a:rPr lang="en-US" sz="1200" b="1" kern="1200" dirty="0">
                <a:solidFill>
                  <a:schemeClr val="tx1"/>
                </a:solidFill>
                <a:effectLst/>
                <a:latin typeface="+mn-lt"/>
                <a:ea typeface="+mn-ea"/>
                <a:cs typeface="+mn-cs"/>
              </a:rPr>
              <a:t>preventable hospitalizations,</a:t>
            </a:r>
            <a:r>
              <a:rPr lang="en-US" sz="1200" kern="1200" dirty="0">
                <a:solidFill>
                  <a:schemeClr val="tx1"/>
                </a:solidFill>
                <a:effectLst/>
                <a:latin typeface="+mn-lt"/>
                <a:ea typeface="+mn-ea"/>
                <a:cs typeface="+mn-cs"/>
              </a:rPr>
              <a:t> and increasing the number of older adults who discuss their confusion or memory loss issues with a health care professional. Public health has a role to play in reaching those objectives.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Inclusion in </a:t>
            </a:r>
            <a:r>
              <a:rPr lang="en-US" sz="1200" i="1" kern="1200" dirty="0">
                <a:solidFill>
                  <a:schemeClr val="tx1"/>
                </a:solidFill>
                <a:effectLst/>
                <a:latin typeface="+mn-lt"/>
                <a:ea typeface="+mn-ea"/>
                <a:cs typeface="+mn-cs"/>
              </a:rPr>
              <a:t>Healthy People</a:t>
            </a:r>
            <a:r>
              <a:rPr lang="en-US" sz="1200" kern="1200" dirty="0">
                <a:solidFill>
                  <a:schemeClr val="tx1"/>
                </a:solidFill>
                <a:effectLst/>
                <a:latin typeface="+mn-lt"/>
                <a:ea typeface="+mn-ea"/>
                <a:cs typeface="+mn-cs"/>
              </a:rPr>
              <a:t> underscores the growing public health threat that Alzheimer’s and other dementias pose to the nation. </a:t>
            </a:r>
          </a:p>
          <a:p>
            <a:pPr marL="0" marR="0">
              <a:spcBef>
                <a:spcPts val="0"/>
              </a:spcBef>
              <a:spcAft>
                <a:spcPts val="0"/>
              </a:spcAft>
            </a:pPr>
            <a:br>
              <a:rPr lang="en-US" sz="1200" dirty="0">
                <a:effectLst/>
                <a:latin typeface="Calibri" panose="020F0502020204030204" pitchFamily="34" charset="0"/>
                <a:ea typeface="MS Mincho"/>
                <a:cs typeface="Times New Roman" panose="02020603050405020304" pitchFamily="18" charset="0"/>
              </a:rPr>
            </a:br>
            <a:r>
              <a:rPr lang="en-US" sz="1600" b="1" dirty="0">
                <a:solidFill>
                  <a:srgbClr val="345A8A"/>
                </a:solidFill>
                <a:effectLst/>
                <a:latin typeface="Calibri" panose="020F0502020204030204" pitchFamily="34" charset="0"/>
                <a:ea typeface="MS Gothic" panose="020B0609070205080204" pitchFamily="49" charset="-128"/>
                <a:cs typeface="Times New Roman" panose="02020603050405020304" pitchFamily="18" charset="0"/>
              </a:rPr>
              <a:t> </a:t>
            </a:r>
            <a:endParaRPr lang="en-US" sz="1200" dirty="0">
              <a:effectLst/>
              <a:latin typeface="Cambria" panose="02040503050406030204" pitchFamily="18" charset="0"/>
              <a:ea typeface="MS Mincho"/>
              <a:cs typeface="Times New Roman" panose="02020603050405020304" pitchFamily="18" charset="0"/>
            </a:endParaRPr>
          </a:p>
        </p:txBody>
      </p:sp>
      <p:sp>
        <p:nvSpPr>
          <p:cNvPr id="79876"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79877"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79878"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7621B41-FA63-4AA8-A6EB-8E492595F740}" type="slidenum">
              <a:rPr lang="en-US" altLang="en-US" smtClean="0">
                <a:latin typeface="Calibri" panose="020F0502020204030204" pitchFamily="34" charset="0"/>
              </a:rPr>
              <a:pPr fontAlgn="base">
                <a:spcBef>
                  <a:spcPct val="0"/>
                </a:spcBef>
                <a:spcAft>
                  <a:spcPct val="0"/>
                </a:spcAft>
              </a:pPr>
              <a:t>32</a:t>
            </a:fld>
            <a:endParaRPr lang="en-US" altLang="en-US" dirty="0">
              <a:latin typeface="Calibri" panose="020F0502020204030204" pitchFamily="34" charset="0"/>
            </a:endParaRPr>
          </a:p>
        </p:txBody>
      </p:sp>
    </p:spTree>
    <p:extLst>
      <p:ext uri="{BB962C8B-B14F-4D97-AF65-F5344CB8AC3E}">
        <p14:creationId xmlns:p14="http://schemas.microsoft.com/office/powerpoint/2010/main" val="1449060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600"/>
              </a:spcBef>
              <a:spcAft>
                <a:spcPts val="600"/>
              </a:spcAft>
              <a:buClrTx/>
              <a:buSzTx/>
              <a:buFontTx/>
              <a:buNone/>
              <a:tabLst/>
              <a:defRPr/>
            </a:pPr>
            <a:r>
              <a:rPr lang="en-US" b="1" i="1" dirty="0"/>
              <a:t>Note to presenter:</a:t>
            </a:r>
            <a:r>
              <a:rPr lang="en-US" b="1" i="1" baseline="0" dirty="0"/>
              <a:t> </a:t>
            </a:r>
            <a:r>
              <a:rPr lang="en-US" sz="1200" b="1" i="1" kern="1200" dirty="0">
                <a:solidFill>
                  <a:schemeClr val="tx1"/>
                </a:solidFill>
                <a:effectLst/>
                <a:latin typeface="+mn-lt"/>
                <a:ea typeface="+mn-ea"/>
                <a:cs typeface="+mn-cs"/>
              </a:rPr>
              <a:t>See module 3 for more information.</a:t>
            </a:r>
          </a:p>
          <a:p>
            <a:pPr marL="0" marR="0" lvl="0" indent="0" algn="l" defTabSz="457200" rtl="0" eaLnBrk="0" fontAlgn="base" latinLnBrk="0" hangingPunct="0">
              <a:lnSpc>
                <a:spcPct val="100000"/>
              </a:lnSpc>
              <a:spcBef>
                <a:spcPts val="600"/>
              </a:spcBef>
              <a:spcAft>
                <a:spcPts val="600"/>
              </a:spcAft>
              <a:buClrTx/>
              <a:buSzTx/>
              <a:buFontTx/>
              <a:buNone/>
              <a:tabLst/>
              <a:defRPr/>
            </a:pPr>
            <a:endParaRPr lang="en-US" sz="1200" dirty="0">
              <a:effectLst/>
              <a:latin typeface="Calibri" panose="020F0502020204030204" pitchFamily="34" charset="0"/>
              <a:ea typeface="MS Mincho"/>
              <a:cs typeface="Times New Roman" panose="02020603050405020304" pitchFamily="18" charset="0"/>
            </a:endParaRPr>
          </a:p>
          <a:p>
            <a:r>
              <a:rPr lang="en-US" sz="1200" kern="1200" dirty="0">
                <a:solidFill>
                  <a:schemeClr val="tx1"/>
                </a:solidFill>
                <a:effectLst/>
                <a:latin typeface="+mn-lt"/>
                <a:ea typeface="+mn-ea"/>
                <a:cs typeface="+mn-cs"/>
              </a:rPr>
              <a:t>According to the Healthy Brain Initiative’s </a:t>
            </a:r>
            <a:r>
              <a:rPr lang="en-US" sz="1200" i="1" kern="1200" dirty="0">
                <a:solidFill>
                  <a:schemeClr val="tx1"/>
                </a:solidFill>
                <a:effectLst/>
                <a:latin typeface="+mn-lt"/>
                <a:ea typeface="+mn-ea"/>
                <a:cs typeface="+mn-cs"/>
              </a:rPr>
              <a:t>State and Local Public Health Partnerships to Address Dementia</a:t>
            </a:r>
            <a:r>
              <a:rPr lang="en-US" sz="1200" kern="1200" dirty="0">
                <a:solidFill>
                  <a:schemeClr val="tx1"/>
                </a:solidFill>
                <a:effectLst/>
                <a:latin typeface="+mn-lt"/>
                <a:ea typeface="+mn-ea"/>
                <a:cs typeface="+mn-cs"/>
              </a:rPr>
              <a:t>, public health has a vital role to play in promoting cognitive function and addressing the impact on the healthcare system, community and individuals.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 its broad community-based approach, public health can provide the following: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Surveillance and monitoring</a:t>
            </a:r>
            <a:r>
              <a:rPr lang="en-US" sz="1200" kern="1200" dirty="0">
                <a:solidFill>
                  <a:schemeClr val="tx1"/>
                </a:solidFill>
                <a:effectLst/>
                <a:latin typeface="+mn-lt"/>
                <a:ea typeface="+mn-ea"/>
                <a:cs typeface="+mn-cs"/>
              </a:rPr>
              <a:t> that allows public health to compile data and use it to: </a:t>
            </a:r>
            <a:endParaRPr lang="en-US" dirty="0">
              <a:effectLst/>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Develop strategies and interventions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Inform public policy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Guide research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Evaluate programs and policies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Educate populations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Risk reduction strategies: Primary prevention</a:t>
            </a:r>
            <a:r>
              <a:rPr lang="en-US" sz="1200" kern="1200" dirty="0">
                <a:solidFill>
                  <a:schemeClr val="tx1"/>
                </a:solidFill>
                <a:effectLst/>
                <a:latin typeface="+mn-lt"/>
                <a:ea typeface="+mn-ea"/>
                <a:cs typeface="+mn-cs"/>
              </a:rPr>
              <a:t> strategies can be used to promote </a:t>
            </a:r>
            <a:r>
              <a:rPr lang="en-US" sz="1200" b="1" kern="1200" dirty="0">
                <a:solidFill>
                  <a:schemeClr val="tx1"/>
                </a:solidFill>
                <a:effectLst/>
                <a:latin typeface="+mn-lt"/>
                <a:ea typeface="+mn-ea"/>
                <a:cs typeface="+mn-cs"/>
              </a:rPr>
              <a:t>risk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reduction</a:t>
            </a:r>
            <a:r>
              <a:rPr lang="en-US" sz="1200" kern="1200" dirty="0">
                <a:solidFill>
                  <a:schemeClr val="tx1"/>
                </a:solidFill>
                <a:effectLst/>
                <a:latin typeface="+mn-lt"/>
                <a:ea typeface="+mn-ea"/>
                <a:cs typeface="+mn-cs"/>
              </a:rPr>
              <a:t> for cognitive decline and dementia, as well as </a:t>
            </a:r>
            <a:r>
              <a:rPr lang="en-US" sz="1200" b="1" kern="1200" dirty="0">
                <a:solidFill>
                  <a:schemeClr val="tx1"/>
                </a:solidFill>
                <a:effectLst/>
                <a:latin typeface="+mn-lt"/>
                <a:ea typeface="+mn-ea"/>
                <a:cs typeface="+mn-cs"/>
              </a:rPr>
              <a:t>promote cognitive health</a:t>
            </a:r>
            <a:r>
              <a:rPr lang="en-US" sz="1200" kern="1200" dirty="0">
                <a:solidFill>
                  <a:schemeClr val="tx1"/>
                </a:solidFill>
                <a:effectLst/>
                <a:latin typeface="+mn-lt"/>
                <a:ea typeface="+mn-ea"/>
                <a:cs typeface="+mn-cs"/>
              </a:rPr>
              <a:t> in general.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Early detection and diagnosis:</a:t>
            </a:r>
            <a:r>
              <a:rPr lang="en-US" sz="1200" kern="1200" dirty="0">
                <a:solidFill>
                  <a:schemeClr val="tx1"/>
                </a:solidFill>
                <a:effectLst/>
                <a:latin typeface="+mn-lt"/>
                <a:ea typeface="+mn-ea"/>
                <a:cs typeface="+mn-cs"/>
              </a:rPr>
              <a:t> Public health plays an important role in efforts to increase </a:t>
            </a:r>
            <a:r>
              <a:rPr lang="en-US" sz="1200" b="1" kern="1200" dirty="0">
                <a:solidFill>
                  <a:schemeClr val="tx1"/>
                </a:solidFill>
                <a:effectLst/>
                <a:latin typeface="+mn-lt"/>
                <a:ea typeface="+mn-ea"/>
                <a:cs typeface="+mn-cs"/>
              </a:rPr>
              <a:t>early detection and diagnosis</a:t>
            </a:r>
            <a:r>
              <a:rPr lang="en-US" sz="1200" kern="1200" dirty="0">
                <a:solidFill>
                  <a:schemeClr val="tx1"/>
                </a:solidFill>
                <a:effectLst/>
                <a:latin typeface="+mn-lt"/>
                <a:ea typeface="+mn-ea"/>
                <a:cs typeface="+mn-cs"/>
              </a:rPr>
              <a:t> of Alzheimer’s, including: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Educating</a:t>
            </a:r>
            <a:r>
              <a:rPr lang="en-US" sz="1200" kern="1200" dirty="0">
                <a:solidFill>
                  <a:schemeClr val="tx1"/>
                </a:solidFill>
                <a:effectLst/>
                <a:latin typeface="+mn-lt"/>
                <a:ea typeface="+mn-ea"/>
                <a:cs typeface="+mn-cs"/>
              </a:rPr>
              <a:t> the public about the warning signs of dementia, benefits of early detection, and training to health care providers and newly diagnosed individuals, families, and caregivers.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Identifying and promoting </a:t>
            </a:r>
            <a:r>
              <a:rPr lang="en-US" sz="1200" b="1" kern="1200" dirty="0">
                <a:solidFill>
                  <a:schemeClr val="tx1"/>
                </a:solidFill>
                <a:effectLst/>
                <a:latin typeface="+mn-lt"/>
                <a:ea typeface="+mn-ea"/>
                <a:cs typeface="+mn-cs"/>
              </a:rPr>
              <a:t>strategies </a:t>
            </a:r>
            <a:r>
              <a:rPr lang="en-US" sz="1200" kern="1200" dirty="0">
                <a:solidFill>
                  <a:schemeClr val="tx1"/>
                </a:solidFill>
                <a:effectLst/>
                <a:latin typeface="+mn-lt"/>
                <a:ea typeface="+mn-ea"/>
                <a:cs typeface="+mn-cs"/>
              </a:rPr>
              <a:t>designed to promote early detection</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Safety and quality of care:</a:t>
            </a:r>
            <a:r>
              <a:rPr lang="en-US" sz="1200" kern="1200" dirty="0">
                <a:solidFill>
                  <a:schemeClr val="tx1"/>
                </a:solidFill>
                <a:effectLst/>
                <a:latin typeface="+mn-lt"/>
                <a:ea typeface="+mn-ea"/>
                <a:cs typeface="+mn-cs"/>
              </a:rPr>
              <a:t> Caring for those with Alzheimer’s and dementia requires specialized knowledge about the disease continuum and skill to effectively communicate and care for individuals and their family caregivers. Providing training for health care providers and caregivers can increase the quality of care and safety of the individual and the caregiver. Information sharing is also important for those in the community who may interact with individuals with Alzheimer’s such as first responders, public transportation providers, pharmacies, faith communities,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mentioned earlier, dementia caregivers also face challenges such as emotional and physical stress, lack of time for self-care, financial issues, isolation, etc. Caregivers need support and access to resources that will enable them to maintain their health and well-being during the years of caregiving. </a:t>
            </a:r>
            <a:endParaRPr lang="en-US" sz="1200" dirty="0">
              <a:effectLst/>
              <a:latin typeface="Calibri" panose="020F0502020204030204" pitchFamily="34" charset="0"/>
              <a:ea typeface="MS Mincho"/>
              <a:cs typeface="Times New Roman" panose="02020603050405020304" pitchFamily="18" charset="0"/>
            </a:endParaRPr>
          </a:p>
        </p:txBody>
      </p:sp>
      <p:sp>
        <p:nvSpPr>
          <p:cNvPr id="81924"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81925"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81926"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BA23D48A-ECE4-4D41-A6BA-65B2095EF115}" type="slidenum">
              <a:rPr lang="en-US" altLang="en-US" smtClean="0">
                <a:latin typeface="Calibri" panose="020F0502020204030204" pitchFamily="34" charset="0"/>
              </a:rPr>
              <a:pPr fontAlgn="base">
                <a:spcBef>
                  <a:spcPct val="0"/>
                </a:spcBef>
                <a:spcAft>
                  <a:spcPct val="0"/>
                </a:spcAft>
              </a:pPr>
              <a:t>33</a:t>
            </a:fld>
            <a:endParaRPr lang="en-US" altLang="en-US" dirty="0">
              <a:latin typeface="Calibri" panose="020F0502020204030204" pitchFamily="34" charset="0"/>
            </a:endParaRPr>
          </a:p>
        </p:txBody>
      </p:sp>
    </p:spTree>
    <p:extLst>
      <p:ext uri="{BB962C8B-B14F-4D97-AF65-F5344CB8AC3E}">
        <p14:creationId xmlns:p14="http://schemas.microsoft.com/office/powerpoint/2010/main" val="382432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Note to presenter</a:t>
            </a:r>
            <a:r>
              <a:rPr lang="en-US" i="1" dirty="0"/>
              <a:t>: </a:t>
            </a:r>
            <a:r>
              <a:rPr lang="en-US" sz="1200" b="1" i="1" kern="1200" dirty="0">
                <a:solidFill>
                  <a:schemeClr val="tx1"/>
                </a:solidFill>
                <a:effectLst/>
                <a:latin typeface="+mn-lt"/>
                <a:ea typeface="+mn-ea"/>
                <a:cs typeface="+mn-cs"/>
              </a:rPr>
              <a:t>See module 4 for more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Public health also has a role to play in supporting dementia capable systems and dementia friendly communities. At a larger level, states and communities can become dementia capable and accommodate the needs of a population with Alzheimer’s and other dementias.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dementia capable system</a:t>
            </a:r>
            <a:r>
              <a:rPr lang="en-US" sz="1200" kern="1200" dirty="0">
                <a:solidFill>
                  <a:schemeClr val="tx1"/>
                </a:solidFill>
                <a:effectLst/>
                <a:latin typeface="+mn-lt"/>
                <a:ea typeface="+mn-ea"/>
                <a:cs typeface="+mn-cs"/>
              </a:rPr>
              <a:t> is one that meets the needs of people with dementia and their caregivers by providing education, support, and services. Public health can contribute to a </a:t>
            </a:r>
            <a:r>
              <a:rPr lang="en-US" sz="1200" b="1" kern="1200" dirty="0">
                <a:solidFill>
                  <a:schemeClr val="tx1"/>
                </a:solidFill>
                <a:effectLst/>
                <a:latin typeface="+mn-lt"/>
                <a:ea typeface="+mn-ea"/>
                <a:cs typeface="+mn-cs"/>
              </a:rPr>
              <a:t>dementia capable system</a:t>
            </a:r>
            <a:r>
              <a:rPr lang="en-US" sz="1200" kern="1200" dirty="0">
                <a:solidFill>
                  <a:schemeClr val="tx1"/>
                </a:solidFill>
                <a:effectLst/>
                <a:latin typeface="+mn-lt"/>
                <a:ea typeface="+mn-ea"/>
                <a:cs typeface="+mn-cs"/>
              </a:rPr>
              <a:t> through: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Ensuring access to </a:t>
            </a:r>
            <a:r>
              <a:rPr lang="en-US" sz="1200" b="1" kern="1200" dirty="0">
                <a:solidFill>
                  <a:schemeClr val="tx1"/>
                </a:solidFill>
                <a:effectLst/>
                <a:latin typeface="+mn-lt"/>
                <a:ea typeface="+mn-ea"/>
                <a:cs typeface="+mn-cs"/>
              </a:rPr>
              <a:t>support services</a:t>
            </a:r>
            <a:r>
              <a:rPr lang="en-US" sz="1200" kern="1200" dirty="0">
                <a:solidFill>
                  <a:schemeClr val="tx1"/>
                </a:solidFill>
                <a:effectLst/>
                <a:latin typeface="+mn-lt"/>
                <a:ea typeface="+mn-ea"/>
                <a:cs typeface="+mn-cs"/>
              </a:rPr>
              <a:t> for people with dementia and their caregivers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Workforce </a:t>
            </a:r>
            <a:r>
              <a:rPr lang="en-US" sz="1200" b="1" kern="1200" dirty="0">
                <a:solidFill>
                  <a:schemeClr val="tx1"/>
                </a:solidFill>
                <a:effectLst/>
                <a:latin typeface="+mn-lt"/>
                <a:ea typeface="+mn-ea"/>
                <a:cs typeface="+mn-cs"/>
              </a:rPr>
              <a:t>training</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education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Public health also can support the creation of </a:t>
            </a:r>
            <a:r>
              <a:rPr lang="en-US" sz="1200" b="1" kern="1200" dirty="0">
                <a:solidFill>
                  <a:schemeClr val="tx1"/>
                </a:solidFill>
                <a:effectLst/>
                <a:latin typeface="+mn-lt"/>
                <a:ea typeface="+mn-ea"/>
                <a:cs typeface="+mn-cs"/>
              </a:rPr>
              <a:t>dementia friendly communities. </a:t>
            </a:r>
            <a:r>
              <a:rPr lang="en-US" sz="1200" kern="1200" dirty="0">
                <a:solidFill>
                  <a:schemeClr val="tx1"/>
                </a:solidFill>
                <a:effectLst/>
                <a:latin typeface="+mn-lt"/>
                <a:ea typeface="+mn-ea"/>
                <a:cs typeface="+mn-cs"/>
              </a:rPr>
              <a:t>These are cross-sector, community-wide efforts to have support services, resources, and safe environments that allow people with dementia and their caregivers to stay connected to the community. Over time, these partnerships should: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Enhance support services and resources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Address accessibility and mobility barriers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dementia training for health care providers and first responders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a range of resources to support family caregivers such as respite care services.</a:t>
            </a:r>
          </a:p>
          <a:p>
            <a:pPr marL="171450" indent="-171450" eaLnBrk="1" fontAlgn="auto" hangingPunct="1">
              <a:spcBef>
                <a:spcPts val="0"/>
              </a:spcBef>
              <a:spcAft>
                <a:spcPts val="0"/>
              </a:spcAft>
              <a:buFont typeface="Arial" panose="020B0604020202020204" pitchFamily="34" charset="0"/>
              <a:buChar char="•"/>
              <a:defRPr/>
            </a:pPr>
            <a:endParaRPr lang="en-US" dirty="0"/>
          </a:p>
          <a:p>
            <a:pPr marL="0" indent="0" eaLnBrk="1" fontAlgn="auto" hangingPunct="1">
              <a:spcBef>
                <a:spcPts val="0"/>
              </a:spcBef>
              <a:spcAft>
                <a:spcPts val="0"/>
              </a:spcAft>
              <a:buFont typeface="Arial" panose="020B0604020202020204" pitchFamily="34" charset="0"/>
              <a:buNone/>
              <a:defRPr/>
            </a:pPr>
            <a:endParaRPr lang="en-US" dirty="0"/>
          </a:p>
        </p:txBody>
      </p:sp>
      <p:sp>
        <p:nvSpPr>
          <p:cNvPr id="83972"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83973"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83974"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F1C9DD01-1F73-42C5-8664-24FEB05CFE52}" type="slidenum">
              <a:rPr lang="en-US" altLang="en-US" smtClean="0">
                <a:latin typeface="Calibri" panose="020F0502020204030204" pitchFamily="34" charset="0"/>
              </a:rPr>
              <a:pPr fontAlgn="base">
                <a:spcBef>
                  <a:spcPct val="0"/>
                </a:spcBef>
                <a:spcAft>
                  <a:spcPct val="0"/>
                </a:spcAft>
              </a:pPr>
              <a:t>34</a:t>
            </a:fld>
            <a:endParaRPr lang="en-US" altLang="en-US" dirty="0">
              <a:latin typeface="Calibri" panose="020F0502020204030204" pitchFamily="34" charset="0"/>
            </a:endParaRPr>
          </a:p>
        </p:txBody>
      </p:sp>
    </p:spTree>
    <p:extLst>
      <p:ext uri="{BB962C8B-B14F-4D97-AF65-F5344CB8AC3E}">
        <p14:creationId xmlns:p14="http://schemas.microsoft.com/office/powerpoint/2010/main" val="3725463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For more information on the topics covered in this presentation, please go to the Alzheimer’s Association website at </a:t>
            </a:r>
            <a:r>
              <a:rPr lang="en-US" sz="1200" b="1" u="sng" kern="1200" dirty="0">
                <a:solidFill>
                  <a:schemeClr val="tx1"/>
                </a:solidFill>
                <a:effectLst/>
                <a:latin typeface="+mn-lt"/>
                <a:ea typeface="+mn-ea"/>
                <a:cs typeface="+mn-cs"/>
                <a:hlinkClick r:id="rId3" tooltip="http://www.alz.org"/>
              </a:rPr>
              <a:t>http://www.alz.org</a:t>
            </a:r>
            <a:r>
              <a:rPr lang="en-US" sz="1200" u="sng" kern="1200" dirty="0">
                <a:solidFill>
                  <a:schemeClr val="tx1"/>
                </a:solidFill>
                <a:effectLst/>
                <a:latin typeface="+mn-lt"/>
                <a:ea typeface="+mn-ea"/>
                <a:cs typeface="+mn-cs"/>
              </a:rPr>
              <a:t> or the Centers for Disease Control and Prevention’s Alzheimer’s Disease and Healthy Aging Program at </a:t>
            </a:r>
            <a:r>
              <a:rPr lang="en-US" sz="1200" b="1" kern="1200" dirty="0">
                <a:solidFill>
                  <a:schemeClr val="tx1"/>
                </a:solidFill>
                <a:effectLst/>
                <a:latin typeface="+mn-lt"/>
                <a:ea typeface="+mn-ea"/>
                <a:cs typeface="+mn-cs"/>
              </a:rPr>
              <a:t>https://www.cdc.gov/aging/</a:t>
            </a:r>
            <a:r>
              <a:rPr lang="en-US" sz="1200" kern="1200" dirty="0">
                <a:solidFill>
                  <a:schemeClr val="tx1"/>
                </a:solidFill>
                <a:effectLst/>
                <a:latin typeface="+mn-lt"/>
                <a:ea typeface="+mn-ea"/>
                <a:cs typeface="+mn-cs"/>
              </a:rPr>
              <a:t>. There you can find resources, latest research and information.</a:t>
            </a:r>
          </a:p>
        </p:txBody>
      </p:sp>
      <p:sp>
        <p:nvSpPr>
          <p:cNvPr id="86020"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86021"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86022"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1606926-DA4A-4D89-8879-F33790D21A0E}" type="slidenum">
              <a:rPr lang="en-US" altLang="en-US" smtClean="0">
                <a:latin typeface="Calibri" panose="020F0502020204030204" pitchFamily="34" charset="0"/>
              </a:rPr>
              <a:pPr fontAlgn="base">
                <a:spcBef>
                  <a:spcPct val="0"/>
                </a:spcBef>
                <a:spcAft>
                  <a:spcPct val="0"/>
                </a:spcAft>
              </a:pPr>
              <a:t>35</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47734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dirty="0">
                <a:effectLst/>
                <a:latin typeface="Calibri" panose="020F0502020204030204" pitchFamily="34" charset="0"/>
                <a:ea typeface="MS Mincho"/>
                <a:cs typeface="Times New Roman" panose="02020603050405020304" pitchFamily="18" charset="0"/>
              </a:rPr>
              <a:t>Presenter</a:t>
            </a:r>
            <a:r>
              <a:rPr lang="en-US" sz="1200" b="1" i="1" baseline="0" dirty="0">
                <a:effectLst/>
                <a:latin typeface="Calibri" panose="020F0502020204030204" pitchFamily="34" charset="0"/>
                <a:ea typeface="MS Mincho"/>
                <a:cs typeface="Times New Roman" panose="02020603050405020304" pitchFamily="18" charset="0"/>
              </a:rPr>
              <a:t> Note: </a:t>
            </a:r>
            <a:r>
              <a:rPr lang="en-US" sz="1200" b="1" i="0" kern="1200" baseline="0" dirty="0">
                <a:solidFill>
                  <a:schemeClr val="tx1"/>
                </a:solidFill>
                <a:effectLst/>
                <a:latin typeface="+mn-lt"/>
                <a:ea typeface="+mn-ea"/>
                <a:cs typeface="+mn-cs"/>
              </a:rPr>
              <a:t>T</a:t>
            </a:r>
            <a:r>
              <a:rPr lang="en-US" sz="1200" b="1" i="0" kern="1200" dirty="0">
                <a:solidFill>
                  <a:schemeClr val="tx1"/>
                </a:solidFill>
                <a:effectLst/>
                <a:latin typeface="+mn-lt"/>
                <a:ea typeface="+mn-ea"/>
                <a:cs typeface="+mn-cs"/>
              </a:rPr>
              <a:t>his slide can be edited as needed or removed.</a:t>
            </a:r>
            <a:endParaRPr lang="en-US" sz="1200" i="0" kern="1200" dirty="0">
              <a:solidFill>
                <a:schemeClr val="tx1"/>
              </a:solidFill>
              <a:effectLst/>
              <a:latin typeface="+mn-lt"/>
              <a:ea typeface="+mn-ea"/>
              <a:cs typeface="+mn-cs"/>
            </a:endParaRPr>
          </a:p>
          <a:p>
            <a:pPr marL="0" marR="0">
              <a:spcBef>
                <a:spcPts val="0"/>
              </a:spcBef>
              <a:spcAft>
                <a:spcPts val="0"/>
              </a:spcAft>
            </a:pPr>
            <a:endParaRPr lang="en-US" sz="1200" dirty="0">
              <a:effectLst/>
              <a:latin typeface="Calibri" panose="020F0502020204030204" pitchFamily="34" charset="0"/>
              <a:ea typeface="MS Mincho"/>
              <a:cs typeface="Times New Roman" panose="02020603050405020304" pitchFamily="18" charset="0"/>
            </a:endParaRPr>
          </a:p>
          <a:p>
            <a:r>
              <a:rPr lang="en-US" sz="1200" kern="1200" dirty="0">
                <a:solidFill>
                  <a:schemeClr val="tx1"/>
                </a:solidFill>
                <a:effectLst/>
                <a:latin typeface="+mn-lt"/>
                <a:ea typeface="+mn-ea"/>
                <a:cs typeface="+mn-cs"/>
              </a:rPr>
              <a:t>The content in this presentation supports the development of the following competencies:</a:t>
            </a:r>
          </a:p>
          <a:p>
            <a:pPr lvl="1"/>
            <a:r>
              <a:rPr lang="en-US" sz="1200" b="1" u="sng" kern="1200" dirty="0">
                <a:solidFill>
                  <a:schemeClr val="tx1"/>
                </a:solidFill>
                <a:effectLst/>
                <a:latin typeface="+mn-lt"/>
                <a:ea typeface="+mn-ea"/>
                <a:cs typeface="+mn-cs"/>
              </a:rPr>
              <a:t>Academy for Gerontology in Higher Education (AGHE)</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1.3.3 Demonstrate knowledge of signs, symptoms, and impact of common cognitive and mental health problems in late life (e.g., dementia, depression, grief, anxiety).</a:t>
            </a:r>
          </a:p>
          <a:p>
            <a:pPr lvl="1"/>
            <a:r>
              <a:rPr lang="en-US" sz="1200" b="1" u="sng" kern="1200" dirty="0">
                <a:solidFill>
                  <a:schemeClr val="tx1"/>
                </a:solidFill>
                <a:effectLst/>
                <a:latin typeface="+mn-lt"/>
                <a:ea typeface="+mn-ea"/>
                <a:cs typeface="+mn-cs"/>
              </a:rPr>
              <a:t>Council on Education for Public Health (CEPH) Foundational Competencies</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2. Locate, use, evaluate, and synthesize public health information (bachelors-level)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4. Interpret results of data analysis for public health research, policy, or practice (masters-level)</a:t>
            </a:r>
          </a:p>
          <a:p>
            <a:pPr lvl="1"/>
            <a:r>
              <a:rPr lang="en-US" sz="1200" b="1" u="sng" kern="1200" dirty="0">
                <a:solidFill>
                  <a:schemeClr val="tx1"/>
                </a:solidFill>
                <a:effectLst/>
                <a:latin typeface="+mn-lt"/>
                <a:ea typeface="+mn-ea"/>
                <a:cs typeface="+mn-cs"/>
              </a:rPr>
              <a:t>Council on Linkages Between Academia and Public Health Practice</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2A. Identifies current trends (e.g., health, fiscal, social, political, environmental) affecting the health of a community. </a:t>
            </a:r>
          </a:p>
        </p:txBody>
      </p:sp>
      <p:sp>
        <p:nvSpPr>
          <p:cNvPr id="18436"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18437"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18438"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F0AD1E5B-2E07-4FC2-A451-76F4635A41DB}" type="slidenum">
              <a:rPr lang="en-US" altLang="en-US" smtClean="0">
                <a:latin typeface="Calibri" panose="020F0502020204030204" pitchFamily="34" charset="0"/>
              </a:rPr>
              <a:pPr fontAlgn="base">
                <a:spcBef>
                  <a:spcPct val="0"/>
                </a:spcBef>
                <a:spcAft>
                  <a:spcPct val="0"/>
                </a:spcAft>
              </a:pPr>
              <a:t>36</a:t>
            </a:fld>
            <a:endParaRPr lang="en-US" altLang="en-US" dirty="0">
              <a:latin typeface="Calibri" panose="020F0502020204030204" pitchFamily="34" charset="0"/>
            </a:endParaRPr>
          </a:p>
        </p:txBody>
      </p:sp>
    </p:spTree>
    <p:extLst>
      <p:ext uri="{BB962C8B-B14F-4D97-AF65-F5344CB8AC3E}">
        <p14:creationId xmlns:p14="http://schemas.microsoft.com/office/powerpoint/2010/main" val="2138651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It is first important to understand what characterizes dementia.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Dementia</a:t>
            </a:r>
            <a:r>
              <a:rPr lang="en-US" sz="1200" kern="1200" dirty="0">
                <a:solidFill>
                  <a:schemeClr val="tx1"/>
                </a:solidFill>
                <a:effectLst/>
                <a:latin typeface="+mn-lt"/>
                <a:ea typeface="+mn-ea"/>
                <a:cs typeface="+mn-cs"/>
              </a:rPr>
              <a:t> is a general term for a decline in cognitive functioning- that is, thinking, remembering, and reasoning severe enough to interfere with daily life.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Dementia is not a specific disease. It is an </a:t>
            </a:r>
            <a:r>
              <a:rPr lang="en-US" sz="1200" b="1" kern="1200" dirty="0">
                <a:solidFill>
                  <a:schemeClr val="tx1"/>
                </a:solidFill>
                <a:effectLst/>
                <a:latin typeface="+mn-lt"/>
                <a:ea typeface="+mn-ea"/>
                <a:cs typeface="+mn-cs"/>
              </a:rPr>
              <a:t>overall term </a:t>
            </a:r>
            <a:r>
              <a:rPr lang="en-US" sz="1200" kern="1200" dirty="0">
                <a:solidFill>
                  <a:schemeClr val="tx1"/>
                </a:solidFill>
                <a:effectLst/>
                <a:latin typeface="+mn-lt"/>
                <a:ea typeface="+mn-ea"/>
                <a:cs typeface="+mn-cs"/>
              </a:rPr>
              <a:t>that describes a wide range of symptoms associated with a decline in memory or other thinking skills. Dementia is characterized by damage to the brain cells due to age, brain injury, other conditions or diseases, heredity, or a combination of factors.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dementias are </a:t>
            </a:r>
            <a:r>
              <a:rPr lang="en-US" sz="1200" b="1" kern="1200" dirty="0">
                <a:solidFill>
                  <a:schemeClr val="tx1"/>
                </a:solidFill>
                <a:effectLst/>
                <a:latin typeface="+mn-lt"/>
                <a:ea typeface="+mn-ea"/>
                <a:cs typeface="+mn-cs"/>
              </a:rPr>
              <a:t>progressive</a:t>
            </a:r>
            <a:r>
              <a:rPr lang="en-US" sz="1200" kern="1200" dirty="0">
                <a:solidFill>
                  <a:schemeClr val="tx1"/>
                </a:solidFill>
                <a:effectLst/>
                <a:latin typeface="+mn-lt"/>
                <a:ea typeface="+mn-ea"/>
                <a:cs typeface="+mn-cs"/>
              </a:rPr>
              <a:t>, meaning that symptoms start out slowly and gradually get worse. In the most severe stages of dementia, a person must depend on others for basic activities of daily life.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causes of dementia can vary, depending on the types of brain changes that may be taking place. Alzheimer's disease is the most common cause of dementia in older adults. Other dementias include Lewy body dementia, frontotemporal disorders, and vascular dementia. It is common for people to have mixed dementia—a combination of two or more types of dementia. </a:t>
            </a:r>
          </a:p>
        </p:txBody>
      </p:sp>
      <p:sp>
        <p:nvSpPr>
          <p:cNvPr id="22532"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22533"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22534"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F3C10C8-5A9C-4AA7-941F-E4BD466B15F4}" type="slidenum">
              <a:rPr lang="en-US" altLang="en-US" smtClean="0">
                <a:latin typeface="Calibri" panose="020F0502020204030204" pitchFamily="34" charset="0"/>
              </a:rPr>
              <a:pPr fontAlgn="base">
                <a:spcBef>
                  <a:spcPct val="0"/>
                </a:spcBef>
                <a:spcAft>
                  <a:spcPct val="0"/>
                </a:spcAft>
              </a:pPr>
              <a:t>4</a:t>
            </a:fld>
            <a:endParaRPr lang="en-US" altLang="en-US" dirty="0">
              <a:latin typeface="Calibri" panose="020F0502020204030204" pitchFamily="34" charset="0"/>
            </a:endParaRPr>
          </a:p>
        </p:txBody>
      </p:sp>
    </p:spTree>
    <p:extLst>
      <p:ext uri="{BB962C8B-B14F-4D97-AF65-F5344CB8AC3E}">
        <p14:creationId xmlns:p14="http://schemas.microsoft.com/office/powerpoint/2010/main" val="100790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Certain brain diseases and conditions cause dementia.  Alzheimer’s disease is an </a:t>
            </a:r>
            <a:r>
              <a:rPr lang="en-US" sz="1200" b="1" kern="1200" dirty="0">
                <a:solidFill>
                  <a:schemeClr val="tx1"/>
                </a:solidFill>
                <a:effectLst/>
                <a:latin typeface="+mn-lt"/>
                <a:ea typeface="+mn-ea"/>
                <a:cs typeface="+mn-cs"/>
              </a:rPr>
              <a:t>irreversible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progressive</a:t>
            </a:r>
            <a:r>
              <a:rPr lang="en-US" sz="1200" kern="1200" dirty="0">
                <a:solidFill>
                  <a:schemeClr val="tx1"/>
                </a:solidFill>
                <a:effectLst/>
                <a:latin typeface="+mn-lt"/>
                <a:ea typeface="+mn-ea"/>
                <a:cs typeface="+mn-cs"/>
              </a:rPr>
              <a:t> brain disease that slowly destroys </a:t>
            </a:r>
            <a:r>
              <a:rPr lang="en-US" sz="1200" b="1" kern="1200" dirty="0">
                <a:solidFill>
                  <a:schemeClr val="tx1"/>
                </a:solidFill>
                <a:effectLst/>
                <a:latin typeface="+mn-lt"/>
                <a:ea typeface="+mn-ea"/>
                <a:cs typeface="+mn-cs"/>
              </a:rPr>
              <a:t>memory</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thinking skills</a:t>
            </a:r>
            <a:r>
              <a:rPr lang="en-US" sz="1200" kern="1200" dirty="0">
                <a:solidFill>
                  <a:schemeClr val="tx1"/>
                </a:solidFill>
                <a:effectLst/>
                <a:latin typeface="+mn-lt"/>
                <a:ea typeface="+mn-ea"/>
                <a:cs typeface="+mn-cs"/>
              </a:rPr>
              <a:t>, and eventually the ability to carry out the simplest tasks. The brain changes associated with Alzheimer’s disease occur on a continuum and can begin up to 20 years before a person has any noticeable symptoms or impairment. Alzheimer’s progressively damages and eventually destroys brain cells over the course of many years, even decades.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Alzheimer’s disease</a:t>
            </a:r>
            <a:r>
              <a:rPr lang="en-US" sz="1200" kern="1200" dirty="0">
                <a:solidFill>
                  <a:schemeClr val="tx1"/>
                </a:solidFill>
                <a:effectLst/>
                <a:latin typeface="+mn-lt"/>
                <a:ea typeface="+mn-ea"/>
                <a:cs typeface="+mn-cs"/>
              </a:rPr>
              <a:t> is the most common cause of dementia. It accounts for an estimated 60% to 80% of cases.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term</a:t>
            </a:r>
            <a:r>
              <a:rPr lang="en-US" sz="1200" b="1" kern="1200" dirty="0">
                <a:solidFill>
                  <a:schemeClr val="tx1"/>
                </a:solidFill>
                <a:effectLst/>
                <a:latin typeface="+mn-lt"/>
                <a:ea typeface="+mn-ea"/>
                <a:cs typeface="+mn-cs"/>
              </a:rPr>
              <a:t> Alzheimer’s dementia </a:t>
            </a:r>
            <a:r>
              <a:rPr lang="en-US" sz="1200" kern="1200" dirty="0">
                <a:solidFill>
                  <a:schemeClr val="tx1"/>
                </a:solidFill>
                <a:effectLst/>
                <a:latin typeface="+mn-lt"/>
                <a:ea typeface="+mn-ea"/>
                <a:cs typeface="+mn-cs"/>
              </a:rPr>
              <a:t>is used to describe the stage of Alzheimer’s disease when an individual has observable symptoms such as memory loss, mood/behavior changes, and difficulty with activities of daily living.</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The image on the slide shows a healthy brain (left side) as compared to a severe Alzheimer’s brain (right side).  The Alzheimer’s brain is significantly smaller than the healthy brain.</a:t>
            </a:r>
            <a:endParaRPr lang="en-US" sz="1200" kern="1200" dirty="0">
              <a:solidFill>
                <a:schemeClr val="tx1"/>
              </a:solidFill>
              <a:effectLst/>
              <a:latin typeface="+mn-lt"/>
              <a:ea typeface="+mn-ea"/>
              <a:cs typeface="+mn-cs"/>
            </a:endParaRPr>
          </a:p>
          <a:p>
            <a:pPr eaLnBrk="1" hangingPunct="1">
              <a:spcBef>
                <a:spcPct val="0"/>
              </a:spcBef>
            </a:pPr>
            <a:endParaRPr lang="en-US" altLang="en-US" dirty="0"/>
          </a:p>
          <a:p>
            <a:r>
              <a:rPr lang="en-US" sz="1200" kern="1200" dirty="0">
                <a:solidFill>
                  <a:schemeClr val="tx1"/>
                </a:solidFill>
                <a:effectLst/>
                <a:latin typeface="+mn-lt"/>
                <a:ea typeface="+mn-ea"/>
                <a:cs typeface="+mn-cs"/>
              </a:rPr>
              <a:t>Media supplement: “Inside the Brain: A tour of how the mind works” Alzheimer’s Association.</a:t>
            </a:r>
          </a:p>
          <a:p>
            <a:r>
              <a:rPr lang="en-US" sz="1200" kern="1200" dirty="0">
                <a:solidFill>
                  <a:schemeClr val="tx1"/>
                </a:solidFill>
                <a:effectLst/>
                <a:latin typeface="+mn-lt"/>
                <a:ea typeface="+mn-ea"/>
                <a:cs typeface="+mn-cs"/>
              </a:rPr>
              <a:t>Link: </a:t>
            </a:r>
            <a:r>
              <a:rPr lang="en-US" sz="1200" u="sng" kern="1200" dirty="0">
                <a:solidFill>
                  <a:schemeClr val="tx1"/>
                </a:solidFill>
                <a:effectLst/>
                <a:latin typeface="+mn-lt"/>
                <a:ea typeface="+mn-ea"/>
                <a:cs typeface="+mn-cs"/>
                <a:hlinkClick r:id="rId3"/>
              </a:rPr>
              <a:t>https://www.alz.org/alzheimers-dementia/what-is-alzheimers/brain_tour</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24580"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24581"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24582"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C9AD6B2-DE2B-4DB6-931C-7472252ACFC1}" type="slidenum">
              <a:rPr lang="en-US" altLang="en-US" smtClean="0">
                <a:latin typeface="Calibri" panose="020F0502020204030204" pitchFamily="34" charset="0"/>
              </a:rPr>
              <a:pPr fontAlgn="base">
                <a:spcBef>
                  <a:spcPct val="0"/>
                </a:spcBef>
                <a:spcAft>
                  <a:spcPct val="0"/>
                </a:spcAft>
              </a:pPr>
              <a:t>5</a:t>
            </a:fld>
            <a:endParaRPr lang="en-US" altLang="en-US" dirty="0">
              <a:latin typeface="Calibri" panose="020F0502020204030204" pitchFamily="34" charset="0"/>
            </a:endParaRPr>
          </a:p>
        </p:txBody>
      </p:sp>
    </p:spTree>
    <p:extLst>
      <p:ext uri="{BB962C8B-B14F-4D97-AF65-F5344CB8AC3E}">
        <p14:creationId xmlns:p14="http://schemas.microsoft.com/office/powerpoint/2010/main" val="91333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Now that you have a basic understanding of Alzheimer’s and dementia, we will turn to how widespread these conditions are.</a:t>
            </a:r>
          </a:p>
          <a:p>
            <a:pPr eaLnBrk="1" hangingPunct="1">
              <a:spcBef>
                <a:spcPct val="0"/>
              </a:spcBef>
            </a:pPr>
            <a:endParaRPr lang="en-US" altLang="en-US" dirty="0"/>
          </a:p>
        </p:txBody>
      </p:sp>
      <p:sp>
        <p:nvSpPr>
          <p:cNvPr id="26628"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26629"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26630"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D523691-BFF1-4992-89CA-E950EAD2169E}" type="slidenum">
              <a:rPr lang="en-US" altLang="en-US" smtClean="0">
                <a:latin typeface="Calibri" panose="020F0502020204030204" pitchFamily="34" charset="0"/>
              </a:rPr>
              <a:pPr fontAlgn="base">
                <a:spcBef>
                  <a:spcPct val="0"/>
                </a:spcBef>
                <a:spcAft>
                  <a:spcPct val="0"/>
                </a:spcAft>
              </a:pPr>
              <a:t>6</a:t>
            </a:fld>
            <a:endParaRPr lang="en-US" altLang="en-US" dirty="0">
              <a:latin typeface="Calibri" panose="020F0502020204030204" pitchFamily="34" charset="0"/>
            </a:endParaRPr>
          </a:p>
        </p:txBody>
      </p:sp>
    </p:spTree>
    <p:extLst>
      <p:ext uri="{BB962C8B-B14F-4D97-AF65-F5344CB8AC3E}">
        <p14:creationId xmlns:p14="http://schemas.microsoft.com/office/powerpoint/2010/main" val="2561077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Alzheimer’s disease must be considered a public health crisis.  There are many reasons for this.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the </a:t>
            </a:r>
            <a:r>
              <a:rPr lang="en-US" sz="1200" b="1" kern="1200" dirty="0">
                <a:solidFill>
                  <a:schemeClr val="tx1"/>
                </a:solidFill>
                <a:effectLst/>
                <a:latin typeface="+mn-lt"/>
                <a:ea typeface="+mn-ea"/>
                <a:cs typeface="+mn-cs"/>
              </a:rPr>
              <a:t>burden</a:t>
            </a:r>
            <a:r>
              <a:rPr lang="en-US" sz="1200" kern="1200" dirty="0">
                <a:solidFill>
                  <a:schemeClr val="tx1"/>
                </a:solidFill>
                <a:effectLst/>
                <a:latin typeface="+mn-lt"/>
                <a:ea typeface="+mn-ea"/>
                <a:cs typeface="+mn-cs"/>
              </a:rPr>
              <a:t> is large and it is growing. Today, </a:t>
            </a:r>
            <a:r>
              <a:rPr lang="en-US" sz="1200" b="1" kern="1200" dirty="0">
                <a:solidFill>
                  <a:schemeClr val="tx1"/>
                </a:solidFill>
                <a:effectLst/>
                <a:latin typeface="+mn-lt"/>
                <a:ea typeface="+mn-ea"/>
                <a:cs typeface="+mn-cs"/>
              </a:rPr>
              <a:t>over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5.8 million adults </a:t>
            </a:r>
            <a:r>
              <a:rPr lang="en-US" sz="1200" kern="1200" dirty="0">
                <a:solidFill>
                  <a:schemeClr val="tx1"/>
                </a:solidFill>
                <a:effectLst/>
                <a:latin typeface="+mn-lt"/>
                <a:ea typeface="+mn-ea"/>
                <a:cs typeface="+mn-cs"/>
              </a:rPr>
              <a:t>in the U.S. are living with Alzheimer’s disease, including an estimated 200,000 under the age of 65.</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One in ten</a:t>
            </a:r>
            <a:r>
              <a:rPr lang="en-US" sz="1200" kern="1200" dirty="0">
                <a:solidFill>
                  <a:schemeClr val="tx1"/>
                </a:solidFill>
                <a:effectLst/>
                <a:latin typeface="+mn-lt"/>
                <a:ea typeface="+mn-ea"/>
                <a:cs typeface="+mn-cs"/>
              </a:rPr>
              <a:t> adults age 65 and older (10%) currently has Alzheimer’s dementia meaning they are in the stage of Alzheimer’s disease when their symptoms are noticeable and impacting daily living. Approximately </a:t>
            </a:r>
            <a:r>
              <a:rPr lang="en-US" sz="1200" b="1" kern="1200" dirty="0">
                <a:solidFill>
                  <a:schemeClr val="tx1"/>
                </a:solidFill>
                <a:effectLst/>
                <a:latin typeface="+mn-lt"/>
                <a:ea typeface="+mn-ea"/>
                <a:cs typeface="+mn-cs"/>
              </a:rPr>
              <a:t>one in three </a:t>
            </a:r>
            <a:r>
              <a:rPr lang="en-US" sz="1200" kern="1200" dirty="0">
                <a:solidFill>
                  <a:schemeClr val="tx1"/>
                </a:solidFill>
                <a:effectLst/>
                <a:latin typeface="+mn-lt"/>
                <a:ea typeface="+mn-ea"/>
                <a:cs typeface="+mn-cs"/>
              </a:rPr>
              <a:t>(32%) people age 85 and older has the disease.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Women</a:t>
            </a:r>
            <a:r>
              <a:rPr lang="en-US" sz="1200" kern="1200" dirty="0">
                <a:solidFill>
                  <a:schemeClr val="tx1"/>
                </a:solidFill>
                <a:effectLst/>
                <a:latin typeface="+mn-lt"/>
                <a:ea typeface="+mn-ea"/>
                <a:cs typeface="+mn-cs"/>
              </a:rPr>
              <a:t> make up almost </a:t>
            </a:r>
            <a:r>
              <a:rPr lang="en-US" sz="1200" b="1" kern="1200" dirty="0">
                <a:solidFill>
                  <a:schemeClr val="tx1"/>
                </a:solidFill>
                <a:effectLst/>
                <a:latin typeface="+mn-lt"/>
                <a:ea typeface="+mn-ea"/>
                <a:cs typeface="+mn-cs"/>
              </a:rPr>
              <a:t>2/3</a:t>
            </a:r>
            <a:r>
              <a:rPr lang="en-US" sz="1200" kern="1200" dirty="0">
                <a:solidFill>
                  <a:schemeClr val="tx1"/>
                </a:solidFill>
                <a:effectLst/>
                <a:latin typeface="+mn-lt"/>
                <a:ea typeface="+mn-ea"/>
                <a:cs typeface="+mn-cs"/>
              </a:rPr>
              <a:t> of seniors living with Alzheimer’s dementia in the U.S. According to the Framingham Heart Study data, the estimated lifetime risk for Alzheimer’s dementia at age 45 was approximately one in five (20%) for women and one in ten (10%) for men.</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28676"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28677"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28678"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FA0927D-0BE3-4008-9D33-0F13480339D0}" type="slidenum">
              <a:rPr lang="en-US" altLang="en-US" smtClean="0">
                <a:latin typeface="Calibri" panose="020F0502020204030204" pitchFamily="34" charset="0"/>
              </a:rPr>
              <a:pPr fontAlgn="base">
                <a:spcBef>
                  <a:spcPct val="0"/>
                </a:spcBef>
                <a:spcAft>
                  <a:spcPct val="0"/>
                </a:spcAft>
              </a:pPr>
              <a:t>7</a:t>
            </a:fld>
            <a:endParaRPr lang="en-US" altLang="en-US" dirty="0">
              <a:latin typeface="Calibri" panose="020F0502020204030204" pitchFamily="34" charset="0"/>
            </a:endParaRPr>
          </a:p>
        </p:txBody>
      </p:sp>
    </p:spTree>
    <p:extLst>
      <p:ext uri="{BB962C8B-B14F-4D97-AF65-F5344CB8AC3E}">
        <p14:creationId xmlns:p14="http://schemas.microsoft.com/office/powerpoint/2010/main" val="403766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rates of Alzheimer’s and other dementias also reveal certain health disparities.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whites make up the majority of people with Alzheimer’s in the U.S., </a:t>
            </a:r>
            <a:r>
              <a:rPr lang="en-US" sz="1200" b="1" kern="1200" dirty="0">
                <a:solidFill>
                  <a:schemeClr val="tx1"/>
                </a:solidFill>
                <a:effectLst/>
                <a:latin typeface="+mn-lt"/>
                <a:ea typeface="+mn-ea"/>
                <a:cs typeface="+mn-cs"/>
              </a:rPr>
              <a:t>African-Americans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Hispanics</a:t>
            </a:r>
            <a:r>
              <a:rPr lang="en-US" sz="1200" kern="1200" dirty="0">
                <a:solidFill>
                  <a:schemeClr val="tx1"/>
                </a:solidFill>
                <a:effectLst/>
                <a:latin typeface="+mn-lt"/>
                <a:ea typeface="+mn-ea"/>
                <a:cs typeface="+mn-cs"/>
              </a:rPr>
              <a:t> have higher rates of Alzheimer’s and other dementias than people of other races and ethnicities.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United States, older African-Americans are about </a:t>
            </a:r>
            <a:r>
              <a:rPr lang="en-US" sz="1200" b="1" kern="1200" dirty="0">
                <a:solidFill>
                  <a:schemeClr val="tx1"/>
                </a:solidFill>
                <a:effectLst/>
                <a:latin typeface="+mn-lt"/>
                <a:ea typeface="+mn-ea"/>
                <a:cs typeface="+mn-cs"/>
              </a:rPr>
              <a:t>two times more</a:t>
            </a:r>
            <a:r>
              <a:rPr lang="en-US" sz="1200" kern="1200" dirty="0">
                <a:solidFill>
                  <a:schemeClr val="tx1"/>
                </a:solidFill>
                <a:effectLst/>
                <a:latin typeface="+mn-lt"/>
                <a:ea typeface="+mn-ea"/>
                <a:cs typeface="+mn-cs"/>
              </a:rPr>
              <a:t> likely than older whites to have Alzheimer’s and other dementias. It is estimated that the prevalence is 64% higher in African-Americans. Yet, African-Americans are less likely to receive a diagnosis of Alzheimer’s or other dementias than whites.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Older Hispanics are about </a:t>
            </a:r>
            <a:r>
              <a:rPr lang="en-US" sz="1200" b="1" kern="1200" dirty="0">
                <a:solidFill>
                  <a:schemeClr val="tx1"/>
                </a:solidFill>
                <a:effectLst/>
                <a:latin typeface="+mn-lt"/>
                <a:ea typeface="+mn-ea"/>
                <a:cs typeface="+mn-cs"/>
              </a:rPr>
              <a:t>one and one-half times</a:t>
            </a:r>
            <a:r>
              <a:rPr lang="en-US" sz="1200" kern="1200" dirty="0">
                <a:solidFill>
                  <a:schemeClr val="tx1"/>
                </a:solidFill>
                <a:effectLst/>
                <a:latin typeface="+mn-lt"/>
                <a:ea typeface="+mn-ea"/>
                <a:cs typeface="+mn-cs"/>
              </a:rPr>
              <a:t> more likely than older whites to have these conditions.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African-Americans and Hispanics are diagnosed, it is often in the later stages of the disease when cognitive and physical impairment are more severe and require more medical care. Thus, they incur much higher costs for care such as hospitals, doctors, home health or nursing home services.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Genetic factors do not appear to impact risk or prevalence. The greater prevalence in these groups may be caused by the increased incidence of other chronic conditions such as high blood pressure and diabetes- both suspected risk factors for Alzheimer’s and other dementias. Socioeconomic factors may also play a role in risk, diagnosis, and care.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Large proportional increases are also expected in both African-American and Hispanic populations in the U.S., which will contribute significantly to the growth of the epidemic in these groups and overall.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is emerging about the prevalence of Alzheimer’s in other racial and ethnic groups, including Asian Americans and American Indians/Alaska Natives. It appears that the prevalence is lower in these groups.</a:t>
            </a:r>
          </a:p>
          <a:p>
            <a:br>
              <a:rPr lang="en-US" sz="1200" kern="1200" dirty="0">
                <a:solidFill>
                  <a:schemeClr val="tx1"/>
                </a:solidFill>
                <a:effectLst/>
                <a:latin typeface="+mn-lt"/>
                <a:ea typeface="+mn-ea"/>
                <a:cs typeface="+mn-cs"/>
              </a:rPr>
            </a:b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eaLnBrk="1" hangingPunct="1">
              <a:spcBef>
                <a:spcPct val="0"/>
              </a:spcBef>
            </a:pPr>
            <a:endParaRPr lang="en-US" altLang="en-US" dirty="0"/>
          </a:p>
        </p:txBody>
      </p:sp>
      <p:sp>
        <p:nvSpPr>
          <p:cNvPr id="30724"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30725"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30726"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D86C0F8-8AA9-491D-A83B-2D22C4719BB4}" type="slidenum">
              <a:rPr lang="en-US" altLang="en-US" smtClean="0">
                <a:latin typeface="Calibri" panose="020F0502020204030204" pitchFamily="34" charset="0"/>
              </a:rPr>
              <a:pPr fontAlgn="base">
                <a:spcBef>
                  <a:spcPct val="0"/>
                </a:spcBef>
                <a:spcAft>
                  <a:spcPct val="0"/>
                </a:spcAft>
              </a:pPr>
              <a:t>8</a:t>
            </a:fld>
            <a:endParaRPr lang="en-US" altLang="en-US" dirty="0">
              <a:latin typeface="Calibri" panose="020F0502020204030204" pitchFamily="34" charset="0"/>
            </a:endParaRPr>
          </a:p>
        </p:txBody>
      </p:sp>
    </p:spTree>
    <p:extLst>
      <p:ext uri="{BB962C8B-B14F-4D97-AF65-F5344CB8AC3E}">
        <p14:creationId xmlns:p14="http://schemas.microsoft.com/office/powerpoint/2010/main" val="391422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Alzheimer’s disease is the </a:t>
            </a:r>
            <a:r>
              <a:rPr lang="en-US" sz="1200" b="1" kern="1200" dirty="0">
                <a:solidFill>
                  <a:schemeClr val="tx1"/>
                </a:solidFill>
                <a:effectLst/>
                <a:latin typeface="+mn-lt"/>
                <a:ea typeface="+mn-ea"/>
                <a:cs typeface="+mn-cs"/>
              </a:rPr>
              <a:t>6</a:t>
            </a:r>
            <a:r>
              <a:rPr lang="en-US" sz="1200" b="1" kern="1200" baseline="30000" dirty="0">
                <a:solidFill>
                  <a:schemeClr val="tx1"/>
                </a:solidFill>
                <a:effectLst/>
                <a:latin typeface="+mn-lt"/>
                <a:ea typeface="+mn-ea"/>
                <a:cs typeface="+mn-cs"/>
              </a:rPr>
              <a:t>th</a:t>
            </a:r>
            <a:r>
              <a:rPr lang="en-US" sz="1200" b="1" kern="1200" dirty="0">
                <a:solidFill>
                  <a:schemeClr val="tx1"/>
                </a:solidFill>
                <a:effectLst/>
                <a:latin typeface="+mn-lt"/>
                <a:ea typeface="+mn-ea"/>
                <a:cs typeface="+mn-cs"/>
              </a:rPr>
              <a:t> leading cause of death</a:t>
            </a:r>
            <a:r>
              <a:rPr lang="en-US" sz="1200" kern="1200" dirty="0">
                <a:solidFill>
                  <a:schemeClr val="tx1"/>
                </a:solidFill>
                <a:effectLst/>
                <a:latin typeface="+mn-lt"/>
                <a:ea typeface="+mn-ea"/>
                <a:cs typeface="+mn-cs"/>
              </a:rPr>
              <a:t> in the United States and the </a:t>
            </a:r>
            <a:r>
              <a:rPr lang="en-US" sz="1200" b="1" kern="1200" dirty="0">
                <a:solidFill>
                  <a:schemeClr val="tx1"/>
                </a:solidFill>
                <a:effectLst/>
                <a:latin typeface="+mn-lt"/>
                <a:ea typeface="+mn-ea"/>
                <a:cs typeface="+mn-cs"/>
              </a:rPr>
              <a:t>5</a:t>
            </a:r>
            <a:r>
              <a:rPr lang="en-US" sz="1200" b="1" kern="1200" baseline="30000" dirty="0">
                <a:solidFill>
                  <a:schemeClr val="tx1"/>
                </a:solidFill>
                <a:effectLst/>
                <a:latin typeface="+mn-lt"/>
                <a:ea typeface="+mn-ea"/>
                <a:cs typeface="+mn-cs"/>
              </a:rPr>
              <a:t>th</a:t>
            </a:r>
            <a:r>
              <a:rPr lang="en-US" sz="1200" b="1" kern="1200" dirty="0">
                <a:solidFill>
                  <a:schemeClr val="tx1"/>
                </a:solidFill>
                <a:effectLst/>
                <a:latin typeface="+mn-lt"/>
                <a:ea typeface="+mn-ea"/>
                <a:cs typeface="+mn-cs"/>
              </a:rPr>
              <a:t> leading cause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of death </a:t>
            </a:r>
            <a:r>
              <a:rPr lang="en-US" sz="1200" kern="1200" dirty="0">
                <a:solidFill>
                  <a:schemeClr val="tx1"/>
                </a:solidFill>
                <a:effectLst/>
                <a:latin typeface="+mn-lt"/>
                <a:ea typeface="+mn-ea"/>
                <a:cs typeface="+mn-cs"/>
              </a:rPr>
              <a:t>for those aged 65 and older.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Deaths from Alzheimer’s disease </a:t>
            </a:r>
            <a:r>
              <a:rPr lang="en-US" sz="1200" b="1" kern="1200" dirty="0">
                <a:solidFill>
                  <a:schemeClr val="tx1"/>
                </a:solidFill>
                <a:effectLst/>
                <a:latin typeface="+mn-lt"/>
                <a:ea typeface="+mn-ea"/>
                <a:cs typeface="+mn-cs"/>
              </a:rPr>
              <a:t>increased 145%</a:t>
            </a:r>
            <a:r>
              <a:rPr lang="en-US" sz="1200" kern="1200" dirty="0">
                <a:solidFill>
                  <a:schemeClr val="tx1"/>
                </a:solidFill>
                <a:effectLst/>
                <a:latin typeface="+mn-lt"/>
                <a:ea typeface="+mn-ea"/>
                <a:cs typeface="+mn-cs"/>
              </a:rPr>
              <a:t> from 2000 to 2017, while deaths from other </a:t>
            </a:r>
            <a:r>
              <a:rPr lang="en-US" sz="1200" b="1" kern="1200" dirty="0">
                <a:solidFill>
                  <a:schemeClr val="tx1"/>
                </a:solidFill>
                <a:effectLst/>
                <a:latin typeface="+mn-lt"/>
                <a:ea typeface="+mn-ea"/>
                <a:cs typeface="+mn-cs"/>
              </a:rPr>
              <a:t>major diseases</a:t>
            </a:r>
            <a:r>
              <a:rPr lang="en-US" sz="1200" kern="1200" dirty="0">
                <a:solidFill>
                  <a:schemeClr val="tx1"/>
                </a:solidFill>
                <a:effectLst/>
                <a:latin typeface="+mn-lt"/>
                <a:ea typeface="+mn-ea"/>
                <a:cs typeface="+mn-cs"/>
              </a:rPr>
              <a:t> (including stroke, prostate cancer, and HIV/AIDS) decreased.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science related to Alzheimer’s and other dementias is rapidly evolving. Current evidence indicates that opportunities may exist to lessen the burden of the disease while the search for a cure continues.</a:t>
            </a:r>
          </a:p>
          <a:p>
            <a:pPr eaLnBrk="1" hangingPunct="1">
              <a:spcBef>
                <a:spcPct val="0"/>
              </a:spcBef>
            </a:pPr>
            <a:endParaRPr lang="en-US" altLang="en-US" dirty="0"/>
          </a:p>
        </p:txBody>
      </p:sp>
      <p:sp>
        <p:nvSpPr>
          <p:cNvPr id="32772" name="Header Placeholder 3"/>
          <p:cNvSpPr>
            <a:spLocks noGrp="1"/>
          </p:cNvSpPr>
          <p:nvPr>
            <p:ph type="hdr" sz="quarter"/>
          </p:nvPr>
        </p:nvSpPr>
        <p:spPr bwMode="auto">
          <a:xfrm>
            <a:off x="0" y="0"/>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r>
              <a:rPr lang="en-US" altLang="en-US" dirty="0">
                <a:latin typeface="Calibri" panose="020F0502020204030204" pitchFamily="34" charset="0"/>
              </a:rPr>
              <a:t>Alzheimer’s Disease – A Public Health Crisis</a:t>
            </a:r>
          </a:p>
        </p:txBody>
      </p:sp>
      <p:sp>
        <p:nvSpPr>
          <p:cNvPr id="32773" name="Footer Placeholder 4"/>
          <p:cNvSpPr>
            <a:spLocks noGrp="1"/>
          </p:cNvSpPr>
          <p:nvPr>
            <p:ph type="ftr" sz="quarter" idx="4"/>
          </p:nvPr>
        </p:nvSpPr>
        <p:spPr bwMode="auto">
          <a:xfrm>
            <a:off x="0"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endParaRPr lang="en-US" altLang="en-US" dirty="0">
              <a:latin typeface="Calibri" panose="020F0502020204030204" pitchFamily="34" charset="0"/>
            </a:endParaRPr>
          </a:p>
        </p:txBody>
      </p:sp>
      <p:sp>
        <p:nvSpPr>
          <p:cNvPr id="32774" name="Slide Number Placeholder 5"/>
          <p:cNvSpPr>
            <a:spLocks noGrp="1"/>
          </p:cNvSpPr>
          <p:nvPr>
            <p:ph type="sldNum" sz="quarter" idx="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6DA3E8A1-0075-4591-88D6-F27B1E3DAF18}" type="slidenum">
              <a:rPr lang="en-US" altLang="en-US" smtClean="0">
                <a:latin typeface="Calibri" panose="020F0502020204030204" pitchFamily="34" charset="0"/>
              </a:rPr>
              <a:pPr fontAlgn="base">
                <a:spcBef>
                  <a:spcPct val="0"/>
                </a:spcBef>
                <a:spcAft>
                  <a:spcPct val="0"/>
                </a:spcAft>
              </a:pPr>
              <a:t>9</a:t>
            </a:fld>
            <a:endParaRPr lang="en-US" altLang="en-US" dirty="0">
              <a:latin typeface="Calibri" panose="020F0502020204030204" pitchFamily="34" charset="0"/>
            </a:endParaRPr>
          </a:p>
        </p:txBody>
      </p:sp>
    </p:spTree>
    <p:extLst>
      <p:ext uri="{BB962C8B-B14F-4D97-AF65-F5344CB8AC3E}">
        <p14:creationId xmlns:p14="http://schemas.microsoft.com/office/powerpoint/2010/main" val="250832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447675" y="3086100"/>
            <a:ext cx="8229600" cy="2286000"/>
          </a:xfrm>
          <a:prstGeom prst="rect">
            <a:avLst/>
          </a:prstGeom>
          <a:solidFill>
            <a:srgbClr val="4A0D66"/>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lstStyle>
            <a:lvl1pPr>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2000" b="1"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Slide Number Placeholder 5"/>
          <p:cNvSpPr>
            <a:spLocks noGrp="1"/>
          </p:cNvSpPr>
          <p:nvPr>
            <p:ph type="sldNum" sz="quarter" idx="10"/>
          </p:nvPr>
        </p:nvSpPr>
        <p:spPr/>
        <p:txBody>
          <a:bodyPr/>
          <a:lstStyle>
            <a:lvl1pPr>
              <a:defRPr>
                <a:solidFill>
                  <a:schemeClr val="accent1">
                    <a:lumMod val="75000"/>
                    <a:lumOff val="25000"/>
                  </a:schemeClr>
                </a:solidFill>
              </a:defRPr>
            </a:lvl1pPr>
          </a:lstStyle>
          <a:p>
            <a:pPr>
              <a:defRPr/>
            </a:pPr>
            <a:fld id="{30CDE6BA-5D69-4530-935E-3CA4BA0A05AF}" type="slidenum">
              <a:rPr lang="en-US"/>
              <a:pPr>
                <a:defRPr/>
              </a:pPr>
              <a:t>‹#›</a:t>
            </a:fld>
            <a:endParaRPr lang="en-US" dirty="0"/>
          </a:p>
        </p:txBody>
      </p:sp>
    </p:spTree>
    <p:extLst>
      <p:ext uri="{BB962C8B-B14F-4D97-AF65-F5344CB8AC3E}">
        <p14:creationId xmlns:p14="http://schemas.microsoft.com/office/powerpoint/2010/main" val="673303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581192" y="2228003"/>
            <a:ext cx="7989752" cy="3630795"/>
          </a:xfrm>
        </p:spPr>
        <p:txBody>
          <a:bodyPr/>
          <a:lstStyle>
            <a:lvl1pPr>
              <a:defRPr sz="22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600">
                <a:latin typeface="Verdana" panose="020B0604030504040204" pitchFamily="34" charset="0"/>
                <a:ea typeface="Verdana" panose="020B0604030504040204" pitchFamily="34" charset="0"/>
                <a:cs typeface="Verdana" panose="020B0604030504040204" pitchFamily="34" charset="0"/>
              </a:defRPr>
            </a:lvl3pPr>
            <a:lvl4pPr>
              <a:defRPr sz="140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2189336B-F72C-4752-A351-88EAC7CCB3EA}"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2305104-4416-49AE-9D1E-3742B69D6254}" type="slidenum">
              <a:rPr lang="en-US"/>
              <a:pPr>
                <a:defRPr/>
              </a:pPr>
              <a:t>‹#›</a:t>
            </a:fld>
            <a:endParaRPr lang="en-US" dirty="0"/>
          </a:p>
        </p:txBody>
      </p:sp>
    </p:spTree>
    <p:extLst>
      <p:ext uri="{BB962C8B-B14F-4D97-AF65-F5344CB8AC3E}">
        <p14:creationId xmlns:p14="http://schemas.microsoft.com/office/powerpoint/2010/main" val="2617881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a:spLocks noChangeAspect="1"/>
          </p:cNvSpPr>
          <p:nvPr/>
        </p:nvSpPr>
        <p:spPr>
          <a:xfrm>
            <a:off x="452438" y="5141913"/>
            <a:ext cx="8239125" cy="1258887"/>
          </a:xfrm>
          <a:prstGeom prst="rect">
            <a:avLst/>
          </a:prstGeom>
          <a:solidFill>
            <a:srgbClr val="4A0D66"/>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solidFill>
                  <a:schemeClr val="accent1">
                    <a:lumMod val="75000"/>
                    <a:lumOff val="25000"/>
                  </a:schemeClr>
                </a:solidFill>
              </a:defRPr>
            </a:lvl1pPr>
          </a:lstStyle>
          <a:p>
            <a:pPr>
              <a:defRPr/>
            </a:pPr>
            <a:fld id="{3E35AFFD-05B8-435C-940A-684385B784DD}" type="datetime1">
              <a:rPr lang="en-US"/>
              <a:pPr>
                <a:defRPr/>
              </a:pPr>
              <a:t>11/1/2019</a:t>
            </a:fld>
            <a:endParaRPr lang="en-US" dirty="0"/>
          </a:p>
        </p:txBody>
      </p:sp>
      <p:sp>
        <p:nvSpPr>
          <p:cNvPr id="6"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915901AC-4425-45F7-8A62-51583653DE45}" type="slidenum">
              <a:rPr lang="en-US"/>
              <a:pPr>
                <a:defRPr/>
              </a:pPr>
              <a:t>‹#›</a:t>
            </a:fld>
            <a:endParaRPr lang="en-US" dirty="0"/>
          </a:p>
        </p:txBody>
      </p:sp>
    </p:spTree>
    <p:extLst>
      <p:ext uri="{BB962C8B-B14F-4D97-AF65-F5344CB8AC3E}">
        <p14:creationId xmlns:p14="http://schemas.microsoft.com/office/powerpoint/2010/main" val="2847390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783AE929-6BCF-4944-9860-6F755AEC31A1}" type="datetime1">
              <a:rPr lang="en-US"/>
              <a:pPr>
                <a:defRPr/>
              </a:pPr>
              <a:t>11/1/2019</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E2F8C37F-7ED8-4941-BD9A-E73AD6B746AA}" type="slidenum">
              <a:rPr lang="en-US"/>
              <a:pPr>
                <a:defRPr/>
              </a:pPr>
              <a:t>‹#›</a:t>
            </a:fld>
            <a:endParaRPr lang="en-US" dirty="0"/>
          </a:p>
        </p:txBody>
      </p:sp>
    </p:spTree>
    <p:extLst>
      <p:ext uri="{BB962C8B-B14F-4D97-AF65-F5344CB8AC3E}">
        <p14:creationId xmlns:p14="http://schemas.microsoft.com/office/powerpoint/2010/main" val="2832138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C7F86148-C7EB-4E1E-90EE-0903B0FBB648}" type="datetime1">
              <a:rPr lang="en-US"/>
              <a:pPr>
                <a:defRPr/>
              </a:pPr>
              <a:t>11/1/2019</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06A95FAC-AB73-45DB-8DBE-EB7389DDAA94}" type="slidenum">
              <a:rPr lang="en-US"/>
              <a:pPr>
                <a:defRPr/>
              </a:pPr>
              <a:t>‹#›</a:t>
            </a:fld>
            <a:endParaRPr lang="en-US" dirty="0"/>
          </a:p>
        </p:txBody>
      </p:sp>
    </p:spTree>
    <p:extLst>
      <p:ext uri="{BB962C8B-B14F-4D97-AF65-F5344CB8AC3E}">
        <p14:creationId xmlns:p14="http://schemas.microsoft.com/office/powerpoint/2010/main" val="7294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557B449E-06A8-4383-AB86-AC9051610CEC}" type="datetime1">
              <a:rPr lang="en-US"/>
              <a:pPr>
                <a:defRPr/>
              </a:pPr>
              <a:t>11/1/2019</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38E26492-DD6A-48EC-AB35-564548BD4BE7}" type="slidenum">
              <a:rPr lang="en-US"/>
              <a:pPr>
                <a:defRPr/>
              </a:pPr>
              <a:t>‹#›</a:t>
            </a:fld>
            <a:endParaRPr lang="en-US" dirty="0"/>
          </a:p>
        </p:txBody>
      </p:sp>
    </p:spTree>
    <p:extLst>
      <p:ext uri="{BB962C8B-B14F-4D97-AF65-F5344CB8AC3E}">
        <p14:creationId xmlns:p14="http://schemas.microsoft.com/office/powerpoint/2010/main" val="45178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3203ED-AEE3-4967-A88E-BAE03C8AD4B5}" type="datetime1">
              <a:rPr lang="en-US"/>
              <a:pPr>
                <a:defRPr/>
              </a:pPr>
              <a:t>11/1/2019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489B40B-0DAF-4F2A-BF69-F77D4AC3E502}" type="slidenum">
              <a:rPr lang="en-US"/>
              <a:pPr>
                <a:defRPr/>
              </a:pPr>
              <a:t>‹#›</a:t>
            </a:fld>
            <a:endParaRPr lang="en-US" dirty="0"/>
          </a:p>
        </p:txBody>
      </p:sp>
    </p:spTree>
    <p:extLst>
      <p:ext uri="{BB962C8B-B14F-4D97-AF65-F5344CB8AC3E}">
        <p14:creationId xmlns:p14="http://schemas.microsoft.com/office/powerpoint/2010/main" val="3578371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a:spLocks noChangeAspect="1"/>
          </p:cNvSpPr>
          <p:nvPr/>
        </p:nvSpPr>
        <p:spPr>
          <a:xfrm>
            <a:off x="452438" y="5141913"/>
            <a:ext cx="8239125" cy="1274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solidFill>
                  <a:schemeClr val="accent1">
                    <a:lumMod val="75000"/>
                    <a:lumOff val="25000"/>
                  </a:schemeClr>
                </a:solidFill>
              </a:defRPr>
            </a:lvl1pPr>
          </a:lstStyle>
          <a:p>
            <a:pPr>
              <a:defRPr/>
            </a:pPr>
            <a:fld id="{753427AD-B7CB-49B1-8646-75EF7F542F1A}" type="datetime1">
              <a:rPr lang="en-US"/>
              <a:pPr>
                <a:defRPr/>
              </a:pPr>
              <a:t>11/1/2019</a:t>
            </a:fld>
            <a:endParaRPr lang="en-US" dirty="0"/>
          </a:p>
        </p:txBody>
      </p:sp>
      <p:sp>
        <p:nvSpPr>
          <p:cNvPr id="7"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a:defRPr/>
            </a:pPr>
            <a:fld id="{94447EB8-3C2B-4411-82A9-099B4F494966}" type="slidenum">
              <a:rPr lang="en-US"/>
              <a:pPr>
                <a:defRPr/>
              </a:pPr>
              <a:t>‹#›</a:t>
            </a:fld>
            <a:endParaRPr lang="en-US" dirty="0"/>
          </a:p>
        </p:txBody>
      </p:sp>
    </p:spTree>
    <p:extLst>
      <p:ext uri="{BB962C8B-B14F-4D97-AF65-F5344CB8AC3E}">
        <p14:creationId xmlns:p14="http://schemas.microsoft.com/office/powerpoint/2010/main" val="2678739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25" y="687388"/>
            <a:ext cx="7989888" cy="108267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581025" y="2227263"/>
            <a:ext cx="798988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559425" y="595630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2"/>
                </a:solidFill>
                <a:latin typeface="+mn-lt"/>
              </a:defRPr>
            </a:lvl1pPr>
          </a:lstStyle>
          <a:p>
            <a:pPr>
              <a:defRPr/>
            </a:pPr>
            <a:fld id="{70932892-EC38-4489-99EB-D82B98E7663E}" type="datetime1">
              <a:rPr lang="en-US"/>
              <a:pPr>
                <a:defRPr/>
              </a:pPr>
              <a:t>11/1/2019</a:t>
            </a:fld>
            <a:endParaRPr lang="en-US" dirty="0"/>
          </a:p>
        </p:txBody>
      </p:sp>
      <p:sp>
        <p:nvSpPr>
          <p:cNvPr id="5" name="Footer Placeholder 4"/>
          <p:cNvSpPr>
            <a:spLocks noGrp="1"/>
          </p:cNvSpPr>
          <p:nvPr>
            <p:ph type="ftr" sz="quarter" idx="3"/>
          </p:nvPr>
        </p:nvSpPr>
        <p:spPr>
          <a:xfrm>
            <a:off x="581025" y="5951538"/>
            <a:ext cx="4870450"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a:solidFill>
                  <a:schemeClr val="accent2"/>
                </a:solidFill>
                <a:latin typeface="+mn-lt"/>
              </a:defRPr>
            </a:lvl1pPr>
          </a:lstStyle>
          <a:p>
            <a:pPr>
              <a:defRPr/>
            </a:pPr>
            <a:endParaRPr lang="en-US" dirty="0"/>
          </a:p>
        </p:txBody>
      </p:sp>
      <p:sp>
        <p:nvSpPr>
          <p:cNvPr id="6" name="Slide Number Placeholder 5"/>
          <p:cNvSpPr>
            <a:spLocks noGrp="1"/>
          </p:cNvSpPr>
          <p:nvPr>
            <p:ph type="sldNum" sz="quarter" idx="4"/>
          </p:nvPr>
        </p:nvSpPr>
        <p:spPr>
          <a:xfrm>
            <a:off x="7800975" y="5956300"/>
            <a:ext cx="769938"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2"/>
                </a:solidFill>
                <a:latin typeface="+mn-lt"/>
              </a:defRPr>
            </a:lvl1pPr>
          </a:lstStyle>
          <a:p>
            <a:pPr>
              <a:defRPr/>
            </a:pPr>
            <a:fld id="{5C5725F0-68D3-489E-84C5-01401F835754}" type="slidenum">
              <a:rPr lang="en-US"/>
              <a:pPr>
                <a:defRPr/>
              </a:pPr>
              <a:t>‹#›</a:t>
            </a:fld>
            <a:endParaRPr lang="en-US" dirty="0"/>
          </a:p>
        </p:txBody>
      </p:sp>
      <p:sp>
        <p:nvSpPr>
          <p:cNvPr id="9" name="Rectangle 8"/>
          <p:cNvSpPr/>
          <p:nvPr/>
        </p:nvSpPr>
        <p:spPr>
          <a:xfrm>
            <a:off x="447675" y="441325"/>
            <a:ext cx="2720975" cy="107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5350" y="441325"/>
            <a:ext cx="2711450" cy="1079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275" y="441325"/>
            <a:ext cx="2711450" cy="1079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53" r:id="rId7"/>
    <p:sldLayoutId id="2147483761" r:id="rId8"/>
  </p:sldLayoutIdLst>
  <p:hf hdr="0" ftr="0" dt="0"/>
  <p:txStyles>
    <p:titleStyle>
      <a:lvl1pPr algn="l" defTabSz="457200" rtl="0" eaLnBrk="0" fontAlgn="base" hangingPunct="0">
        <a:spcBef>
          <a:spcPct val="0"/>
        </a:spcBef>
        <a:spcAft>
          <a:spcPct val="0"/>
        </a:spcAft>
        <a:defRPr sz="2800" kern="1200" cap="all">
          <a:solidFill>
            <a:schemeClr val="bg1"/>
          </a:solidFill>
          <a:latin typeface="+mj-lt"/>
          <a:ea typeface="+mj-ea"/>
          <a:cs typeface="+mj-cs"/>
        </a:defRPr>
      </a:lvl1pPr>
      <a:lvl2pPr algn="l" defTabSz="457200" rtl="0" eaLnBrk="0" fontAlgn="base" hangingPunct="0">
        <a:spcBef>
          <a:spcPct val="0"/>
        </a:spcBef>
        <a:spcAft>
          <a:spcPct val="0"/>
        </a:spcAft>
        <a:defRPr sz="2800">
          <a:solidFill>
            <a:schemeClr val="bg1"/>
          </a:solidFill>
          <a:latin typeface="Gill Sans MT" panose="020B0502020104020203" pitchFamily="34" charset="0"/>
        </a:defRPr>
      </a:lvl2pPr>
      <a:lvl3pPr algn="l" defTabSz="457200" rtl="0" eaLnBrk="0" fontAlgn="base" hangingPunct="0">
        <a:spcBef>
          <a:spcPct val="0"/>
        </a:spcBef>
        <a:spcAft>
          <a:spcPct val="0"/>
        </a:spcAft>
        <a:defRPr sz="2800">
          <a:solidFill>
            <a:schemeClr val="bg1"/>
          </a:solidFill>
          <a:latin typeface="Gill Sans MT" panose="020B0502020104020203" pitchFamily="34" charset="0"/>
        </a:defRPr>
      </a:lvl3pPr>
      <a:lvl4pPr algn="l" defTabSz="457200" rtl="0" eaLnBrk="0" fontAlgn="base" hangingPunct="0">
        <a:spcBef>
          <a:spcPct val="0"/>
        </a:spcBef>
        <a:spcAft>
          <a:spcPct val="0"/>
        </a:spcAft>
        <a:defRPr sz="2800">
          <a:solidFill>
            <a:schemeClr val="bg1"/>
          </a:solidFill>
          <a:latin typeface="Gill Sans MT" panose="020B0502020104020203" pitchFamily="34" charset="0"/>
        </a:defRPr>
      </a:lvl4pPr>
      <a:lvl5pPr algn="l" defTabSz="457200" rtl="0" eaLnBrk="0" fontAlgn="base" hangingPunct="0">
        <a:spcBef>
          <a:spcPct val="0"/>
        </a:spcBef>
        <a:spcAft>
          <a:spcPct val="0"/>
        </a:spcAft>
        <a:defRPr sz="2800">
          <a:solidFill>
            <a:schemeClr val="bg1"/>
          </a:solidFill>
          <a:latin typeface="Gill Sans MT" panose="020B0502020104020203"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eaLnBrk="0" fontAlgn="base" hangingPunct="0">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cdc.gov/aging/" TargetMode="External"/><Relationship Id="rId4" Type="http://schemas.openxmlformats.org/officeDocument/2006/relationships/hyperlink" Target="http://www.alz.or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medicare.gov/pubs/pdf/11306-Medicare-Medicaid.pdf" TargetMode="External"/><Relationship Id="rId2" Type="http://schemas.openxmlformats.org/officeDocument/2006/relationships/hyperlink" Target="http://www.worldalzreport2015.or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healthypeople.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8" descr="Emory Centers for Training and Technical Assistance-Emory Unviersity logo" title="Emory Centers for Training and Technical Assistance-Emory Unviersity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2613" y="5802313"/>
            <a:ext cx="230505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enters for Disease Control and Prevention logo" title="Centers for Disease Control and Prevention logo"/>
          <p:cNvPicPr>
            <a:picLocks noChangeAspect="1"/>
          </p:cNvPicPr>
          <p:nvPr/>
        </p:nvPicPr>
        <p:blipFill>
          <a:blip r:embed="rId4"/>
          <a:stretch>
            <a:fillRect/>
          </a:stretch>
        </p:blipFill>
        <p:spPr>
          <a:xfrm>
            <a:off x="3871913" y="5711825"/>
            <a:ext cx="1201737" cy="868363"/>
          </a:xfrm>
          <a:prstGeom prst="rect">
            <a:avLst/>
          </a:prstGeom>
        </p:spPr>
      </p:pic>
      <p:pic>
        <p:nvPicPr>
          <p:cNvPr id="8" name="Picture 2" descr="Image of Alzheimer's Association logo." title="Alzheimer's Association Logo"/>
          <p:cNvPicPr>
            <a:picLocks noChangeAspect="1" noChangeArrowheads="1"/>
          </p:cNvPicPr>
          <p:nvPr/>
        </p:nvPicPr>
        <p:blipFill rotWithShape="1">
          <a:blip r:embed="rId5"/>
          <a:srcRect t="17260" b="10030"/>
          <a:stretch/>
        </p:blipFill>
        <p:spPr bwMode="auto">
          <a:xfrm>
            <a:off x="1311275" y="5905500"/>
            <a:ext cx="1955800"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631825" y="3487738"/>
            <a:ext cx="7780338" cy="1087437"/>
          </a:xfrm>
        </p:spPr>
        <p:txBody>
          <a:bodyPr rtlCol="0">
            <a:noAutofit/>
          </a:bodyPr>
          <a:lstStyle/>
          <a:p>
            <a:pPr eaLnBrk="1" fontAlgn="auto" hangingPunct="1">
              <a:defRPr/>
            </a:pPr>
            <a:r>
              <a:rPr lang="en-US" sz="2400" dirty="0"/>
              <a:t>Alzheimer’s Disease –</a:t>
            </a:r>
          </a:p>
          <a:p>
            <a:pPr eaLnBrk="1" fontAlgn="auto" hangingPunct="1">
              <a:defRPr/>
            </a:pPr>
            <a:r>
              <a:rPr lang="en-US" sz="2400" dirty="0"/>
              <a:t>A Public Health Crisis</a:t>
            </a:r>
          </a:p>
        </p:txBody>
      </p:sp>
      <p:sp>
        <p:nvSpPr>
          <p:cNvPr id="2" name="Title 1"/>
          <p:cNvSpPr>
            <a:spLocks noGrp="1"/>
          </p:cNvSpPr>
          <p:nvPr>
            <p:ph type="ctrTitle"/>
          </p:nvPr>
        </p:nvSpPr>
        <p:spPr>
          <a:xfrm>
            <a:off x="492125" y="998538"/>
            <a:ext cx="8059738" cy="1701800"/>
          </a:xfrm>
        </p:spPr>
        <p:txBody>
          <a:bodyPr>
            <a:noAutofit/>
          </a:bodyPr>
          <a:lstStyle/>
          <a:p>
            <a:pPr eaLnBrk="1" fontAlgn="auto" hangingPunct="1">
              <a:spcAft>
                <a:spcPts val="0"/>
              </a:spcAft>
              <a:defRPr/>
            </a:pPr>
            <a:r>
              <a:rPr lang="en-US" dirty="0"/>
              <a:t>A Public Health Approach to </a:t>
            </a:r>
            <a:br>
              <a:rPr lang="en-US" dirty="0"/>
            </a:br>
            <a:r>
              <a:rPr lang="en-US" dirty="0"/>
              <a:t>Alzheimer’s and Other Dementias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descr="Bar chart shows changes in causes of death for eight of the top ten top causes of death in the U.S. from 2000-2013, as follows:&#10;Stroke: -23%&#10;Heart disease: -14%&#10;Influenza/pneumonia: -13%&#10;Cancer: 6%&#10;Diabetes: 9%&#10;Respiratory diseases: 22%&#10;Accidents: 33%&#10;Alzheimer's disease: 71%" title="Changes in Causes of Death (2000-2013)"/>
          <p:cNvGraphicFramePr>
            <a:graphicFrameLocks noGrp="1"/>
          </p:cNvGraphicFramePr>
          <p:nvPr>
            <p:ph idx="1"/>
            <p:extLst>
              <p:ext uri="{D42A27DB-BD31-4B8C-83A1-F6EECF244321}">
                <p14:modId xmlns:p14="http://schemas.microsoft.com/office/powerpoint/2010/main" val="2520618257"/>
              </p:ext>
            </p:extLst>
          </p:nvPr>
        </p:nvGraphicFramePr>
        <p:xfrm>
          <a:off x="443740" y="1953529"/>
          <a:ext cx="9143999" cy="418533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pPr eaLnBrk="1" fontAlgn="auto" hangingPunct="1">
              <a:spcAft>
                <a:spcPts val="0"/>
              </a:spcAft>
              <a:defRPr/>
            </a:pPr>
            <a:r>
              <a:rPr lang="en-US" dirty="0"/>
              <a:t>Changes in Causes of Death between 2000-2017</a:t>
            </a:r>
            <a:r>
              <a:rPr lang="en-US" sz="1800" baseline="80000" dirty="0"/>
              <a:t>10</a:t>
            </a:r>
            <a:endParaRPr lang="en-US" sz="2000" baseline="80000" dirty="0"/>
          </a:p>
        </p:txBody>
      </p:sp>
      <p:sp>
        <p:nvSpPr>
          <p:cNvPr id="33796" name="Slide Number Placehold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45EB587-7EC1-4181-A84C-6AF9340C16E5}" type="slidenum">
              <a:rPr lang="en-US" altLang="en-US" smtClean="0">
                <a:solidFill>
                  <a:schemeClr val="accent2"/>
                </a:solidFill>
              </a:rPr>
              <a:pPr fontAlgn="base">
                <a:spcBef>
                  <a:spcPct val="0"/>
                </a:spcBef>
                <a:spcAft>
                  <a:spcPct val="0"/>
                </a:spcAft>
              </a:pPr>
              <a:t>10</a:t>
            </a:fld>
            <a:endParaRPr lang="en-US" altLang="en-US" dirty="0">
              <a:solidFill>
                <a:schemeClr val="accent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map of the United States of America open on a table. " title="Image of map of US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246" y="3749600"/>
            <a:ext cx="2898698" cy="1932465"/>
          </a:xfrm>
          <a:prstGeom prst="rect">
            <a:avLst/>
          </a:prstGeom>
        </p:spPr>
      </p:pic>
      <p:sp>
        <p:nvSpPr>
          <p:cNvPr id="35844" name="Content Placeholder 2"/>
          <p:cNvSpPr>
            <a:spLocks noGrp="1"/>
          </p:cNvSpPr>
          <p:nvPr>
            <p:ph idx="1"/>
          </p:nvPr>
        </p:nvSpPr>
        <p:spPr/>
        <p:txBody>
          <a:bodyPr/>
          <a:lstStyle/>
          <a:p>
            <a:pPr lvl="0"/>
            <a:r>
              <a:rPr lang="en-US" dirty="0">
                <a:latin typeface="+mn-lt"/>
              </a:rPr>
              <a:t>By 2050 U.S. population age ≥ 65 expected to be 88 million</a:t>
            </a:r>
          </a:p>
          <a:p>
            <a:pPr lvl="0"/>
            <a:r>
              <a:rPr lang="en-US" dirty="0">
                <a:latin typeface="+mn-lt"/>
              </a:rPr>
              <a:t>By 2050, 13.8 million with Alzheimer’s</a:t>
            </a:r>
          </a:p>
          <a:p>
            <a:pPr lvl="0"/>
            <a:r>
              <a:rPr lang="en-US" dirty="0">
                <a:latin typeface="+mn-lt"/>
              </a:rPr>
              <a:t>Today, one new case every 65 seconds</a:t>
            </a:r>
          </a:p>
          <a:p>
            <a:pPr lvl="0"/>
            <a:r>
              <a:rPr lang="en-US" dirty="0">
                <a:latin typeface="+mn-lt"/>
              </a:rPr>
              <a:t>By 2050, every 33 seconds</a:t>
            </a:r>
          </a:p>
          <a:p>
            <a:pPr marL="0" lvl="0" indent="0">
              <a:buNone/>
            </a:pPr>
            <a:endParaRPr lang="en-US" baseline="30000" dirty="0">
              <a:latin typeface="+mn-lt"/>
              <a:ea typeface="MS Mincho" panose="02020609040205080304" pitchFamily="49" charset="-128"/>
              <a:cs typeface="Times New Roman" panose="02020603050405020304" pitchFamily="18" charset="0"/>
            </a:endParaRPr>
          </a:p>
          <a:p>
            <a:pPr lvl="0"/>
            <a:endParaRPr lang="en-US" baseline="30000" dirty="0">
              <a:latin typeface="+mn-lt"/>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p:txBody>
      </p:sp>
      <p:sp>
        <p:nvSpPr>
          <p:cNvPr id="2" name="Title 1"/>
          <p:cNvSpPr>
            <a:spLocks noGrp="1"/>
          </p:cNvSpPr>
          <p:nvPr>
            <p:ph type="title"/>
          </p:nvPr>
        </p:nvSpPr>
        <p:spPr/>
        <p:txBody>
          <a:bodyPr/>
          <a:lstStyle/>
          <a:p>
            <a:pPr eaLnBrk="1" fontAlgn="auto" hangingPunct="1">
              <a:spcAft>
                <a:spcPts val="0"/>
              </a:spcAft>
              <a:defRPr/>
            </a:pPr>
            <a:r>
              <a:rPr lang="en-US" dirty="0"/>
              <a:t>Growing Epidemic</a:t>
            </a:r>
            <a:r>
              <a:rPr lang="en-US" sz="1800" baseline="80000" dirty="0"/>
              <a:t>11,12</a:t>
            </a:r>
            <a:endParaRPr lang="en-US" sz="2000" baseline="80000" dirty="0"/>
          </a:p>
        </p:txBody>
      </p:sp>
      <p:sp>
        <p:nvSpPr>
          <p:cNvPr id="3584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1ADE07D-F7C8-44C0-8C59-8C3D9807DC28}" type="slidenum">
              <a:rPr lang="en-US" altLang="en-US" smtClean="0">
                <a:solidFill>
                  <a:schemeClr val="accent2"/>
                </a:solidFill>
              </a:rPr>
              <a:pPr fontAlgn="base">
                <a:spcBef>
                  <a:spcPct val="0"/>
                </a:spcBef>
                <a:spcAft>
                  <a:spcPct val="0"/>
                </a:spcAft>
              </a:pPr>
              <a:t>11</a:t>
            </a:fld>
            <a:endParaRPr lang="en-US" altLang="en-US" dirty="0">
              <a:solidFill>
                <a:schemeClr val="accen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pPr lvl="0"/>
            <a:r>
              <a:rPr lang="en-US" dirty="0">
                <a:latin typeface="+mn-lt"/>
              </a:rPr>
              <a:t>Estimated 50 million have dementia with 10 million new cases annually</a:t>
            </a:r>
          </a:p>
          <a:p>
            <a:pPr lvl="0"/>
            <a:r>
              <a:rPr lang="en-US" dirty="0">
                <a:latin typeface="+mn-lt"/>
              </a:rPr>
              <a:t>Projected to nearly double every 20 years:</a:t>
            </a:r>
          </a:p>
          <a:p>
            <a:pPr lvl="1"/>
            <a:r>
              <a:rPr lang="en-US" sz="2200" dirty="0">
                <a:latin typeface="+mn-lt"/>
              </a:rPr>
              <a:t> 82 million in 2030</a:t>
            </a:r>
          </a:p>
          <a:p>
            <a:pPr lvl="1"/>
            <a:r>
              <a:rPr lang="en-US" sz="2200" dirty="0">
                <a:latin typeface="+mn-lt"/>
              </a:rPr>
              <a:t> 152 million in 2050</a:t>
            </a:r>
          </a:p>
          <a:p>
            <a:pPr lvl="0"/>
            <a:r>
              <a:rPr lang="en-US" dirty="0">
                <a:latin typeface="+mn-lt"/>
              </a:rPr>
              <a:t>New case of dementia every 3 seconds</a:t>
            </a:r>
            <a:endParaRPr lang="en-US" baseline="30000" dirty="0">
              <a:latin typeface="+mn-lt"/>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altLang="en-US" dirty="0"/>
          </a:p>
        </p:txBody>
      </p:sp>
      <p:sp>
        <p:nvSpPr>
          <p:cNvPr id="2" name="Title 1"/>
          <p:cNvSpPr>
            <a:spLocks noGrp="1"/>
          </p:cNvSpPr>
          <p:nvPr>
            <p:ph type="title"/>
          </p:nvPr>
        </p:nvSpPr>
        <p:spPr/>
        <p:txBody>
          <a:bodyPr/>
          <a:lstStyle/>
          <a:p>
            <a:pPr eaLnBrk="1" fontAlgn="auto" hangingPunct="1">
              <a:spcAft>
                <a:spcPts val="0"/>
              </a:spcAft>
              <a:defRPr/>
            </a:pPr>
            <a:r>
              <a:rPr lang="en-US" dirty="0"/>
              <a:t>Worldwide Epidemic</a:t>
            </a:r>
            <a:r>
              <a:rPr lang="en-US" sz="1800" baseline="80000" dirty="0"/>
              <a:t>13</a:t>
            </a:r>
            <a:endParaRPr lang="en-US" sz="2000" baseline="80000" dirty="0"/>
          </a:p>
        </p:txBody>
      </p:sp>
      <p:sp>
        <p:nvSpPr>
          <p:cNvPr id="378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4CE1B13-CC0C-46D8-9788-47BEB5D9563F}" type="slidenum">
              <a:rPr lang="en-US" altLang="en-US" smtClean="0">
                <a:solidFill>
                  <a:schemeClr val="accent2"/>
                </a:solidFill>
              </a:rPr>
              <a:pPr fontAlgn="base">
                <a:spcBef>
                  <a:spcPct val="0"/>
                </a:spcBef>
                <a:spcAft>
                  <a:spcPct val="0"/>
                </a:spcAft>
              </a:pPr>
              <a:t>12</a:t>
            </a:fld>
            <a:endParaRPr lang="en-US" altLang="en-US" dirty="0">
              <a:solidFill>
                <a:schemeClr val="accen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rtlCol="0"/>
          <a:lstStyle/>
          <a:p>
            <a:pPr eaLnBrk="1" fontAlgn="auto" hangingPunct="1">
              <a:defRPr/>
            </a:pPr>
            <a:r>
              <a:rPr lang="en-US" dirty="0"/>
              <a:t>Alzheimer’s Disease – A Public Health Crisis</a:t>
            </a:r>
          </a:p>
        </p:txBody>
      </p:sp>
      <p:sp>
        <p:nvSpPr>
          <p:cNvPr id="6" name="Title 5"/>
          <p:cNvSpPr>
            <a:spLocks noGrp="1"/>
          </p:cNvSpPr>
          <p:nvPr>
            <p:ph type="title"/>
          </p:nvPr>
        </p:nvSpPr>
        <p:spPr/>
        <p:txBody>
          <a:bodyPr/>
          <a:lstStyle/>
          <a:p>
            <a:pPr eaLnBrk="1" fontAlgn="auto" hangingPunct="1">
              <a:spcAft>
                <a:spcPts val="0"/>
              </a:spcAft>
              <a:defRPr/>
            </a:pPr>
            <a:r>
              <a:rPr lang="en-US" dirty="0"/>
              <a:t>Financial burden</a:t>
            </a:r>
          </a:p>
        </p:txBody>
      </p:sp>
      <p:sp>
        <p:nvSpPr>
          <p:cNvPr id="2" name="Slide Number Placeholder 1"/>
          <p:cNvSpPr>
            <a:spLocks noGrp="1"/>
          </p:cNvSpPr>
          <p:nvPr>
            <p:ph type="sldNum" sz="quarter" idx="12"/>
          </p:nvPr>
        </p:nvSpPr>
        <p:spPr/>
        <p:txBody>
          <a:bodyPr/>
          <a:lstStyle/>
          <a:p>
            <a:pPr>
              <a:defRPr/>
            </a:pPr>
            <a:fld id="{36C65C24-FF7C-45B4-A9E0-B820AC94B2D5}" type="slidenum">
              <a:rPr lang="en-US"/>
              <a:pPr>
                <a:defRPr/>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2" descr="Healthcare worker assisting older adult with reading perscription bottles" title="Healthcare worker assisting older adult with reading perscription bott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08302" y="2228003"/>
            <a:ext cx="2377642" cy="352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Content Placeholder 2"/>
          <p:cNvSpPr>
            <a:spLocks noGrp="1"/>
          </p:cNvSpPr>
          <p:nvPr>
            <p:ph idx="1"/>
          </p:nvPr>
        </p:nvSpPr>
        <p:spPr>
          <a:xfrm>
            <a:off x="581192" y="2228003"/>
            <a:ext cx="5059117" cy="3630795"/>
          </a:xfrm>
        </p:spPr>
        <p:txBody>
          <a:bodyPr/>
          <a:lstStyle/>
          <a:p>
            <a:pPr eaLnBrk="1" hangingPunct="1">
              <a:spcAft>
                <a:spcPts val="1200"/>
              </a:spcAft>
            </a:pPr>
            <a:r>
              <a:rPr lang="en-US" altLang="en-US" dirty="0">
                <a:latin typeface="+mn-lt"/>
              </a:rPr>
              <a:t>Alzheimer’s is the most expensive disease in U.S.</a:t>
            </a:r>
          </a:p>
          <a:p>
            <a:pPr eaLnBrk="1" hangingPunct="1">
              <a:spcAft>
                <a:spcPts val="1200"/>
              </a:spcAft>
            </a:pPr>
            <a:r>
              <a:rPr lang="en-US" altLang="en-US" dirty="0">
                <a:latin typeface="+mn-lt"/>
              </a:rPr>
              <a:t>Annual costs of direct care over $290 billion</a:t>
            </a:r>
          </a:p>
          <a:p>
            <a:pPr eaLnBrk="1" hangingPunct="1">
              <a:spcAft>
                <a:spcPts val="1200"/>
              </a:spcAft>
            </a:pPr>
            <a:r>
              <a:rPr lang="en-US" altLang="en-US" dirty="0">
                <a:latin typeface="+mn-lt"/>
              </a:rPr>
              <a:t>Worldwide annual costs exceed $818 billion (2015)</a:t>
            </a:r>
          </a:p>
          <a:p>
            <a:pPr marL="0" indent="0" eaLnBrk="1" fontAlgn="auto" hangingPunct="1">
              <a:spcBef>
                <a:spcPts val="0"/>
              </a:spcBef>
              <a:spcAft>
                <a:spcPts val="0"/>
              </a:spcAft>
              <a:buNone/>
              <a:defRPr/>
            </a:pPr>
            <a:endParaRPr lang="en-US" sz="1100" dirty="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endParaRPr lang="en-US" sz="1100" dirty="0">
              <a:ea typeface="MS Mincho" panose="02020609040205080304" pitchFamily="49" charset="-128"/>
              <a:cs typeface="Times New Roman" panose="02020603050405020304" pitchFamily="18" charset="0"/>
            </a:endParaRPr>
          </a:p>
        </p:txBody>
      </p:sp>
      <p:sp>
        <p:nvSpPr>
          <p:cNvPr id="3" name="Title 2"/>
          <p:cNvSpPr>
            <a:spLocks noGrp="1"/>
          </p:cNvSpPr>
          <p:nvPr>
            <p:ph type="title"/>
          </p:nvPr>
        </p:nvSpPr>
        <p:spPr/>
        <p:txBody>
          <a:bodyPr>
            <a:normAutofit/>
          </a:bodyPr>
          <a:lstStyle/>
          <a:p>
            <a:r>
              <a:rPr lang="en-US" dirty="0"/>
              <a:t>Financial Burden: </a:t>
            </a:r>
            <a:br>
              <a:rPr lang="en-US" dirty="0"/>
            </a:br>
            <a:r>
              <a:rPr lang="en-US" dirty="0"/>
              <a:t>U.S. &amp; Worldwide</a:t>
            </a:r>
            <a:r>
              <a:rPr lang="en-US" sz="1800" baseline="80000" dirty="0"/>
              <a:t>14,15</a:t>
            </a:r>
            <a:endParaRPr lang="en-US" sz="2000" baseline="80000" dirty="0"/>
          </a:p>
        </p:txBody>
      </p:sp>
      <p:sp>
        <p:nvSpPr>
          <p:cNvPr id="419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DB905D1A-4116-4A10-9AF5-A98564EE98F6}" type="slidenum">
              <a:rPr lang="en-US" altLang="en-US" smtClean="0">
                <a:solidFill>
                  <a:schemeClr val="accent2"/>
                </a:solidFill>
              </a:rPr>
              <a:pPr fontAlgn="base">
                <a:spcBef>
                  <a:spcPct val="0"/>
                </a:spcBef>
                <a:spcAft>
                  <a:spcPct val="0"/>
                </a:spcAft>
              </a:pPr>
              <a:t>14</a:t>
            </a:fld>
            <a:endParaRPr lang="en-US" altLang="en-US" dirty="0">
              <a:solidFill>
                <a:schemeClr val="accen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3"/>
          <p:cNvSpPr>
            <a:spLocks noGrp="1"/>
          </p:cNvSpPr>
          <p:nvPr>
            <p:ph idx="1"/>
          </p:nvPr>
        </p:nvSpPr>
        <p:spPr>
          <a:xfrm>
            <a:off x="581025" y="2227263"/>
            <a:ext cx="7989888" cy="3632200"/>
          </a:xfrm>
        </p:spPr>
        <p:txBody>
          <a:bodyPr/>
          <a:lstStyle/>
          <a:p>
            <a:pPr marL="0" indent="0" algn="ctr" eaLnBrk="1" hangingPunct="1">
              <a:buFont typeface="Wingdings 2" panose="05020102010507070707" pitchFamily="18" charset="2"/>
              <a:buNone/>
            </a:pPr>
            <a:endParaRPr lang="en-US" altLang="en-US" sz="3600" dirty="0"/>
          </a:p>
          <a:p>
            <a:pPr marL="0" indent="0" algn="ctr" eaLnBrk="1" hangingPunct="1">
              <a:buFont typeface="Wingdings 2" panose="05020102010507070707" pitchFamily="18" charset="2"/>
              <a:buNone/>
            </a:pPr>
            <a:endParaRPr lang="en-US" altLang="en-US" sz="3600" dirty="0"/>
          </a:p>
          <a:p>
            <a:pPr marL="0" indent="0" algn="ctr" eaLnBrk="1" hangingPunct="1">
              <a:buFont typeface="Wingdings 2" panose="05020102010507070707" pitchFamily="18" charset="2"/>
              <a:buNone/>
            </a:pPr>
            <a:endParaRPr lang="en-US" altLang="en-US" sz="3600" dirty="0"/>
          </a:p>
          <a:p>
            <a:pPr marL="0" indent="0" algn="ctr" eaLnBrk="1" hangingPunct="1">
              <a:buFont typeface="Wingdings 2" panose="05020102010507070707" pitchFamily="18" charset="2"/>
              <a:buNone/>
            </a:pPr>
            <a:r>
              <a:rPr lang="en-US" altLang="en-US" sz="3600" dirty="0">
                <a:latin typeface="+mn-lt"/>
              </a:rPr>
              <a:t>What are Medicare and Medicaid?</a:t>
            </a:r>
          </a:p>
        </p:txBody>
      </p:sp>
      <p:sp>
        <p:nvSpPr>
          <p:cNvPr id="7" name="Action Button: Help 6" descr="Question mark indicating discussion question" title="Question mark">
            <a:hlinkClick r:id="" action="ppaction://noaction" highlightClick="1"/>
          </p:cNvPr>
          <p:cNvSpPr/>
          <p:nvPr/>
        </p:nvSpPr>
        <p:spPr>
          <a:xfrm>
            <a:off x="3762375" y="2603500"/>
            <a:ext cx="1606550" cy="1439863"/>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p:txBody>
          <a:bodyPr/>
          <a:lstStyle/>
          <a:p>
            <a:pPr eaLnBrk="1" fontAlgn="auto" hangingPunct="1">
              <a:spcAft>
                <a:spcPts val="0"/>
              </a:spcAft>
              <a:defRPr/>
            </a:pPr>
            <a:r>
              <a:rPr lang="en-US" dirty="0"/>
              <a:t>Discussion Question 1</a:t>
            </a:r>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78422E4-AA71-40C7-93FD-8C3685FDBAB1}" type="slidenum">
              <a:rPr lang="en-US" altLang="en-US" smtClean="0">
                <a:solidFill>
                  <a:schemeClr val="accent2"/>
                </a:solidFill>
              </a:rPr>
              <a:pPr fontAlgn="base">
                <a:spcBef>
                  <a:spcPct val="0"/>
                </a:spcBef>
                <a:spcAft>
                  <a:spcPct val="0"/>
                </a:spcAft>
              </a:pPr>
              <a:t>15</a:t>
            </a:fld>
            <a:endParaRPr lang="en-US" altLang="en-US" dirty="0">
              <a:solidFill>
                <a:schemeClr val="accen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blue and silver stethoscope which is used to listen to the insternal sounds of the body such as heart beat and lungs. An open silver and black laptop is placed to the left of the stethoscope. " title="Image of stethosco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014" y="3105443"/>
            <a:ext cx="2939899" cy="1875913"/>
          </a:xfrm>
          <a:prstGeom prst="rect">
            <a:avLst/>
          </a:prstGeom>
        </p:spPr>
      </p:pic>
      <p:sp>
        <p:nvSpPr>
          <p:cNvPr id="46084" name="Content Placeholder 2"/>
          <p:cNvSpPr>
            <a:spLocks noGrp="1"/>
          </p:cNvSpPr>
          <p:nvPr>
            <p:ph idx="1"/>
          </p:nvPr>
        </p:nvSpPr>
        <p:spPr>
          <a:xfrm>
            <a:off x="581192" y="2228003"/>
            <a:ext cx="5163826" cy="3630795"/>
          </a:xfrm>
        </p:spPr>
        <p:txBody>
          <a:bodyPr/>
          <a:lstStyle/>
          <a:p>
            <a:pPr lvl="0"/>
            <a:r>
              <a:rPr lang="en-US" sz="2000" dirty="0">
                <a:latin typeface="+mn-lt"/>
              </a:rPr>
              <a:t>Medicare: federally-funded health insurance</a:t>
            </a:r>
          </a:p>
          <a:p>
            <a:pPr lvl="1"/>
            <a:r>
              <a:rPr lang="en-US" dirty="0">
                <a:latin typeface="+mn-lt"/>
              </a:rPr>
              <a:t>U.S. citizen or legal permanent resident age ≥ 65</a:t>
            </a:r>
          </a:p>
          <a:p>
            <a:pPr lvl="1"/>
            <a:r>
              <a:rPr lang="en-US" dirty="0">
                <a:latin typeface="+mn-lt"/>
              </a:rPr>
              <a:t>People under age 65 with certain disabilities or End-Stage Renal Disease</a:t>
            </a:r>
          </a:p>
          <a:p>
            <a:pPr lvl="0"/>
            <a:r>
              <a:rPr lang="en-US" sz="2000" dirty="0">
                <a:latin typeface="+mn-lt"/>
              </a:rPr>
              <a:t>Medicaid: funded by federal and state governments</a:t>
            </a:r>
          </a:p>
          <a:p>
            <a:pPr lvl="1"/>
            <a:r>
              <a:rPr lang="en-US" dirty="0">
                <a:latin typeface="+mn-lt"/>
              </a:rPr>
              <a:t>Helps with medical costs and nursing home expenses for low-income individuals </a:t>
            </a:r>
            <a:endParaRPr lang="en-US" altLang="en-US" dirty="0">
              <a:latin typeface="+mn-lt"/>
            </a:endParaRPr>
          </a:p>
        </p:txBody>
      </p:sp>
      <p:sp>
        <p:nvSpPr>
          <p:cNvPr id="2" name="Title 1"/>
          <p:cNvSpPr>
            <a:spLocks noGrp="1"/>
          </p:cNvSpPr>
          <p:nvPr>
            <p:ph type="title"/>
          </p:nvPr>
        </p:nvSpPr>
        <p:spPr/>
        <p:txBody>
          <a:bodyPr/>
          <a:lstStyle/>
          <a:p>
            <a:pPr eaLnBrk="1" fontAlgn="auto" hangingPunct="1">
              <a:spcAft>
                <a:spcPts val="0"/>
              </a:spcAft>
              <a:defRPr/>
            </a:pPr>
            <a:r>
              <a:rPr lang="en-US" dirty="0"/>
              <a:t>Medicare &amp; Medicaid</a:t>
            </a:r>
            <a:r>
              <a:rPr lang="en-US" sz="1800" baseline="80000" dirty="0"/>
              <a:t>16</a:t>
            </a:r>
            <a:endParaRPr lang="en-US" sz="2000" baseline="80000" dirty="0"/>
          </a:p>
        </p:txBody>
      </p:sp>
      <p:sp>
        <p:nvSpPr>
          <p:cNvPr id="4608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9B86BE8-55DD-4F4A-971E-2A1447D7A500}" type="slidenum">
              <a:rPr lang="en-US" altLang="en-US" smtClean="0">
                <a:solidFill>
                  <a:schemeClr val="accent2"/>
                </a:solidFill>
              </a:rPr>
              <a:pPr fontAlgn="base">
                <a:spcBef>
                  <a:spcPct val="0"/>
                </a:spcBef>
                <a:spcAft>
                  <a:spcPct val="0"/>
                </a:spcAft>
              </a:pPr>
              <a:t>16</a:t>
            </a:fld>
            <a:endParaRPr lang="en-US" altLang="en-US" dirty="0">
              <a:solidFill>
                <a:schemeClr val="accen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Content Placeholder 2"/>
          <p:cNvSpPr>
            <a:spLocks noGrp="1"/>
          </p:cNvSpPr>
          <p:nvPr>
            <p:ph idx="1"/>
          </p:nvPr>
        </p:nvSpPr>
        <p:spPr/>
        <p:txBody>
          <a:bodyPr/>
          <a:lstStyle/>
          <a:p>
            <a:pPr lvl="0"/>
            <a:r>
              <a:rPr lang="en-US" dirty="0">
                <a:latin typeface="+mn-lt"/>
              </a:rPr>
              <a:t>Pays 67% of health and long-term costs of Alzheimer’s</a:t>
            </a:r>
          </a:p>
          <a:p>
            <a:pPr lvl="0"/>
            <a:r>
              <a:rPr lang="en-US" dirty="0">
                <a:latin typeface="+mn-lt"/>
              </a:rPr>
              <a:t>Nearly 1 in 5 Medicare dollars</a:t>
            </a:r>
          </a:p>
          <a:p>
            <a:pPr lvl="0"/>
            <a:r>
              <a:rPr lang="en-US" dirty="0">
                <a:latin typeface="+mn-lt"/>
              </a:rPr>
              <a:t>Per-person spending for those with Alzheimer’s:</a:t>
            </a:r>
          </a:p>
          <a:p>
            <a:pPr lvl="1"/>
            <a:r>
              <a:rPr lang="en-US" sz="2200" dirty="0">
                <a:latin typeface="+mn-lt"/>
              </a:rPr>
              <a:t>Medicare: 3 times higher than average</a:t>
            </a:r>
          </a:p>
          <a:p>
            <a:pPr lvl="1"/>
            <a:r>
              <a:rPr lang="en-US" sz="2200" dirty="0">
                <a:latin typeface="+mn-lt"/>
              </a:rPr>
              <a:t>Medicaid: 23 times higher than average</a:t>
            </a:r>
            <a:endParaRPr lang="en-US" sz="2200" baseline="30000" dirty="0">
              <a:latin typeface="+mn-lt"/>
              <a:ea typeface="MS Mincho" panose="02020609040205080304" pitchFamily="49" charset="-128"/>
              <a:cs typeface="Times New Roman" panose="02020603050405020304" pitchFamily="18" charset="0"/>
            </a:endParaRPr>
          </a:p>
          <a:p>
            <a:pPr marL="323850" lvl="1"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a:p>
            <a:pPr marL="323850" lvl="1"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a:p>
            <a:pPr marL="323850" lvl="1" indent="0" eaLnBrk="1" hangingPunct="1">
              <a:spcAft>
                <a:spcPts val="1200"/>
              </a:spcAft>
              <a:buNone/>
            </a:pPr>
            <a:endParaRPr lang="en-US" sz="1100" baseline="30000" dirty="0">
              <a:ea typeface="MS Mincho" panose="02020609040205080304" pitchFamily="49" charset="-128"/>
              <a:cs typeface="Times New Roman" panose="02020603050405020304" pitchFamily="18" charset="0"/>
            </a:endParaRPr>
          </a:p>
        </p:txBody>
      </p:sp>
      <p:sp>
        <p:nvSpPr>
          <p:cNvPr id="2" name="Title 1"/>
          <p:cNvSpPr>
            <a:spLocks noGrp="1"/>
          </p:cNvSpPr>
          <p:nvPr>
            <p:ph type="title"/>
          </p:nvPr>
        </p:nvSpPr>
        <p:spPr/>
        <p:txBody>
          <a:bodyPr/>
          <a:lstStyle/>
          <a:p>
            <a:pPr eaLnBrk="1" fontAlgn="auto" hangingPunct="1">
              <a:spcAft>
                <a:spcPts val="0"/>
              </a:spcAft>
              <a:defRPr/>
            </a:pPr>
            <a:r>
              <a:rPr lang="en-US" dirty="0"/>
              <a:t>Alzheimer’s: Medicare &amp; Medicaid</a:t>
            </a:r>
            <a:r>
              <a:rPr lang="en-US" sz="1800" baseline="80000" dirty="0"/>
              <a:t>17,18</a:t>
            </a:r>
            <a:endParaRPr lang="en-US" sz="2000" baseline="80000" dirty="0"/>
          </a:p>
        </p:txBody>
      </p:sp>
      <p:sp>
        <p:nvSpPr>
          <p:cNvPr id="4813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FFD9B26E-FFFF-4E47-A1D8-90578F815FE4}" type="slidenum">
              <a:rPr lang="en-US" altLang="en-US" smtClean="0">
                <a:solidFill>
                  <a:schemeClr val="accent2"/>
                </a:solidFill>
              </a:rPr>
              <a:pPr fontAlgn="base">
                <a:spcBef>
                  <a:spcPct val="0"/>
                </a:spcBef>
                <a:spcAft>
                  <a:spcPct val="0"/>
                </a:spcAft>
              </a:pPr>
              <a:t>17</a:t>
            </a:fld>
            <a:endParaRPr lang="en-US" altLang="en-US" dirty="0">
              <a:solidFill>
                <a:schemeClr val="accen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seven ascending stacks of gold coins illustrating the increasing costs of caring for Alzheimer's" title="Image of seven stacks of coins"/>
          <p:cNvPicPr>
            <a:picLocks noChangeAspect="1"/>
          </p:cNvPicPr>
          <p:nvPr/>
        </p:nvPicPr>
        <p:blipFill rotWithShape="1">
          <a:blip r:embed="rId3">
            <a:extLst>
              <a:ext uri="{28A0092B-C50C-407E-A947-70E740481C1C}">
                <a14:useLocalDpi xmlns:a14="http://schemas.microsoft.com/office/drawing/2010/main" val="0"/>
              </a:ext>
            </a:extLst>
          </a:blip>
          <a:srcRect l="4878" r="6969" b="1239"/>
          <a:stretch/>
        </p:blipFill>
        <p:spPr>
          <a:xfrm>
            <a:off x="5658598" y="3515017"/>
            <a:ext cx="2804160" cy="2330057"/>
          </a:xfrm>
          <a:prstGeom prst="rect">
            <a:avLst/>
          </a:prstGeom>
        </p:spPr>
      </p:pic>
      <p:sp>
        <p:nvSpPr>
          <p:cNvPr id="50179" name="Content Placeholder 2"/>
          <p:cNvSpPr>
            <a:spLocks noGrp="1"/>
          </p:cNvSpPr>
          <p:nvPr>
            <p:ph idx="1"/>
          </p:nvPr>
        </p:nvSpPr>
        <p:spPr/>
        <p:txBody>
          <a:bodyPr/>
          <a:lstStyle/>
          <a:p>
            <a:pPr eaLnBrk="1" hangingPunct="1">
              <a:spcAft>
                <a:spcPts val="1200"/>
              </a:spcAft>
            </a:pPr>
            <a:r>
              <a:rPr lang="en-US" altLang="en-US" dirty="0">
                <a:latin typeface="+mn-lt"/>
              </a:rPr>
              <a:t>Total annual costs over $1.1 trillion</a:t>
            </a:r>
          </a:p>
          <a:p>
            <a:pPr eaLnBrk="1" hangingPunct="1">
              <a:spcAft>
                <a:spcPts val="1200"/>
              </a:spcAft>
            </a:pPr>
            <a:r>
              <a:rPr lang="en-US" altLang="en-US" dirty="0">
                <a:solidFill>
                  <a:schemeClr val="tx1"/>
                </a:solidFill>
                <a:latin typeface="+mn-lt"/>
              </a:rPr>
              <a:t>Annual costs to Medicare: $559 billion (over 300% increase)</a:t>
            </a:r>
          </a:p>
          <a:p>
            <a:pPr eaLnBrk="1" hangingPunct="1">
              <a:spcAft>
                <a:spcPts val="1200"/>
              </a:spcAft>
            </a:pPr>
            <a:r>
              <a:rPr lang="en-US" altLang="en-US" dirty="0">
                <a:solidFill>
                  <a:schemeClr val="tx1"/>
                </a:solidFill>
                <a:latin typeface="+mn-lt"/>
              </a:rPr>
              <a:t>Out-of-pocket costs: $198 billion </a:t>
            </a:r>
          </a:p>
          <a:p>
            <a:pPr marL="0" indent="0" eaLnBrk="1" hangingPunct="1">
              <a:spcAft>
                <a:spcPts val="1200"/>
              </a:spcAft>
              <a:buNone/>
            </a:pPr>
            <a:endParaRPr lang="en-US" altLang="en-US" dirty="0"/>
          </a:p>
          <a:p>
            <a:pPr marL="0" indent="0" eaLnBrk="1" hangingPunct="1">
              <a:spcAft>
                <a:spcPts val="1200"/>
              </a:spcAft>
              <a:buNone/>
            </a:pPr>
            <a:endParaRPr lang="en-US" altLang="en-US" dirty="0"/>
          </a:p>
          <a:p>
            <a:pPr marL="0" indent="0" eaLnBrk="1" hangingPunct="1">
              <a:spcAft>
                <a:spcPts val="1200"/>
              </a:spcAft>
              <a:buNone/>
            </a:pPr>
            <a:endParaRPr lang="en-US" altLang="en-US" sz="900" dirty="0"/>
          </a:p>
        </p:txBody>
      </p:sp>
      <p:sp>
        <p:nvSpPr>
          <p:cNvPr id="501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C815246-493D-4E2F-822B-F9D50747F5E4}" type="slidenum">
              <a:rPr lang="en-US" altLang="en-US" smtClean="0">
                <a:solidFill>
                  <a:schemeClr val="accent2"/>
                </a:solidFill>
              </a:rPr>
              <a:pPr fontAlgn="base">
                <a:spcBef>
                  <a:spcPct val="0"/>
                </a:spcBef>
                <a:spcAft>
                  <a:spcPct val="0"/>
                </a:spcAft>
              </a:pPr>
              <a:t>18</a:t>
            </a:fld>
            <a:endParaRPr lang="en-US" altLang="en-US" dirty="0">
              <a:solidFill>
                <a:schemeClr val="accent2"/>
              </a:solidFill>
            </a:endParaRPr>
          </a:p>
        </p:txBody>
      </p:sp>
      <p:sp>
        <p:nvSpPr>
          <p:cNvPr id="2" name="Title 1"/>
          <p:cNvSpPr>
            <a:spLocks noGrp="1"/>
          </p:cNvSpPr>
          <p:nvPr>
            <p:ph type="title"/>
          </p:nvPr>
        </p:nvSpPr>
        <p:spPr/>
        <p:txBody>
          <a:bodyPr/>
          <a:lstStyle/>
          <a:p>
            <a:pPr eaLnBrk="1" fontAlgn="auto" hangingPunct="1">
              <a:spcAft>
                <a:spcPts val="0"/>
              </a:spcAft>
              <a:defRPr/>
            </a:pPr>
            <a:r>
              <a:rPr lang="en-US" dirty="0"/>
              <a:t>Alzheimer’s: Projected Costs (2050)</a:t>
            </a:r>
            <a:r>
              <a:rPr lang="en-US" sz="1800" baseline="80000" dirty="0"/>
              <a:t>19,20</a:t>
            </a:r>
            <a:endParaRPr lang="en-US" sz="2000" baseline="80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581025" y="4541838"/>
            <a:ext cx="7989888" cy="600075"/>
          </a:xfrm>
        </p:spPr>
        <p:txBody>
          <a:bodyPr rtlCol="0"/>
          <a:lstStyle/>
          <a:p>
            <a:pPr eaLnBrk="1" fontAlgn="auto" hangingPunct="1">
              <a:defRPr/>
            </a:pPr>
            <a:r>
              <a:rPr lang="en-US" dirty="0"/>
              <a:t>Alzheimer’s Disease – A Public Health Crisis</a:t>
            </a:r>
          </a:p>
        </p:txBody>
      </p:sp>
      <p:sp>
        <p:nvSpPr>
          <p:cNvPr id="6" name="Title 5"/>
          <p:cNvSpPr>
            <a:spLocks noGrp="1"/>
          </p:cNvSpPr>
          <p:nvPr>
            <p:ph type="title"/>
          </p:nvPr>
        </p:nvSpPr>
        <p:spPr>
          <a:xfrm>
            <a:off x="581025" y="3036888"/>
            <a:ext cx="7989888" cy="1504950"/>
          </a:xfrm>
        </p:spPr>
        <p:txBody>
          <a:bodyPr/>
          <a:lstStyle/>
          <a:p>
            <a:pPr eaLnBrk="1" fontAlgn="auto" hangingPunct="1">
              <a:spcAft>
                <a:spcPts val="0"/>
              </a:spcAft>
              <a:defRPr/>
            </a:pPr>
            <a:r>
              <a:rPr lang="en-US" dirty="0"/>
              <a:t>Care burden</a:t>
            </a:r>
          </a:p>
        </p:txBody>
      </p:sp>
      <p:sp>
        <p:nvSpPr>
          <p:cNvPr id="2" name="Slide Number Placeholder 1"/>
          <p:cNvSpPr>
            <a:spLocks noGrp="1"/>
          </p:cNvSpPr>
          <p:nvPr>
            <p:ph type="sldNum" sz="quarter" idx="12"/>
          </p:nvPr>
        </p:nvSpPr>
        <p:spPr/>
        <p:txBody>
          <a:bodyPr/>
          <a:lstStyle/>
          <a:p>
            <a:pPr>
              <a:defRPr/>
            </a:pPr>
            <a:fld id="{5FDA170E-EDBD-40D0-BE84-648B6CA85FC9}" type="slidenum">
              <a:rPr lang="en-US"/>
              <a:pPr>
                <a:defRPr/>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192" y="2228003"/>
            <a:ext cx="7989752" cy="3801605"/>
          </a:xfrm>
        </p:spPr>
        <p:txBody>
          <a:bodyPr rtlCol="0">
            <a:noAutofit/>
          </a:bodyPr>
          <a:lstStyle/>
          <a:p>
            <a:pPr lvl="0">
              <a:lnSpc>
                <a:spcPct val="120000"/>
              </a:lnSpc>
            </a:pPr>
            <a:r>
              <a:rPr lang="en-US" sz="2000" dirty="0">
                <a:latin typeface="+mn-lt"/>
              </a:rPr>
              <a:t>Provide a general description of dementia and Alzheimer’s disease</a:t>
            </a:r>
          </a:p>
          <a:p>
            <a:pPr lvl="0">
              <a:lnSpc>
                <a:spcPct val="120000"/>
              </a:lnSpc>
            </a:pPr>
            <a:r>
              <a:rPr lang="en-US" sz="2000" dirty="0">
                <a:latin typeface="+mn-lt"/>
              </a:rPr>
              <a:t>Explain the current and projected scope of the epidemic</a:t>
            </a:r>
          </a:p>
          <a:p>
            <a:pPr lvl="0">
              <a:lnSpc>
                <a:spcPct val="120000"/>
              </a:lnSpc>
            </a:pPr>
            <a:r>
              <a:rPr lang="en-US" sz="2000" dirty="0">
                <a:latin typeface="+mn-lt"/>
              </a:rPr>
              <a:t>Discuss the cost burden of Alzheimer’s for federal/state governments and individuals/caregivers</a:t>
            </a:r>
          </a:p>
          <a:p>
            <a:pPr lvl="0">
              <a:lnSpc>
                <a:spcPct val="120000"/>
              </a:lnSpc>
            </a:pPr>
            <a:r>
              <a:rPr lang="en-US" sz="2000" dirty="0">
                <a:latin typeface="+mn-lt"/>
              </a:rPr>
              <a:t>Describe the care burden of Alzheimer’s, including caregivers and the health care system</a:t>
            </a:r>
          </a:p>
          <a:p>
            <a:pPr lvl="0">
              <a:lnSpc>
                <a:spcPct val="120000"/>
              </a:lnSpc>
            </a:pPr>
            <a:r>
              <a:rPr lang="en-US" sz="2000" dirty="0">
                <a:latin typeface="+mn-lt"/>
              </a:rPr>
              <a:t>Identify health disparities related to Alzheimer’s and other dementias</a:t>
            </a:r>
          </a:p>
          <a:p>
            <a:pPr lvl="0">
              <a:lnSpc>
                <a:spcPct val="120000"/>
              </a:lnSpc>
            </a:pPr>
            <a:r>
              <a:rPr lang="en-US" sz="2000" dirty="0">
                <a:latin typeface="+mn-lt"/>
              </a:rPr>
              <a:t>Explain why public health must play a role in addressing the Alzheimer’s epidemic</a:t>
            </a:r>
          </a:p>
        </p:txBody>
      </p:sp>
      <p:sp>
        <p:nvSpPr>
          <p:cNvPr id="2" name="Title 1"/>
          <p:cNvSpPr>
            <a:spLocks noGrp="1"/>
          </p:cNvSpPr>
          <p:nvPr>
            <p:ph type="title"/>
          </p:nvPr>
        </p:nvSpPr>
        <p:spPr/>
        <p:txBody>
          <a:bodyPr/>
          <a:lstStyle/>
          <a:p>
            <a:pPr eaLnBrk="1" fontAlgn="auto" hangingPunct="1">
              <a:spcAft>
                <a:spcPts val="0"/>
              </a:spcAft>
              <a:defRPr/>
            </a:pPr>
            <a:r>
              <a:rPr lang="en-US" dirty="0"/>
              <a:t>Learning Objectives</a:t>
            </a:r>
          </a:p>
        </p:txBody>
      </p:sp>
      <p:sp>
        <p:nvSpPr>
          <p:cNvPr id="153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01410DB-50C3-4A0A-AE4B-D4FFDBA5BDC5}" type="slidenum">
              <a:rPr lang="en-US" altLang="en-US" smtClean="0">
                <a:solidFill>
                  <a:schemeClr val="accent2"/>
                </a:solidFill>
              </a:rPr>
              <a:pPr fontAlgn="base">
                <a:spcBef>
                  <a:spcPct val="0"/>
                </a:spcBef>
                <a:spcAft>
                  <a:spcPct val="0"/>
                </a:spcAft>
              </a:pPr>
              <a:t>2</a:t>
            </a:fld>
            <a:endParaRPr lang="en-US" altLang="en-US" dirty="0">
              <a:solidFill>
                <a:schemeClr val="accen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de and Older Person Smiling, located in a residential setting" title="Aide and Older Person Smiling"/>
          <p:cNvPicPr>
            <a:picLocks noChangeAspect="1"/>
          </p:cNvPicPr>
          <p:nvPr/>
        </p:nvPicPr>
        <p:blipFill>
          <a:blip r:embed="rId3"/>
          <a:stretch>
            <a:fillRect/>
          </a:stretch>
        </p:blipFill>
        <p:spPr>
          <a:xfrm>
            <a:off x="4359275" y="3184525"/>
            <a:ext cx="3825875" cy="2551113"/>
          </a:xfrm>
          <a:prstGeom prst="rect">
            <a:avLst/>
          </a:prstGeom>
          <a:ln w="38100" cmpd="sng">
            <a:solidFill>
              <a:srgbClr val="7F7F7F"/>
            </a:solidFill>
          </a:ln>
        </p:spPr>
      </p:pic>
      <p:sp>
        <p:nvSpPr>
          <p:cNvPr id="54276" name="Content Placeholder 2"/>
          <p:cNvSpPr>
            <a:spLocks noGrp="1"/>
          </p:cNvSpPr>
          <p:nvPr>
            <p:ph idx="1"/>
          </p:nvPr>
        </p:nvSpPr>
        <p:spPr/>
        <p:txBody>
          <a:bodyPr anchor="t"/>
          <a:lstStyle/>
          <a:p>
            <a:pPr eaLnBrk="1" hangingPunct="1">
              <a:spcAft>
                <a:spcPts val="1200"/>
              </a:spcAft>
            </a:pPr>
            <a:r>
              <a:rPr lang="en-US" altLang="en-US" dirty="0">
                <a:latin typeface="+mn-lt"/>
              </a:rPr>
              <a:t>Caregivers (family or friends)</a:t>
            </a:r>
          </a:p>
          <a:p>
            <a:pPr eaLnBrk="1" hangingPunct="1">
              <a:spcAft>
                <a:spcPts val="1200"/>
              </a:spcAft>
            </a:pPr>
            <a:r>
              <a:rPr lang="en-US" altLang="en-US" dirty="0">
                <a:latin typeface="+mn-lt"/>
              </a:rPr>
              <a:t>Health care providers</a:t>
            </a:r>
          </a:p>
          <a:p>
            <a:pPr eaLnBrk="1" hangingPunct="1">
              <a:spcAft>
                <a:spcPts val="1200"/>
              </a:spcAft>
            </a:pPr>
            <a:r>
              <a:rPr lang="en-US" altLang="en-US" dirty="0">
                <a:latin typeface="+mn-lt"/>
              </a:rPr>
              <a:t>Paid care providers </a:t>
            </a:r>
          </a:p>
        </p:txBody>
      </p:sp>
      <p:sp>
        <p:nvSpPr>
          <p:cNvPr id="2" name="Title 1"/>
          <p:cNvSpPr>
            <a:spLocks noGrp="1"/>
          </p:cNvSpPr>
          <p:nvPr>
            <p:ph type="title"/>
          </p:nvPr>
        </p:nvSpPr>
        <p:spPr/>
        <p:txBody>
          <a:bodyPr/>
          <a:lstStyle/>
          <a:p>
            <a:pPr eaLnBrk="1" fontAlgn="auto" hangingPunct="1">
              <a:spcAft>
                <a:spcPts val="0"/>
              </a:spcAft>
              <a:defRPr/>
            </a:pPr>
            <a:r>
              <a:rPr lang="en-US" dirty="0"/>
              <a:t>Care Workforce</a:t>
            </a:r>
          </a:p>
        </p:txBody>
      </p:sp>
      <p:sp>
        <p:nvSpPr>
          <p:cNvPr id="54277"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E5CA7F7-11D1-47EE-9DD7-E707760A7DA8}" type="slidenum">
              <a:rPr lang="en-US" altLang="en-US" smtClean="0">
                <a:solidFill>
                  <a:schemeClr val="accent2"/>
                </a:solidFill>
              </a:rPr>
              <a:pPr fontAlgn="base">
                <a:spcBef>
                  <a:spcPct val="0"/>
                </a:spcBef>
                <a:spcAft>
                  <a:spcPct val="0"/>
                </a:spcAft>
              </a:pPr>
              <a:t>20</a:t>
            </a:fld>
            <a:endParaRPr lang="en-US" altLang="en-US" dirty="0">
              <a:solidFill>
                <a:schemeClr val="accent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idx="1"/>
          </p:nvPr>
        </p:nvSpPr>
        <p:spPr/>
        <p:txBody>
          <a:bodyPr/>
          <a:lstStyle/>
          <a:p>
            <a:pPr eaLnBrk="1" hangingPunct="1"/>
            <a:r>
              <a:rPr lang="en-US" altLang="en-US" dirty="0">
                <a:latin typeface="+mn-lt"/>
              </a:rPr>
              <a:t>83% of care provided to older adults is by family members, friends or other unpaid caregivers</a:t>
            </a:r>
          </a:p>
          <a:p>
            <a:pPr eaLnBrk="1" hangingPunct="1"/>
            <a:r>
              <a:rPr lang="en-US" altLang="en-US" dirty="0">
                <a:latin typeface="+mn-lt"/>
              </a:rPr>
              <a:t>70% of people with Alzheimer’s live in the community</a:t>
            </a:r>
          </a:p>
          <a:p>
            <a:pPr eaLnBrk="1" hangingPunct="1"/>
            <a:r>
              <a:rPr lang="en-US" altLang="en-US" dirty="0">
                <a:latin typeface="+mn-lt"/>
              </a:rPr>
              <a:t>Over 16 million caregivers (family and friends)</a:t>
            </a:r>
          </a:p>
          <a:p>
            <a:pPr eaLnBrk="1" hangingPunct="1"/>
            <a:r>
              <a:rPr lang="en-US" altLang="en-US" dirty="0">
                <a:latin typeface="+mn-lt"/>
              </a:rPr>
              <a:t>18.5 billion hours of unpaid care annually</a:t>
            </a:r>
          </a:p>
          <a:p>
            <a:pPr eaLnBrk="1" hangingPunct="1"/>
            <a:r>
              <a:rPr lang="en-US" altLang="en-US" dirty="0">
                <a:latin typeface="+mn-lt"/>
              </a:rPr>
              <a:t>Unpaid care valued at $233.9 billion (2018)</a:t>
            </a:r>
          </a:p>
          <a:p>
            <a:pPr marL="0" indent="0" eaLnBrk="1" hangingPunct="1">
              <a:buNone/>
            </a:pPr>
            <a:endParaRPr lang="en-US" altLang="en-US" sz="2400" dirty="0"/>
          </a:p>
        </p:txBody>
      </p:sp>
      <p:sp>
        <p:nvSpPr>
          <p:cNvPr id="2" name="Title 1"/>
          <p:cNvSpPr>
            <a:spLocks noGrp="1"/>
          </p:cNvSpPr>
          <p:nvPr>
            <p:ph type="title"/>
          </p:nvPr>
        </p:nvSpPr>
        <p:spPr/>
        <p:txBody>
          <a:bodyPr/>
          <a:lstStyle/>
          <a:p>
            <a:pPr eaLnBrk="1" fontAlgn="auto" hangingPunct="1">
              <a:spcAft>
                <a:spcPts val="0"/>
              </a:spcAft>
              <a:defRPr/>
            </a:pPr>
            <a:r>
              <a:rPr lang="en-US" dirty="0"/>
              <a:t>Alzheimer’s &amp; Dementia Caregivers</a:t>
            </a:r>
            <a:r>
              <a:rPr lang="en-US" sz="1800" baseline="80000" dirty="0"/>
              <a:t>21</a:t>
            </a:r>
            <a:endParaRPr lang="en-US" sz="2000" baseline="80000" dirty="0"/>
          </a:p>
        </p:txBody>
      </p:sp>
      <p:sp>
        <p:nvSpPr>
          <p:cNvPr id="563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9B09E94-1D21-4885-BACB-876368CE7DEE}" type="slidenum">
              <a:rPr lang="en-US" altLang="en-US" smtClean="0">
                <a:solidFill>
                  <a:schemeClr val="accent2"/>
                </a:solidFill>
              </a:rPr>
              <a:pPr fontAlgn="base">
                <a:spcBef>
                  <a:spcPct val="0"/>
                </a:spcBef>
                <a:spcAft>
                  <a:spcPct val="0"/>
                </a:spcAft>
              </a:pPr>
              <a:t>21</a:t>
            </a:fld>
            <a:endParaRPr lang="en-US" altLang="en-US" dirty="0">
              <a:solidFill>
                <a:schemeClr val="accen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025" y="2227263"/>
            <a:ext cx="7989888" cy="3632200"/>
          </a:xfrm>
        </p:spPr>
        <p:txBody>
          <a:bodyPr rtlCol="0">
            <a:normAutofit/>
          </a:bodyPr>
          <a:lstStyle/>
          <a:p>
            <a:pPr marL="0" indent="0" algn="ctr" eaLnBrk="1" fontAlgn="auto" hangingPunct="1">
              <a:buFont typeface="Wingdings 2" panose="05020102010507070707" pitchFamily="18" charset="2"/>
              <a:buNone/>
              <a:defRPr/>
            </a:pPr>
            <a:endParaRPr lang="en-US" sz="3600" dirty="0"/>
          </a:p>
          <a:p>
            <a:pPr marL="0" indent="0" algn="ctr" eaLnBrk="1" fontAlgn="auto" hangingPunct="1">
              <a:buFont typeface="Wingdings 2" panose="05020102010507070707" pitchFamily="18" charset="2"/>
              <a:buNone/>
              <a:defRPr/>
            </a:pPr>
            <a:endParaRPr lang="en-US" sz="3600" dirty="0"/>
          </a:p>
          <a:p>
            <a:pPr marL="0" indent="0" algn="ctr" eaLnBrk="1" fontAlgn="auto" hangingPunct="1">
              <a:buFont typeface="Wingdings 2" panose="05020102010507070707" pitchFamily="18" charset="2"/>
              <a:buNone/>
              <a:defRPr/>
            </a:pPr>
            <a:endParaRPr lang="en-US" sz="3600" dirty="0"/>
          </a:p>
          <a:p>
            <a:pPr marL="0" indent="0" algn="ctr" eaLnBrk="1" fontAlgn="auto" hangingPunct="1">
              <a:buFont typeface="Wingdings 2" panose="05020102010507070707" pitchFamily="18" charset="2"/>
              <a:buNone/>
              <a:defRPr/>
            </a:pPr>
            <a:r>
              <a:rPr lang="en-US" sz="3200" dirty="0">
                <a:latin typeface="+mn-lt"/>
              </a:rPr>
              <a:t>What might be the roles and responsibilities of a caregiver for someone with Alzheimer’s?</a:t>
            </a:r>
          </a:p>
        </p:txBody>
      </p:sp>
      <p:sp>
        <p:nvSpPr>
          <p:cNvPr id="5" name="Action Button: Help 4" descr="Question mark indicating discussion question" title="Question mark">
            <a:hlinkClick r:id="" action="ppaction://noaction" highlightClick="1"/>
          </p:cNvPr>
          <p:cNvSpPr/>
          <p:nvPr/>
        </p:nvSpPr>
        <p:spPr>
          <a:xfrm>
            <a:off x="3762375" y="2462213"/>
            <a:ext cx="1606550" cy="1438275"/>
          </a:xfrm>
          <a:prstGeom prst="actionButtonHelp">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p:txBody>
          <a:bodyPr/>
          <a:lstStyle/>
          <a:p>
            <a:pPr eaLnBrk="1" fontAlgn="auto" hangingPunct="1">
              <a:spcAft>
                <a:spcPts val="0"/>
              </a:spcAft>
              <a:defRPr/>
            </a:pPr>
            <a:r>
              <a:rPr lang="en-US" dirty="0"/>
              <a:t>Discussion Question 2</a:t>
            </a:r>
          </a:p>
        </p:txBody>
      </p:sp>
      <p:sp>
        <p:nvSpPr>
          <p:cNvPr id="583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4F7945D-ED51-44E0-93F6-358961AB5B03}" type="slidenum">
              <a:rPr lang="en-US" altLang="en-US" smtClean="0">
                <a:solidFill>
                  <a:schemeClr val="accent2"/>
                </a:solidFill>
              </a:rPr>
              <a:pPr fontAlgn="base">
                <a:spcBef>
                  <a:spcPct val="0"/>
                </a:spcBef>
                <a:spcAft>
                  <a:spcPct val="0"/>
                </a:spcAft>
              </a:pPr>
              <a:t>22</a:t>
            </a:fld>
            <a:endParaRPr lang="en-US" altLang="en-US" dirty="0">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middle-aged woman used to illustrate the typical caregiver is a middle-age female.." title="Head shot of middle-aged wom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678" y="3407096"/>
            <a:ext cx="2547398" cy="1698265"/>
          </a:xfrm>
          <a:prstGeom prst="rect">
            <a:avLst/>
          </a:prstGeom>
        </p:spPr>
      </p:pic>
      <p:sp>
        <p:nvSpPr>
          <p:cNvPr id="60419" name="Content Placeholder 2"/>
          <p:cNvSpPr>
            <a:spLocks noGrp="1"/>
          </p:cNvSpPr>
          <p:nvPr>
            <p:ph idx="1"/>
          </p:nvPr>
        </p:nvSpPr>
        <p:spPr/>
        <p:txBody>
          <a:bodyPr/>
          <a:lstStyle/>
          <a:p>
            <a:pPr lvl="0"/>
            <a:r>
              <a:rPr lang="en-US" dirty="0">
                <a:latin typeface="+mn-lt"/>
              </a:rPr>
              <a:t>Caregiver profile</a:t>
            </a:r>
          </a:p>
          <a:p>
            <a:pPr lvl="1">
              <a:buFont typeface="Courier New" panose="02070309020205020404" pitchFamily="49" charset="0"/>
              <a:buChar char="o"/>
            </a:pPr>
            <a:r>
              <a:rPr lang="en-US" sz="2200" dirty="0">
                <a:latin typeface="+mn-lt"/>
              </a:rPr>
              <a:t>2/3 are women (typically daughter or wife)</a:t>
            </a:r>
          </a:p>
          <a:p>
            <a:pPr lvl="1">
              <a:buFont typeface="Courier New" panose="02070309020205020404" pitchFamily="49" charset="0"/>
              <a:buChar char="o"/>
            </a:pPr>
            <a:r>
              <a:rPr lang="en-US" sz="2200" dirty="0">
                <a:latin typeface="+mn-lt"/>
              </a:rPr>
              <a:t>Middle-aged</a:t>
            </a:r>
          </a:p>
          <a:p>
            <a:pPr lvl="1">
              <a:buFont typeface="Courier New" panose="02070309020205020404" pitchFamily="49" charset="0"/>
              <a:buChar char="o"/>
            </a:pPr>
            <a:r>
              <a:rPr lang="en-US" sz="2200" dirty="0">
                <a:latin typeface="+mn-lt"/>
              </a:rPr>
              <a:t>Over half currently employed</a:t>
            </a:r>
          </a:p>
          <a:p>
            <a:pPr lvl="0"/>
            <a:r>
              <a:rPr lang="en-US" dirty="0">
                <a:latin typeface="+mn-lt"/>
              </a:rPr>
              <a:t>Caregiving responsibilities</a:t>
            </a:r>
          </a:p>
          <a:p>
            <a:pPr lvl="1">
              <a:buFont typeface="Courier New" panose="02070309020205020404" pitchFamily="49" charset="0"/>
              <a:buChar char="o"/>
            </a:pPr>
            <a:r>
              <a:rPr lang="en-US" sz="2200" dirty="0">
                <a:latin typeface="+mn-lt"/>
              </a:rPr>
              <a:t>Help with activities of daily living  </a:t>
            </a:r>
          </a:p>
          <a:p>
            <a:pPr lvl="1">
              <a:buFont typeface="Courier New" panose="02070309020205020404" pitchFamily="49" charset="0"/>
              <a:buChar char="o"/>
            </a:pPr>
            <a:r>
              <a:rPr lang="en-US" sz="2200" dirty="0">
                <a:latin typeface="+mn-lt"/>
              </a:rPr>
              <a:t>Medical and financial management </a:t>
            </a:r>
          </a:p>
          <a:p>
            <a:pPr lvl="1">
              <a:buFont typeface="Courier New" panose="02070309020205020404" pitchFamily="49" charset="0"/>
              <a:buChar char="o"/>
            </a:pPr>
            <a:r>
              <a:rPr lang="en-US" sz="2200" dirty="0">
                <a:latin typeface="+mn-lt"/>
              </a:rPr>
              <a:t>Provide increasing levels of care as disease progresses</a:t>
            </a:r>
            <a:endParaRPr lang="en-US" sz="800" dirty="0"/>
          </a:p>
        </p:txBody>
      </p:sp>
      <p:sp>
        <p:nvSpPr>
          <p:cNvPr id="604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183DD5CF-A5F2-4232-8F87-DE482A2EDEE9}" type="slidenum">
              <a:rPr lang="en-US" altLang="en-US" smtClean="0">
                <a:solidFill>
                  <a:schemeClr val="accent2"/>
                </a:solidFill>
              </a:rPr>
              <a:pPr fontAlgn="base">
                <a:spcBef>
                  <a:spcPct val="0"/>
                </a:spcBef>
                <a:spcAft>
                  <a:spcPct val="0"/>
                </a:spcAft>
              </a:pPr>
              <a:t>23</a:t>
            </a:fld>
            <a:endParaRPr lang="en-US" altLang="en-US" dirty="0">
              <a:solidFill>
                <a:schemeClr val="accent2"/>
              </a:solidFill>
            </a:endParaRPr>
          </a:p>
        </p:txBody>
      </p:sp>
      <p:sp>
        <p:nvSpPr>
          <p:cNvPr id="2" name="Title 1"/>
          <p:cNvSpPr>
            <a:spLocks noGrp="1"/>
          </p:cNvSpPr>
          <p:nvPr>
            <p:ph type="title"/>
          </p:nvPr>
        </p:nvSpPr>
        <p:spPr/>
        <p:txBody>
          <a:bodyPr/>
          <a:lstStyle/>
          <a:p>
            <a:pPr eaLnBrk="1" fontAlgn="auto" hangingPunct="1">
              <a:spcAft>
                <a:spcPts val="0"/>
              </a:spcAft>
              <a:defRPr/>
            </a:pPr>
            <a:r>
              <a:rPr lang="en-US" dirty="0"/>
              <a:t>Alzheimer’s &amp; Dementia Caregivers</a:t>
            </a:r>
            <a:r>
              <a:rPr lang="en-US" sz="1800" baseline="80000" dirty="0"/>
              <a:t>22,23</a:t>
            </a:r>
            <a:endParaRPr lang="en-US" sz="2000" baseline="80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man and woman outside, smiling at each other. Woman is on a swing and man is standing next to her. " title="Image of older man and woman smil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065" y="2966297"/>
            <a:ext cx="2708238" cy="1793768"/>
          </a:xfrm>
          <a:prstGeom prst="rect">
            <a:avLst/>
          </a:prstGeom>
        </p:spPr>
      </p:pic>
      <p:sp>
        <p:nvSpPr>
          <p:cNvPr id="62468" name="Content Placeholder 2"/>
          <p:cNvSpPr>
            <a:spLocks noGrp="1"/>
          </p:cNvSpPr>
          <p:nvPr>
            <p:ph idx="1"/>
          </p:nvPr>
        </p:nvSpPr>
        <p:spPr>
          <a:xfrm>
            <a:off x="581192" y="2228003"/>
            <a:ext cx="4914261" cy="3630795"/>
          </a:xfrm>
        </p:spPr>
        <p:txBody>
          <a:bodyPr/>
          <a:lstStyle/>
          <a:p>
            <a:pPr eaLnBrk="1" hangingPunct="1">
              <a:spcAft>
                <a:spcPts val="1200"/>
              </a:spcAft>
            </a:pPr>
            <a:r>
              <a:rPr lang="en-US" altLang="en-US" dirty="0">
                <a:latin typeface="+mn-lt"/>
              </a:rPr>
              <a:t>Physical, psychological, social challenges</a:t>
            </a:r>
          </a:p>
          <a:p>
            <a:pPr lvl="1" eaLnBrk="1" hangingPunct="1">
              <a:spcAft>
                <a:spcPts val="1200"/>
              </a:spcAft>
              <a:buFont typeface="Courier New" panose="02070309020205020404" pitchFamily="49" charset="0"/>
              <a:buChar char="o"/>
            </a:pPr>
            <a:r>
              <a:rPr lang="en-US" altLang="en-US" sz="2200" dirty="0">
                <a:latin typeface="+mn-lt"/>
              </a:rPr>
              <a:t>$</a:t>
            </a:r>
            <a:r>
              <a:rPr lang="en-US" altLang="en-US" sz="2200" dirty="0">
                <a:solidFill>
                  <a:schemeClr val="tx1"/>
                </a:solidFill>
                <a:latin typeface="+mn-lt"/>
              </a:rPr>
              <a:t>11.8 billion additional </a:t>
            </a:r>
            <a:br>
              <a:rPr lang="en-US" altLang="en-US" sz="2200" dirty="0">
                <a:solidFill>
                  <a:schemeClr val="tx1"/>
                </a:solidFill>
                <a:latin typeface="+mn-lt"/>
              </a:rPr>
            </a:br>
            <a:r>
              <a:rPr lang="en-US" altLang="en-US" sz="2200" dirty="0">
                <a:solidFill>
                  <a:schemeClr val="tx1"/>
                </a:solidFill>
                <a:latin typeface="+mn-lt"/>
              </a:rPr>
              <a:t>health care costs (2018)</a:t>
            </a:r>
          </a:p>
          <a:p>
            <a:pPr lvl="1" eaLnBrk="1" hangingPunct="1">
              <a:spcAft>
                <a:spcPts val="1200"/>
              </a:spcAft>
              <a:buFont typeface="Courier New" panose="02070309020205020404" pitchFamily="49" charset="0"/>
              <a:buChar char="o"/>
            </a:pPr>
            <a:r>
              <a:rPr lang="en-US" altLang="en-US" sz="2200" dirty="0">
                <a:latin typeface="+mn-lt"/>
              </a:rPr>
              <a:t>60% rate emotional stress as high or very high</a:t>
            </a:r>
          </a:p>
          <a:p>
            <a:pPr lvl="1" eaLnBrk="1" hangingPunct="1">
              <a:spcAft>
                <a:spcPts val="1200"/>
              </a:spcAft>
              <a:buFont typeface="Courier New" panose="02070309020205020404" pitchFamily="49" charset="0"/>
              <a:buChar char="o"/>
            </a:pPr>
            <a:r>
              <a:rPr lang="en-US" altLang="en-US" sz="2200" dirty="0">
                <a:latin typeface="+mn-lt"/>
              </a:rPr>
              <a:t>30-40% suffer from depression</a:t>
            </a:r>
          </a:p>
          <a:p>
            <a:pPr lvl="1" eaLnBrk="1" hangingPunct="1">
              <a:spcAft>
                <a:spcPts val="1200"/>
              </a:spcAft>
              <a:buFont typeface="Courier New" panose="02070309020205020404" pitchFamily="49" charset="0"/>
              <a:buChar char="o"/>
            </a:pPr>
            <a:r>
              <a:rPr lang="en-US" sz="2200" dirty="0">
                <a:latin typeface="+mn-lt"/>
              </a:rPr>
              <a:t>Increased likelihood of new or worsening health problems</a:t>
            </a:r>
            <a:endParaRPr lang="en-US" altLang="en-US" sz="2200" dirty="0">
              <a:latin typeface="+mn-lt"/>
            </a:endParaRPr>
          </a:p>
        </p:txBody>
      </p:sp>
      <p:sp>
        <p:nvSpPr>
          <p:cNvPr id="2" name="Title 1"/>
          <p:cNvSpPr>
            <a:spLocks noGrp="1"/>
          </p:cNvSpPr>
          <p:nvPr>
            <p:ph type="title"/>
          </p:nvPr>
        </p:nvSpPr>
        <p:spPr/>
        <p:txBody>
          <a:bodyPr/>
          <a:lstStyle/>
          <a:p>
            <a:pPr eaLnBrk="1" fontAlgn="auto" hangingPunct="1">
              <a:spcAft>
                <a:spcPts val="0"/>
              </a:spcAft>
              <a:defRPr/>
            </a:pPr>
            <a:r>
              <a:rPr lang="en-US" dirty="0"/>
              <a:t>Caregivers: Challenges</a:t>
            </a:r>
            <a:r>
              <a:rPr lang="en-US" sz="1800" baseline="80000" dirty="0"/>
              <a:t>24</a:t>
            </a:r>
            <a:endParaRPr lang="en-US" sz="2000" baseline="80000" dirty="0"/>
          </a:p>
        </p:txBody>
      </p:sp>
      <p:sp>
        <p:nvSpPr>
          <p:cNvPr id="6246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DF20A20-86C0-46C2-AA42-8D40ED27DE72}" type="slidenum">
              <a:rPr lang="en-US" altLang="en-US" smtClean="0">
                <a:solidFill>
                  <a:schemeClr val="accent2"/>
                </a:solidFill>
              </a:rPr>
              <a:pPr fontAlgn="base">
                <a:spcBef>
                  <a:spcPct val="0"/>
                </a:spcBef>
                <a:spcAft>
                  <a:spcPct val="0"/>
                </a:spcAft>
              </a:pPr>
              <a:t>24</a:t>
            </a:fld>
            <a:endParaRPr lang="en-US" altLang="en-US" dirty="0">
              <a:solidFill>
                <a:schemeClr val="accen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p:txBody>
          <a:bodyPr>
            <a:normAutofit/>
          </a:bodyPr>
          <a:lstStyle/>
          <a:p>
            <a:pPr lvl="0">
              <a:spcBef>
                <a:spcPts val="600"/>
              </a:spcBef>
            </a:pPr>
            <a:r>
              <a:rPr lang="en-US" dirty="0">
                <a:solidFill>
                  <a:schemeClr val="tx1"/>
                </a:solidFill>
                <a:latin typeface="+mn-lt"/>
                <a:ea typeface="Verdana" panose="020B0604030504040204" pitchFamily="34" charset="0"/>
                <a:cs typeface="Times New Roman" panose="02020603050405020304" pitchFamily="18" charset="0"/>
              </a:rPr>
              <a:t>Went in late/ left early/ took time off (57%)</a:t>
            </a:r>
          </a:p>
          <a:p>
            <a:pPr lvl="0">
              <a:spcBef>
                <a:spcPts val="600"/>
              </a:spcBef>
            </a:pPr>
            <a:r>
              <a:rPr lang="en-US" dirty="0">
                <a:solidFill>
                  <a:schemeClr val="tx1"/>
                </a:solidFill>
                <a:latin typeface="+mn-lt"/>
                <a:ea typeface="Verdana" panose="020B0604030504040204" pitchFamily="34" charset="0"/>
                <a:cs typeface="Times New Roman" panose="02020603050405020304" pitchFamily="18" charset="0"/>
              </a:rPr>
              <a:t>Went from full-time to part-time work (18%)</a:t>
            </a:r>
          </a:p>
          <a:p>
            <a:pPr eaLnBrk="1" hangingPunct="1">
              <a:spcAft>
                <a:spcPts val="1200"/>
              </a:spcAft>
            </a:pPr>
            <a:r>
              <a:rPr lang="en-US" dirty="0">
                <a:solidFill>
                  <a:schemeClr val="tx1"/>
                </a:solidFill>
                <a:latin typeface="+mn-lt"/>
                <a:ea typeface="Verdana" panose="020B0604030504040204" pitchFamily="34" charset="0"/>
                <a:cs typeface="Times New Roman" panose="02020603050405020304" pitchFamily="18" charset="0"/>
              </a:rPr>
              <a:t>Took leave of absence (16%)</a:t>
            </a:r>
          </a:p>
          <a:p>
            <a:pPr eaLnBrk="1" hangingPunct="1">
              <a:spcAft>
                <a:spcPts val="1200"/>
              </a:spcAft>
            </a:pPr>
            <a:r>
              <a:rPr lang="en-US" dirty="0">
                <a:solidFill>
                  <a:schemeClr val="tx1"/>
                </a:solidFill>
                <a:latin typeface="+mn-lt"/>
                <a:ea typeface="Verdana" panose="020B0604030504040204" pitchFamily="34" charset="0"/>
                <a:cs typeface="Times New Roman" panose="02020603050405020304" pitchFamily="18" charset="0"/>
              </a:rPr>
              <a:t>Turned down a promotion (8%)</a:t>
            </a:r>
          </a:p>
          <a:p>
            <a:pPr eaLnBrk="1" hangingPunct="1">
              <a:spcAft>
                <a:spcPts val="1200"/>
              </a:spcAft>
            </a:pPr>
            <a:r>
              <a:rPr lang="en-US" dirty="0">
                <a:solidFill>
                  <a:schemeClr val="tx1"/>
                </a:solidFill>
                <a:latin typeface="+mn-lt"/>
                <a:ea typeface="Verdana" panose="020B0604030504040204" pitchFamily="34" charset="0"/>
                <a:cs typeface="Times New Roman" panose="02020603050405020304" pitchFamily="18" charset="0"/>
              </a:rPr>
              <a:t>1 in 6 quit work entirely to be a caregiver</a:t>
            </a:r>
          </a:p>
          <a:p>
            <a:pPr eaLnBrk="1" hangingPunct="1">
              <a:spcAft>
                <a:spcPts val="1200"/>
              </a:spcAft>
            </a:pPr>
            <a:endParaRPr lang="en-US" altLang="en-US" dirty="0"/>
          </a:p>
          <a:p>
            <a:pPr eaLnBrk="1" hangingPunct="1">
              <a:spcAft>
                <a:spcPts val="1200"/>
              </a:spcAft>
            </a:pPr>
            <a:endParaRPr lang="en-US" altLang="en-US" dirty="0"/>
          </a:p>
        </p:txBody>
      </p:sp>
      <p:sp>
        <p:nvSpPr>
          <p:cNvPr id="2" name="Title 1"/>
          <p:cNvSpPr>
            <a:spLocks noGrp="1"/>
          </p:cNvSpPr>
          <p:nvPr>
            <p:ph type="title"/>
          </p:nvPr>
        </p:nvSpPr>
        <p:spPr/>
        <p:txBody>
          <a:bodyPr/>
          <a:lstStyle/>
          <a:p>
            <a:pPr eaLnBrk="1" fontAlgn="auto" hangingPunct="1">
              <a:spcAft>
                <a:spcPts val="0"/>
              </a:spcAft>
              <a:defRPr/>
            </a:pPr>
            <a:r>
              <a:rPr lang="en-US" dirty="0"/>
              <a:t>Caregivers: Impact on Work</a:t>
            </a:r>
            <a:r>
              <a:rPr lang="en-US" sz="1800" baseline="80000" dirty="0"/>
              <a:t>25</a:t>
            </a:r>
            <a:endParaRPr lang="en-US" sz="2000" baseline="80000" dirty="0"/>
          </a:p>
        </p:txBody>
      </p:sp>
      <p:sp>
        <p:nvSpPr>
          <p:cNvPr id="6451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BE9F1EF-BD56-494A-87D8-E31091AC82A7}" type="slidenum">
              <a:rPr lang="en-US" altLang="en-US" smtClean="0">
                <a:solidFill>
                  <a:schemeClr val="accent2"/>
                </a:solidFill>
              </a:rPr>
              <a:pPr fontAlgn="base">
                <a:spcBef>
                  <a:spcPct val="0"/>
                </a:spcBef>
                <a:spcAft>
                  <a:spcPct val="0"/>
                </a:spcAft>
              </a:pPr>
              <a:t>25</a:t>
            </a:fld>
            <a:endParaRPr lang="en-US" altLang="en-US" dirty="0">
              <a:solidFill>
                <a:schemeClr val="accent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an older adult's hand holding a yellow ball, with another person resting their hand on the wrist of the older adult." title="Image of older adult's hand holding a bal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696" y="2854909"/>
            <a:ext cx="3174041" cy="1785398"/>
          </a:xfrm>
          <a:prstGeom prst="rect">
            <a:avLst/>
          </a:prstGeom>
        </p:spPr>
      </p:pic>
      <p:sp>
        <p:nvSpPr>
          <p:cNvPr id="66563" name="Content Placeholder 2"/>
          <p:cNvSpPr>
            <a:spLocks noGrp="1"/>
          </p:cNvSpPr>
          <p:nvPr>
            <p:ph idx="1"/>
          </p:nvPr>
        </p:nvSpPr>
        <p:spPr>
          <a:xfrm>
            <a:off x="581192" y="2228003"/>
            <a:ext cx="3963648" cy="3630795"/>
          </a:xfrm>
        </p:spPr>
        <p:txBody>
          <a:bodyPr/>
          <a:lstStyle/>
          <a:p>
            <a:pPr eaLnBrk="1" hangingPunct="1">
              <a:spcAft>
                <a:spcPts val="1200"/>
              </a:spcAft>
            </a:pPr>
            <a:r>
              <a:rPr lang="en-US" altLang="en-US" dirty="0">
                <a:latin typeface="+mn-lt"/>
              </a:rPr>
              <a:t>86% at least one year </a:t>
            </a:r>
          </a:p>
          <a:p>
            <a:pPr eaLnBrk="1" hangingPunct="1">
              <a:spcAft>
                <a:spcPts val="1200"/>
              </a:spcAft>
            </a:pPr>
            <a:r>
              <a:rPr lang="en-US" altLang="en-US" dirty="0">
                <a:latin typeface="+mn-lt"/>
              </a:rPr>
              <a:t>50% four or more years</a:t>
            </a:r>
          </a:p>
          <a:p>
            <a:pPr eaLnBrk="1" hangingPunct="1">
              <a:spcAft>
                <a:spcPts val="1200"/>
              </a:spcAft>
            </a:pPr>
            <a:r>
              <a:rPr lang="en-US" altLang="en-US" dirty="0">
                <a:latin typeface="+mn-lt"/>
              </a:rPr>
              <a:t>May range from 4-20 years</a:t>
            </a:r>
          </a:p>
          <a:p>
            <a:pPr eaLnBrk="1" hangingPunct="1">
              <a:spcAft>
                <a:spcPts val="1200"/>
              </a:spcAft>
            </a:pPr>
            <a:r>
              <a:rPr lang="en-US" altLang="en-US" dirty="0">
                <a:latin typeface="+mn-lt"/>
              </a:rPr>
              <a:t>Burden of care higher than for non-dementia caregiving</a:t>
            </a:r>
          </a:p>
          <a:p>
            <a:pPr eaLnBrk="1" hangingPunct="1">
              <a:spcAft>
                <a:spcPts val="1200"/>
              </a:spcAft>
            </a:pPr>
            <a:endParaRPr lang="en-US" altLang="en-US" dirty="0"/>
          </a:p>
          <a:p>
            <a:pPr eaLnBrk="1" hangingPunct="1">
              <a:spcAft>
                <a:spcPts val="1200"/>
              </a:spcAft>
            </a:pPr>
            <a:endParaRPr lang="en-US" altLang="en-US" dirty="0"/>
          </a:p>
        </p:txBody>
      </p:sp>
      <p:sp>
        <p:nvSpPr>
          <p:cNvPr id="2" name="Title 1"/>
          <p:cNvSpPr>
            <a:spLocks noGrp="1"/>
          </p:cNvSpPr>
          <p:nvPr>
            <p:ph type="title"/>
          </p:nvPr>
        </p:nvSpPr>
        <p:spPr/>
        <p:txBody>
          <a:bodyPr/>
          <a:lstStyle/>
          <a:p>
            <a:pPr eaLnBrk="1" fontAlgn="auto" hangingPunct="1">
              <a:spcAft>
                <a:spcPts val="0"/>
              </a:spcAft>
              <a:defRPr/>
            </a:pPr>
            <a:r>
              <a:rPr lang="en-US" dirty="0"/>
              <a:t>Caregivers: Length of Care</a:t>
            </a:r>
            <a:r>
              <a:rPr lang="en-US" sz="1800" baseline="80000" dirty="0"/>
              <a:t>26,27</a:t>
            </a:r>
            <a:endParaRPr lang="en-US" sz="2000" baseline="80000" dirty="0"/>
          </a:p>
        </p:txBody>
      </p:sp>
      <p:sp>
        <p:nvSpPr>
          <p:cNvPr id="665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28BA1CB-C790-4D07-88F1-DEE1231A7702}" type="slidenum">
              <a:rPr lang="en-US" altLang="en-US" smtClean="0">
                <a:solidFill>
                  <a:schemeClr val="accent2"/>
                </a:solidFill>
              </a:rPr>
              <a:pPr fontAlgn="base">
                <a:spcBef>
                  <a:spcPct val="0"/>
                </a:spcBef>
                <a:spcAft>
                  <a:spcPct val="0"/>
                </a:spcAft>
              </a:pPr>
              <a:t>26</a:t>
            </a:fld>
            <a:endParaRPr lang="en-US" altLang="en-US" dirty="0">
              <a:solidFill>
                <a:schemeClr val="accent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two people holding hands. " title="Image of two people holding hands"/>
          <p:cNvPicPr>
            <a:picLocks noChangeAspect="1"/>
          </p:cNvPicPr>
          <p:nvPr/>
        </p:nvPicPr>
        <p:blipFill rotWithShape="1">
          <a:blip r:embed="rId3">
            <a:extLst>
              <a:ext uri="{28A0092B-C50C-407E-A947-70E740481C1C}">
                <a14:useLocalDpi xmlns:a14="http://schemas.microsoft.com/office/drawing/2010/main" val="0"/>
              </a:ext>
            </a:extLst>
          </a:blip>
          <a:srcRect b="13931"/>
          <a:stretch/>
        </p:blipFill>
        <p:spPr>
          <a:xfrm>
            <a:off x="5048885" y="4119753"/>
            <a:ext cx="2752090" cy="1894967"/>
          </a:xfrm>
          <a:prstGeom prst="rect">
            <a:avLst/>
          </a:prstGeom>
        </p:spPr>
      </p:pic>
      <p:pic>
        <p:nvPicPr>
          <p:cNvPr id="5" name="Picture 4" descr="Image of older adult couple smiling outdoors. Man has one arm around woman's shoulders. " title="Image of older adult coup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885" y="2189662"/>
            <a:ext cx="2752089" cy="1827880"/>
          </a:xfrm>
          <a:prstGeom prst="rect">
            <a:avLst/>
          </a:prstGeom>
        </p:spPr>
      </p:pic>
      <p:sp>
        <p:nvSpPr>
          <p:cNvPr id="68612" name="Content Placeholder 2"/>
          <p:cNvSpPr>
            <a:spLocks noGrp="1"/>
          </p:cNvSpPr>
          <p:nvPr>
            <p:ph idx="1"/>
          </p:nvPr>
        </p:nvSpPr>
        <p:spPr>
          <a:xfrm>
            <a:off x="581192" y="2228003"/>
            <a:ext cx="4199038" cy="3630795"/>
          </a:xfrm>
        </p:spPr>
        <p:txBody>
          <a:bodyPr anchor="t"/>
          <a:lstStyle/>
          <a:p>
            <a:pPr eaLnBrk="1" hangingPunct="1">
              <a:spcAft>
                <a:spcPts val="1200"/>
              </a:spcAft>
            </a:pPr>
            <a:r>
              <a:rPr lang="en-US" altLang="en-US" dirty="0">
                <a:latin typeface="+mn-lt"/>
              </a:rPr>
              <a:t>Health care system could not sustain costs of care without caregivers</a:t>
            </a:r>
          </a:p>
          <a:p>
            <a:pPr eaLnBrk="1" hangingPunct="1">
              <a:spcAft>
                <a:spcPts val="1200"/>
              </a:spcAft>
            </a:pPr>
            <a:r>
              <a:rPr lang="en-US" altLang="en-US" dirty="0">
                <a:latin typeface="+mn-lt"/>
              </a:rPr>
              <a:t>Support for caregivers is a public health issue</a:t>
            </a:r>
          </a:p>
        </p:txBody>
      </p:sp>
      <p:sp>
        <p:nvSpPr>
          <p:cNvPr id="2" name="Title 1"/>
          <p:cNvSpPr>
            <a:spLocks noGrp="1"/>
          </p:cNvSpPr>
          <p:nvPr>
            <p:ph type="title"/>
          </p:nvPr>
        </p:nvSpPr>
        <p:spPr/>
        <p:txBody>
          <a:bodyPr/>
          <a:lstStyle/>
          <a:p>
            <a:pPr eaLnBrk="1" fontAlgn="auto" hangingPunct="1">
              <a:spcAft>
                <a:spcPts val="0"/>
              </a:spcAft>
              <a:defRPr/>
            </a:pPr>
            <a:r>
              <a:rPr lang="en-US" dirty="0"/>
              <a:t>Caregivers: Critical Role</a:t>
            </a:r>
          </a:p>
        </p:txBody>
      </p:sp>
      <p:sp>
        <p:nvSpPr>
          <p:cNvPr id="6861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3067305-B896-4FB0-9DA7-D014926D377F}" type="slidenum">
              <a:rPr lang="en-US" altLang="en-US" smtClean="0">
                <a:solidFill>
                  <a:schemeClr val="accent2"/>
                </a:solidFill>
              </a:rPr>
              <a:pPr fontAlgn="base">
                <a:spcBef>
                  <a:spcPct val="0"/>
                </a:spcBef>
                <a:spcAft>
                  <a:spcPct val="0"/>
                </a:spcAft>
              </a:pPr>
              <a:t>27</a:t>
            </a:fld>
            <a:endParaRPr lang="en-US" altLang="en-US" dirty="0">
              <a:solidFill>
                <a:schemeClr val="accent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62500" lnSpcReduction="20000"/>
          </a:bodyPr>
          <a:lstStyle/>
          <a:p>
            <a:pPr marL="306000" indent="-306000" eaLnBrk="1" fontAlgn="auto" hangingPunct="1">
              <a:lnSpc>
                <a:spcPct val="120000"/>
              </a:lnSpc>
              <a:spcAft>
                <a:spcPts val="1200"/>
              </a:spcAft>
              <a:defRPr/>
            </a:pPr>
            <a:r>
              <a:rPr lang="en-US" sz="3500" dirty="0">
                <a:latin typeface="+mn-lt"/>
              </a:rPr>
              <a:t>Shortage of health care professionals trained to work with older adults</a:t>
            </a:r>
          </a:p>
          <a:p>
            <a:pPr marL="630000" lvl="1" indent="-306000" eaLnBrk="1" fontAlgn="auto" hangingPunct="1">
              <a:lnSpc>
                <a:spcPct val="120000"/>
              </a:lnSpc>
              <a:spcAft>
                <a:spcPts val="1200"/>
              </a:spcAft>
              <a:buFont typeface="Courier New"/>
              <a:buChar char="o"/>
              <a:defRPr/>
            </a:pPr>
            <a:r>
              <a:rPr lang="en-US" sz="3500" dirty="0">
                <a:latin typeface="+mn-lt"/>
              </a:rPr>
              <a:t>Additional 3.5 million needed by 2030</a:t>
            </a:r>
          </a:p>
          <a:p>
            <a:pPr marL="630000" lvl="1" indent="-306000" eaLnBrk="1" fontAlgn="auto" hangingPunct="1">
              <a:lnSpc>
                <a:spcPct val="120000"/>
              </a:lnSpc>
              <a:spcAft>
                <a:spcPts val="1200"/>
              </a:spcAft>
              <a:buFont typeface="Courier New"/>
              <a:buChar char="o"/>
              <a:defRPr/>
            </a:pPr>
            <a:r>
              <a:rPr lang="en-US" sz="3500" dirty="0">
                <a:latin typeface="+mn-lt"/>
              </a:rPr>
              <a:t>Currently have half the number of certified geriatricians needed</a:t>
            </a:r>
          </a:p>
          <a:p>
            <a:pPr marL="630000" lvl="1" indent="-306000" eaLnBrk="1" fontAlgn="auto" hangingPunct="1">
              <a:lnSpc>
                <a:spcPct val="120000"/>
              </a:lnSpc>
              <a:spcAft>
                <a:spcPts val="1200"/>
              </a:spcAft>
              <a:buFont typeface="Courier New"/>
              <a:buChar char="o"/>
              <a:defRPr/>
            </a:pPr>
            <a:r>
              <a:rPr lang="en-US" sz="3500" dirty="0">
                <a:latin typeface="+mn-lt"/>
              </a:rPr>
              <a:t>Less than 1% of RNs, PAs, and pharmacists identify as geriatric</a:t>
            </a:r>
          </a:p>
          <a:p>
            <a:pPr marL="306000" indent="-306000" eaLnBrk="1" fontAlgn="auto" hangingPunct="1">
              <a:lnSpc>
                <a:spcPct val="120000"/>
              </a:lnSpc>
              <a:spcAft>
                <a:spcPts val="1200"/>
              </a:spcAft>
              <a:defRPr/>
            </a:pPr>
            <a:r>
              <a:rPr lang="en-US" sz="3500" dirty="0">
                <a:latin typeface="+mn-lt"/>
              </a:rPr>
              <a:t>Many not adequately trained for Alzheimer’s and dementia</a:t>
            </a:r>
          </a:p>
          <a:p>
            <a:pPr marL="0" indent="0" eaLnBrk="1" fontAlgn="auto" hangingPunct="1">
              <a:spcAft>
                <a:spcPts val="1200"/>
              </a:spcAft>
              <a:buNone/>
              <a:defRPr/>
            </a:pPr>
            <a:endParaRPr lang="en-US" sz="1300" dirty="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300" dirty="0">
              <a:ea typeface="MS Mincho" panose="02020609040205080304" pitchFamily="49" charset="-128"/>
              <a:cs typeface="Times New Roman" panose="02020603050405020304" pitchFamily="18" charset="0"/>
            </a:endParaRPr>
          </a:p>
        </p:txBody>
      </p:sp>
      <p:sp>
        <p:nvSpPr>
          <p:cNvPr id="2" name="Title 1"/>
          <p:cNvSpPr>
            <a:spLocks noGrp="1"/>
          </p:cNvSpPr>
          <p:nvPr>
            <p:ph type="title"/>
          </p:nvPr>
        </p:nvSpPr>
        <p:spPr/>
        <p:txBody>
          <a:bodyPr/>
          <a:lstStyle/>
          <a:p>
            <a:pPr eaLnBrk="1" fontAlgn="auto" hangingPunct="1">
              <a:spcAft>
                <a:spcPts val="0"/>
              </a:spcAft>
              <a:defRPr/>
            </a:pPr>
            <a:r>
              <a:rPr lang="en-US" dirty="0"/>
              <a:t>Health Professionals: Shortage</a:t>
            </a:r>
            <a:r>
              <a:rPr lang="en-US" sz="1800" baseline="80000" dirty="0"/>
              <a:t>28,29</a:t>
            </a:r>
            <a:endParaRPr lang="en-US" sz="2000" baseline="80000" dirty="0"/>
          </a:p>
        </p:txBody>
      </p:sp>
      <p:sp>
        <p:nvSpPr>
          <p:cNvPr id="706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4EB8FD0E-D162-4C78-AD27-D33EB7FB9363}" type="slidenum">
              <a:rPr lang="en-US" altLang="en-US" smtClean="0">
                <a:solidFill>
                  <a:schemeClr val="accent2"/>
                </a:solidFill>
              </a:rPr>
              <a:pPr fontAlgn="base">
                <a:spcBef>
                  <a:spcPct val="0"/>
                </a:spcBef>
                <a:spcAft>
                  <a:spcPct val="0"/>
                </a:spcAft>
              </a:pPr>
              <a:t>28</a:t>
            </a:fld>
            <a:endParaRPr lang="en-US" altLang="en-US" dirty="0">
              <a:solidFill>
                <a:schemeClr val="accent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lder woman sitting in chair is being helped by an aide with putting on her shoes, both are smiling" title="Older woman being assisted by aide"/>
          <p:cNvPicPr>
            <a:picLocks noChangeAspect="1"/>
          </p:cNvPicPr>
          <p:nvPr/>
        </p:nvPicPr>
        <p:blipFill>
          <a:blip r:embed="rId3"/>
          <a:stretch>
            <a:fillRect/>
          </a:stretch>
        </p:blipFill>
        <p:spPr>
          <a:xfrm>
            <a:off x="5748951" y="3980367"/>
            <a:ext cx="2821964" cy="1878431"/>
          </a:xfrm>
          <a:prstGeom prst="rect">
            <a:avLst/>
          </a:prstGeom>
          <a:ln w="38100" cmpd="sng">
            <a:solidFill>
              <a:srgbClr val="7F7F7F"/>
            </a:solidFill>
          </a:ln>
        </p:spPr>
      </p:pic>
      <p:sp>
        <p:nvSpPr>
          <p:cNvPr id="72708" name="Content Placeholder 2"/>
          <p:cNvSpPr>
            <a:spLocks noGrp="1"/>
          </p:cNvSpPr>
          <p:nvPr>
            <p:ph idx="1"/>
          </p:nvPr>
        </p:nvSpPr>
        <p:spPr>
          <a:xfrm>
            <a:off x="581192" y="2228003"/>
            <a:ext cx="5167758" cy="3630795"/>
          </a:xfrm>
        </p:spPr>
        <p:txBody>
          <a:bodyPr/>
          <a:lstStyle/>
          <a:p>
            <a:pPr eaLnBrk="1" hangingPunct="1">
              <a:spcAft>
                <a:spcPts val="1200"/>
              </a:spcAft>
            </a:pPr>
            <a:r>
              <a:rPr lang="en-US" altLang="en-US" dirty="0">
                <a:latin typeface="+mn-lt"/>
              </a:rPr>
              <a:t>Provide majority of care for Alzheimer’s (after caregivers)</a:t>
            </a:r>
          </a:p>
          <a:p>
            <a:pPr eaLnBrk="1" hangingPunct="1">
              <a:spcAft>
                <a:spcPts val="1200"/>
              </a:spcAft>
            </a:pPr>
            <a:r>
              <a:rPr lang="en-US" altLang="en-US" dirty="0">
                <a:latin typeface="+mn-lt"/>
              </a:rPr>
              <a:t>Include nurse aides, home health aides, personal-care aides and home-care aides</a:t>
            </a:r>
          </a:p>
          <a:p>
            <a:pPr eaLnBrk="1" hangingPunct="1">
              <a:spcAft>
                <a:spcPts val="1200"/>
              </a:spcAft>
            </a:pPr>
            <a:r>
              <a:rPr lang="en-US" altLang="en-US" dirty="0">
                <a:latin typeface="+mn-lt"/>
              </a:rPr>
              <a:t>Help with daily activities: bathing, dressing, eating</a:t>
            </a:r>
          </a:p>
          <a:p>
            <a:pPr eaLnBrk="1" hangingPunct="1">
              <a:spcAft>
                <a:spcPts val="1200"/>
              </a:spcAft>
            </a:pPr>
            <a:r>
              <a:rPr lang="en-US" altLang="en-US" dirty="0">
                <a:latin typeface="+mn-lt"/>
              </a:rPr>
              <a:t>Costs range from $48,000 to over $90,000 a year </a:t>
            </a:r>
            <a:endParaRPr lang="en-US" altLang="en-US" sz="1200" dirty="0"/>
          </a:p>
        </p:txBody>
      </p:sp>
      <p:sp>
        <p:nvSpPr>
          <p:cNvPr id="2" name="Title 1"/>
          <p:cNvSpPr>
            <a:spLocks noGrp="1"/>
          </p:cNvSpPr>
          <p:nvPr>
            <p:ph type="title"/>
          </p:nvPr>
        </p:nvSpPr>
        <p:spPr/>
        <p:txBody>
          <a:bodyPr/>
          <a:lstStyle/>
          <a:p>
            <a:pPr eaLnBrk="1" fontAlgn="auto" hangingPunct="1">
              <a:spcAft>
                <a:spcPts val="0"/>
              </a:spcAft>
              <a:defRPr/>
            </a:pPr>
            <a:r>
              <a:rPr lang="en-US" dirty="0"/>
              <a:t>Direct Care  Workforce</a:t>
            </a:r>
            <a:r>
              <a:rPr lang="en-US" sz="1800" baseline="80000" dirty="0"/>
              <a:t>30</a:t>
            </a:r>
            <a:endParaRPr lang="en-US" sz="2000" baseline="80000" dirty="0"/>
          </a:p>
        </p:txBody>
      </p:sp>
      <p:sp>
        <p:nvSpPr>
          <p:cNvPr id="72709"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05062373-25F3-4C53-95E5-782E1B86A97F}" type="slidenum">
              <a:rPr lang="en-US" altLang="en-US" smtClean="0">
                <a:solidFill>
                  <a:schemeClr val="accent2"/>
                </a:solidFill>
              </a:rPr>
              <a:pPr fontAlgn="base">
                <a:spcBef>
                  <a:spcPct val="0"/>
                </a:spcBef>
                <a:spcAft>
                  <a:spcPct val="0"/>
                </a:spcAft>
              </a:pPr>
              <a:t>29</a:t>
            </a:fld>
            <a:endParaRPr lang="en-US" altLang="en-US" dirty="0">
              <a:solidFill>
                <a:schemeClr val="accen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lobe represents the population-based response of public health" title="Image of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513" y="3506497"/>
            <a:ext cx="2142807" cy="2142807"/>
          </a:xfrm>
          <a:prstGeom prst="rect">
            <a:avLst/>
          </a:prstGeom>
        </p:spPr>
      </p:pic>
      <p:sp>
        <p:nvSpPr>
          <p:cNvPr id="3" name="Content Placeholder 2"/>
          <p:cNvSpPr>
            <a:spLocks noGrp="1"/>
          </p:cNvSpPr>
          <p:nvPr>
            <p:ph idx="1"/>
          </p:nvPr>
        </p:nvSpPr>
        <p:spPr>
          <a:xfrm>
            <a:off x="581192" y="2228003"/>
            <a:ext cx="7989752" cy="4359610"/>
          </a:xfrm>
        </p:spPr>
        <p:txBody>
          <a:bodyPr rtlCol="0">
            <a:normAutofit/>
          </a:bodyPr>
          <a:lstStyle/>
          <a:p>
            <a:pPr lvl="0"/>
            <a:r>
              <a:rPr lang="en-US" dirty="0">
                <a:latin typeface="+mn-lt"/>
              </a:rPr>
              <a:t>Historically viewed as aging or medical issue</a:t>
            </a:r>
          </a:p>
          <a:p>
            <a:pPr lvl="0"/>
            <a:r>
              <a:rPr lang="en-US" dirty="0">
                <a:latin typeface="+mn-lt"/>
              </a:rPr>
              <a:t>Impact at national, state, and local levels</a:t>
            </a:r>
          </a:p>
          <a:p>
            <a:pPr lvl="0"/>
            <a:r>
              <a:rPr lang="en-US" dirty="0">
                <a:latin typeface="+mn-lt"/>
              </a:rPr>
              <a:t>Multi-faceted approach needed</a:t>
            </a:r>
          </a:p>
          <a:p>
            <a:pPr marL="0" indent="0" eaLnBrk="1" fontAlgn="auto" hangingPunct="1">
              <a:spcAft>
                <a:spcPts val="1200"/>
              </a:spcAft>
              <a:buNone/>
              <a:defRPr/>
            </a:pPr>
            <a:endParaRPr lang="en-US" sz="2400" baseline="30000" dirty="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400" baseline="30000" dirty="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400" baseline="30000" dirty="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400" baseline="30000" dirty="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400" baseline="30000" dirty="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400" baseline="30000" dirty="0">
              <a:ea typeface="MS Mincho" panose="02020609040205080304" pitchFamily="49" charset="-128"/>
              <a:cs typeface="Times New Roman" panose="02020603050405020304" pitchFamily="18" charset="0"/>
            </a:endParaRPr>
          </a:p>
          <a:p>
            <a:pPr marL="0" indent="0" eaLnBrk="1" fontAlgn="auto" hangingPunct="1">
              <a:spcAft>
                <a:spcPts val="1200"/>
              </a:spcAft>
              <a:buNone/>
              <a:defRPr/>
            </a:pPr>
            <a:endParaRPr lang="en-US" sz="1100" baseline="30000" dirty="0">
              <a:latin typeface="+mj-lt"/>
              <a:ea typeface="MS Mincho" panose="02020609040205080304" pitchFamily="49" charset="-128"/>
              <a:cs typeface="Times New Roman" panose="02020603050405020304" pitchFamily="18" charset="0"/>
            </a:endParaRPr>
          </a:p>
        </p:txBody>
      </p:sp>
      <p:sp>
        <p:nvSpPr>
          <p:cNvPr id="2" name="Title 1"/>
          <p:cNvSpPr>
            <a:spLocks noGrp="1"/>
          </p:cNvSpPr>
          <p:nvPr>
            <p:ph type="title"/>
          </p:nvPr>
        </p:nvSpPr>
        <p:spPr/>
        <p:txBody>
          <a:bodyPr/>
          <a:lstStyle/>
          <a:p>
            <a:pPr eaLnBrk="1" fontAlgn="auto" hangingPunct="1">
              <a:spcAft>
                <a:spcPts val="0"/>
              </a:spcAft>
              <a:defRPr/>
            </a:pPr>
            <a:r>
              <a:rPr lang="en-US" dirty="0"/>
              <a:t>Alzheimer’s – Public Health Crisis</a:t>
            </a:r>
            <a:r>
              <a:rPr lang="en-US" sz="1800" baseline="80000" dirty="0"/>
              <a:t>1</a:t>
            </a:r>
            <a:endParaRPr lang="en-US" sz="2000" baseline="80000" dirty="0"/>
          </a:p>
        </p:txBody>
      </p:sp>
      <p:sp>
        <p:nvSpPr>
          <p:cNvPr id="194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1F3FC91-5ED8-4504-A7B0-9D5BF46BC142}" type="slidenum">
              <a:rPr lang="en-US" altLang="en-US" smtClean="0">
                <a:solidFill>
                  <a:schemeClr val="accent2"/>
                </a:solidFill>
              </a:rPr>
              <a:pPr fontAlgn="base">
                <a:spcBef>
                  <a:spcPct val="0"/>
                </a:spcBef>
                <a:spcAft>
                  <a:spcPct val="0"/>
                </a:spcAft>
              </a:pPr>
              <a:t>3</a:t>
            </a:fld>
            <a:endParaRPr lang="en-US" altLang="en-US" dirty="0">
              <a:solidFill>
                <a:schemeClr val="accen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10000"/>
          </a:bodyPr>
          <a:lstStyle/>
          <a:p>
            <a:pPr lvl="0">
              <a:lnSpc>
                <a:spcPct val="120000"/>
              </a:lnSpc>
            </a:pPr>
            <a:r>
              <a:rPr lang="en-US" sz="2400" dirty="0">
                <a:latin typeface="+mn-lt"/>
              </a:rPr>
              <a:t>Workforce shortage</a:t>
            </a:r>
          </a:p>
          <a:p>
            <a:pPr lvl="1">
              <a:lnSpc>
                <a:spcPct val="120000"/>
              </a:lnSpc>
              <a:buFont typeface="Courier New" panose="02070309020205020404" pitchFamily="49" charset="0"/>
              <a:buChar char="o"/>
            </a:pPr>
            <a:r>
              <a:rPr lang="en-US" sz="2400" dirty="0">
                <a:latin typeface="+mn-lt"/>
              </a:rPr>
              <a:t>Rapid increases in number of workers needed as population ages</a:t>
            </a:r>
          </a:p>
          <a:p>
            <a:pPr lvl="1">
              <a:lnSpc>
                <a:spcPct val="120000"/>
              </a:lnSpc>
              <a:buFont typeface="Courier New" panose="02070309020205020404" pitchFamily="49" charset="0"/>
              <a:buChar char="o"/>
            </a:pPr>
            <a:r>
              <a:rPr lang="en-US" sz="2400" dirty="0">
                <a:latin typeface="+mn-lt"/>
              </a:rPr>
              <a:t>High turnover</a:t>
            </a:r>
          </a:p>
          <a:p>
            <a:pPr lvl="1">
              <a:lnSpc>
                <a:spcPct val="120000"/>
              </a:lnSpc>
              <a:buFont typeface="Courier New" panose="02070309020205020404" pitchFamily="49" charset="0"/>
              <a:buChar char="o"/>
            </a:pPr>
            <a:r>
              <a:rPr lang="en-US" sz="2400" dirty="0">
                <a:latin typeface="+mn-lt"/>
              </a:rPr>
              <a:t>Recruitment and retention difficult</a:t>
            </a:r>
          </a:p>
          <a:p>
            <a:pPr lvl="0">
              <a:lnSpc>
                <a:spcPct val="120000"/>
              </a:lnSpc>
            </a:pPr>
            <a:r>
              <a:rPr lang="en-US" sz="2400" dirty="0">
                <a:latin typeface="+mn-lt"/>
              </a:rPr>
              <a:t>Challenging job given nature of the work</a:t>
            </a:r>
          </a:p>
          <a:p>
            <a:pPr lvl="0">
              <a:lnSpc>
                <a:spcPct val="120000"/>
              </a:lnSpc>
            </a:pPr>
            <a:r>
              <a:rPr lang="en-US" sz="2400" dirty="0">
                <a:latin typeface="+mn-lt"/>
              </a:rPr>
              <a:t>Limited training, especially on Alzheimer’s and dementia</a:t>
            </a:r>
            <a:endParaRPr lang="en-US" sz="1300" dirty="0">
              <a:ea typeface="MS Mincho" panose="02020609040205080304" pitchFamily="49" charset="-128"/>
              <a:cs typeface="Times New Roman" panose="02020603050405020304" pitchFamily="18" charset="0"/>
            </a:endParaRPr>
          </a:p>
          <a:p>
            <a:pPr marL="0" lvl="1" indent="0" eaLnBrk="1" fontAlgn="auto" hangingPunct="1">
              <a:spcAft>
                <a:spcPts val="1200"/>
              </a:spcAft>
              <a:buNone/>
              <a:defRPr/>
            </a:pPr>
            <a:endParaRPr lang="en-US" sz="1300" dirty="0">
              <a:ea typeface="MS Mincho" panose="02020609040205080304" pitchFamily="49" charset="-128"/>
              <a:cs typeface="Times New Roman" panose="02020603050405020304" pitchFamily="18" charset="0"/>
            </a:endParaRPr>
          </a:p>
        </p:txBody>
      </p:sp>
      <p:sp>
        <p:nvSpPr>
          <p:cNvPr id="2" name="Title 1"/>
          <p:cNvSpPr>
            <a:spLocks noGrp="1"/>
          </p:cNvSpPr>
          <p:nvPr>
            <p:ph type="title"/>
          </p:nvPr>
        </p:nvSpPr>
        <p:spPr>
          <a:xfrm>
            <a:off x="581024" y="687388"/>
            <a:ext cx="8071485" cy="1082675"/>
          </a:xfrm>
        </p:spPr>
        <p:txBody>
          <a:bodyPr/>
          <a:lstStyle/>
          <a:p>
            <a:pPr eaLnBrk="1" fontAlgn="auto" hangingPunct="1">
              <a:spcAft>
                <a:spcPts val="0"/>
              </a:spcAft>
              <a:defRPr/>
            </a:pPr>
            <a:r>
              <a:rPr lang="en-US" dirty="0"/>
              <a:t>Direct Care Workforce: Challenges</a:t>
            </a:r>
            <a:r>
              <a:rPr lang="en-US" sz="1800" baseline="80000" dirty="0"/>
              <a:t>31</a:t>
            </a:r>
            <a:endParaRPr lang="en-US" sz="2000" baseline="80000" dirty="0"/>
          </a:p>
        </p:txBody>
      </p:sp>
      <p:sp>
        <p:nvSpPr>
          <p:cNvPr id="747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E67935E-9ADF-4D2F-85AE-023F95BBF7B8}" type="slidenum">
              <a:rPr lang="en-US" altLang="en-US" smtClean="0">
                <a:solidFill>
                  <a:schemeClr val="accent2"/>
                </a:solidFill>
              </a:rPr>
              <a:pPr fontAlgn="base">
                <a:spcBef>
                  <a:spcPct val="0"/>
                </a:spcBef>
                <a:spcAft>
                  <a:spcPct val="0"/>
                </a:spcAft>
              </a:pPr>
              <a:t>30</a:t>
            </a:fld>
            <a:endParaRPr lang="en-US" altLang="en-US" dirty="0">
              <a:solidFill>
                <a:schemeClr val="accent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581025" y="4541838"/>
            <a:ext cx="7989888" cy="600075"/>
          </a:xfrm>
        </p:spPr>
        <p:txBody>
          <a:bodyPr rtlCol="0"/>
          <a:lstStyle/>
          <a:p>
            <a:pPr eaLnBrk="1" fontAlgn="auto" hangingPunct="1">
              <a:defRPr/>
            </a:pPr>
            <a:r>
              <a:rPr lang="en-US" dirty="0"/>
              <a:t>Alzheimer’s Disease – A Public Health Crisis</a:t>
            </a:r>
          </a:p>
        </p:txBody>
      </p:sp>
      <p:sp>
        <p:nvSpPr>
          <p:cNvPr id="6" name="Title 5"/>
          <p:cNvSpPr>
            <a:spLocks noGrp="1"/>
          </p:cNvSpPr>
          <p:nvPr>
            <p:ph type="title"/>
          </p:nvPr>
        </p:nvSpPr>
        <p:spPr>
          <a:xfrm>
            <a:off x="581025" y="3036888"/>
            <a:ext cx="7989888" cy="1504950"/>
          </a:xfrm>
        </p:spPr>
        <p:txBody>
          <a:bodyPr/>
          <a:lstStyle/>
          <a:p>
            <a:pPr eaLnBrk="1" fontAlgn="auto" hangingPunct="1">
              <a:spcAft>
                <a:spcPts val="0"/>
              </a:spcAft>
              <a:defRPr/>
            </a:pPr>
            <a:r>
              <a:rPr lang="en-US" dirty="0"/>
              <a:t>Public health approach</a:t>
            </a:r>
          </a:p>
        </p:txBody>
      </p:sp>
      <p:sp>
        <p:nvSpPr>
          <p:cNvPr id="2" name="Slide Number Placeholder 1"/>
          <p:cNvSpPr>
            <a:spLocks noGrp="1"/>
          </p:cNvSpPr>
          <p:nvPr>
            <p:ph type="sldNum" sz="quarter" idx="12"/>
          </p:nvPr>
        </p:nvSpPr>
        <p:spPr/>
        <p:txBody>
          <a:bodyPr/>
          <a:lstStyle/>
          <a:p>
            <a:pPr>
              <a:defRPr/>
            </a:pPr>
            <a:fld id="{2858F5F1-83BB-427A-8503-53A85CB635EC}" type="slidenum">
              <a:rPr lang="en-US"/>
              <a:pPr>
                <a:defRPr/>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medical staff person pointing at computer screen and male patient looking at screen." title="Image of medical staff person pointing at computer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777" y="2796047"/>
            <a:ext cx="2698167" cy="1794281"/>
          </a:xfrm>
          <a:prstGeom prst="rect">
            <a:avLst/>
          </a:prstGeom>
        </p:spPr>
      </p:pic>
      <p:sp>
        <p:nvSpPr>
          <p:cNvPr id="78852" name="Content Placeholder 2"/>
          <p:cNvSpPr>
            <a:spLocks noGrp="1"/>
          </p:cNvSpPr>
          <p:nvPr>
            <p:ph idx="1"/>
          </p:nvPr>
        </p:nvSpPr>
        <p:spPr>
          <a:xfrm>
            <a:off x="581192" y="2228003"/>
            <a:ext cx="5104384" cy="3630795"/>
          </a:xfrm>
        </p:spPr>
        <p:txBody>
          <a:bodyPr/>
          <a:lstStyle/>
          <a:p>
            <a:pPr lvl="0"/>
            <a:r>
              <a:rPr lang="en-US" dirty="0">
                <a:latin typeface="+mn-lt"/>
              </a:rPr>
              <a:t>Proposed objectives for Alzheimer’s and other dementias: </a:t>
            </a:r>
          </a:p>
          <a:p>
            <a:pPr lvl="1">
              <a:buFont typeface="Courier New" panose="02070309020205020404" pitchFamily="49" charset="0"/>
              <a:buChar char="o"/>
            </a:pPr>
            <a:r>
              <a:rPr lang="en-US" sz="2200" dirty="0">
                <a:latin typeface="+mn-lt"/>
              </a:rPr>
              <a:t>Increasing diagnosis and awareness</a:t>
            </a:r>
          </a:p>
          <a:p>
            <a:pPr lvl="1">
              <a:buFont typeface="Courier New" panose="02070309020205020404" pitchFamily="49" charset="0"/>
              <a:buChar char="o"/>
            </a:pPr>
            <a:r>
              <a:rPr lang="en-US" sz="2200" dirty="0">
                <a:latin typeface="+mn-lt"/>
              </a:rPr>
              <a:t>Reducing preventable hospitalizations</a:t>
            </a:r>
          </a:p>
          <a:p>
            <a:pPr lvl="1">
              <a:buFont typeface="Courier New" panose="02070309020205020404" pitchFamily="49" charset="0"/>
              <a:buChar char="o"/>
            </a:pPr>
            <a:r>
              <a:rPr lang="en-US" sz="2200" dirty="0">
                <a:latin typeface="+mn-lt"/>
              </a:rPr>
              <a:t>Increasing number of older adults discussing their memory issues with a health care professional</a:t>
            </a:r>
            <a:endParaRPr lang="en-US" dirty="0">
              <a:ea typeface="MS Mincho" panose="02020609040205080304" pitchFamily="49" charset="-128"/>
              <a:cs typeface="Times New Roman" panose="02020603050405020304" pitchFamily="18" charset="0"/>
            </a:endParaRPr>
          </a:p>
          <a:p>
            <a:pPr marL="323850" lvl="1" indent="0" eaLnBrk="1" hangingPunct="1">
              <a:spcAft>
                <a:spcPts val="1200"/>
              </a:spcAft>
              <a:buNone/>
            </a:pPr>
            <a:endParaRPr lang="en-US" dirty="0">
              <a:ea typeface="MS Mincho" panose="02020609040205080304" pitchFamily="49" charset="-128"/>
              <a:cs typeface="Times New Roman" panose="02020603050405020304" pitchFamily="18" charset="0"/>
            </a:endParaRPr>
          </a:p>
        </p:txBody>
      </p:sp>
      <p:sp>
        <p:nvSpPr>
          <p:cNvPr id="2" name="Title 1"/>
          <p:cNvSpPr>
            <a:spLocks noGrp="1"/>
          </p:cNvSpPr>
          <p:nvPr>
            <p:ph type="title"/>
          </p:nvPr>
        </p:nvSpPr>
        <p:spPr/>
        <p:txBody>
          <a:bodyPr/>
          <a:lstStyle/>
          <a:p>
            <a:pPr eaLnBrk="1" fontAlgn="auto" hangingPunct="1">
              <a:spcAft>
                <a:spcPts val="0"/>
              </a:spcAft>
              <a:defRPr/>
            </a:pPr>
            <a:r>
              <a:rPr lang="en-US" dirty="0"/>
              <a:t>Healthy People 2030</a:t>
            </a:r>
            <a:r>
              <a:rPr lang="en-US" sz="1800" baseline="80000" dirty="0"/>
              <a:t>32</a:t>
            </a:r>
            <a:endParaRPr lang="en-US" sz="2000" baseline="80000" dirty="0"/>
          </a:p>
        </p:txBody>
      </p:sp>
      <p:sp>
        <p:nvSpPr>
          <p:cNvPr id="7885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200B84A-C7B2-40A0-9A9F-2E121E8BDA81}" type="slidenum">
              <a:rPr lang="en-US" altLang="en-US" smtClean="0">
                <a:solidFill>
                  <a:schemeClr val="accent2"/>
                </a:solidFill>
              </a:rPr>
              <a:pPr fontAlgn="base">
                <a:spcBef>
                  <a:spcPct val="0"/>
                </a:spcBef>
                <a:spcAft>
                  <a:spcPct val="0"/>
                </a:spcAft>
              </a:pPr>
              <a:t>32</a:t>
            </a:fld>
            <a:endParaRPr lang="en-US" altLang="en-US" dirty="0">
              <a:solidFill>
                <a:schemeClr val="accent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map of the United States of America with mutlicolored push pins covering the map; represents surveillance and monitoring." title="Image of map of USA with push pins"/>
          <p:cNvPicPr>
            <a:picLocks noChangeAspect="1"/>
          </p:cNvPicPr>
          <p:nvPr/>
        </p:nvPicPr>
        <p:blipFill rotWithShape="1">
          <a:blip r:embed="rId3">
            <a:extLst>
              <a:ext uri="{28A0092B-C50C-407E-A947-70E740481C1C}">
                <a14:useLocalDpi xmlns:a14="http://schemas.microsoft.com/office/drawing/2010/main" val="0"/>
              </a:ext>
            </a:extLst>
          </a:blip>
          <a:srcRect r="13603"/>
          <a:stretch/>
        </p:blipFill>
        <p:spPr>
          <a:xfrm>
            <a:off x="5387974" y="2995646"/>
            <a:ext cx="2797970" cy="2159000"/>
          </a:xfrm>
          <a:prstGeom prst="rect">
            <a:avLst/>
          </a:prstGeom>
        </p:spPr>
      </p:pic>
      <p:sp>
        <p:nvSpPr>
          <p:cNvPr id="80900" name="Content Placeholder 2"/>
          <p:cNvSpPr>
            <a:spLocks noGrp="1"/>
          </p:cNvSpPr>
          <p:nvPr>
            <p:ph idx="1"/>
          </p:nvPr>
        </p:nvSpPr>
        <p:spPr>
          <a:xfrm>
            <a:off x="581192" y="2228003"/>
            <a:ext cx="7989752" cy="4477597"/>
          </a:xfrm>
        </p:spPr>
        <p:txBody>
          <a:bodyPr/>
          <a:lstStyle/>
          <a:p>
            <a:pPr eaLnBrk="1" hangingPunct="1">
              <a:spcAft>
                <a:spcPts val="1200"/>
              </a:spcAft>
              <a:buFont typeface="Wingdings" panose="05000000000000000000" pitchFamily="2" charset="2"/>
              <a:buChar char="§"/>
            </a:pPr>
            <a:r>
              <a:rPr lang="en-US" altLang="en-US" dirty="0">
                <a:latin typeface="+mn-lt"/>
              </a:rPr>
              <a:t>4 key ways public health can have an impact:</a:t>
            </a:r>
          </a:p>
          <a:p>
            <a:pPr lvl="1">
              <a:buFont typeface="Courier New" panose="02070309020205020404" pitchFamily="49" charset="0"/>
              <a:buChar char="o"/>
            </a:pPr>
            <a:r>
              <a:rPr lang="en-US" sz="2200" dirty="0">
                <a:latin typeface="+mn-lt"/>
              </a:rPr>
              <a:t>Surveillance/monitoring</a:t>
            </a:r>
          </a:p>
          <a:p>
            <a:pPr lvl="1">
              <a:buFont typeface="Courier New" panose="02070309020205020404" pitchFamily="49" charset="0"/>
              <a:buChar char="o"/>
            </a:pPr>
            <a:r>
              <a:rPr lang="en-US" sz="2200" dirty="0">
                <a:latin typeface="+mn-lt"/>
              </a:rPr>
              <a:t>Risk reduction</a:t>
            </a:r>
          </a:p>
          <a:p>
            <a:pPr lvl="1">
              <a:buFont typeface="Courier New" panose="02070309020205020404" pitchFamily="49" charset="0"/>
              <a:buChar char="o"/>
            </a:pPr>
            <a:r>
              <a:rPr lang="en-US" sz="2200" dirty="0">
                <a:latin typeface="+mn-lt"/>
              </a:rPr>
              <a:t>Early detection and diagnosis</a:t>
            </a:r>
          </a:p>
          <a:p>
            <a:pPr lvl="1">
              <a:buFont typeface="Courier New" panose="02070309020205020404" pitchFamily="49" charset="0"/>
              <a:buChar char="o"/>
            </a:pPr>
            <a:r>
              <a:rPr lang="en-US" sz="2200" dirty="0">
                <a:latin typeface="+mn-lt"/>
              </a:rPr>
              <a:t>Safety and quality of care</a:t>
            </a:r>
          </a:p>
          <a:p>
            <a:pPr lvl="1" eaLnBrk="1" hangingPunct="1"/>
            <a:endParaRPr lang="en-US" altLang="en-US" dirty="0"/>
          </a:p>
          <a:p>
            <a:pPr lvl="1" eaLnBrk="1" hangingPunct="1"/>
            <a:endParaRPr lang="en-US" altLang="en-US" dirty="0"/>
          </a:p>
          <a:p>
            <a:pPr marL="323850" lvl="1" indent="0" eaLnBrk="1" hangingPunct="1">
              <a:buNone/>
            </a:pPr>
            <a:endParaRPr lang="en-US" altLang="en-US" dirty="0"/>
          </a:p>
          <a:p>
            <a:pPr marL="323850" lvl="1" indent="0" eaLnBrk="1" hangingPunct="1">
              <a:buNone/>
            </a:pPr>
            <a:endParaRPr lang="en-US" altLang="en-US" dirty="0"/>
          </a:p>
        </p:txBody>
      </p:sp>
      <p:sp>
        <p:nvSpPr>
          <p:cNvPr id="2" name="Title 1"/>
          <p:cNvSpPr>
            <a:spLocks noGrp="1"/>
          </p:cNvSpPr>
          <p:nvPr>
            <p:ph type="title"/>
          </p:nvPr>
        </p:nvSpPr>
        <p:spPr/>
        <p:txBody>
          <a:bodyPr/>
          <a:lstStyle/>
          <a:p>
            <a:pPr eaLnBrk="1" fontAlgn="auto" hangingPunct="1">
              <a:spcAft>
                <a:spcPts val="0"/>
              </a:spcAft>
              <a:defRPr/>
            </a:pPr>
            <a:r>
              <a:rPr lang="en-US" dirty="0"/>
              <a:t>Role of Public Health</a:t>
            </a:r>
            <a:r>
              <a:rPr lang="en-US" sz="1800" baseline="80000" dirty="0"/>
              <a:t>33</a:t>
            </a:r>
            <a:endParaRPr lang="en-US" baseline="80000" dirty="0"/>
          </a:p>
        </p:txBody>
      </p:sp>
      <p:sp>
        <p:nvSpPr>
          <p:cNvPr id="809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4ACEF202-BF2C-4486-B3C4-638294219439}" type="slidenum">
              <a:rPr lang="en-US" altLang="en-US" smtClean="0">
                <a:solidFill>
                  <a:schemeClr val="accent2"/>
                </a:solidFill>
              </a:rPr>
              <a:pPr fontAlgn="base">
                <a:spcBef>
                  <a:spcPct val="0"/>
                </a:spcBef>
                <a:spcAft>
                  <a:spcPct val="0"/>
                </a:spcAft>
              </a:pPr>
              <a:t>33</a:t>
            </a:fld>
            <a:endParaRPr lang="en-US" altLang="en-US" dirty="0">
              <a:solidFill>
                <a:schemeClr val="accent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ilhouette of city skyline with sun rays " title="Image of city skyline"/>
          <p:cNvPicPr>
            <a:picLocks noChangeAspect="1"/>
          </p:cNvPicPr>
          <p:nvPr/>
        </p:nvPicPr>
        <p:blipFill>
          <a:blip r:embed="rId3"/>
          <a:stretch>
            <a:fillRect/>
          </a:stretch>
        </p:blipFill>
        <p:spPr>
          <a:xfrm>
            <a:off x="2822836" y="4901832"/>
            <a:ext cx="3506266" cy="1587500"/>
          </a:xfrm>
          <a:prstGeom prst="rect">
            <a:avLst/>
          </a:prstGeom>
          <a:ln w="38100" cmpd="sng">
            <a:solidFill>
              <a:srgbClr val="7F7F7F"/>
            </a:solidFill>
          </a:ln>
        </p:spPr>
      </p:pic>
      <p:sp>
        <p:nvSpPr>
          <p:cNvPr id="82947" name="Content Placeholder 2"/>
          <p:cNvSpPr>
            <a:spLocks noGrp="1"/>
          </p:cNvSpPr>
          <p:nvPr>
            <p:ph idx="1"/>
          </p:nvPr>
        </p:nvSpPr>
        <p:spPr/>
        <p:txBody>
          <a:bodyPr anchor="t"/>
          <a:lstStyle/>
          <a:p>
            <a:pPr eaLnBrk="1" hangingPunct="1">
              <a:spcAft>
                <a:spcPts val="1200"/>
              </a:spcAft>
            </a:pPr>
            <a:r>
              <a:rPr lang="en-US" altLang="en-US" dirty="0">
                <a:latin typeface="+mn-lt"/>
              </a:rPr>
              <a:t>Dementia capable systems</a:t>
            </a:r>
          </a:p>
          <a:p>
            <a:pPr lvl="1" eaLnBrk="1" hangingPunct="1">
              <a:buFont typeface="Courier New" panose="02070309020205020404" pitchFamily="49" charset="0"/>
              <a:buChar char="o"/>
            </a:pPr>
            <a:r>
              <a:rPr lang="en-US" altLang="en-US" sz="2200" dirty="0">
                <a:latin typeface="+mn-lt"/>
              </a:rPr>
              <a:t>Support services</a:t>
            </a:r>
          </a:p>
          <a:p>
            <a:pPr lvl="1" eaLnBrk="1" hangingPunct="1">
              <a:buFont typeface="Courier New" panose="02070309020205020404" pitchFamily="49" charset="0"/>
              <a:buChar char="o"/>
            </a:pPr>
            <a:r>
              <a:rPr lang="en-US" altLang="en-US" sz="2200" dirty="0">
                <a:latin typeface="+mn-lt"/>
              </a:rPr>
              <a:t>Workforce training and education</a:t>
            </a:r>
          </a:p>
          <a:p>
            <a:pPr eaLnBrk="1" hangingPunct="1">
              <a:spcAft>
                <a:spcPts val="1200"/>
              </a:spcAft>
              <a:buClr>
                <a:srgbClr val="8784C7"/>
              </a:buClr>
            </a:pPr>
            <a:r>
              <a:rPr lang="en-US" altLang="en-US" dirty="0">
                <a:solidFill>
                  <a:srgbClr val="373545"/>
                </a:solidFill>
                <a:latin typeface="+mn-lt"/>
              </a:rPr>
              <a:t>Dementia friendly communities </a:t>
            </a:r>
          </a:p>
          <a:p>
            <a:pPr lvl="1" eaLnBrk="1" hangingPunct="1">
              <a:spcAft>
                <a:spcPts val="1200"/>
              </a:spcAft>
              <a:buClr>
                <a:srgbClr val="8784C7"/>
              </a:buClr>
              <a:buFont typeface="Courier New" panose="02070309020205020404" pitchFamily="49" charset="0"/>
              <a:buChar char="o"/>
            </a:pPr>
            <a:r>
              <a:rPr lang="en-US" sz="2200" dirty="0">
                <a:latin typeface="+mn-lt"/>
              </a:rPr>
              <a:t>Safe, supportive environments</a:t>
            </a:r>
            <a:endParaRPr lang="en-US" altLang="en-US" sz="2200" dirty="0">
              <a:solidFill>
                <a:srgbClr val="373545"/>
              </a:solidFill>
              <a:latin typeface="+mn-lt"/>
            </a:endParaRPr>
          </a:p>
          <a:p>
            <a:pPr lvl="1" eaLnBrk="1" hangingPunct="1"/>
            <a:endParaRPr lang="en-US" altLang="en-US" dirty="0"/>
          </a:p>
        </p:txBody>
      </p:sp>
      <p:sp>
        <p:nvSpPr>
          <p:cNvPr id="829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C36E586-BF06-4F40-9FC7-5B990977B2F9}" type="slidenum">
              <a:rPr lang="en-US" altLang="en-US" smtClean="0">
                <a:solidFill>
                  <a:schemeClr val="accent2"/>
                </a:solidFill>
              </a:rPr>
              <a:pPr fontAlgn="base">
                <a:spcBef>
                  <a:spcPct val="0"/>
                </a:spcBef>
                <a:spcAft>
                  <a:spcPct val="0"/>
                </a:spcAft>
              </a:pPr>
              <a:t>34</a:t>
            </a:fld>
            <a:endParaRPr lang="en-US" altLang="en-US" dirty="0">
              <a:solidFill>
                <a:schemeClr val="accent2"/>
              </a:solidFill>
            </a:endParaRPr>
          </a:p>
        </p:txBody>
      </p:sp>
      <p:sp>
        <p:nvSpPr>
          <p:cNvPr id="2" name="Title 1"/>
          <p:cNvSpPr>
            <a:spLocks noGrp="1"/>
          </p:cNvSpPr>
          <p:nvPr>
            <p:ph type="title"/>
          </p:nvPr>
        </p:nvSpPr>
        <p:spPr/>
        <p:txBody>
          <a:bodyPr/>
          <a:lstStyle/>
          <a:p>
            <a:pPr eaLnBrk="1" fontAlgn="auto" hangingPunct="1">
              <a:spcAft>
                <a:spcPts val="0"/>
              </a:spcAft>
              <a:defRPr/>
            </a:pPr>
            <a:r>
              <a:rPr lang="en-US" dirty="0"/>
              <a:t>Dementia Capable Systems and dementia friendly communities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of Alzheimer's Association logo." title="Alzheimer's Association Logo"/>
          <p:cNvPicPr>
            <a:picLocks noChangeAspect="1" noChangeArrowheads="1"/>
          </p:cNvPicPr>
          <p:nvPr/>
        </p:nvPicPr>
        <p:blipFill rotWithShape="1">
          <a:blip r:embed="rId3"/>
          <a:srcRect t="17260" b="10030"/>
          <a:stretch/>
        </p:blipFill>
        <p:spPr bwMode="auto">
          <a:xfrm>
            <a:off x="3686969" y="5253038"/>
            <a:ext cx="1778000"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5" name="Content Placeholder 2"/>
          <p:cNvSpPr>
            <a:spLocks noGrp="1"/>
          </p:cNvSpPr>
          <p:nvPr>
            <p:ph idx="1"/>
          </p:nvPr>
        </p:nvSpPr>
        <p:spPr>
          <a:xfrm>
            <a:off x="581025" y="2116138"/>
            <a:ext cx="7989888" cy="3630612"/>
          </a:xfrm>
        </p:spPr>
        <p:txBody>
          <a:bodyPr/>
          <a:lstStyle/>
          <a:p>
            <a:pPr marL="0" indent="0" algn="ctr" eaLnBrk="1" hangingPunct="1">
              <a:buSzPct val="100000"/>
              <a:buNone/>
            </a:pPr>
            <a:r>
              <a:rPr lang="en-US" altLang="en-US" dirty="0">
                <a:latin typeface="+mn-lt"/>
              </a:rPr>
              <a:t>For more information, please visit: </a:t>
            </a:r>
          </a:p>
          <a:p>
            <a:pPr marL="0" indent="0" algn="ctr" eaLnBrk="1" hangingPunct="1">
              <a:buSzPct val="100000"/>
              <a:buNone/>
            </a:pPr>
            <a:r>
              <a:rPr lang="en-US" altLang="en-US" dirty="0">
                <a:latin typeface="+mn-lt"/>
              </a:rPr>
              <a:t>Alzheimer’s Association: </a:t>
            </a:r>
            <a:r>
              <a:rPr lang="en-US" altLang="en-US" b="1" dirty="0">
                <a:solidFill>
                  <a:srgbClr val="0070C0"/>
                </a:solidFill>
                <a:latin typeface="+mn-lt"/>
                <a:hlinkClick r:id="rId4" tooltip="http://www.alz.org "/>
              </a:rPr>
              <a:t>http://www.alz.org </a:t>
            </a:r>
            <a:r>
              <a:rPr lang="en-US" dirty="0">
                <a:solidFill>
                  <a:srgbClr val="0070C0"/>
                </a:solidFill>
                <a:latin typeface="+mn-lt"/>
              </a:rPr>
              <a:t> </a:t>
            </a:r>
          </a:p>
          <a:p>
            <a:pPr marL="0" indent="0" algn="ctr" eaLnBrk="1" hangingPunct="1">
              <a:buSzPct val="100000"/>
              <a:buNone/>
            </a:pPr>
            <a:r>
              <a:rPr lang="en-US" dirty="0">
                <a:latin typeface="+mn-lt"/>
              </a:rPr>
              <a:t>CDC’s Alzheimer’s Disease and Healthy Aging Program: </a:t>
            </a:r>
            <a:r>
              <a:rPr lang="en-US" b="1" dirty="0">
                <a:latin typeface="+mn-lt"/>
                <a:hlinkClick r:id="rId5"/>
              </a:rPr>
              <a:t>https://www.cdc.gov/aging/</a:t>
            </a:r>
            <a:r>
              <a:rPr lang="en-US" b="1" dirty="0">
                <a:latin typeface="+mn-lt"/>
              </a:rPr>
              <a:t> </a:t>
            </a:r>
            <a:endParaRPr lang="en-US" altLang="en-US" dirty="0">
              <a:latin typeface="+mn-lt"/>
            </a:endParaRPr>
          </a:p>
          <a:p>
            <a:pPr marL="0" indent="0" eaLnBrk="1" hangingPunct="1">
              <a:buSzPct val="100000"/>
              <a:buFont typeface="Wingdings 2" panose="05020102010507070707" pitchFamily="18" charset="2"/>
              <a:buNone/>
            </a:pPr>
            <a:endParaRPr lang="en-US" altLang="en-US" dirty="0"/>
          </a:p>
          <a:p>
            <a:pPr marL="0" indent="0" eaLnBrk="1" hangingPunct="1">
              <a:buFont typeface="Wingdings 2" panose="05020102010507070707" pitchFamily="18" charset="2"/>
              <a:buNone/>
            </a:pPr>
            <a:endParaRPr lang="en-US" altLang="en-US" sz="1000" dirty="0"/>
          </a:p>
        </p:txBody>
      </p:sp>
      <p:sp>
        <p:nvSpPr>
          <p:cNvPr id="2" name="Title 1"/>
          <p:cNvSpPr>
            <a:spLocks noGrp="1"/>
          </p:cNvSpPr>
          <p:nvPr>
            <p:ph type="title"/>
          </p:nvPr>
        </p:nvSpPr>
        <p:spPr/>
        <p:txBody>
          <a:bodyPr/>
          <a:lstStyle/>
          <a:p>
            <a:pPr eaLnBrk="1" fontAlgn="auto" hangingPunct="1">
              <a:spcAft>
                <a:spcPts val="0"/>
              </a:spcAft>
              <a:defRPr/>
            </a:pPr>
            <a:r>
              <a:rPr lang="en-US" dirty="0"/>
              <a:t>For More Information</a:t>
            </a:r>
          </a:p>
        </p:txBody>
      </p:sp>
      <p:sp>
        <p:nvSpPr>
          <p:cNvPr id="849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4081A646-012C-4580-9E2D-F568A2DF4525}" type="slidenum">
              <a:rPr lang="en-US" altLang="en-US" smtClean="0">
                <a:solidFill>
                  <a:schemeClr val="accent2"/>
                </a:solidFill>
              </a:rPr>
              <a:pPr fontAlgn="base">
                <a:spcBef>
                  <a:spcPct val="0"/>
                </a:spcBef>
                <a:spcAft>
                  <a:spcPct val="0"/>
                </a:spcAft>
              </a:pPr>
              <a:t>35</a:t>
            </a:fld>
            <a:endParaRPr lang="en-US" altLang="en-US" dirty="0">
              <a:solidFill>
                <a:schemeClr val="accent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COMPETENCIes</a:t>
            </a:r>
          </a:p>
        </p:txBody>
      </p:sp>
      <p:sp>
        <p:nvSpPr>
          <p:cNvPr id="4" name="Content Placeholder 3"/>
          <p:cNvSpPr>
            <a:spLocks noGrp="1"/>
          </p:cNvSpPr>
          <p:nvPr>
            <p:ph idx="1"/>
          </p:nvPr>
        </p:nvSpPr>
        <p:spPr/>
        <p:txBody>
          <a:bodyPr/>
          <a:lstStyle/>
          <a:p>
            <a:r>
              <a:rPr lang="en-US" sz="1600" b="1" u="sng" dirty="0">
                <a:latin typeface="+mn-lt"/>
              </a:rPr>
              <a:t>Academy for Gerontology in Higher Education (AGHE)</a:t>
            </a:r>
            <a:r>
              <a:rPr lang="en-US" sz="1600" b="1" dirty="0">
                <a:latin typeface="+mn-lt"/>
              </a:rPr>
              <a:t>:</a:t>
            </a:r>
            <a:endParaRPr lang="en-US" sz="1600" dirty="0">
              <a:latin typeface="+mn-lt"/>
            </a:endParaRPr>
          </a:p>
          <a:p>
            <a:pPr lvl="1"/>
            <a:r>
              <a:rPr lang="en-US" sz="1600" dirty="0">
                <a:latin typeface="+mn-lt"/>
              </a:rPr>
              <a:t>1.3.3 Demonstrate knowledge of signs, symptoms, and impact of common cognitive and mental health problems in late life (e.g., dementia, depression, grief, anxiety).</a:t>
            </a:r>
          </a:p>
          <a:p>
            <a:r>
              <a:rPr lang="en-US" sz="1600" b="1" u="sng" dirty="0">
                <a:latin typeface="+mn-lt"/>
              </a:rPr>
              <a:t>Council on Education for Public Health (CEPH) Foundational Competencies</a:t>
            </a:r>
            <a:endParaRPr lang="en-US" sz="1600" dirty="0">
              <a:latin typeface="+mn-lt"/>
            </a:endParaRPr>
          </a:p>
          <a:p>
            <a:pPr lvl="1"/>
            <a:r>
              <a:rPr lang="en-US" sz="1600" dirty="0">
                <a:latin typeface="+mn-lt"/>
              </a:rPr>
              <a:t>2. Locate, use, evaluate and synthesize public health information (bachelors-level).</a:t>
            </a:r>
          </a:p>
          <a:p>
            <a:pPr lvl="1"/>
            <a:r>
              <a:rPr lang="en-US" sz="1600" dirty="0">
                <a:latin typeface="+mn-lt"/>
              </a:rPr>
              <a:t>4. Interpret results of data analysis for public health research, policy, or practice (masters-level).</a:t>
            </a:r>
          </a:p>
          <a:p>
            <a:r>
              <a:rPr lang="en-US" sz="1600" b="1" u="sng" dirty="0">
                <a:latin typeface="+mn-lt"/>
              </a:rPr>
              <a:t>Council on Linkages Between Academia and Public Health Practice</a:t>
            </a:r>
            <a:r>
              <a:rPr lang="en-US" sz="1600" b="1" dirty="0">
                <a:latin typeface="+mn-lt"/>
              </a:rPr>
              <a:t>:</a:t>
            </a:r>
            <a:endParaRPr lang="en-US" sz="1600" dirty="0">
              <a:latin typeface="+mn-lt"/>
            </a:endParaRPr>
          </a:p>
          <a:p>
            <a:pPr lvl="1"/>
            <a:r>
              <a:rPr lang="en-US" sz="1600" dirty="0">
                <a:latin typeface="+mn-lt"/>
              </a:rPr>
              <a:t>2A. Identifies current trends (e.g., health, fiscal, social, political, environmental) affecting the health of a community. </a:t>
            </a:r>
          </a:p>
        </p:txBody>
      </p:sp>
      <p:sp>
        <p:nvSpPr>
          <p:cNvPr id="174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0F6528D-78E0-43A7-8E20-112940B8169C}" type="slidenum">
              <a:rPr lang="en-US" altLang="en-US" smtClean="0">
                <a:solidFill>
                  <a:schemeClr val="accent2"/>
                </a:solidFill>
              </a:rPr>
              <a:pPr fontAlgn="base">
                <a:spcBef>
                  <a:spcPct val="0"/>
                </a:spcBef>
                <a:spcAft>
                  <a:spcPct val="0"/>
                </a:spcAft>
              </a:pPr>
              <a:t>36</a:t>
            </a:fld>
            <a:endParaRPr lang="en-US" altLang="en-US" dirty="0">
              <a:solidFill>
                <a:schemeClr val="accent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p>
        </p:txBody>
      </p:sp>
      <p:sp>
        <p:nvSpPr>
          <p:cNvPr id="3" name="Content Placeholder 2"/>
          <p:cNvSpPr>
            <a:spLocks noGrp="1"/>
          </p:cNvSpPr>
          <p:nvPr>
            <p:ph idx="1"/>
          </p:nvPr>
        </p:nvSpPr>
        <p:spPr>
          <a:xfrm>
            <a:off x="581026" y="2080260"/>
            <a:ext cx="7989888" cy="4241165"/>
          </a:xfrm>
        </p:spPr>
        <p:txBody>
          <a:bodyPr/>
          <a:lstStyle/>
          <a:p>
            <a:pPr marL="0" indent="0">
              <a:spcBef>
                <a:spcPts val="0"/>
              </a:spcBef>
              <a:spcAft>
                <a:spcPts val="0"/>
              </a:spcAft>
              <a:buNone/>
            </a:pPr>
            <a:r>
              <a:rPr lang="en-US" sz="1200" baseline="30000" dirty="0">
                <a:solidFill>
                  <a:schemeClr val="tx1"/>
                </a:solidFill>
                <a:latin typeface="+mn-lt"/>
                <a:ea typeface="MS Mincho" panose="02020609040205080304" pitchFamily="49" charset="-128"/>
                <a:cs typeface="Times New Roman" panose="02020603050405020304" pitchFamily="18" charset="0"/>
              </a:rPr>
              <a:t>1</a:t>
            </a:r>
            <a:r>
              <a:rPr lang="en-US" sz="1200" dirty="0">
                <a:solidFill>
                  <a:schemeClr val="tx1"/>
                </a:solidFill>
                <a:latin typeface="+mn-lt"/>
                <a:ea typeface="MS Mincho" panose="02020609040205080304" pitchFamily="49" charset="-128"/>
                <a:cs typeface="Times New Roman" panose="02020603050405020304" pitchFamily="18" charset="0"/>
              </a:rPr>
              <a:t>Alzheimer’s Association and Centers for Disease Control and Prevention. </a:t>
            </a:r>
            <a:r>
              <a:rPr lang="en-US" sz="1200" i="1" dirty="0">
                <a:solidFill>
                  <a:schemeClr val="tx1"/>
                </a:solidFill>
                <a:latin typeface="+mn-lt"/>
              </a:rPr>
              <a:t>Healthy Brain Initiative, State and Local Public Health Partnerships to Address Dementia: The 2018-2023 Road Map</a:t>
            </a:r>
            <a:r>
              <a:rPr lang="en-US" sz="1200" dirty="0">
                <a:solidFill>
                  <a:schemeClr val="tx1"/>
                </a:solidFill>
                <a:latin typeface="+mn-lt"/>
              </a:rPr>
              <a:t>. Chicago, IL: Alzheimer’s Association; 2018.</a:t>
            </a:r>
          </a:p>
          <a:p>
            <a:pPr marL="0" indent="0">
              <a:spcBef>
                <a:spcPts val="0"/>
              </a:spcBef>
              <a:spcAft>
                <a:spcPts val="0"/>
              </a:spcAft>
              <a:buNone/>
            </a:pPr>
            <a:r>
              <a:rPr lang="en-US" sz="1200" baseline="30000" dirty="0">
                <a:solidFill>
                  <a:schemeClr val="tx1"/>
                </a:solidFill>
                <a:latin typeface="+mn-lt"/>
              </a:rPr>
              <a:t>2</a:t>
            </a:r>
            <a:r>
              <a:rPr lang="en-US" sz="1200" dirty="0">
                <a:solidFill>
                  <a:schemeClr val="tx1"/>
                </a:solidFill>
                <a:latin typeface="+mn-lt"/>
              </a:rPr>
              <a:t>Alzheimer’s Association. (</a:t>
            </a:r>
            <a:r>
              <a:rPr lang="en-US" sz="1200" dirty="0" err="1">
                <a:solidFill>
                  <a:schemeClr val="tx1"/>
                </a:solidFill>
                <a:latin typeface="+mn-lt"/>
              </a:rPr>
              <a:t>n.d.</a:t>
            </a:r>
            <a:r>
              <a:rPr lang="en-US" sz="1200" dirty="0">
                <a:solidFill>
                  <a:schemeClr val="tx1"/>
                </a:solidFill>
                <a:latin typeface="+mn-lt"/>
              </a:rPr>
              <a:t>) </a:t>
            </a:r>
            <a:r>
              <a:rPr lang="en-US" sz="1200" i="1" dirty="0">
                <a:solidFill>
                  <a:schemeClr val="tx1"/>
                </a:solidFill>
                <a:latin typeface="+mn-lt"/>
              </a:rPr>
              <a:t>What is Dementia? </a:t>
            </a:r>
            <a:r>
              <a:rPr lang="en-US" sz="1200" dirty="0">
                <a:solidFill>
                  <a:schemeClr val="tx1"/>
                </a:solidFill>
                <a:latin typeface="+mn-lt"/>
              </a:rPr>
              <a:t>Retrieved from https://www.alz.org/alzheimers-dementia/what-is-dementia#causes  </a:t>
            </a:r>
          </a:p>
          <a:p>
            <a:pPr marL="0" indent="0">
              <a:spcBef>
                <a:spcPts val="0"/>
              </a:spcBef>
              <a:spcAft>
                <a:spcPts val="0"/>
              </a:spcAft>
              <a:buNone/>
            </a:pPr>
            <a:r>
              <a:rPr lang="en-US" sz="1200" baseline="30000" dirty="0">
                <a:solidFill>
                  <a:schemeClr val="tx1"/>
                </a:solidFill>
                <a:latin typeface="+mn-lt"/>
              </a:rPr>
              <a:t>3</a:t>
            </a:r>
            <a:r>
              <a:rPr lang="en-US" sz="1200" dirty="0">
                <a:solidFill>
                  <a:schemeClr val="tx1"/>
                </a:solidFill>
                <a:latin typeface="+mn-lt"/>
              </a:rPr>
              <a:t>National Institute on Aging. (2017) </a:t>
            </a:r>
            <a:r>
              <a:rPr lang="en-US" sz="1200" i="1" dirty="0">
                <a:solidFill>
                  <a:schemeClr val="tx1"/>
                </a:solidFill>
                <a:latin typeface="+mn-lt"/>
              </a:rPr>
              <a:t>What is Dementia? </a:t>
            </a:r>
            <a:r>
              <a:rPr lang="en-US" sz="1200" dirty="0">
                <a:solidFill>
                  <a:schemeClr val="tx1"/>
                </a:solidFill>
                <a:latin typeface="+mn-lt"/>
              </a:rPr>
              <a:t>Retrieved from https://www.nia.nih.gov/health/what-dementia</a:t>
            </a:r>
          </a:p>
          <a:p>
            <a:pPr marL="0" indent="0">
              <a:spcBef>
                <a:spcPts val="0"/>
              </a:spcBef>
              <a:spcAft>
                <a:spcPts val="0"/>
              </a:spcAft>
              <a:buNone/>
            </a:pPr>
            <a:r>
              <a:rPr lang="en-US" sz="1200" baseline="30000" dirty="0">
                <a:solidFill>
                  <a:schemeClr val="tx1"/>
                </a:solidFill>
                <a:latin typeface="+mn-lt"/>
              </a:rPr>
              <a:t>4</a:t>
            </a:r>
            <a:r>
              <a:rPr lang="en-US" sz="1200" dirty="0">
                <a:solidFill>
                  <a:schemeClr val="tx1"/>
                </a:solidFill>
                <a:latin typeface="+mn-lt"/>
              </a:rPr>
              <a:t>Alzheimer’s Association. (</a:t>
            </a:r>
            <a:r>
              <a:rPr lang="en-US" sz="1200" dirty="0" err="1">
                <a:solidFill>
                  <a:schemeClr val="tx1"/>
                </a:solidFill>
                <a:latin typeface="+mn-lt"/>
              </a:rPr>
              <a:t>n.d.</a:t>
            </a:r>
            <a:r>
              <a:rPr lang="en-US" sz="1200" dirty="0">
                <a:solidFill>
                  <a:schemeClr val="tx1"/>
                </a:solidFill>
                <a:latin typeface="+mn-lt"/>
              </a:rPr>
              <a:t>) </a:t>
            </a:r>
            <a:r>
              <a:rPr lang="en-US" sz="1200" i="1" dirty="0">
                <a:solidFill>
                  <a:schemeClr val="tx1"/>
                </a:solidFill>
                <a:latin typeface="+mn-lt"/>
              </a:rPr>
              <a:t>What is Dementia? </a:t>
            </a:r>
            <a:r>
              <a:rPr lang="en-US" sz="1200" dirty="0">
                <a:solidFill>
                  <a:schemeClr val="tx1"/>
                </a:solidFill>
                <a:latin typeface="+mn-lt"/>
              </a:rPr>
              <a:t>Retrieved from http://www.alz.org/what-is-dementia.asp#causes</a:t>
            </a:r>
          </a:p>
          <a:p>
            <a:pPr marL="0" indent="0">
              <a:spcBef>
                <a:spcPts val="0"/>
              </a:spcBef>
              <a:spcAft>
                <a:spcPts val="0"/>
              </a:spcAft>
              <a:buNone/>
            </a:pPr>
            <a:r>
              <a:rPr lang="en-US" sz="1200" baseline="30000" dirty="0">
                <a:solidFill>
                  <a:schemeClr val="tx1"/>
                </a:solidFill>
                <a:latin typeface="+mn-lt"/>
              </a:rPr>
              <a:t>5</a:t>
            </a:r>
            <a:r>
              <a:rPr lang="en-US" sz="1200" dirty="0">
                <a:solidFill>
                  <a:schemeClr val="tx1"/>
                </a:solidFill>
                <a:latin typeface="+mn-lt"/>
              </a:rPr>
              <a:t>National Institute on Aging. (2019) </a:t>
            </a:r>
            <a:r>
              <a:rPr lang="en-US" sz="1200" i="1" dirty="0">
                <a:solidFill>
                  <a:schemeClr val="tx1"/>
                </a:solidFill>
                <a:latin typeface="+mn-lt"/>
              </a:rPr>
              <a:t>Alzheimer’s Disease Fact Sheet. </a:t>
            </a:r>
            <a:r>
              <a:rPr lang="en-US" sz="1200" dirty="0">
                <a:solidFill>
                  <a:schemeClr val="tx1"/>
                </a:solidFill>
                <a:latin typeface="+mn-lt"/>
              </a:rPr>
              <a:t>Retrieved from https://www.nia.nih.gov/health/alzheimers-disease-fact-sheet</a:t>
            </a:r>
          </a:p>
          <a:p>
            <a:pPr marL="0" indent="0">
              <a:spcBef>
                <a:spcPts val="0"/>
              </a:spcBef>
              <a:spcAft>
                <a:spcPts val="0"/>
              </a:spcAft>
              <a:buNone/>
            </a:pPr>
            <a:r>
              <a:rPr lang="en-US" sz="1200" baseline="30000" dirty="0">
                <a:solidFill>
                  <a:schemeClr val="tx1"/>
                </a:solidFill>
                <a:latin typeface="+mn-lt"/>
                <a:ea typeface="MS Mincho" panose="02020609040205080304" pitchFamily="49" charset="-128"/>
                <a:cs typeface="Times New Roman" panose="02020603050405020304" pitchFamily="18" charset="0"/>
              </a:rPr>
              <a:t>6</a:t>
            </a:r>
            <a:r>
              <a:rPr lang="en-US" sz="1200" dirty="0">
                <a:solidFill>
                  <a:schemeClr val="tx1"/>
                </a:solidFill>
                <a:latin typeface="+mn-lt"/>
                <a:ea typeface="MS Mincho" panose="02020609040205080304" pitchFamily="49" charset="-128"/>
                <a:cs typeface="Times New Roman" panose="02020603050405020304" pitchFamily="18" charset="0"/>
              </a:rPr>
              <a:t>Alzheimer’s Association. (2019) </a:t>
            </a:r>
            <a:r>
              <a:rPr lang="en-US" sz="1200" i="1" dirty="0">
                <a:solidFill>
                  <a:schemeClr val="tx1"/>
                </a:solidFill>
                <a:latin typeface="+mn-lt"/>
                <a:ea typeface="MS Mincho" panose="02020609040205080304" pitchFamily="49" charset="-128"/>
                <a:cs typeface="Times New Roman" panose="02020603050405020304" pitchFamily="18" charset="0"/>
              </a:rPr>
              <a:t>2019 Alzheimer’s Disease Facts and Figures.</a:t>
            </a:r>
            <a:endParaRPr lang="en-US" sz="1200" dirty="0">
              <a:solidFill>
                <a:schemeClr val="tx1"/>
              </a:solidFill>
              <a:latin typeface="+mn-lt"/>
            </a:endParaRPr>
          </a:p>
          <a:p>
            <a:pPr marL="0" indent="0">
              <a:spcBef>
                <a:spcPts val="0"/>
              </a:spcBef>
              <a:spcAft>
                <a:spcPts val="0"/>
              </a:spcAft>
              <a:buNone/>
            </a:pPr>
            <a:r>
              <a:rPr lang="en-US" sz="1200" baseline="30000" dirty="0">
                <a:solidFill>
                  <a:schemeClr val="tx1"/>
                </a:solidFill>
                <a:latin typeface="+mn-lt"/>
              </a:rPr>
              <a:t>7</a:t>
            </a:r>
            <a:r>
              <a:rPr lang="en-US" sz="1200" dirty="0">
                <a:solidFill>
                  <a:schemeClr val="tx1"/>
                </a:solidFill>
                <a:latin typeface="+mn-lt"/>
              </a:rPr>
              <a:t>Matthews, K.A. et al. (2019) Racial and Ethnic Estimates of Alzheimer's Disease and Related Dementias in the United States (2015–2060) in Adults Aged ≥ 65 years. Retrieved from https://aanddjournal.net/article/S1552-5260(18)33252-7/fulltext</a:t>
            </a:r>
          </a:p>
          <a:p>
            <a:pPr marL="0" indent="0">
              <a:spcBef>
                <a:spcPts val="0"/>
              </a:spcBef>
              <a:spcAft>
                <a:spcPts val="0"/>
              </a:spcAft>
              <a:buNone/>
            </a:pPr>
            <a:r>
              <a:rPr lang="en-US" sz="1200" baseline="30000" dirty="0">
                <a:solidFill>
                  <a:schemeClr val="tx1"/>
                </a:solidFill>
                <a:latin typeface="+mn-lt"/>
              </a:rPr>
              <a:t>8</a:t>
            </a:r>
            <a:r>
              <a:rPr lang="en-US" sz="1200" dirty="0">
                <a:solidFill>
                  <a:schemeClr val="tx1"/>
                </a:solidFill>
                <a:latin typeface="+mn-lt"/>
              </a:rPr>
              <a:t>Alzheimer’s Association. (2018) </a:t>
            </a:r>
            <a:r>
              <a:rPr lang="en-US" sz="1200" i="1" dirty="0">
                <a:solidFill>
                  <a:schemeClr val="tx1"/>
                </a:solidFill>
                <a:latin typeface="+mn-lt"/>
              </a:rPr>
              <a:t>Race, Ethnicity, and Alzheimer’s Fact Sheet.</a:t>
            </a:r>
          </a:p>
          <a:p>
            <a:pPr marL="0" indent="0">
              <a:spcBef>
                <a:spcPts val="0"/>
              </a:spcBef>
              <a:spcAft>
                <a:spcPts val="0"/>
              </a:spcAft>
              <a:buNone/>
            </a:pPr>
            <a:r>
              <a:rPr lang="en-US" sz="1200" baseline="30000" dirty="0">
                <a:solidFill>
                  <a:schemeClr val="tx1"/>
                </a:solidFill>
                <a:latin typeface="+mn-lt"/>
                <a:ea typeface="MS Mincho" panose="02020609040205080304" pitchFamily="49" charset="-128"/>
                <a:cs typeface="Times New Roman" panose="02020603050405020304" pitchFamily="18" charset="0"/>
              </a:rPr>
              <a:t>9</a:t>
            </a:r>
            <a:r>
              <a:rPr lang="en-US" sz="1200" dirty="0">
                <a:solidFill>
                  <a:schemeClr val="tx1"/>
                </a:solidFill>
                <a:latin typeface="+mn-lt"/>
                <a:ea typeface="MS Mincho" panose="02020609040205080304" pitchFamily="49" charset="-128"/>
                <a:cs typeface="Times New Roman" panose="02020603050405020304" pitchFamily="18" charset="0"/>
              </a:rPr>
              <a:t>Alzheimer’s Association. (2019) </a:t>
            </a:r>
            <a:r>
              <a:rPr lang="en-US" sz="1200" i="1" dirty="0">
                <a:solidFill>
                  <a:schemeClr val="tx1"/>
                </a:solidFill>
                <a:latin typeface="+mn-lt"/>
                <a:ea typeface="MS Mincho" panose="02020609040205080304" pitchFamily="49" charset="-128"/>
                <a:cs typeface="Times New Roman" panose="02020603050405020304" pitchFamily="18" charset="0"/>
              </a:rPr>
              <a:t>2019 Alzheimer’s Disease Facts and Figures.</a:t>
            </a:r>
          </a:p>
          <a:p>
            <a:pPr marL="0" indent="0">
              <a:spcBef>
                <a:spcPts val="0"/>
              </a:spcBef>
              <a:spcAft>
                <a:spcPts val="0"/>
              </a:spcAft>
              <a:buNone/>
            </a:pPr>
            <a:r>
              <a:rPr lang="en-US" sz="1200" baseline="30000" dirty="0">
                <a:solidFill>
                  <a:schemeClr val="tx1"/>
                </a:solidFill>
                <a:latin typeface="+mn-lt"/>
              </a:rPr>
              <a:t>10</a:t>
            </a:r>
            <a:r>
              <a:rPr lang="en-US" sz="1200" dirty="0">
                <a:solidFill>
                  <a:schemeClr val="tx1"/>
                </a:solidFill>
                <a:latin typeface="+mn-lt"/>
              </a:rPr>
              <a:t> Alzheimer’s Association. (2019) </a:t>
            </a:r>
            <a:r>
              <a:rPr lang="en-US" sz="1200" i="1" dirty="0">
                <a:solidFill>
                  <a:schemeClr val="tx1"/>
                </a:solidFill>
                <a:latin typeface="+mn-lt"/>
              </a:rPr>
              <a:t>2019 Alzheimer’s Disease Facts and Figures.</a:t>
            </a:r>
          </a:p>
          <a:p>
            <a:pPr marL="0" indent="0">
              <a:spcBef>
                <a:spcPts val="0"/>
              </a:spcBef>
              <a:spcAft>
                <a:spcPts val="0"/>
              </a:spcAft>
              <a:buNone/>
            </a:pPr>
            <a:r>
              <a:rPr lang="en-US" sz="1200" baseline="30000" dirty="0">
                <a:solidFill>
                  <a:schemeClr val="tx1"/>
                </a:solidFill>
                <a:latin typeface="+mn-lt"/>
                <a:ea typeface="MS Mincho" panose="02020609040205080304" pitchFamily="49" charset="-128"/>
                <a:cs typeface="Times New Roman" panose="02020603050405020304" pitchFamily="18" charset="0"/>
              </a:rPr>
              <a:t>11</a:t>
            </a:r>
            <a:r>
              <a:rPr lang="en-US" sz="1200" dirty="0">
                <a:solidFill>
                  <a:schemeClr val="tx1"/>
                </a:solidFill>
                <a:latin typeface="+mn-lt"/>
                <a:ea typeface="MS Mincho" panose="02020609040205080304" pitchFamily="49" charset="-128"/>
                <a:cs typeface="Times New Roman" panose="02020603050405020304" pitchFamily="18" charset="0"/>
              </a:rPr>
              <a:t>Alzheimer’s Association. (2019) </a:t>
            </a:r>
            <a:r>
              <a:rPr lang="en-US" sz="1200" i="1" dirty="0">
                <a:solidFill>
                  <a:schemeClr val="tx1"/>
                </a:solidFill>
                <a:latin typeface="+mn-lt"/>
                <a:ea typeface="MS Mincho" panose="02020609040205080304" pitchFamily="49" charset="-128"/>
                <a:cs typeface="Times New Roman" panose="02020603050405020304" pitchFamily="18" charset="0"/>
              </a:rPr>
              <a:t>2019 Alzheimer’s Disease Facts and Figures.</a:t>
            </a:r>
            <a:br>
              <a:rPr lang="en-US" sz="1200" dirty="0">
                <a:solidFill>
                  <a:schemeClr val="tx1"/>
                </a:solidFill>
                <a:latin typeface="+mn-lt"/>
                <a:ea typeface="MS Mincho" panose="02020609040205080304" pitchFamily="49" charset="-128"/>
                <a:cs typeface="Times New Roman" panose="02020603050405020304" pitchFamily="18" charset="0"/>
              </a:rPr>
            </a:br>
            <a:r>
              <a:rPr lang="en-US" sz="1200" baseline="30000" dirty="0">
                <a:solidFill>
                  <a:schemeClr val="tx1"/>
                </a:solidFill>
                <a:latin typeface="+mn-lt"/>
                <a:ea typeface="MS Mincho" panose="02020609040205080304" pitchFamily="49" charset="-128"/>
                <a:cs typeface="Times New Roman" panose="02020603050405020304" pitchFamily="18" charset="0"/>
              </a:rPr>
              <a:t>12 </a:t>
            </a:r>
            <a:r>
              <a:rPr lang="en-US" sz="1200" dirty="0">
                <a:solidFill>
                  <a:schemeClr val="tx1"/>
                </a:solidFill>
                <a:latin typeface="+mn-lt"/>
              </a:rPr>
              <a:t>Matthews, K.A. et al. (2019) Racial and Ethnic Estimates of Alzheimer's Disease and Related Dementias in the United States (2015–2060) in Adults Aged ≥ 65 years. Retrieved from https://aanddjournal.net/article/S1552-5260(18)33252-7/fulltext</a:t>
            </a:r>
          </a:p>
          <a:p>
            <a:pPr marL="0" indent="0">
              <a:spcBef>
                <a:spcPts val="0"/>
              </a:spcBef>
              <a:spcAft>
                <a:spcPts val="0"/>
              </a:spcAft>
              <a:buNone/>
            </a:pPr>
            <a:r>
              <a:rPr lang="en-US" sz="1200" baseline="30000" dirty="0">
                <a:solidFill>
                  <a:schemeClr val="tx1"/>
                </a:solidFill>
                <a:latin typeface="+mn-lt"/>
                <a:ea typeface="MS Mincho" panose="02020609040205080304" pitchFamily="49" charset="-128"/>
                <a:cs typeface="Times New Roman" panose="02020603050405020304" pitchFamily="18" charset="0"/>
              </a:rPr>
              <a:t>13</a:t>
            </a:r>
            <a:r>
              <a:rPr lang="en-US" sz="1200" dirty="0">
                <a:solidFill>
                  <a:schemeClr val="tx1"/>
                </a:solidFill>
                <a:latin typeface="+mn-lt"/>
              </a:rPr>
              <a:t>World Health Organization. (2017) </a:t>
            </a:r>
            <a:r>
              <a:rPr lang="en-US" sz="1200" i="1" dirty="0">
                <a:solidFill>
                  <a:schemeClr val="tx1"/>
                </a:solidFill>
                <a:latin typeface="+mn-lt"/>
              </a:rPr>
              <a:t>Key Facts</a:t>
            </a:r>
            <a:r>
              <a:rPr lang="en-US" sz="1200" dirty="0">
                <a:solidFill>
                  <a:schemeClr val="tx1"/>
                </a:solidFill>
                <a:latin typeface="+mn-lt"/>
              </a:rPr>
              <a:t>. Retrieved from https://www.who.int/news-room/fact-sheets/detail/dementia </a:t>
            </a:r>
          </a:p>
          <a:p>
            <a:pPr marL="0" indent="0" eaLnBrk="1" fontAlgn="auto" hangingPunct="1">
              <a:spcBef>
                <a:spcPts val="0"/>
              </a:spcBef>
              <a:spcAft>
                <a:spcPts val="0"/>
              </a:spcAft>
              <a:buNone/>
              <a:defRPr/>
            </a:pPr>
            <a:r>
              <a:rPr lang="en-US" sz="1200" baseline="30000" dirty="0">
                <a:solidFill>
                  <a:schemeClr val="tx1"/>
                </a:solidFill>
                <a:latin typeface="+mn-lt"/>
                <a:ea typeface="MS Mincho" panose="02020609040205080304" pitchFamily="49" charset="-128"/>
                <a:cs typeface="Times New Roman" panose="02020603050405020304" pitchFamily="18" charset="0"/>
              </a:rPr>
              <a:t>14</a:t>
            </a:r>
            <a:r>
              <a:rPr lang="en-US" sz="1200" dirty="0">
                <a:solidFill>
                  <a:schemeClr val="tx1"/>
                </a:solidFill>
                <a:latin typeface="+mn-lt"/>
                <a:ea typeface="MS Mincho" panose="02020609040205080304" pitchFamily="49" charset="-128"/>
                <a:cs typeface="Times New Roman" panose="02020603050405020304" pitchFamily="18" charset="0"/>
              </a:rPr>
              <a:t>Alzheimer’s Association. (2019) </a:t>
            </a:r>
            <a:r>
              <a:rPr lang="en-US" sz="1200" i="1" dirty="0">
                <a:solidFill>
                  <a:schemeClr val="tx1"/>
                </a:solidFill>
                <a:latin typeface="+mn-lt"/>
                <a:ea typeface="MS Mincho" panose="02020609040205080304" pitchFamily="49" charset="-128"/>
                <a:cs typeface="Times New Roman" panose="02020603050405020304" pitchFamily="18" charset="0"/>
              </a:rPr>
              <a:t>2019 Alzheimer’s Disease Facts and Figures.</a:t>
            </a:r>
          </a:p>
          <a:p>
            <a:pPr marL="0" indent="0" eaLnBrk="1" fontAlgn="auto" hangingPunct="1">
              <a:spcBef>
                <a:spcPts val="0"/>
              </a:spcBef>
              <a:spcAft>
                <a:spcPts val="0"/>
              </a:spcAft>
              <a:buNone/>
              <a:defRPr/>
            </a:pPr>
            <a:r>
              <a:rPr lang="en-US" sz="1200" baseline="30000" dirty="0">
                <a:solidFill>
                  <a:schemeClr val="tx1"/>
                </a:solidFill>
                <a:latin typeface="+mn-lt"/>
                <a:ea typeface="MS Mincho" panose="02020609040205080304" pitchFamily="49" charset="-128"/>
                <a:cs typeface="Times New Roman" panose="02020603050405020304" pitchFamily="18" charset="0"/>
              </a:rPr>
              <a:t>15</a:t>
            </a:r>
            <a:r>
              <a:rPr lang="en-US" sz="1200" dirty="0">
                <a:solidFill>
                  <a:schemeClr val="tx1"/>
                </a:solidFill>
                <a:latin typeface="+mn-lt"/>
                <a:ea typeface="MS Mincho" panose="02020609040205080304" pitchFamily="49" charset="-128"/>
                <a:cs typeface="Times New Roman" panose="02020603050405020304" pitchFamily="18" charset="0"/>
              </a:rPr>
              <a:t>Alzheimer’s Disease International. (2015) </a:t>
            </a:r>
            <a:r>
              <a:rPr lang="en-US" sz="1200" i="1" dirty="0">
                <a:solidFill>
                  <a:schemeClr val="tx1"/>
                </a:solidFill>
                <a:latin typeface="+mn-lt"/>
                <a:ea typeface="MS Mincho" panose="02020609040205080304" pitchFamily="49" charset="-128"/>
                <a:cs typeface="Times New Roman" panose="02020603050405020304" pitchFamily="18" charset="0"/>
              </a:rPr>
              <a:t>World Alzheimer Report 2015: The Global Impact of Dementia: An Analysis of Prevalence, Incidence, Cost and Trends. </a:t>
            </a:r>
            <a:r>
              <a:rPr lang="en-US" sz="1200" dirty="0">
                <a:solidFill>
                  <a:schemeClr val="tx1"/>
                </a:solidFill>
                <a:latin typeface="+mn-lt"/>
                <a:ea typeface="MS Mincho" panose="02020609040205080304" pitchFamily="49" charset="-128"/>
                <a:cs typeface="Times New Roman" panose="02020603050405020304" pitchFamily="18" charset="0"/>
              </a:rPr>
              <a:t>Retrieved from </a:t>
            </a:r>
            <a:r>
              <a:rPr lang="en-US" sz="1200" dirty="0">
                <a:solidFill>
                  <a:schemeClr val="tx1"/>
                </a:solidFill>
                <a:latin typeface="+mn-lt"/>
                <a:ea typeface="MS Mincho" panose="02020609040205080304" pitchFamily="49" charset="-128"/>
                <a:cs typeface="Times New Roman" panose="02020603050405020304" pitchFamily="18" charset="0"/>
                <a:hlinkClick r:id="rId2"/>
              </a:rPr>
              <a:t>http://www.worldalzreport2015.org/</a:t>
            </a:r>
            <a:endParaRPr lang="en-US" sz="1200" dirty="0">
              <a:solidFill>
                <a:schemeClr val="tx1"/>
              </a:solidFill>
              <a:latin typeface="+mn-lt"/>
              <a:ea typeface="MS Mincho" panose="02020609040205080304" pitchFamily="49" charset="-128"/>
              <a:cs typeface="Times New Roman" panose="02020603050405020304" pitchFamily="18" charset="0"/>
            </a:endParaRPr>
          </a:p>
          <a:p>
            <a:pPr marL="0" indent="0">
              <a:spcBef>
                <a:spcPts val="0"/>
              </a:spcBef>
              <a:spcAft>
                <a:spcPts val="0"/>
              </a:spcAft>
              <a:buNone/>
            </a:pPr>
            <a:r>
              <a:rPr lang="en-US" sz="1200" baseline="30000" dirty="0">
                <a:latin typeface="+mn-lt"/>
                <a:ea typeface="MS Mincho" panose="02020609040205080304" pitchFamily="49" charset="-128"/>
                <a:cs typeface="Times New Roman" panose="02020603050405020304" pitchFamily="18" charset="0"/>
              </a:rPr>
              <a:t>16</a:t>
            </a:r>
            <a:r>
              <a:rPr lang="en-US" sz="1200" dirty="0">
                <a:latin typeface="+mn-lt"/>
                <a:ea typeface="MS Mincho" panose="02020609040205080304" pitchFamily="49" charset="-128"/>
                <a:cs typeface="Times New Roman" panose="02020603050405020304" pitchFamily="18" charset="0"/>
              </a:rPr>
              <a:t>Department of Health and Human Services. (2019) </a:t>
            </a:r>
            <a:r>
              <a:rPr lang="en-US" sz="1200" i="1" dirty="0">
                <a:latin typeface="+mn-lt"/>
                <a:ea typeface="MS Mincho" panose="02020609040205080304" pitchFamily="49" charset="-128"/>
                <a:cs typeface="Times New Roman" panose="02020603050405020304" pitchFamily="18" charset="0"/>
              </a:rPr>
              <a:t>What’s Medicare? </a:t>
            </a:r>
            <a:r>
              <a:rPr lang="en-US" sz="1200" dirty="0">
                <a:latin typeface="+mn-lt"/>
                <a:ea typeface="MS Mincho" panose="02020609040205080304" pitchFamily="49" charset="-128"/>
                <a:cs typeface="Times New Roman" panose="02020603050405020304" pitchFamily="18" charset="0"/>
              </a:rPr>
              <a:t>Retrieved from </a:t>
            </a:r>
            <a:r>
              <a:rPr lang="en-US" sz="1200" dirty="0">
                <a:latin typeface="+mn-lt"/>
                <a:ea typeface="MS Mincho" panose="02020609040205080304" pitchFamily="49" charset="-128"/>
                <a:cs typeface="Times New Roman" panose="02020603050405020304" pitchFamily="18" charset="0"/>
                <a:hlinkClick r:id="rId3"/>
              </a:rPr>
              <a:t>https://www.medicare.gov/pubs/pdf/11306-Medicare-Medicaid.pdf</a:t>
            </a:r>
            <a:endParaRPr lang="en-US" sz="1200" dirty="0">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22305104-4416-49AE-9D1E-3742B69D6254}" type="slidenum">
              <a:rPr lang="en-US" smtClean="0"/>
              <a:pPr>
                <a:defRPr/>
              </a:pPr>
              <a:t>37</a:t>
            </a:fld>
            <a:endParaRPr lang="en-US" dirty="0"/>
          </a:p>
        </p:txBody>
      </p:sp>
    </p:spTree>
    <p:extLst>
      <p:ext uri="{BB962C8B-B14F-4D97-AF65-F5344CB8AC3E}">
        <p14:creationId xmlns:p14="http://schemas.microsoft.com/office/powerpoint/2010/main" val="3242438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continued </a:t>
            </a:r>
          </a:p>
        </p:txBody>
      </p:sp>
      <p:sp>
        <p:nvSpPr>
          <p:cNvPr id="3" name="Content Placeholder 2"/>
          <p:cNvSpPr>
            <a:spLocks noGrp="1"/>
          </p:cNvSpPr>
          <p:nvPr>
            <p:ph idx="1"/>
          </p:nvPr>
        </p:nvSpPr>
        <p:spPr>
          <a:xfrm>
            <a:off x="581192" y="3269404"/>
            <a:ext cx="7989752" cy="3630795"/>
          </a:xfrm>
        </p:spPr>
        <p:txBody>
          <a:bodyPr/>
          <a:lstStyle/>
          <a:p>
            <a:pPr marL="0" indent="0">
              <a:spcBef>
                <a:spcPts val="0"/>
              </a:spcBef>
              <a:spcAft>
                <a:spcPts val="0"/>
              </a:spcAft>
              <a:buNone/>
            </a:pPr>
            <a:r>
              <a:rPr lang="en-US" sz="1200" baseline="30000" dirty="0">
                <a:latin typeface="+mn-lt"/>
                <a:ea typeface="MS Mincho" panose="02020609040205080304" pitchFamily="49" charset="-128"/>
                <a:cs typeface="Times New Roman" panose="02020603050405020304" pitchFamily="18" charset="0"/>
              </a:rPr>
              <a:t>17</a:t>
            </a:r>
            <a:r>
              <a:rPr lang="en-US" sz="1200" dirty="0">
                <a:latin typeface="+mn-lt"/>
                <a:ea typeface="MS Mincho" panose="02020609040205080304" pitchFamily="49" charset="-128"/>
                <a:cs typeface="Times New Roman" panose="02020603050405020304" pitchFamily="18" charset="0"/>
              </a:rPr>
              <a:t>Alzheimer’s Association. (2019) </a:t>
            </a:r>
            <a:r>
              <a:rPr lang="en-US" sz="1200" i="1" dirty="0">
                <a:latin typeface="+mn-lt"/>
                <a:ea typeface="MS Mincho" panose="02020609040205080304" pitchFamily="49" charset="-128"/>
                <a:cs typeface="Times New Roman" panose="02020603050405020304" pitchFamily="18" charset="0"/>
              </a:rPr>
              <a:t>2019 Alzheimer’s Disease Facts and Figures.</a:t>
            </a:r>
            <a:br>
              <a:rPr lang="en-US" sz="1200" dirty="0">
                <a:latin typeface="+mn-lt"/>
                <a:ea typeface="MS Mincho" panose="02020609040205080304" pitchFamily="49" charset="-128"/>
                <a:cs typeface="Times New Roman" panose="02020603050405020304" pitchFamily="18" charset="0"/>
              </a:rPr>
            </a:br>
            <a:r>
              <a:rPr lang="en-US" sz="1200" baseline="30000" dirty="0">
                <a:latin typeface="+mn-lt"/>
                <a:ea typeface="MS Mincho" panose="02020609040205080304" pitchFamily="49" charset="-128"/>
                <a:cs typeface="Times New Roman" panose="02020603050405020304" pitchFamily="18" charset="0"/>
              </a:rPr>
              <a:t>18</a:t>
            </a:r>
            <a:r>
              <a:rPr lang="en-US" sz="1200" dirty="0">
                <a:latin typeface="+mn-lt"/>
                <a:ea typeface="MS Mincho" panose="02020609040205080304" pitchFamily="49" charset="-128"/>
                <a:cs typeface="Times New Roman" panose="02020603050405020304" pitchFamily="18" charset="0"/>
              </a:rPr>
              <a:t>Alzheimer’s Association. (2018) </a:t>
            </a:r>
            <a:r>
              <a:rPr lang="en-US" sz="1200" i="1" dirty="0">
                <a:latin typeface="+mn-lt"/>
                <a:ea typeface="MS Mincho" panose="02020609040205080304" pitchFamily="49" charset="-128"/>
                <a:cs typeface="Times New Roman" panose="02020603050405020304" pitchFamily="18" charset="0"/>
              </a:rPr>
              <a:t>Costs of Alzheimer’s to Medicare and Medicaid.</a:t>
            </a:r>
          </a:p>
          <a:p>
            <a:pPr marL="0" indent="0" eaLnBrk="1" hangingPunct="1">
              <a:spcBef>
                <a:spcPts val="0"/>
              </a:spcBef>
              <a:spcAft>
                <a:spcPts val="0"/>
              </a:spcAft>
              <a:buNone/>
            </a:pPr>
            <a:r>
              <a:rPr lang="en-US" sz="1200" baseline="30000" dirty="0">
                <a:latin typeface="+mn-lt"/>
                <a:ea typeface="MS Mincho" panose="02020609040205080304" pitchFamily="49" charset="-128"/>
                <a:cs typeface="Times New Roman" panose="02020603050405020304" pitchFamily="18" charset="0"/>
              </a:rPr>
              <a:t>19</a:t>
            </a:r>
            <a:r>
              <a:rPr lang="en-US" sz="1200" dirty="0">
                <a:latin typeface="+mn-lt"/>
                <a:ea typeface="MS Mincho" panose="02020609040205080304" pitchFamily="49" charset="-128"/>
                <a:cs typeface="Times New Roman" panose="02020603050405020304" pitchFamily="18" charset="0"/>
              </a:rPr>
              <a:t>Alzheimer’s Association. (2016) </a:t>
            </a:r>
            <a:r>
              <a:rPr lang="en-US" sz="1200" i="1" dirty="0">
                <a:latin typeface="+mn-lt"/>
                <a:ea typeface="MS Mincho" panose="02020609040205080304" pitchFamily="49" charset="-128"/>
                <a:cs typeface="Times New Roman" panose="02020603050405020304" pitchFamily="18" charset="0"/>
              </a:rPr>
              <a:t>2016 Alzheimer’s Disease Facts and Figures. </a:t>
            </a:r>
          </a:p>
          <a:p>
            <a:pPr marL="0" indent="0" eaLnBrk="1" hangingPunct="1">
              <a:spcBef>
                <a:spcPts val="0"/>
              </a:spcBef>
              <a:spcAft>
                <a:spcPts val="0"/>
              </a:spcAft>
              <a:buNone/>
            </a:pPr>
            <a:r>
              <a:rPr lang="en-US" sz="1200" baseline="30000" dirty="0">
                <a:latin typeface="+mn-lt"/>
              </a:rPr>
              <a:t>20</a:t>
            </a:r>
            <a:r>
              <a:rPr lang="en-US" sz="1200" dirty="0">
                <a:latin typeface="+mn-lt"/>
              </a:rPr>
              <a:t>Alzheimer’s Association. (2018) </a:t>
            </a:r>
            <a:r>
              <a:rPr lang="en-US" sz="1200" i="1" dirty="0">
                <a:latin typeface="+mn-lt"/>
              </a:rPr>
              <a:t>Costs of Alzheimer’s to Medicare and Medicaid.</a:t>
            </a:r>
          </a:p>
          <a:p>
            <a:pPr marL="0" indent="0" eaLnBrk="1" hangingPunct="1">
              <a:spcBef>
                <a:spcPts val="0"/>
              </a:spcBef>
              <a:spcAft>
                <a:spcPts val="0"/>
              </a:spcAft>
              <a:buNone/>
            </a:pPr>
            <a:r>
              <a:rPr lang="en-US" sz="1200" baseline="30000" dirty="0">
                <a:latin typeface="+mn-lt"/>
                <a:ea typeface="MS Mincho" panose="02020609040205080304" pitchFamily="49" charset="-128"/>
                <a:cs typeface="Times New Roman" panose="02020603050405020304" pitchFamily="18" charset="0"/>
              </a:rPr>
              <a:t>21</a:t>
            </a:r>
            <a:r>
              <a:rPr lang="en-US" sz="1200" dirty="0">
                <a:latin typeface="+mn-lt"/>
                <a:ea typeface="MS Mincho" panose="02020609040205080304" pitchFamily="49" charset="-128"/>
                <a:cs typeface="Times New Roman" panose="02020603050405020304" pitchFamily="18" charset="0"/>
              </a:rPr>
              <a:t>Alzheimer’s Association. (2019) </a:t>
            </a:r>
            <a:r>
              <a:rPr lang="en-US" sz="1200" i="1" dirty="0">
                <a:latin typeface="+mn-lt"/>
                <a:ea typeface="MS Mincho" panose="02020609040205080304" pitchFamily="49" charset="-128"/>
                <a:cs typeface="Times New Roman" panose="02020603050405020304" pitchFamily="18" charset="0"/>
              </a:rPr>
              <a:t>2019 Alzheimer’s Disease Facts and Figures.</a:t>
            </a:r>
          </a:p>
          <a:p>
            <a:pPr marL="0" indent="0">
              <a:spcBef>
                <a:spcPts val="0"/>
              </a:spcBef>
              <a:spcAft>
                <a:spcPts val="0"/>
              </a:spcAft>
              <a:buNone/>
            </a:pPr>
            <a:r>
              <a:rPr lang="en-US" sz="1200" baseline="30000" dirty="0">
                <a:latin typeface="+mn-lt"/>
                <a:ea typeface="MS Mincho" panose="02020609040205080304" pitchFamily="49" charset="-128"/>
                <a:cs typeface="Times New Roman" panose="02020603050405020304" pitchFamily="18" charset="0"/>
              </a:rPr>
              <a:t>22</a:t>
            </a:r>
            <a:r>
              <a:rPr lang="en-US" sz="1200" dirty="0">
                <a:latin typeface="+mn-lt"/>
                <a:ea typeface="MS Mincho" panose="02020609040205080304" pitchFamily="49" charset="-128"/>
                <a:cs typeface="Times New Roman" panose="02020603050405020304" pitchFamily="18" charset="0"/>
              </a:rPr>
              <a:t>Alzheimer’s Association. (2019) </a:t>
            </a:r>
            <a:r>
              <a:rPr lang="en-US" sz="1200" i="1" dirty="0">
                <a:latin typeface="+mn-lt"/>
                <a:ea typeface="MS Mincho" panose="02020609040205080304" pitchFamily="49" charset="-128"/>
                <a:cs typeface="Times New Roman" panose="02020603050405020304" pitchFamily="18" charset="0"/>
              </a:rPr>
              <a:t>2019 Alzheimer’s Disease Facts and Figures.                               </a:t>
            </a:r>
          </a:p>
          <a:p>
            <a:pPr marL="0" indent="0">
              <a:spcBef>
                <a:spcPts val="0"/>
              </a:spcBef>
              <a:spcAft>
                <a:spcPts val="0"/>
              </a:spcAft>
              <a:buNone/>
            </a:pPr>
            <a:r>
              <a:rPr lang="en-US" sz="1200" baseline="30000" dirty="0">
                <a:latin typeface="+mn-lt"/>
              </a:rPr>
              <a:t>23</a:t>
            </a:r>
            <a:r>
              <a:rPr lang="en-US" sz="1200" dirty="0">
                <a:latin typeface="+mn-lt"/>
              </a:rPr>
              <a:t>Centers for Disease Control and Prevention. (2019) </a:t>
            </a:r>
            <a:r>
              <a:rPr lang="en-US" sz="1200" i="1" dirty="0">
                <a:latin typeface="+mn-lt"/>
              </a:rPr>
              <a:t>Behavioral Risk Factor Surveillance System (BRFSS) Caregiver Module</a:t>
            </a:r>
            <a:r>
              <a:rPr lang="en-US" sz="1200" dirty="0">
                <a:latin typeface="+mn-lt"/>
              </a:rPr>
              <a:t>. Retrieved from https://www.cdc.gov/aging/healthybrain/brfss-faq-caregiver.htm </a:t>
            </a:r>
          </a:p>
          <a:p>
            <a:pPr marL="0" indent="0" eaLnBrk="1" hangingPunct="1">
              <a:spcBef>
                <a:spcPts val="0"/>
              </a:spcBef>
              <a:spcAft>
                <a:spcPts val="0"/>
              </a:spcAft>
              <a:buNone/>
            </a:pPr>
            <a:r>
              <a:rPr lang="en-US" sz="1200" baseline="30000" dirty="0">
                <a:latin typeface="+mn-lt"/>
                <a:ea typeface="MS Mincho" panose="02020609040205080304" pitchFamily="49" charset="-128"/>
                <a:cs typeface="Times New Roman" panose="02020603050405020304" pitchFamily="18" charset="0"/>
              </a:rPr>
              <a:t>24</a:t>
            </a:r>
            <a:r>
              <a:rPr lang="en-US" sz="1200" dirty="0">
                <a:latin typeface="+mn-lt"/>
                <a:ea typeface="MS Mincho" panose="02020609040205080304" pitchFamily="49" charset="-128"/>
                <a:cs typeface="Times New Roman" panose="02020603050405020304" pitchFamily="18" charset="0"/>
              </a:rPr>
              <a:t>Alzheimer’s Association. (2018) </a:t>
            </a:r>
            <a:r>
              <a:rPr lang="en-US" sz="1200" i="1" dirty="0">
                <a:latin typeface="+mn-lt"/>
                <a:ea typeface="MS Mincho" panose="02020609040205080304" pitchFamily="49" charset="-128"/>
                <a:cs typeface="Times New Roman" panose="02020603050405020304" pitchFamily="18" charset="0"/>
              </a:rPr>
              <a:t>Alzheimer’s Disease Caregivers</a:t>
            </a:r>
            <a:r>
              <a:rPr lang="en-US" sz="1200" dirty="0">
                <a:latin typeface="+mn-lt"/>
                <a:ea typeface="MS Mincho" panose="02020609040205080304" pitchFamily="49" charset="-128"/>
                <a:cs typeface="Times New Roman" panose="02020603050405020304" pitchFamily="18" charset="0"/>
              </a:rPr>
              <a:t>.</a:t>
            </a:r>
          </a:p>
          <a:p>
            <a:pPr marL="0" indent="0" eaLnBrk="1" hangingPunct="1">
              <a:spcBef>
                <a:spcPts val="0"/>
              </a:spcBef>
              <a:spcAft>
                <a:spcPts val="0"/>
              </a:spcAft>
              <a:buNone/>
            </a:pPr>
            <a:r>
              <a:rPr lang="en-US" sz="1200" baseline="30000" dirty="0">
                <a:latin typeface="+mn-lt"/>
                <a:cs typeface="Times New Roman" panose="02020603050405020304" pitchFamily="18" charset="0"/>
              </a:rPr>
              <a:t>25</a:t>
            </a:r>
            <a:r>
              <a:rPr lang="en-US" sz="1200" dirty="0">
                <a:latin typeface="+mn-lt"/>
                <a:cs typeface="Times New Roman" panose="02020603050405020304" pitchFamily="18" charset="0"/>
              </a:rPr>
              <a:t>Alzheimer’s Association. (2018)</a:t>
            </a:r>
            <a:r>
              <a:rPr lang="en-US" sz="1200" dirty="0">
                <a:solidFill>
                  <a:srgbClr val="FFC000"/>
                </a:solidFill>
                <a:latin typeface="+mn-lt"/>
                <a:cs typeface="Times New Roman" panose="02020603050405020304" pitchFamily="18" charset="0"/>
              </a:rPr>
              <a:t> </a:t>
            </a:r>
            <a:r>
              <a:rPr lang="en-US" sz="1200" i="1" dirty="0">
                <a:latin typeface="+mn-lt"/>
                <a:cs typeface="Times New Roman" panose="02020603050405020304" pitchFamily="18" charset="0"/>
              </a:rPr>
              <a:t>Alzheimer’s Disease Caregivers</a:t>
            </a:r>
            <a:r>
              <a:rPr lang="en-US" sz="1200" dirty="0">
                <a:latin typeface="+mn-lt"/>
                <a:cs typeface="Times New Roman" panose="02020603050405020304" pitchFamily="18" charset="0"/>
              </a:rPr>
              <a:t>.</a:t>
            </a:r>
          </a:p>
          <a:p>
            <a:pPr marL="0" indent="0" eaLnBrk="1" fontAlgn="auto" hangingPunct="1">
              <a:spcBef>
                <a:spcPts val="0"/>
              </a:spcBef>
              <a:spcAft>
                <a:spcPts val="0"/>
              </a:spcAft>
              <a:buNone/>
              <a:defRPr/>
            </a:pPr>
            <a:r>
              <a:rPr lang="en-US" sz="1200" baseline="30000" dirty="0">
                <a:latin typeface="+mn-lt"/>
                <a:ea typeface="MS Mincho" panose="02020609040205080304" pitchFamily="49" charset="-128"/>
                <a:cs typeface="Times New Roman" panose="02020603050405020304" pitchFamily="18" charset="0"/>
              </a:rPr>
              <a:t>26 </a:t>
            </a:r>
            <a:r>
              <a:rPr lang="en-US" sz="1200" dirty="0">
                <a:latin typeface="+mn-lt"/>
                <a:ea typeface="MS Mincho" panose="02020609040205080304" pitchFamily="49" charset="-128"/>
                <a:cs typeface="Times New Roman" panose="02020603050405020304" pitchFamily="18" charset="0"/>
              </a:rPr>
              <a:t>Alzheimer’s Association. (2018)</a:t>
            </a:r>
            <a:r>
              <a:rPr lang="en-US" sz="1200" dirty="0">
                <a:solidFill>
                  <a:srgbClr val="FFC000"/>
                </a:solidFill>
                <a:latin typeface="+mn-lt"/>
                <a:ea typeface="MS Gothic" panose="020B0609070205080204" pitchFamily="49" charset="-128"/>
                <a:cs typeface="Times New Roman" panose="02020603050405020304" pitchFamily="18" charset="0"/>
              </a:rPr>
              <a:t> </a:t>
            </a:r>
            <a:r>
              <a:rPr lang="en-US" sz="1200" i="1" dirty="0">
                <a:latin typeface="+mn-lt"/>
                <a:ea typeface="MS Mincho" panose="02020609040205080304" pitchFamily="49" charset="-128"/>
                <a:cs typeface="Times New Roman" panose="02020603050405020304" pitchFamily="18" charset="0"/>
              </a:rPr>
              <a:t>Alzheimer’s Disease Caregivers.</a:t>
            </a:r>
            <a:endParaRPr lang="en-US" sz="1200" baseline="30000" dirty="0">
              <a:latin typeface="+mn-lt"/>
              <a:ea typeface="MS Mincho" panose="02020609040205080304" pitchFamily="49" charset="-128"/>
              <a:cs typeface="Times New Roman" panose="02020603050405020304" pitchFamily="18" charset="0"/>
            </a:endParaRPr>
          </a:p>
          <a:p>
            <a:pPr marL="0" indent="0">
              <a:spcBef>
                <a:spcPts val="0"/>
              </a:spcBef>
              <a:spcAft>
                <a:spcPts val="0"/>
              </a:spcAft>
              <a:buNone/>
            </a:pPr>
            <a:r>
              <a:rPr lang="en-US" sz="1200" baseline="30000" dirty="0">
                <a:latin typeface="+mn-lt"/>
                <a:ea typeface="MS Mincho" panose="02020609040205080304" pitchFamily="49" charset="-128"/>
                <a:cs typeface="Times New Roman" panose="02020603050405020304" pitchFamily="18" charset="0"/>
              </a:rPr>
              <a:t>27 </a:t>
            </a:r>
            <a:r>
              <a:rPr lang="en-US" sz="1200" dirty="0">
                <a:latin typeface="+mn-lt"/>
                <a:ea typeface="MS Mincho" panose="02020609040205080304" pitchFamily="49" charset="-128"/>
                <a:cs typeface="Times New Roman" panose="02020603050405020304" pitchFamily="18" charset="0"/>
              </a:rPr>
              <a:t>National Alliance for Caregiving &amp; Alzheimer’s Association. (2017) </a:t>
            </a:r>
            <a:r>
              <a:rPr lang="en-US" sz="1200" i="1" dirty="0">
                <a:latin typeface="+mn-lt"/>
                <a:ea typeface="MS Mincho" panose="02020609040205080304" pitchFamily="49" charset="-128"/>
                <a:cs typeface="Times New Roman" panose="02020603050405020304" pitchFamily="18" charset="0"/>
              </a:rPr>
              <a:t>Dementia Caregiving in the U.S</a:t>
            </a:r>
            <a:r>
              <a:rPr lang="en-US" sz="1200" dirty="0">
                <a:latin typeface="+mn-lt"/>
                <a:ea typeface="MS Mincho" panose="02020609040205080304" pitchFamily="49" charset="-128"/>
                <a:cs typeface="Times New Roman" panose="02020603050405020304" pitchFamily="18" charset="0"/>
              </a:rPr>
              <a:t>.</a:t>
            </a:r>
          </a:p>
          <a:p>
            <a:pPr marL="0" indent="0" eaLnBrk="1" fontAlgn="auto" hangingPunct="1">
              <a:spcBef>
                <a:spcPts val="0"/>
              </a:spcBef>
              <a:spcAft>
                <a:spcPts val="0"/>
              </a:spcAft>
              <a:buNone/>
              <a:defRPr/>
            </a:pPr>
            <a:r>
              <a:rPr lang="en-US" sz="1200" baseline="30000" dirty="0">
                <a:latin typeface="+mn-lt"/>
                <a:cs typeface="Times New Roman" panose="02020603050405020304" pitchFamily="18" charset="0"/>
              </a:rPr>
              <a:t>28 </a:t>
            </a:r>
            <a:r>
              <a:rPr lang="en-US" sz="1200" dirty="0">
                <a:latin typeface="+mn-lt"/>
                <a:cs typeface="Times New Roman" panose="02020603050405020304" pitchFamily="18" charset="0"/>
              </a:rPr>
              <a:t>Alzheimer’s Association. (2019) </a:t>
            </a:r>
            <a:r>
              <a:rPr lang="en-US" sz="1200" i="1" dirty="0">
                <a:latin typeface="+mn-lt"/>
                <a:cs typeface="Times New Roman" panose="02020603050405020304" pitchFamily="18" charset="0"/>
              </a:rPr>
              <a:t>2019 Alzheimer’s Disease Facts and Figures.</a:t>
            </a:r>
            <a:r>
              <a:rPr lang="en-US" sz="1200" i="1" baseline="30000" dirty="0">
                <a:latin typeface="+mn-lt"/>
                <a:cs typeface="Times New Roman" panose="02020603050405020304" pitchFamily="18" charset="0"/>
              </a:rPr>
              <a:t>                                                </a:t>
            </a:r>
            <a:r>
              <a:rPr lang="en-US" sz="1200" i="1" dirty="0">
                <a:latin typeface="+mn-lt"/>
                <a:cs typeface="Times New Roman" panose="02020603050405020304" pitchFamily="18" charset="0"/>
              </a:rPr>
              <a:t>                                   </a:t>
            </a:r>
          </a:p>
          <a:p>
            <a:pPr marL="0" indent="0" eaLnBrk="1" fontAlgn="auto" hangingPunct="1">
              <a:spcBef>
                <a:spcPts val="0"/>
              </a:spcBef>
              <a:spcAft>
                <a:spcPts val="0"/>
              </a:spcAft>
              <a:buNone/>
              <a:defRPr/>
            </a:pPr>
            <a:r>
              <a:rPr lang="en-US" sz="1200" baseline="30000" dirty="0">
                <a:latin typeface="+mn-lt"/>
              </a:rPr>
              <a:t>29</a:t>
            </a:r>
            <a:r>
              <a:rPr lang="en-US" sz="1200" dirty="0">
                <a:latin typeface="+mn-lt"/>
              </a:rPr>
              <a:t> Institute of Medicine (US) Committee on the Future Health Care Workforce for Older Americans. (2008) </a:t>
            </a:r>
            <a:r>
              <a:rPr lang="en-US" sz="1200" i="1" dirty="0">
                <a:latin typeface="+mn-lt"/>
              </a:rPr>
              <a:t>Retooling for an Aging America: Building the Health Care Workforce. </a:t>
            </a:r>
            <a:r>
              <a:rPr lang="en-US" sz="1200" dirty="0">
                <a:latin typeface="+mn-lt"/>
              </a:rPr>
              <a:t>Washington (DC): National Academies Press (US).</a:t>
            </a:r>
          </a:p>
          <a:p>
            <a:pPr marL="0" indent="0" eaLnBrk="1" fontAlgn="auto" hangingPunct="1">
              <a:spcBef>
                <a:spcPts val="0"/>
              </a:spcBef>
              <a:spcAft>
                <a:spcPts val="0"/>
              </a:spcAft>
              <a:buNone/>
              <a:defRPr/>
            </a:pPr>
            <a:r>
              <a:rPr lang="en-US" sz="1200" baseline="30000" dirty="0">
                <a:latin typeface="+mn-lt"/>
                <a:ea typeface="MS Mincho" panose="02020609040205080304" pitchFamily="49" charset="-128"/>
                <a:cs typeface="Times New Roman" panose="02020603050405020304" pitchFamily="18" charset="0"/>
              </a:rPr>
              <a:t>30</a:t>
            </a:r>
            <a:r>
              <a:rPr lang="en-US" sz="1200" dirty="0">
                <a:latin typeface="+mn-lt"/>
                <a:ea typeface="MS Mincho" panose="02020609040205080304" pitchFamily="49" charset="-128"/>
                <a:cs typeface="Times New Roman" panose="02020603050405020304" pitchFamily="18" charset="0"/>
              </a:rPr>
              <a:t>Alzheimer’s Association. (2019</a:t>
            </a:r>
            <a:r>
              <a:rPr lang="en-US" sz="1200" i="1" dirty="0">
                <a:latin typeface="+mn-lt"/>
                <a:ea typeface="MS Mincho" panose="02020609040205080304" pitchFamily="49" charset="-128"/>
                <a:cs typeface="Times New Roman" panose="02020603050405020304" pitchFamily="18" charset="0"/>
              </a:rPr>
              <a:t>) 2019 Alzheimer’s Disease Facts and Figures.</a:t>
            </a:r>
          </a:p>
          <a:p>
            <a:pPr marL="0" indent="0" eaLnBrk="1" fontAlgn="auto" hangingPunct="1">
              <a:spcBef>
                <a:spcPts val="0"/>
              </a:spcBef>
              <a:spcAft>
                <a:spcPts val="0"/>
              </a:spcAft>
              <a:buNone/>
              <a:defRPr/>
            </a:pPr>
            <a:r>
              <a:rPr lang="en-US" sz="1200" baseline="30000" dirty="0">
                <a:latin typeface="+mn-lt"/>
                <a:ea typeface="MS Mincho" panose="02020609040205080304" pitchFamily="49" charset="-128"/>
                <a:cs typeface="Times New Roman" panose="02020603050405020304" pitchFamily="18" charset="0"/>
              </a:rPr>
              <a:t>31</a:t>
            </a:r>
            <a:r>
              <a:rPr lang="en-US" sz="1200" dirty="0">
                <a:latin typeface="+mn-lt"/>
                <a:ea typeface="MS Mincho" panose="02020609040205080304" pitchFamily="49" charset="-128"/>
                <a:cs typeface="Times New Roman" panose="02020603050405020304" pitchFamily="18" charset="0"/>
              </a:rPr>
              <a:t> Paraprofessional Healthcare Institute (PHI). (2018) </a:t>
            </a:r>
            <a:r>
              <a:rPr lang="en-US" sz="1200" i="1" dirty="0">
                <a:latin typeface="+mn-lt"/>
                <a:ea typeface="MS Mincho" panose="02020609040205080304" pitchFamily="49" charset="-128"/>
                <a:cs typeface="Times New Roman" panose="02020603050405020304" pitchFamily="18" charset="0"/>
              </a:rPr>
              <a:t>U.S. Home Care Workers Key Facts. </a:t>
            </a:r>
          </a:p>
          <a:p>
            <a:pPr marL="0" indent="0" eaLnBrk="1" fontAlgn="auto" hangingPunct="1">
              <a:spcBef>
                <a:spcPts val="0"/>
              </a:spcBef>
              <a:spcAft>
                <a:spcPts val="0"/>
              </a:spcAft>
              <a:buNone/>
              <a:defRPr/>
            </a:pPr>
            <a:r>
              <a:rPr lang="en-US" sz="1200" baseline="30000" dirty="0">
                <a:latin typeface="+mn-lt"/>
                <a:ea typeface="MS Mincho" panose="02020609040205080304" pitchFamily="49" charset="-128"/>
                <a:cs typeface="Times New Roman" panose="02020603050405020304" pitchFamily="18" charset="0"/>
              </a:rPr>
              <a:t>32</a:t>
            </a:r>
            <a:r>
              <a:rPr lang="en-US" sz="1200" dirty="0">
                <a:latin typeface="+mn-lt"/>
                <a:ea typeface="MS Mincho" panose="02020609040205080304" pitchFamily="49" charset="-128"/>
                <a:cs typeface="Times New Roman" panose="02020603050405020304" pitchFamily="18" charset="0"/>
              </a:rPr>
              <a:t> Department of Health and Human Services. (</a:t>
            </a:r>
            <a:r>
              <a:rPr lang="en-US" sz="1200" dirty="0" err="1">
                <a:latin typeface="+mn-lt"/>
                <a:ea typeface="MS Mincho" panose="02020609040205080304" pitchFamily="49" charset="-128"/>
                <a:cs typeface="Times New Roman" panose="02020603050405020304" pitchFamily="18" charset="0"/>
              </a:rPr>
              <a:t>n.d.</a:t>
            </a:r>
            <a:r>
              <a:rPr lang="en-US" sz="1200" dirty="0">
                <a:latin typeface="+mn-lt"/>
                <a:ea typeface="MS Mincho" panose="02020609040205080304" pitchFamily="49" charset="-128"/>
                <a:cs typeface="Times New Roman" panose="02020603050405020304" pitchFamily="18" charset="0"/>
              </a:rPr>
              <a:t>) </a:t>
            </a:r>
            <a:r>
              <a:rPr lang="en-US" sz="1200" i="1" dirty="0">
                <a:latin typeface="+mn-lt"/>
                <a:ea typeface="MS Mincho" panose="02020609040205080304" pitchFamily="49" charset="-128"/>
                <a:cs typeface="Times New Roman" panose="02020603050405020304" pitchFamily="18" charset="0"/>
              </a:rPr>
              <a:t>Healthy People Topics and Objectives</a:t>
            </a:r>
            <a:r>
              <a:rPr lang="en-US" sz="1200" dirty="0">
                <a:latin typeface="+mn-lt"/>
                <a:ea typeface="MS Mincho" panose="02020609040205080304" pitchFamily="49" charset="-128"/>
                <a:cs typeface="Times New Roman" panose="02020603050405020304" pitchFamily="18" charset="0"/>
              </a:rPr>
              <a:t>. Retrieved from </a:t>
            </a:r>
            <a:r>
              <a:rPr lang="en-US" sz="1200" dirty="0">
                <a:latin typeface="+mn-lt"/>
                <a:ea typeface="MS Mincho" panose="02020609040205080304" pitchFamily="49" charset="-128"/>
                <a:cs typeface="Times New Roman" panose="02020603050405020304" pitchFamily="18" charset="0"/>
                <a:hlinkClick r:id="rId2"/>
              </a:rPr>
              <a:t>https://www.healthypeople.gov/</a:t>
            </a:r>
            <a:endParaRPr lang="en-US" sz="1200" dirty="0">
              <a:latin typeface="+mn-lt"/>
              <a:ea typeface="MS Mincho" panose="02020609040205080304" pitchFamily="49" charset="-128"/>
              <a:cs typeface="Times New Roman" panose="02020603050405020304" pitchFamily="18" charset="0"/>
            </a:endParaRPr>
          </a:p>
          <a:p>
            <a:pPr marL="0" indent="0" eaLnBrk="1" fontAlgn="auto" hangingPunct="1">
              <a:spcBef>
                <a:spcPts val="0"/>
              </a:spcBef>
              <a:spcAft>
                <a:spcPts val="0"/>
              </a:spcAft>
              <a:buNone/>
              <a:defRPr/>
            </a:pPr>
            <a:r>
              <a:rPr lang="en-US" sz="1200" baseline="30000" dirty="0">
                <a:latin typeface="+mn-lt"/>
              </a:rPr>
              <a:t>33</a:t>
            </a:r>
            <a:r>
              <a:rPr lang="en-US" sz="1200" dirty="0">
                <a:latin typeface="+mn-lt"/>
              </a:rPr>
              <a:t> Alzheimer’s Association and Centers for Disease Control and Prevention. </a:t>
            </a:r>
            <a:r>
              <a:rPr lang="en-US" sz="1200" i="1" dirty="0">
                <a:latin typeface="+mn-lt"/>
              </a:rPr>
              <a:t>Healthy Brain Initiative, State and Local Public Health Partnerships to Address Dementia: The 2018-2023 Road Map</a:t>
            </a:r>
            <a:r>
              <a:rPr lang="en-US" sz="1200" dirty="0">
                <a:latin typeface="+mn-lt"/>
              </a:rPr>
              <a:t>. Chicago, IL: Alzheimer’s Association; 2018. </a:t>
            </a:r>
          </a:p>
          <a:p>
            <a:pPr marL="0" indent="0" eaLnBrk="1" fontAlgn="auto" hangingPunct="1">
              <a:spcBef>
                <a:spcPts val="0"/>
              </a:spcBef>
              <a:spcAft>
                <a:spcPts val="0"/>
              </a:spcAft>
              <a:buNone/>
              <a:defRPr/>
            </a:pPr>
            <a:endParaRPr lang="en-US" sz="1200" dirty="0">
              <a:latin typeface="+mn-lt"/>
            </a:endParaRPr>
          </a:p>
          <a:p>
            <a:pPr marL="0" indent="0" eaLnBrk="1" fontAlgn="auto" hangingPunct="1">
              <a:spcBef>
                <a:spcPts val="0"/>
              </a:spcBef>
              <a:spcAft>
                <a:spcPts val="0"/>
              </a:spcAft>
              <a:buNone/>
              <a:defRPr/>
            </a:pPr>
            <a:endParaRPr lang="en-US" sz="1200" dirty="0">
              <a:latin typeface="+mn-lt"/>
            </a:endParaRPr>
          </a:p>
          <a:p>
            <a:pPr marL="0" indent="0" eaLnBrk="1" fontAlgn="auto" hangingPunct="1">
              <a:spcBef>
                <a:spcPts val="0"/>
              </a:spcBef>
              <a:spcAft>
                <a:spcPts val="0"/>
              </a:spcAft>
              <a:buNone/>
              <a:defRPr/>
            </a:pPr>
            <a:endParaRPr lang="en-US" sz="1200" dirty="0">
              <a:latin typeface="+mn-lt"/>
            </a:endParaRPr>
          </a:p>
          <a:p>
            <a:pPr marL="0" indent="0" eaLnBrk="1" fontAlgn="auto" hangingPunct="1">
              <a:spcBef>
                <a:spcPts val="0"/>
              </a:spcBef>
              <a:spcAft>
                <a:spcPts val="0"/>
              </a:spcAft>
              <a:buNone/>
              <a:defRPr/>
            </a:pPr>
            <a:endParaRPr lang="en-US" sz="1200" dirty="0">
              <a:latin typeface="+mn-lt"/>
            </a:endParaRPr>
          </a:p>
          <a:p>
            <a:pPr marL="0" indent="0" eaLnBrk="1" fontAlgn="auto" hangingPunct="1">
              <a:spcBef>
                <a:spcPts val="0"/>
              </a:spcBef>
              <a:spcAft>
                <a:spcPts val="0"/>
              </a:spcAft>
              <a:buNone/>
              <a:defRPr/>
            </a:pPr>
            <a:endParaRPr lang="en-US" sz="1200" dirty="0">
              <a:latin typeface="+mn-lt"/>
            </a:endParaRPr>
          </a:p>
          <a:p>
            <a:pPr marL="0" indent="0" eaLnBrk="1" fontAlgn="auto" hangingPunct="1">
              <a:spcBef>
                <a:spcPts val="0"/>
              </a:spcBef>
              <a:spcAft>
                <a:spcPts val="0"/>
              </a:spcAft>
              <a:buNone/>
              <a:defRPr/>
            </a:pPr>
            <a:endParaRPr lang="en-US" sz="1200" dirty="0">
              <a:latin typeface="+mn-lt"/>
            </a:endParaRPr>
          </a:p>
          <a:p>
            <a:pPr marL="0" indent="0" eaLnBrk="1" fontAlgn="auto" hangingPunct="1">
              <a:spcBef>
                <a:spcPts val="0"/>
              </a:spcBef>
              <a:spcAft>
                <a:spcPts val="0"/>
              </a:spcAft>
              <a:buNone/>
              <a:defRPr/>
            </a:pPr>
            <a:endParaRPr lang="en-US" sz="1200" dirty="0">
              <a:latin typeface="+mn-lt"/>
            </a:endParaRPr>
          </a:p>
          <a:p>
            <a:pPr marL="0" indent="0" eaLnBrk="1" fontAlgn="auto" hangingPunct="1">
              <a:spcBef>
                <a:spcPts val="0"/>
              </a:spcBef>
              <a:spcAft>
                <a:spcPts val="0"/>
              </a:spcAft>
              <a:buNone/>
              <a:defRPr/>
            </a:pPr>
            <a:endParaRPr lang="en-US" sz="1200" dirty="0">
              <a:latin typeface="+mn-lt"/>
            </a:endParaRPr>
          </a:p>
          <a:p>
            <a:pPr marL="0" indent="0" eaLnBrk="1" fontAlgn="auto" hangingPunct="1">
              <a:spcBef>
                <a:spcPts val="0"/>
              </a:spcBef>
              <a:spcAft>
                <a:spcPts val="0"/>
              </a:spcAft>
              <a:buNone/>
              <a:defRPr/>
            </a:pPr>
            <a:endParaRPr lang="en-US" sz="1200" dirty="0">
              <a:latin typeface="+mn-lt"/>
            </a:endParaRPr>
          </a:p>
          <a:p>
            <a:pPr marL="0" indent="0" eaLnBrk="1" fontAlgn="auto" hangingPunct="1">
              <a:spcBef>
                <a:spcPts val="0"/>
              </a:spcBef>
              <a:spcAft>
                <a:spcPts val="0"/>
              </a:spcAft>
              <a:buNone/>
              <a:defRPr/>
            </a:pPr>
            <a:endParaRPr lang="en-US" sz="1200" dirty="0">
              <a:latin typeface="+mn-lt"/>
            </a:endParaRPr>
          </a:p>
        </p:txBody>
      </p:sp>
      <p:sp>
        <p:nvSpPr>
          <p:cNvPr id="4" name="Slide Number Placeholder 3"/>
          <p:cNvSpPr>
            <a:spLocks noGrp="1"/>
          </p:cNvSpPr>
          <p:nvPr>
            <p:ph type="sldNum" sz="quarter" idx="12"/>
          </p:nvPr>
        </p:nvSpPr>
        <p:spPr/>
        <p:txBody>
          <a:bodyPr/>
          <a:lstStyle/>
          <a:p>
            <a:pPr>
              <a:defRPr/>
            </a:pPr>
            <a:fld id="{22305104-4416-49AE-9D1E-3742B69D6254}" type="slidenum">
              <a:rPr lang="en-US" smtClean="0"/>
              <a:pPr>
                <a:defRPr/>
              </a:pPr>
              <a:t>38</a:t>
            </a:fld>
            <a:endParaRPr lang="en-US" dirty="0"/>
          </a:p>
        </p:txBody>
      </p:sp>
    </p:spTree>
    <p:extLst>
      <p:ext uri="{BB962C8B-B14F-4D97-AF65-F5344CB8AC3E}">
        <p14:creationId xmlns:p14="http://schemas.microsoft.com/office/powerpoint/2010/main" val="293930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581192" y="2228002"/>
            <a:ext cx="7989752" cy="4330113"/>
          </a:xfrm>
        </p:spPr>
        <p:txBody>
          <a:bodyPr/>
          <a:lstStyle/>
          <a:p>
            <a:pPr lvl="0"/>
            <a:r>
              <a:rPr lang="en-US" dirty="0">
                <a:latin typeface="+mn-lt"/>
              </a:rPr>
              <a:t>General term for decline in cognitive function </a:t>
            </a:r>
            <a:br>
              <a:rPr lang="en-US" dirty="0">
                <a:latin typeface="+mn-lt"/>
              </a:rPr>
            </a:br>
            <a:r>
              <a:rPr lang="en-US" dirty="0">
                <a:latin typeface="+mn-lt"/>
              </a:rPr>
              <a:t>severe enough to interfere with daily life</a:t>
            </a:r>
          </a:p>
          <a:p>
            <a:pPr lvl="0"/>
            <a:r>
              <a:rPr lang="en-US" dirty="0">
                <a:latin typeface="+mn-lt"/>
              </a:rPr>
              <a:t>Affects memory, thinking ability, social ability</a:t>
            </a:r>
          </a:p>
          <a:p>
            <a:pPr lvl="0"/>
            <a:r>
              <a:rPr lang="en-US" dirty="0">
                <a:latin typeface="+mn-lt"/>
              </a:rPr>
              <a:t>Many dementias are progressive</a:t>
            </a:r>
          </a:p>
          <a:p>
            <a:pPr marL="0" indent="0" eaLnBrk="1" hangingPunct="1">
              <a:spcAft>
                <a:spcPts val="1200"/>
              </a:spcAft>
              <a:buNone/>
            </a:pPr>
            <a:endParaRPr lang="en-US" altLang="en-US" baseline="300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solidFill>
                <a:schemeClr val="tx1"/>
              </a:solidFill>
              <a:latin typeface="+mj-lt"/>
            </a:endParaRPr>
          </a:p>
        </p:txBody>
      </p:sp>
      <p:sp>
        <p:nvSpPr>
          <p:cNvPr id="2" name="Title 1"/>
          <p:cNvSpPr>
            <a:spLocks noGrp="1"/>
          </p:cNvSpPr>
          <p:nvPr>
            <p:ph type="title"/>
          </p:nvPr>
        </p:nvSpPr>
        <p:spPr/>
        <p:txBody>
          <a:bodyPr/>
          <a:lstStyle/>
          <a:p>
            <a:pPr eaLnBrk="1" fontAlgn="auto" hangingPunct="1">
              <a:spcAft>
                <a:spcPts val="0"/>
              </a:spcAft>
              <a:defRPr/>
            </a:pPr>
            <a:r>
              <a:rPr lang="en-US" dirty="0"/>
              <a:t>What Is Dementia?</a:t>
            </a:r>
            <a:r>
              <a:rPr lang="en-US" sz="1800" baseline="80000" dirty="0"/>
              <a:t>2,3</a:t>
            </a:r>
            <a:endParaRPr lang="en-US" sz="2000" baseline="80000" dirty="0"/>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C58E7F5-16AA-435A-AFF8-DB5556D7B227}" type="slidenum">
              <a:rPr lang="en-US" altLang="en-US" smtClean="0">
                <a:solidFill>
                  <a:schemeClr val="accent2"/>
                </a:solidFill>
              </a:rPr>
              <a:pPr fontAlgn="base">
                <a:spcBef>
                  <a:spcPct val="0"/>
                </a:spcBef>
                <a:spcAft>
                  <a:spcPct val="0"/>
                </a:spcAft>
              </a:pPr>
              <a:t>4</a:t>
            </a:fld>
            <a:endParaRPr lang="en-US" altLang="en-US" dirty="0">
              <a:solidFill>
                <a:schemeClr val="accen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lthy brain compared with severe Alzheimer's disease brain; Alzheimer's brain is much smaller and appears shrunken&#10;&#10;" title="Image of healthy brain compared with severe Alzheimer's brain"/>
          <p:cNvPicPr>
            <a:picLocks noChangeAspect="1"/>
          </p:cNvPicPr>
          <p:nvPr/>
        </p:nvPicPr>
        <p:blipFill rotWithShape="1">
          <a:blip r:embed="rId3"/>
          <a:srcRect/>
          <a:stretch/>
        </p:blipFill>
        <p:spPr>
          <a:xfrm>
            <a:off x="5819206" y="2633878"/>
            <a:ext cx="2751707" cy="2146965"/>
          </a:xfrm>
          <a:prstGeom prst="rect">
            <a:avLst/>
          </a:prstGeom>
          <a:ln w="38100" cmpd="sng">
            <a:solidFill>
              <a:srgbClr val="7F7F7F"/>
            </a:solidFill>
          </a:ln>
        </p:spPr>
      </p:pic>
      <p:sp>
        <p:nvSpPr>
          <p:cNvPr id="23556" name="Content Placeholder 2"/>
          <p:cNvSpPr>
            <a:spLocks noGrp="1"/>
          </p:cNvSpPr>
          <p:nvPr>
            <p:ph idx="1"/>
          </p:nvPr>
        </p:nvSpPr>
        <p:spPr>
          <a:xfrm>
            <a:off x="581192" y="2228003"/>
            <a:ext cx="5013850" cy="4428436"/>
          </a:xfrm>
        </p:spPr>
        <p:txBody>
          <a:bodyPr/>
          <a:lstStyle/>
          <a:p>
            <a:pPr eaLnBrk="1" hangingPunct="1">
              <a:spcAft>
                <a:spcPts val="1200"/>
              </a:spcAft>
            </a:pPr>
            <a:r>
              <a:rPr lang="en-US" altLang="en-US" dirty="0">
                <a:solidFill>
                  <a:schemeClr val="tx1"/>
                </a:solidFill>
                <a:latin typeface="+mn-lt"/>
              </a:rPr>
              <a:t>Irreversible, progressive brain disease</a:t>
            </a:r>
          </a:p>
          <a:p>
            <a:pPr eaLnBrk="1" hangingPunct="1">
              <a:spcAft>
                <a:spcPts val="1200"/>
              </a:spcAft>
            </a:pPr>
            <a:r>
              <a:rPr lang="en-US" altLang="en-US" dirty="0">
                <a:solidFill>
                  <a:schemeClr val="tx1"/>
                </a:solidFill>
                <a:latin typeface="+mn-lt"/>
              </a:rPr>
              <a:t>Slowly destroys memory, thinking skills, and ability to carry out basic functions</a:t>
            </a:r>
          </a:p>
          <a:p>
            <a:pPr eaLnBrk="1" hangingPunct="1">
              <a:spcBef>
                <a:spcPts val="0"/>
              </a:spcBef>
              <a:spcAft>
                <a:spcPts val="1200"/>
              </a:spcAft>
            </a:pPr>
            <a:r>
              <a:rPr lang="en-US" dirty="0">
                <a:solidFill>
                  <a:schemeClr val="tx1"/>
                </a:solidFill>
                <a:latin typeface="+mn-lt"/>
              </a:rPr>
              <a:t>Brain changes can begin years prior to any noticeable symptoms</a:t>
            </a:r>
          </a:p>
          <a:p>
            <a:pPr eaLnBrk="1" hangingPunct="1">
              <a:spcAft>
                <a:spcPts val="1200"/>
              </a:spcAft>
            </a:pPr>
            <a:r>
              <a:rPr lang="en-US" altLang="en-US" dirty="0">
                <a:solidFill>
                  <a:schemeClr val="tx1"/>
                </a:solidFill>
                <a:latin typeface="+mn-lt"/>
              </a:rPr>
              <a:t>Most common cause of                               dementia (60%-80% of cases)</a:t>
            </a:r>
          </a:p>
          <a:p>
            <a:pPr marL="0" indent="0">
              <a:buNone/>
            </a:pPr>
            <a:endParaRPr lang="en-US" sz="1000" baseline="30000" dirty="0"/>
          </a:p>
          <a:p>
            <a:pPr marL="0" indent="0">
              <a:buNone/>
            </a:pPr>
            <a:endParaRPr lang="en-US" sz="1000" baseline="30000" dirty="0"/>
          </a:p>
          <a:p>
            <a:pPr marL="0" indent="0">
              <a:buNone/>
            </a:pPr>
            <a:endParaRPr lang="en-US" sz="1000" baseline="30000" dirty="0"/>
          </a:p>
          <a:p>
            <a:pPr eaLnBrk="1" hangingPunct="1">
              <a:spcAft>
                <a:spcPts val="1200"/>
              </a:spcAft>
            </a:pPr>
            <a:endParaRPr lang="en-US" altLang="en-US" baseline="30000" dirty="0"/>
          </a:p>
        </p:txBody>
      </p:sp>
      <p:sp>
        <p:nvSpPr>
          <p:cNvPr id="2" name="Title 1"/>
          <p:cNvSpPr>
            <a:spLocks noGrp="1"/>
          </p:cNvSpPr>
          <p:nvPr>
            <p:ph type="title"/>
          </p:nvPr>
        </p:nvSpPr>
        <p:spPr/>
        <p:txBody>
          <a:bodyPr/>
          <a:lstStyle/>
          <a:p>
            <a:pPr eaLnBrk="1" fontAlgn="auto" hangingPunct="1">
              <a:spcAft>
                <a:spcPts val="0"/>
              </a:spcAft>
              <a:defRPr/>
            </a:pPr>
            <a:r>
              <a:rPr lang="en-US" dirty="0"/>
              <a:t>What Is Alzheimer’s Disease?</a:t>
            </a:r>
            <a:r>
              <a:rPr lang="en-US" sz="1800" baseline="80000" dirty="0"/>
              <a:t>4,5</a:t>
            </a:r>
            <a:endParaRPr lang="en-US" sz="2000" baseline="80000" dirty="0"/>
          </a:p>
        </p:txBody>
      </p:sp>
      <p:sp>
        <p:nvSpPr>
          <p:cNvPr id="2355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F980FCE-8276-419B-AEBA-D7515BB28357}" type="slidenum">
              <a:rPr lang="en-US" altLang="en-US" smtClean="0">
                <a:solidFill>
                  <a:schemeClr val="accent2"/>
                </a:solidFill>
              </a:rPr>
              <a:pPr fontAlgn="base">
                <a:spcBef>
                  <a:spcPct val="0"/>
                </a:spcBef>
                <a:spcAft>
                  <a:spcPct val="0"/>
                </a:spcAft>
              </a:pPr>
              <a:t>5</a:t>
            </a:fld>
            <a:endParaRPr lang="en-US" altLang="en-US" dirty="0">
              <a:solidFill>
                <a:schemeClr val="accen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81025" y="4541838"/>
            <a:ext cx="7989888" cy="600075"/>
          </a:xfrm>
        </p:spPr>
        <p:txBody>
          <a:bodyPr rtlCol="0"/>
          <a:lstStyle/>
          <a:p>
            <a:pPr eaLnBrk="1" fontAlgn="auto" hangingPunct="1">
              <a:defRPr/>
            </a:pPr>
            <a:r>
              <a:rPr lang="en-US" dirty="0"/>
              <a:t>Alzheimer’s Disease – A Public Health Crisis</a:t>
            </a:r>
          </a:p>
        </p:txBody>
      </p:sp>
      <p:sp>
        <p:nvSpPr>
          <p:cNvPr id="6" name="Title 5"/>
          <p:cNvSpPr>
            <a:spLocks noGrp="1"/>
          </p:cNvSpPr>
          <p:nvPr>
            <p:ph type="title"/>
          </p:nvPr>
        </p:nvSpPr>
        <p:spPr>
          <a:xfrm>
            <a:off x="581025" y="3036888"/>
            <a:ext cx="7989888" cy="1504950"/>
          </a:xfrm>
        </p:spPr>
        <p:txBody>
          <a:bodyPr/>
          <a:lstStyle/>
          <a:p>
            <a:pPr eaLnBrk="1" fontAlgn="auto" hangingPunct="1">
              <a:spcAft>
                <a:spcPts val="0"/>
              </a:spcAft>
              <a:defRPr/>
            </a:pPr>
            <a:r>
              <a:rPr lang="en-US" dirty="0"/>
              <a:t>Scope of the Epidemic</a:t>
            </a:r>
          </a:p>
        </p:txBody>
      </p:sp>
      <p:sp>
        <p:nvSpPr>
          <p:cNvPr id="3" name="Slide Number Placeholder 2"/>
          <p:cNvSpPr>
            <a:spLocks noGrp="1"/>
          </p:cNvSpPr>
          <p:nvPr>
            <p:ph type="sldNum" sz="quarter" idx="12"/>
          </p:nvPr>
        </p:nvSpPr>
        <p:spPr/>
        <p:txBody>
          <a:bodyPr/>
          <a:lstStyle/>
          <a:p>
            <a:pPr>
              <a:defRPr/>
            </a:pPr>
            <a:fld id="{0262B76F-DC7F-42C7-9601-FC0E9F1D8C23}" type="slidenum">
              <a:rPr lang="en-US"/>
              <a:pPr>
                <a:defRPr/>
              </a:pPr>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group of older adult women sitting on a bench and talking. Some are smiling. " title="Image of group of older adult women "/>
          <p:cNvPicPr>
            <a:picLocks noChangeAspect="1"/>
          </p:cNvPicPr>
          <p:nvPr/>
        </p:nvPicPr>
        <p:blipFill rotWithShape="1">
          <a:blip r:embed="rId3">
            <a:extLst>
              <a:ext uri="{28A0092B-C50C-407E-A947-70E740481C1C}">
                <a14:useLocalDpi xmlns:a14="http://schemas.microsoft.com/office/drawing/2010/main" val="0"/>
              </a:ext>
            </a:extLst>
          </a:blip>
          <a:srcRect t="14631"/>
          <a:stretch/>
        </p:blipFill>
        <p:spPr>
          <a:xfrm>
            <a:off x="4810137" y="2384630"/>
            <a:ext cx="3760776" cy="2407919"/>
          </a:xfrm>
          <a:prstGeom prst="rect">
            <a:avLst/>
          </a:prstGeom>
        </p:spPr>
      </p:pic>
      <p:sp>
        <p:nvSpPr>
          <p:cNvPr id="27652" name="Content Placeholder 2"/>
          <p:cNvSpPr>
            <a:spLocks noGrp="1"/>
          </p:cNvSpPr>
          <p:nvPr>
            <p:ph idx="1"/>
          </p:nvPr>
        </p:nvSpPr>
        <p:spPr>
          <a:xfrm>
            <a:off x="581192" y="2228003"/>
            <a:ext cx="7989752" cy="4398939"/>
          </a:xfrm>
        </p:spPr>
        <p:txBody>
          <a:bodyPr/>
          <a:lstStyle/>
          <a:p>
            <a:pPr eaLnBrk="1" hangingPunct="1">
              <a:spcAft>
                <a:spcPts val="1200"/>
              </a:spcAft>
            </a:pPr>
            <a:r>
              <a:rPr lang="en-US" altLang="en-US" dirty="0">
                <a:latin typeface="+mn-lt"/>
              </a:rPr>
              <a:t>Over 5.8 million adults </a:t>
            </a:r>
          </a:p>
          <a:p>
            <a:pPr eaLnBrk="1" hangingPunct="1">
              <a:spcAft>
                <a:spcPts val="1200"/>
              </a:spcAft>
            </a:pPr>
            <a:r>
              <a:rPr lang="en-US" altLang="en-US" dirty="0">
                <a:latin typeface="+mn-lt"/>
              </a:rPr>
              <a:t>1 in </a:t>
            </a:r>
            <a:r>
              <a:rPr lang="en-US" altLang="en-US" dirty="0">
                <a:solidFill>
                  <a:schemeClr val="tx1"/>
                </a:solidFill>
                <a:latin typeface="+mn-lt"/>
              </a:rPr>
              <a:t>10</a:t>
            </a:r>
            <a:r>
              <a:rPr lang="en-US" altLang="en-US" dirty="0">
                <a:latin typeface="+mn-lt"/>
              </a:rPr>
              <a:t> adults age ≥65 </a:t>
            </a:r>
          </a:p>
          <a:p>
            <a:pPr eaLnBrk="1" hangingPunct="1">
              <a:spcAft>
                <a:spcPts val="1200"/>
              </a:spcAft>
            </a:pPr>
            <a:r>
              <a:rPr lang="en-US" altLang="en-US" dirty="0">
                <a:latin typeface="+mn-lt"/>
              </a:rPr>
              <a:t>1 in 3 adults age ≥85 </a:t>
            </a:r>
          </a:p>
          <a:p>
            <a:pPr eaLnBrk="1" hangingPunct="1">
              <a:spcAft>
                <a:spcPts val="1200"/>
              </a:spcAft>
            </a:pPr>
            <a:r>
              <a:rPr lang="en-US" altLang="en-US" dirty="0">
                <a:latin typeface="+mn-lt"/>
              </a:rPr>
              <a:t>2/3 are women</a:t>
            </a:r>
            <a:r>
              <a:rPr lang="en-US" altLang="en-US" baseline="30000" dirty="0">
                <a:latin typeface="+mn-lt"/>
              </a:rPr>
              <a:t> </a:t>
            </a:r>
          </a:p>
          <a:p>
            <a:pPr eaLnBrk="1" hangingPunct="1">
              <a:spcAft>
                <a:spcPts val="1200"/>
              </a:spcAft>
            </a:pPr>
            <a:endParaRPr lang="en-US" altLang="en-US" sz="1100" baseline="30000" dirty="0"/>
          </a:p>
          <a:p>
            <a:pPr eaLnBrk="1" hangingPunct="1">
              <a:spcAft>
                <a:spcPts val="1200"/>
              </a:spcAft>
            </a:pPr>
            <a:endParaRPr lang="en-US" altLang="en-US" sz="1100" baseline="30000" dirty="0"/>
          </a:p>
          <a:p>
            <a:pPr eaLnBrk="1" hangingPunct="1">
              <a:spcAft>
                <a:spcPts val="1200"/>
              </a:spcAft>
            </a:pPr>
            <a:endParaRPr lang="en-US" altLang="en-US" sz="1100" baseline="30000" dirty="0"/>
          </a:p>
          <a:p>
            <a:pPr eaLnBrk="1" hangingPunct="1">
              <a:spcAft>
                <a:spcPts val="1200"/>
              </a:spcAft>
            </a:pPr>
            <a:endParaRPr lang="en-US" altLang="en-US" sz="1100" baseline="30000" dirty="0"/>
          </a:p>
          <a:p>
            <a:pPr eaLnBrk="1" hangingPunct="1">
              <a:spcAft>
                <a:spcPts val="1200"/>
              </a:spcAft>
            </a:pPr>
            <a:endParaRPr lang="en-US" altLang="en-US" sz="1100" baseline="30000" dirty="0"/>
          </a:p>
          <a:p>
            <a:pPr marL="0" indent="0" eaLnBrk="1" hangingPunct="1">
              <a:spcAft>
                <a:spcPts val="1200"/>
              </a:spcAft>
              <a:buNone/>
            </a:pPr>
            <a:endParaRPr lang="en-US" altLang="en-US" sz="1100" baseline="30000" dirty="0"/>
          </a:p>
          <a:p>
            <a:pPr eaLnBrk="1" hangingPunct="1">
              <a:spcAft>
                <a:spcPts val="1200"/>
              </a:spcAft>
            </a:pPr>
            <a:endParaRPr lang="en-US" altLang="en-US" baseline="30000" dirty="0"/>
          </a:p>
        </p:txBody>
      </p:sp>
      <p:sp>
        <p:nvSpPr>
          <p:cNvPr id="2" name="Title 1"/>
          <p:cNvSpPr>
            <a:spLocks noGrp="1"/>
          </p:cNvSpPr>
          <p:nvPr>
            <p:ph type="title"/>
          </p:nvPr>
        </p:nvSpPr>
        <p:spPr/>
        <p:txBody>
          <a:bodyPr/>
          <a:lstStyle/>
          <a:p>
            <a:pPr eaLnBrk="1" fontAlgn="auto" hangingPunct="1">
              <a:spcAft>
                <a:spcPts val="0"/>
              </a:spcAft>
              <a:defRPr/>
            </a:pPr>
            <a:r>
              <a:rPr lang="en-US" dirty="0"/>
              <a:t>Scope of the Epidemic (U.S.)</a:t>
            </a:r>
            <a:r>
              <a:rPr lang="en-US" sz="1800" baseline="80000" dirty="0"/>
              <a:t>6</a:t>
            </a:r>
            <a:endParaRPr lang="en-US" sz="2000" baseline="80000" dirty="0"/>
          </a:p>
        </p:txBody>
      </p:sp>
      <p:sp>
        <p:nvSpPr>
          <p:cNvPr id="2765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72699F3-CF86-44F8-8874-F3444A238BB3}" type="slidenum">
              <a:rPr lang="en-US" altLang="en-US" smtClean="0">
                <a:solidFill>
                  <a:schemeClr val="accent2"/>
                </a:solidFill>
              </a:rPr>
              <a:pPr fontAlgn="base">
                <a:spcBef>
                  <a:spcPct val="0"/>
                </a:spcBef>
                <a:spcAft>
                  <a:spcPct val="0"/>
                </a:spcAft>
              </a:pPr>
              <a:t>7</a:t>
            </a:fld>
            <a:endParaRPr lang="en-US" altLang="en-US" dirty="0">
              <a:solidFill>
                <a:schemeClr val="accen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older African American man, hand on his chin and looking away from the camera." title="Image of older African American man"/>
          <p:cNvPicPr>
            <a:picLocks noChangeAspect="1"/>
          </p:cNvPicPr>
          <p:nvPr/>
        </p:nvPicPr>
        <p:blipFill>
          <a:blip r:embed="rId3"/>
          <a:stretch>
            <a:fillRect/>
          </a:stretch>
        </p:blipFill>
        <p:spPr>
          <a:xfrm>
            <a:off x="6019625" y="2144373"/>
            <a:ext cx="2460753" cy="3691130"/>
          </a:xfrm>
          <a:prstGeom prst="rect">
            <a:avLst/>
          </a:prstGeom>
          <a:ln w="38100" cmpd="sng">
            <a:solidFill>
              <a:srgbClr val="7F7F7F"/>
            </a:solidFill>
          </a:ln>
        </p:spPr>
      </p:pic>
      <p:sp>
        <p:nvSpPr>
          <p:cNvPr id="29700" name="Content Placeholder 2"/>
          <p:cNvSpPr>
            <a:spLocks noGrp="1"/>
          </p:cNvSpPr>
          <p:nvPr>
            <p:ph idx="1"/>
          </p:nvPr>
        </p:nvSpPr>
        <p:spPr>
          <a:xfrm>
            <a:off x="581193" y="2228003"/>
            <a:ext cx="5219840" cy="4093422"/>
          </a:xfrm>
        </p:spPr>
        <p:txBody>
          <a:bodyPr/>
          <a:lstStyle/>
          <a:p>
            <a:pPr eaLnBrk="1" hangingPunct="1">
              <a:spcAft>
                <a:spcPts val="1200"/>
              </a:spcAft>
            </a:pPr>
            <a:r>
              <a:rPr lang="en-US" altLang="en-US" dirty="0">
                <a:latin typeface="+mn-lt"/>
              </a:rPr>
              <a:t>African-Americans and Hispanics                               have higher rates of dementia                                   than whites:</a:t>
            </a:r>
          </a:p>
          <a:p>
            <a:pPr lvl="1" eaLnBrk="1" hangingPunct="1">
              <a:spcAft>
                <a:spcPts val="1200"/>
              </a:spcAft>
              <a:buFont typeface="Courier New" panose="02070309020205020404" pitchFamily="49" charset="0"/>
              <a:buChar char="o"/>
            </a:pPr>
            <a:r>
              <a:rPr lang="en-US" altLang="en-US" sz="2200" dirty="0">
                <a:latin typeface="+mn-lt"/>
              </a:rPr>
              <a:t>African-Americans: 2 times more likely</a:t>
            </a:r>
          </a:p>
          <a:p>
            <a:pPr lvl="1" eaLnBrk="1" hangingPunct="1">
              <a:spcAft>
                <a:spcPts val="1200"/>
              </a:spcAft>
              <a:buFont typeface="Courier New" panose="02070309020205020404" pitchFamily="49" charset="0"/>
              <a:buChar char="o"/>
            </a:pPr>
            <a:r>
              <a:rPr lang="en-US" altLang="en-US" sz="2200" dirty="0">
                <a:latin typeface="+mn-lt"/>
              </a:rPr>
              <a:t>Hispanics: 1.5 times more likely</a:t>
            </a:r>
          </a:p>
          <a:p>
            <a:pPr lvl="0"/>
            <a:r>
              <a:rPr lang="en-US" dirty="0">
                <a:latin typeface="+mn-lt"/>
              </a:rPr>
              <a:t>Less likely to receive a diagnosis</a:t>
            </a:r>
          </a:p>
          <a:p>
            <a:r>
              <a:rPr lang="en-US" dirty="0">
                <a:latin typeface="+mn-lt"/>
              </a:rPr>
              <a:t>Often diagnosed at later stages,                          requiring more medical care</a:t>
            </a:r>
          </a:p>
          <a:p>
            <a:endParaRPr lang="en-US" sz="2000" dirty="0"/>
          </a:p>
          <a:p>
            <a:endParaRPr lang="en-US" sz="1050" dirty="0"/>
          </a:p>
        </p:txBody>
      </p:sp>
      <p:sp>
        <p:nvSpPr>
          <p:cNvPr id="2" name="Title 1"/>
          <p:cNvSpPr>
            <a:spLocks noGrp="1"/>
          </p:cNvSpPr>
          <p:nvPr>
            <p:ph type="title"/>
          </p:nvPr>
        </p:nvSpPr>
        <p:spPr/>
        <p:txBody>
          <a:bodyPr/>
          <a:lstStyle/>
          <a:p>
            <a:pPr eaLnBrk="1" fontAlgn="auto" hangingPunct="1">
              <a:spcAft>
                <a:spcPts val="0"/>
              </a:spcAft>
              <a:defRPr/>
            </a:pPr>
            <a:r>
              <a:rPr lang="en-US" dirty="0"/>
              <a:t>Health Disparities</a:t>
            </a:r>
            <a:r>
              <a:rPr lang="en-US" sz="1800" baseline="80000" dirty="0"/>
              <a:t>7,8</a:t>
            </a:r>
            <a:endParaRPr lang="en-US" sz="2000" baseline="80000" dirty="0"/>
          </a:p>
        </p:txBody>
      </p:sp>
      <p:sp>
        <p:nvSpPr>
          <p:cNvPr id="297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B4C6013D-CB2E-4B44-A928-AA1A57106EB7}" type="slidenum">
              <a:rPr lang="en-US" altLang="en-US" smtClean="0">
                <a:solidFill>
                  <a:schemeClr val="accent2"/>
                </a:solidFill>
              </a:rPr>
              <a:pPr fontAlgn="base">
                <a:spcBef>
                  <a:spcPct val="0"/>
                </a:spcBef>
                <a:spcAft>
                  <a:spcPct val="0"/>
                </a:spcAft>
              </a:pPr>
              <a:t>8</a:t>
            </a:fld>
            <a:endParaRPr lang="en-US" altLang="en-US" dirty="0">
              <a:solidFill>
                <a:schemeClr val="accen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p:txBody>
          <a:bodyPr/>
          <a:lstStyle/>
          <a:p>
            <a:pPr eaLnBrk="1" hangingPunct="1">
              <a:spcAft>
                <a:spcPts val="1200"/>
              </a:spcAft>
            </a:pPr>
            <a:r>
              <a:rPr lang="en-US" altLang="en-US" dirty="0">
                <a:latin typeface="+mn-lt"/>
              </a:rPr>
              <a:t>6</a:t>
            </a:r>
            <a:r>
              <a:rPr lang="en-US" altLang="en-US" baseline="30000" dirty="0">
                <a:latin typeface="+mn-lt"/>
              </a:rPr>
              <a:t>th</a:t>
            </a:r>
            <a:r>
              <a:rPr lang="en-US" altLang="en-US" dirty="0">
                <a:latin typeface="+mn-lt"/>
              </a:rPr>
              <a:t> leading cause of death </a:t>
            </a:r>
          </a:p>
          <a:p>
            <a:pPr eaLnBrk="1" hangingPunct="1">
              <a:spcAft>
                <a:spcPts val="1200"/>
              </a:spcAft>
            </a:pPr>
            <a:r>
              <a:rPr lang="en-US" altLang="en-US" dirty="0">
                <a:latin typeface="+mn-lt"/>
              </a:rPr>
              <a:t>5</a:t>
            </a:r>
            <a:r>
              <a:rPr lang="en-US" altLang="en-US" baseline="30000" dirty="0">
                <a:latin typeface="+mn-lt"/>
              </a:rPr>
              <a:t>th</a:t>
            </a:r>
            <a:r>
              <a:rPr lang="en-US" altLang="en-US" dirty="0">
                <a:latin typeface="+mn-lt"/>
              </a:rPr>
              <a:t> leading cause among adults age ≥65 </a:t>
            </a:r>
          </a:p>
          <a:p>
            <a:pPr eaLnBrk="1" hangingPunct="1">
              <a:spcAft>
                <a:spcPts val="1200"/>
              </a:spcAft>
            </a:pPr>
            <a:r>
              <a:rPr lang="en-US" altLang="en-US" dirty="0">
                <a:latin typeface="+mn-lt"/>
              </a:rPr>
              <a:t>Deaths increased 145% from 2000-2017</a:t>
            </a:r>
          </a:p>
          <a:p>
            <a:pPr marL="0" indent="0" eaLnBrk="1" hangingPunct="1">
              <a:spcAft>
                <a:spcPts val="1200"/>
              </a:spcAft>
              <a:buNone/>
            </a:pPr>
            <a:endParaRPr lang="en-US" sz="2400" baseline="30000" dirty="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2400" baseline="30000" dirty="0">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baseline="30000" dirty="0">
              <a:solidFill>
                <a:schemeClr val="tx1"/>
              </a:solidFill>
              <a:ea typeface="MS Mincho" panose="02020609040205080304" pitchFamily="49" charset="-128"/>
              <a:cs typeface="Times New Roman" panose="02020603050405020304" pitchFamily="18" charset="0"/>
            </a:endParaRPr>
          </a:p>
          <a:p>
            <a:pPr marL="0" indent="0" eaLnBrk="1" hangingPunct="1">
              <a:spcAft>
                <a:spcPts val="1200"/>
              </a:spcAft>
              <a:buNone/>
            </a:pPr>
            <a:endParaRPr lang="en-US" sz="1100" baseline="30000" dirty="0">
              <a:solidFill>
                <a:schemeClr val="tx1"/>
              </a:solidFill>
              <a:ea typeface="MS Mincho" panose="02020609040205080304" pitchFamily="49" charset="-128"/>
              <a:cs typeface="Times New Roman" panose="02020603050405020304" pitchFamily="18" charset="0"/>
            </a:endParaRPr>
          </a:p>
          <a:p>
            <a:pPr eaLnBrk="1" hangingPunct="1">
              <a:spcAft>
                <a:spcPts val="1200"/>
              </a:spcAft>
            </a:pPr>
            <a:endParaRPr lang="en-US" altLang="en-US" dirty="0"/>
          </a:p>
        </p:txBody>
      </p:sp>
      <p:sp>
        <p:nvSpPr>
          <p:cNvPr id="2" name="Title 1"/>
          <p:cNvSpPr>
            <a:spLocks noGrp="1"/>
          </p:cNvSpPr>
          <p:nvPr>
            <p:ph type="title"/>
          </p:nvPr>
        </p:nvSpPr>
        <p:spPr/>
        <p:txBody>
          <a:bodyPr/>
          <a:lstStyle/>
          <a:p>
            <a:pPr eaLnBrk="1" fontAlgn="auto" hangingPunct="1">
              <a:spcAft>
                <a:spcPts val="0"/>
              </a:spcAft>
              <a:defRPr/>
            </a:pPr>
            <a:r>
              <a:rPr lang="en-US" dirty="0"/>
              <a:t>Alzheimer’s Deaths</a:t>
            </a:r>
            <a:r>
              <a:rPr lang="en-US" sz="1800" baseline="80000" dirty="0"/>
              <a:t>9</a:t>
            </a:r>
            <a:endParaRPr lang="en-US" sz="2000" baseline="80000" dirty="0"/>
          </a:p>
        </p:txBody>
      </p:sp>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251F66BA-3535-4A24-AC89-B5CADEA29E32}" type="slidenum">
              <a:rPr lang="en-US" altLang="en-US" smtClean="0">
                <a:solidFill>
                  <a:schemeClr val="accent2"/>
                </a:solidFill>
              </a:rPr>
              <a:pPr fontAlgn="base">
                <a:spcBef>
                  <a:spcPct val="0"/>
                </a:spcBef>
                <a:spcAft>
                  <a:spcPct val="0"/>
                </a:spcAft>
              </a:pPr>
              <a:t>9</a:t>
            </a:fld>
            <a:endParaRPr lang="en-US" altLang="en-US" dirty="0">
              <a:solidFill>
                <a:schemeClr val="accent2"/>
              </a:solidFill>
            </a:endParaRPr>
          </a:p>
        </p:txBody>
      </p:sp>
    </p:spTree>
  </p:cSld>
  <p:clrMapOvr>
    <a:masterClrMapping/>
  </p:clrMapOvr>
</p:sld>
</file>

<file path=ppt/theme/theme1.xml><?xml version="1.0" encoding="utf-8"?>
<a:theme xmlns:a="http://schemas.openxmlformats.org/drawingml/2006/main" name="Dividend">
  <a:themeElements>
    <a:clrScheme name="Custom 5">
      <a:dk1>
        <a:sysClr val="windowText" lastClr="000000"/>
      </a:dk1>
      <a:lt1>
        <a:sysClr val="window" lastClr="FFFFFF"/>
      </a:lt1>
      <a:dk2>
        <a:srgbClr val="373545"/>
      </a:dk2>
      <a:lt2>
        <a:srgbClr val="DCD8DC"/>
      </a:lt2>
      <a:accent1>
        <a:srgbClr val="4A0D66"/>
      </a:accent1>
      <a:accent2>
        <a:srgbClr val="8784C7"/>
      </a:accent2>
      <a:accent3>
        <a:srgbClr val="34D9C3"/>
      </a:accent3>
      <a:accent4>
        <a:srgbClr val="6997AF"/>
      </a:accent4>
      <a:accent5>
        <a:srgbClr val="84ACB6"/>
      </a:accent5>
      <a:accent6>
        <a:srgbClr val="6F8183"/>
      </a:accent6>
      <a:hlink>
        <a:srgbClr val="69A020"/>
      </a:hlink>
      <a:folHlink>
        <a:srgbClr val="8C8C8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Dividend</Template>
  <TotalTime>61353</TotalTime>
  <Words>6347</Words>
  <Application>Microsoft Office PowerPoint</Application>
  <PresentationFormat>On-screen Show (4:3)</PresentationFormat>
  <Paragraphs>615</Paragraphs>
  <Slides>38</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Cambria</vt:lpstr>
      <vt:lpstr>Courier New</vt:lpstr>
      <vt:lpstr>Gill Sans MT</vt:lpstr>
      <vt:lpstr>Verdana</vt:lpstr>
      <vt:lpstr>Wingdings</vt:lpstr>
      <vt:lpstr>Wingdings 2</vt:lpstr>
      <vt:lpstr>Dividend</vt:lpstr>
      <vt:lpstr>A Public Health Approach to  Alzheimer’s and Other Dementias</vt:lpstr>
      <vt:lpstr>Learning Objectives</vt:lpstr>
      <vt:lpstr>Alzheimer’s – Public Health Crisis1</vt:lpstr>
      <vt:lpstr>What Is Dementia?2,3</vt:lpstr>
      <vt:lpstr>What Is Alzheimer’s Disease?4,5</vt:lpstr>
      <vt:lpstr>Scope of the Epidemic</vt:lpstr>
      <vt:lpstr>Scope of the Epidemic (U.S.)6</vt:lpstr>
      <vt:lpstr>Health Disparities7,8</vt:lpstr>
      <vt:lpstr>Alzheimer’s Deaths9</vt:lpstr>
      <vt:lpstr>Changes in Causes of Death between 2000-201710</vt:lpstr>
      <vt:lpstr>Growing Epidemic11,12</vt:lpstr>
      <vt:lpstr>Worldwide Epidemic13</vt:lpstr>
      <vt:lpstr>Financial burden</vt:lpstr>
      <vt:lpstr>Financial Burden:  U.S. &amp; Worldwide14,15</vt:lpstr>
      <vt:lpstr>Discussion Question 1</vt:lpstr>
      <vt:lpstr>Medicare &amp; Medicaid16</vt:lpstr>
      <vt:lpstr>Alzheimer’s: Medicare &amp; Medicaid17,18</vt:lpstr>
      <vt:lpstr>Alzheimer’s: Projected Costs (2050)19,20</vt:lpstr>
      <vt:lpstr>Care burden</vt:lpstr>
      <vt:lpstr>Care Workforce</vt:lpstr>
      <vt:lpstr>Alzheimer’s &amp; Dementia Caregivers21</vt:lpstr>
      <vt:lpstr>Discussion Question 2</vt:lpstr>
      <vt:lpstr>Alzheimer’s &amp; Dementia Caregivers22,23</vt:lpstr>
      <vt:lpstr>Caregivers: Challenges24</vt:lpstr>
      <vt:lpstr>Caregivers: Impact on Work25</vt:lpstr>
      <vt:lpstr>Caregivers: Length of Care26,27</vt:lpstr>
      <vt:lpstr>Caregivers: Critical Role</vt:lpstr>
      <vt:lpstr>Health Professionals: Shortage28,29</vt:lpstr>
      <vt:lpstr>Direct Care  Workforce30</vt:lpstr>
      <vt:lpstr>Direct Care Workforce: Challenges31</vt:lpstr>
      <vt:lpstr>Public health approach</vt:lpstr>
      <vt:lpstr>Healthy People 203032</vt:lpstr>
      <vt:lpstr>Role of Public Health33</vt:lpstr>
      <vt:lpstr>Dementia Capable Systems and dementia friendly communities</vt:lpstr>
      <vt:lpstr>For More Information</vt:lpstr>
      <vt:lpstr>COMPETENCIes</vt:lpstr>
      <vt:lpstr>References </vt:lpstr>
      <vt:lpstr>References continued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Alzheimer's Disease-A Public Health Crisis</dc:title>
  <dc:subject>Module 1: Alzheimer's Disease - A Public Health Crisis</dc:subject>
  <dc:creator>Centers for Disease Control and Prevention;Emory Centers for Training and Technical Assistance;Alzheimer's Association</dc:creator>
  <cp:keywords>Alzheimer's Disease</cp:keywords>
  <cp:lastModifiedBy>Boim, Kimberly (CDC/DDNID/NCCDPHP/DPH) (CTR)</cp:lastModifiedBy>
  <cp:revision>400</cp:revision>
  <cp:lastPrinted>2016-03-04T17:25:36Z</cp:lastPrinted>
  <dcterms:created xsi:type="dcterms:W3CDTF">2015-08-13T16:10:31Z</dcterms:created>
  <dcterms:modified xsi:type="dcterms:W3CDTF">2019-11-01T18:22:06Z</dcterms:modified>
</cp:coreProperties>
</file>