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4"/>
  </p:notesMasterIdLst>
  <p:handoutMasterIdLst>
    <p:handoutMasterId r:id="rId45"/>
  </p:handoutMasterIdLst>
  <p:sldIdLst>
    <p:sldId id="257" r:id="rId2"/>
    <p:sldId id="308" r:id="rId3"/>
    <p:sldId id="258" r:id="rId4"/>
    <p:sldId id="256" r:id="rId5"/>
    <p:sldId id="259" r:id="rId6"/>
    <p:sldId id="261" r:id="rId7"/>
    <p:sldId id="260" r:id="rId8"/>
    <p:sldId id="262" r:id="rId9"/>
    <p:sldId id="312" r:id="rId10"/>
    <p:sldId id="266" r:id="rId11"/>
    <p:sldId id="265" r:id="rId12"/>
    <p:sldId id="267" r:id="rId13"/>
    <p:sldId id="306" r:id="rId14"/>
    <p:sldId id="302" r:id="rId15"/>
    <p:sldId id="269" r:id="rId16"/>
    <p:sldId id="273" r:id="rId17"/>
    <p:sldId id="274" r:id="rId18"/>
    <p:sldId id="275" r:id="rId19"/>
    <p:sldId id="276" r:id="rId20"/>
    <p:sldId id="278" r:id="rId21"/>
    <p:sldId id="289" r:id="rId22"/>
    <p:sldId id="279" r:id="rId23"/>
    <p:sldId id="268" r:id="rId24"/>
    <p:sldId id="281" r:id="rId25"/>
    <p:sldId id="304" r:id="rId26"/>
    <p:sldId id="303" r:id="rId27"/>
    <p:sldId id="282" r:id="rId28"/>
    <p:sldId id="307" r:id="rId29"/>
    <p:sldId id="283" r:id="rId30"/>
    <p:sldId id="288" r:id="rId31"/>
    <p:sldId id="290" r:id="rId32"/>
    <p:sldId id="291" r:id="rId33"/>
    <p:sldId id="292" r:id="rId34"/>
    <p:sldId id="294" r:id="rId35"/>
    <p:sldId id="298" r:id="rId36"/>
    <p:sldId id="309" r:id="rId37"/>
    <p:sldId id="310" r:id="rId38"/>
    <p:sldId id="311" r:id="rId39"/>
    <p:sldId id="313" r:id="rId40"/>
    <p:sldId id="314" r:id="rId41"/>
    <p:sldId id="315" r:id="rId42"/>
    <p:sldId id="316" r:id="rId43"/>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ker, Kayilan" initials="BK" lastIdx="7" clrIdx="0">
    <p:extLst>
      <p:ext uri="{19B8F6BF-5375-455C-9EA6-DF929625EA0E}">
        <p15:presenceInfo xmlns:p15="http://schemas.microsoft.com/office/powerpoint/2012/main" userId="S-1-5-21-4279633407-28481931-2677731258-4123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5" autoAdjust="0"/>
    <p:restoredTop sz="86444" autoAdjust="0"/>
  </p:normalViewPr>
  <p:slideViewPr>
    <p:cSldViewPr snapToGrid="0" snapToObjects="1">
      <p:cViewPr varScale="1">
        <p:scale>
          <a:sx n="95" d="100"/>
          <a:sy n="95" d="100"/>
        </p:scale>
        <p:origin x="14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9" d="100"/>
        <a:sy n="109" d="100"/>
      </p:scale>
      <p:origin x="0" y="0"/>
    </p:cViewPr>
  </p:sorterViewPr>
  <p:notesViewPr>
    <p:cSldViewPr snapToGrid="0" snapToObjects="1">
      <p:cViewPr varScale="1">
        <p:scale>
          <a:sx n="82" d="100"/>
          <a:sy n="82" d="100"/>
        </p:scale>
        <p:origin x="300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43375"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dirty="0"/>
          </a:p>
        </p:txBody>
      </p:sp>
    </p:spTree>
    <p:extLst>
      <p:ext uri="{BB962C8B-B14F-4D97-AF65-F5344CB8AC3E}">
        <p14:creationId xmlns:p14="http://schemas.microsoft.com/office/powerpoint/2010/main" val="336045120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53D46A91-27BD-4834-9DFC-507B3AB848B1}" type="datetime1">
              <a:rPr lang="en-US" smtClean="0"/>
              <a:t>11/8/2019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ADB8103C-4441-4391-887F-5757FC6E4E92}" type="slidenum">
              <a:rPr lang="en-US"/>
              <a:pPr>
                <a:defRPr/>
              </a:pPr>
              <a:t>‹#›</a:t>
            </a:fld>
            <a:endParaRPr lang="en-US" dirty="0"/>
          </a:p>
        </p:txBody>
      </p:sp>
    </p:spTree>
    <p:extLst>
      <p:ext uri="{BB962C8B-B14F-4D97-AF65-F5344CB8AC3E}">
        <p14:creationId xmlns:p14="http://schemas.microsoft.com/office/powerpoint/2010/main" val="4036154378"/>
      </p:ext>
    </p:extLst>
  </p:cSld>
  <p:clrMap bg1="lt1" tx1="dk1" bg2="lt2" tx2="dk2" accent1="accent1" accent2="accent2" accent3="accent3" accent4="accent4" accent5="accent5" accent6="accent6" hlink="hlink" folHlink="folHlink"/>
  <p:hf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ia.nih.gov/health/what-happens-brain-alzheimers-disease"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alz.org/alzheimers-dementia/what-is-alzheimers/brain_tour" TargetMode="External"/><Relationship Id="rId4" Type="http://schemas.openxmlformats.org/officeDocument/2006/relationships/hyperlink" Target="https://youtu.be/0GXv3mHs9AU"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alz.org/"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cdc.gov/aging/"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DISCLAIMERS</a:t>
            </a:r>
          </a:p>
          <a:p>
            <a:pPr eaLnBrk="1" hangingPunct="1">
              <a:spcBef>
                <a:spcPct val="0"/>
              </a:spcBef>
            </a:pPr>
            <a:r>
              <a:rPr lang="en-US" altLang="en-US" dirty="0"/>
              <a:t>This publication was supported by Cooperative Agreement Number 5U58DP002945-05, funded by the Centers for Disease Control and Prevention. Its contents are solely the responsibility of the authors and do not necessarily represent the official views of the Centers for Disease Control and Prevention or the Department of Health and Human Services. </a:t>
            </a:r>
          </a:p>
          <a:p>
            <a:pPr eaLnBrk="1" hangingPunct="1">
              <a:spcBef>
                <a:spcPct val="0"/>
              </a:spcBef>
            </a:pPr>
            <a:endParaRPr lang="en-US" altLang="en-US" dirty="0"/>
          </a:p>
          <a:p>
            <a:pPr eaLnBrk="1" hangingPunct="1">
              <a:spcBef>
                <a:spcPct val="0"/>
              </a:spcBef>
            </a:pPr>
            <a:r>
              <a:rPr lang="en-US" altLang="en-US" dirty="0"/>
              <a:t>The mark "CDC” is owned by the US Dept. of Health and Human Services and is used with permission. Use of this logo is not an endorsement by HHS or CDC of any particular product, service, or enterprise. </a:t>
            </a:r>
          </a:p>
          <a:p>
            <a:pPr eaLnBrk="1" hangingPunct="1">
              <a:spcBef>
                <a:spcPct val="0"/>
              </a:spcBef>
            </a:pPr>
            <a:endParaRPr lang="en-US" altLang="en-US" dirty="0"/>
          </a:p>
          <a:p>
            <a:pPr eaLnBrk="1" hangingPunct="1">
              <a:spcBef>
                <a:spcPct val="0"/>
              </a:spcBef>
            </a:pPr>
            <a:r>
              <a:rPr lang="en-US" altLang="en-US" b="1" dirty="0"/>
              <a:t>Talking Points: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presentation entitled, </a:t>
            </a:r>
            <a:r>
              <a:rPr lang="en-US" sz="1200" b="1" kern="1200" dirty="0">
                <a:solidFill>
                  <a:schemeClr val="tx1"/>
                </a:solidFill>
                <a:effectLst/>
                <a:latin typeface="+mn-lt"/>
                <a:ea typeface="+mn-ea"/>
                <a:cs typeface="+mn-cs"/>
              </a:rPr>
              <a:t>Alzheimer’s and Other Dementias – The Basics</a:t>
            </a:r>
            <a:r>
              <a:rPr lang="en-US" sz="1200" kern="1200" dirty="0">
                <a:solidFill>
                  <a:schemeClr val="tx1"/>
                </a:solidFill>
                <a:effectLst/>
                <a:latin typeface="+mn-lt"/>
                <a:ea typeface="+mn-ea"/>
                <a:cs typeface="+mn-cs"/>
              </a:rPr>
              <a:t> is part of a curriculum for public health students entitled, </a:t>
            </a:r>
            <a:r>
              <a:rPr lang="en-US" sz="1200" i="1" kern="1200" dirty="0">
                <a:solidFill>
                  <a:schemeClr val="tx1"/>
                </a:solidFill>
                <a:effectLst/>
                <a:latin typeface="+mn-lt"/>
                <a:ea typeface="+mn-ea"/>
                <a:cs typeface="+mn-cs"/>
              </a:rPr>
              <a:t>A Public Health Approach to Alzheimer’s and Other Dementias.</a:t>
            </a:r>
            <a:r>
              <a:rPr lang="en-US" sz="1200" kern="1200" dirty="0">
                <a:solidFill>
                  <a:schemeClr val="tx1"/>
                </a:solidFill>
                <a:effectLst/>
                <a:latin typeface="+mn-lt"/>
                <a:ea typeface="+mn-ea"/>
                <a:cs typeface="+mn-cs"/>
              </a:rPr>
              <a:t> It was developed by the Emory Centers for Training and Technical Assistance for the Alzheimer’s Association with funding from the Centers for Disease Control and Prevention.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module provides background information on cognitive health, cognitive impairment, dementia, and Alzheimer’s disease. It provides essential information on Alzheimer’s disease, including what is known about its causes, its progression, risk factors, and care.</a:t>
            </a:r>
          </a:p>
          <a:p>
            <a:pPr eaLnBrk="1" hangingPunct="1">
              <a:spcBef>
                <a:spcPct val="0"/>
              </a:spcBef>
            </a:pPr>
            <a:endParaRPr lang="en-US" altLang="en-US" b="1" dirty="0"/>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1</a:t>
            </a:fld>
            <a:endParaRPr lang="en-US" dirty="0"/>
          </a:p>
        </p:txBody>
      </p:sp>
    </p:spTree>
    <p:extLst>
      <p:ext uri="{BB962C8B-B14F-4D97-AF65-F5344CB8AC3E}">
        <p14:creationId xmlns:p14="http://schemas.microsoft.com/office/powerpoint/2010/main" val="3065967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Alzheimer’s disease was first </a:t>
            </a:r>
            <a:r>
              <a:rPr lang="en-US" sz="1200" b="1" kern="1200" dirty="0">
                <a:solidFill>
                  <a:schemeClr val="tx1"/>
                </a:solidFill>
                <a:effectLst/>
                <a:latin typeface="+mn-lt"/>
                <a:ea typeface="+mn-ea"/>
                <a:cs typeface="+mn-cs"/>
              </a:rPr>
              <a:t>identified</a:t>
            </a:r>
            <a:r>
              <a:rPr lang="en-US" sz="1200" kern="1200" dirty="0">
                <a:solidFill>
                  <a:schemeClr val="tx1"/>
                </a:solidFill>
                <a:effectLst/>
                <a:latin typeface="+mn-lt"/>
                <a:ea typeface="+mn-ea"/>
                <a:cs typeface="+mn-cs"/>
              </a:rPr>
              <a:t> in 1906 by Dr. Alois Alzheimer. He noticed certain changes in the brain tissue of a woman in her 50s who had died after several years of progressive cognitive impairment, hallucinations, disorientation, and unpredictable behavior.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Dr. Alzheimer examined her brain after death and found many </a:t>
            </a:r>
            <a:r>
              <a:rPr lang="en-US" sz="1200" b="1" kern="1200" dirty="0">
                <a:solidFill>
                  <a:schemeClr val="tx1"/>
                </a:solidFill>
                <a:effectLst/>
                <a:latin typeface="+mn-lt"/>
                <a:ea typeface="+mn-ea"/>
                <a:cs typeface="+mn-cs"/>
              </a:rPr>
              <a:t>abnormal clumps</a:t>
            </a:r>
            <a:r>
              <a:rPr lang="en-US" sz="1200" kern="1200" dirty="0">
                <a:solidFill>
                  <a:schemeClr val="tx1"/>
                </a:solidFill>
                <a:effectLst/>
                <a:latin typeface="+mn-lt"/>
                <a:ea typeface="+mn-ea"/>
                <a:cs typeface="+mn-cs"/>
              </a:rPr>
              <a:t> (now called amyloid plaques) and tangled bundles of fibers (now called neurofibrillary, or tau, tangles). These </a:t>
            </a:r>
            <a:r>
              <a:rPr lang="en-US" sz="1200" b="1" kern="1200" dirty="0">
                <a:solidFill>
                  <a:schemeClr val="tx1"/>
                </a:solidFill>
                <a:effectLst/>
                <a:latin typeface="+mn-lt"/>
                <a:ea typeface="+mn-ea"/>
                <a:cs typeface="+mn-cs"/>
              </a:rPr>
              <a:t>plaques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tangles</a:t>
            </a:r>
            <a:r>
              <a:rPr lang="en-US" sz="1200" kern="1200" dirty="0">
                <a:solidFill>
                  <a:schemeClr val="tx1"/>
                </a:solidFill>
                <a:effectLst/>
                <a:latin typeface="+mn-lt"/>
                <a:ea typeface="+mn-ea"/>
                <a:cs typeface="+mn-cs"/>
              </a:rPr>
              <a:t> in the brain are still considered some of the hallmarks of Alzheimer’s disease, along with the loss of connections between </a:t>
            </a:r>
            <a:r>
              <a:rPr lang="en-US" sz="1200" b="1" kern="1200" dirty="0">
                <a:solidFill>
                  <a:schemeClr val="tx1"/>
                </a:solidFill>
                <a:effectLst/>
                <a:latin typeface="+mn-lt"/>
                <a:ea typeface="+mn-ea"/>
                <a:cs typeface="+mn-cs"/>
              </a:rPr>
              <a:t>nerve cells</a:t>
            </a:r>
            <a:r>
              <a:rPr lang="en-US" sz="1200" kern="1200" dirty="0">
                <a:solidFill>
                  <a:schemeClr val="tx1"/>
                </a:solidFill>
                <a:effectLst/>
                <a:latin typeface="+mn-lt"/>
                <a:ea typeface="+mn-ea"/>
                <a:cs typeface="+mn-cs"/>
              </a:rPr>
              <a:t> (neurons) in the brain.  </a:t>
            </a:r>
          </a:p>
          <a:p>
            <a:pPr eaLnBrk="1" hangingPunct="1">
              <a:spcBef>
                <a:spcPct val="0"/>
              </a:spcBef>
            </a:pPr>
            <a:endParaRPr lang="en-US" altLang="en-US" dirty="0"/>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10</a:t>
            </a:fld>
            <a:endParaRPr lang="en-US" dirty="0"/>
          </a:p>
        </p:txBody>
      </p:sp>
    </p:spTree>
    <p:extLst>
      <p:ext uri="{BB962C8B-B14F-4D97-AF65-F5344CB8AC3E}">
        <p14:creationId xmlns:p14="http://schemas.microsoft.com/office/powerpoint/2010/main" val="643938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Alzheimer’s disease</a:t>
            </a:r>
            <a:r>
              <a:rPr lang="en-US" sz="1200" kern="1200" dirty="0">
                <a:solidFill>
                  <a:schemeClr val="tx1"/>
                </a:solidFill>
                <a:effectLst/>
                <a:latin typeface="+mn-lt"/>
                <a:ea typeface="+mn-ea"/>
                <a:cs typeface="+mn-cs"/>
              </a:rPr>
              <a:t> is the most common cause of dementia. It accounts for an estimated 60% to 80% of cases.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Alzheimer’s  is a progressive disease, in which brain changes may go unnoticed for years, but  gradually worsen over time as the brain deteriorates due to the disease. The image on the slide shows a healthy brain (left side) as compared to a severe Alzheimer’s brain (right side). The Alzheimer’s brain is significantly smaller than the healthy brain.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Alzheimer’s is viewed as a continuum where brain changes can begin a decade or more before symptoms begin to appear. Eventually the brain changes caused by Alzheimer’s may result in the first symptoms of cognitive decline, and over time reach the mild cognitive impairment stage. The term </a:t>
            </a:r>
            <a:r>
              <a:rPr lang="en-US" sz="1200" b="1" kern="1200" dirty="0">
                <a:solidFill>
                  <a:schemeClr val="tx1"/>
                </a:solidFill>
                <a:effectLst/>
                <a:latin typeface="+mn-lt"/>
                <a:ea typeface="+mn-ea"/>
                <a:cs typeface="+mn-cs"/>
              </a:rPr>
              <a:t>Alzheimer’s dementia</a:t>
            </a:r>
            <a:r>
              <a:rPr lang="en-US" sz="1200" kern="1200" dirty="0">
                <a:solidFill>
                  <a:schemeClr val="tx1"/>
                </a:solidFill>
                <a:effectLst/>
                <a:latin typeface="+mn-lt"/>
                <a:ea typeface="+mn-ea"/>
                <a:cs typeface="+mn-cs"/>
              </a:rPr>
              <a:t> refers to the stage of the disease when an individual has observable symptoms such as memory loss, mood/behavior changes, and difficulty with activities of daily living.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mild (early) stages of dementia, people experience some memory loss, but with severe (late-stage) Alzheimer’s, individuals lose the ability to carry on a conversation and respond to their environment. The degenerative nature of the disease means many in the severe stage have difficulty moving, often become bed-bound, and need round-the-clock care.  </a:t>
            </a:r>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11</a:t>
            </a:fld>
            <a:endParaRPr lang="en-US" dirty="0"/>
          </a:p>
        </p:txBody>
      </p:sp>
    </p:spTree>
    <p:extLst>
      <p:ext uri="{BB962C8B-B14F-4D97-AF65-F5344CB8AC3E}">
        <p14:creationId xmlns:p14="http://schemas.microsoft.com/office/powerpoint/2010/main" val="3993359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Although research has revealed a great deal about Alzheimer’s, the precise </a:t>
            </a:r>
            <a:r>
              <a:rPr lang="en-US" sz="1200" b="1" kern="1200" dirty="0">
                <a:solidFill>
                  <a:schemeClr val="tx1"/>
                </a:solidFill>
                <a:effectLst/>
                <a:latin typeface="+mn-lt"/>
                <a:ea typeface="+mn-ea"/>
                <a:cs typeface="+mn-cs"/>
              </a:rPr>
              <a:t>changes</a:t>
            </a:r>
            <a:r>
              <a:rPr lang="en-US" sz="1200" kern="1200" dirty="0">
                <a:solidFill>
                  <a:schemeClr val="tx1"/>
                </a:solidFill>
                <a:effectLst/>
                <a:latin typeface="+mn-lt"/>
                <a:ea typeface="+mn-ea"/>
                <a:cs typeface="+mn-cs"/>
              </a:rPr>
              <a:t> that occur in the brain and trigger the development of the disease remain largely unknown.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Experts agree that in the vast majority of cases, Alzheimer’s, like other common chronic conditions, probably develops as a result of complex interactions among multiple factors, including advancing age, genetics, environment, lifestyle, and coexisting medical conditions. </a:t>
            </a:r>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12</a:t>
            </a:fld>
            <a:endParaRPr lang="en-US" dirty="0"/>
          </a:p>
        </p:txBody>
      </p:sp>
    </p:spTree>
    <p:extLst>
      <p:ext uri="{BB962C8B-B14F-4D97-AF65-F5344CB8AC3E}">
        <p14:creationId xmlns:p14="http://schemas.microsoft.com/office/powerpoint/2010/main" val="3759773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Alzheimer’s leads to </a:t>
            </a:r>
            <a:r>
              <a:rPr lang="en-US" sz="1200" b="1" kern="1200" dirty="0">
                <a:solidFill>
                  <a:schemeClr val="tx1"/>
                </a:solidFill>
                <a:effectLst/>
                <a:latin typeface="+mn-lt"/>
                <a:ea typeface="+mn-ea"/>
                <a:cs typeface="+mn-cs"/>
              </a:rPr>
              <a:t>nerve cell death</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tissue loss</a:t>
            </a:r>
            <a:r>
              <a:rPr lang="en-US" sz="1200" kern="1200" dirty="0">
                <a:solidFill>
                  <a:schemeClr val="tx1"/>
                </a:solidFill>
                <a:effectLst/>
                <a:latin typeface="+mn-lt"/>
                <a:ea typeface="+mn-ea"/>
                <a:cs typeface="+mn-cs"/>
              </a:rPr>
              <a:t> throughout the brain. Over time, the brain </a:t>
            </a:r>
            <a:r>
              <a:rPr lang="en-US" sz="1200" b="1" kern="1200" dirty="0">
                <a:solidFill>
                  <a:schemeClr val="tx1"/>
                </a:solidFill>
                <a:effectLst/>
                <a:latin typeface="+mn-lt"/>
                <a:ea typeface="+mn-ea"/>
                <a:cs typeface="+mn-cs"/>
              </a:rPr>
              <a:t>shrinks dramatically</a:t>
            </a:r>
            <a:r>
              <a:rPr lang="en-US" sz="1200" kern="1200" dirty="0">
                <a:solidFill>
                  <a:schemeClr val="tx1"/>
                </a:solidFill>
                <a:effectLst/>
                <a:latin typeface="+mn-lt"/>
                <a:ea typeface="+mn-ea"/>
                <a:cs typeface="+mn-cs"/>
              </a:rPr>
              <a:t>, affecting nearly all its functions.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Scientists are not absolutely sure what causes cell death and tissue loss in the Alzheimer’s brain, but </a:t>
            </a:r>
            <a:r>
              <a:rPr lang="en-US" sz="1200" b="1" kern="1200" dirty="0">
                <a:solidFill>
                  <a:schemeClr val="tx1"/>
                </a:solidFill>
                <a:effectLst/>
                <a:latin typeface="+mn-lt"/>
                <a:ea typeface="+mn-ea"/>
                <a:cs typeface="+mn-cs"/>
              </a:rPr>
              <a:t>plaques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tangles</a:t>
            </a:r>
            <a:r>
              <a:rPr lang="en-US" sz="1200" kern="1200" dirty="0">
                <a:solidFill>
                  <a:schemeClr val="tx1"/>
                </a:solidFill>
                <a:effectLst/>
                <a:latin typeface="+mn-lt"/>
                <a:ea typeface="+mn-ea"/>
                <a:cs typeface="+mn-cs"/>
              </a:rPr>
              <a:t> are prime suspects.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Plaques</a:t>
            </a:r>
            <a:r>
              <a:rPr lang="en-US" sz="1200" kern="1200" dirty="0">
                <a:solidFill>
                  <a:schemeClr val="tx1"/>
                </a:solidFill>
                <a:effectLst/>
                <a:latin typeface="+mn-lt"/>
                <a:ea typeface="+mn-ea"/>
                <a:cs typeface="+mn-cs"/>
              </a:rPr>
              <a:t>, abnormal clusters of protein fragments, build up between nerve cells in the brain. Plaques form when protein pieces called </a:t>
            </a:r>
            <a:r>
              <a:rPr lang="en-US" sz="1200" b="1" kern="1200" dirty="0">
                <a:solidFill>
                  <a:schemeClr val="tx1"/>
                </a:solidFill>
                <a:effectLst/>
                <a:latin typeface="+mn-lt"/>
                <a:ea typeface="+mn-ea"/>
                <a:cs typeface="+mn-cs"/>
              </a:rPr>
              <a:t>beta-amyloid</a:t>
            </a:r>
            <a:r>
              <a:rPr lang="en-US" sz="1200" kern="1200" dirty="0">
                <a:solidFill>
                  <a:schemeClr val="tx1"/>
                </a:solidFill>
                <a:effectLst/>
                <a:latin typeface="+mn-lt"/>
                <a:ea typeface="+mn-ea"/>
                <a:cs typeface="+mn-cs"/>
              </a:rPr>
              <a:t> clump together.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Dead and dying nerve cells contain </a:t>
            </a:r>
            <a:r>
              <a:rPr lang="en-US" sz="1200" b="1" kern="1200" dirty="0">
                <a:solidFill>
                  <a:schemeClr val="tx1"/>
                </a:solidFill>
                <a:effectLst/>
                <a:latin typeface="+mn-lt"/>
                <a:ea typeface="+mn-ea"/>
                <a:cs typeface="+mn-cs"/>
              </a:rPr>
              <a:t>tangles</a:t>
            </a:r>
            <a:r>
              <a:rPr lang="en-US" sz="1200" kern="1200" dirty="0">
                <a:solidFill>
                  <a:schemeClr val="tx1"/>
                </a:solidFill>
                <a:effectLst/>
                <a:latin typeface="+mn-lt"/>
                <a:ea typeface="+mn-ea"/>
                <a:cs typeface="+mn-cs"/>
              </a:rPr>
              <a:t>, which are made up of twisted strands of another protein.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Plaques and tangles tend to spread through the brain in a predictable pattern as Alzheimer’s progresses.</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The image on the slide shows a microscopic illustration of Alzheimer’s tissue with plaques and tangles.</a:t>
            </a:r>
            <a:endParaRPr lang="en-US" sz="1200"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Video Supplement</a:t>
            </a:r>
            <a:r>
              <a:rPr lang="en-US" sz="1200" i="1" kern="1200" dirty="0">
                <a:solidFill>
                  <a:schemeClr val="tx1"/>
                </a:solidFill>
                <a:effectLst/>
                <a:latin typeface="+mn-lt"/>
                <a:ea typeface="+mn-ea"/>
                <a:cs typeface="+mn-cs"/>
              </a:rPr>
              <a:t>: “How Alzheimer’s Changes the Brain.”</a:t>
            </a:r>
            <a:r>
              <a:rPr lang="en-US" sz="1200" kern="1200" dirty="0">
                <a:solidFill>
                  <a:schemeClr val="tx1"/>
                </a:solidFill>
                <a:effectLst/>
                <a:latin typeface="+mn-lt"/>
                <a:ea typeface="+mn-ea"/>
                <a:cs typeface="+mn-cs"/>
              </a:rPr>
              <a:t> National Institutes of Health. (run time: 4 mins.)</a:t>
            </a:r>
            <a:r>
              <a:rPr lang="en-US" sz="1200" i="1"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https://www.nia.nih.gov/health/what-happens-brain-alzheimers-disease</a:t>
            </a:r>
            <a:r>
              <a:rPr lang="en-US" sz="1200" u="sng" kern="1200" dirty="0">
                <a:solidFill>
                  <a:schemeClr val="tx1"/>
                </a:solidFill>
                <a:effectLst/>
                <a:latin typeface="+mn-lt"/>
                <a:ea typeface="+mn-ea"/>
                <a:cs typeface="+mn-cs"/>
              </a:rPr>
              <a:t> or </a:t>
            </a:r>
            <a:r>
              <a:rPr lang="en-US" sz="1200" u="sng" kern="1200" dirty="0">
                <a:solidFill>
                  <a:schemeClr val="tx1"/>
                </a:solidFill>
                <a:effectLst/>
                <a:latin typeface="+mn-lt"/>
                <a:ea typeface="+mn-ea"/>
                <a:cs typeface="+mn-cs"/>
                <a:hlinkClick r:id="rId4"/>
              </a:rPr>
              <a:t>https://youtu.be/0GXv3mHs9AU</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“Inside the Brain: A tour of how the mind works” Alzheimer’s Association. </a:t>
            </a:r>
            <a:r>
              <a:rPr lang="en-US" sz="1200" u="sng" kern="1200" dirty="0">
                <a:solidFill>
                  <a:schemeClr val="tx1"/>
                </a:solidFill>
                <a:effectLst/>
                <a:latin typeface="+mn-lt"/>
                <a:ea typeface="+mn-ea"/>
                <a:cs typeface="+mn-cs"/>
                <a:hlinkClick r:id="rId5"/>
              </a:rPr>
              <a:t>https://www.alz.org/alzheimers-dementia/what-is-alzheimers/brain_tour</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13</a:t>
            </a:fld>
            <a:endParaRPr lang="en-US" dirty="0"/>
          </a:p>
        </p:txBody>
      </p:sp>
    </p:spTree>
    <p:extLst>
      <p:ext uri="{BB962C8B-B14F-4D97-AF65-F5344CB8AC3E}">
        <p14:creationId xmlns:p14="http://schemas.microsoft.com/office/powerpoint/2010/main" val="2801623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Ask: </a:t>
            </a:r>
            <a:r>
              <a:rPr lang="en-US" altLang="en-US" dirty="0"/>
              <a:t>What are the characteristics of Alzheimer’s?</a:t>
            </a:r>
          </a:p>
          <a:p>
            <a:pPr eaLnBrk="1" hangingPunct="1">
              <a:spcBef>
                <a:spcPct val="0"/>
              </a:spcBef>
            </a:pPr>
            <a:endParaRPr lang="en-US" alt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b="1" kern="1200" dirty="0">
                <a:solidFill>
                  <a:schemeClr val="tx1"/>
                </a:solidFill>
                <a:effectLst/>
                <a:latin typeface="+mn-lt"/>
                <a:ea typeface="+mn-ea"/>
                <a:cs typeface="+mn-cs"/>
              </a:rPr>
              <a:t>Open responses.</a:t>
            </a:r>
            <a:endParaRPr lang="en-US" sz="1200" kern="1200" dirty="0">
              <a:solidFill>
                <a:schemeClr val="tx1"/>
              </a:solidFill>
              <a:effectLst/>
              <a:latin typeface="+mn-lt"/>
              <a:ea typeface="+mn-ea"/>
              <a:cs typeface="+mn-cs"/>
            </a:endParaRPr>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14</a:t>
            </a:fld>
            <a:endParaRPr lang="en-US" dirty="0"/>
          </a:p>
        </p:txBody>
      </p:sp>
    </p:spTree>
    <p:extLst>
      <p:ext uri="{BB962C8B-B14F-4D97-AF65-F5344CB8AC3E}">
        <p14:creationId xmlns:p14="http://schemas.microsoft.com/office/powerpoint/2010/main" val="701808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last slide we looked at the physical changes that take place inside the brain as a result of Alzheimer’s, but what most people associate with Alzheimer’s is the cognitive and behavioral symptoms. These symptoms also change and become more severe as the disease progresses.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Alzheimer’s affects people in different ways. The most common symptom begins with </a:t>
            </a:r>
            <a:r>
              <a:rPr lang="en-US" sz="1200" b="1" kern="1200" dirty="0">
                <a:solidFill>
                  <a:schemeClr val="tx1"/>
                </a:solidFill>
                <a:effectLst/>
                <a:latin typeface="+mn-lt"/>
                <a:ea typeface="+mn-ea"/>
                <a:cs typeface="+mn-cs"/>
              </a:rPr>
              <a:t>gradually worsening ability</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remember new information</a:t>
            </a:r>
            <a:r>
              <a:rPr lang="en-US" sz="1200" kern="1200" dirty="0">
                <a:solidFill>
                  <a:schemeClr val="tx1"/>
                </a:solidFill>
                <a:effectLst/>
                <a:latin typeface="+mn-lt"/>
                <a:ea typeface="+mn-ea"/>
                <a:cs typeface="+mn-cs"/>
              </a:rPr>
              <a:t>. As damage spreads, individuals experience other difficulties.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are </a:t>
            </a:r>
            <a:r>
              <a:rPr lang="en-US" sz="1200" b="1" kern="1200" dirty="0">
                <a:solidFill>
                  <a:schemeClr val="tx1"/>
                </a:solidFill>
                <a:effectLst/>
                <a:latin typeface="+mn-lt"/>
                <a:ea typeface="+mn-ea"/>
                <a:cs typeface="+mn-cs"/>
              </a:rPr>
              <a:t>ten early signs and symptoms of Alzheimer’s</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kern="1200" dirty="0">
                <a:solidFill>
                  <a:schemeClr val="tx1"/>
                </a:solidFill>
                <a:effectLst/>
                <a:latin typeface="+mn-lt"/>
                <a:ea typeface="+mn-ea"/>
                <a:cs typeface="+mn-cs"/>
              </a:rPr>
              <a:t>Memory loss that </a:t>
            </a:r>
            <a:r>
              <a:rPr lang="en-US" sz="1200" b="1" kern="1200" dirty="0">
                <a:solidFill>
                  <a:schemeClr val="tx1"/>
                </a:solidFill>
                <a:effectLst/>
                <a:latin typeface="+mn-lt"/>
                <a:ea typeface="+mn-ea"/>
                <a:cs typeface="+mn-cs"/>
              </a:rPr>
              <a:t>disrupts daily life</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One of the most common signs of Alzheimer’s dementia, especially in the early stages, is forgetting recently learned information.  </a:t>
            </a:r>
          </a:p>
          <a:p>
            <a:pPr lvl="1"/>
            <a:r>
              <a:rPr lang="en-US" sz="1200" kern="1200" dirty="0">
                <a:solidFill>
                  <a:schemeClr val="tx1"/>
                </a:solidFill>
                <a:effectLst/>
                <a:latin typeface="+mn-lt"/>
                <a:ea typeface="+mn-ea"/>
                <a:cs typeface="+mn-cs"/>
              </a:rPr>
              <a:t>Others include: forgetting important dates or events; asking for the same information over and over; relying on family members for things they used to handle on their own.</a:t>
            </a:r>
          </a:p>
          <a:p>
            <a:pPr marL="228600" lvl="0" indent="-228600">
              <a:buFont typeface="+mj-lt"/>
              <a:buAutoNum type="arabicPeriod"/>
            </a:pPr>
            <a:r>
              <a:rPr lang="en-US" sz="1200" kern="1200" dirty="0">
                <a:solidFill>
                  <a:schemeClr val="tx1"/>
                </a:solidFill>
                <a:effectLst/>
                <a:latin typeface="+mn-lt"/>
                <a:ea typeface="+mn-ea"/>
                <a:cs typeface="+mn-cs"/>
              </a:rPr>
              <a:t>Challenges in </a:t>
            </a:r>
            <a:r>
              <a:rPr lang="en-US" sz="1200" b="1" kern="1200" dirty="0">
                <a:solidFill>
                  <a:schemeClr val="tx1"/>
                </a:solidFill>
                <a:effectLst/>
                <a:latin typeface="+mn-lt"/>
                <a:ea typeface="+mn-ea"/>
                <a:cs typeface="+mn-cs"/>
              </a:rPr>
              <a:t>planning or solving problems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Some people may experience changes in their ability to develop and follow a plan or work with numbers.  </a:t>
            </a:r>
          </a:p>
          <a:p>
            <a:pPr lvl="1"/>
            <a:r>
              <a:rPr lang="en-US" sz="1200" kern="1200" dirty="0">
                <a:solidFill>
                  <a:schemeClr val="tx1"/>
                </a:solidFill>
                <a:effectLst/>
                <a:latin typeface="+mn-lt"/>
                <a:ea typeface="+mn-ea"/>
                <a:cs typeface="+mn-cs"/>
              </a:rPr>
              <a:t>They may have trouble following a familiar recipe or keeping track of monthly bills.  </a:t>
            </a:r>
          </a:p>
          <a:p>
            <a:pPr lvl="1"/>
            <a:r>
              <a:rPr lang="en-US" sz="1200" kern="1200" dirty="0">
                <a:solidFill>
                  <a:schemeClr val="tx1"/>
                </a:solidFill>
                <a:effectLst/>
                <a:latin typeface="+mn-lt"/>
                <a:ea typeface="+mn-ea"/>
                <a:cs typeface="+mn-cs"/>
              </a:rPr>
              <a:t>They may have difficulty concentrating and take much longer to do things than they did before.</a:t>
            </a:r>
          </a:p>
          <a:p>
            <a:pPr marL="228600" lvl="0" indent="-228600">
              <a:buFont typeface="+mj-lt"/>
              <a:buAutoNum type="arabicPeriod"/>
            </a:pPr>
            <a:r>
              <a:rPr lang="en-US" sz="1200" kern="1200" dirty="0">
                <a:solidFill>
                  <a:schemeClr val="tx1"/>
                </a:solidFill>
                <a:effectLst/>
                <a:latin typeface="+mn-lt"/>
                <a:ea typeface="+mn-ea"/>
                <a:cs typeface="+mn-cs"/>
              </a:rPr>
              <a:t>Difficulty </a:t>
            </a:r>
            <a:r>
              <a:rPr lang="en-US" sz="1200" b="1" kern="1200" dirty="0">
                <a:solidFill>
                  <a:schemeClr val="tx1"/>
                </a:solidFill>
                <a:effectLst/>
                <a:latin typeface="+mn-lt"/>
                <a:ea typeface="+mn-ea"/>
                <a:cs typeface="+mn-cs"/>
              </a:rPr>
              <a:t>completing familiar tasks</a:t>
            </a:r>
            <a:r>
              <a:rPr lang="en-US" sz="1200" kern="1200" dirty="0">
                <a:solidFill>
                  <a:schemeClr val="tx1"/>
                </a:solidFill>
                <a:effectLst/>
                <a:latin typeface="+mn-lt"/>
                <a:ea typeface="+mn-ea"/>
                <a:cs typeface="+mn-cs"/>
              </a:rPr>
              <a:t> at home, at work or at leisure</a:t>
            </a:r>
          </a:p>
          <a:p>
            <a:pPr lvl="1"/>
            <a:r>
              <a:rPr lang="en-US" sz="1200" kern="1200" dirty="0">
                <a:solidFill>
                  <a:schemeClr val="tx1"/>
                </a:solidFill>
                <a:effectLst/>
                <a:latin typeface="+mn-lt"/>
                <a:ea typeface="+mn-ea"/>
                <a:cs typeface="+mn-cs"/>
              </a:rPr>
              <a:t>People with Alzheimer’s may have a hard time completing daily tasks. Sometimes, people may have trouble driving to a familiar location, managing a budget at work, or using a cell phone.  </a:t>
            </a:r>
          </a:p>
          <a:p>
            <a:pPr marL="228600" lvl="0" indent="-228600">
              <a:buFont typeface="+mj-lt"/>
              <a:buAutoNum type="arabicPeriod"/>
            </a:pPr>
            <a:r>
              <a:rPr lang="en-US" sz="1200" kern="1200" dirty="0">
                <a:solidFill>
                  <a:schemeClr val="tx1"/>
                </a:solidFill>
                <a:effectLst/>
                <a:latin typeface="+mn-lt"/>
                <a:ea typeface="+mn-ea"/>
                <a:cs typeface="+mn-cs"/>
              </a:rPr>
              <a:t>Confusion with </a:t>
            </a:r>
            <a:r>
              <a:rPr lang="en-US" sz="1200" b="1" kern="1200" dirty="0">
                <a:solidFill>
                  <a:schemeClr val="tx1"/>
                </a:solidFill>
                <a:effectLst/>
                <a:latin typeface="+mn-lt"/>
                <a:ea typeface="+mn-ea"/>
                <a:cs typeface="+mn-cs"/>
              </a:rPr>
              <a:t>time or place</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People with Alzheimer’s can lose track of dates, seasons, and the passage of time. They may have trouble understanding something if it is not happening immediately. Sometimes they may forget where they are or how they got there.</a:t>
            </a:r>
          </a:p>
          <a:p>
            <a:pPr marL="228600" lvl="0" indent="-228600">
              <a:buFont typeface="+mj-lt"/>
              <a:buAutoNum type="arabicPeriod"/>
            </a:pPr>
            <a:r>
              <a:rPr lang="en-US" sz="1200" kern="1200" dirty="0">
                <a:solidFill>
                  <a:schemeClr val="tx1"/>
                </a:solidFill>
                <a:effectLst/>
                <a:latin typeface="+mn-lt"/>
                <a:ea typeface="+mn-ea"/>
                <a:cs typeface="+mn-cs"/>
              </a:rPr>
              <a:t>Trouble understanding </a:t>
            </a:r>
            <a:r>
              <a:rPr lang="en-US" sz="1200" b="1" kern="1200" dirty="0">
                <a:solidFill>
                  <a:schemeClr val="tx1"/>
                </a:solidFill>
                <a:effectLst/>
                <a:latin typeface="+mn-lt"/>
                <a:ea typeface="+mn-ea"/>
                <a:cs typeface="+mn-cs"/>
              </a:rPr>
              <a:t>visual images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spatial relationships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For some people, having vision problems is a sign of Alzheimer’s. They may have difficulty with balance or judging distance, and trip over things at home, or spill or drop things more often.  In terms of perception, they may pass a mirror and think someone else is in the room. They may not recognize their own reflection.</a:t>
            </a:r>
          </a:p>
          <a:p>
            <a:pPr eaLnBrk="1" fontAlgn="auto" hangingPunct="1">
              <a:spcBef>
                <a:spcPts val="0"/>
              </a:spcBef>
              <a:spcAft>
                <a:spcPts val="0"/>
              </a:spcAft>
              <a:defRPr/>
            </a:pPr>
            <a:endParaRPr lang="en-US" dirty="0"/>
          </a:p>
        </p:txBody>
      </p:sp>
      <p:sp>
        <p:nvSpPr>
          <p:cNvPr id="6" name="Header Placeholder 5"/>
          <p:cNvSpPr>
            <a:spLocks noGrp="1"/>
          </p:cNvSpPr>
          <p:nvPr>
            <p:ph type="hdr" sz="quarter" idx="10"/>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fld id="{ADB8103C-4441-4391-887F-5757FC6E4E92}" type="slidenum">
              <a:rPr lang="en-US" smtClean="0"/>
              <a:pPr>
                <a:defRPr/>
              </a:pPr>
              <a:t>15</a:t>
            </a:fld>
            <a:endParaRPr lang="en-US" dirty="0"/>
          </a:p>
        </p:txBody>
      </p:sp>
    </p:spTree>
    <p:extLst>
      <p:ext uri="{BB962C8B-B14F-4D97-AF65-F5344CB8AC3E}">
        <p14:creationId xmlns:p14="http://schemas.microsoft.com/office/powerpoint/2010/main" val="59281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lvl="0" indent="-228600">
              <a:buFont typeface="+mj-lt"/>
              <a:buAutoNum type="arabicPeriod" startAt="6"/>
            </a:pPr>
            <a:r>
              <a:rPr lang="en-US" sz="1200" kern="1200" dirty="0">
                <a:solidFill>
                  <a:schemeClr val="tx1"/>
                </a:solidFill>
                <a:effectLst/>
                <a:latin typeface="+mn-lt"/>
                <a:ea typeface="+mn-ea"/>
                <a:cs typeface="+mn-cs"/>
              </a:rPr>
              <a:t>New problems with words in </a:t>
            </a:r>
            <a:r>
              <a:rPr lang="en-US" sz="1200" b="1" kern="1200" dirty="0">
                <a:solidFill>
                  <a:schemeClr val="tx1"/>
                </a:solidFill>
                <a:effectLst/>
                <a:latin typeface="+mn-lt"/>
                <a:ea typeface="+mn-ea"/>
                <a:cs typeface="+mn-cs"/>
              </a:rPr>
              <a:t>speaking</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writing</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People with Alzheimer’s may have trouble following or joining a conversation. They may stop in the middle of a conversation and have no idea how to continue, or they may repeat themselves. They may struggle with vocabulary or call things by the wrong name (e.g., calling a watch a “hand clock”).</a:t>
            </a:r>
          </a:p>
          <a:p>
            <a:pPr marL="228600" lvl="0" indent="-228600">
              <a:buFont typeface="+mj-lt"/>
              <a:buAutoNum type="arabicPeriod" startAt="7"/>
            </a:pPr>
            <a:r>
              <a:rPr lang="en-US" sz="1200" b="1" kern="1200" dirty="0">
                <a:solidFill>
                  <a:schemeClr val="tx1"/>
                </a:solidFill>
                <a:effectLst/>
                <a:latin typeface="+mn-lt"/>
                <a:ea typeface="+mn-ea"/>
                <a:cs typeface="+mn-cs"/>
              </a:rPr>
              <a:t>Misplacing</a:t>
            </a:r>
            <a:r>
              <a:rPr lang="en-US" sz="1200" kern="1200" dirty="0">
                <a:solidFill>
                  <a:schemeClr val="tx1"/>
                </a:solidFill>
                <a:effectLst/>
                <a:latin typeface="+mn-lt"/>
                <a:ea typeface="+mn-ea"/>
                <a:cs typeface="+mn-cs"/>
              </a:rPr>
              <a:t> things and losing the ability to retrace steps</a:t>
            </a:r>
          </a:p>
          <a:p>
            <a:pPr lvl="1"/>
            <a:r>
              <a:rPr lang="en-US" sz="1200" kern="1200" dirty="0">
                <a:solidFill>
                  <a:schemeClr val="tx1"/>
                </a:solidFill>
                <a:effectLst/>
                <a:latin typeface="+mn-lt"/>
                <a:ea typeface="+mn-ea"/>
                <a:cs typeface="+mn-cs"/>
              </a:rPr>
              <a:t>A person with Alzheimer’s may put things in unusual places.  They may lose things and be unable to go back over their steps to find them again. Sometimes, they may accuse others of stealing.  </a:t>
            </a:r>
          </a:p>
          <a:p>
            <a:pPr marL="228600" lvl="0" indent="-228600">
              <a:buFont typeface="+mj-lt"/>
              <a:buAutoNum type="arabicPeriod" startAt="8"/>
            </a:pPr>
            <a:r>
              <a:rPr lang="en-US" sz="1200" kern="1200" dirty="0">
                <a:solidFill>
                  <a:schemeClr val="tx1"/>
                </a:solidFill>
                <a:effectLst/>
                <a:latin typeface="+mn-lt"/>
                <a:ea typeface="+mn-ea"/>
                <a:cs typeface="+mn-cs"/>
              </a:rPr>
              <a:t>Decreased or poor </a:t>
            </a:r>
            <a:r>
              <a:rPr lang="en-US" sz="1200" b="1" kern="1200" dirty="0">
                <a:solidFill>
                  <a:schemeClr val="tx1"/>
                </a:solidFill>
                <a:effectLst/>
                <a:latin typeface="+mn-lt"/>
                <a:ea typeface="+mn-ea"/>
                <a:cs typeface="+mn-cs"/>
              </a:rPr>
              <a:t>judgment</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People with Alzheimer’s may experience changes in judgment or decision-making. For example, they may use poor judgment when dealing with money, such as giving large amounts to telemarketers. They may pay less attention to grooming or keeping themselves clean.</a:t>
            </a:r>
          </a:p>
          <a:p>
            <a:pPr marL="228600" lvl="0" indent="-228600">
              <a:buFont typeface="+mj-lt"/>
              <a:buAutoNum type="arabicPeriod" startAt="9"/>
            </a:pPr>
            <a:r>
              <a:rPr lang="en-US" sz="1200" b="1" kern="1200" dirty="0">
                <a:solidFill>
                  <a:schemeClr val="tx1"/>
                </a:solidFill>
                <a:effectLst/>
                <a:latin typeface="+mn-lt"/>
                <a:ea typeface="+mn-ea"/>
                <a:cs typeface="+mn-cs"/>
              </a:rPr>
              <a:t>Withdrawal</a:t>
            </a:r>
            <a:r>
              <a:rPr lang="en-US" sz="1200" kern="1200" dirty="0">
                <a:solidFill>
                  <a:schemeClr val="tx1"/>
                </a:solidFill>
                <a:effectLst/>
                <a:latin typeface="+mn-lt"/>
                <a:ea typeface="+mn-ea"/>
                <a:cs typeface="+mn-cs"/>
              </a:rPr>
              <a:t> from work or social activities</a:t>
            </a:r>
          </a:p>
          <a:p>
            <a:pPr lvl="1"/>
            <a:r>
              <a:rPr lang="en-US" sz="1200" kern="1200" dirty="0">
                <a:solidFill>
                  <a:schemeClr val="tx1"/>
                </a:solidFill>
                <a:effectLst/>
                <a:latin typeface="+mn-lt"/>
                <a:ea typeface="+mn-ea"/>
                <a:cs typeface="+mn-cs"/>
              </a:rPr>
              <a:t>A person with Alzheimer’s may start to remove themselves from hobbies, social activities, work, or volunteer projects. They may have trouble keeping up with a favorite sports team or remembering how to complete a favorite hobby. </a:t>
            </a:r>
          </a:p>
          <a:p>
            <a:pPr marL="228600" lvl="0" indent="-228600">
              <a:buFont typeface="+mj-lt"/>
              <a:buAutoNum type="arabicPeriod" startAt="10"/>
            </a:pPr>
            <a:r>
              <a:rPr lang="en-US" sz="1200" b="1" kern="1200" dirty="0">
                <a:solidFill>
                  <a:schemeClr val="tx1"/>
                </a:solidFill>
                <a:effectLst/>
                <a:latin typeface="+mn-lt"/>
                <a:ea typeface="+mn-ea"/>
                <a:cs typeface="+mn-cs"/>
              </a:rPr>
              <a:t>Changes</a:t>
            </a:r>
            <a:r>
              <a:rPr lang="en-US" sz="1200" kern="1200" dirty="0">
                <a:solidFill>
                  <a:schemeClr val="tx1"/>
                </a:solidFill>
                <a:effectLst/>
                <a:latin typeface="+mn-lt"/>
                <a:ea typeface="+mn-ea"/>
                <a:cs typeface="+mn-cs"/>
              </a:rPr>
              <a:t> in mood and personality</a:t>
            </a:r>
          </a:p>
          <a:p>
            <a:pPr lvl="1"/>
            <a:r>
              <a:rPr lang="en-US" sz="1200" kern="1200" dirty="0">
                <a:solidFill>
                  <a:schemeClr val="tx1"/>
                </a:solidFill>
                <a:effectLst/>
                <a:latin typeface="+mn-lt"/>
                <a:ea typeface="+mn-ea"/>
                <a:cs typeface="+mn-cs"/>
              </a:rPr>
              <a:t>The mood and personalities of people with Alzheimer’s can change. They can become confused, suspicious, depressed, fearful, or anxious. They may be easily upset at home, at work, with friends, or in places where they are out of their comfort zone.</a:t>
            </a:r>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16</a:t>
            </a:fld>
            <a:endParaRPr lang="en-US" dirty="0"/>
          </a:p>
        </p:txBody>
      </p:sp>
    </p:spTree>
    <p:extLst>
      <p:ext uri="{BB962C8B-B14F-4D97-AF65-F5344CB8AC3E}">
        <p14:creationId xmlns:p14="http://schemas.microsoft.com/office/powerpoint/2010/main" val="723067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On average, a person with Alzheimer’s lives </a:t>
            </a:r>
            <a:r>
              <a:rPr lang="en-US" sz="1200" b="1" kern="1200" dirty="0">
                <a:solidFill>
                  <a:schemeClr val="tx1"/>
                </a:solidFill>
                <a:effectLst/>
                <a:latin typeface="+mn-lt"/>
                <a:ea typeface="+mn-ea"/>
                <a:cs typeface="+mn-cs"/>
              </a:rPr>
              <a:t>four to eight years</a:t>
            </a:r>
            <a:r>
              <a:rPr lang="en-US" sz="1200" kern="1200" dirty="0">
                <a:solidFill>
                  <a:schemeClr val="tx1"/>
                </a:solidFill>
                <a:effectLst/>
                <a:latin typeface="+mn-lt"/>
                <a:ea typeface="+mn-ea"/>
                <a:cs typeface="+mn-cs"/>
              </a:rPr>
              <a:t> after diagnosis, but can live as long as 20 years, depending on many factors (such as the progression of the disease, other co-occurring conditions, infections, and unintentional injuries). The symptoms of Alzheimer’s worsen over time, although the </a:t>
            </a:r>
            <a:r>
              <a:rPr lang="en-US" sz="1200" b="1" kern="1200" dirty="0">
                <a:solidFill>
                  <a:schemeClr val="tx1"/>
                </a:solidFill>
                <a:effectLst/>
                <a:latin typeface="+mn-lt"/>
                <a:ea typeface="+mn-ea"/>
                <a:cs typeface="+mn-cs"/>
              </a:rPr>
              <a:t>rate</a:t>
            </a:r>
            <a:r>
              <a:rPr lang="en-US" sz="1200" kern="1200" dirty="0">
                <a:solidFill>
                  <a:schemeClr val="tx1"/>
                </a:solidFill>
                <a:effectLst/>
                <a:latin typeface="+mn-lt"/>
                <a:ea typeface="+mn-ea"/>
                <a:cs typeface="+mn-cs"/>
              </a:rPr>
              <a:t> at which the disease progresses </a:t>
            </a:r>
            <a:r>
              <a:rPr lang="en-US" sz="1200" b="1" kern="1200" dirty="0">
                <a:solidFill>
                  <a:schemeClr val="tx1"/>
                </a:solidFill>
                <a:effectLst/>
                <a:latin typeface="+mn-lt"/>
                <a:ea typeface="+mn-ea"/>
                <a:cs typeface="+mn-cs"/>
              </a:rPr>
              <a:t>varies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Alzheimer’s typically progresses slowly in </a:t>
            </a:r>
            <a:r>
              <a:rPr lang="en-US" sz="1200" b="1" kern="1200" dirty="0">
                <a:solidFill>
                  <a:schemeClr val="tx1"/>
                </a:solidFill>
                <a:effectLst/>
                <a:latin typeface="+mn-lt"/>
                <a:ea typeface="+mn-ea"/>
                <a:cs typeface="+mn-cs"/>
              </a:rPr>
              <a:t>three general stages</a:t>
            </a:r>
            <a:r>
              <a:rPr lang="en-US" sz="1200" kern="1200" dirty="0">
                <a:solidFill>
                  <a:schemeClr val="tx1"/>
                </a:solidFill>
                <a:effectLst/>
                <a:latin typeface="+mn-lt"/>
                <a:ea typeface="+mn-ea"/>
                <a:cs typeface="+mn-cs"/>
              </a:rPr>
              <a:t> – mild (early-stage), moderate (middle-stage), and severe (late-stage).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beginning of Alzheimer’s – or the presymptomatic stage - starts years before there are noticeable changes or symptoms. Eventually the brain changes caused by Alzheimer’s may result in the first symptoms of cognitive decline, and over time reach the mild cognitive impairment stage. For many of these individuals, dementia will progress through early, mid, and late stages.</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The image on the slide shows the progression of changes to the brain, from preclinical Alzheimer’s (top), mild to moderate (middle), to severe (bottom).  </a:t>
            </a:r>
            <a:endParaRPr lang="en-US" sz="1200" kern="1200" dirty="0">
              <a:solidFill>
                <a:schemeClr val="tx1"/>
              </a:solidFill>
              <a:effectLst/>
              <a:latin typeface="+mn-lt"/>
              <a:ea typeface="+mn-ea"/>
              <a:cs typeface="+mn-cs"/>
            </a:endParaRPr>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17</a:t>
            </a:fld>
            <a:endParaRPr lang="en-US" dirty="0"/>
          </a:p>
        </p:txBody>
      </p:sp>
    </p:spTree>
    <p:extLst>
      <p:ext uri="{BB962C8B-B14F-4D97-AF65-F5344CB8AC3E}">
        <p14:creationId xmlns:p14="http://schemas.microsoft.com/office/powerpoint/2010/main" val="2504427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mild stages of Alzheimer’s, a person may function </a:t>
            </a:r>
            <a:r>
              <a:rPr lang="en-US" sz="1200" b="1" kern="1200" dirty="0">
                <a:solidFill>
                  <a:schemeClr val="tx1"/>
                </a:solidFill>
                <a:effectLst/>
                <a:latin typeface="+mn-lt"/>
                <a:ea typeface="+mn-ea"/>
                <a:cs typeface="+mn-cs"/>
              </a:rPr>
              <a:t>independently</a:t>
            </a:r>
            <a:r>
              <a:rPr lang="en-US" sz="1200" kern="1200" dirty="0">
                <a:solidFill>
                  <a:schemeClr val="tx1"/>
                </a:solidFill>
                <a:effectLst/>
                <a:latin typeface="+mn-lt"/>
                <a:ea typeface="+mn-ea"/>
                <a:cs typeface="+mn-cs"/>
              </a:rPr>
              <a:t>. He or she may still </a:t>
            </a:r>
            <a:r>
              <a:rPr lang="en-US" sz="1200" b="1" kern="1200" dirty="0">
                <a:solidFill>
                  <a:schemeClr val="tx1"/>
                </a:solidFill>
                <a:effectLst/>
                <a:latin typeface="+mn-lt"/>
                <a:ea typeface="+mn-ea"/>
                <a:cs typeface="+mn-cs"/>
              </a:rPr>
              <a:t>drive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work,</a:t>
            </a:r>
            <a:r>
              <a:rPr lang="en-US" sz="1200" kern="1200" dirty="0">
                <a:solidFill>
                  <a:schemeClr val="tx1"/>
                </a:solidFill>
                <a:effectLst/>
                <a:latin typeface="+mn-lt"/>
                <a:ea typeface="+mn-ea"/>
                <a:cs typeface="+mn-cs"/>
              </a:rPr>
              <a:t> and be part of </a:t>
            </a:r>
            <a:r>
              <a:rPr lang="en-US" sz="1200" b="1" kern="1200" dirty="0">
                <a:solidFill>
                  <a:schemeClr val="tx1"/>
                </a:solidFill>
                <a:effectLst/>
                <a:latin typeface="+mn-lt"/>
                <a:ea typeface="+mn-ea"/>
                <a:cs typeface="+mn-cs"/>
              </a:rPr>
              <a:t>social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activities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Despite this, the person may feel as if he or she is having </a:t>
            </a:r>
            <a:r>
              <a:rPr lang="en-US" sz="1200" b="1" kern="1200" dirty="0">
                <a:solidFill>
                  <a:schemeClr val="tx1"/>
                </a:solidFill>
                <a:effectLst/>
                <a:latin typeface="+mn-lt"/>
                <a:ea typeface="+mn-ea"/>
                <a:cs typeface="+mn-cs"/>
              </a:rPr>
              <a:t>memory lapses</a:t>
            </a:r>
            <a:r>
              <a:rPr lang="en-US" sz="1200" kern="1200" dirty="0">
                <a:solidFill>
                  <a:schemeClr val="tx1"/>
                </a:solidFill>
                <a:effectLst/>
                <a:latin typeface="+mn-lt"/>
                <a:ea typeface="+mn-ea"/>
                <a:cs typeface="+mn-cs"/>
              </a:rPr>
              <a:t>, such as </a:t>
            </a:r>
            <a:r>
              <a:rPr lang="en-US" sz="1200" b="1" kern="1200" dirty="0">
                <a:solidFill>
                  <a:schemeClr val="tx1"/>
                </a:solidFill>
                <a:effectLst/>
                <a:latin typeface="+mn-lt"/>
                <a:ea typeface="+mn-ea"/>
                <a:cs typeface="+mn-cs"/>
              </a:rPr>
              <a:t>forgetting familiar words</a:t>
            </a:r>
            <a:r>
              <a:rPr lang="en-US" sz="1200" kern="1200" dirty="0">
                <a:solidFill>
                  <a:schemeClr val="tx1"/>
                </a:solidFill>
                <a:effectLst/>
                <a:latin typeface="+mn-lt"/>
                <a:ea typeface="+mn-ea"/>
                <a:cs typeface="+mn-cs"/>
              </a:rPr>
              <a:t> or the </a:t>
            </a:r>
            <a:r>
              <a:rPr lang="en-US" sz="1200" b="1" kern="1200" dirty="0">
                <a:solidFill>
                  <a:schemeClr val="tx1"/>
                </a:solidFill>
                <a:effectLst/>
                <a:latin typeface="+mn-lt"/>
                <a:ea typeface="+mn-ea"/>
                <a:cs typeface="+mn-cs"/>
              </a:rPr>
              <a:t>location of everyday objects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common difficulties in the mild stage of Alzheimer’s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Trouble </a:t>
            </a:r>
            <a:r>
              <a:rPr lang="en-US" sz="1200" b="1" kern="1200" dirty="0">
                <a:solidFill>
                  <a:schemeClr val="tx1"/>
                </a:solidFill>
                <a:effectLst/>
                <a:latin typeface="+mn-lt"/>
                <a:ea typeface="+mn-ea"/>
                <a:cs typeface="+mn-cs"/>
              </a:rPr>
              <a:t>remembering names</a:t>
            </a:r>
            <a:r>
              <a:rPr lang="en-US" sz="1200" kern="1200" dirty="0">
                <a:solidFill>
                  <a:schemeClr val="tx1"/>
                </a:solidFill>
                <a:effectLst/>
                <a:latin typeface="+mn-lt"/>
                <a:ea typeface="+mn-ea"/>
                <a:cs typeface="+mn-cs"/>
              </a:rPr>
              <a:t> when introduced to new people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Having greater difficulty </a:t>
            </a:r>
            <a:r>
              <a:rPr lang="en-US" sz="1200" b="1" kern="1200" dirty="0">
                <a:solidFill>
                  <a:schemeClr val="tx1"/>
                </a:solidFill>
                <a:effectLst/>
                <a:latin typeface="+mn-lt"/>
                <a:ea typeface="+mn-ea"/>
                <a:cs typeface="+mn-cs"/>
              </a:rPr>
              <a:t>performing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tasks</a:t>
            </a:r>
            <a:r>
              <a:rPr lang="en-US" sz="1200" kern="1200" dirty="0">
                <a:solidFill>
                  <a:schemeClr val="tx1"/>
                </a:solidFill>
                <a:effectLst/>
                <a:latin typeface="+mn-lt"/>
                <a:ea typeface="+mn-ea"/>
                <a:cs typeface="+mn-cs"/>
              </a:rPr>
              <a:t> in social or work settings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Forgetting material</a:t>
            </a:r>
            <a:r>
              <a:rPr lang="en-US" sz="1200" kern="1200" dirty="0">
                <a:solidFill>
                  <a:schemeClr val="tx1"/>
                </a:solidFill>
                <a:effectLst/>
                <a:latin typeface="+mn-lt"/>
                <a:ea typeface="+mn-ea"/>
                <a:cs typeface="+mn-cs"/>
              </a:rPr>
              <a:t> that one has just read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Increasing trouble with </a:t>
            </a:r>
            <a:r>
              <a:rPr lang="en-US" sz="1200" b="1" kern="1200" dirty="0">
                <a:solidFill>
                  <a:schemeClr val="tx1"/>
                </a:solidFill>
                <a:effectLst/>
                <a:latin typeface="+mn-lt"/>
                <a:ea typeface="+mn-ea"/>
                <a:cs typeface="+mn-cs"/>
              </a:rPr>
              <a:t>planning</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organizing</a:t>
            </a:r>
            <a:endParaRPr lang="en-US" sz="1200" kern="1200" dirty="0">
              <a:solidFill>
                <a:schemeClr val="tx1"/>
              </a:solidFill>
              <a:effectLst/>
              <a:latin typeface="+mn-lt"/>
              <a:ea typeface="+mn-ea"/>
              <a:cs typeface="+mn-cs"/>
            </a:endParaRPr>
          </a:p>
        </p:txBody>
      </p:sp>
      <p:sp>
        <p:nvSpPr>
          <p:cNvPr id="6" name="Header Placeholder 5"/>
          <p:cNvSpPr>
            <a:spLocks noGrp="1"/>
          </p:cNvSpPr>
          <p:nvPr>
            <p:ph type="hdr" sz="quarter" idx="10"/>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fld id="{ADB8103C-4441-4391-887F-5757FC6E4E92}" type="slidenum">
              <a:rPr lang="en-US" smtClean="0"/>
              <a:pPr>
                <a:defRPr/>
              </a:pPr>
              <a:t>18</a:t>
            </a:fld>
            <a:endParaRPr lang="en-US" dirty="0"/>
          </a:p>
        </p:txBody>
      </p:sp>
    </p:spTree>
    <p:extLst>
      <p:ext uri="{BB962C8B-B14F-4D97-AF65-F5344CB8AC3E}">
        <p14:creationId xmlns:p14="http://schemas.microsoft.com/office/powerpoint/2010/main" val="2558011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disease progresses, a person with Alzheimer’s will require a </a:t>
            </a:r>
            <a:r>
              <a:rPr lang="en-US" sz="1200" b="1" kern="1200" dirty="0">
                <a:solidFill>
                  <a:schemeClr val="tx1"/>
                </a:solidFill>
                <a:effectLst/>
                <a:latin typeface="+mn-lt"/>
                <a:ea typeface="+mn-ea"/>
                <a:cs typeface="+mn-cs"/>
              </a:rPr>
              <a:t>greater level of care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moderate stage, </a:t>
            </a:r>
            <a:r>
              <a:rPr lang="en-US" sz="1200" b="1" kern="1200" dirty="0">
                <a:solidFill>
                  <a:schemeClr val="tx1"/>
                </a:solidFill>
                <a:effectLst/>
                <a:latin typeface="+mn-lt"/>
                <a:ea typeface="+mn-ea"/>
                <a:cs typeface="+mn-cs"/>
              </a:rPr>
              <a:t>damage to nerve cells</a:t>
            </a:r>
            <a:r>
              <a:rPr lang="en-US" sz="1200" kern="1200" dirty="0">
                <a:solidFill>
                  <a:schemeClr val="tx1"/>
                </a:solidFill>
                <a:effectLst/>
                <a:latin typeface="+mn-lt"/>
                <a:ea typeface="+mn-ea"/>
                <a:cs typeface="+mn-cs"/>
              </a:rPr>
              <a:t> in the brain can make it difficult to express thoughts and perform routine tasks.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this stage, symptoms will be noticeable to others and may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Forgetfulness of events or about one’s own personal history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Confusion about where they are or what day it 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need for help choosing proper clothing for the season or the occasion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Trouble controlling bladder and bowels in some individuals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Changes in sleep patterns, such as sleeping during the day and becoming restless at night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increased risk of wandering and becoming lost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Personality and behavioral changes, including suspiciousness and delusions or compulsive, repetitive, behavior like hand-wringing or tissue shredding</a:t>
            </a:r>
          </a:p>
        </p:txBody>
      </p:sp>
      <p:sp>
        <p:nvSpPr>
          <p:cNvPr id="6" name="Header Placeholder 5"/>
          <p:cNvSpPr>
            <a:spLocks noGrp="1"/>
          </p:cNvSpPr>
          <p:nvPr>
            <p:ph type="hdr" sz="quarter" idx="10"/>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fld id="{ADB8103C-4441-4391-887F-5757FC6E4E92}" type="slidenum">
              <a:rPr lang="en-US" smtClean="0"/>
              <a:pPr>
                <a:defRPr/>
              </a:pPr>
              <a:t>19</a:t>
            </a:fld>
            <a:endParaRPr lang="en-US" dirty="0"/>
          </a:p>
        </p:txBody>
      </p:sp>
    </p:spTree>
    <p:extLst>
      <p:ext uri="{BB962C8B-B14F-4D97-AF65-F5344CB8AC3E}">
        <p14:creationId xmlns:p14="http://schemas.microsoft.com/office/powerpoint/2010/main" val="48475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the presentation, you will be able to: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Define cognitive health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Define and differentiate between dementia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Alzheimer’s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List at least 5 early signs of Alzheimer’s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the changes that occur during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course of Alzheimer’s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the role of caregivers</a:t>
            </a:r>
          </a:p>
        </p:txBody>
      </p:sp>
      <p:sp>
        <p:nvSpPr>
          <p:cNvPr id="6" name="Header Placeholder 5"/>
          <p:cNvSpPr>
            <a:spLocks noGrp="1"/>
          </p:cNvSpPr>
          <p:nvPr>
            <p:ph type="hdr" sz="quarter" idx="10"/>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fld id="{ADB8103C-4441-4391-887F-5757FC6E4E92}" type="slidenum">
              <a:rPr lang="en-US" smtClean="0"/>
              <a:pPr>
                <a:defRPr/>
              </a:pPr>
              <a:t>2</a:t>
            </a:fld>
            <a:endParaRPr lang="en-US" dirty="0"/>
          </a:p>
        </p:txBody>
      </p:sp>
    </p:spTree>
    <p:extLst>
      <p:ext uri="{BB962C8B-B14F-4D97-AF65-F5344CB8AC3E}">
        <p14:creationId xmlns:p14="http://schemas.microsoft.com/office/powerpoint/2010/main" val="3558895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severe stage of Alzheimer’s is typically the </a:t>
            </a:r>
            <a:r>
              <a:rPr lang="en-US" sz="1200" b="1" kern="1200" dirty="0">
                <a:solidFill>
                  <a:schemeClr val="tx1"/>
                </a:solidFill>
                <a:effectLst/>
                <a:latin typeface="+mn-lt"/>
                <a:ea typeface="+mn-ea"/>
                <a:cs typeface="+mn-cs"/>
              </a:rPr>
              <a:t>longest stage</a:t>
            </a:r>
            <a:r>
              <a:rPr lang="en-US" sz="1200" kern="1200" dirty="0">
                <a:solidFill>
                  <a:schemeClr val="tx1"/>
                </a:solidFill>
                <a:effectLst/>
                <a:latin typeface="+mn-lt"/>
                <a:ea typeface="+mn-ea"/>
                <a:cs typeface="+mn-cs"/>
              </a:rPr>
              <a:t> and can last for many years. In the severe stage of Alzheimer’s, individuals lose the ability to respond to their environment, to carry on a conversation, and, eventually, to control movement. They may still say words or phrases, but </a:t>
            </a:r>
            <a:r>
              <a:rPr lang="en-US" sz="1200" b="1" kern="1200" dirty="0">
                <a:solidFill>
                  <a:schemeClr val="tx1"/>
                </a:solidFill>
                <a:effectLst/>
                <a:latin typeface="+mn-lt"/>
                <a:ea typeface="+mn-ea"/>
                <a:cs typeface="+mn-cs"/>
              </a:rPr>
              <a:t>communicating</a:t>
            </a:r>
            <a:r>
              <a:rPr lang="en-US" sz="1200" kern="1200" dirty="0">
                <a:solidFill>
                  <a:schemeClr val="tx1"/>
                </a:solidFill>
                <a:effectLst/>
                <a:latin typeface="+mn-lt"/>
                <a:ea typeface="+mn-ea"/>
                <a:cs typeface="+mn-cs"/>
              </a:rPr>
              <a:t> becomes difficult.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memory and </a:t>
            </a:r>
            <a:r>
              <a:rPr lang="en-US" sz="1200" b="1" kern="1200" dirty="0">
                <a:solidFill>
                  <a:schemeClr val="tx1"/>
                </a:solidFill>
                <a:effectLst/>
                <a:latin typeface="+mn-lt"/>
                <a:ea typeface="+mn-ea"/>
                <a:cs typeface="+mn-cs"/>
              </a:rPr>
              <a:t>cognitive skills</a:t>
            </a:r>
            <a:r>
              <a:rPr lang="en-US" sz="1200" kern="1200" dirty="0">
                <a:solidFill>
                  <a:schemeClr val="tx1"/>
                </a:solidFill>
                <a:effectLst/>
                <a:latin typeface="+mn-lt"/>
                <a:ea typeface="+mn-ea"/>
                <a:cs typeface="+mn-cs"/>
              </a:rPr>
              <a:t> continue to worsen, </a:t>
            </a:r>
            <a:r>
              <a:rPr lang="en-US" sz="1200" b="1" kern="1200" dirty="0">
                <a:solidFill>
                  <a:schemeClr val="tx1"/>
                </a:solidFill>
                <a:effectLst/>
                <a:latin typeface="+mn-lt"/>
                <a:ea typeface="+mn-ea"/>
                <a:cs typeface="+mn-cs"/>
              </a:rPr>
              <a:t>personality</a:t>
            </a:r>
            <a:r>
              <a:rPr lang="en-US" sz="1200" kern="1200" dirty="0">
                <a:solidFill>
                  <a:schemeClr val="tx1"/>
                </a:solidFill>
                <a:effectLst/>
                <a:latin typeface="+mn-lt"/>
                <a:ea typeface="+mn-ea"/>
                <a:cs typeface="+mn-cs"/>
              </a:rPr>
              <a:t> changes may take place, and individuals need </a:t>
            </a:r>
            <a:r>
              <a:rPr lang="en-US" sz="1200" b="1" kern="1200" dirty="0">
                <a:solidFill>
                  <a:schemeClr val="tx1"/>
                </a:solidFill>
                <a:effectLst/>
                <a:latin typeface="+mn-lt"/>
                <a:ea typeface="+mn-ea"/>
                <a:cs typeface="+mn-cs"/>
              </a:rPr>
              <a:t>extensive help</a:t>
            </a:r>
            <a:r>
              <a:rPr lang="en-US" sz="1200" kern="1200" dirty="0">
                <a:solidFill>
                  <a:schemeClr val="tx1"/>
                </a:solidFill>
                <a:effectLst/>
                <a:latin typeface="+mn-lt"/>
                <a:ea typeface="+mn-ea"/>
                <a:cs typeface="+mn-cs"/>
              </a:rPr>
              <a:t> with daily activities. At this stage, individuals may: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Require full-time, round-the-clock </a:t>
            </a:r>
            <a:r>
              <a:rPr lang="en-US" sz="1200" b="1" kern="1200" dirty="0">
                <a:solidFill>
                  <a:schemeClr val="tx1"/>
                </a:solidFill>
                <a:effectLst/>
                <a:latin typeface="+mn-lt"/>
                <a:ea typeface="+mn-ea"/>
                <a:cs typeface="+mn-cs"/>
              </a:rPr>
              <a:t>assistance</a:t>
            </a:r>
            <a:r>
              <a:rPr lang="en-US" sz="1200" kern="1200" dirty="0">
                <a:solidFill>
                  <a:schemeClr val="tx1"/>
                </a:solidFill>
                <a:effectLst/>
                <a:latin typeface="+mn-lt"/>
                <a:ea typeface="+mn-ea"/>
                <a:cs typeface="+mn-cs"/>
              </a:rPr>
              <a:t> with daily personal care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Lose </a:t>
            </a:r>
            <a:r>
              <a:rPr lang="en-US" sz="1200" b="1" kern="1200" dirty="0">
                <a:solidFill>
                  <a:schemeClr val="tx1"/>
                </a:solidFill>
                <a:effectLst/>
                <a:latin typeface="+mn-lt"/>
                <a:ea typeface="+mn-ea"/>
                <a:cs typeface="+mn-cs"/>
              </a:rPr>
              <a:t>awareness</a:t>
            </a:r>
            <a:r>
              <a:rPr lang="en-US" sz="1200" kern="1200" dirty="0">
                <a:solidFill>
                  <a:schemeClr val="tx1"/>
                </a:solidFill>
                <a:effectLst/>
                <a:latin typeface="+mn-lt"/>
                <a:ea typeface="+mn-ea"/>
                <a:cs typeface="+mn-cs"/>
              </a:rPr>
              <a:t> of recent experiences as well as of their surroundings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Experience changes in </a:t>
            </a:r>
            <a:r>
              <a:rPr lang="en-US" sz="1200" b="1" kern="1200" dirty="0">
                <a:solidFill>
                  <a:schemeClr val="tx1"/>
                </a:solidFill>
                <a:effectLst/>
                <a:latin typeface="+mn-lt"/>
                <a:ea typeface="+mn-ea"/>
                <a:cs typeface="+mn-cs"/>
              </a:rPr>
              <a:t>physical abilities</a:t>
            </a:r>
            <a:r>
              <a:rPr lang="en-US" sz="1200" kern="1200" dirty="0">
                <a:solidFill>
                  <a:schemeClr val="tx1"/>
                </a:solidFill>
                <a:effectLst/>
                <a:latin typeface="+mn-lt"/>
                <a:ea typeface="+mn-ea"/>
                <a:cs typeface="+mn-cs"/>
              </a:rPr>
              <a:t>, including the ability to walk, sit, and eventually, swallow</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Become </a:t>
            </a:r>
            <a:r>
              <a:rPr lang="en-US" sz="1200" b="1" kern="1200" dirty="0">
                <a:solidFill>
                  <a:schemeClr val="tx1"/>
                </a:solidFill>
                <a:effectLst/>
                <a:latin typeface="+mn-lt"/>
                <a:ea typeface="+mn-ea"/>
                <a:cs typeface="+mn-cs"/>
              </a:rPr>
              <a:t>vulnerable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to</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infections</a:t>
            </a:r>
            <a:r>
              <a:rPr lang="en-US" sz="1200" kern="1200" dirty="0">
                <a:solidFill>
                  <a:schemeClr val="tx1"/>
                </a:solidFill>
                <a:effectLst/>
                <a:latin typeface="+mn-lt"/>
                <a:ea typeface="+mn-ea"/>
                <a:cs typeface="+mn-cs"/>
              </a:rPr>
              <a:t>, especially pneumonia</a:t>
            </a:r>
            <a:endParaRPr lang="en-US" dirty="0"/>
          </a:p>
        </p:txBody>
      </p:sp>
      <p:sp>
        <p:nvSpPr>
          <p:cNvPr id="6" name="Header Placeholder 5"/>
          <p:cNvSpPr>
            <a:spLocks noGrp="1"/>
          </p:cNvSpPr>
          <p:nvPr>
            <p:ph type="hdr" sz="quarter" idx="10"/>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fld id="{ADB8103C-4441-4391-887F-5757FC6E4E92}" type="slidenum">
              <a:rPr lang="en-US" smtClean="0"/>
              <a:pPr>
                <a:defRPr/>
              </a:pPr>
              <a:t>20</a:t>
            </a:fld>
            <a:endParaRPr lang="en-US" dirty="0"/>
          </a:p>
        </p:txBody>
      </p:sp>
    </p:spTree>
    <p:extLst>
      <p:ext uri="{BB962C8B-B14F-4D97-AF65-F5344CB8AC3E}">
        <p14:creationId xmlns:p14="http://schemas.microsoft.com/office/powerpoint/2010/main" val="1018592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Let’s look at the risk factors for Alzheimer’s disease. </a:t>
            </a:r>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21</a:t>
            </a:fld>
            <a:endParaRPr lang="en-US" dirty="0"/>
          </a:p>
        </p:txBody>
      </p:sp>
    </p:spTree>
    <p:extLst>
      <p:ext uri="{BB962C8B-B14F-4D97-AF65-F5344CB8AC3E}">
        <p14:creationId xmlns:p14="http://schemas.microsoft.com/office/powerpoint/2010/main" val="3107278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Currently, researchers don’t fully understand what causes Alzheimer’s disease in most people. As described earlier, in most cases it is likely a combination of </a:t>
            </a:r>
            <a:r>
              <a:rPr lang="en-US" sz="1200" b="1" kern="1200" dirty="0">
                <a:solidFill>
                  <a:schemeClr val="tx1"/>
                </a:solidFill>
                <a:effectLst/>
                <a:latin typeface="+mn-lt"/>
                <a:ea typeface="+mn-ea"/>
                <a:cs typeface="+mn-cs"/>
              </a:rPr>
              <a:t>genetic</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environmental</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lifestyle</a:t>
            </a:r>
            <a:r>
              <a:rPr lang="en-US" sz="1200" kern="1200" dirty="0">
                <a:solidFill>
                  <a:schemeClr val="tx1"/>
                </a:solidFill>
                <a:effectLst/>
                <a:latin typeface="+mn-lt"/>
                <a:ea typeface="+mn-ea"/>
                <a:cs typeface="+mn-cs"/>
              </a:rPr>
              <a:t> factors that take place over a long period of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number of risk factors have been identified that contribute to the development of Alzheimer’s. Other risk factors are associated with dementia but need additional research.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greatest risk factor for Alzheimer’s dementia is </a:t>
            </a:r>
            <a:r>
              <a:rPr lang="en-US" sz="1200" b="1" kern="1200" dirty="0">
                <a:solidFill>
                  <a:schemeClr val="tx1"/>
                </a:solidFill>
                <a:effectLst/>
                <a:latin typeface="+mn-lt"/>
                <a:ea typeface="+mn-ea"/>
                <a:cs typeface="+mn-cs"/>
              </a:rPr>
              <a:t>advancing age</a:t>
            </a:r>
            <a:r>
              <a:rPr lang="en-US" sz="1200" kern="1200" dirty="0">
                <a:solidFill>
                  <a:schemeClr val="tx1"/>
                </a:solidFill>
                <a:effectLst/>
                <a:latin typeface="+mn-lt"/>
                <a:ea typeface="+mn-ea"/>
                <a:cs typeface="+mn-cs"/>
              </a:rPr>
              <a:t>. Most individuals with Alzheimer’s diagnoses are age 65 or older. However, Alzheimer’s and dementia are not normal parts of aging.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risk of developing Alzheimer’s increases with age. It approximately doubles every five years after age 65. In persons age 85 or older, about one in three have Alzheimer’s.  </a:t>
            </a:r>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22</a:t>
            </a:fld>
            <a:endParaRPr lang="en-US" dirty="0"/>
          </a:p>
        </p:txBody>
      </p:sp>
    </p:spTree>
    <p:extLst>
      <p:ext uri="{BB962C8B-B14F-4D97-AF65-F5344CB8AC3E}">
        <p14:creationId xmlns:p14="http://schemas.microsoft.com/office/powerpoint/2010/main" val="2433147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While the vast majority of Alzheimer’s occurs in older adults, Alzheimer’s disease is not just a disease of old age. Younger-onset Alzheimer’s (also known as early-onset) affects people beginning in their 40s and 50s. Although it is not known why younger-onset cases occur, scientists have identified rare genes that directly cause Alzheimer’s in a few families.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U.S., it is estimated that approximately 200,000 people have younger-onset Alzheimer’s disease- up to 5% of the population with Alzheimer’s.</a:t>
            </a:r>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23</a:t>
            </a:fld>
            <a:endParaRPr lang="en-US" dirty="0"/>
          </a:p>
        </p:txBody>
      </p:sp>
    </p:spTree>
    <p:extLst>
      <p:ext uri="{BB962C8B-B14F-4D97-AF65-F5344CB8AC3E}">
        <p14:creationId xmlns:p14="http://schemas.microsoft.com/office/powerpoint/2010/main" val="1215850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advancing age, another strong risk factor is </a:t>
            </a:r>
            <a:r>
              <a:rPr lang="en-US" sz="1200" b="1" kern="1200" dirty="0">
                <a:solidFill>
                  <a:schemeClr val="tx1"/>
                </a:solidFill>
                <a:effectLst/>
                <a:latin typeface="+mn-lt"/>
                <a:ea typeface="+mn-ea"/>
                <a:cs typeface="+mn-cs"/>
              </a:rPr>
              <a:t>family history</a:t>
            </a:r>
            <a:r>
              <a:rPr lang="en-US" sz="1200" kern="1200" dirty="0">
                <a:solidFill>
                  <a:schemeClr val="tx1"/>
                </a:solidFill>
                <a:effectLst/>
                <a:latin typeface="+mn-lt"/>
                <a:ea typeface="+mn-ea"/>
                <a:cs typeface="+mn-cs"/>
              </a:rPr>
              <a:t>.  People who have an immediate family member- a parent, brother, sister, or child- with Alzheimer’s are more likely to develop the disease. This risk increases if more than one family member has the disease.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diseases tend to run in families, either </a:t>
            </a:r>
            <a:r>
              <a:rPr lang="en-US" sz="1200" b="1" kern="1200" dirty="0">
                <a:solidFill>
                  <a:schemeClr val="tx1"/>
                </a:solidFill>
                <a:effectLst/>
                <a:latin typeface="+mn-lt"/>
                <a:ea typeface="+mn-ea"/>
                <a:cs typeface="+mn-cs"/>
              </a:rPr>
              <a:t>hereditary (genetics)</a:t>
            </a:r>
            <a:r>
              <a:rPr lang="en-US" sz="1200" kern="1200" dirty="0">
                <a:solidFill>
                  <a:schemeClr val="tx1"/>
                </a:solidFill>
                <a:effectLst/>
                <a:latin typeface="+mn-lt"/>
                <a:ea typeface="+mn-ea"/>
                <a:cs typeface="+mn-cs"/>
              </a:rPr>
              <a:t> or environmental factors, or both, may play a role.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Scientists have identified a number of </a:t>
            </a:r>
            <a:r>
              <a:rPr lang="en-US" sz="1200" b="1" kern="1200" dirty="0">
                <a:solidFill>
                  <a:schemeClr val="tx1"/>
                </a:solidFill>
                <a:effectLst/>
                <a:latin typeface="+mn-lt"/>
                <a:ea typeface="+mn-ea"/>
                <a:cs typeface="+mn-cs"/>
              </a:rPr>
              <a:t>hereditary genes </a:t>
            </a:r>
            <a:r>
              <a:rPr lang="en-US" sz="1200" kern="1200" dirty="0">
                <a:solidFill>
                  <a:schemeClr val="tx1"/>
                </a:solidFill>
                <a:effectLst/>
                <a:latin typeface="+mn-lt"/>
                <a:ea typeface="+mn-ea"/>
                <a:cs typeface="+mn-cs"/>
              </a:rPr>
              <a:t>that either increase the likelihood or guarantee that people with the gene will develop Alzheimer’s.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Researchers are trying to determine the link between dementias and possible environmental factors such as exposure to pesticides, food additives, air pollution, and other problematic chemical compounds.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Several studies have demonstrated that fewer years of formal </a:t>
            </a:r>
            <a:r>
              <a:rPr lang="en-US" sz="1200" b="1" kern="1200" dirty="0">
                <a:solidFill>
                  <a:schemeClr val="tx1"/>
                </a:solidFill>
                <a:effectLst/>
                <a:latin typeface="+mn-lt"/>
                <a:ea typeface="+mn-ea"/>
                <a:cs typeface="+mn-cs"/>
              </a:rPr>
              <a:t>education</a:t>
            </a:r>
            <a:r>
              <a:rPr lang="en-US" sz="1200" kern="1200" dirty="0">
                <a:solidFill>
                  <a:schemeClr val="tx1"/>
                </a:solidFill>
                <a:effectLst/>
                <a:latin typeface="+mn-lt"/>
                <a:ea typeface="+mn-ea"/>
                <a:cs typeface="+mn-cs"/>
              </a:rPr>
              <a:t> and lower levels of </a:t>
            </a:r>
            <a:r>
              <a:rPr lang="en-US" sz="1200" b="1" kern="1200" dirty="0">
                <a:solidFill>
                  <a:schemeClr val="tx1"/>
                </a:solidFill>
                <a:effectLst/>
                <a:latin typeface="+mn-lt"/>
                <a:ea typeface="+mn-ea"/>
                <a:cs typeface="+mn-cs"/>
              </a:rPr>
              <a:t>cognitive engagement may be </a:t>
            </a:r>
            <a:r>
              <a:rPr lang="en-US" sz="1200" kern="1200" dirty="0">
                <a:solidFill>
                  <a:schemeClr val="tx1"/>
                </a:solidFill>
                <a:effectLst/>
                <a:latin typeface="+mn-lt"/>
                <a:ea typeface="+mn-ea"/>
                <a:cs typeface="+mn-cs"/>
              </a:rPr>
              <a:t>risk factors for dementia. People who have more years of formal education have lower rates of Alzheimer’s and other dementias than those with less education. Additional studies suggest that remaining socially and mentally active throughout life may support brain health and possibly reduce the risk of Alzheimer’s and other dementias.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sz="1200" kern="1200" dirty="0">
                <a:solidFill>
                  <a:schemeClr val="tx1"/>
                </a:solidFill>
                <a:effectLst/>
                <a:latin typeface="+mn-lt"/>
                <a:ea typeface="+mn-ea"/>
                <a:cs typeface="+mn-cs"/>
              </a:rPr>
              <a:t>Some researchers have proposed a </a:t>
            </a:r>
            <a:r>
              <a:rPr lang="en-US" sz="1200" b="1" kern="1200" dirty="0">
                <a:solidFill>
                  <a:schemeClr val="tx1"/>
                </a:solidFill>
                <a:effectLst/>
                <a:latin typeface="+mn-lt"/>
                <a:ea typeface="+mn-ea"/>
                <a:cs typeface="+mn-cs"/>
              </a:rPr>
              <a:t>“cognitive reserve”</a:t>
            </a:r>
            <a:r>
              <a:rPr lang="en-US" sz="1200" kern="1200" dirty="0">
                <a:solidFill>
                  <a:schemeClr val="tx1"/>
                </a:solidFill>
                <a:effectLst/>
                <a:latin typeface="+mn-lt"/>
                <a:ea typeface="+mn-ea"/>
                <a:cs typeface="+mn-cs"/>
              </a:rPr>
              <a:t> hypothesis to explain why some people maintain cognitive functioning even when damage to the brain from Alzheimer’s is present. They posit that mental activity and stimulation over the life course (such as through education, mentally stimulating jobs, or leisure activities) enable some brains to flexibly and efficiently use cognitive networks (networks of neuron-to-neuron connections) in ways that may mask or delay appearance of symptoms. </a:t>
            </a:r>
            <a:endParaRPr lang="en-US" dirty="0"/>
          </a:p>
        </p:txBody>
      </p:sp>
      <p:sp>
        <p:nvSpPr>
          <p:cNvPr id="6" name="Header Placeholder 5"/>
          <p:cNvSpPr>
            <a:spLocks noGrp="1"/>
          </p:cNvSpPr>
          <p:nvPr>
            <p:ph type="hdr" sz="quarter" idx="10"/>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fld id="{ADB8103C-4441-4391-887F-5757FC6E4E92}" type="slidenum">
              <a:rPr lang="en-US" smtClean="0"/>
              <a:pPr>
                <a:defRPr/>
              </a:pPr>
              <a:t>24</a:t>
            </a:fld>
            <a:endParaRPr lang="en-US" dirty="0"/>
          </a:p>
        </p:txBody>
      </p:sp>
    </p:spTree>
    <p:extLst>
      <p:ext uri="{BB962C8B-B14F-4D97-AF65-F5344CB8AC3E}">
        <p14:creationId xmlns:p14="http://schemas.microsoft.com/office/powerpoint/2010/main" val="2607071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Race and ethnicity</a:t>
            </a:r>
            <a:r>
              <a:rPr lang="en-US" sz="1200" kern="1200" dirty="0">
                <a:solidFill>
                  <a:schemeClr val="tx1"/>
                </a:solidFill>
                <a:effectLst/>
                <a:latin typeface="+mn-lt"/>
                <a:ea typeface="+mn-ea"/>
                <a:cs typeface="+mn-cs"/>
              </a:rPr>
              <a:t> may also contribute to increased risk of developing Alzheimer’s and other dementias. In the U.S., older </a:t>
            </a:r>
            <a:r>
              <a:rPr lang="en-US" sz="1200" b="1" kern="1200" dirty="0">
                <a:solidFill>
                  <a:schemeClr val="tx1"/>
                </a:solidFill>
                <a:effectLst/>
                <a:latin typeface="+mn-lt"/>
                <a:ea typeface="+mn-ea"/>
                <a:cs typeface="+mn-cs"/>
              </a:rPr>
              <a:t>African-Americans</a:t>
            </a:r>
            <a:r>
              <a:rPr lang="en-US" sz="1200" kern="1200" dirty="0">
                <a:solidFill>
                  <a:schemeClr val="tx1"/>
                </a:solidFill>
                <a:effectLst/>
                <a:latin typeface="+mn-lt"/>
                <a:ea typeface="+mn-ea"/>
                <a:cs typeface="+mn-cs"/>
              </a:rPr>
              <a:t> are about </a:t>
            </a:r>
            <a:r>
              <a:rPr lang="en-US" sz="1200" b="1" kern="1200" dirty="0">
                <a:solidFill>
                  <a:schemeClr val="tx1"/>
                </a:solidFill>
                <a:effectLst/>
                <a:latin typeface="+mn-lt"/>
                <a:ea typeface="+mn-ea"/>
                <a:cs typeface="+mn-cs"/>
              </a:rPr>
              <a:t>two times more likely than</a:t>
            </a:r>
            <a:r>
              <a:rPr lang="en-US" sz="1200" kern="1200" dirty="0">
                <a:solidFill>
                  <a:schemeClr val="tx1"/>
                </a:solidFill>
                <a:effectLst/>
                <a:latin typeface="+mn-lt"/>
                <a:ea typeface="+mn-ea"/>
                <a:cs typeface="+mn-cs"/>
              </a:rPr>
              <a:t> older whites to have Alzheimer’s. Older </a:t>
            </a:r>
            <a:r>
              <a:rPr lang="en-US" sz="1200" b="1" kern="1200" dirty="0">
                <a:solidFill>
                  <a:schemeClr val="tx1"/>
                </a:solidFill>
                <a:effectLst/>
                <a:latin typeface="+mn-lt"/>
                <a:ea typeface="+mn-ea"/>
                <a:cs typeface="+mn-cs"/>
              </a:rPr>
              <a:t>Hispanics</a:t>
            </a:r>
            <a:r>
              <a:rPr lang="en-US" sz="1200" kern="1200" dirty="0">
                <a:solidFill>
                  <a:schemeClr val="tx1"/>
                </a:solidFill>
                <a:effectLst/>
                <a:latin typeface="+mn-lt"/>
                <a:ea typeface="+mn-ea"/>
                <a:cs typeface="+mn-cs"/>
              </a:rPr>
              <a:t> are about </a:t>
            </a:r>
            <a:r>
              <a:rPr lang="en-US" sz="1200" b="1" kern="1200" dirty="0">
                <a:solidFill>
                  <a:schemeClr val="tx1"/>
                </a:solidFill>
                <a:effectLst/>
                <a:latin typeface="+mn-lt"/>
                <a:ea typeface="+mn-ea"/>
                <a:cs typeface="+mn-cs"/>
              </a:rPr>
              <a:t>one and one-half times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more likely</a:t>
            </a:r>
            <a:r>
              <a:rPr lang="en-US" sz="1200" kern="1200" dirty="0">
                <a:solidFill>
                  <a:schemeClr val="tx1"/>
                </a:solidFill>
                <a:effectLst/>
                <a:latin typeface="+mn-lt"/>
                <a:ea typeface="+mn-ea"/>
                <a:cs typeface="+mn-cs"/>
              </a:rPr>
              <a:t> than older whites to have Alzheimer’s.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Variations in health, lifestyle, and socioeconomic circumstances across racial groups likely account for most of the differences in risk of Alzheimer’s and other dementias by race. For example, African-American and Hispanic communities have higher incidence of certain Alzheimer’s risk factors: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Conditions such as </a:t>
            </a:r>
            <a:r>
              <a:rPr lang="en-US" sz="1200" b="1" kern="1200" dirty="0">
                <a:solidFill>
                  <a:schemeClr val="tx1"/>
                </a:solidFill>
                <a:effectLst/>
                <a:latin typeface="+mn-lt"/>
                <a:ea typeface="+mn-ea"/>
                <a:cs typeface="+mn-cs"/>
              </a:rPr>
              <a:t>high blood pressure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diabetes </a:t>
            </a:r>
            <a:r>
              <a:rPr lang="en-US" sz="1200" kern="1200" dirty="0">
                <a:solidFill>
                  <a:schemeClr val="tx1"/>
                </a:solidFill>
                <a:effectLst/>
                <a:latin typeface="+mn-lt"/>
                <a:ea typeface="+mn-ea"/>
                <a:cs typeface="+mn-cs"/>
              </a:rPr>
              <a:t>which are risk factors for Alzheimer’s, are more common in African-Americans and Hispanic populations than in whites.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Lower levels of </a:t>
            </a:r>
            <a:r>
              <a:rPr lang="en-US" sz="1200" b="1" kern="1200" dirty="0">
                <a:solidFill>
                  <a:schemeClr val="tx1"/>
                </a:solidFill>
                <a:effectLst/>
                <a:latin typeface="+mn-lt"/>
                <a:ea typeface="+mn-ea"/>
                <a:cs typeface="+mn-cs"/>
              </a:rPr>
              <a:t>education</a:t>
            </a:r>
            <a:r>
              <a:rPr lang="en-US" sz="1200" kern="1200" dirty="0">
                <a:solidFill>
                  <a:schemeClr val="tx1"/>
                </a:solidFill>
                <a:effectLst/>
                <a:latin typeface="+mn-lt"/>
                <a:ea typeface="+mn-ea"/>
                <a:cs typeface="+mn-cs"/>
              </a:rPr>
              <a:t> and other </a:t>
            </a:r>
            <a:r>
              <a:rPr lang="en-US" sz="1200" b="1" kern="1200" dirty="0">
                <a:solidFill>
                  <a:schemeClr val="tx1"/>
                </a:solidFill>
                <a:effectLst/>
                <a:latin typeface="+mn-lt"/>
                <a:ea typeface="+mn-ea"/>
                <a:cs typeface="+mn-cs"/>
              </a:rPr>
              <a:t>socioeconomic</a:t>
            </a:r>
            <a:r>
              <a:rPr lang="en-US" sz="1200" kern="1200" dirty="0">
                <a:solidFill>
                  <a:schemeClr val="tx1"/>
                </a:solidFill>
                <a:effectLst/>
                <a:latin typeface="+mn-lt"/>
                <a:ea typeface="+mn-ea"/>
                <a:cs typeface="+mn-cs"/>
              </a:rPr>
              <a:t> characteristics (such as lower income and access to quality care) among older racial and ethnic minorities may also contribute to increased risk.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studies suggest that differences based on race and ethnicity do not persist in rigorous analyses that account for such risk factors.</a:t>
            </a:r>
            <a:endParaRPr lang="en-US" dirty="0"/>
          </a:p>
        </p:txBody>
      </p:sp>
      <p:sp>
        <p:nvSpPr>
          <p:cNvPr id="6" name="Header Placeholder 5"/>
          <p:cNvSpPr>
            <a:spLocks noGrp="1"/>
          </p:cNvSpPr>
          <p:nvPr>
            <p:ph type="hdr" sz="quarter" idx="10"/>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fld id="{ADB8103C-4441-4391-887F-5757FC6E4E92}" type="slidenum">
              <a:rPr lang="en-US" smtClean="0"/>
              <a:pPr>
                <a:defRPr/>
              </a:pPr>
              <a:t>25</a:t>
            </a:fld>
            <a:endParaRPr lang="en-US" dirty="0"/>
          </a:p>
        </p:txBody>
      </p:sp>
    </p:spTree>
    <p:extLst>
      <p:ext uri="{BB962C8B-B14F-4D97-AF65-F5344CB8AC3E}">
        <p14:creationId xmlns:p14="http://schemas.microsoft.com/office/powerpoint/2010/main" val="1702000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Almost 2/3 of U.S. adults with Alzheimer’s are </a:t>
            </a:r>
            <a:r>
              <a:rPr lang="en-US" sz="1200" b="1" kern="1200" dirty="0">
                <a:solidFill>
                  <a:schemeClr val="tx1"/>
                </a:solidFill>
                <a:effectLst/>
                <a:latin typeface="+mn-lt"/>
                <a:ea typeface="+mn-ea"/>
                <a:cs typeface="+mn-cs"/>
              </a:rPr>
              <a:t>women</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Among those aged 71 and older, </a:t>
            </a:r>
            <a:r>
              <a:rPr lang="en-US" sz="1200" b="1" kern="1200" dirty="0">
                <a:solidFill>
                  <a:schemeClr val="tx1"/>
                </a:solidFill>
                <a:effectLst/>
                <a:latin typeface="+mn-lt"/>
                <a:ea typeface="+mn-ea"/>
                <a:cs typeface="+mn-cs"/>
              </a:rPr>
              <a:t>16% of women have Alzheimer’s </a:t>
            </a:r>
            <a:r>
              <a:rPr lang="en-US" sz="1200" kern="1200" dirty="0">
                <a:solidFill>
                  <a:schemeClr val="tx1"/>
                </a:solidFill>
                <a:effectLst/>
                <a:latin typeface="+mn-lt"/>
                <a:ea typeface="+mn-ea"/>
                <a:cs typeface="+mn-cs"/>
              </a:rPr>
              <a:t>and other dementias, compared with 11% of men.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age 65, women without Alzheimer’s have more than a </a:t>
            </a:r>
            <a:r>
              <a:rPr lang="en-US" sz="1200" b="1" kern="1200" dirty="0">
                <a:solidFill>
                  <a:schemeClr val="tx1"/>
                </a:solidFill>
                <a:effectLst/>
                <a:latin typeface="+mn-lt"/>
                <a:ea typeface="+mn-ea"/>
                <a:cs typeface="+mn-cs"/>
              </a:rPr>
              <a:t>one in five chance</a:t>
            </a:r>
            <a:r>
              <a:rPr lang="en-US" sz="1200" kern="1200" dirty="0">
                <a:solidFill>
                  <a:schemeClr val="tx1"/>
                </a:solidFill>
                <a:effectLst/>
                <a:latin typeface="+mn-lt"/>
                <a:ea typeface="+mn-ea"/>
                <a:cs typeface="+mn-cs"/>
              </a:rPr>
              <a:t> of developing Alzheimer’s during the remainder of their lives, compared with a one in 11 chance for men.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may be partially explained by the fact that women live longer, on average, than men. Men who live longer may also be healthier and not have some of the chronic conditions such as cardiovascular disease that can heighten risk for Alzheimer’s and other dementias.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researchers are questioning whether Alzheimer’s risks for women could be higher at any age due to biological and/or genetic variations or differences in life experiences such as educational attainment.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rates of Alzheimer’s are higher among women, the risk for some other types of dementia, such as vascular dementia, are greater in men.</a:t>
            </a:r>
            <a:endParaRPr lang="en-US" dirty="0"/>
          </a:p>
        </p:txBody>
      </p:sp>
      <p:sp>
        <p:nvSpPr>
          <p:cNvPr id="6" name="Header Placeholder 5"/>
          <p:cNvSpPr>
            <a:spLocks noGrp="1"/>
          </p:cNvSpPr>
          <p:nvPr>
            <p:ph type="hdr" sz="quarter" idx="10"/>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fld id="{ADB8103C-4441-4391-887F-5757FC6E4E92}" type="slidenum">
              <a:rPr lang="en-US" smtClean="0"/>
              <a:pPr>
                <a:defRPr/>
              </a:pPr>
              <a:t>26</a:t>
            </a:fld>
            <a:endParaRPr lang="en-US" dirty="0"/>
          </a:p>
        </p:txBody>
      </p:sp>
    </p:spTree>
    <p:extLst>
      <p:ext uri="{BB962C8B-B14F-4D97-AF65-F5344CB8AC3E}">
        <p14:creationId xmlns:p14="http://schemas.microsoft.com/office/powerpoint/2010/main" val="3346035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There are some risk factors that may be changed or prevented to help reduce the risk of developing Alzheimer’s.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has linked </a:t>
            </a:r>
            <a:r>
              <a:rPr lang="en-US" sz="1200" b="1" kern="1200" dirty="0">
                <a:solidFill>
                  <a:schemeClr val="tx1"/>
                </a:solidFill>
                <a:effectLst/>
                <a:latin typeface="+mn-lt"/>
                <a:ea typeface="+mn-ea"/>
                <a:cs typeface="+mn-cs"/>
              </a:rPr>
              <a:t>moderate and severe traumatic brain injury </a:t>
            </a:r>
            <a:r>
              <a:rPr lang="en-US" sz="1200" kern="1200" dirty="0">
                <a:solidFill>
                  <a:schemeClr val="tx1"/>
                </a:solidFill>
                <a:effectLst/>
                <a:latin typeface="+mn-lt"/>
                <a:ea typeface="+mn-ea"/>
                <a:cs typeface="+mn-cs"/>
              </a:rPr>
              <a:t>to a greater risk of developing Alzheimer’s or another type of dementia years after the original head injury.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the key studies showing an increased risk found that older adults with a history of </a:t>
            </a:r>
            <a:r>
              <a:rPr lang="en-US" sz="1200" b="1" kern="1200" dirty="0">
                <a:solidFill>
                  <a:schemeClr val="tx1"/>
                </a:solidFill>
                <a:effectLst/>
                <a:latin typeface="+mn-lt"/>
                <a:ea typeface="+mn-ea"/>
                <a:cs typeface="+mn-cs"/>
              </a:rPr>
              <a:t>moderate traumatic brain injury</a:t>
            </a:r>
            <a:r>
              <a:rPr lang="en-US" sz="1200" kern="1200" dirty="0">
                <a:solidFill>
                  <a:schemeClr val="tx1"/>
                </a:solidFill>
                <a:effectLst/>
                <a:latin typeface="+mn-lt"/>
                <a:ea typeface="+mn-ea"/>
                <a:cs typeface="+mn-cs"/>
              </a:rPr>
              <a:t> (unconsciousness lasting more than 30 minutes) had a 2.3 times greater risk of developing Alzheimer’s than their peers with no history of head injury.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Those with a history of </a:t>
            </a:r>
            <a:r>
              <a:rPr lang="en-US" sz="1200" b="1" kern="1200" dirty="0">
                <a:solidFill>
                  <a:schemeClr val="tx1"/>
                </a:solidFill>
                <a:effectLst/>
                <a:latin typeface="+mn-lt"/>
                <a:ea typeface="+mn-ea"/>
                <a:cs typeface="+mn-cs"/>
              </a:rPr>
              <a:t>severe traumatic brain injury</a:t>
            </a:r>
            <a:r>
              <a:rPr lang="en-US" sz="1200" kern="1200" dirty="0">
                <a:solidFill>
                  <a:schemeClr val="tx1"/>
                </a:solidFill>
                <a:effectLst/>
                <a:latin typeface="+mn-lt"/>
                <a:ea typeface="+mn-ea"/>
                <a:cs typeface="+mn-cs"/>
              </a:rPr>
              <a:t> (unconsciousness lasting more than 24 hours) had a 4.5 times greater risk of Alzheimer’s. Also, people with repeated head injuries (such as boxers, football players, and combat veterans) are at an even higher risk of developing dementia.</a:t>
            </a:r>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27</a:t>
            </a:fld>
            <a:endParaRPr lang="en-US" dirty="0"/>
          </a:p>
        </p:txBody>
      </p:sp>
    </p:spTree>
    <p:extLst>
      <p:ext uri="{BB962C8B-B14F-4D97-AF65-F5344CB8AC3E}">
        <p14:creationId xmlns:p14="http://schemas.microsoft.com/office/powerpoint/2010/main" val="1837376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Certain </a:t>
            </a:r>
            <a:r>
              <a:rPr lang="en-US" sz="1200" b="1" kern="1200" dirty="0">
                <a:solidFill>
                  <a:schemeClr val="tx1"/>
                </a:solidFill>
                <a:effectLst/>
                <a:latin typeface="+mn-lt"/>
                <a:ea typeface="+mn-ea"/>
                <a:cs typeface="+mn-cs"/>
              </a:rPr>
              <a:t>lifestyle factors</a:t>
            </a:r>
            <a:r>
              <a:rPr lang="en-US" sz="1200" kern="1200" dirty="0">
                <a:solidFill>
                  <a:schemeClr val="tx1"/>
                </a:solidFill>
                <a:effectLst/>
                <a:latin typeface="+mn-lt"/>
                <a:ea typeface="+mn-ea"/>
                <a:cs typeface="+mn-cs"/>
              </a:rPr>
              <a:t> may help to lower the risk for developing Alzheimer’s and other dementias.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fairly strong evidence that </a:t>
            </a:r>
            <a:r>
              <a:rPr lang="en-US" sz="1200" b="1" kern="1200" dirty="0">
                <a:solidFill>
                  <a:schemeClr val="tx1"/>
                </a:solidFill>
                <a:effectLst/>
                <a:latin typeface="+mn-lt"/>
                <a:ea typeface="+mn-ea"/>
                <a:cs typeface="+mn-cs"/>
              </a:rPr>
              <a:t>current smoking</a:t>
            </a:r>
            <a:r>
              <a:rPr lang="en-US" sz="1200" kern="1200" dirty="0">
                <a:solidFill>
                  <a:schemeClr val="tx1"/>
                </a:solidFill>
                <a:effectLst/>
                <a:latin typeface="+mn-lt"/>
                <a:ea typeface="+mn-ea"/>
                <a:cs typeface="+mn-cs"/>
              </a:rPr>
              <a:t> increases the risk of cognitive decline and possibly also dementia, and that quitting smoking may reduce the associated risk to levels comparable to those who have never smoked.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Diet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physical activity</a:t>
            </a:r>
            <a:r>
              <a:rPr lang="en-US" sz="1200" kern="1200" dirty="0">
                <a:solidFill>
                  <a:schemeClr val="tx1"/>
                </a:solidFill>
                <a:effectLst/>
                <a:latin typeface="+mn-lt"/>
                <a:ea typeface="+mn-ea"/>
                <a:cs typeface="+mn-cs"/>
              </a:rPr>
              <a:t> may help to prevent against obesity; </a:t>
            </a:r>
            <a:r>
              <a:rPr lang="en-US" sz="1200" b="1" kern="1200" dirty="0">
                <a:solidFill>
                  <a:schemeClr val="tx1"/>
                </a:solidFill>
                <a:effectLst/>
                <a:latin typeface="+mn-lt"/>
                <a:ea typeface="+mn-ea"/>
                <a:cs typeface="+mn-cs"/>
              </a:rPr>
              <a:t>midlife obesity</a:t>
            </a:r>
            <a:r>
              <a:rPr lang="en-US" sz="1200" kern="1200" dirty="0">
                <a:solidFill>
                  <a:schemeClr val="tx1"/>
                </a:solidFill>
                <a:effectLst/>
                <a:latin typeface="+mn-lt"/>
                <a:ea typeface="+mn-ea"/>
                <a:cs typeface="+mn-cs"/>
              </a:rPr>
              <a:t> has been shown to increase risk for Alzheimer’s and other dementias.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Exercise</a:t>
            </a:r>
            <a:r>
              <a:rPr lang="en-US" sz="1200" kern="1200" dirty="0">
                <a:solidFill>
                  <a:schemeClr val="tx1"/>
                </a:solidFill>
                <a:effectLst/>
                <a:latin typeface="+mn-lt"/>
                <a:ea typeface="+mn-ea"/>
                <a:cs typeface="+mn-cs"/>
              </a:rPr>
              <a:t> may also directly benefit brain cells by increasing blood and oxygen flow in the brain.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Current evidence also suggests that eating a </a:t>
            </a:r>
            <a:r>
              <a:rPr lang="en-US" sz="1200" b="1" kern="1200" dirty="0">
                <a:solidFill>
                  <a:schemeClr val="tx1"/>
                </a:solidFill>
                <a:effectLst/>
                <a:latin typeface="+mn-lt"/>
                <a:ea typeface="+mn-ea"/>
                <a:cs typeface="+mn-cs"/>
              </a:rPr>
              <a:t>heart-healthy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diet</a:t>
            </a:r>
            <a:r>
              <a:rPr lang="en-US" sz="1200" kern="1200" dirty="0">
                <a:solidFill>
                  <a:schemeClr val="tx1"/>
                </a:solidFill>
                <a:effectLst/>
                <a:latin typeface="+mn-lt"/>
                <a:ea typeface="+mn-ea"/>
                <a:cs typeface="+mn-cs"/>
              </a:rPr>
              <a:t> may also help protect the brain against cognitive decline.  </a:t>
            </a:r>
          </a:p>
          <a:p>
            <a:pPr eaLnBrk="1" fontAlgn="auto" hangingPunct="1">
              <a:spcBef>
                <a:spcPts val="0"/>
              </a:spcBef>
              <a:spcAft>
                <a:spcPts val="0"/>
              </a:spcAft>
              <a:defRPr/>
            </a:pPr>
            <a:endParaRPr lang="en-US" dirty="0"/>
          </a:p>
          <a:p>
            <a:r>
              <a:rPr lang="en-US" sz="1200" kern="1200" dirty="0">
                <a:solidFill>
                  <a:schemeClr val="tx1"/>
                </a:solidFill>
                <a:effectLst/>
                <a:latin typeface="+mn-lt"/>
                <a:ea typeface="+mn-ea"/>
                <a:cs typeface="+mn-cs"/>
              </a:rPr>
              <a:t>Two diets that have been studied and may be beneficial are the </a:t>
            </a:r>
            <a:r>
              <a:rPr lang="en-US" sz="1200" b="1" kern="1200" dirty="0">
                <a:solidFill>
                  <a:schemeClr val="tx1"/>
                </a:solidFill>
                <a:effectLst/>
                <a:latin typeface="+mn-lt"/>
                <a:ea typeface="+mn-ea"/>
                <a:cs typeface="+mn-cs"/>
              </a:rPr>
              <a:t>DASH (Dietary Approaches to Stop Hypertension)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diet</a:t>
            </a:r>
            <a:r>
              <a:rPr lang="en-US" sz="1200" kern="1200" dirty="0">
                <a:solidFill>
                  <a:schemeClr val="tx1"/>
                </a:solidFill>
                <a:effectLst/>
                <a:latin typeface="+mn-lt"/>
                <a:ea typeface="+mn-ea"/>
                <a:cs typeface="+mn-cs"/>
              </a:rPr>
              <a:t> and the </a:t>
            </a:r>
            <a:r>
              <a:rPr lang="en-US" sz="1200" b="1" kern="1200" dirty="0">
                <a:solidFill>
                  <a:schemeClr val="tx1"/>
                </a:solidFill>
                <a:effectLst/>
                <a:latin typeface="+mn-lt"/>
                <a:ea typeface="+mn-ea"/>
                <a:cs typeface="+mn-cs"/>
              </a:rPr>
              <a:t>Mediterranean diet</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DASH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diet </a:t>
            </a:r>
            <a:r>
              <a:rPr lang="en-US" sz="1200" kern="1200" dirty="0">
                <a:solidFill>
                  <a:schemeClr val="tx1"/>
                </a:solidFill>
                <a:effectLst/>
                <a:latin typeface="+mn-lt"/>
                <a:ea typeface="+mn-ea"/>
                <a:cs typeface="+mn-cs"/>
              </a:rPr>
              <a:t>emphasizes vegetables, fruits, and fat-free or low-fat dairy products; includes whole grains, fish, poultry, beans, seeds, nuts, and vegetable oils, and limits sodium, sweets, sugary beverages, and red meats.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Mediterranean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diet</a:t>
            </a:r>
            <a:r>
              <a:rPr lang="en-US" sz="1200" kern="1200" dirty="0">
                <a:solidFill>
                  <a:schemeClr val="tx1"/>
                </a:solidFill>
                <a:effectLst/>
                <a:latin typeface="+mn-lt"/>
                <a:ea typeface="+mn-ea"/>
                <a:cs typeface="+mn-cs"/>
              </a:rPr>
              <a:t> includes relatively little red meat and emphasizes whole grains, fruits and vegetables, fish and shellfish, and nuts, olive oil, and other healthy fats.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More recently, researchers have been studying a combined version of the DASH and Mediterranean diet called the </a:t>
            </a:r>
            <a:r>
              <a:rPr lang="en-US" sz="1200" b="1" kern="1200" dirty="0">
                <a:solidFill>
                  <a:schemeClr val="tx1"/>
                </a:solidFill>
                <a:effectLst/>
                <a:latin typeface="+mn-lt"/>
                <a:ea typeface="+mn-ea"/>
                <a:cs typeface="+mn-cs"/>
              </a:rPr>
              <a:t>MIND diet,</a:t>
            </a:r>
            <a:r>
              <a:rPr lang="en-US" sz="1200" kern="1200" dirty="0">
                <a:solidFill>
                  <a:schemeClr val="tx1"/>
                </a:solidFill>
                <a:effectLst/>
                <a:latin typeface="+mn-lt"/>
                <a:ea typeface="+mn-ea"/>
                <a:cs typeface="+mn-cs"/>
              </a:rPr>
              <a:t> which stands for Mediterranean-DASH Intervention for Neurodegenerative Delay. This diet has more emphasis on foods that support a healthy brain, such as those with omega-3 fatty acids.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studies have also indicated that staying </a:t>
            </a:r>
            <a:r>
              <a:rPr lang="en-US" sz="1200" b="1" kern="1200" dirty="0">
                <a:solidFill>
                  <a:schemeClr val="tx1"/>
                </a:solidFill>
                <a:effectLst/>
                <a:latin typeface="+mn-lt"/>
                <a:ea typeface="+mn-ea"/>
                <a:cs typeface="+mn-cs"/>
              </a:rPr>
              <a:t>cognitively</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socially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active</a:t>
            </a:r>
            <a:r>
              <a:rPr lang="en-US" sz="1200" kern="1200" dirty="0">
                <a:solidFill>
                  <a:schemeClr val="tx1"/>
                </a:solidFill>
                <a:effectLst/>
                <a:latin typeface="+mn-lt"/>
                <a:ea typeface="+mn-ea"/>
                <a:cs typeface="+mn-cs"/>
              </a:rPr>
              <a:t> may help reduce the risk of cognitive decline. This involves mentally stimulating activities and social connections.</a:t>
            </a:r>
          </a:p>
          <a:p>
            <a:pPr eaLnBrk="1" fontAlgn="auto" hangingPunct="1">
              <a:spcBef>
                <a:spcPts val="0"/>
              </a:spcBef>
              <a:spcAft>
                <a:spcPts val="0"/>
              </a:spcAft>
              <a:defRPr/>
            </a:pPr>
            <a:endParaRPr lang="en-US" dirty="0"/>
          </a:p>
        </p:txBody>
      </p:sp>
      <p:sp>
        <p:nvSpPr>
          <p:cNvPr id="6" name="Header Placeholder 5"/>
          <p:cNvSpPr>
            <a:spLocks noGrp="1"/>
          </p:cNvSpPr>
          <p:nvPr>
            <p:ph type="hdr" sz="quarter" idx="10"/>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fld id="{ADB8103C-4441-4391-887F-5757FC6E4E92}" type="slidenum">
              <a:rPr lang="en-US" smtClean="0"/>
              <a:pPr>
                <a:defRPr/>
              </a:pPr>
              <a:t>28</a:t>
            </a:fld>
            <a:endParaRPr lang="en-US" dirty="0"/>
          </a:p>
        </p:txBody>
      </p:sp>
    </p:spTree>
    <p:extLst>
      <p:ext uri="{BB962C8B-B14F-4D97-AF65-F5344CB8AC3E}">
        <p14:creationId xmlns:p14="http://schemas.microsoft.com/office/powerpoint/2010/main" val="1711568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Growing evidence suggests that the health of the brain is closely linked to the overall health of the </a:t>
            </a:r>
            <a:r>
              <a:rPr lang="en-US" sz="1200" b="1" kern="1200" dirty="0">
                <a:solidFill>
                  <a:schemeClr val="tx1"/>
                </a:solidFill>
                <a:effectLst/>
                <a:latin typeface="+mn-lt"/>
                <a:ea typeface="+mn-ea"/>
                <a:cs typeface="+mn-cs"/>
              </a:rPr>
              <a:t>heart</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blood vessels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brain is nourished by one of the body’s richest networks of blood vessels. With every beat, the </a:t>
            </a:r>
            <a:r>
              <a:rPr lang="en-US" sz="1200" b="1" kern="1200" dirty="0">
                <a:solidFill>
                  <a:schemeClr val="tx1"/>
                </a:solidFill>
                <a:effectLst/>
                <a:latin typeface="+mn-lt"/>
                <a:ea typeface="+mn-ea"/>
                <a:cs typeface="+mn-cs"/>
              </a:rPr>
              <a:t>heart pumps blood to the head,</a:t>
            </a:r>
            <a:r>
              <a:rPr lang="en-US" sz="1200" kern="1200" dirty="0">
                <a:solidFill>
                  <a:schemeClr val="tx1"/>
                </a:solidFill>
                <a:effectLst/>
                <a:latin typeface="+mn-lt"/>
                <a:ea typeface="+mn-ea"/>
                <a:cs typeface="+mn-cs"/>
              </a:rPr>
              <a:t> where brain cells use the food and oxygen carried by the blood in order to function normally.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result, many factors that damage the heart or blood vessels may also damage the brain and may increase the risk for developing Alzheimer’s and other dementias.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Several conditions known to increase the risk of </a:t>
            </a:r>
            <a:r>
              <a:rPr lang="en-US" sz="1200" b="1" kern="1200" dirty="0">
                <a:solidFill>
                  <a:schemeClr val="tx1"/>
                </a:solidFill>
                <a:effectLst/>
                <a:latin typeface="+mn-lt"/>
                <a:ea typeface="+mn-ea"/>
                <a:cs typeface="+mn-cs"/>
              </a:rPr>
              <a:t>cardiovascular disease</a:t>
            </a:r>
            <a:r>
              <a:rPr lang="en-US" sz="1200" kern="1200" dirty="0">
                <a:solidFill>
                  <a:schemeClr val="tx1"/>
                </a:solidFill>
                <a:effectLst/>
                <a:latin typeface="+mn-lt"/>
                <a:ea typeface="+mn-ea"/>
                <a:cs typeface="+mn-cs"/>
              </a:rPr>
              <a:t>, including high blood pressure, heart disease, stroke, and diabetes, appear to increase the risk of developing dementia.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autopsy studies show that as many as </a:t>
            </a:r>
            <a:r>
              <a:rPr lang="en-US" sz="1200" b="1" kern="1200" dirty="0">
                <a:solidFill>
                  <a:schemeClr val="tx1"/>
                </a:solidFill>
                <a:effectLst/>
                <a:latin typeface="+mn-lt"/>
                <a:ea typeface="+mn-ea"/>
                <a:cs typeface="+mn-cs"/>
              </a:rPr>
              <a:t>80% of individuals</a:t>
            </a:r>
            <a:r>
              <a:rPr lang="en-US" sz="1200" kern="1200" dirty="0">
                <a:solidFill>
                  <a:schemeClr val="tx1"/>
                </a:solidFill>
                <a:effectLst/>
                <a:latin typeface="+mn-lt"/>
                <a:ea typeface="+mn-ea"/>
                <a:cs typeface="+mn-cs"/>
              </a:rPr>
              <a:t> with Alzheimer’s also have cardiovascular disease.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Controlling high blood pressure may reduce the combined risk of mild cognitive impairment and dementia. In addition to treating high blood pressure, reducing the risk for cardiovascular disease also includes not smoking, preventing or effectively managing diabetes, as well as avoiding obesity. This is especially important for people in their 40s-50s (midlife) when the early brain changes of Alzheimer’s can begin.  </a:t>
            </a:r>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29</a:t>
            </a:fld>
            <a:endParaRPr lang="en-US" dirty="0"/>
          </a:p>
        </p:txBody>
      </p:sp>
    </p:spTree>
    <p:extLst>
      <p:ext uri="{BB962C8B-B14F-4D97-AF65-F5344CB8AC3E}">
        <p14:creationId xmlns:p14="http://schemas.microsoft.com/office/powerpoint/2010/main" val="1823608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Ask: </a:t>
            </a:r>
            <a:r>
              <a:rPr lang="en-US" altLang="en-US" dirty="0"/>
              <a:t>What is cognitive health?</a:t>
            </a:r>
          </a:p>
          <a:p>
            <a:pPr eaLnBrk="1" hangingPunct="1">
              <a:spcBef>
                <a:spcPct val="0"/>
              </a:spcBef>
            </a:pPr>
            <a:endParaRPr lang="en-US" alt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b="1" kern="1200" dirty="0">
                <a:solidFill>
                  <a:schemeClr val="tx1"/>
                </a:solidFill>
                <a:effectLst/>
                <a:latin typeface="+mn-lt"/>
                <a:ea typeface="+mn-ea"/>
                <a:cs typeface="+mn-cs"/>
              </a:rPr>
              <a:t>Open responses.</a:t>
            </a:r>
            <a:endParaRPr lang="en-US" sz="1200" kern="1200" dirty="0">
              <a:solidFill>
                <a:schemeClr val="tx1"/>
              </a:solidFill>
              <a:effectLst/>
              <a:latin typeface="+mn-lt"/>
              <a:ea typeface="+mn-ea"/>
              <a:cs typeface="+mn-cs"/>
            </a:endParaRPr>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3</a:t>
            </a:fld>
            <a:endParaRPr lang="en-US" dirty="0"/>
          </a:p>
        </p:txBody>
      </p:sp>
    </p:spTree>
    <p:extLst>
      <p:ext uri="{BB962C8B-B14F-4D97-AF65-F5344CB8AC3E}">
        <p14:creationId xmlns:p14="http://schemas.microsoft.com/office/powerpoint/2010/main" val="2482653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Next, we will discuss how Alzheimer’s dementia is diagnosed, treated, and managed.</a:t>
            </a:r>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30</a:t>
            </a:fld>
            <a:endParaRPr lang="en-US" dirty="0"/>
          </a:p>
        </p:txBody>
      </p:sp>
    </p:spTree>
    <p:extLst>
      <p:ext uri="{BB962C8B-B14F-4D97-AF65-F5344CB8AC3E}">
        <p14:creationId xmlns:p14="http://schemas.microsoft.com/office/powerpoint/2010/main" val="1860071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Physicians can almost always determine if a person has </a:t>
            </a:r>
            <a:r>
              <a:rPr lang="en-US" sz="1200" b="1" kern="1200" dirty="0">
                <a:solidFill>
                  <a:schemeClr val="tx1"/>
                </a:solidFill>
                <a:effectLst/>
                <a:latin typeface="+mn-lt"/>
                <a:ea typeface="+mn-ea"/>
                <a:cs typeface="+mn-cs"/>
              </a:rPr>
              <a:t>dementia</a:t>
            </a:r>
            <a:r>
              <a:rPr lang="en-US" sz="1200" kern="1200" dirty="0">
                <a:solidFill>
                  <a:schemeClr val="tx1"/>
                </a:solidFill>
                <a:effectLst/>
                <a:latin typeface="+mn-lt"/>
                <a:ea typeface="+mn-ea"/>
                <a:cs typeface="+mn-cs"/>
              </a:rPr>
              <a:t>; however, it can be difficult to identify the exact cause.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Establishing a diagnosis for Alzheimer’s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be more challenging. There is no single test that can show whether a person has Alzheimer’s.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careful medical evaluation is required, which includes: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thorough medical history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Mental status testing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Information from family and friends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Physical and neurological exams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Tests (such as blood tests and brain imaging) to rule out other causes of dementia-like symptoms </a:t>
            </a:r>
          </a:p>
          <a:p>
            <a:pPr eaLnBrk="1" fontAlgn="auto" hangingPunct="1">
              <a:spcBef>
                <a:spcPts val="0"/>
              </a:spcBef>
              <a:spcAft>
                <a:spcPts val="0"/>
              </a:spcAft>
              <a:defRPr/>
            </a:pPr>
            <a:endParaRPr lang="en-US" dirty="0"/>
          </a:p>
        </p:txBody>
      </p:sp>
      <p:sp>
        <p:nvSpPr>
          <p:cNvPr id="6" name="Header Placeholder 5"/>
          <p:cNvSpPr>
            <a:spLocks noGrp="1"/>
          </p:cNvSpPr>
          <p:nvPr>
            <p:ph type="hdr" sz="quarter" idx="10"/>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fld id="{ADB8103C-4441-4391-887F-5757FC6E4E92}" type="slidenum">
              <a:rPr lang="en-US" smtClean="0"/>
              <a:pPr>
                <a:defRPr/>
              </a:pPr>
              <a:t>31</a:t>
            </a:fld>
            <a:endParaRPr lang="en-US" dirty="0"/>
          </a:p>
        </p:txBody>
      </p:sp>
    </p:spTree>
    <p:extLst>
      <p:ext uri="{BB962C8B-B14F-4D97-AF65-F5344CB8AC3E}">
        <p14:creationId xmlns:p14="http://schemas.microsoft.com/office/powerpoint/2010/main" val="3498013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Currently, there is no cure for Alzheimer’s and no treatment that slows the progression of the disease. Drug and non-drug treatments may help with both cognitive and behavioral </a:t>
            </a:r>
            <a:r>
              <a:rPr lang="en-US" sz="1200" i="1" kern="1200" dirty="0">
                <a:solidFill>
                  <a:schemeClr val="tx1"/>
                </a:solidFill>
                <a:effectLst/>
                <a:latin typeface="+mn-lt"/>
                <a:ea typeface="+mn-ea"/>
                <a:cs typeface="+mn-cs"/>
              </a:rPr>
              <a:t>symptoms</a:t>
            </a:r>
            <a:r>
              <a:rPr lang="en-US" sz="1200" kern="1200" dirty="0">
                <a:solidFill>
                  <a:schemeClr val="tx1"/>
                </a:solidFill>
                <a:effectLst/>
                <a:latin typeface="+mn-lt"/>
                <a:ea typeface="+mn-ea"/>
                <a:cs typeface="+mn-cs"/>
              </a:rPr>
              <a:t>, but don’t affect the underlying disease.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Medications</a:t>
            </a:r>
            <a:r>
              <a:rPr lang="en-US" sz="1200" kern="1200" dirty="0">
                <a:solidFill>
                  <a:schemeClr val="tx1"/>
                </a:solidFill>
                <a:effectLst/>
                <a:latin typeface="+mn-lt"/>
                <a:ea typeface="+mn-ea"/>
                <a:cs typeface="+mn-cs"/>
              </a:rPr>
              <a:t> are used to treat symptoms and are more effective if administered after early diagnosis.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chief goals of existing treatment are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Maintain quality of life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Maximize function in daily activities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Enhance cognition, mood, and behavior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Foster a safe environment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Promote social engagement, as appropriate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Clinical trials are ongoing for a search for a cure and better treatment of the Alzheimer’s and other dementias. Researchers need people at-risk of or living with dementia, caregivers, and healthy individuals to participate in clinical trials to test potential treatments and methods of prevention. </a:t>
            </a:r>
            <a:endParaRPr lang="en-US" dirty="0"/>
          </a:p>
          <a:p>
            <a:pPr eaLnBrk="1" fontAlgn="auto" hangingPunct="1">
              <a:spcBef>
                <a:spcPts val="0"/>
              </a:spcBef>
              <a:spcAft>
                <a:spcPts val="0"/>
              </a:spcAft>
              <a:defRPr/>
            </a:pPr>
            <a:endParaRPr lang="en-US" dirty="0"/>
          </a:p>
        </p:txBody>
      </p:sp>
      <p:sp>
        <p:nvSpPr>
          <p:cNvPr id="6" name="Header Placeholder 5"/>
          <p:cNvSpPr>
            <a:spLocks noGrp="1"/>
          </p:cNvSpPr>
          <p:nvPr>
            <p:ph type="hdr" sz="quarter" idx="10"/>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fld id="{ADB8103C-4441-4391-887F-5757FC6E4E92}" type="slidenum">
              <a:rPr lang="en-US" smtClean="0"/>
              <a:pPr>
                <a:defRPr/>
              </a:pPr>
              <a:t>32</a:t>
            </a:fld>
            <a:endParaRPr lang="en-US" dirty="0"/>
          </a:p>
        </p:txBody>
      </p:sp>
    </p:spTree>
    <p:extLst>
      <p:ext uri="{BB962C8B-B14F-4D97-AF65-F5344CB8AC3E}">
        <p14:creationId xmlns:p14="http://schemas.microsoft.com/office/powerpoint/2010/main" val="398388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Treating people with Alzheimer’s often requires the management of </a:t>
            </a:r>
            <a:r>
              <a:rPr lang="en-US" sz="1200" b="1" kern="1200" dirty="0">
                <a:solidFill>
                  <a:schemeClr val="tx1"/>
                </a:solidFill>
                <a:effectLst/>
                <a:latin typeface="+mn-lt"/>
                <a:ea typeface="+mn-ea"/>
                <a:cs typeface="+mn-cs"/>
              </a:rPr>
              <a:t>co-morbidities</a:t>
            </a:r>
            <a:r>
              <a:rPr lang="en-US" sz="1200" kern="1200" dirty="0">
                <a:solidFill>
                  <a:schemeClr val="tx1"/>
                </a:solidFill>
                <a:effectLst/>
                <a:latin typeface="+mn-lt"/>
                <a:ea typeface="+mn-ea"/>
                <a:cs typeface="+mn-cs"/>
              </a:rPr>
              <a:t>. Co-morbidities refer to additional chronic conditions – such as heart disease, diabetes, depression, and arthritis – that are present in combination with a primary disease. People with Alzheimer’s and other dementias are </a:t>
            </a:r>
            <a:r>
              <a:rPr lang="en-US" sz="1200" b="1" kern="1200" dirty="0">
                <a:solidFill>
                  <a:schemeClr val="tx1"/>
                </a:solidFill>
                <a:effectLst/>
                <a:latin typeface="+mn-lt"/>
                <a:ea typeface="+mn-ea"/>
                <a:cs typeface="+mn-cs"/>
              </a:rPr>
              <a:t>more likely</a:t>
            </a:r>
            <a:r>
              <a:rPr lang="en-US" sz="1200" kern="1200" dirty="0">
                <a:solidFill>
                  <a:schemeClr val="tx1"/>
                </a:solidFill>
                <a:effectLst/>
                <a:latin typeface="+mn-lt"/>
                <a:ea typeface="+mn-ea"/>
                <a:cs typeface="+mn-cs"/>
              </a:rPr>
              <a:t> to have co-morbidities than other older people without dementia. It is estimated that more than 95% of people with dementia have one or more chronic conditions.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cognitive problems associated with Alzheimer’s and dementia can lead to </a:t>
            </a:r>
            <a:r>
              <a:rPr lang="en-US" sz="1200" b="1" kern="1200" dirty="0">
                <a:solidFill>
                  <a:schemeClr val="tx1"/>
                </a:solidFill>
                <a:effectLst/>
                <a:latin typeface="+mn-lt"/>
                <a:ea typeface="+mn-ea"/>
                <a:cs typeface="+mn-cs"/>
              </a:rPr>
              <a:t>poor self-management</a:t>
            </a:r>
            <a:r>
              <a:rPr lang="en-US" sz="1200" kern="1200" dirty="0">
                <a:solidFill>
                  <a:schemeClr val="tx1"/>
                </a:solidFill>
                <a:effectLst/>
                <a:latin typeface="+mn-lt"/>
                <a:ea typeface="+mn-ea"/>
                <a:cs typeface="+mn-cs"/>
              </a:rPr>
              <a:t> of co-morbidities. On average, people with dementia have twice as many </a:t>
            </a:r>
            <a:r>
              <a:rPr lang="en-US" sz="1200" b="1" kern="1200" dirty="0">
                <a:solidFill>
                  <a:schemeClr val="tx1"/>
                </a:solidFill>
                <a:effectLst/>
                <a:latin typeface="+mn-lt"/>
                <a:ea typeface="+mn-ea"/>
                <a:cs typeface="+mn-cs"/>
              </a:rPr>
              <a:t>hospital stays</a:t>
            </a:r>
            <a:r>
              <a:rPr lang="en-US" sz="1200" kern="1200" dirty="0">
                <a:solidFill>
                  <a:schemeClr val="tx1"/>
                </a:solidFill>
                <a:effectLst/>
                <a:latin typeface="+mn-lt"/>
                <a:ea typeface="+mn-ea"/>
                <a:cs typeface="+mn-cs"/>
              </a:rPr>
              <a:t> and have significantly higher </a:t>
            </a:r>
            <a:r>
              <a:rPr lang="en-US" sz="1200" b="1" kern="1200" dirty="0">
                <a:solidFill>
                  <a:schemeClr val="tx1"/>
                </a:solidFill>
                <a:effectLst/>
                <a:latin typeface="+mn-lt"/>
                <a:ea typeface="+mn-ea"/>
                <a:cs typeface="+mn-cs"/>
              </a:rPr>
              <a:t>Medicare costs</a:t>
            </a:r>
            <a:r>
              <a:rPr lang="en-US" sz="1200" kern="1200" dirty="0">
                <a:solidFill>
                  <a:schemeClr val="tx1"/>
                </a:solidFill>
                <a:effectLst/>
                <a:latin typeface="+mn-lt"/>
                <a:ea typeface="+mn-ea"/>
                <a:cs typeface="+mn-cs"/>
              </a:rPr>
              <a:t> of other older people.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of the hospitalizations are not for Alzheimer’s itself, but for these other conditions that are often complicated by, or result from, Alzheimer’s, such as falls. Many of these hospitalizations are preventable (or potentially avoidable) with better quality care and management of co-morbidities and injury risks.</a:t>
            </a:r>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33</a:t>
            </a:fld>
            <a:endParaRPr lang="en-US" dirty="0"/>
          </a:p>
        </p:txBody>
      </p:sp>
    </p:spTree>
    <p:extLst>
      <p:ext uri="{BB962C8B-B14F-4D97-AF65-F5344CB8AC3E}">
        <p14:creationId xmlns:p14="http://schemas.microsoft.com/office/powerpoint/2010/main" val="1824719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People with younger-onset dementia may </a:t>
            </a:r>
            <a:r>
              <a:rPr lang="en-US" sz="1200" b="1" kern="1200" dirty="0">
                <a:solidFill>
                  <a:schemeClr val="tx1"/>
                </a:solidFill>
                <a:effectLst/>
                <a:latin typeface="+mn-lt"/>
                <a:ea typeface="+mn-ea"/>
                <a:cs typeface="+mn-cs"/>
              </a:rPr>
              <a:t>lose income and savings</a:t>
            </a:r>
            <a:r>
              <a:rPr lang="en-US" sz="1200" kern="1200" dirty="0">
                <a:solidFill>
                  <a:schemeClr val="tx1"/>
                </a:solidFill>
                <a:effectLst/>
                <a:latin typeface="+mn-lt"/>
                <a:ea typeface="+mn-ea"/>
                <a:cs typeface="+mn-cs"/>
              </a:rPr>
              <a:t> when they become unable to work. Those with dementia at any age may need to pay for additional services, especially as the disease progresses.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 need for care intensifies, many people with Alzheimer’s and dementia may live in nursing homes for long periods of time. The financial burden of this care can result in turning to </a:t>
            </a:r>
            <a:r>
              <a:rPr lang="en-US" sz="1200" b="1" kern="1200" dirty="0">
                <a:solidFill>
                  <a:schemeClr val="tx1"/>
                </a:solidFill>
                <a:effectLst/>
                <a:latin typeface="+mn-lt"/>
                <a:ea typeface="+mn-ea"/>
                <a:cs typeface="+mn-cs"/>
              </a:rPr>
              <a:t>Medicaid</a:t>
            </a:r>
            <a:r>
              <a:rPr lang="en-US" sz="1200" kern="1200" dirty="0">
                <a:solidFill>
                  <a:schemeClr val="tx1"/>
                </a:solidFill>
                <a:effectLst/>
                <a:latin typeface="+mn-lt"/>
                <a:ea typeface="+mn-ea"/>
                <a:cs typeface="+mn-cs"/>
              </a:rPr>
              <a:t> and other </a:t>
            </a:r>
            <a:r>
              <a:rPr lang="en-US" sz="1200" b="1" kern="1200" dirty="0">
                <a:solidFill>
                  <a:schemeClr val="tx1"/>
                </a:solidFill>
                <a:effectLst/>
                <a:latin typeface="+mn-lt"/>
                <a:ea typeface="+mn-ea"/>
                <a:cs typeface="+mn-cs"/>
              </a:rPr>
              <a:t>public programs</a:t>
            </a:r>
            <a:r>
              <a:rPr lang="en-US" sz="1200" kern="1200" dirty="0">
                <a:solidFill>
                  <a:schemeClr val="tx1"/>
                </a:solidFill>
                <a:effectLst/>
                <a:latin typeface="+mn-lt"/>
                <a:ea typeface="+mn-ea"/>
                <a:cs typeface="+mn-cs"/>
              </a:rPr>
              <a:t> to help pay for their services and support.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with dementia report being </a:t>
            </a:r>
            <a:r>
              <a:rPr lang="en-US" sz="1200" b="1" kern="1200" dirty="0">
                <a:solidFill>
                  <a:schemeClr val="tx1"/>
                </a:solidFill>
                <a:effectLst/>
                <a:latin typeface="+mn-lt"/>
                <a:ea typeface="+mn-ea"/>
                <a:cs typeface="+mn-cs"/>
              </a:rPr>
              <a:t>afraid</a:t>
            </a:r>
            <a:r>
              <a:rPr lang="en-US" sz="1200" kern="1200" dirty="0">
                <a:solidFill>
                  <a:schemeClr val="tx1"/>
                </a:solidFill>
                <a:effectLst/>
                <a:latin typeface="+mn-lt"/>
                <a:ea typeface="+mn-ea"/>
                <a:cs typeface="+mn-cs"/>
              </a:rPr>
              <a:t> of the reactions of others and a </a:t>
            </a:r>
            <a:r>
              <a:rPr lang="en-US" sz="1200" b="1" kern="1200" dirty="0">
                <a:solidFill>
                  <a:schemeClr val="tx1"/>
                </a:solidFill>
                <a:effectLst/>
                <a:latin typeface="+mn-lt"/>
                <a:ea typeface="+mn-ea"/>
                <a:cs typeface="+mn-cs"/>
              </a:rPr>
              <a:t>lower perceived status</a:t>
            </a:r>
            <a:r>
              <a:rPr lang="en-US" sz="1200" kern="1200" dirty="0">
                <a:solidFill>
                  <a:schemeClr val="tx1"/>
                </a:solidFill>
                <a:effectLst/>
                <a:latin typeface="+mn-lt"/>
                <a:ea typeface="+mn-ea"/>
                <a:cs typeface="+mn-cs"/>
              </a:rPr>
              <a:t> within society because of the diagnosis. The stigma associated with dementia may contribute to </a:t>
            </a:r>
            <a:r>
              <a:rPr lang="en-US" sz="1200" b="1" kern="1200" dirty="0">
                <a:solidFill>
                  <a:schemeClr val="tx1"/>
                </a:solidFill>
                <a:effectLst/>
                <a:latin typeface="+mn-lt"/>
                <a:ea typeface="+mn-ea"/>
                <a:cs typeface="+mn-cs"/>
              </a:rPr>
              <a:t>social exclusion</a:t>
            </a:r>
            <a:r>
              <a:rPr lang="en-US" sz="1200" kern="1200" dirty="0">
                <a:solidFill>
                  <a:schemeClr val="tx1"/>
                </a:solidFill>
                <a:effectLst/>
                <a:latin typeface="+mn-lt"/>
                <a:ea typeface="+mn-ea"/>
                <a:cs typeface="+mn-cs"/>
              </a:rPr>
              <a:t>, a reluctance to seek </a:t>
            </a:r>
            <a:r>
              <a:rPr lang="en-US" sz="1200" b="1" kern="1200" dirty="0">
                <a:solidFill>
                  <a:schemeClr val="tx1"/>
                </a:solidFill>
                <a:effectLst/>
                <a:latin typeface="+mn-lt"/>
                <a:ea typeface="+mn-ea"/>
                <a:cs typeface="+mn-cs"/>
              </a:rPr>
              <a:t>help </a:t>
            </a:r>
            <a:r>
              <a:rPr lang="en-US" sz="1200" kern="1200" dirty="0">
                <a:solidFill>
                  <a:schemeClr val="tx1"/>
                </a:solidFill>
                <a:effectLst/>
                <a:latin typeface="+mn-lt"/>
                <a:ea typeface="+mn-ea"/>
                <a:cs typeface="+mn-cs"/>
              </a:rPr>
              <a:t>or even a diagnosis, a sense of </a:t>
            </a:r>
            <a:r>
              <a:rPr lang="en-US" sz="1200" b="1" kern="1200" dirty="0">
                <a:solidFill>
                  <a:schemeClr val="tx1"/>
                </a:solidFill>
                <a:effectLst/>
                <a:latin typeface="+mn-lt"/>
                <a:ea typeface="+mn-ea"/>
                <a:cs typeface="+mn-cs"/>
              </a:rPr>
              <a:t>shame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inadequacy</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low self-esteem</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with Alzheimer’s and other dementias tend to be especially </a:t>
            </a:r>
            <a:r>
              <a:rPr lang="en-US" sz="1200" b="1" kern="1200" dirty="0">
                <a:solidFill>
                  <a:schemeClr val="tx1"/>
                </a:solidFill>
                <a:effectLst/>
                <a:latin typeface="+mn-lt"/>
                <a:ea typeface="+mn-ea"/>
                <a:cs typeface="+mn-cs"/>
              </a:rPr>
              <a:t>vulnerable to abuse</a:t>
            </a:r>
            <a:r>
              <a:rPr lang="en-US" sz="1200" kern="1200" dirty="0">
                <a:solidFill>
                  <a:schemeClr val="tx1"/>
                </a:solidFill>
                <a:effectLst/>
                <a:latin typeface="+mn-lt"/>
                <a:ea typeface="+mn-ea"/>
                <a:cs typeface="+mn-cs"/>
              </a:rPr>
              <a:t> because the disease may prevent them from reporting the abuse or recognizing it.  Abuse can occur anywhere, including at home and in care settings. Abuse can take many forms: physical or emotional abuse, neglect, and/or financial misuse.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unique aspect of Alzheimer’s is the level of care that must be provided as the disease progresses and the stress this can put on the caregiver. An individual with Alzheimer’s will need ever-increasing levels of care. Most people with Alzheimer’s disease have a primary caregiver – often a family member – who is crucial to ensuring appropriate care. As the person with Alzheimer’s declines, the primary caregiver often takes on an increasing role in advocating for and attending to all aspects of the person’s health and well-being as well as all their financial affairs. Given the level, duration, and intensity of care needed, caregivers for people with dementia have a greater burden of care than non-dementia caregivers.</a:t>
            </a:r>
          </a:p>
          <a:p>
            <a:pPr eaLnBrk="1" fontAlgn="auto" hangingPunct="1">
              <a:spcBef>
                <a:spcPts val="0"/>
              </a:spcBef>
              <a:spcAft>
                <a:spcPts val="0"/>
              </a:spcAft>
              <a:defRPr/>
            </a:pPr>
            <a:endParaRPr lang="en-US" dirty="0"/>
          </a:p>
        </p:txBody>
      </p:sp>
      <p:sp>
        <p:nvSpPr>
          <p:cNvPr id="6" name="Header Placeholder 5"/>
          <p:cNvSpPr>
            <a:spLocks noGrp="1"/>
          </p:cNvSpPr>
          <p:nvPr>
            <p:ph type="hdr" sz="quarter" idx="10"/>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fld id="{ADB8103C-4441-4391-887F-5757FC6E4E92}" type="slidenum">
              <a:rPr lang="en-US" smtClean="0"/>
              <a:pPr>
                <a:defRPr/>
              </a:pPr>
              <a:t>34</a:t>
            </a:fld>
            <a:endParaRPr lang="en-US" dirty="0"/>
          </a:p>
        </p:txBody>
      </p:sp>
    </p:spTree>
    <p:extLst>
      <p:ext uri="{BB962C8B-B14F-4D97-AF65-F5344CB8AC3E}">
        <p14:creationId xmlns:p14="http://schemas.microsoft.com/office/powerpoint/2010/main" val="880406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term </a:t>
            </a:r>
            <a:r>
              <a:rPr lang="en-US" sz="1200" b="1" kern="1200" dirty="0">
                <a:solidFill>
                  <a:schemeClr val="tx1"/>
                </a:solidFill>
                <a:effectLst/>
                <a:latin typeface="+mn-lt"/>
                <a:ea typeface="+mn-ea"/>
                <a:cs typeface="+mn-cs"/>
              </a:rPr>
              <a:t>caregiver</a:t>
            </a:r>
            <a:r>
              <a:rPr lang="en-US" sz="1200" kern="1200" dirty="0">
                <a:solidFill>
                  <a:schemeClr val="tx1"/>
                </a:solidFill>
                <a:effectLst/>
                <a:latin typeface="+mn-lt"/>
                <a:ea typeface="+mn-ea"/>
                <a:cs typeface="+mn-cs"/>
              </a:rPr>
              <a:t> is used to describe a person who provides a level of care and support for another that exceeds typical responsibilities of daily life.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Caregiving responsibilities, especially in the moderate and severe stages, often include: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Helping with </a:t>
            </a:r>
            <a:r>
              <a:rPr lang="en-US" sz="1200" b="1" kern="1200" dirty="0">
                <a:solidFill>
                  <a:schemeClr val="tx1"/>
                </a:solidFill>
                <a:effectLst/>
                <a:latin typeface="+mn-lt"/>
                <a:ea typeface="+mn-ea"/>
                <a:cs typeface="+mn-cs"/>
              </a:rPr>
              <a:t>dressing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bathing</a:t>
            </a:r>
            <a:r>
              <a:rPr lang="en-US" sz="1200" kern="1200" dirty="0">
                <a:solidFill>
                  <a:schemeClr val="tx1"/>
                </a:solidFill>
                <a:effectLst/>
                <a:latin typeface="+mn-lt"/>
                <a:ea typeface="+mn-ea"/>
                <a:cs typeface="+mn-cs"/>
              </a:rPr>
              <a:t>, using the </a:t>
            </a:r>
            <a:r>
              <a:rPr lang="en-US" sz="1200" b="1" kern="1200" dirty="0">
                <a:solidFill>
                  <a:schemeClr val="tx1"/>
                </a:solidFill>
                <a:effectLst/>
                <a:latin typeface="+mn-lt"/>
                <a:ea typeface="+mn-ea"/>
                <a:cs typeface="+mn-cs"/>
              </a:rPr>
              <a:t>toilet</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eating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Shopping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meal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preparation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transportation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medication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management</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financial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management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Providing </a:t>
            </a:r>
            <a:r>
              <a:rPr lang="en-US" sz="1200" b="1" kern="1200" dirty="0">
                <a:solidFill>
                  <a:schemeClr val="tx1"/>
                </a:solidFill>
                <a:effectLst/>
                <a:latin typeface="+mn-lt"/>
                <a:ea typeface="+mn-ea"/>
                <a:cs typeface="+mn-cs"/>
              </a:rPr>
              <a:t>emotional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support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with Alzheimer’s require </a:t>
            </a:r>
            <a:r>
              <a:rPr lang="en-US" sz="1200" b="1" kern="1200" dirty="0">
                <a:solidFill>
                  <a:schemeClr val="tx1"/>
                </a:solidFill>
                <a:effectLst/>
                <a:latin typeface="+mn-lt"/>
                <a:ea typeface="+mn-ea"/>
                <a:cs typeface="+mn-cs"/>
              </a:rPr>
              <a:t>increasing levels of care</a:t>
            </a:r>
            <a:r>
              <a:rPr lang="en-US" sz="1200" kern="1200" dirty="0">
                <a:solidFill>
                  <a:schemeClr val="tx1"/>
                </a:solidFill>
                <a:effectLst/>
                <a:latin typeface="+mn-lt"/>
                <a:ea typeface="+mn-ea"/>
                <a:cs typeface="+mn-cs"/>
              </a:rPr>
              <a:t> as the disease progresses; more severe stages may require constant supervision and result in complete dependence on caregivers (paid or unpaid).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Being a caregiver for someone with Alzheimer’s can take a significant </a:t>
            </a:r>
            <a:r>
              <a:rPr lang="en-US" sz="1200" b="1" kern="1200" dirty="0">
                <a:solidFill>
                  <a:schemeClr val="tx1"/>
                </a:solidFill>
                <a:effectLst/>
                <a:latin typeface="+mn-lt"/>
                <a:ea typeface="+mn-ea"/>
                <a:cs typeface="+mn-cs"/>
              </a:rPr>
              <a:t>physical</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emotional</a:t>
            </a:r>
            <a:r>
              <a:rPr lang="en-US" sz="1200" kern="1200" dirty="0">
                <a:solidFill>
                  <a:schemeClr val="tx1"/>
                </a:solidFill>
                <a:effectLst/>
                <a:latin typeface="+mn-lt"/>
                <a:ea typeface="+mn-ea"/>
                <a:cs typeface="+mn-cs"/>
              </a:rPr>
              <a:t> toll.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Caregivers of someone with Alzheimer’s or other dementias are at increased risk for negative health impacts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Nearly 60% of Alzheimer’s and dementia caregivers rate the emotional stress of caregiving as high or very high </a:t>
            </a:r>
          </a:p>
          <a:p>
            <a:pPr eaLnBrk="1" fontAlgn="auto" hangingPunct="1">
              <a:spcBef>
                <a:spcPts val="0"/>
              </a:spcBef>
              <a:spcAft>
                <a:spcPts val="0"/>
              </a:spcAft>
              <a:defRPr/>
            </a:pPr>
            <a:endParaRPr lang="en-US" dirty="0"/>
          </a:p>
        </p:txBody>
      </p:sp>
      <p:sp>
        <p:nvSpPr>
          <p:cNvPr id="6" name="Header Placeholder 5"/>
          <p:cNvSpPr>
            <a:spLocks noGrp="1"/>
          </p:cNvSpPr>
          <p:nvPr>
            <p:ph type="hdr" sz="quarter" idx="10"/>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fld id="{ADB8103C-4441-4391-887F-5757FC6E4E92}" type="slidenum">
              <a:rPr lang="en-US" smtClean="0"/>
              <a:pPr>
                <a:defRPr/>
              </a:pPr>
              <a:t>35</a:t>
            </a:fld>
            <a:endParaRPr lang="en-US" dirty="0"/>
          </a:p>
        </p:txBody>
      </p:sp>
    </p:spTree>
    <p:extLst>
      <p:ext uri="{BB962C8B-B14F-4D97-AF65-F5344CB8AC3E}">
        <p14:creationId xmlns:p14="http://schemas.microsoft.com/office/powerpoint/2010/main" val="3230574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(see module 3 for more information)</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Public health plays an important part in addressing Alzheimer’s.</a:t>
            </a:r>
            <a:r>
              <a:rPr lang="en-US" sz="1200" b="1"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Four key public health intervention tools that can reduce the burden of Alzheimer’s disease are: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Surveillance/monitoring</a:t>
            </a:r>
            <a:r>
              <a:rPr lang="en-US" sz="1200" kern="1200" dirty="0">
                <a:solidFill>
                  <a:schemeClr val="tx1"/>
                </a:solidFill>
                <a:effectLst/>
                <a:latin typeface="+mn-lt"/>
                <a:ea typeface="+mn-ea"/>
                <a:cs typeface="+mn-cs"/>
              </a:rPr>
              <a:t> that allows public health to compile data and use it to: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Develop interventions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Inform public policy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Guide research</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Educate populations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Promoting primary prevention</a:t>
            </a:r>
            <a:r>
              <a:rPr lang="en-US" sz="1200" kern="1200" dirty="0">
                <a:solidFill>
                  <a:schemeClr val="tx1"/>
                </a:solidFill>
                <a:effectLst/>
                <a:latin typeface="+mn-lt"/>
                <a:ea typeface="+mn-ea"/>
                <a:cs typeface="+mn-cs"/>
              </a:rPr>
              <a:t> can be used to promote </a:t>
            </a:r>
            <a:r>
              <a:rPr lang="en-US" sz="1200" b="1" kern="1200" dirty="0">
                <a:solidFill>
                  <a:schemeClr val="tx1"/>
                </a:solidFill>
                <a:effectLst/>
                <a:latin typeface="+mn-lt"/>
                <a:ea typeface="+mn-ea"/>
                <a:cs typeface="+mn-cs"/>
              </a:rPr>
              <a:t>risk</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reduction</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promote cognitive health</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Public health may play an important role increasing </a:t>
            </a:r>
            <a:r>
              <a:rPr lang="en-US" sz="1200" b="1" kern="1200" dirty="0">
                <a:solidFill>
                  <a:schemeClr val="tx1"/>
                </a:solidFill>
                <a:effectLst/>
                <a:latin typeface="+mn-lt"/>
                <a:ea typeface="+mn-ea"/>
                <a:cs typeface="+mn-cs"/>
              </a:rPr>
              <a:t>early detection and diagnosis</a:t>
            </a:r>
            <a:r>
              <a:rPr lang="en-US" sz="1200" kern="1200" dirty="0">
                <a:solidFill>
                  <a:schemeClr val="tx1"/>
                </a:solidFill>
                <a:effectLst/>
                <a:latin typeface="+mn-lt"/>
                <a:ea typeface="+mn-ea"/>
                <a:cs typeface="+mn-cs"/>
              </a:rPr>
              <a:t> of Alzheimer’s disease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Safety and quality of care:</a:t>
            </a:r>
            <a:r>
              <a:rPr lang="en-US" sz="1200" kern="1200" dirty="0">
                <a:solidFill>
                  <a:schemeClr val="tx1"/>
                </a:solidFill>
                <a:effectLst/>
                <a:latin typeface="+mn-lt"/>
                <a:ea typeface="+mn-ea"/>
                <a:cs typeface="+mn-cs"/>
              </a:rPr>
              <a:t> Caring for those with Alzheimer’s and dementia requires specialized knowledge about the disease continuum and skill to effectively communicate and care for individuals and their family caregivers. Providing training for health care providers and caregivers can increase the quality care for and safety of the individual, as well as help caregivers sustain their role. Information sharing is also important for those in the community who may interact with individuals with Alzheimer’s such as first responders, public transportation providers, pharmacies, faith communities, etc.</a:t>
            </a:r>
          </a:p>
        </p:txBody>
      </p:sp>
      <p:sp>
        <p:nvSpPr>
          <p:cNvPr id="6" name="Header Placeholder 5"/>
          <p:cNvSpPr>
            <a:spLocks noGrp="1"/>
          </p:cNvSpPr>
          <p:nvPr>
            <p:ph type="hdr" sz="quarter" idx="10"/>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fld id="{ADB8103C-4441-4391-887F-5757FC6E4E92}" type="slidenum">
              <a:rPr lang="en-US" smtClean="0"/>
              <a:pPr>
                <a:defRPr/>
              </a:pPr>
              <a:t>36</a:t>
            </a:fld>
            <a:endParaRPr lang="en-US" dirty="0"/>
          </a:p>
        </p:txBody>
      </p:sp>
    </p:spTree>
    <p:extLst>
      <p:ext uri="{BB962C8B-B14F-4D97-AF65-F5344CB8AC3E}">
        <p14:creationId xmlns:p14="http://schemas.microsoft.com/office/powerpoint/2010/main" val="41919100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(see module 4 for more information)</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Public health also has a role to play in supporting dementia capable systems and dementia friendly communities. At a larger level, states, and communities can become dementia capable in accommodating the needs of a population with Alzheimer’s and other dementias.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dementia capable system</a:t>
            </a:r>
            <a:r>
              <a:rPr lang="en-US" sz="1200" kern="1200" dirty="0">
                <a:solidFill>
                  <a:schemeClr val="tx1"/>
                </a:solidFill>
                <a:effectLst/>
                <a:latin typeface="+mn-lt"/>
                <a:ea typeface="+mn-ea"/>
                <a:cs typeface="+mn-cs"/>
              </a:rPr>
              <a:t> is a system or infrastructure that works to meet the needs of a people with dementia and their caregivers through providing education, support, and services.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Public health can contribute to a </a:t>
            </a:r>
            <a:r>
              <a:rPr lang="en-US" sz="1200" b="1" kern="1200" dirty="0">
                <a:solidFill>
                  <a:schemeClr val="tx1"/>
                </a:solidFill>
                <a:effectLst/>
                <a:latin typeface="+mn-lt"/>
                <a:ea typeface="+mn-ea"/>
                <a:cs typeface="+mn-cs"/>
              </a:rPr>
              <a:t>dementia capable system</a:t>
            </a:r>
            <a:r>
              <a:rPr lang="en-US" sz="1200" kern="1200" dirty="0">
                <a:solidFill>
                  <a:schemeClr val="tx1"/>
                </a:solidFill>
                <a:effectLst/>
                <a:latin typeface="+mn-lt"/>
                <a:ea typeface="+mn-ea"/>
                <a:cs typeface="+mn-cs"/>
              </a:rPr>
              <a:t> through: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Ensuring access to </a:t>
            </a:r>
            <a:r>
              <a:rPr lang="en-US" sz="1200" b="1" kern="1200" dirty="0">
                <a:solidFill>
                  <a:schemeClr val="tx1"/>
                </a:solidFill>
                <a:effectLst/>
                <a:latin typeface="+mn-lt"/>
                <a:ea typeface="+mn-ea"/>
                <a:cs typeface="+mn-cs"/>
              </a:rPr>
              <a:t>support services</a:t>
            </a:r>
            <a:r>
              <a:rPr lang="en-US" sz="1200" kern="1200" dirty="0">
                <a:solidFill>
                  <a:schemeClr val="tx1"/>
                </a:solidFill>
                <a:effectLst/>
                <a:latin typeface="+mn-lt"/>
                <a:ea typeface="+mn-ea"/>
                <a:cs typeface="+mn-cs"/>
              </a:rPr>
              <a:t> for people with dementia and their caregivers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Workforce </a:t>
            </a:r>
            <a:r>
              <a:rPr lang="en-US" sz="1200" b="1" kern="1200" dirty="0">
                <a:solidFill>
                  <a:schemeClr val="tx1"/>
                </a:solidFill>
                <a:effectLst/>
                <a:latin typeface="+mn-lt"/>
                <a:ea typeface="+mn-ea"/>
                <a:cs typeface="+mn-cs"/>
              </a:rPr>
              <a:t>training</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education</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Public health can also support the creation of </a:t>
            </a:r>
            <a:r>
              <a:rPr lang="en-US" sz="1200" b="1" kern="1200" dirty="0">
                <a:solidFill>
                  <a:schemeClr val="tx1"/>
                </a:solidFill>
                <a:effectLst/>
                <a:latin typeface="+mn-lt"/>
                <a:ea typeface="+mn-ea"/>
                <a:cs typeface="+mn-cs"/>
              </a:rPr>
              <a:t>dementia friendly communities</a:t>
            </a:r>
            <a:r>
              <a:rPr lang="en-US" sz="1200" kern="1200" dirty="0">
                <a:solidFill>
                  <a:schemeClr val="tx1"/>
                </a:solidFill>
                <a:effectLst/>
                <a:latin typeface="+mn-lt"/>
                <a:ea typeface="+mn-ea"/>
                <a:cs typeface="+mn-cs"/>
              </a:rPr>
              <a:t>. These are cross-sector, community-wide efforts to have support services, resources, and safe environments that allow people with dementia and their caregivers to stay connected to the community. This can include enhancing support services and resources, addressing accessibility and mobility issues, providing dementia training for health care, police, EMS, and firefighters, and providing resources to support family caregivers such as respite care services.</a:t>
            </a:r>
          </a:p>
          <a:p>
            <a:pPr eaLnBrk="1" fontAlgn="auto" hangingPunct="1">
              <a:spcBef>
                <a:spcPts val="0"/>
              </a:spcBef>
              <a:spcAft>
                <a:spcPts val="0"/>
              </a:spcAft>
              <a:defRPr/>
            </a:pPr>
            <a:endParaRPr lang="en-US" dirty="0"/>
          </a:p>
        </p:txBody>
      </p:sp>
      <p:sp>
        <p:nvSpPr>
          <p:cNvPr id="6" name="Header Placeholder 5"/>
          <p:cNvSpPr>
            <a:spLocks noGrp="1"/>
          </p:cNvSpPr>
          <p:nvPr>
            <p:ph type="hdr" sz="quarter" idx="10"/>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fld id="{ADB8103C-4441-4391-887F-5757FC6E4E92}" type="slidenum">
              <a:rPr lang="en-US" smtClean="0"/>
              <a:pPr>
                <a:defRPr/>
              </a:pPr>
              <a:t>37</a:t>
            </a:fld>
            <a:endParaRPr lang="en-US" dirty="0"/>
          </a:p>
        </p:txBody>
      </p:sp>
    </p:spTree>
    <p:extLst>
      <p:ext uri="{BB962C8B-B14F-4D97-AF65-F5344CB8AC3E}">
        <p14:creationId xmlns:p14="http://schemas.microsoft.com/office/powerpoint/2010/main" val="4002587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For more information on the topics covered in this presentation, please go to the Alzheimer’s Association website at </a:t>
            </a:r>
            <a:r>
              <a:rPr lang="en-US" sz="1200" u="sng" kern="1200" dirty="0">
                <a:solidFill>
                  <a:schemeClr val="tx1"/>
                </a:solidFill>
                <a:effectLst/>
                <a:latin typeface="+mn-lt"/>
                <a:ea typeface="+mn-ea"/>
                <a:cs typeface="+mn-cs"/>
                <a:hlinkClick r:id="rId3"/>
              </a:rPr>
              <a:t>http://www.alz.org</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the Centers for Disease Control and Prevention’s Alzheimer’s Disease and Healthy Aging Program at </a:t>
            </a:r>
            <a:r>
              <a:rPr lang="en-US" sz="1200" u="sng" kern="1200" dirty="0">
                <a:solidFill>
                  <a:schemeClr val="tx1"/>
                </a:solidFill>
                <a:effectLst/>
                <a:latin typeface="+mn-lt"/>
                <a:ea typeface="+mn-ea"/>
                <a:cs typeface="+mn-cs"/>
                <a:hlinkClick r:id="rId4"/>
              </a:rPr>
              <a:t>https://www.cdc.gov/aging/</a:t>
            </a:r>
            <a:r>
              <a:rPr lang="en-US" sz="1200" kern="1200" dirty="0">
                <a:solidFill>
                  <a:schemeClr val="tx1"/>
                </a:solidFill>
                <a:effectLst/>
                <a:latin typeface="+mn-lt"/>
                <a:ea typeface="+mn-ea"/>
                <a:cs typeface="+mn-cs"/>
              </a:rPr>
              <a:t>. There you can find resources, latest research and information.</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38</a:t>
            </a:fld>
            <a:endParaRPr lang="en-US" dirty="0"/>
          </a:p>
        </p:txBody>
      </p:sp>
    </p:spTree>
    <p:extLst>
      <p:ext uri="{BB962C8B-B14F-4D97-AF65-F5344CB8AC3E}">
        <p14:creationId xmlns:p14="http://schemas.microsoft.com/office/powerpoint/2010/main" val="1939281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(this slide can be edited as needed or removed)</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content in this presentation supports the development of the following competencies:</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Academy for Gerontology in Higher Education (AGHE)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1.2.1 Distinguish normal biological aging changes from pathology including genetic factors.</a:t>
            </a:r>
          </a:p>
          <a:p>
            <a:pPr lvl="0"/>
            <a:r>
              <a:rPr lang="en-US" sz="1200" kern="1200" dirty="0">
                <a:solidFill>
                  <a:schemeClr val="tx1"/>
                </a:solidFill>
                <a:effectLst/>
                <a:latin typeface="+mn-lt"/>
                <a:ea typeface="+mn-ea"/>
                <a:cs typeface="+mn-cs"/>
              </a:rPr>
              <a:t>1.2.4 Recognize common late-life syndromes and diseases and their related bio-psycho-social risk and protective factors.</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Council on Education for Public Health (CEPH) Foundational Competencies: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Locate, use, evaluate and synthesize public health information (bachelor’s level)</a:t>
            </a:r>
          </a:p>
          <a:p>
            <a:pPr lvl="0"/>
            <a:r>
              <a:rPr lang="en-US" sz="1200" kern="1200" dirty="0">
                <a:solidFill>
                  <a:schemeClr val="tx1"/>
                </a:solidFill>
                <a:effectLst/>
                <a:latin typeface="+mn-lt"/>
                <a:ea typeface="+mn-ea"/>
                <a:cs typeface="+mn-cs"/>
              </a:rPr>
              <a:t>4. Interpret results of data analysis for public health research, policy or practice (master’s-level)</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Council on Linkages Between Academia and Public Health Practice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1A1. Describes factors affecting the health of a community (e.g., equity, income, education, environment)</a:t>
            </a:r>
          </a:p>
          <a:p>
            <a:endParaRPr lang="en-US" dirty="0"/>
          </a:p>
        </p:txBody>
      </p:sp>
      <p:sp>
        <p:nvSpPr>
          <p:cNvPr id="8" name="Header Placeholder 7"/>
          <p:cNvSpPr>
            <a:spLocks noGrp="1"/>
          </p:cNvSpPr>
          <p:nvPr>
            <p:ph type="hdr" sz="quarter"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ADB8103C-4441-4391-887F-5757FC6E4E92}" type="slidenum">
              <a:rPr lang="en-US" smtClean="0"/>
              <a:pPr>
                <a:defRPr/>
              </a:pPr>
              <a:t>39</a:t>
            </a:fld>
            <a:endParaRPr lang="en-US" dirty="0"/>
          </a:p>
        </p:txBody>
      </p:sp>
    </p:spTree>
    <p:extLst>
      <p:ext uri="{BB962C8B-B14F-4D97-AF65-F5344CB8AC3E}">
        <p14:creationId xmlns:p14="http://schemas.microsoft.com/office/powerpoint/2010/main" val="4190159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understand what happens to a person when he or she develops Alzheimer’s or dementia, it is helpful to first consider </a:t>
            </a:r>
            <a:r>
              <a:rPr lang="en-US" sz="1200" b="1" kern="1200" dirty="0">
                <a:solidFill>
                  <a:schemeClr val="tx1"/>
                </a:solidFill>
                <a:effectLst/>
                <a:latin typeface="+mn-lt"/>
                <a:ea typeface="+mn-ea"/>
                <a:cs typeface="+mn-cs"/>
              </a:rPr>
              <a:t>cognitive health</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Cognition</a:t>
            </a:r>
            <a:r>
              <a:rPr lang="en-US" sz="1200" kern="1200" dirty="0">
                <a:solidFill>
                  <a:schemeClr val="tx1"/>
                </a:solidFill>
                <a:effectLst/>
                <a:latin typeface="+mn-lt"/>
                <a:ea typeface="+mn-ea"/>
                <a:cs typeface="+mn-cs"/>
              </a:rPr>
              <a:t> refers to the ability to think, learn, solve problems, and remember.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Cognitive health</a:t>
            </a:r>
            <a:r>
              <a:rPr lang="en-US" sz="1200" kern="1200" dirty="0">
                <a:solidFill>
                  <a:schemeClr val="tx1"/>
                </a:solidFill>
                <a:effectLst/>
                <a:latin typeface="+mn-lt"/>
                <a:ea typeface="+mn-ea"/>
                <a:cs typeface="+mn-cs"/>
              </a:rPr>
              <a:t> can be viewed along a continuum. At one end is “optimal functioning,” which refers to a healthy brain that can perform the following mental processes: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Learning new things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Intuition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Judgment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Language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Remembering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other end of the spectrum are people with severe Alzheimer’s, dementia, and other brain injuries with limited cognitive functioning. </a:t>
            </a:r>
            <a:endParaRPr lang="en-US" dirty="0"/>
          </a:p>
        </p:txBody>
      </p:sp>
      <p:sp>
        <p:nvSpPr>
          <p:cNvPr id="6" name="Header Placeholder 5"/>
          <p:cNvSpPr>
            <a:spLocks noGrp="1"/>
          </p:cNvSpPr>
          <p:nvPr>
            <p:ph type="hdr" sz="quarter" idx="10"/>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fld id="{ADB8103C-4441-4391-887F-5757FC6E4E92}" type="slidenum">
              <a:rPr lang="en-US" smtClean="0"/>
              <a:pPr>
                <a:defRPr/>
              </a:pPr>
              <a:t>4</a:t>
            </a:fld>
            <a:endParaRPr lang="en-US" dirty="0"/>
          </a:p>
        </p:txBody>
      </p:sp>
    </p:spTree>
    <p:extLst>
      <p:ext uri="{BB962C8B-B14F-4D97-AF65-F5344CB8AC3E}">
        <p14:creationId xmlns:p14="http://schemas.microsoft.com/office/powerpoint/2010/main" val="307474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Like other organs in the human body, the brain changes as it ages. Physical structures in the brain change, and its ability to carry out various functions tends to decline.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Wisdom and expertise can increase with age, while the speed of processing information, making decisions, and recall of information can slow down.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process is known as </a:t>
            </a:r>
            <a:r>
              <a:rPr lang="en-US" sz="1200" b="1" kern="1200" dirty="0">
                <a:solidFill>
                  <a:schemeClr val="tx1"/>
                </a:solidFill>
                <a:effectLst/>
                <a:latin typeface="+mn-lt"/>
                <a:ea typeface="+mn-ea"/>
                <a:cs typeface="+mn-cs"/>
              </a:rPr>
              <a:t>cognitive aging, </a:t>
            </a:r>
            <a:r>
              <a:rPr lang="en-US" sz="1200" kern="1200" dirty="0">
                <a:solidFill>
                  <a:schemeClr val="tx1"/>
                </a:solidFill>
                <a:effectLst/>
                <a:latin typeface="+mn-lt"/>
                <a:ea typeface="+mn-ea"/>
                <a:cs typeface="+mn-cs"/>
              </a:rPr>
              <a:t>which refers to a decline in memory, decision-making, processing speed, and learning.  For example, a person might need longer to learn a new skill, have more difficulty recalling certain words or finding common items such as glasses or keys. These changes are considered a normal part of aging and varies from person to person from day to day.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changes in a person’s cognitive ability affects their daily life, it may be an indication that it is due to something other than normal aging changes.</a:t>
            </a:r>
            <a:r>
              <a:rPr lang="en-US" sz="1200" b="1" kern="1200" dirty="0">
                <a:solidFill>
                  <a:schemeClr val="tx1"/>
                </a:solidFill>
                <a:effectLst/>
                <a:latin typeface="+mn-lt"/>
                <a:ea typeface="+mn-ea"/>
                <a:cs typeface="+mn-cs"/>
              </a:rPr>
              <a:t> Subjective Cognitive Decline</a:t>
            </a:r>
            <a:r>
              <a:rPr lang="en-US" sz="1200" kern="1200" dirty="0">
                <a:solidFill>
                  <a:schemeClr val="tx1"/>
                </a:solidFill>
                <a:effectLst/>
                <a:latin typeface="+mn-lt"/>
                <a:ea typeface="+mn-ea"/>
                <a:cs typeface="+mn-cs"/>
              </a:rPr>
              <a:t> is self-reported confusion or memory loss that is happening more often or is getting worse. A growing body of evidence suggests that Subjective Cognitive Decline is one of the earliest warning signs for Alzheimer’s and other dementias. In the 2016 Behavioral Risk Factor Surveillance System (BRFSS) surveys conducted by state health departments, one in 9 adults age 45 or older reported experiencing subjective cognitive decline. Over half of those respondents reporting Subjective Cognitive Decline had not talked about their memory issues with a health care provider.</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5</a:t>
            </a:fld>
            <a:endParaRPr lang="en-US" dirty="0"/>
          </a:p>
        </p:txBody>
      </p:sp>
    </p:spTree>
    <p:extLst>
      <p:ext uri="{BB962C8B-B14F-4D97-AF65-F5344CB8AC3E}">
        <p14:creationId xmlns:p14="http://schemas.microsoft.com/office/powerpoint/2010/main" val="239165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Mild cognitive impairment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(MCI) </a:t>
            </a:r>
            <a:r>
              <a:rPr lang="en-US" sz="1200" kern="1200" dirty="0">
                <a:solidFill>
                  <a:schemeClr val="tx1"/>
                </a:solidFill>
                <a:effectLst/>
                <a:latin typeface="+mn-lt"/>
                <a:ea typeface="+mn-ea"/>
                <a:cs typeface="+mn-cs"/>
              </a:rPr>
              <a:t>is a condition in which people have memory or other thinking problems that are noticeable, but their symptoms are not severe enough to interfere with</a:t>
            </a:r>
            <a:r>
              <a:rPr lang="en-US" sz="1200" kern="1200" baseline="0" dirty="0">
                <a:solidFill>
                  <a:schemeClr val="tx1"/>
                </a:solidFill>
                <a:effectLst/>
                <a:latin typeface="+mn-lt"/>
                <a:ea typeface="+mn-ea"/>
                <a:cs typeface="+mn-cs"/>
              </a:rPr>
              <a:t> everyday activities.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Symptoms of MCI may include forgetting important information that he or she would have previously recalled easily (such as appointments, conversations, or recent events), or a decreased ability to make sound decisions, judge the time or sequence of steps needed to complete a complex task, or have trouble with visual perception.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person with MCI is at an </a:t>
            </a:r>
            <a:r>
              <a:rPr lang="en-US" sz="1200" b="1" kern="1200" dirty="0">
                <a:solidFill>
                  <a:schemeClr val="tx1"/>
                </a:solidFill>
                <a:effectLst/>
                <a:latin typeface="+mn-lt"/>
                <a:ea typeface="+mn-ea"/>
                <a:cs typeface="+mn-cs"/>
              </a:rPr>
              <a:t>increased risk</a:t>
            </a:r>
            <a:r>
              <a:rPr lang="en-US" sz="1200" kern="1200" dirty="0">
                <a:solidFill>
                  <a:schemeClr val="tx1"/>
                </a:solidFill>
                <a:effectLst/>
                <a:latin typeface="+mn-lt"/>
                <a:ea typeface="+mn-ea"/>
                <a:cs typeface="+mn-cs"/>
              </a:rPr>
              <a:t> of developing Alzheimer’s or other dementia.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some cases, however, the condition may be caused by </a:t>
            </a:r>
            <a:r>
              <a:rPr lang="en-US" sz="1200" b="1" kern="1200" dirty="0">
                <a:solidFill>
                  <a:schemeClr val="tx1"/>
                </a:solidFill>
                <a:effectLst/>
                <a:latin typeface="+mn-lt"/>
                <a:ea typeface="+mn-ea"/>
                <a:cs typeface="+mn-cs"/>
              </a:rPr>
              <a:t>external factors</a:t>
            </a:r>
            <a:r>
              <a:rPr lang="en-US" sz="1200" kern="1200" dirty="0">
                <a:solidFill>
                  <a:schemeClr val="tx1"/>
                </a:solidFill>
                <a:effectLst/>
                <a:latin typeface="+mn-lt"/>
                <a:ea typeface="+mn-ea"/>
                <a:cs typeface="+mn-cs"/>
              </a:rPr>
              <a:t>, such as medication, vitamin B12 deficiency, and depression. In these cases, the condition may be reversed if the underlying cause is addressed, reverse on its own, or remain stable. </a:t>
            </a:r>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6</a:t>
            </a:fld>
            <a:endParaRPr lang="en-US" dirty="0"/>
          </a:p>
        </p:txBody>
      </p:sp>
    </p:spTree>
    <p:extLst>
      <p:ext uri="{BB962C8B-B14F-4D97-AF65-F5344CB8AC3E}">
        <p14:creationId xmlns:p14="http://schemas.microsoft.com/office/powerpoint/2010/main" val="2318710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Further along the cognitive health continuum is </a:t>
            </a:r>
            <a:r>
              <a:rPr lang="en-US" sz="1200" b="1" kern="1200" dirty="0">
                <a:solidFill>
                  <a:schemeClr val="tx1"/>
                </a:solidFill>
                <a:effectLst/>
                <a:latin typeface="+mn-lt"/>
                <a:ea typeface="+mn-ea"/>
                <a:cs typeface="+mn-cs"/>
              </a:rPr>
              <a:t>cognitive impairment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 person has trouble with cognitive processes that begin to affect the things he or she does in everyday life, it is often referred to as </a:t>
            </a:r>
            <a:r>
              <a:rPr lang="en-US" sz="1200" b="1" kern="1200" dirty="0">
                <a:solidFill>
                  <a:schemeClr val="tx1"/>
                </a:solidFill>
                <a:effectLst/>
                <a:latin typeface="+mn-lt"/>
                <a:ea typeface="+mn-ea"/>
                <a:cs typeface="+mn-cs"/>
              </a:rPr>
              <a:t>cognitive impairment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Cognitive impairment spans a </a:t>
            </a:r>
            <a:r>
              <a:rPr lang="en-US" sz="1200" b="1" kern="1200" dirty="0">
                <a:solidFill>
                  <a:schemeClr val="tx1"/>
                </a:solidFill>
                <a:effectLst/>
                <a:latin typeface="+mn-lt"/>
                <a:ea typeface="+mn-ea"/>
                <a:cs typeface="+mn-cs"/>
              </a:rPr>
              <a:t>wide range of functioning.</a:t>
            </a:r>
            <a:r>
              <a:rPr lang="en-US" sz="1200" kern="1200" dirty="0">
                <a:solidFill>
                  <a:schemeClr val="tx1"/>
                </a:solidFill>
                <a:effectLst/>
                <a:latin typeface="+mn-lt"/>
                <a:ea typeface="+mn-ea"/>
                <a:cs typeface="+mn-cs"/>
              </a:rPr>
              <a:t> It can occur as a result of Alzheimer’s or other dementias, or with other conditions such as stroke and traumatic brain injury.</a:t>
            </a:r>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7</a:t>
            </a:fld>
            <a:endParaRPr lang="en-US" dirty="0"/>
          </a:p>
        </p:txBody>
      </p:sp>
    </p:spTree>
    <p:extLst>
      <p:ext uri="{BB962C8B-B14F-4D97-AF65-F5344CB8AC3E}">
        <p14:creationId xmlns:p14="http://schemas.microsoft.com/office/powerpoint/2010/main" val="22393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Dementia is a general term for a </a:t>
            </a:r>
            <a:r>
              <a:rPr lang="en-US" sz="1200" b="1" kern="1200" dirty="0">
                <a:solidFill>
                  <a:schemeClr val="tx1"/>
                </a:solidFill>
                <a:effectLst/>
                <a:latin typeface="+mn-lt"/>
                <a:ea typeface="+mn-ea"/>
                <a:cs typeface="+mn-cs"/>
              </a:rPr>
              <a:t>decline in mental ability</a:t>
            </a:r>
            <a:r>
              <a:rPr lang="en-US" sz="1200" kern="1200" dirty="0">
                <a:solidFill>
                  <a:schemeClr val="tx1"/>
                </a:solidFill>
                <a:effectLst/>
                <a:latin typeface="+mn-lt"/>
                <a:ea typeface="+mn-ea"/>
                <a:cs typeface="+mn-cs"/>
              </a:rPr>
              <a:t> severe enough to interfere with daily life.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Dementia is not a specific disease. Rather, it’s an overall term that describes a </a:t>
            </a:r>
            <a:r>
              <a:rPr lang="en-US" sz="1200" b="1" kern="1200" dirty="0">
                <a:solidFill>
                  <a:schemeClr val="tx1"/>
                </a:solidFill>
                <a:effectLst/>
                <a:latin typeface="+mn-lt"/>
                <a:ea typeface="+mn-ea"/>
                <a:cs typeface="+mn-cs"/>
              </a:rPr>
              <a:t>wide range of symptoms</a:t>
            </a:r>
            <a:r>
              <a:rPr lang="en-US" sz="1200" kern="1200" dirty="0">
                <a:solidFill>
                  <a:schemeClr val="tx1"/>
                </a:solidFill>
                <a:effectLst/>
                <a:latin typeface="+mn-lt"/>
                <a:ea typeface="+mn-ea"/>
                <a:cs typeface="+mn-cs"/>
              </a:rPr>
              <a:t> associated with a decline in memory or other thinking skills.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Dementia is </a:t>
            </a:r>
            <a:r>
              <a:rPr lang="en-US" sz="1200" b="1" kern="1200" dirty="0">
                <a:solidFill>
                  <a:schemeClr val="tx1"/>
                </a:solidFill>
                <a:effectLst/>
                <a:latin typeface="+mn-lt"/>
                <a:ea typeface="+mn-ea"/>
                <a:cs typeface="+mn-cs"/>
              </a:rPr>
              <a:t>NOT normal aging</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caused by </a:t>
            </a:r>
            <a:r>
              <a:rPr lang="en-US" sz="1200" b="1" kern="1200" dirty="0">
                <a:solidFill>
                  <a:schemeClr val="tx1"/>
                </a:solidFill>
                <a:effectLst/>
                <a:latin typeface="+mn-lt"/>
                <a:ea typeface="+mn-ea"/>
                <a:cs typeface="+mn-cs"/>
              </a:rPr>
              <a:t>damage</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brain cells</a:t>
            </a:r>
            <a:r>
              <a:rPr lang="en-US" sz="1200" kern="1200" dirty="0">
                <a:solidFill>
                  <a:schemeClr val="tx1"/>
                </a:solidFill>
                <a:effectLst/>
                <a:latin typeface="+mn-lt"/>
                <a:ea typeface="+mn-ea"/>
                <a:cs typeface="+mn-cs"/>
              </a:rPr>
              <a:t> from disease or trauma (such as a brain injury or stroke). This damage interferes with the ability of brain cells to communicate with each other.  When brain cells cannot communicate normally, thinking, behavior, and feelings can be affected.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dementias are progressive, meaning symptoms start out slowly and gradually get worse.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several types of dementia. Alzheimer’s is the most common cause of dementia, followed by vascular dementia.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Vascular dementia is a decline in thinking skills caused by conditions that block or reduce blood flow to the brain such as a stroke that deprives brain cells of vital oxygen and nutrients.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types of dementia include Lewy Body dementia, frontotemporal, Huntington’s disease and others. Researchers increasingly believe a large number of dementia cases are </a:t>
            </a:r>
            <a:r>
              <a:rPr lang="en-US" sz="1200" b="1" kern="1200" dirty="0">
                <a:solidFill>
                  <a:schemeClr val="tx1"/>
                </a:solidFill>
                <a:effectLst/>
                <a:latin typeface="+mn-lt"/>
                <a:ea typeface="+mn-ea"/>
                <a:cs typeface="+mn-cs"/>
              </a:rPr>
              <a:t>mixed dementia</a:t>
            </a:r>
            <a:r>
              <a:rPr lang="en-US" sz="1200" kern="1200" dirty="0">
                <a:solidFill>
                  <a:schemeClr val="tx1"/>
                </a:solidFill>
                <a:effectLst/>
                <a:latin typeface="+mn-lt"/>
                <a:ea typeface="+mn-ea"/>
                <a:cs typeface="+mn-cs"/>
              </a:rPr>
              <a:t> when a person has multiple types of dementia.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Sometimes dementia-like symptoms can be caused by other conditions, such as depression, vitamin deficiencies, thyroid problems, and some infections, that when treated will result in improvement of dementia-like symptoms. A key difference between these conditions and dementia is that the symptoms usually appear suddenly, whereas dementia develops slowly over time. This is one reason why it is important for someone with memory changes to be seen by a health professional to determine a possible cause of confusion or memory loss. </a:t>
            </a: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8</a:t>
            </a:fld>
            <a:endParaRPr lang="en-US" dirty="0"/>
          </a:p>
        </p:txBody>
      </p:sp>
    </p:spTree>
    <p:extLst>
      <p:ext uri="{BB962C8B-B14F-4D97-AF65-F5344CB8AC3E}">
        <p14:creationId xmlns:p14="http://schemas.microsoft.com/office/powerpoint/2010/main" val="295237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 most common cause of dementia is Alzheimer’s disease. We will focus our attention on understanding more about the stages of Alzheimer’s as well as risk factors, treatment, and management of the disease. </a:t>
            </a:r>
          </a:p>
          <a:p>
            <a:pPr eaLnBrk="1" hangingPunct="1">
              <a:spcBef>
                <a:spcPct val="0"/>
              </a:spcBef>
            </a:pPr>
            <a:endParaRPr lang="en-US" altLang="en-US" dirty="0"/>
          </a:p>
        </p:txBody>
      </p:sp>
      <p:sp>
        <p:nvSpPr>
          <p:cNvPr id="5" name="Header Placeholder 4"/>
          <p:cNvSpPr>
            <a:spLocks noGrp="1"/>
          </p:cNvSpPr>
          <p:nvPr>
            <p:ph type="hd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ADB8103C-4441-4391-887F-5757FC6E4E92}" type="slidenum">
              <a:rPr lang="en-US" smtClean="0"/>
              <a:pPr>
                <a:defRPr/>
              </a:pPr>
              <a:t>9</a:t>
            </a:fld>
            <a:endParaRPr lang="en-US" dirty="0"/>
          </a:p>
        </p:txBody>
      </p:sp>
    </p:spTree>
    <p:extLst>
      <p:ext uri="{BB962C8B-B14F-4D97-AF65-F5344CB8AC3E}">
        <p14:creationId xmlns:p14="http://schemas.microsoft.com/office/powerpoint/2010/main" val="330058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447675" y="3387725"/>
            <a:ext cx="8229600" cy="228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lstStyle>
            <a:lvl1pPr>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10"/>
          </p:nvPr>
        </p:nvSpPr>
        <p:spPr/>
        <p:txBody>
          <a:bodyPr/>
          <a:lstStyle>
            <a:lvl1pPr>
              <a:defRPr>
                <a:solidFill>
                  <a:schemeClr val="accent1">
                    <a:lumMod val="75000"/>
                    <a:lumOff val="25000"/>
                  </a:schemeClr>
                </a:solidFill>
              </a:defRPr>
            </a:lvl1pPr>
          </a:lstStyle>
          <a:p>
            <a:pPr>
              <a:defRPr/>
            </a:pPr>
            <a:fld id="{A7AE35E4-1CF5-4DD0-918E-598081BEE9A5}" type="slidenum">
              <a:rPr lang="en-US"/>
              <a:pPr>
                <a:defRPr/>
              </a:pPr>
              <a:t>‹#›</a:t>
            </a:fld>
            <a:endParaRPr lang="en-US" dirty="0"/>
          </a:p>
        </p:txBody>
      </p:sp>
    </p:spTree>
    <p:extLst>
      <p:ext uri="{BB962C8B-B14F-4D97-AF65-F5344CB8AC3E}">
        <p14:creationId xmlns:p14="http://schemas.microsoft.com/office/powerpoint/2010/main" val="185435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9A09EBA-3AE8-4E1A-BD0C-B6D6C17BECA8}" type="slidenum">
              <a:rPr lang="en-US"/>
              <a:pPr>
                <a:defRPr/>
              </a:pPr>
              <a:t>‹#›</a:t>
            </a:fld>
            <a:endParaRPr lang="en-US" dirty="0"/>
          </a:p>
        </p:txBody>
      </p:sp>
    </p:spTree>
    <p:extLst>
      <p:ext uri="{BB962C8B-B14F-4D97-AF65-F5344CB8AC3E}">
        <p14:creationId xmlns:p14="http://schemas.microsoft.com/office/powerpoint/2010/main" val="71777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spect="1"/>
          </p:cNvSpPr>
          <p:nvPr/>
        </p:nvSpPr>
        <p:spPr>
          <a:xfrm>
            <a:off x="6629400" y="600075"/>
            <a:ext cx="2057400"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745288" y="5956300"/>
            <a:ext cx="947737" cy="365125"/>
          </a:xfrm>
        </p:spPr>
        <p:txBody>
          <a:bodyPr/>
          <a:lstStyle>
            <a:lvl1pPr>
              <a:defRPr>
                <a:solidFill>
                  <a:schemeClr val="accent1">
                    <a:lumMod val="75000"/>
                    <a:lumOff val="25000"/>
                  </a:schemeClr>
                </a:solidFill>
              </a:defRPr>
            </a:lvl1pPr>
          </a:lstStyle>
          <a:p>
            <a:pPr>
              <a:defRPr/>
            </a:pPr>
            <a:endParaRPr lang="en-US" dirty="0"/>
          </a:p>
        </p:txBody>
      </p:sp>
      <p:sp>
        <p:nvSpPr>
          <p:cNvPr id="6" name="Footer Placeholder 4"/>
          <p:cNvSpPr>
            <a:spLocks noGrp="1"/>
          </p:cNvSpPr>
          <p:nvPr>
            <p:ph type="ftr" sz="quarter" idx="11"/>
          </p:nvPr>
        </p:nvSpPr>
        <p:spPr>
          <a:xfrm>
            <a:off x="581025" y="5951538"/>
            <a:ext cx="5922963" cy="365125"/>
          </a:xfr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271F393A-A382-4233-8FB6-554D7FF2A0BC}" type="slidenum">
              <a:rPr lang="en-US"/>
              <a:pPr>
                <a:defRPr/>
              </a:pPr>
              <a:t>‹#›</a:t>
            </a:fld>
            <a:endParaRPr lang="en-US" dirty="0"/>
          </a:p>
        </p:txBody>
      </p:sp>
    </p:spTree>
    <p:extLst>
      <p:ext uri="{BB962C8B-B14F-4D97-AF65-F5344CB8AC3E}">
        <p14:creationId xmlns:p14="http://schemas.microsoft.com/office/powerpoint/2010/main" val="402626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a:xfrm>
            <a:off x="581192" y="2228003"/>
            <a:ext cx="7989752" cy="3630795"/>
          </a:xfrm>
        </p:spPr>
        <p:txBody>
          <a:bodyPr/>
          <a:lstStyle>
            <a:lvl1pPr>
              <a:defRPr sz="2200"/>
            </a:lvl1pPr>
            <a:lvl2pPr>
              <a:defRPr sz="20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DA8DABA-ED8D-4F21-9377-A2648574F8BB}" type="slidenum">
              <a:rPr lang="en-US"/>
              <a:pPr>
                <a:defRPr/>
              </a:pPr>
              <a:t>‹#›</a:t>
            </a:fld>
            <a:endParaRPr lang="en-US" dirty="0"/>
          </a:p>
        </p:txBody>
      </p:sp>
    </p:spTree>
    <p:extLst>
      <p:ext uri="{BB962C8B-B14F-4D97-AF65-F5344CB8AC3E}">
        <p14:creationId xmlns:p14="http://schemas.microsoft.com/office/powerpoint/2010/main" val="320225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452438" y="5141913"/>
            <a:ext cx="82391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dirty="0"/>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C467979B-2A13-4247-B74C-6D7697144366}" type="slidenum">
              <a:rPr lang="en-US"/>
              <a:pPr>
                <a:defRPr/>
              </a:pPr>
              <a:t>‹#›</a:t>
            </a:fld>
            <a:endParaRPr lang="en-US" dirty="0"/>
          </a:p>
        </p:txBody>
      </p:sp>
    </p:spTree>
    <p:extLst>
      <p:ext uri="{BB962C8B-B14F-4D97-AF65-F5344CB8AC3E}">
        <p14:creationId xmlns:p14="http://schemas.microsoft.com/office/powerpoint/2010/main" val="179190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72D15C43-703E-4DB3-83EE-2CBE6BADACD6}" type="slidenum">
              <a:rPr lang="en-US"/>
              <a:pPr>
                <a:defRPr/>
              </a:pPr>
              <a:t>‹#›</a:t>
            </a:fld>
            <a:endParaRPr lang="en-US" dirty="0"/>
          </a:p>
        </p:txBody>
      </p:sp>
    </p:spTree>
    <p:extLst>
      <p:ext uri="{BB962C8B-B14F-4D97-AF65-F5344CB8AC3E}">
        <p14:creationId xmlns:p14="http://schemas.microsoft.com/office/powerpoint/2010/main" val="331261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7257D4D7-B645-4880-8BEC-168DB32811C5}" type="slidenum">
              <a:rPr lang="en-US"/>
              <a:pPr>
                <a:defRPr/>
              </a:pPr>
              <a:t>‹#›</a:t>
            </a:fld>
            <a:endParaRPr lang="en-US" dirty="0"/>
          </a:p>
        </p:txBody>
      </p:sp>
    </p:spTree>
    <p:extLst>
      <p:ext uri="{BB962C8B-B14F-4D97-AF65-F5344CB8AC3E}">
        <p14:creationId xmlns:p14="http://schemas.microsoft.com/office/powerpoint/2010/main" val="88680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9F872DF5-34CD-4082-9D2F-FE29EFE1F347}" type="slidenum">
              <a:rPr lang="en-US"/>
              <a:pPr>
                <a:defRPr/>
              </a:pPr>
              <a:t>‹#›</a:t>
            </a:fld>
            <a:endParaRPr lang="en-US" dirty="0"/>
          </a:p>
        </p:txBody>
      </p:sp>
    </p:spTree>
    <p:extLst>
      <p:ext uri="{BB962C8B-B14F-4D97-AF65-F5344CB8AC3E}">
        <p14:creationId xmlns:p14="http://schemas.microsoft.com/office/powerpoint/2010/main" val="281644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9F29988-FD41-4949-B288-E47A229F288A}" type="slidenum">
              <a:rPr lang="en-US"/>
              <a:pPr>
                <a:defRPr/>
              </a:pPr>
              <a:t>‹#›</a:t>
            </a:fld>
            <a:endParaRPr lang="en-US" dirty="0"/>
          </a:p>
        </p:txBody>
      </p:sp>
    </p:spTree>
    <p:extLst>
      <p:ext uri="{BB962C8B-B14F-4D97-AF65-F5344CB8AC3E}">
        <p14:creationId xmlns:p14="http://schemas.microsoft.com/office/powerpoint/2010/main" val="347473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452438" y="5141913"/>
            <a:ext cx="8239125"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dirty="0"/>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7238D625-3C3D-4249-81DB-155DFC6332D7}" type="slidenum">
              <a:rPr lang="en-US"/>
              <a:pPr>
                <a:defRPr/>
              </a:pPr>
              <a:t>‹#›</a:t>
            </a:fld>
            <a:endParaRPr lang="en-US" dirty="0"/>
          </a:p>
        </p:txBody>
      </p:sp>
    </p:spTree>
    <p:extLst>
      <p:ext uri="{BB962C8B-B14F-4D97-AF65-F5344CB8AC3E}">
        <p14:creationId xmlns:p14="http://schemas.microsoft.com/office/powerpoint/2010/main" val="351930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81F0C52-2AAC-4E3F-BC8F-80C22C9C4EB9}" type="slidenum">
              <a:rPr lang="en-US"/>
              <a:pPr>
                <a:defRPr/>
              </a:pPr>
              <a:t>‹#›</a:t>
            </a:fld>
            <a:endParaRPr lang="en-US" dirty="0"/>
          </a:p>
        </p:txBody>
      </p:sp>
    </p:spTree>
    <p:extLst>
      <p:ext uri="{BB962C8B-B14F-4D97-AF65-F5344CB8AC3E}">
        <p14:creationId xmlns:p14="http://schemas.microsoft.com/office/powerpoint/2010/main" val="402625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687388"/>
            <a:ext cx="7989888" cy="108267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581025" y="2227263"/>
            <a:ext cx="79898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559425" y="595630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endParaRPr lang="en-US" dirty="0"/>
          </a:p>
        </p:txBody>
      </p:sp>
      <p:sp>
        <p:nvSpPr>
          <p:cNvPr id="5" name="Footer Placeholder 4"/>
          <p:cNvSpPr>
            <a:spLocks noGrp="1"/>
          </p:cNvSpPr>
          <p:nvPr>
            <p:ph type="ftr" sz="quarter" idx="3"/>
          </p:nvPr>
        </p:nvSpPr>
        <p:spPr>
          <a:xfrm>
            <a:off x="581025" y="5951538"/>
            <a:ext cx="4870450"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endParaRPr lang="en-US" dirty="0"/>
          </a:p>
        </p:txBody>
      </p:sp>
      <p:sp>
        <p:nvSpPr>
          <p:cNvPr id="6" name="Slide Number Placeholder 5"/>
          <p:cNvSpPr>
            <a:spLocks noGrp="1"/>
          </p:cNvSpPr>
          <p:nvPr>
            <p:ph type="sldNum" sz="quarter" idx="4"/>
          </p:nvPr>
        </p:nvSpPr>
        <p:spPr>
          <a:xfrm>
            <a:off x="7800975" y="5956300"/>
            <a:ext cx="769938"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1B73E9A8-E9D1-4C5C-9060-6E4D1307CD8E}" type="slidenum">
              <a:rPr lang="en-US"/>
              <a:pPr>
                <a:defRPr/>
              </a:pPr>
              <a:t>‹#›</a:t>
            </a:fld>
            <a:endParaRPr lang="en-US" dirty="0"/>
          </a:p>
        </p:txBody>
      </p:sp>
      <p:sp>
        <p:nvSpPr>
          <p:cNvPr id="9" name="Rectangle 8"/>
          <p:cNvSpPr/>
          <p:nvPr/>
        </p:nvSpPr>
        <p:spPr>
          <a:xfrm>
            <a:off x="447675" y="441325"/>
            <a:ext cx="2720975" cy="107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5350" y="441325"/>
            <a:ext cx="2711450" cy="107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275" y="441325"/>
            <a:ext cx="2711450" cy="1079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33" r:id="rId7"/>
    <p:sldLayoutId id="2147483741" r:id="rId8"/>
    <p:sldLayoutId id="2147483734" r:id="rId9"/>
    <p:sldLayoutId id="2147483742" r:id="rId10"/>
    <p:sldLayoutId id="2147483743" r:id="rId11"/>
  </p:sldLayoutIdLst>
  <p:hf sldNum="0" hdr="0" ftr="0" dt="0"/>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12" descr="Image of Emory Centers for Training and Technical Assistance Logo" title="Emory Centers for Training and Technical Assistance Logo"/>
          <p:cNvPicPr>
            <a:picLocks noChangeAspect="1"/>
          </p:cNvPicPr>
          <p:nvPr/>
        </p:nvPicPr>
        <p:blipFill>
          <a:blip r:embed="rId3"/>
          <a:srcRect/>
          <a:stretch>
            <a:fillRect/>
          </a:stretch>
        </p:blipFill>
        <p:spPr bwMode="auto">
          <a:xfrm>
            <a:off x="5662613" y="5932488"/>
            <a:ext cx="23050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enters for Disease Control and Prevention logo." title="CDC logo"/>
          <p:cNvPicPr>
            <a:picLocks noChangeAspect="1"/>
          </p:cNvPicPr>
          <p:nvPr/>
        </p:nvPicPr>
        <p:blipFill>
          <a:blip r:embed="rId4"/>
          <a:stretch>
            <a:fillRect/>
          </a:stretch>
        </p:blipFill>
        <p:spPr>
          <a:xfrm>
            <a:off x="3871913" y="5842000"/>
            <a:ext cx="1201737" cy="868363"/>
          </a:xfrm>
          <a:prstGeom prst="rect">
            <a:avLst/>
          </a:prstGeom>
        </p:spPr>
      </p:pic>
      <p:pic>
        <p:nvPicPr>
          <p:cNvPr id="12" name="Picture 2" descr="Image of Alzheimer's Association logo." title="Alzheimer's Association Logo"/>
          <p:cNvPicPr>
            <a:picLocks noChangeAspect="1" noChangeArrowheads="1"/>
          </p:cNvPicPr>
          <p:nvPr/>
        </p:nvPicPr>
        <p:blipFill rotWithShape="1">
          <a:blip r:embed="rId5"/>
          <a:srcRect t="17260" b="10030"/>
          <a:stretch/>
        </p:blipFill>
        <p:spPr bwMode="auto">
          <a:xfrm>
            <a:off x="1311275" y="6037263"/>
            <a:ext cx="19558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715963" y="3810000"/>
            <a:ext cx="7678737" cy="590550"/>
          </a:xfrm>
        </p:spPr>
        <p:txBody>
          <a:bodyPr rtlCol="0">
            <a:normAutofit fontScale="25000" lnSpcReduction="20000"/>
          </a:bodyPr>
          <a:lstStyle/>
          <a:p>
            <a:pPr eaLnBrk="1" fontAlgn="auto" hangingPunct="1">
              <a:defRPr/>
            </a:pPr>
            <a:r>
              <a:rPr lang="en-US" sz="9600" b="1" dirty="0"/>
              <a:t>Alzheimer’s &amp; Other Dementias –</a:t>
            </a:r>
          </a:p>
          <a:p>
            <a:pPr eaLnBrk="1" fontAlgn="auto" hangingPunct="1">
              <a:defRPr/>
            </a:pPr>
            <a:r>
              <a:rPr lang="en-US" sz="9600" b="1" dirty="0"/>
              <a:t>The Basics</a:t>
            </a:r>
          </a:p>
        </p:txBody>
      </p:sp>
      <p:sp>
        <p:nvSpPr>
          <p:cNvPr id="2" name="Title 1"/>
          <p:cNvSpPr>
            <a:spLocks noGrp="1"/>
          </p:cNvSpPr>
          <p:nvPr>
            <p:ph type="ctrTitle"/>
          </p:nvPr>
        </p:nvSpPr>
        <p:spPr>
          <a:xfrm>
            <a:off x="506413" y="1122363"/>
            <a:ext cx="7772400" cy="1701800"/>
          </a:xfrm>
        </p:spPr>
        <p:txBody>
          <a:bodyPr>
            <a:noAutofit/>
          </a:bodyPr>
          <a:lstStyle/>
          <a:p>
            <a:pPr eaLnBrk="1" fontAlgn="auto" hangingPunct="1">
              <a:spcAft>
                <a:spcPts val="0"/>
              </a:spcAft>
              <a:defRPr/>
            </a:pPr>
            <a:r>
              <a:rPr lang="en-US" dirty="0"/>
              <a:t>A Public Health Approach to </a:t>
            </a:r>
            <a:br>
              <a:rPr lang="en-US" dirty="0"/>
            </a:br>
            <a:r>
              <a:rPr lang="en-US" dirty="0"/>
              <a:t>Alzheimer’s and Other Dementias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ack and white photograph of Dr. Alois Alzheimer&#10;" title="Photograph of Dr. Alois Alzheimer"/>
          <p:cNvPicPr>
            <a:picLocks noChangeAspect="1"/>
          </p:cNvPicPr>
          <p:nvPr/>
        </p:nvPicPr>
        <p:blipFill>
          <a:blip r:embed="rId3"/>
          <a:stretch>
            <a:fillRect/>
          </a:stretch>
        </p:blipFill>
        <p:spPr>
          <a:xfrm>
            <a:off x="5451648" y="2288431"/>
            <a:ext cx="2599080" cy="3616112"/>
          </a:xfrm>
          <a:prstGeom prst="rect">
            <a:avLst/>
          </a:prstGeom>
          <a:ln w="38100" cmpd="sng">
            <a:solidFill>
              <a:srgbClr val="7F7F7F"/>
            </a:solidFill>
          </a:ln>
        </p:spPr>
      </p:pic>
      <p:sp>
        <p:nvSpPr>
          <p:cNvPr id="44036" name="Content Placeholder 2"/>
          <p:cNvSpPr>
            <a:spLocks noGrp="1"/>
          </p:cNvSpPr>
          <p:nvPr>
            <p:ph idx="1"/>
          </p:nvPr>
        </p:nvSpPr>
        <p:spPr>
          <a:xfrm>
            <a:off x="581192" y="2228003"/>
            <a:ext cx="4528136" cy="3630795"/>
          </a:xfrm>
        </p:spPr>
        <p:txBody>
          <a:bodyPr/>
          <a:lstStyle/>
          <a:p>
            <a:pPr lvl="0"/>
            <a:r>
              <a:rPr lang="en-US" dirty="0"/>
              <a:t>Identified in 1906 by Dr. Alois Alzheimer</a:t>
            </a:r>
          </a:p>
          <a:p>
            <a:pPr lvl="0"/>
            <a:r>
              <a:rPr lang="en-US" dirty="0"/>
              <a:t>Examined brain of woman who died after living with profound memory loss</a:t>
            </a:r>
          </a:p>
          <a:p>
            <a:pPr lvl="0"/>
            <a:r>
              <a:rPr lang="en-US" dirty="0"/>
              <a:t>Found abnormal clumps (plaques) and tangled fibers (tangles) in the brain</a:t>
            </a:r>
            <a:endParaRPr lang="en-US" altLang="en-US" dirty="0"/>
          </a:p>
          <a:p>
            <a:pPr eaLnBrk="1" hangingPunct="1">
              <a:spcAft>
                <a:spcPts val="1200"/>
              </a:spcAft>
            </a:pPr>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Alzheimer’s History</a:t>
            </a:r>
            <a:r>
              <a:rPr lang="en-US" sz="1800" baseline="80000" dirty="0"/>
              <a:t>9</a:t>
            </a:r>
            <a:endParaRPr lang="en-US" sz="2000" baseline="80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lthy brain compared with severe Alzheimer's disease brain; Alzheimer's brain is much smaller and appears shrunken&#10;" title="Image of healthy brain compared with severe Alzheimer's disease brain"/>
          <p:cNvPicPr>
            <a:picLocks noChangeAspect="1"/>
          </p:cNvPicPr>
          <p:nvPr/>
        </p:nvPicPr>
        <p:blipFill rotWithShape="1">
          <a:blip r:embed="rId3"/>
          <a:srcRect/>
          <a:stretch/>
        </p:blipFill>
        <p:spPr>
          <a:xfrm>
            <a:off x="5303702" y="2433277"/>
            <a:ext cx="3267075" cy="2547937"/>
          </a:xfrm>
          <a:prstGeom prst="rect">
            <a:avLst/>
          </a:prstGeom>
          <a:ln w="38100" cmpd="sng">
            <a:solidFill>
              <a:srgbClr val="7F7F7F"/>
            </a:solidFill>
          </a:ln>
        </p:spPr>
      </p:pic>
      <p:sp>
        <p:nvSpPr>
          <p:cNvPr id="41988" name="Content Placeholder 2"/>
          <p:cNvSpPr>
            <a:spLocks noGrp="1"/>
          </p:cNvSpPr>
          <p:nvPr>
            <p:ph idx="1"/>
          </p:nvPr>
        </p:nvSpPr>
        <p:spPr>
          <a:xfrm>
            <a:off x="581192" y="2228003"/>
            <a:ext cx="4341682" cy="3630795"/>
          </a:xfrm>
        </p:spPr>
        <p:txBody>
          <a:bodyPr/>
          <a:lstStyle/>
          <a:p>
            <a:pPr lvl="0"/>
            <a:r>
              <a:rPr lang="en-US" dirty="0"/>
              <a:t>Most common cause of dementia</a:t>
            </a:r>
          </a:p>
          <a:p>
            <a:pPr lvl="0"/>
            <a:r>
              <a:rPr lang="en-US" dirty="0"/>
              <a:t>60% - 80% of cases</a:t>
            </a:r>
          </a:p>
          <a:p>
            <a:pPr lvl="0"/>
            <a:r>
              <a:rPr lang="en-US" dirty="0"/>
              <a:t>Progressive – symptoms gradually                                     worsen over number of years</a:t>
            </a:r>
            <a:endParaRPr lang="en-US" sz="1100" baseline="30000" dirty="0">
              <a:ea typeface="MS Mincho" panose="02020609040205080304" pitchFamily="49" charset="-128"/>
              <a:cs typeface="Times New Roman" panose="02020603050405020304" pitchFamily="18" charset="0"/>
            </a:endParaRPr>
          </a:p>
          <a:p>
            <a:pPr lvl="0"/>
            <a:endParaRPr lang="en-US" sz="1100" baseline="30000" dirty="0">
              <a:ea typeface="MS Mincho" panose="02020609040205080304" pitchFamily="49" charset="-128"/>
              <a:cs typeface="Times New Roman" panose="02020603050405020304" pitchFamily="18" charset="0"/>
            </a:endParaRPr>
          </a:p>
          <a:p>
            <a:pPr lvl="0"/>
            <a:endParaRPr lang="en-US" sz="1100" baseline="30000" dirty="0">
              <a:ea typeface="MS Mincho" panose="02020609040205080304" pitchFamily="49" charset="-128"/>
              <a:cs typeface="Times New Roman" panose="02020603050405020304" pitchFamily="18" charset="0"/>
            </a:endParaRPr>
          </a:p>
          <a:p>
            <a:pPr lvl="0"/>
            <a:endParaRPr lang="en-US" sz="1100" baseline="30000" dirty="0">
              <a:ea typeface="MS Mincho" panose="02020609040205080304" pitchFamily="49" charset="-128"/>
              <a:cs typeface="Times New Roman" panose="02020603050405020304" pitchFamily="18" charset="0"/>
            </a:endParaRPr>
          </a:p>
          <a:p>
            <a:pPr lvl="0"/>
            <a:endParaRPr lang="en-US" sz="1100" baseline="30000" dirty="0">
              <a:ea typeface="MS Mincho" panose="02020609040205080304" pitchFamily="49" charset="-128"/>
              <a:cs typeface="Times New Roman" panose="02020603050405020304" pitchFamily="18" charset="0"/>
            </a:endParaRPr>
          </a:p>
          <a:p>
            <a:pPr lvl="0"/>
            <a:endParaRPr lang="en-US" sz="1100" baseline="30000" dirty="0">
              <a:ea typeface="MS Mincho" panose="02020609040205080304" pitchFamily="49" charset="-128"/>
              <a:cs typeface="Times New Roman" panose="02020603050405020304" pitchFamily="18" charset="0"/>
            </a:endParaRPr>
          </a:p>
          <a:p>
            <a:pPr lvl="0"/>
            <a:endParaRPr lang="en-US" sz="1100" baseline="30000" dirty="0">
              <a:ea typeface="MS Mincho" panose="02020609040205080304" pitchFamily="49" charset="-128"/>
              <a:cs typeface="Times New Roman" panose="02020603050405020304" pitchFamily="18" charset="0"/>
            </a:endParaRPr>
          </a:p>
          <a:p>
            <a:pPr lvl="0"/>
            <a:endParaRPr lang="en-US" sz="1100" baseline="30000" dirty="0">
              <a:ea typeface="MS Mincho" panose="02020609040205080304" pitchFamily="49" charset="-128"/>
              <a:cs typeface="Times New Roman" panose="02020603050405020304" pitchFamily="18" charset="0"/>
            </a:endParaRPr>
          </a:p>
          <a:p>
            <a:pPr lvl="0"/>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Alzheimer’s Overview</a:t>
            </a:r>
            <a:r>
              <a:rPr lang="en-US" sz="1800" baseline="80000" dirty="0"/>
              <a:t>10</a:t>
            </a:r>
            <a:endParaRPr lang="en-US" sz="2000" baseline="80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p:txBody>
          <a:bodyPr/>
          <a:lstStyle/>
          <a:p>
            <a:pPr lvl="0"/>
            <a:r>
              <a:rPr lang="en-US" sz="2400" dirty="0"/>
              <a:t>Precise changes in brain largely unknown</a:t>
            </a:r>
          </a:p>
          <a:p>
            <a:pPr lvl="0"/>
            <a:r>
              <a:rPr lang="en-US" sz="2400" dirty="0"/>
              <a:t>Probably develops as a result of complex interactions among:</a:t>
            </a:r>
          </a:p>
          <a:p>
            <a:pPr lvl="1"/>
            <a:r>
              <a:rPr lang="en-US" dirty="0"/>
              <a:t>Age</a:t>
            </a:r>
          </a:p>
          <a:p>
            <a:pPr lvl="1"/>
            <a:r>
              <a:rPr lang="en-US" dirty="0"/>
              <a:t>Genetics</a:t>
            </a:r>
          </a:p>
          <a:p>
            <a:pPr lvl="1"/>
            <a:r>
              <a:rPr lang="en-US" dirty="0"/>
              <a:t>Environment</a:t>
            </a:r>
          </a:p>
          <a:p>
            <a:pPr lvl="1"/>
            <a:r>
              <a:rPr lang="en-US" dirty="0"/>
              <a:t>Lifestyle</a:t>
            </a:r>
          </a:p>
          <a:p>
            <a:pPr lvl="1"/>
            <a:r>
              <a:rPr lang="en-US" dirty="0"/>
              <a:t>Coexisting medical conditions</a:t>
            </a:r>
            <a:endParaRPr lang="en-US" sz="1100" baseline="30000" dirty="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a:ea typeface="MS Mincho" panose="02020609040205080304" pitchFamily="49" charset="-128"/>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Alzheimer’s Causes</a:t>
            </a:r>
            <a:r>
              <a:rPr lang="en-US" sz="1800" baseline="80000" dirty="0"/>
              <a:t>11</a:t>
            </a:r>
            <a:endParaRPr lang="en-US" sz="2000" baseline="80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showing loss of connnection between cells, neurons appear frayed and there are visible tangles." title="Image showing loss of connnection between cells"/>
          <p:cNvPicPr>
            <a:picLocks noChangeAspect="1"/>
          </p:cNvPicPr>
          <p:nvPr/>
        </p:nvPicPr>
        <p:blipFill>
          <a:blip r:embed="rId3"/>
          <a:stretch>
            <a:fillRect/>
          </a:stretch>
        </p:blipFill>
        <p:spPr>
          <a:xfrm>
            <a:off x="5313119" y="2394408"/>
            <a:ext cx="2659391" cy="3442830"/>
          </a:xfrm>
          <a:prstGeom prst="rect">
            <a:avLst/>
          </a:prstGeom>
          <a:ln w="38100" cmpd="sng">
            <a:solidFill>
              <a:srgbClr val="7F7F7F"/>
            </a:solidFill>
          </a:ln>
        </p:spPr>
      </p:pic>
      <p:sp>
        <p:nvSpPr>
          <p:cNvPr id="46084" name="Content Placeholder 2"/>
          <p:cNvSpPr>
            <a:spLocks noGrp="1"/>
          </p:cNvSpPr>
          <p:nvPr>
            <p:ph idx="1"/>
          </p:nvPr>
        </p:nvSpPr>
        <p:spPr>
          <a:xfrm>
            <a:off x="581192" y="2228003"/>
            <a:ext cx="4217051" cy="3630795"/>
          </a:xfrm>
        </p:spPr>
        <p:txBody>
          <a:bodyPr/>
          <a:lstStyle/>
          <a:p>
            <a:pPr lvl="0"/>
            <a:r>
              <a:rPr lang="en-US" sz="2400" dirty="0"/>
              <a:t>Brain shrinks dramatically</a:t>
            </a:r>
          </a:p>
          <a:p>
            <a:pPr lvl="1"/>
            <a:r>
              <a:rPr lang="en-US" dirty="0"/>
              <a:t>Nerve cell death</a:t>
            </a:r>
          </a:p>
          <a:p>
            <a:pPr lvl="1"/>
            <a:r>
              <a:rPr lang="en-US" dirty="0"/>
              <a:t>Tissue loss</a:t>
            </a:r>
          </a:p>
          <a:p>
            <a:pPr lvl="0"/>
            <a:r>
              <a:rPr lang="en-US" sz="2400" dirty="0"/>
              <a:t>Plaques: abnormal clusters of protein fragments</a:t>
            </a:r>
          </a:p>
          <a:p>
            <a:pPr lvl="0"/>
            <a:r>
              <a:rPr lang="en-US" sz="2400" dirty="0"/>
              <a:t>Tangles: twisted strands of another protein</a:t>
            </a:r>
            <a:endParaRPr lang="en-US" altLang="en-US" sz="2400" dirty="0"/>
          </a:p>
          <a:p>
            <a:pPr lvl="0"/>
            <a:endParaRPr lang="en-US" altLang="en-US" sz="1100" dirty="0"/>
          </a:p>
          <a:p>
            <a:pPr marL="0" indent="0" eaLnBrk="1" hangingPunct="1">
              <a:buNone/>
            </a:pPr>
            <a:endParaRPr lang="en-US" altLang="en-US" sz="1100" dirty="0"/>
          </a:p>
        </p:txBody>
      </p:sp>
      <p:sp>
        <p:nvSpPr>
          <p:cNvPr id="2" name="Title 1"/>
          <p:cNvSpPr>
            <a:spLocks noGrp="1"/>
          </p:cNvSpPr>
          <p:nvPr>
            <p:ph type="title"/>
          </p:nvPr>
        </p:nvSpPr>
        <p:spPr/>
        <p:txBody>
          <a:bodyPr/>
          <a:lstStyle/>
          <a:p>
            <a:pPr eaLnBrk="1" fontAlgn="auto" hangingPunct="1">
              <a:spcAft>
                <a:spcPts val="0"/>
              </a:spcAft>
              <a:defRPr/>
            </a:pPr>
            <a:r>
              <a:rPr lang="en-US" dirty="0"/>
              <a:t>Alzheimer’s Physical BRAIN Changes</a:t>
            </a:r>
            <a:r>
              <a:rPr lang="en-US" sz="1800" baseline="80000" dirty="0"/>
              <a:t>12</a:t>
            </a:r>
            <a:endParaRPr lang="en-US" sz="2000" baseline="80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581025" y="2227263"/>
            <a:ext cx="7989888" cy="3632200"/>
          </a:xfrm>
        </p:spPr>
        <p:txBody>
          <a:bodyPr/>
          <a:lstStyle/>
          <a:p>
            <a:pPr marL="0" indent="0" algn="ctr" eaLnBrk="1" hangingPunct="1">
              <a:buFont typeface="Wingdings 2" panose="05020102010507070707" pitchFamily="18" charset="2"/>
              <a:buNone/>
            </a:pPr>
            <a:endParaRPr lang="en-US" altLang="en-US" sz="3600" dirty="0"/>
          </a:p>
          <a:p>
            <a:pPr marL="0" indent="0" algn="ctr" eaLnBrk="1" hangingPunct="1">
              <a:buFont typeface="Wingdings 2" panose="05020102010507070707" pitchFamily="18" charset="2"/>
              <a:buNone/>
            </a:pPr>
            <a:endParaRPr lang="en-US" altLang="en-US" sz="3600" dirty="0"/>
          </a:p>
          <a:p>
            <a:pPr marL="0" indent="0" algn="ctr" eaLnBrk="1" hangingPunct="1">
              <a:buFont typeface="Wingdings 2" panose="05020102010507070707" pitchFamily="18" charset="2"/>
              <a:buNone/>
            </a:pPr>
            <a:endParaRPr lang="en-US" altLang="en-US" sz="3600" dirty="0"/>
          </a:p>
          <a:p>
            <a:pPr marL="0" indent="0" algn="ctr" eaLnBrk="1" hangingPunct="1">
              <a:buFont typeface="Wingdings 2" panose="05020102010507070707" pitchFamily="18" charset="2"/>
              <a:buNone/>
            </a:pPr>
            <a:r>
              <a:rPr lang="en-US" altLang="en-US" sz="3600" dirty="0"/>
              <a:t>What are the characteristics of Alzheimer’s?</a:t>
            </a:r>
          </a:p>
        </p:txBody>
      </p:sp>
      <p:sp>
        <p:nvSpPr>
          <p:cNvPr id="6" name="Action Button: Help 5" descr="Question mark indicating discussion question" title="Question mark">
            <a:hlinkClick r:id="" action="ppaction://noaction" highlightClick="1"/>
          </p:cNvPr>
          <p:cNvSpPr/>
          <p:nvPr/>
        </p:nvSpPr>
        <p:spPr>
          <a:xfrm>
            <a:off x="3771900" y="2459038"/>
            <a:ext cx="1608138" cy="1439862"/>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Discussion Question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oman is reading a document to an older adult. She is using a pen to go through the document. " title="Woman reading docu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638" y="2929101"/>
            <a:ext cx="2962275" cy="1971675"/>
          </a:xfrm>
          <a:prstGeom prst="rect">
            <a:avLst/>
          </a:prstGeom>
        </p:spPr>
      </p:pic>
      <p:sp>
        <p:nvSpPr>
          <p:cNvPr id="54275" name="Content Placeholder 2"/>
          <p:cNvSpPr>
            <a:spLocks noGrp="1"/>
          </p:cNvSpPr>
          <p:nvPr>
            <p:ph idx="1"/>
          </p:nvPr>
        </p:nvSpPr>
        <p:spPr>
          <a:xfrm>
            <a:off x="581192" y="2228003"/>
            <a:ext cx="4649176" cy="3630795"/>
          </a:xfrm>
        </p:spPr>
        <p:txBody>
          <a:bodyPr/>
          <a:lstStyle/>
          <a:p>
            <a:pPr marL="457200" lvl="0" indent="-457200">
              <a:buFont typeface="+mj-lt"/>
              <a:buAutoNum type="arabicPeriod"/>
            </a:pPr>
            <a:r>
              <a:rPr lang="en-US" dirty="0"/>
              <a:t>Memory loss that disrupts daily life</a:t>
            </a:r>
          </a:p>
          <a:p>
            <a:pPr marL="457200" lvl="0" indent="-457200">
              <a:buFont typeface="+mj-lt"/>
              <a:buAutoNum type="arabicPeriod"/>
            </a:pPr>
            <a:r>
              <a:rPr lang="en-US" dirty="0"/>
              <a:t>Challenges in planning or solving problems</a:t>
            </a:r>
          </a:p>
          <a:p>
            <a:pPr marL="457200" lvl="0" indent="-457200">
              <a:buFont typeface="+mj-lt"/>
              <a:buAutoNum type="arabicPeriod"/>
            </a:pPr>
            <a:r>
              <a:rPr lang="en-US" dirty="0"/>
              <a:t>Difficulty completing familiar tasks</a:t>
            </a:r>
          </a:p>
          <a:p>
            <a:pPr marL="457200" lvl="0" indent="-457200">
              <a:buFont typeface="+mj-lt"/>
              <a:buAutoNum type="arabicPeriod"/>
            </a:pPr>
            <a:r>
              <a:rPr lang="en-US" dirty="0"/>
              <a:t>Confusion with time or place</a:t>
            </a:r>
          </a:p>
          <a:p>
            <a:pPr marL="457200" lvl="0" indent="-457200">
              <a:buFont typeface="+mj-lt"/>
              <a:buAutoNum type="arabicPeriod"/>
            </a:pPr>
            <a:r>
              <a:rPr lang="en-US" dirty="0"/>
              <a:t>Trouble understanding visual images and spatial relationships</a:t>
            </a: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10 EARLY Signs of Alzheimer’s</a:t>
            </a:r>
            <a:r>
              <a:rPr lang="en-US" sz="1800" baseline="80000" dirty="0"/>
              <a:t>13</a:t>
            </a:r>
            <a:endParaRPr lang="en-US" sz="2000" baseline="80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older woman is standing in front of a mirror and looks away. She appears lost in thought. " title="Older woman looking aw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972" y="2228003"/>
            <a:ext cx="2282972" cy="3447288"/>
          </a:xfrm>
          <a:prstGeom prst="rect">
            <a:avLst/>
          </a:prstGeom>
        </p:spPr>
      </p:pic>
      <p:sp>
        <p:nvSpPr>
          <p:cNvPr id="3" name="Content Placeholder 2"/>
          <p:cNvSpPr>
            <a:spLocks noGrp="1"/>
          </p:cNvSpPr>
          <p:nvPr>
            <p:ph idx="1"/>
          </p:nvPr>
        </p:nvSpPr>
        <p:spPr>
          <a:xfrm>
            <a:off x="581192" y="2228003"/>
            <a:ext cx="4932640" cy="3630795"/>
          </a:xfrm>
        </p:spPr>
        <p:txBody>
          <a:bodyPr rtlCol="0">
            <a:normAutofit/>
          </a:bodyPr>
          <a:lstStyle/>
          <a:p>
            <a:pPr marL="457200" lvl="0" indent="-457200">
              <a:buFont typeface="+mj-lt"/>
              <a:buAutoNum type="arabicPeriod" startAt="6"/>
            </a:pPr>
            <a:r>
              <a:rPr lang="en-US" dirty="0"/>
              <a:t>New problems with words in speaking or writing</a:t>
            </a:r>
          </a:p>
          <a:p>
            <a:pPr marL="457200" lvl="0" indent="-457200">
              <a:buFont typeface="+mj-lt"/>
              <a:buAutoNum type="arabicPeriod" startAt="6"/>
            </a:pPr>
            <a:r>
              <a:rPr lang="en-US" dirty="0"/>
              <a:t>Misplacing things and losing the ability to retrace steps</a:t>
            </a:r>
          </a:p>
          <a:p>
            <a:pPr marL="457200" lvl="0" indent="-457200">
              <a:buFont typeface="+mj-lt"/>
              <a:buAutoNum type="arabicPeriod" startAt="6"/>
            </a:pPr>
            <a:r>
              <a:rPr lang="en-US" dirty="0"/>
              <a:t>Decreased or poor judgment</a:t>
            </a:r>
          </a:p>
          <a:p>
            <a:pPr marL="457200" lvl="0" indent="-457200">
              <a:buFont typeface="+mj-lt"/>
              <a:buAutoNum type="arabicPeriod" startAt="6"/>
            </a:pPr>
            <a:r>
              <a:rPr lang="en-US" dirty="0"/>
              <a:t>Withdrawal from work or social activities</a:t>
            </a:r>
          </a:p>
          <a:p>
            <a:pPr marL="457200" lvl="0" indent="-457200">
              <a:buFont typeface="+mj-lt"/>
              <a:buAutoNum type="arabicPeriod" startAt="6"/>
            </a:pPr>
            <a:r>
              <a:rPr lang="en-US" dirty="0"/>
              <a:t>Changes in mood and personality</a:t>
            </a:r>
          </a:p>
          <a:p>
            <a:pPr marL="0" indent="0" eaLnBrk="1" fontAlgn="auto" hangingPunct="1">
              <a:buFont typeface="Wingdings 2" panose="05020102010507070707" pitchFamily="18" charset="2"/>
              <a:buNone/>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10 EARLY Signs of Alzheimer’s (continued)</a:t>
            </a:r>
            <a:r>
              <a:rPr lang="en-US" sz="1800" baseline="80000" dirty="0"/>
              <a:t>14</a:t>
            </a:r>
            <a:endParaRPr lang="en-US" sz="2000" baseline="80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3 stages of Alzheimer's disease: Preclinical, mild to moderate, and severe.  Color and size changes indicate disease progression and brain degradation.&#10;" title="Image of 3 stages of Alzheimer's disease"/>
          <p:cNvPicPr>
            <a:picLocks noChangeAspect="1"/>
          </p:cNvPicPr>
          <p:nvPr/>
        </p:nvPicPr>
        <p:blipFill>
          <a:blip r:embed="rId3"/>
          <a:stretch>
            <a:fillRect/>
          </a:stretch>
        </p:blipFill>
        <p:spPr>
          <a:xfrm>
            <a:off x="5715232" y="2129721"/>
            <a:ext cx="1903798" cy="3826579"/>
          </a:xfrm>
          <a:prstGeom prst="rect">
            <a:avLst/>
          </a:prstGeom>
          <a:ln w="38100" cmpd="sng">
            <a:solidFill>
              <a:srgbClr val="7F7F7F"/>
            </a:solidFill>
          </a:ln>
        </p:spPr>
      </p:pic>
      <p:sp>
        <p:nvSpPr>
          <p:cNvPr id="58372" name="Content Placeholder 2"/>
          <p:cNvSpPr>
            <a:spLocks noGrp="1"/>
          </p:cNvSpPr>
          <p:nvPr>
            <p:ph idx="1"/>
          </p:nvPr>
        </p:nvSpPr>
        <p:spPr>
          <a:xfrm>
            <a:off x="581192" y="2228003"/>
            <a:ext cx="4763806" cy="3630795"/>
          </a:xfrm>
        </p:spPr>
        <p:txBody>
          <a:bodyPr/>
          <a:lstStyle/>
          <a:p>
            <a:pPr lvl="0"/>
            <a:r>
              <a:rPr lang="en-US" sz="2400" dirty="0"/>
              <a:t>Average lifespan 4-8 years after diagnosis; as long as 20 years</a:t>
            </a:r>
          </a:p>
          <a:p>
            <a:pPr lvl="0"/>
            <a:r>
              <a:rPr lang="en-US" sz="2400" dirty="0"/>
              <a:t>Progresses slowly in 3 stages:</a:t>
            </a:r>
          </a:p>
          <a:p>
            <a:pPr lvl="1"/>
            <a:r>
              <a:rPr lang="en-US" dirty="0"/>
              <a:t>Mild (early-stage)</a:t>
            </a:r>
          </a:p>
          <a:p>
            <a:pPr lvl="1"/>
            <a:r>
              <a:rPr lang="en-US" dirty="0"/>
              <a:t>Moderate (middle-stage)</a:t>
            </a:r>
          </a:p>
          <a:p>
            <a:pPr lvl="1"/>
            <a:r>
              <a:rPr lang="en-US" dirty="0"/>
              <a:t>Severe (late-stage)</a:t>
            </a:r>
          </a:p>
          <a:p>
            <a:pPr marL="323850" lvl="1" indent="0" eaLnBrk="1" hangingPunct="1">
              <a:spcAft>
                <a:spcPts val="1200"/>
              </a:spcAft>
              <a:buNone/>
            </a:pPr>
            <a:endParaRPr lang="en-US" altLang="en-US" dirty="0"/>
          </a:p>
          <a:p>
            <a:pPr marL="323850" lvl="1" indent="0" eaLnBrk="1" hangingPunct="1">
              <a:spcAft>
                <a:spcPts val="1200"/>
              </a:spcAft>
              <a:buNone/>
            </a:pPr>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Stages of Alzheimer’s</a:t>
            </a:r>
            <a:r>
              <a:rPr lang="en-US" sz="1800" baseline="80000" dirty="0"/>
              <a:t>15</a:t>
            </a:r>
            <a:endParaRPr lang="en-US" sz="2000" baseline="80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oman is sitting on a couch reading a book. " title="Image of woman read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421" y="2670803"/>
            <a:ext cx="3478491" cy="2318994"/>
          </a:xfrm>
          <a:prstGeom prst="rect">
            <a:avLst/>
          </a:prstGeom>
        </p:spPr>
      </p:pic>
      <p:sp>
        <p:nvSpPr>
          <p:cNvPr id="60419" name="Content Placeholder 2"/>
          <p:cNvSpPr>
            <a:spLocks noGrp="1"/>
          </p:cNvSpPr>
          <p:nvPr>
            <p:ph idx="1"/>
          </p:nvPr>
        </p:nvSpPr>
        <p:spPr/>
        <p:txBody>
          <a:bodyPr/>
          <a:lstStyle/>
          <a:p>
            <a:pPr lvl="0"/>
            <a:r>
              <a:rPr lang="en-US" sz="2400" dirty="0"/>
              <a:t>Able to function independently</a:t>
            </a:r>
          </a:p>
          <a:p>
            <a:pPr lvl="0"/>
            <a:r>
              <a:rPr lang="en-US" sz="2400" dirty="0"/>
              <a:t>Common difficulties:</a:t>
            </a:r>
          </a:p>
          <a:p>
            <a:pPr lvl="1"/>
            <a:r>
              <a:rPr lang="en-US" dirty="0"/>
              <a:t>Forgetting familiar words</a:t>
            </a:r>
          </a:p>
          <a:p>
            <a:pPr lvl="1"/>
            <a:r>
              <a:rPr lang="en-US" dirty="0"/>
              <a:t>Losing everyday objects</a:t>
            </a:r>
          </a:p>
          <a:p>
            <a:pPr lvl="1"/>
            <a:r>
              <a:rPr lang="en-US" dirty="0"/>
              <a:t>Trouble remembering names</a:t>
            </a:r>
          </a:p>
          <a:p>
            <a:pPr lvl="1"/>
            <a:r>
              <a:rPr lang="en-US" dirty="0"/>
              <a:t>Greater difficulty performing tasks</a:t>
            </a:r>
          </a:p>
          <a:p>
            <a:pPr lvl="1"/>
            <a:r>
              <a:rPr lang="en-US" dirty="0"/>
              <a:t>Forgetting material just read</a:t>
            </a:r>
          </a:p>
          <a:p>
            <a:pPr lvl="1"/>
            <a:r>
              <a:rPr lang="en-US" dirty="0"/>
              <a:t>Increasing trouble with planning, organizing</a:t>
            </a:r>
            <a:endParaRPr lang="en-US" sz="1100" baseline="30000" dirty="0">
              <a:ea typeface="MS Mincho" panose="02020609040205080304" pitchFamily="49" charset="-128"/>
              <a:cs typeface="Times New Roman" panose="02020603050405020304" pitchFamily="18" charset="0"/>
            </a:endParaRPr>
          </a:p>
          <a:p>
            <a:pPr marL="323850" lvl="1" indent="0" eaLnBrk="1" hangingPunct="1">
              <a:buNone/>
            </a:pPr>
            <a:endParaRPr lang="en-US" sz="1100" baseline="30000" dirty="0">
              <a:ea typeface="MS Mincho" panose="02020609040205080304" pitchFamily="49" charset="-128"/>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Mild Alzheimer’s (Early-Stage)</a:t>
            </a:r>
            <a:r>
              <a:rPr lang="en-US" sz="1800" baseline="80000" dirty="0"/>
              <a:t>16</a:t>
            </a:r>
            <a:endParaRPr lang="en-US" sz="2000" baseline="80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p:txBody>
          <a:bodyPr/>
          <a:lstStyle/>
          <a:p>
            <a:pPr lvl="0"/>
            <a:r>
              <a:rPr lang="en-US" sz="2400" dirty="0"/>
              <a:t>Requires increasing care</a:t>
            </a:r>
          </a:p>
          <a:p>
            <a:pPr lvl="0"/>
            <a:r>
              <a:rPr lang="en-US" sz="2400" dirty="0"/>
              <a:t>Symptoms include:</a:t>
            </a:r>
          </a:p>
          <a:p>
            <a:pPr lvl="1"/>
            <a:r>
              <a:rPr lang="en-US" dirty="0"/>
              <a:t>Forgetfulness of personal history</a:t>
            </a:r>
          </a:p>
          <a:p>
            <a:pPr lvl="1"/>
            <a:r>
              <a:rPr lang="en-US" dirty="0"/>
              <a:t>Confusion about place or time</a:t>
            </a:r>
          </a:p>
          <a:p>
            <a:pPr lvl="1"/>
            <a:r>
              <a:rPr lang="en-US" dirty="0"/>
              <a:t>Need for help with bathing, toileting, dressing</a:t>
            </a:r>
          </a:p>
          <a:p>
            <a:pPr lvl="1"/>
            <a:r>
              <a:rPr lang="en-US" dirty="0"/>
              <a:t>Changes in sleep patterns</a:t>
            </a:r>
          </a:p>
          <a:p>
            <a:pPr lvl="1"/>
            <a:r>
              <a:rPr lang="en-US" dirty="0"/>
              <a:t>Increased risk of wandering</a:t>
            </a:r>
          </a:p>
          <a:p>
            <a:pPr lvl="1"/>
            <a:r>
              <a:rPr lang="en-US" dirty="0"/>
              <a:t>Personality and behavioral changes</a:t>
            </a:r>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Moderate Alzheimer’s (Middle-Stage)</a:t>
            </a:r>
            <a:r>
              <a:rPr lang="en-US" sz="1800" baseline="80000" dirty="0"/>
              <a:t>17</a:t>
            </a:r>
            <a:endParaRPr lang="en-US" sz="2000" baseline="80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lstStyle/>
          <a:p>
            <a:pPr lvl="0"/>
            <a:r>
              <a:rPr lang="en-US" dirty="0"/>
              <a:t>Define cognitive health</a:t>
            </a:r>
          </a:p>
          <a:p>
            <a:pPr lvl="0"/>
            <a:r>
              <a:rPr lang="en-US" dirty="0"/>
              <a:t>Define and differentiate between dementia and Alzheimer’s </a:t>
            </a:r>
          </a:p>
          <a:p>
            <a:pPr lvl="0"/>
            <a:r>
              <a:rPr lang="en-US" dirty="0"/>
              <a:t>List at least 5 early signs of Alzheimer’s</a:t>
            </a:r>
          </a:p>
          <a:p>
            <a:pPr lvl="0"/>
            <a:r>
              <a:rPr lang="en-US" dirty="0"/>
              <a:t>Describe the changes that occur during the course of Alzheimer’s</a:t>
            </a:r>
          </a:p>
          <a:p>
            <a:pPr lvl="0"/>
            <a:r>
              <a:rPr lang="en-US" dirty="0"/>
              <a:t>Describe the role of caregivers</a:t>
            </a:r>
          </a:p>
          <a:p>
            <a:pPr lvl="0"/>
            <a:endParaRPr lang="en-US" dirty="0"/>
          </a:p>
          <a:p>
            <a:pPr lvl="0"/>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Learning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older husband with wife being tended to by an aide in a care setting, husband looks unsmiling at the camera while holding his wife's hand&#10;" title="Husband with wife and aide"/>
          <p:cNvPicPr>
            <a:picLocks noChangeAspect="1"/>
          </p:cNvPicPr>
          <p:nvPr/>
        </p:nvPicPr>
        <p:blipFill>
          <a:blip r:embed="rId3"/>
          <a:stretch>
            <a:fillRect/>
          </a:stretch>
        </p:blipFill>
        <p:spPr>
          <a:xfrm>
            <a:off x="4835526" y="2472531"/>
            <a:ext cx="3735387" cy="2781300"/>
          </a:xfrm>
          <a:prstGeom prst="rect">
            <a:avLst/>
          </a:prstGeom>
          <a:ln w="38100" cmpd="sng">
            <a:solidFill>
              <a:srgbClr val="7F7F7F"/>
            </a:solidFill>
          </a:ln>
        </p:spPr>
      </p:pic>
      <p:sp>
        <p:nvSpPr>
          <p:cNvPr id="3" name="Content Placeholder 2"/>
          <p:cNvSpPr>
            <a:spLocks noGrp="1"/>
          </p:cNvSpPr>
          <p:nvPr>
            <p:ph idx="1"/>
          </p:nvPr>
        </p:nvSpPr>
        <p:spPr>
          <a:xfrm>
            <a:off x="581192" y="2228003"/>
            <a:ext cx="4151064" cy="3630795"/>
          </a:xfrm>
        </p:spPr>
        <p:txBody>
          <a:bodyPr rtlCol="0">
            <a:normAutofit/>
          </a:bodyPr>
          <a:lstStyle/>
          <a:p>
            <a:pPr lvl="0"/>
            <a:r>
              <a:rPr lang="en-US" dirty="0"/>
              <a:t>Typically longest stage</a:t>
            </a:r>
          </a:p>
          <a:p>
            <a:pPr lvl="0"/>
            <a:r>
              <a:rPr lang="en-US" dirty="0"/>
              <a:t>Requires full-time care</a:t>
            </a:r>
          </a:p>
          <a:p>
            <a:pPr lvl="0"/>
            <a:r>
              <a:rPr lang="en-US" dirty="0"/>
              <a:t>Loss of awareness of recent experiences and surroundings</a:t>
            </a:r>
          </a:p>
          <a:p>
            <a:pPr lvl="0"/>
            <a:r>
              <a:rPr lang="en-US" dirty="0"/>
              <a:t>Changes in physical abilities (walking, sitting, swallowing)</a:t>
            </a:r>
          </a:p>
          <a:p>
            <a:pPr lvl="0"/>
            <a:r>
              <a:rPr lang="en-US" dirty="0"/>
              <a:t>Vulnerable to infections</a:t>
            </a:r>
          </a:p>
          <a:p>
            <a:pPr lvl="0"/>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Severe Alzheimer’s (Late-Stage)</a:t>
            </a:r>
            <a:r>
              <a:rPr lang="en-US" sz="1800" baseline="80000" dirty="0"/>
              <a:t>18</a:t>
            </a:r>
            <a:endParaRPr lang="en-US" sz="2000" baseline="80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81025" y="4541838"/>
            <a:ext cx="7989888" cy="600075"/>
          </a:xfrm>
        </p:spPr>
        <p:txBody>
          <a:bodyPr rtlCol="0"/>
          <a:lstStyle/>
          <a:p>
            <a:pPr eaLnBrk="1" fontAlgn="auto" hangingPunct="1">
              <a:defRPr/>
            </a:pPr>
            <a:r>
              <a:rPr lang="en-US" dirty="0"/>
              <a:t>Alzheimer’s and Other Dementias – The Basics</a:t>
            </a:r>
          </a:p>
        </p:txBody>
      </p:sp>
      <p:sp>
        <p:nvSpPr>
          <p:cNvPr id="4" name="Title 3"/>
          <p:cNvSpPr>
            <a:spLocks noGrp="1"/>
          </p:cNvSpPr>
          <p:nvPr>
            <p:ph type="title"/>
          </p:nvPr>
        </p:nvSpPr>
        <p:spPr>
          <a:xfrm>
            <a:off x="581025" y="3036888"/>
            <a:ext cx="7989888" cy="1504950"/>
          </a:xfrm>
        </p:spPr>
        <p:txBody>
          <a:bodyPr/>
          <a:lstStyle/>
          <a:p>
            <a:pPr eaLnBrk="1" fontAlgn="auto" hangingPunct="1">
              <a:spcAft>
                <a:spcPts val="0"/>
              </a:spcAft>
              <a:defRPr/>
            </a:pPr>
            <a:r>
              <a:rPr lang="en-US" dirty="0"/>
              <a:t>Risk factors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older adult woman is smiling at the camera. " title="Woman smiling"/>
          <p:cNvPicPr>
            <a:picLocks noChangeAspect="1"/>
          </p:cNvPicPr>
          <p:nvPr/>
        </p:nvPicPr>
        <p:blipFill rotWithShape="1">
          <a:blip r:embed="rId3">
            <a:extLst>
              <a:ext uri="{28A0092B-C50C-407E-A947-70E740481C1C}">
                <a14:useLocalDpi xmlns:a14="http://schemas.microsoft.com/office/drawing/2010/main" val="0"/>
              </a:ext>
            </a:extLst>
          </a:blip>
          <a:srcRect l="24800"/>
          <a:stretch/>
        </p:blipFill>
        <p:spPr>
          <a:xfrm>
            <a:off x="4068766" y="3551546"/>
            <a:ext cx="3462618" cy="2587316"/>
          </a:xfrm>
          <a:prstGeom prst="rect">
            <a:avLst/>
          </a:prstGeom>
        </p:spPr>
      </p:pic>
      <p:sp>
        <p:nvSpPr>
          <p:cNvPr id="68612" name="Content Placeholder 2"/>
          <p:cNvSpPr>
            <a:spLocks noGrp="1"/>
          </p:cNvSpPr>
          <p:nvPr>
            <p:ph idx="1"/>
          </p:nvPr>
        </p:nvSpPr>
        <p:spPr/>
        <p:txBody>
          <a:bodyPr/>
          <a:lstStyle/>
          <a:p>
            <a:pPr lvl="0"/>
            <a:r>
              <a:rPr lang="en-US" dirty="0"/>
              <a:t>#1 risk factor is advancing age</a:t>
            </a:r>
          </a:p>
          <a:p>
            <a:pPr lvl="0"/>
            <a:r>
              <a:rPr lang="en-US" dirty="0"/>
              <a:t>Risk doubles every 5 years after age 65</a:t>
            </a:r>
          </a:p>
          <a:p>
            <a:pPr lvl="0"/>
            <a:r>
              <a:rPr lang="en-US" dirty="0"/>
              <a:t>1 in 3 people age ≥ 85</a:t>
            </a:r>
          </a:p>
          <a:p>
            <a:pPr lvl="0"/>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Risk Factors: Age</a:t>
            </a:r>
            <a:r>
              <a:rPr lang="en-US" sz="1800" baseline="80000" dirty="0"/>
              <a:t>19,20,21</a:t>
            </a:r>
            <a:endParaRPr lang="en-US" sz="2000" baseline="80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mid-life African-American woman sitting and gazing sadly out of a large window.&#10;" title="Image of mid-life African-American woman"/>
          <p:cNvPicPr>
            <a:picLocks noChangeAspect="1"/>
          </p:cNvPicPr>
          <p:nvPr/>
        </p:nvPicPr>
        <p:blipFill>
          <a:blip r:embed="rId3"/>
          <a:stretch>
            <a:fillRect/>
          </a:stretch>
        </p:blipFill>
        <p:spPr>
          <a:xfrm>
            <a:off x="5630957" y="2324119"/>
            <a:ext cx="2939956" cy="2351731"/>
          </a:xfrm>
          <a:prstGeom prst="rect">
            <a:avLst/>
          </a:prstGeom>
          <a:ln w="38100" cmpd="sng">
            <a:solidFill>
              <a:schemeClr val="tx1"/>
            </a:solidFill>
          </a:ln>
        </p:spPr>
      </p:pic>
      <p:sp>
        <p:nvSpPr>
          <p:cNvPr id="50180" name="Content Placeholder 2"/>
          <p:cNvSpPr>
            <a:spLocks noGrp="1"/>
          </p:cNvSpPr>
          <p:nvPr>
            <p:ph idx="1"/>
          </p:nvPr>
        </p:nvSpPr>
        <p:spPr>
          <a:xfrm>
            <a:off x="581192" y="2228003"/>
            <a:ext cx="4869113" cy="3630795"/>
          </a:xfrm>
        </p:spPr>
        <p:txBody>
          <a:bodyPr/>
          <a:lstStyle/>
          <a:p>
            <a:pPr lvl="0"/>
            <a:r>
              <a:rPr lang="en-US" dirty="0"/>
              <a:t>Affects people younger than 65</a:t>
            </a:r>
          </a:p>
          <a:p>
            <a:pPr lvl="0"/>
            <a:r>
              <a:rPr lang="en-US" dirty="0"/>
              <a:t>Many are in their 40s and 50s</a:t>
            </a:r>
          </a:p>
          <a:p>
            <a:pPr lvl="0"/>
            <a:r>
              <a:rPr lang="en-US" dirty="0"/>
              <a:t>200,000 have younger onset (in U.S.) </a:t>
            </a:r>
          </a:p>
          <a:p>
            <a:pPr lvl="0"/>
            <a:r>
              <a:rPr lang="en-US" dirty="0"/>
              <a:t>Up to 5% of population with Alzheimer’s</a:t>
            </a: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altLang="en-US" dirty="0"/>
          </a:p>
          <a:p>
            <a:pPr eaLnBrk="1" hangingPunct="1"/>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Younger-Onset Alzheimer’s Disease</a:t>
            </a:r>
            <a:r>
              <a:rPr lang="en-US" sz="1800" baseline="80000" dirty="0"/>
              <a:t>22</a:t>
            </a:r>
            <a:endParaRPr lang="en-US" sz="2000" baseline="80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lth care professional with older adult and younger relative, all are clasping hands, appear to be discussing a serious topic" title="Health care professional with older adult and younger relative"/>
          <p:cNvPicPr>
            <a:picLocks noChangeAspect="1"/>
          </p:cNvPicPr>
          <p:nvPr/>
        </p:nvPicPr>
        <p:blipFill>
          <a:blip r:embed="rId3"/>
          <a:stretch>
            <a:fillRect/>
          </a:stretch>
        </p:blipFill>
        <p:spPr>
          <a:xfrm>
            <a:off x="5008960" y="2505305"/>
            <a:ext cx="3362909" cy="2237484"/>
          </a:xfrm>
          <a:prstGeom prst="rect">
            <a:avLst/>
          </a:prstGeom>
          <a:ln w="38100" cmpd="sng">
            <a:solidFill>
              <a:srgbClr val="7F7F7F"/>
            </a:solidFill>
          </a:ln>
        </p:spPr>
      </p:pic>
      <p:sp>
        <p:nvSpPr>
          <p:cNvPr id="70660" name="Content Placeholder 2"/>
          <p:cNvSpPr>
            <a:spLocks noGrp="1"/>
          </p:cNvSpPr>
          <p:nvPr>
            <p:ph idx="1"/>
          </p:nvPr>
        </p:nvSpPr>
        <p:spPr/>
        <p:txBody>
          <a:bodyPr/>
          <a:lstStyle/>
          <a:p>
            <a:pPr lvl="0"/>
            <a:r>
              <a:rPr lang="en-US" sz="2400" dirty="0"/>
              <a:t>Family history</a:t>
            </a:r>
          </a:p>
          <a:p>
            <a:pPr lvl="0"/>
            <a:r>
              <a:rPr lang="en-US" sz="2400" dirty="0"/>
              <a:t>Environmental factors</a:t>
            </a:r>
          </a:p>
          <a:p>
            <a:pPr lvl="0"/>
            <a:r>
              <a:rPr lang="en-US" sz="2400" dirty="0"/>
              <a:t>Years of formal education</a:t>
            </a:r>
          </a:p>
          <a:p>
            <a:pPr lvl="0"/>
            <a:endParaRPr lang="en-US" sz="2400" baseline="30000" dirty="0">
              <a:ea typeface="MS Mincho" panose="02020609040205080304" pitchFamily="49" charset="-128"/>
              <a:cs typeface="Times New Roman" panose="02020603050405020304" pitchFamily="18" charset="0"/>
            </a:endParaRPr>
          </a:p>
          <a:p>
            <a:pPr lvl="0"/>
            <a:endParaRPr lang="en-US" sz="2400" baseline="30000" dirty="0">
              <a:ea typeface="MS Mincho" panose="02020609040205080304" pitchFamily="49" charset="-128"/>
              <a:cs typeface="Times New Roman" panose="02020603050405020304" pitchFamily="18" charset="0"/>
            </a:endParaRPr>
          </a:p>
          <a:p>
            <a:pPr lvl="0"/>
            <a:endParaRPr lang="en-US" sz="2400" baseline="30000" dirty="0">
              <a:ea typeface="MS Mincho" panose="02020609040205080304" pitchFamily="49" charset="-128"/>
              <a:cs typeface="Times New Roman" panose="02020603050405020304" pitchFamily="18" charset="0"/>
            </a:endParaRPr>
          </a:p>
          <a:p>
            <a:pPr lvl="0"/>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Risk Factors: Family History, Education</a:t>
            </a:r>
            <a:r>
              <a:rPr lang="en-US" sz="1800" baseline="80000" dirty="0"/>
              <a:t>23</a:t>
            </a:r>
            <a:endParaRPr lang="en-US" baseline="80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Content Placeholder 2"/>
          <p:cNvSpPr>
            <a:spLocks noGrp="1"/>
          </p:cNvSpPr>
          <p:nvPr>
            <p:ph idx="1"/>
          </p:nvPr>
        </p:nvSpPr>
        <p:spPr/>
        <p:txBody>
          <a:bodyPr/>
          <a:lstStyle/>
          <a:p>
            <a:pPr lvl="0"/>
            <a:r>
              <a:rPr lang="en-US" dirty="0"/>
              <a:t>African-Americans: 2 times greater risk</a:t>
            </a:r>
          </a:p>
          <a:p>
            <a:pPr lvl="0"/>
            <a:r>
              <a:rPr lang="en-US" dirty="0"/>
              <a:t>Hispanics: 1.5 times greater risk</a:t>
            </a:r>
          </a:p>
          <a:p>
            <a:pPr lvl="0"/>
            <a:r>
              <a:rPr lang="en-US" dirty="0"/>
              <a:t>Cardiovascular risk factors more common</a:t>
            </a:r>
          </a:p>
          <a:p>
            <a:pPr lvl="0"/>
            <a:r>
              <a:rPr lang="en-US" dirty="0"/>
              <a:t>Lower levels of education, socioeconomic status</a:t>
            </a:r>
          </a:p>
          <a:p>
            <a:pPr marL="0" indent="0" eaLnBrk="1" hangingPunct="1">
              <a:buNone/>
            </a:pPr>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Risk Factors: Race &amp; Ethnicity</a:t>
            </a:r>
            <a:r>
              <a:rPr lang="en-US" sz="1800" baseline="80000" dirty="0"/>
              <a:t>24</a:t>
            </a:r>
            <a:endParaRPr lang="en-US" sz="2000" baseline="80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woman watering flowers outside&#10;" title="Image of woman watering plants"/>
          <p:cNvPicPr>
            <a:picLocks noChangeAspect="1"/>
          </p:cNvPicPr>
          <p:nvPr/>
        </p:nvPicPr>
        <p:blipFill>
          <a:blip r:embed="rId3"/>
          <a:stretch>
            <a:fillRect/>
          </a:stretch>
        </p:blipFill>
        <p:spPr>
          <a:xfrm>
            <a:off x="5736431" y="2185087"/>
            <a:ext cx="2449513" cy="3705225"/>
          </a:xfrm>
          <a:prstGeom prst="rect">
            <a:avLst/>
          </a:prstGeom>
          <a:ln w="38100" cmpd="sng">
            <a:solidFill>
              <a:srgbClr val="7F7F7F"/>
            </a:solidFill>
          </a:ln>
        </p:spPr>
      </p:pic>
      <p:sp>
        <p:nvSpPr>
          <p:cNvPr id="74756" name="Content Placeholder 2"/>
          <p:cNvSpPr>
            <a:spLocks noGrp="1"/>
          </p:cNvSpPr>
          <p:nvPr>
            <p:ph idx="1"/>
          </p:nvPr>
        </p:nvSpPr>
        <p:spPr>
          <a:xfrm>
            <a:off x="581192" y="2228003"/>
            <a:ext cx="4905208" cy="3630795"/>
          </a:xfrm>
        </p:spPr>
        <p:txBody>
          <a:bodyPr/>
          <a:lstStyle/>
          <a:p>
            <a:pPr lvl="0"/>
            <a:r>
              <a:rPr lang="en-US" dirty="0"/>
              <a:t>2/3 of affected population </a:t>
            </a:r>
          </a:p>
          <a:p>
            <a:pPr lvl="0"/>
            <a:r>
              <a:rPr lang="en-US" dirty="0"/>
              <a:t>16% of women age ≥ 71 (11% of men)</a:t>
            </a:r>
          </a:p>
          <a:p>
            <a:pPr lvl="0"/>
            <a:r>
              <a:rPr lang="en-US" dirty="0"/>
              <a:t>After age 65, have more than 1 in 5 chance (1 in 11 for men)</a:t>
            </a: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Risk Factors: Women</a:t>
            </a:r>
            <a:r>
              <a:rPr lang="en-US" sz="1800" baseline="80000" dirty="0"/>
              <a:t>25,26</a:t>
            </a:r>
            <a:endParaRPr lang="en-US" sz="2000" baseline="80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s wearing a yellow safety vest and holding a white hard hat. The hard hat represents protecting the head from trauma. " title="Person holding hard hat"/>
          <p:cNvPicPr>
            <a:picLocks noChangeAspect="1"/>
          </p:cNvPicPr>
          <p:nvPr/>
        </p:nvPicPr>
        <p:blipFill rotWithShape="1">
          <a:blip r:embed="rId3">
            <a:extLst>
              <a:ext uri="{28A0092B-C50C-407E-A947-70E740481C1C}">
                <a14:useLocalDpi xmlns:a14="http://schemas.microsoft.com/office/drawing/2010/main" val="0"/>
              </a:ext>
            </a:extLst>
          </a:blip>
          <a:srcRect l="35000"/>
          <a:stretch/>
        </p:blipFill>
        <p:spPr>
          <a:xfrm>
            <a:off x="5788152" y="3060602"/>
            <a:ext cx="2697480" cy="2334358"/>
          </a:xfrm>
          <a:prstGeom prst="rect">
            <a:avLst/>
          </a:prstGeom>
        </p:spPr>
      </p:pic>
      <p:sp>
        <p:nvSpPr>
          <p:cNvPr id="3" name="Content Placeholder 2"/>
          <p:cNvSpPr>
            <a:spLocks noGrp="1"/>
          </p:cNvSpPr>
          <p:nvPr>
            <p:ph idx="1"/>
          </p:nvPr>
        </p:nvSpPr>
        <p:spPr/>
        <p:txBody>
          <a:bodyPr rtlCol="0">
            <a:normAutofit/>
          </a:bodyPr>
          <a:lstStyle/>
          <a:p>
            <a:pPr lvl="0"/>
            <a:r>
              <a:rPr lang="en-US" sz="2400" dirty="0"/>
              <a:t>Moderate and severe traumatic brain injury</a:t>
            </a:r>
          </a:p>
          <a:p>
            <a:pPr lvl="1"/>
            <a:r>
              <a:rPr lang="en-US" dirty="0"/>
              <a:t>Moderate injury: 2.3 times greater risk</a:t>
            </a:r>
          </a:p>
          <a:p>
            <a:pPr lvl="1"/>
            <a:r>
              <a:rPr lang="en-US" dirty="0"/>
              <a:t>Severe injury: 4.5 times greater risk</a:t>
            </a:r>
          </a:p>
          <a:p>
            <a:pPr lvl="0"/>
            <a:r>
              <a:rPr lang="en-US" sz="2400" dirty="0"/>
              <a:t>Risk remains for years after injury</a:t>
            </a:r>
          </a:p>
          <a:p>
            <a:pPr marL="0" indent="0" eaLnBrk="1" fontAlgn="auto" hangingPunct="1">
              <a:buNone/>
              <a:defRPr/>
            </a:pPr>
            <a:endParaRPr lang="en-US" sz="1100" baseline="30000" dirty="0">
              <a:ea typeface="MS Mincho" panose="02020609040205080304" pitchFamily="49" charset="-128"/>
              <a:cs typeface="Times New Roman" panose="02020603050405020304" pitchFamily="18" charset="0"/>
            </a:endParaRPr>
          </a:p>
          <a:p>
            <a:pPr marL="0" indent="0" eaLnBrk="1" fontAlgn="auto" hangingPunct="1">
              <a:buNone/>
              <a:defRPr/>
            </a:pPr>
            <a:endParaRPr lang="en-US" sz="1100" baseline="30000" dirty="0">
              <a:ea typeface="MS Mincho" panose="02020609040205080304" pitchFamily="49" charset="-128"/>
              <a:cs typeface="Times New Roman" panose="02020603050405020304" pitchFamily="18" charset="0"/>
            </a:endParaRPr>
          </a:p>
          <a:p>
            <a:pPr marL="0" indent="0" eaLnBrk="1" fontAlgn="auto" hangingPunct="1">
              <a:buNone/>
              <a:defRPr/>
            </a:pPr>
            <a:endParaRPr lang="en-US" sz="1100" baseline="30000" dirty="0">
              <a:ea typeface="MS Mincho" panose="02020609040205080304" pitchFamily="49" charset="-128"/>
              <a:cs typeface="Times New Roman" panose="02020603050405020304" pitchFamily="18" charset="0"/>
            </a:endParaRPr>
          </a:p>
          <a:p>
            <a:pPr marL="0" indent="0" eaLnBrk="1" fontAlgn="auto" hangingPunct="1">
              <a:buNone/>
              <a:defRPr/>
            </a:pPr>
            <a:endParaRPr lang="en-US" sz="1100" baseline="30000" dirty="0">
              <a:ea typeface="MS Mincho" panose="02020609040205080304" pitchFamily="49" charset="-128"/>
              <a:cs typeface="Times New Roman" panose="02020603050405020304" pitchFamily="18" charset="0"/>
            </a:endParaRPr>
          </a:p>
          <a:p>
            <a:pPr marL="0" indent="0" eaLnBrk="1" fontAlgn="auto" hangingPunct="1">
              <a:buNone/>
              <a:defRPr/>
            </a:pPr>
            <a:endParaRPr lang="en-US" sz="1100" baseline="30000" dirty="0">
              <a:ea typeface="MS Mincho" panose="02020609040205080304" pitchFamily="49" charset="-128"/>
              <a:cs typeface="Times New Roman" panose="02020603050405020304" pitchFamily="18" charset="0"/>
            </a:endParaRPr>
          </a:p>
          <a:p>
            <a:pPr marL="0" indent="0" eaLnBrk="1" fontAlgn="auto" hangingPunct="1">
              <a:buFont typeface="Wingdings 2" panose="05020102010507070707" pitchFamily="18" charset="2"/>
              <a:buNone/>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Modifiable Risk Factors: </a:t>
            </a:r>
            <a:br>
              <a:rPr lang="en-US" dirty="0"/>
            </a:br>
            <a:r>
              <a:rPr lang="en-US" dirty="0"/>
              <a:t>Head Trauma</a:t>
            </a:r>
            <a:r>
              <a:rPr lang="en-US" sz="1800" baseline="80000" dirty="0"/>
              <a:t>27</a:t>
            </a:r>
            <a:endParaRPr lang="en-US" sz="2000" baseline="80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woman walking in nature. She is wearing a blue baseball cap and red jacket. " title="Image of woman wal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392" y="2228003"/>
            <a:ext cx="2963552" cy="1975701"/>
          </a:xfrm>
          <a:prstGeom prst="rect">
            <a:avLst/>
          </a:prstGeom>
        </p:spPr>
      </p:pic>
      <p:sp>
        <p:nvSpPr>
          <p:cNvPr id="78851" name="Content Placeholder 2"/>
          <p:cNvSpPr>
            <a:spLocks noGrp="1"/>
          </p:cNvSpPr>
          <p:nvPr>
            <p:ph idx="1"/>
          </p:nvPr>
        </p:nvSpPr>
        <p:spPr/>
        <p:txBody>
          <a:bodyPr/>
          <a:lstStyle/>
          <a:p>
            <a:pPr lvl="0"/>
            <a:r>
              <a:rPr lang="en-US" sz="2400" dirty="0"/>
              <a:t>Increases risk</a:t>
            </a:r>
          </a:p>
          <a:p>
            <a:pPr lvl="1"/>
            <a:r>
              <a:rPr lang="en-US" dirty="0"/>
              <a:t>Current smoking</a:t>
            </a:r>
          </a:p>
          <a:p>
            <a:pPr lvl="1"/>
            <a:r>
              <a:rPr lang="en-US" dirty="0"/>
              <a:t>Midlife obesity  </a:t>
            </a:r>
          </a:p>
          <a:p>
            <a:pPr lvl="0"/>
            <a:r>
              <a:rPr lang="en-US" sz="2400" dirty="0"/>
              <a:t>Decreases risk</a:t>
            </a:r>
          </a:p>
          <a:p>
            <a:pPr lvl="1"/>
            <a:r>
              <a:rPr lang="en-US" dirty="0"/>
              <a:t>Physical activity</a:t>
            </a:r>
          </a:p>
          <a:p>
            <a:pPr lvl="1"/>
            <a:r>
              <a:rPr lang="en-US" dirty="0"/>
              <a:t>Heart-healthy diets: DASH, Mediterranean diet</a:t>
            </a:r>
          </a:p>
          <a:p>
            <a:pPr lvl="1"/>
            <a:r>
              <a:rPr lang="en-US" dirty="0"/>
              <a:t>Mental and social activity</a:t>
            </a:r>
          </a:p>
          <a:p>
            <a:pPr lvl="1"/>
            <a:endParaRPr lang="en-US" altLang="en-US" dirty="0"/>
          </a:p>
          <a:p>
            <a:pPr marL="323850" lvl="1" indent="0" eaLnBrk="1" hangingPunct="1">
              <a:buNone/>
            </a:pPr>
            <a:endParaRPr lang="en-US" altLang="en-US" sz="1100" dirty="0"/>
          </a:p>
        </p:txBody>
      </p:sp>
      <p:sp>
        <p:nvSpPr>
          <p:cNvPr id="2" name="Title 1"/>
          <p:cNvSpPr>
            <a:spLocks noGrp="1"/>
          </p:cNvSpPr>
          <p:nvPr>
            <p:ph type="title"/>
          </p:nvPr>
        </p:nvSpPr>
        <p:spPr/>
        <p:txBody>
          <a:bodyPr/>
          <a:lstStyle/>
          <a:p>
            <a:pPr eaLnBrk="1" fontAlgn="auto" hangingPunct="1">
              <a:spcAft>
                <a:spcPts val="0"/>
              </a:spcAft>
              <a:defRPr/>
            </a:pPr>
            <a:r>
              <a:rPr lang="en-US" dirty="0"/>
              <a:t>Modifiable Risk Factors: Lifestyle</a:t>
            </a:r>
            <a:r>
              <a:rPr lang="en-US" sz="1800" baseline="80000" dirty="0"/>
              <a:t>28,29</a:t>
            </a:r>
            <a:endParaRPr lang="en-US" sz="2000" baseline="80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hands hold a read heart rate line. The heart rate forms the shape of a heart. " title="Image of hands and heart bea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117" y="2366128"/>
            <a:ext cx="3550485" cy="2507530"/>
          </a:xfrm>
          <a:prstGeom prst="rect">
            <a:avLst/>
          </a:prstGeom>
        </p:spPr>
      </p:pic>
      <p:sp>
        <p:nvSpPr>
          <p:cNvPr id="80900" name="Content Placeholder 2"/>
          <p:cNvSpPr>
            <a:spLocks noGrp="1"/>
          </p:cNvSpPr>
          <p:nvPr>
            <p:ph idx="1"/>
          </p:nvPr>
        </p:nvSpPr>
        <p:spPr/>
        <p:txBody>
          <a:bodyPr/>
          <a:lstStyle/>
          <a:p>
            <a:pPr lvl="0"/>
            <a:r>
              <a:rPr lang="en-US" sz="2400" dirty="0"/>
              <a:t>Heart-head connection</a:t>
            </a:r>
          </a:p>
          <a:p>
            <a:pPr lvl="0"/>
            <a:r>
              <a:rPr lang="en-US" sz="2400" dirty="0"/>
              <a:t>Cardiovascular risk factors:</a:t>
            </a:r>
          </a:p>
          <a:p>
            <a:pPr lvl="1"/>
            <a:r>
              <a:rPr lang="en-US" dirty="0"/>
              <a:t>High blood pressure in midlife </a:t>
            </a:r>
          </a:p>
          <a:p>
            <a:pPr lvl="1"/>
            <a:r>
              <a:rPr lang="en-US" dirty="0"/>
              <a:t>Heart disease</a:t>
            </a:r>
          </a:p>
          <a:p>
            <a:pPr lvl="1"/>
            <a:r>
              <a:rPr lang="en-US" dirty="0"/>
              <a:t>Stroke</a:t>
            </a:r>
          </a:p>
          <a:p>
            <a:pPr lvl="1"/>
            <a:r>
              <a:rPr lang="en-US" dirty="0"/>
              <a:t>Diabetes</a:t>
            </a:r>
          </a:p>
          <a:p>
            <a:pPr marL="323850" lvl="1" indent="0">
              <a:buNone/>
            </a:pPr>
            <a:endParaRPr lang="en-US" altLang="en-US" dirty="0"/>
          </a:p>
          <a:p>
            <a:pPr marL="323850" lvl="1" indent="0">
              <a:buNone/>
            </a:pPr>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Modifiable Risk Factors: Cardiovascular</a:t>
            </a:r>
            <a:r>
              <a:rPr lang="en-US" sz="1800" baseline="80000" dirty="0"/>
              <a:t>30,31</a:t>
            </a:r>
            <a:endParaRPr lang="en-US" sz="2000" baseline="80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581025" y="2227263"/>
            <a:ext cx="7989888" cy="3632200"/>
          </a:xfrm>
        </p:spPr>
        <p:txBody>
          <a:bodyPr/>
          <a:lstStyle/>
          <a:p>
            <a:pPr marL="0" indent="0" algn="ctr" eaLnBrk="1" hangingPunct="1">
              <a:buFont typeface="Wingdings 2" panose="05020102010507070707" pitchFamily="18" charset="2"/>
              <a:buNone/>
            </a:pPr>
            <a:endParaRPr lang="en-US" altLang="en-US" sz="3600" dirty="0"/>
          </a:p>
          <a:p>
            <a:pPr marL="0" indent="0" algn="ctr" eaLnBrk="1" hangingPunct="1">
              <a:buFont typeface="Wingdings 2" panose="05020102010507070707" pitchFamily="18" charset="2"/>
              <a:buNone/>
            </a:pPr>
            <a:endParaRPr lang="en-US" altLang="en-US" sz="3600" dirty="0"/>
          </a:p>
          <a:p>
            <a:pPr marL="0" indent="0" algn="ctr" eaLnBrk="1" hangingPunct="1">
              <a:buFont typeface="Wingdings 2" panose="05020102010507070707" pitchFamily="18" charset="2"/>
              <a:buNone/>
            </a:pPr>
            <a:endParaRPr lang="en-US" altLang="en-US" sz="3600" dirty="0"/>
          </a:p>
          <a:p>
            <a:pPr marL="0" indent="0" algn="ctr" eaLnBrk="1" hangingPunct="1">
              <a:buFont typeface="Wingdings 2" panose="05020102010507070707" pitchFamily="18" charset="2"/>
              <a:buNone/>
            </a:pPr>
            <a:r>
              <a:rPr lang="en-US" altLang="en-US" sz="3600" dirty="0"/>
              <a:t>What is cognitive health?</a:t>
            </a:r>
          </a:p>
        </p:txBody>
      </p:sp>
      <p:sp>
        <p:nvSpPr>
          <p:cNvPr id="5" name="Action Button: Help 4" descr="Question mark indicating discussion question" title="Question mark">
            <a:hlinkClick r:id="" action="ppaction://noaction" highlightClick="1"/>
          </p:cNvPr>
          <p:cNvSpPr/>
          <p:nvPr/>
        </p:nvSpPr>
        <p:spPr>
          <a:xfrm>
            <a:off x="3790950" y="2603500"/>
            <a:ext cx="1606550" cy="1439863"/>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Discussion Question 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81025" y="4541838"/>
            <a:ext cx="7989888" cy="600075"/>
          </a:xfrm>
        </p:spPr>
        <p:txBody>
          <a:bodyPr rtlCol="0"/>
          <a:lstStyle/>
          <a:p>
            <a:pPr eaLnBrk="1" fontAlgn="auto" hangingPunct="1">
              <a:defRPr/>
            </a:pPr>
            <a:r>
              <a:rPr lang="en-US" dirty="0"/>
              <a:t>Alzheimer’s and Other Dementias – The Basics</a:t>
            </a:r>
          </a:p>
        </p:txBody>
      </p:sp>
      <p:sp>
        <p:nvSpPr>
          <p:cNvPr id="4" name="Title 3"/>
          <p:cNvSpPr>
            <a:spLocks noGrp="1"/>
          </p:cNvSpPr>
          <p:nvPr>
            <p:ph type="title"/>
          </p:nvPr>
        </p:nvSpPr>
        <p:spPr>
          <a:xfrm>
            <a:off x="581025" y="3036888"/>
            <a:ext cx="7989888" cy="1504950"/>
          </a:xfrm>
        </p:spPr>
        <p:txBody>
          <a:bodyPr/>
          <a:lstStyle/>
          <a:p>
            <a:pPr eaLnBrk="1" fontAlgn="auto" hangingPunct="1">
              <a:spcAft>
                <a:spcPts val="0"/>
              </a:spcAft>
              <a:defRPr/>
            </a:pPr>
            <a:r>
              <a:rPr lang="en-US" dirty="0"/>
              <a:t>Treatment &amp; Management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an older African American male patient talking with two doctors&#10;" title="Image of patient with two doctors"/>
          <p:cNvPicPr>
            <a:picLocks noChangeAspect="1"/>
          </p:cNvPicPr>
          <p:nvPr/>
        </p:nvPicPr>
        <p:blipFill>
          <a:blip r:embed="rId3"/>
          <a:stretch>
            <a:fillRect/>
          </a:stretch>
        </p:blipFill>
        <p:spPr>
          <a:xfrm>
            <a:off x="5250949" y="2332519"/>
            <a:ext cx="3405055" cy="2215599"/>
          </a:xfrm>
          <a:prstGeom prst="rect">
            <a:avLst/>
          </a:prstGeom>
          <a:ln w="38100" cmpd="sng">
            <a:solidFill>
              <a:schemeClr val="tx1"/>
            </a:solidFill>
          </a:ln>
        </p:spPr>
      </p:pic>
      <p:sp>
        <p:nvSpPr>
          <p:cNvPr id="84996" name="Content Placeholder 4"/>
          <p:cNvSpPr>
            <a:spLocks noGrp="1"/>
          </p:cNvSpPr>
          <p:nvPr>
            <p:ph idx="1"/>
          </p:nvPr>
        </p:nvSpPr>
        <p:spPr/>
        <p:txBody>
          <a:bodyPr/>
          <a:lstStyle/>
          <a:p>
            <a:pPr lvl="0"/>
            <a:r>
              <a:rPr lang="en-US" sz="2400" dirty="0"/>
              <a:t>No single test</a:t>
            </a:r>
          </a:p>
          <a:p>
            <a:pPr lvl="0"/>
            <a:r>
              <a:rPr lang="en-US" sz="2400" dirty="0"/>
              <a:t>Medical evaluation</a:t>
            </a:r>
          </a:p>
          <a:p>
            <a:pPr lvl="1"/>
            <a:r>
              <a:rPr lang="en-US" dirty="0"/>
              <a:t>Medical history</a:t>
            </a:r>
          </a:p>
          <a:p>
            <a:pPr lvl="1"/>
            <a:r>
              <a:rPr lang="en-US" dirty="0"/>
              <a:t>Mental status testing</a:t>
            </a:r>
          </a:p>
          <a:p>
            <a:pPr lvl="1"/>
            <a:r>
              <a:rPr lang="en-US" dirty="0"/>
              <a:t>Information from family and friends</a:t>
            </a:r>
          </a:p>
          <a:p>
            <a:pPr lvl="1"/>
            <a:r>
              <a:rPr lang="en-US" dirty="0"/>
              <a:t>Physical and neurological exams</a:t>
            </a:r>
          </a:p>
          <a:p>
            <a:pPr lvl="1"/>
            <a:r>
              <a:rPr lang="en-US" dirty="0"/>
              <a:t>Rule out other causes</a:t>
            </a:r>
          </a:p>
          <a:p>
            <a:pPr marL="323850" lvl="1" indent="0" eaLnBrk="1" hangingPunct="1">
              <a:buNone/>
            </a:pPr>
            <a:endParaRPr lang="en-US" sz="1100" dirty="0">
              <a:ea typeface="MS Mincho" panose="02020609040205080304" pitchFamily="49" charset="-128"/>
              <a:cs typeface="Times New Roman" panose="02020603050405020304" pitchFamily="18" charset="0"/>
            </a:endParaRPr>
          </a:p>
          <a:p>
            <a:pPr marL="323850" lvl="1" indent="0" eaLnBrk="1" hangingPunct="1">
              <a:buNone/>
            </a:pPr>
            <a:endParaRPr lang="en-US" sz="1100" dirty="0">
              <a:ea typeface="MS Mincho" panose="02020609040205080304" pitchFamily="49" charset="-128"/>
              <a:cs typeface="Times New Roman" panose="02020603050405020304" pitchFamily="18" charset="0"/>
            </a:endParaRPr>
          </a:p>
        </p:txBody>
      </p:sp>
      <p:sp>
        <p:nvSpPr>
          <p:cNvPr id="4" name="Title 3"/>
          <p:cNvSpPr>
            <a:spLocks noGrp="1"/>
          </p:cNvSpPr>
          <p:nvPr>
            <p:ph type="title"/>
          </p:nvPr>
        </p:nvSpPr>
        <p:spPr/>
        <p:txBody>
          <a:bodyPr/>
          <a:lstStyle/>
          <a:p>
            <a:pPr eaLnBrk="1" fontAlgn="auto" hangingPunct="1">
              <a:spcAft>
                <a:spcPts val="0"/>
              </a:spcAft>
              <a:defRPr/>
            </a:pPr>
            <a:r>
              <a:rPr lang="en-US" dirty="0"/>
              <a:t>Diagnosing Alzheimer’s DEMENTIA</a:t>
            </a:r>
            <a:r>
              <a:rPr lang="en-US" sz="1800" baseline="80000" dirty="0"/>
              <a:t>32</a:t>
            </a:r>
            <a:endParaRPr lang="en-US" sz="2000" baseline="80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Content Placeholder 2"/>
          <p:cNvSpPr>
            <a:spLocks noGrp="1"/>
          </p:cNvSpPr>
          <p:nvPr>
            <p:ph idx="1"/>
          </p:nvPr>
        </p:nvSpPr>
        <p:spPr/>
        <p:txBody>
          <a:bodyPr/>
          <a:lstStyle/>
          <a:p>
            <a:pPr lvl="0"/>
            <a:r>
              <a:rPr lang="en-US" sz="2400" dirty="0"/>
              <a:t>No cure</a:t>
            </a:r>
          </a:p>
          <a:p>
            <a:pPr lvl="0"/>
            <a:r>
              <a:rPr lang="en-US" sz="2400" dirty="0"/>
              <a:t>Drug and non-drug treatments</a:t>
            </a:r>
          </a:p>
          <a:p>
            <a:pPr lvl="0"/>
            <a:r>
              <a:rPr lang="en-US" sz="2400" dirty="0"/>
              <a:t>Goals of existing treatment</a:t>
            </a:r>
          </a:p>
          <a:p>
            <a:pPr lvl="1"/>
            <a:r>
              <a:rPr lang="en-US" dirty="0"/>
              <a:t>Maintain quality of life</a:t>
            </a:r>
          </a:p>
          <a:p>
            <a:pPr lvl="1"/>
            <a:r>
              <a:rPr lang="en-US" dirty="0"/>
              <a:t>Maximize functioning in daily activities</a:t>
            </a:r>
          </a:p>
          <a:p>
            <a:pPr lvl="1"/>
            <a:r>
              <a:rPr lang="en-US" dirty="0"/>
              <a:t>Foster safe environment</a:t>
            </a:r>
          </a:p>
          <a:p>
            <a:pPr lvl="1"/>
            <a:r>
              <a:rPr lang="en-US" dirty="0"/>
              <a:t>Promote social engagement</a:t>
            </a:r>
          </a:p>
          <a:p>
            <a:pPr marL="323850" lvl="1" indent="0" eaLnBrk="1" hangingPunct="1">
              <a:buNone/>
            </a:pPr>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Treating &amp; Managing Alzheimer’s</a:t>
            </a:r>
            <a:r>
              <a:rPr lang="en-US" sz="1800" baseline="80000" dirty="0"/>
              <a:t>33</a:t>
            </a:r>
            <a:endParaRPr lang="en-US" sz="2000" baseline="80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f nurse taking blood pressure of patient. Only the arms are visible. A medical chart is next to the nurse's arm." title="Image of blood pressure being tak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376" y="2762102"/>
            <a:ext cx="3367243" cy="1990714"/>
          </a:xfrm>
          <a:prstGeom prst="rect">
            <a:avLst/>
          </a:prstGeom>
        </p:spPr>
      </p:pic>
      <p:sp>
        <p:nvSpPr>
          <p:cNvPr id="89092" name="Content Placeholder 2"/>
          <p:cNvSpPr>
            <a:spLocks noGrp="1"/>
          </p:cNvSpPr>
          <p:nvPr>
            <p:ph idx="1"/>
          </p:nvPr>
        </p:nvSpPr>
        <p:spPr>
          <a:xfrm>
            <a:off x="581025" y="2228003"/>
            <a:ext cx="4530304" cy="3630795"/>
          </a:xfrm>
        </p:spPr>
        <p:txBody>
          <a:bodyPr/>
          <a:lstStyle/>
          <a:p>
            <a:pPr lvl="0"/>
            <a:r>
              <a:rPr lang="en-US" sz="2400" dirty="0"/>
              <a:t>Additional chronic conditions (e.g., heart disease, diabetes, depression)</a:t>
            </a:r>
          </a:p>
          <a:p>
            <a:pPr lvl="0"/>
            <a:r>
              <a:rPr lang="en-US" sz="2400" dirty="0"/>
              <a:t>Difficult to manage</a:t>
            </a:r>
          </a:p>
          <a:p>
            <a:pPr lvl="0"/>
            <a:r>
              <a:rPr lang="en-US" sz="2400" dirty="0"/>
              <a:t>Higher rates of hospitalizations and costs</a:t>
            </a:r>
          </a:p>
          <a:p>
            <a:pPr lvl="0"/>
            <a:r>
              <a:rPr lang="en-US" sz="2400" dirty="0"/>
              <a:t>Preventable hospitalizations</a:t>
            </a:r>
          </a:p>
          <a:p>
            <a:pPr marL="0" lvl="0" indent="0">
              <a:buNone/>
            </a:pPr>
            <a:endParaRPr lang="en-US" sz="1100" baseline="30000" dirty="0">
              <a:solidFill>
                <a:srgbClr val="1A1A1A"/>
              </a:solidFill>
              <a:ea typeface="MS Mincho" panose="02020609040205080304" pitchFamily="49" charset="-128"/>
              <a:cs typeface="Arial" panose="020B0604020202020204" pitchFamily="34" charset="0"/>
            </a:endParaRPr>
          </a:p>
          <a:p>
            <a:pPr marL="0" indent="0" eaLnBrk="1" hangingPunct="1">
              <a:buNone/>
            </a:pPr>
            <a:endParaRPr lang="en-US" sz="1100" baseline="30000" dirty="0">
              <a:solidFill>
                <a:srgbClr val="1A1A1A"/>
              </a:solidFill>
              <a:ea typeface="MS Mincho" panose="02020609040205080304" pitchFamily="49" charset="-128"/>
              <a:cs typeface="Arial" panose="020B0604020202020204" pitchFamily="34" charset="0"/>
            </a:endParaRPr>
          </a:p>
          <a:p>
            <a:pPr marL="0" indent="0" eaLnBrk="1" hangingPunct="1">
              <a:buNone/>
            </a:pPr>
            <a:endParaRPr lang="en-US" sz="1100" baseline="30000" dirty="0">
              <a:solidFill>
                <a:srgbClr val="1A1A1A"/>
              </a:solidFill>
              <a:ea typeface="MS Mincho" panose="02020609040205080304" pitchFamily="49" charset="-128"/>
              <a:cs typeface="Arial" panose="020B0604020202020204" pitchFamily="34"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Alzheimer’s: Co-Morbidities</a:t>
            </a:r>
            <a:r>
              <a:rPr lang="en-US" sz="1800" baseline="80000" dirty="0"/>
              <a:t>34,35</a:t>
            </a:r>
            <a:endParaRPr lang="en-US" sz="2000" baseline="80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silver coins stacked, getting taller from left to right. " title="Image of stacked coi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864" y="3839380"/>
            <a:ext cx="2926080" cy="1950720"/>
          </a:xfrm>
          <a:prstGeom prst="rect">
            <a:avLst/>
          </a:prstGeom>
        </p:spPr>
      </p:pic>
      <p:sp>
        <p:nvSpPr>
          <p:cNvPr id="93187" name="Content Placeholder 2"/>
          <p:cNvSpPr>
            <a:spLocks noGrp="1"/>
          </p:cNvSpPr>
          <p:nvPr>
            <p:ph idx="1"/>
          </p:nvPr>
        </p:nvSpPr>
        <p:spPr/>
        <p:txBody>
          <a:bodyPr/>
          <a:lstStyle/>
          <a:p>
            <a:pPr lvl="0"/>
            <a:r>
              <a:rPr lang="en-US" sz="2400" dirty="0"/>
              <a:t>Financial hardship</a:t>
            </a:r>
          </a:p>
          <a:p>
            <a:pPr lvl="1"/>
            <a:r>
              <a:rPr lang="en-US" dirty="0"/>
              <a:t>May lose income and savings</a:t>
            </a:r>
          </a:p>
          <a:p>
            <a:pPr lvl="1"/>
            <a:r>
              <a:rPr lang="en-US" dirty="0"/>
              <a:t>Increased reliance on public programs</a:t>
            </a:r>
          </a:p>
          <a:p>
            <a:pPr lvl="0"/>
            <a:r>
              <a:rPr lang="en-US" sz="2400" dirty="0"/>
              <a:t>Stigma</a:t>
            </a:r>
          </a:p>
          <a:p>
            <a:pPr lvl="0"/>
            <a:r>
              <a:rPr lang="en-US" sz="2400" dirty="0"/>
              <a:t>Vulnerability to abuse</a:t>
            </a:r>
          </a:p>
          <a:p>
            <a:pPr lvl="0"/>
            <a:r>
              <a:rPr lang="en-US" sz="2400" dirty="0"/>
              <a:t>Caregiver burden</a:t>
            </a: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dirty="0">
              <a:ea typeface="MS Mincho" panose="02020609040205080304" pitchFamily="49" charset="-128"/>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Alzheimer’s: Unique Aspects</a:t>
            </a:r>
            <a:r>
              <a:rPr lang="en-US" sz="1800" baseline="80000" dirty="0"/>
              <a:t>36</a:t>
            </a:r>
            <a:endParaRPr lang="en-US" sz="2000" baseline="80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lvl="0"/>
            <a:r>
              <a:rPr lang="en-US" dirty="0"/>
              <a:t>Types of care activities include daily living activities, medication management, financial management </a:t>
            </a:r>
          </a:p>
          <a:p>
            <a:pPr lvl="0"/>
            <a:r>
              <a:rPr lang="en-US" dirty="0"/>
              <a:t>Level of care needed increases and often results in complete dependence</a:t>
            </a:r>
          </a:p>
          <a:p>
            <a:pPr lvl="0"/>
            <a:r>
              <a:rPr lang="en-US" dirty="0"/>
              <a:t>Caregiving has significant physical and emotional stress</a:t>
            </a:r>
          </a:p>
          <a:p>
            <a:pPr lvl="0"/>
            <a:endParaRPr lang="en-US" sz="1200" baseline="30000" dirty="0">
              <a:ea typeface="MS Mincho" panose="02020609040205080304" pitchFamily="49" charset="-128"/>
              <a:cs typeface="Times New Roman" panose="02020603050405020304" pitchFamily="18" charset="0"/>
            </a:endParaRPr>
          </a:p>
          <a:p>
            <a:pPr lvl="0"/>
            <a:endParaRPr lang="en-US" sz="1200" baseline="30000" dirty="0">
              <a:ea typeface="MS Mincho" panose="02020609040205080304" pitchFamily="49" charset="-128"/>
              <a:cs typeface="Times New Roman" panose="02020603050405020304" pitchFamily="18" charset="0"/>
            </a:endParaRPr>
          </a:p>
          <a:p>
            <a:pPr lvl="0"/>
            <a:endParaRPr lang="en-US" sz="1200" baseline="30000" dirty="0">
              <a:ea typeface="MS Mincho" panose="02020609040205080304" pitchFamily="49" charset="-128"/>
              <a:cs typeface="Times New Roman" panose="02020603050405020304" pitchFamily="18" charset="0"/>
            </a:endParaRPr>
          </a:p>
          <a:p>
            <a:pPr lvl="0"/>
            <a:endParaRPr lang="en-US" sz="1200" baseline="30000" dirty="0">
              <a:ea typeface="MS Mincho" panose="02020609040205080304" pitchFamily="49" charset="-128"/>
              <a:cs typeface="Times New Roman" panose="02020603050405020304" pitchFamily="18" charset="0"/>
            </a:endParaRPr>
          </a:p>
          <a:p>
            <a:pPr lvl="0"/>
            <a:endParaRPr lang="en-US" sz="1200" baseline="30000" dirty="0">
              <a:ea typeface="MS Mincho" panose="02020609040205080304" pitchFamily="49" charset="-128"/>
              <a:cs typeface="Times New Roman" panose="02020603050405020304" pitchFamily="18" charset="0"/>
            </a:endParaRPr>
          </a:p>
          <a:p>
            <a:pPr marL="0" indent="0" eaLnBrk="1" fontAlgn="auto" hangingPunct="1">
              <a:buNone/>
              <a:defRPr/>
            </a:pPr>
            <a:endParaRPr lang="en-US" sz="1200" baseline="30000" dirty="0">
              <a:ea typeface="MS Mincho" panose="02020609040205080304" pitchFamily="49" charset="-128"/>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Alzheimer’s: Caregivers</a:t>
            </a:r>
            <a:r>
              <a:rPr lang="en-US" sz="1800" baseline="80000" dirty="0"/>
              <a:t>37</a:t>
            </a:r>
            <a:endParaRPr lang="en-US" sz="2000" baseline="80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blic Health Symbol with words: Public Health - Prevent. Promote. Protect" title="Public Health Symbol"/>
          <p:cNvPicPr>
            <a:picLocks noChangeAspect="1"/>
          </p:cNvPicPr>
          <p:nvPr/>
        </p:nvPicPr>
        <p:blipFill>
          <a:blip r:embed="rId3"/>
          <a:srcRect/>
          <a:stretch>
            <a:fillRect/>
          </a:stretch>
        </p:blipFill>
        <p:spPr bwMode="auto">
          <a:xfrm>
            <a:off x="5358510" y="3218343"/>
            <a:ext cx="2688178" cy="2337380"/>
          </a:xfrm>
          <a:prstGeom prst="rect">
            <a:avLst/>
          </a:prstGeom>
          <a:noFill/>
          <a:ln w="38100" cmpd="sng">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103428" name="Content Placeholder 2"/>
          <p:cNvSpPr>
            <a:spLocks noGrp="1"/>
          </p:cNvSpPr>
          <p:nvPr>
            <p:ph idx="1"/>
          </p:nvPr>
        </p:nvSpPr>
        <p:spPr/>
        <p:txBody>
          <a:bodyPr/>
          <a:lstStyle/>
          <a:p>
            <a:pPr lvl="0"/>
            <a:r>
              <a:rPr lang="en-US" sz="2400" dirty="0"/>
              <a:t>4 key ways public health can have an impact:</a:t>
            </a:r>
          </a:p>
          <a:p>
            <a:pPr lvl="1"/>
            <a:r>
              <a:rPr lang="en-US" dirty="0"/>
              <a:t>Surveillance/monitoring</a:t>
            </a:r>
          </a:p>
          <a:p>
            <a:pPr lvl="1"/>
            <a:r>
              <a:rPr lang="en-US" dirty="0"/>
              <a:t>Risk reduction/primary prevention</a:t>
            </a:r>
          </a:p>
          <a:p>
            <a:pPr lvl="1"/>
            <a:r>
              <a:rPr lang="en-US" dirty="0"/>
              <a:t>Early detection and diagnosis</a:t>
            </a:r>
          </a:p>
          <a:p>
            <a:pPr lvl="1"/>
            <a:r>
              <a:rPr lang="en-US" dirty="0"/>
              <a:t>Safety and quality of care</a:t>
            </a:r>
          </a:p>
          <a:p>
            <a:pPr lvl="1"/>
            <a:endParaRPr lang="en-US" dirty="0"/>
          </a:p>
          <a:p>
            <a:pPr lvl="1"/>
            <a:endParaRPr lang="en-US" dirty="0"/>
          </a:p>
          <a:p>
            <a:pPr lvl="1"/>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Role of Public Health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lhouette of city skyline with sun rays " title="Image of city skyline"/>
          <p:cNvPicPr>
            <a:picLocks noChangeAspect="1"/>
          </p:cNvPicPr>
          <p:nvPr/>
        </p:nvPicPr>
        <p:blipFill>
          <a:blip r:embed="rId3"/>
          <a:stretch>
            <a:fillRect/>
          </a:stretch>
        </p:blipFill>
        <p:spPr>
          <a:xfrm>
            <a:off x="2824162" y="4634191"/>
            <a:ext cx="3503613" cy="1757363"/>
          </a:xfrm>
          <a:prstGeom prst="rect">
            <a:avLst/>
          </a:prstGeom>
          <a:ln w="38100" cmpd="sng">
            <a:solidFill>
              <a:srgbClr val="7F7F7F"/>
            </a:solidFill>
          </a:ln>
        </p:spPr>
      </p:pic>
      <p:sp>
        <p:nvSpPr>
          <p:cNvPr id="105475" name="Content Placeholder 2"/>
          <p:cNvSpPr>
            <a:spLocks noGrp="1"/>
          </p:cNvSpPr>
          <p:nvPr>
            <p:ph idx="1"/>
          </p:nvPr>
        </p:nvSpPr>
        <p:spPr/>
        <p:txBody>
          <a:bodyPr/>
          <a:lstStyle/>
          <a:p>
            <a:pPr lvl="0"/>
            <a:r>
              <a:rPr lang="en-US" sz="2400" dirty="0"/>
              <a:t>Dementia capable systems</a:t>
            </a:r>
          </a:p>
          <a:p>
            <a:pPr lvl="1"/>
            <a:r>
              <a:rPr lang="en-US" dirty="0"/>
              <a:t>Support services</a:t>
            </a:r>
          </a:p>
          <a:p>
            <a:pPr lvl="1"/>
            <a:r>
              <a:rPr lang="en-US" dirty="0"/>
              <a:t>Workforce training</a:t>
            </a:r>
          </a:p>
          <a:p>
            <a:pPr lvl="0"/>
            <a:r>
              <a:rPr lang="en-US" sz="2400" dirty="0"/>
              <a:t>Dementia friendly communities</a:t>
            </a:r>
          </a:p>
          <a:p>
            <a:pPr lvl="0"/>
            <a:endParaRPr lang="en-US" sz="2400" dirty="0"/>
          </a:p>
          <a:p>
            <a:pPr lvl="0"/>
            <a:endParaRPr lang="en-US" sz="2400" dirty="0"/>
          </a:p>
          <a:p>
            <a:pPr lvl="0"/>
            <a:endParaRPr lang="en-US" sz="2400" dirty="0"/>
          </a:p>
        </p:txBody>
      </p:sp>
      <p:sp>
        <p:nvSpPr>
          <p:cNvPr id="2" name="Title 1"/>
          <p:cNvSpPr>
            <a:spLocks noGrp="1"/>
          </p:cNvSpPr>
          <p:nvPr>
            <p:ph type="title"/>
          </p:nvPr>
        </p:nvSpPr>
        <p:spPr/>
        <p:txBody>
          <a:bodyPr/>
          <a:lstStyle/>
          <a:p>
            <a:pPr eaLnBrk="1" fontAlgn="auto" hangingPunct="1">
              <a:spcAft>
                <a:spcPts val="0"/>
              </a:spcAft>
              <a:defRPr/>
            </a:pPr>
            <a:r>
              <a:rPr lang="en-US" dirty="0"/>
              <a:t>Dementia Capable Systems and dementia friendly communities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of Alzheimer's Association logo." title="Alzheimer's Association Logo"/>
          <p:cNvPicPr>
            <a:picLocks noChangeAspect="1" noChangeArrowheads="1"/>
          </p:cNvPicPr>
          <p:nvPr/>
        </p:nvPicPr>
        <p:blipFill rotWithShape="1">
          <a:blip r:embed="rId3"/>
          <a:srcRect t="17260" b="10030"/>
          <a:stretch/>
        </p:blipFill>
        <p:spPr bwMode="auto">
          <a:xfrm>
            <a:off x="3824288" y="5041900"/>
            <a:ext cx="1779587"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3" name="Content Placeholder 2"/>
          <p:cNvSpPr>
            <a:spLocks noGrp="1"/>
          </p:cNvSpPr>
          <p:nvPr>
            <p:ph idx="1"/>
          </p:nvPr>
        </p:nvSpPr>
        <p:spPr>
          <a:xfrm>
            <a:off x="581025" y="2119313"/>
            <a:ext cx="7989888" cy="3630612"/>
          </a:xfrm>
        </p:spPr>
        <p:txBody>
          <a:bodyPr/>
          <a:lstStyle/>
          <a:p>
            <a:pPr marL="0" indent="0" algn="ctr" eaLnBrk="1" hangingPunct="1">
              <a:buSzPct val="100000"/>
              <a:buFont typeface="Wingdings 2" panose="05020102010507070707" pitchFamily="18" charset="2"/>
              <a:buNone/>
            </a:pPr>
            <a:r>
              <a:rPr lang="en-US" altLang="en-US" dirty="0"/>
              <a:t>For more information, please visit:</a:t>
            </a:r>
          </a:p>
          <a:p>
            <a:pPr marL="0" indent="0" algn="ctr" eaLnBrk="1" hangingPunct="1">
              <a:buSzPct val="100000"/>
              <a:buFont typeface="Wingdings 2" panose="05020102010507070707" pitchFamily="18" charset="2"/>
              <a:buNone/>
            </a:pPr>
            <a:r>
              <a:rPr lang="en-US" altLang="en-US" dirty="0"/>
              <a:t>Alzheimer’s Association: http://www.alz.org</a:t>
            </a:r>
          </a:p>
          <a:p>
            <a:pPr marL="0" indent="0" algn="ctr" eaLnBrk="1" hangingPunct="1">
              <a:buSzPct val="100000"/>
              <a:buNone/>
            </a:pPr>
            <a:r>
              <a:rPr lang="en-US" altLang="en-US" dirty="0"/>
              <a:t>CDC’s Alzheimer’s Disease and Healthy Aging Program: </a:t>
            </a:r>
            <a:r>
              <a:rPr lang="en-US" dirty="0"/>
              <a:t>https://www.cdc.gov/aging/</a:t>
            </a:r>
            <a:endParaRPr lang="en-US" altLang="en-US" dirty="0"/>
          </a:p>
          <a:p>
            <a:pPr marL="0" indent="0" eaLnBrk="1" hangingPunct="1">
              <a:buSzPct val="100000"/>
              <a:buFont typeface="Wingdings 2" panose="05020102010507070707" pitchFamily="18" charset="2"/>
              <a:buNone/>
            </a:pPr>
            <a:endParaRPr lang="en-US" altLang="en-US" dirty="0"/>
          </a:p>
          <a:p>
            <a:pPr marL="0" indent="0" eaLnBrk="1" hangingPunct="1">
              <a:buFont typeface="Wingdings 2" panose="05020102010507070707" pitchFamily="18" charset="2"/>
              <a:buNone/>
            </a:pPr>
            <a:endParaRPr lang="en-US" altLang="en-US" sz="1000" dirty="0"/>
          </a:p>
        </p:txBody>
      </p:sp>
      <p:sp>
        <p:nvSpPr>
          <p:cNvPr id="2" name="Title 1"/>
          <p:cNvSpPr>
            <a:spLocks noGrp="1"/>
          </p:cNvSpPr>
          <p:nvPr>
            <p:ph type="title"/>
          </p:nvPr>
        </p:nvSpPr>
        <p:spPr/>
        <p:txBody>
          <a:bodyPr/>
          <a:lstStyle/>
          <a:p>
            <a:pPr eaLnBrk="1" fontAlgn="auto" hangingPunct="1">
              <a:spcAft>
                <a:spcPts val="0"/>
              </a:spcAft>
              <a:defRPr/>
            </a:pPr>
            <a:r>
              <a:rPr lang="en-US" dirty="0"/>
              <a:t>For More Information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600" b="1" u="sng" dirty="0"/>
              <a:t>Academy for Gerontology in Higher Education (AGHE)</a:t>
            </a:r>
            <a:r>
              <a:rPr lang="en-US" sz="1600" b="1" dirty="0"/>
              <a:t>:</a:t>
            </a:r>
            <a:endParaRPr lang="en-US" sz="1600" dirty="0"/>
          </a:p>
          <a:p>
            <a:pPr lvl="1"/>
            <a:r>
              <a:rPr lang="en-US" sz="1400" dirty="0"/>
              <a:t>1.2.1 Distinguish normal biological aging changes from pathology including genetic factors.</a:t>
            </a:r>
          </a:p>
          <a:p>
            <a:pPr lvl="1"/>
            <a:r>
              <a:rPr lang="en-US" sz="1400" dirty="0"/>
              <a:t>1.2.4 Recognize common late-life syndromes and diseases and their related bio-psycho-social risk and protective factors.</a:t>
            </a:r>
          </a:p>
          <a:p>
            <a:r>
              <a:rPr lang="en-US" sz="1600" b="1" u="sng" dirty="0"/>
              <a:t>Council on Education for Public Health (CEPH) Foundational Competencies:</a:t>
            </a:r>
            <a:endParaRPr lang="en-US" sz="1600" dirty="0"/>
          </a:p>
          <a:p>
            <a:pPr lvl="1"/>
            <a:r>
              <a:rPr lang="en-US" sz="1400" dirty="0"/>
              <a:t>2. Locate, use, evaluate, and synthesize public health information (bachelors level)</a:t>
            </a:r>
          </a:p>
          <a:p>
            <a:pPr lvl="1"/>
            <a:r>
              <a:rPr lang="en-US" sz="1400" dirty="0"/>
              <a:t>4. Interpret results of data analysis for public health research, policy, or practice (masters level)</a:t>
            </a:r>
          </a:p>
          <a:p>
            <a:r>
              <a:rPr lang="en-US" sz="1600" b="1" u="sng" dirty="0"/>
              <a:t>Council on Linkages Between Academia and Public Health Practice:</a:t>
            </a:r>
            <a:endParaRPr lang="en-US" sz="1600" dirty="0"/>
          </a:p>
          <a:p>
            <a:pPr lvl="1"/>
            <a:r>
              <a:rPr lang="en-US" sz="1400" dirty="0"/>
              <a:t>1A1. Describes factors affecting the health of a community (e.g., equity, income, education, environment)</a:t>
            </a:r>
          </a:p>
          <a:p>
            <a:endParaRPr lang="en-US" sz="1600" dirty="0"/>
          </a:p>
        </p:txBody>
      </p:sp>
      <p:sp>
        <p:nvSpPr>
          <p:cNvPr id="2" name="Title 1"/>
          <p:cNvSpPr>
            <a:spLocks noGrp="1"/>
          </p:cNvSpPr>
          <p:nvPr>
            <p:ph type="title"/>
          </p:nvPr>
        </p:nvSpPr>
        <p:spPr/>
        <p:txBody>
          <a:bodyPr/>
          <a:lstStyle/>
          <a:p>
            <a:r>
              <a:rPr lang="en-US" dirty="0"/>
              <a:t>COMPETENCIES</a:t>
            </a:r>
          </a:p>
        </p:txBody>
      </p:sp>
    </p:spTree>
    <p:extLst>
      <p:ext uri="{BB962C8B-B14F-4D97-AF65-F5344CB8AC3E}">
        <p14:creationId xmlns:p14="http://schemas.microsoft.com/office/powerpoint/2010/main" val="3054490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orange outline of a man's head. The brain is formed with colorful gears which represent brain function. An orange lightbulb is also in the brain. " title="Image of a brain represented by gears"/>
          <p:cNvPicPr>
            <a:picLocks noChangeAspect="1"/>
          </p:cNvPicPr>
          <p:nvPr/>
        </p:nvPicPr>
        <p:blipFill rotWithShape="1">
          <a:blip r:embed="rId3">
            <a:extLst>
              <a:ext uri="{28A0092B-C50C-407E-A947-70E740481C1C}">
                <a14:useLocalDpi xmlns:a14="http://schemas.microsoft.com/office/drawing/2010/main" val="0"/>
              </a:ext>
            </a:extLst>
          </a:blip>
          <a:srcRect l="29484" t="10389" r="26701" b="16972"/>
          <a:stretch/>
        </p:blipFill>
        <p:spPr>
          <a:xfrm>
            <a:off x="5938887" y="2223316"/>
            <a:ext cx="2440714" cy="2693400"/>
          </a:xfrm>
          <a:prstGeom prst="rect">
            <a:avLst/>
          </a:prstGeom>
        </p:spPr>
      </p:pic>
      <p:sp>
        <p:nvSpPr>
          <p:cNvPr id="23556" name="Content Placeholder 4"/>
          <p:cNvSpPr>
            <a:spLocks noGrp="1"/>
          </p:cNvSpPr>
          <p:nvPr>
            <p:ph idx="1"/>
          </p:nvPr>
        </p:nvSpPr>
        <p:spPr>
          <a:xfrm>
            <a:off x="581192" y="2228003"/>
            <a:ext cx="5093744" cy="3630795"/>
          </a:xfrm>
        </p:spPr>
        <p:txBody>
          <a:bodyPr/>
          <a:lstStyle/>
          <a:p>
            <a:pPr lvl="0"/>
            <a:r>
              <a:rPr lang="en-US" dirty="0"/>
              <a:t>Cognition: the ability to think, learn, and remember</a:t>
            </a:r>
          </a:p>
          <a:p>
            <a:pPr lvl="0"/>
            <a:r>
              <a:rPr lang="en-US" dirty="0"/>
              <a:t>Cognitive health continuum: “optimal functioning” to severe disability</a:t>
            </a:r>
          </a:p>
          <a:p>
            <a:pPr lvl="0"/>
            <a:endParaRPr lang="en-US" sz="1100" baseline="30000" dirty="0">
              <a:ea typeface="MS Mincho" panose="02020609040205080304" pitchFamily="49" charset="-128"/>
              <a:cs typeface="Times New Roman" panose="02020603050405020304" pitchFamily="18" charset="0"/>
            </a:endParaRPr>
          </a:p>
          <a:p>
            <a:pPr lvl="0"/>
            <a:endParaRPr lang="en-US" sz="1100" baseline="30000" dirty="0">
              <a:ea typeface="MS Mincho" panose="02020609040205080304" pitchFamily="49" charset="-128"/>
              <a:cs typeface="Times New Roman" panose="02020603050405020304" pitchFamily="18" charset="0"/>
            </a:endParaRPr>
          </a:p>
          <a:p>
            <a:pPr lvl="0"/>
            <a:endParaRPr lang="en-US" sz="1100" baseline="30000" dirty="0">
              <a:ea typeface="MS Mincho" panose="02020609040205080304" pitchFamily="49" charset="-128"/>
              <a:cs typeface="Times New Roman" panose="02020603050405020304" pitchFamily="18" charset="0"/>
            </a:endParaRPr>
          </a:p>
          <a:p>
            <a:pPr lvl="0"/>
            <a:endParaRPr lang="en-US" sz="1100" baseline="30000" dirty="0">
              <a:ea typeface="MS Mincho" panose="02020609040205080304" pitchFamily="49" charset="-128"/>
              <a:cs typeface="Times New Roman" panose="02020603050405020304" pitchFamily="18" charset="0"/>
            </a:endParaRPr>
          </a:p>
          <a:p>
            <a:pPr lvl="0"/>
            <a:endParaRPr lang="en-US" sz="1100" baseline="30000" dirty="0">
              <a:ea typeface="MS Mincho" panose="02020609040205080304" pitchFamily="49" charset="-128"/>
              <a:cs typeface="Times New Roman" panose="02020603050405020304" pitchFamily="18" charset="0"/>
            </a:endParaRPr>
          </a:p>
          <a:p>
            <a:pPr lvl="0"/>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altLang="en-US" dirty="0"/>
          </a:p>
        </p:txBody>
      </p:sp>
      <p:sp>
        <p:nvSpPr>
          <p:cNvPr id="4" name="Title 3"/>
          <p:cNvSpPr>
            <a:spLocks noGrp="1"/>
          </p:cNvSpPr>
          <p:nvPr>
            <p:ph type="title"/>
          </p:nvPr>
        </p:nvSpPr>
        <p:spPr/>
        <p:txBody>
          <a:bodyPr/>
          <a:lstStyle/>
          <a:p>
            <a:pPr eaLnBrk="1" fontAlgn="auto" hangingPunct="1">
              <a:spcAft>
                <a:spcPts val="0"/>
              </a:spcAft>
              <a:defRPr/>
            </a:pPr>
            <a:r>
              <a:rPr lang="en-US" dirty="0"/>
              <a:t>Cognitive Health</a:t>
            </a:r>
            <a:r>
              <a:rPr lang="en-US" sz="1800" baseline="80000" dirty="0"/>
              <a:t>1</a:t>
            </a:r>
            <a:endParaRPr lang="en-US" sz="2000" baseline="80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228003"/>
            <a:ext cx="7989752" cy="3855163"/>
          </a:xfrm>
        </p:spPr>
        <p:txBody>
          <a:bodyPr/>
          <a:lstStyle/>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1 </a:t>
            </a:r>
            <a:r>
              <a:rPr lang="en-US" sz="1200" dirty="0"/>
              <a:t>National Institute on Aging. (n.d.) Cognitive Health and Older Adults. Retrieved from </a:t>
            </a:r>
            <a:r>
              <a:rPr lang="en-US" sz="1200" u="sng" dirty="0"/>
              <a:t>https://www.nia.nih.gov/health/cognitive-health-and-older-adults</a:t>
            </a:r>
          </a:p>
          <a:p>
            <a:pPr marL="0" indent="0">
              <a:spcBef>
                <a:spcPts val="0"/>
              </a:spcBef>
              <a:spcAft>
                <a:spcPts val="0"/>
              </a:spcAft>
              <a:buNone/>
            </a:pPr>
            <a:r>
              <a:rPr lang="en-US" sz="1200" baseline="30000" dirty="0"/>
              <a:t>2</a:t>
            </a:r>
            <a:r>
              <a:rPr lang="en-US" sz="1200" dirty="0"/>
              <a:t>Institute of Medicine. (2015) </a:t>
            </a:r>
            <a:r>
              <a:rPr lang="en-US" sz="1200" i="1" dirty="0"/>
              <a:t>Cognitive Aging: Progress in Understanding and Opportunities for Action</a:t>
            </a:r>
            <a:r>
              <a:rPr lang="en-US" sz="1200" dirty="0"/>
              <a:t>.</a:t>
            </a:r>
          </a:p>
          <a:p>
            <a:pPr marL="0" indent="0">
              <a:spcBef>
                <a:spcPts val="0"/>
              </a:spcBef>
              <a:spcAft>
                <a:spcPts val="0"/>
              </a:spcAft>
              <a:buNone/>
            </a:pPr>
            <a:r>
              <a:rPr lang="en-US" sz="1200" baseline="30000" dirty="0"/>
              <a:t>3</a:t>
            </a:r>
            <a:r>
              <a:rPr lang="en-US" sz="1200" dirty="0"/>
              <a:t>National Institute on Aging. (n.d.) </a:t>
            </a:r>
            <a:r>
              <a:rPr lang="en-US" sz="1200" i="1" dirty="0"/>
              <a:t>Do Memory Problems Always Mean Alzheimer’s Disease?</a:t>
            </a:r>
            <a:endParaRPr lang="en-US" sz="1200" b="1" i="1" dirty="0"/>
          </a:p>
          <a:p>
            <a:pPr marL="0" indent="0">
              <a:spcBef>
                <a:spcPts val="0"/>
              </a:spcBef>
              <a:spcAft>
                <a:spcPts val="0"/>
              </a:spcAft>
              <a:buNone/>
            </a:pPr>
            <a:r>
              <a:rPr lang="en-US" sz="1200" baseline="30000" dirty="0"/>
              <a:t>4</a:t>
            </a:r>
            <a:r>
              <a:rPr lang="en-US" sz="1200" dirty="0"/>
              <a:t>Taylor CA, Bouldin ED, McGuire LC. </a:t>
            </a:r>
            <a:r>
              <a:rPr lang="en-US" sz="1200" i="1" dirty="0"/>
              <a:t>Subjective Cognitive Decline Among Adults Aged ≥45 Years — United States, 2015–2016</a:t>
            </a:r>
            <a:r>
              <a:rPr lang="en-US" sz="1200" dirty="0"/>
              <a:t>. MMWR </a:t>
            </a:r>
            <a:r>
              <a:rPr lang="en-US" sz="1200" dirty="0" err="1"/>
              <a:t>Morb</a:t>
            </a:r>
            <a:r>
              <a:rPr lang="en-US" sz="1200" dirty="0"/>
              <a:t> Mortal </a:t>
            </a:r>
            <a:r>
              <a:rPr lang="en-US" sz="1200" dirty="0" err="1"/>
              <a:t>Wkly</a:t>
            </a:r>
            <a:r>
              <a:rPr lang="en-US" sz="1200" dirty="0"/>
              <a:t> Rep 2018;67:753–757. DOI: http://</a:t>
            </a:r>
            <a:r>
              <a:rPr lang="en-US" sz="1200" dirty="0" err="1"/>
              <a:t>dx.doi.org</a:t>
            </a:r>
            <a:r>
              <a:rPr lang="en-US" sz="1200" dirty="0"/>
              <a:t>/10.15585/mmwr.mm6727a1</a:t>
            </a:r>
          </a:p>
          <a:p>
            <a:pPr marL="0" indent="0">
              <a:spcBef>
                <a:spcPts val="0"/>
              </a:spcBef>
              <a:spcAft>
                <a:spcPts val="0"/>
              </a:spcAft>
              <a:buNone/>
            </a:pPr>
            <a:r>
              <a:rPr lang="en-US" sz="1200" baseline="30000" dirty="0"/>
              <a:t>5</a:t>
            </a:r>
            <a:r>
              <a:rPr lang="en-US" sz="1200" dirty="0"/>
              <a:t>Alzheimer’s Association. Alzheimer’s Association. (2019) </a:t>
            </a:r>
            <a:r>
              <a:rPr lang="en-US" sz="1200" i="1" dirty="0"/>
              <a:t>2019 Alzheimer’s Disease Facts and Figures</a:t>
            </a:r>
            <a:r>
              <a:rPr lang="en-US" sz="1200" dirty="0"/>
              <a:t>.</a:t>
            </a:r>
          </a:p>
          <a:p>
            <a:pPr marL="0" indent="0">
              <a:spcBef>
                <a:spcPts val="0"/>
              </a:spcBef>
              <a:spcAft>
                <a:spcPts val="0"/>
              </a:spcAft>
              <a:buNone/>
            </a:pPr>
            <a:r>
              <a:rPr lang="en-US" sz="1200" baseline="30000" dirty="0"/>
              <a:t>6 </a:t>
            </a:r>
            <a:r>
              <a:rPr lang="en-US" sz="1200" dirty="0"/>
              <a:t>National Institute on Aging. (n.d.) </a:t>
            </a:r>
            <a:r>
              <a:rPr lang="en-US" sz="1200" i="1" dirty="0"/>
              <a:t>What is Mild Cognitive Impairment?</a:t>
            </a:r>
            <a:r>
              <a:rPr lang="en-US" sz="1200" dirty="0"/>
              <a:t> Retrieved from </a:t>
            </a:r>
            <a:r>
              <a:rPr lang="en-US" sz="1200" u="sng" dirty="0"/>
              <a:t>https://</a:t>
            </a:r>
            <a:r>
              <a:rPr lang="en-US" sz="1200" u="sng" dirty="0" err="1"/>
              <a:t>www.nia.nih.gov</a:t>
            </a:r>
            <a:r>
              <a:rPr lang="en-US" sz="1200" u="sng" dirty="0"/>
              <a:t>/</a:t>
            </a:r>
            <a:r>
              <a:rPr lang="en-US" sz="1200" u="sng" dirty="0" err="1"/>
              <a:t>alzheimers</a:t>
            </a:r>
            <a:r>
              <a:rPr lang="en-US" sz="1200" u="sng" dirty="0"/>
              <a:t>/topics/mild-cognitive-impairment</a:t>
            </a:r>
          </a:p>
          <a:p>
            <a:pPr marL="0" indent="0">
              <a:spcBef>
                <a:spcPts val="0"/>
              </a:spcBef>
              <a:spcAft>
                <a:spcPts val="0"/>
              </a:spcAft>
              <a:buNone/>
            </a:pPr>
            <a:r>
              <a:rPr lang="en-US" sz="1200" baseline="30000" dirty="0"/>
              <a:t>7</a:t>
            </a:r>
            <a:r>
              <a:rPr lang="en-US" sz="1200" dirty="0"/>
              <a:t>Alzheimer’s Association and Centers for Disease Control and Prevention. </a:t>
            </a:r>
            <a:r>
              <a:rPr lang="en-US" sz="1200" i="1" dirty="0"/>
              <a:t>Healthy Brain Initiative, State and Local Public Health Partnerships to Address Dementia: The 2018-2023 Road Map</a:t>
            </a:r>
            <a:r>
              <a:rPr lang="en-US" sz="1200" dirty="0"/>
              <a:t>. Chicago, IL: Alzheimer’s Association; 2018.</a:t>
            </a:r>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8 </a:t>
            </a:r>
            <a:r>
              <a:rPr lang="en-US" sz="1200" dirty="0">
                <a:ea typeface="MS Mincho" panose="02020609040205080304" pitchFamily="49" charset="-128"/>
                <a:cs typeface="Times New Roman" panose="02020603050405020304" pitchFamily="18" charset="0"/>
              </a:rPr>
              <a:t>Alzheimer’s Association. (n.d.) </a:t>
            </a:r>
            <a:r>
              <a:rPr lang="en-US" sz="1200" i="1" dirty="0">
                <a:ea typeface="MS Mincho" panose="02020609040205080304" pitchFamily="49" charset="-128"/>
                <a:cs typeface="Times New Roman" panose="02020603050405020304" pitchFamily="18" charset="0"/>
              </a:rPr>
              <a:t>What is Dementia? </a:t>
            </a:r>
            <a:r>
              <a:rPr lang="en-US" sz="1200" dirty="0">
                <a:ea typeface="MS Mincho" panose="02020609040205080304" pitchFamily="49" charset="-128"/>
                <a:cs typeface="Times New Roman" panose="02020603050405020304" pitchFamily="18" charset="0"/>
              </a:rPr>
              <a:t>Retrieved from http://</a:t>
            </a:r>
            <a:r>
              <a:rPr lang="en-US" sz="1200" dirty="0" err="1">
                <a:ea typeface="MS Mincho" panose="02020609040205080304" pitchFamily="49" charset="-128"/>
                <a:cs typeface="Times New Roman" panose="02020603050405020304" pitchFamily="18" charset="0"/>
              </a:rPr>
              <a:t>www.alz.org</a:t>
            </a:r>
            <a:r>
              <a:rPr lang="en-US" sz="1200" dirty="0">
                <a:ea typeface="MS Mincho" panose="02020609040205080304" pitchFamily="49" charset="-128"/>
                <a:cs typeface="Times New Roman" panose="02020603050405020304" pitchFamily="18" charset="0"/>
              </a:rPr>
              <a:t>/</a:t>
            </a:r>
            <a:r>
              <a:rPr lang="en-US" sz="1200" dirty="0" err="1">
                <a:ea typeface="MS Mincho" panose="02020609040205080304" pitchFamily="49" charset="-128"/>
                <a:cs typeface="Times New Roman" panose="02020603050405020304" pitchFamily="18" charset="0"/>
              </a:rPr>
              <a:t>what-is-dementia.asp#causes</a:t>
            </a:r>
            <a:r>
              <a:rPr lang="en-US" sz="1200" dirty="0">
                <a:ea typeface="MS Mincho" panose="02020609040205080304" pitchFamily="49" charset="-128"/>
                <a:cs typeface="Times New Roman" panose="02020603050405020304" pitchFamily="18" charset="0"/>
              </a:rPr>
              <a:t>  </a:t>
            </a:r>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9</a:t>
            </a:r>
            <a:r>
              <a:rPr lang="en-US" sz="1200" dirty="0">
                <a:ea typeface="MS Mincho" panose="02020609040205080304" pitchFamily="49" charset="-128"/>
                <a:cs typeface="Times New Roman" panose="02020603050405020304" pitchFamily="18" charset="0"/>
              </a:rPr>
              <a:t> </a:t>
            </a:r>
            <a:r>
              <a:rPr lang="en-US" sz="1200" dirty="0"/>
              <a:t>National Institute on Aging. (n.d.) </a:t>
            </a:r>
            <a:r>
              <a:rPr lang="en-US" sz="1200" i="1" dirty="0"/>
              <a:t>Alzheimer’s Disease Fact Sheet</a:t>
            </a:r>
            <a:r>
              <a:rPr lang="en-US" sz="1200" dirty="0"/>
              <a:t>. Retrieved from </a:t>
            </a:r>
            <a:r>
              <a:rPr lang="en-US" sz="1200" u="sng" dirty="0"/>
              <a:t>https://</a:t>
            </a:r>
            <a:r>
              <a:rPr lang="en-US" sz="1200" u="sng" dirty="0" err="1"/>
              <a:t>www.nia.nih.gov</a:t>
            </a:r>
            <a:r>
              <a:rPr lang="en-US" sz="1200" u="sng" dirty="0"/>
              <a:t>/health/</a:t>
            </a:r>
            <a:r>
              <a:rPr lang="en-US" sz="1200" u="sng" dirty="0" err="1"/>
              <a:t>alzheimers</a:t>
            </a:r>
            <a:r>
              <a:rPr lang="en-US" sz="1200" u="sng" dirty="0"/>
              <a:t>-disease-fact-sheet</a:t>
            </a:r>
            <a:endParaRPr lang="en-US" sz="1200" dirty="0"/>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10</a:t>
            </a:r>
            <a:r>
              <a:rPr lang="en-US" sz="1200" dirty="0"/>
              <a:t> Alzheimer’s Association. (n.d.) </a:t>
            </a:r>
            <a:r>
              <a:rPr lang="en-US" sz="1200" i="1" dirty="0"/>
              <a:t>What is Alzheimer’s? </a:t>
            </a:r>
            <a:r>
              <a:rPr lang="en-US" sz="1200" dirty="0"/>
              <a:t>Retrieved from </a:t>
            </a:r>
            <a:r>
              <a:rPr lang="en-US" sz="1200" u="sng" dirty="0"/>
              <a:t>https://</a:t>
            </a:r>
            <a:r>
              <a:rPr lang="en-US" sz="1200" u="sng" dirty="0" err="1"/>
              <a:t>www.alz.org</a:t>
            </a:r>
            <a:r>
              <a:rPr lang="en-US" sz="1200" u="sng" dirty="0"/>
              <a:t>/</a:t>
            </a:r>
            <a:r>
              <a:rPr lang="en-US" sz="1200" u="sng" dirty="0" err="1"/>
              <a:t>alzheimers</a:t>
            </a:r>
            <a:r>
              <a:rPr lang="en-US" sz="1200" u="sng" dirty="0"/>
              <a:t>-dementia/what-is-</a:t>
            </a:r>
            <a:r>
              <a:rPr lang="en-US" sz="1200" u="sng" dirty="0" err="1"/>
              <a:t>alzheimers</a:t>
            </a:r>
            <a:endParaRPr lang="en-US" sz="1200" dirty="0"/>
          </a:p>
          <a:p>
            <a:pPr marL="0" indent="0">
              <a:spcBef>
                <a:spcPts val="0"/>
              </a:spcBef>
              <a:spcAft>
                <a:spcPts val="0"/>
              </a:spcAft>
              <a:buNone/>
            </a:pPr>
            <a:r>
              <a:rPr lang="en-US" sz="1200" baseline="30000" dirty="0"/>
              <a:t>11 </a:t>
            </a:r>
            <a:r>
              <a:rPr lang="en-US" sz="1200" dirty="0"/>
              <a:t>Alzheimer’s Association. (n.d.) </a:t>
            </a:r>
            <a:r>
              <a:rPr lang="en-US" sz="1200" i="1" dirty="0"/>
              <a:t>Causes and Risk Factors.</a:t>
            </a:r>
            <a:r>
              <a:rPr lang="en-US" sz="1200" dirty="0"/>
              <a:t> Retrieved from </a:t>
            </a:r>
            <a:r>
              <a:rPr lang="en-US" sz="1200" u="sng" dirty="0"/>
              <a:t>https://</a:t>
            </a:r>
            <a:r>
              <a:rPr lang="en-US" sz="1200" u="sng" dirty="0" err="1"/>
              <a:t>www.alz.org</a:t>
            </a:r>
            <a:r>
              <a:rPr lang="en-US" sz="1200" u="sng" dirty="0"/>
              <a:t>/</a:t>
            </a:r>
            <a:r>
              <a:rPr lang="en-US" sz="1200" u="sng" dirty="0" err="1"/>
              <a:t>alzheimers</a:t>
            </a:r>
            <a:r>
              <a:rPr lang="en-US" sz="1200" u="sng" dirty="0"/>
              <a:t>-dementia/what-is-</a:t>
            </a:r>
            <a:r>
              <a:rPr lang="en-US" sz="1200" u="sng" dirty="0" err="1"/>
              <a:t>alzheimers</a:t>
            </a:r>
            <a:r>
              <a:rPr lang="en-US" sz="1200" u="sng" dirty="0"/>
              <a:t>/causes-and-risk-factors</a:t>
            </a:r>
            <a:endParaRPr lang="en-US" sz="1200" dirty="0"/>
          </a:p>
          <a:p>
            <a:pPr marL="0" indent="0">
              <a:spcBef>
                <a:spcPts val="0"/>
              </a:spcBef>
              <a:spcAft>
                <a:spcPts val="0"/>
              </a:spcAft>
              <a:buNone/>
            </a:pPr>
            <a:r>
              <a:rPr lang="en-US" sz="1200" baseline="30000" dirty="0"/>
              <a:t>12 </a:t>
            </a:r>
            <a:r>
              <a:rPr lang="en-US" sz="1200" dirty="0"/>
              <a:t>Alzheimer’s Association. (n.d.) </a:t>
            </a:r>
            <a:r>
              <a:rPr lang="en-US" sz="1200" i="1" dirty="0"/>
              <a:t>Inside the Brain- A Tour of How the Mind Works</a:t>
            </a:r>
            <a:r>
              <a:rPr lang="en-US" sz="1200" dirty="0"/>
              <a:t>. Retrieved from </a:t>
            </a:r>
            <a:r>
              <a:rPr lang="en-US" sz="1200" u="sng" dirty="0"/>
              <a:t>https://</a:t>
            </a:r>
            <a:r>
              <a:rPr lang="en-US" sz="1200" u="sng" dirty="0" err="1"/>
              <a:t>www.alz.org</a:t>
            </a:r>
            <a:r>
              <a:rPr lang="en-US" sz="1200" u="sng" dirty="0"/>
              <a:t>/</a:t>
            </a:r>
            <a:r>
              <a:rPr lang="en-US" sz="1200" u="sng" dirty="0" err="1"/>
              <a:t>alzheimers</a:t>
            </a:r>
            <a:r>
              <a:rPr lang="en-US" sz="1200" u="sng" dirty="0"/>
              <a:t>-dementia/what-is-</a:t>
            </a:r>
            <a:r>
              <a:rPr lang="en-US" sz="1200" u="sng" dirty="0" err="1"/>
              <a:t>alzheimers</a:t>
            </a:r>
            <a:r>
              <a:rPr lang="en-US" sz="1200" u="sng" dirty="0"/>
              <a:t>/</a:t>
            </a:r>
            <a:r>
              <a:rPr lang="en-US" sz="1200" u="sng" dirty="0" err="1"/>
              <a:t>brain_tour</a:t>
            </a:r>
            <a:endParaRPr lang="en-US" sz="1200" dirty="0"/>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13</a:t>
            </a:r>
            <a:r>
              <a:rPr lang="en-US" sz="1200" baseline="30000" dirty="0">
                <a:solidFill>
                  <a:srgbClr val="FF0000"/>
                </a:solidFill>
                <a:ea typeface="MS Mincho" panose="02020609040205080304" pitchFamily="49" charset="-128"/>
                <a:cs typeface="Times New Roman" panose="02020603050405020304" pitchFamily="18" charset="0"/>
              </a:rPr>
              <a:t> </a:t>
            </a:r>
            <a:r>
              <a:rPr lang="en-US" sz="1200" dirty="0"/>
              <a:t>Alzheimer’s Association. (n.d.) </a:t>
            </a:r>
            <a:r>
              <a:rPr lang="en-US" sz="1200" i="1" dirty="0"/>
              <a:t>10 Early Signs and Symptoms of Alzheimer’s. </a:t>
            </a:r>
            <a:r>
              <a:rPr lang="en-US" sz="1200" dirty="0"/>
              <a:t>Retrieved from </a:t>
            </a:r>
            <a:r>
              <a:rPr lang="en-US" sz="1200" u="sng" dirty="0"/>
              <a:t>https://www.alz.org/alzheimers-dementia/10_signs</a:t>
            </a:r>
            <a:endParaRPr lang="en-US" sz="1200" dirty="0"/>
          </a:p>
        </p:txBody>
      </p:sp>
      <p:sp>
        <p:nvSpPr>
          <p:cNvPr id="2" name="Title 1"/>
          <p:cNvSpPr>
            <a:spLocks noGrp="1"/>
          </p:cNvSpPr>
          <p:nvPr>
            <p:ph type="title"/>
          </p:nvPr>
        </p:nvSpPr>
        <p:spPr/>
        <p:txBody>
          <a:bodyPr/>
          <a:lstStyle/>
          <a:p>
            <a:r>
              <a:rPr lang="en-US" dirty="0"/>
              <a:t>References 1</a:t>
            </a:r>
          </a:p>
        </p:txBody>
      </p:sp>
    </p:spTree>
    <p:extLst>
      <p:ext uri="{BB962C8B-B14F-4D97-AF65-F5344CB8AC3E}">
        <p14:creationId xmlns:p14="http://schemas.microsoft.com/office/powerpoint/2010/main" val="1406207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26323"/>
            <a:ext cx="7989752" cy="3630795"/>
          </a:xfrm>
        </p:spPr>
        <p:txBody>
          <a:bodyPr/>
          <a:lstStyle/>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14</a:t>
            </a:r>
            <a:r>
              <a:rPr lang="en-US" sz="1200" baseline="30000" dirty="0">
                <a:solidFill>
                  <a:srgbClr val="FF0000"/>
                </a:solidFill>
                <a:ea typeface="MS Mincho" panose="02020609040205080304" pitchFamily="49" charset="-128"/>
                <a:cs typeface="Times New Roman" panose="02020603050405020304" pitchFamily="18" charset="0"/>
              </a:rPr>
              <a:t> </a:t>
            </a:r>
            <a:r>
              <a:rPr lang="en-US" sz="1200" dirty="0"/>
              <a:t>Alzheimer’s Association. (</a:t>
            </a:r>
            <a:r>
              <a:rPr lang="en-US" sz="1200" dirty="0" err="1"/>
              <a:t>n.d.</a:t>
            </a:r>
            <a:r>
              <a:rPr lang="en-US" sz="1200" dirty="0"/>
              <a:t>) </a:t>
            </a:r>
            <a:r>
              <a:rPr lang="en-US" sz="1200" i="1" dirty="0"/>
              <a:t>10 Early Signs and Symptoms of Alzheimer’s. </a:t>
            </a:r>
            <a:r>
              <a:rPr lang="en-US" sz="1200" dirty="0"/>
              <a:t>Retrieved from </a:t>
            </a:r>
            <a:r>
              <a:rPr lang="en-US" sz="1200" u="sng" dirty="0"/>
              <a:t>https://www.alz.org/alzheimers-dementia/10_signs</a:t>
            </a:r>
            <a:endParaRPr lang="en-US" sz="1200" dirty="0"/>
          </a:p>
          <a:p>
            <a:pPr marL="0" indent="0">
              <a:spcBef>
                <a:spcPts val="0"/>
              </a:spcBef>
              <a:spcAft>
                <a:spcPts val="0"/>
              </a:spcAft>
              <a:buNone/>
            </a:pPr>
            <a:r>
              <a:rPr lang="en-US" sz="1200" baseline="30000" dirty="0"/>
              <a:t>15 </a:t>
            </a:r>
            <a:r>
              <a:rPr lang="en-US" sz="1200" dirty="0"/>
              <a:t>Alzheimer’s Association. (</a:t>
            </a:r>
            <a:r>
              <a:rPr lang="en-US" sz="1200" dirty="0" err="1"/>
              <a:t>n.d.</a:t>
            </a:r>
            <a:r>
              <a:rPr lang="en-US" sz="1200" dirty="0"/>
              <a:t>) </a:t>
            </a:r>
            <a:r>
              <a:rPr lang="en-US" sz="1200" i="1" dirty="0"/>
              <a:t>Stages of Alzheimer’s</a:t>
            </a:r>
            <a:r>
              <a:rPr lang="en-US" sz="1200" dirty="0"/>
              <a:t>. Retrieved from </a:t>
            </a:r>
            <a:r>
              <a:rPr lang="en-US" sz="1200" u="sng" dirty="0"/>
              <a:t>https://www.alz.org/alzheimers-dementia/stages</a:t>
            </a:r>
            <a:endParaRPr lang="en-US" sz="1200" dirty="0"/>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16 </a:t>
            </a:r>
            <a:r>
              <a:rPr lang="en-US" sz="1200" dirty="0"/>
              <a:t>Alzheimer’s Association. (</a:t>
            </a:r>
            <a:r>
              <a:rPr lang="en-US" sz="1200" dirty="0" err="1"/>
              <a:t>n.d.</a:t>
            </a:r>
            <a:r>
              <a:rPr lang="en-US" sz="1200" dirty="0"/>
              <a:t>) </a:t>
            </a:r>
            <a:r>
              <a:rPr lang="en-US" sz="1200" i="1" dirty="0"/>
              <a:t>Stages of Alzheimer’s</a:t>
            </a:r>
            <a:r>
              <a:rPr lang="en-US" sz="1200" dirty="0"/>
              <a:t>. Retrieved from </a:t>
            </a:r>
            <a:r>
              <a:rPr lang="en-US" sz="1200" u="sng" dirty="0"/>
              <a:t>https://www.alz.org/alzheimers-dementia/stages</a:t>
            </a:r>
            <a:r>
              <a:rPr lang="en-US" sz="1200" dirty="0"/>
              <a:t> </a:t>
            </a:r>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17 </a:t>
            </a:r>
            <a:r>
              <a:rPr lang="en-US" sz="1200" dirty="0"/>
              <a:t>Alzheimer’s Association. (</a:t>
            </a:r>
            <a:r>
              <a:rPr lang="en-US" sz="1200" dirty="0" err="1"/>
              <a:t>n.d.</a:t>
            </a:r>
            <a:r>
              <a:rPr lang="en-US" sz="1200" dirty="0"/>
              <a:t>) </a:t>
            </a:r>
            <a:r>
              <a:rPr lang="en-US" sz="1200" i="1" dirty="0"/>
              <a:t>Stages of Alzheimer’s</a:t>
            </a:r>
            <a:r>
              <a:rPr lang="en-US" sz="1200" dirty="0"/>
              <a:t>. Retrieved from </a:t>
            </a:r>
            <a:r>
              <a:rPr lang="en-US" sz="1200" u="sng" dirty="0"/>
              <a:t>https://www.alz.org/alzheimers-dementia/stages</a:t>
            </a:r>
            <a:r>
              <a:rPr lang="en-US" sz="1200" dirty="0"/>
              <a:t> </a:t>
            </a:r>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18</a:t>
            </a:r>
            <a:r>
              <a:rPr lang="en-US" sz="1200" dirty="0">
                <a:ea typeface="MS Mincho" panose="02020609040205080304" pitchFamily="49" charset="-128"/>
                <a:cs typeface="Times New Roman" panose="02020603050405020304" pitchFamily="18" charset="0"/>
              </a:rPr>
              <a:t> </a:t>
            </a:r>
            <a:r>
              <a:rPr lang="en-US" sz="1200" dirty="0"/>
              <a:t>Alzheimer’s Association. (</a:t>
            </a:r>
            <a:r>
              <a:rPr lang="en-US" sz="1200" dirty="0" err="1"/>
              <a:t>n.d.</a:t>
            </a:r>
            <a:r>
              <a:rPr lang="en-US" sz="1200" dirty="0"/>
              <a:t>) </a:t>
            </a:r>
            <a:r>
              <a:rPr lang="en-US" sz="1200" i="1" dirty="0"/>
              <a:t>Stages of Alzheimer’s</a:t>
            </a:r>
            <a:r>
              <a:rPr lang="en-US" sz="1200" dirty="0"/>
              <a:t>. Retrieved from </a:t>
            </a:r>
            <a:r>
              <a:rPr lang="en-US" sz="1200" u="sng" dirty="0"/>
              <a:t>https://www.alz.org/alzheimers-dementia/stages</a:t>
            </a:r>
            <a:r>
              <a:rPr lang="en-US" sz="1200" dirty="0"/>
              <a:t> </a:t>
            </a:r>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19 </a:t>
            </a:r>
            <a:r>
              <a:rPr lang="en-US" sz="1200" dirty="0"/>
              <a:t>Alzheimer’s Association. (</a:t>
            </a:r>
            <a:r>
              <a:rPr lang="en-US" sz="1200" dirty="0" err="1"/>
              <a:t>n.d.</a:t>
            </a:r>
            <a:r>
              <a:rPr lang="en-US" sz="1200" dirty="0"/>
              <a:t>) </a:t>
            </a:r>
            <a:r>
              <a:rPr lang="en-US" sz="1200" i="1" dirty="0"/>
              <a:t>Causes and Risk Factors</a:t>
            </a:r>
            <a:r>
              <a:rPr lang="en-US" sz="1200" dirty="0"/>
              <a:t>. Retrieved from </a:t>
            </a:r>
            <a:r>
              <a:rPr lang="en-US" sz="1200" u="sng" dirty="0"/>
              <a:t>https://www.alz.org/alzheimers-dementia/what-is-alzheimers/causes-and-risk-factors</a:t>
            </a:r>
            <a:endParaRPr lang="en-US" sz="1200" dirty="0"/>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20 </a:t>
            </a:r>
            <a:r>
              <a:rPr lang="en-US" sz="1200" dirty="0"/>
              <a:t>Alzheimer’s Association. (2019) </a:t>
            </a:r>
            <a:r>
              <a:rPr lang="en-US" sz="1200" i="1" dirty="0"/>
              <a:t>2019 Alzheimer’s Disease Facts and Figures.</a:t>
            </a:r>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21 </a:t>
            </a:r>
            <a:r>
              <a:rPr lang="en-US" sz="1200" dirty="0"/>
              <a:t>Alzheimer’s Association. (n.d.) </a:t>
            </a:r>
            <a:r>
              <a:rPr lang="en-US" sz="1200" i="1" dirty="0"/>
              <a:t>Younger/Early Onset</a:t>
            </a:r>
            <a:r>
              <a:rPr lang="en-US" sz="1200" dirty="0"/>
              <a:t>. Retrieved from  </a:t>
            </a:r>
            <a:r>
              <a:rPr lang="en-US" sz="1200" u="sng" dirty="0"/>
              <a:t>https://www.alz.org/alzheimers-dementia/what-is-alzheimers/younger-early-onset</a:t>
            </a:r>
            <a:endParaRPr lang="en-US" sz="1200" baseline="30000" dirty="0"/>
          </a:p>
          <a:p>
            <a:pPr marL="0" indent="0">
              <a:spcBef>
                <a:spcPts val="0"/>
              </a:spcBef>
              <a:spcAft>
                <a:spcPts val="0"/>
              </a:spcAft>
              <a:buNone/>
            </a:pPr>
            <a:r>
              <a:rPr lang="en-US" sz="1200" baseline="30000" dirty="0"/>
              <a:t>22 </a:t>
            </a:r>
            <a:r>
              <a:rPr lang="en-US" sz="1200" dirty="0"/>
              <a:t>Alzheimer’s Association. (n.d.) </a:t>
            </a:r>
            <a:r>
              <a:rPr lang="en-US" sz="1200" i="1" dirty="0"/>
              <a:t>Younger/Early Onset</a:t>
            </a:r>
            <a:r>
              <a:rPr lang="en-US" sz="1200" dirty="0"/>
              <a:t>. Retrieved from </a:t>
            </a:r>
            <a:r>
              <a:rPr lang="en-US" sz="1200" u="sng" dirty="0"/>
              <a:t>https://www.alz.org/alzheimers-dementia/what-is-alzheimers/younger-early-onset</a:t>
            </a:r>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23</a:t>
            </a:r>
            <a:r>
              <a:rPr lang="en-US" sz="1200" dirty="0"/>
              <a:t>Alzheimer’s Association. (n.d.) </a:t>
            </a:r>
            <a:r>
              <a:rPr lang="en-US" sz="1200" i="1" dirty="0"/>
              <a:t>Causes and Risk Factors</a:t>
            </a:r>
            <a:r>
              <a:rPr lang="en-US" sz="1200" dirty="0"/>
              <a:t>. Retrieved from </a:t>
            </a:r>
            <a:r>
              <a:rPr lang="en-US" sz="1200" u="sng" dirty="0"/>
              <a:t>https://www.alz.org/alzheimers-dementia/what-is-alzheimers/causes-and-risk-factors</a:t>
            </a:r>
          </a:p>
          <a:p>
            <a:pPr marL="0" indent="0">
              <a:spcBef>
                <a:spcPts val="0"/>
              </a:spcBef>
              <a:spcAft>
                <a:spcPts val="0"/>
              </a:spcAft>
              <a:buNone/>
            </a:pPr>
            <a:r>
              <a:rPr lang="en-US" sz="1200" baseline="30000" dirty="0"/>
              <a:t>24 </a:t>
            </a:r>
            <a:r>
              <a:rPr lang="en-US" sz="1200" dirty="0"/>
              <a:t>Alzheimer’s Association. (2019) </a:t>
            </a:r>
            <a:r>
              <a:rPr lang="en-US" sz="1200" i="1" dirty="0"/>
              <a:t>2019 Alzheimer’s Disease Facts and Figures.</a:t>
            </a:r>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25</a:t>
            </a:r>
            <a:r>
              <a:rPr lang="en-US" sz="1200" dirty="0">
                <a:ea typeface="MS Mincho" panose="02020609040205080304" pitchFamily="49" charset="-128"/>
                <a:cs typeface="Times New Roman" panose="02020603050405020304" pitchFamily="18" charset="0"/>
              </a:rPr>
              <a:t> </a:t>
            </a:r>
            <a:r>
              <a:rPr lang="en-US" sz="1200" dirty="0"/>
              <a:t>Alzheimer’s Association. (2019) </a:t>
            </a:r>
            <a:r>
              <a:rPr lang="en-US" sz="1200" i="1" dirty="0"/>
              <a:t>2019 Alzheimer’s Facts &amp; Figures.</a:t>
            </a:r>
            <a:endParaRPr lang="en-US" sz="1200" dirty="0"/>
          </a:p>
          <a:p>
            <a:pPr marL="0" indent="0">
              <a:spcBef>
                <a:spcPts val="0"/>
              </a:spcBef>
              <a:spcAft>
                <a:spcPts val="0"/>
              </a:spcAft>
              <a:buNone/>
            </a:pPr>
            <a:r>
              <a:rPr lang="en-US" sz="1200" baseline="30000" dirty="0"/>
              <a:t>26 </a:t>
            </a:r>
            <a:r>
              <a:rPr lang="en-US" sz="1200" dirty="0"/>
              <a:t>Podcasy, J. &amp; Epperson, C. (2016) Considering Sex and Gender in Alzheimer Disease and Other Dementias. </a:t>
            </a:r>
            <a:r>
              <a:rPr lang="en-US" sz="1200" i="1" dirty="0"/>
              <a:t>Dialogues in Clinical Neuroscience,</a:t>
            </a:r>
            <a:r>
              <a:rPr lang="en-US" sz="1200" dirty="0"/>
              <a:t> 18(4), 437–446.</a:t>
            </a:r>
            <a:r>
              <a:rPr lang="en-US" sz="1200" b="1" dirty="0"/>
              <a:t> </a:t>
            </a:r>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27</a:t>
            </a:r>
            <a:r>
              <a:rPr lang="en-US" sz="1200" dirty="0"/>
              <a:t>Alzheimer’s Association. (n.d.) </a:t>
            </a:r>
            <a:r>
              <a:rPr lang="en-US" sz="1200" i="1" dirty="0"/>
              <a:t>Traumatic Brain Injury</a:t>
            </a:r>
            <a:r>
              <a:rPr lang="en-US" sz="1200" dirty="0"/>
              <a:t>. Retrieved from </a:t>
            </a:r>
            <a:r>
              <a:rPr lang="en-US" sz="1200" u="sng" dirty="0"/>
              <a:t>https://www.alz.org/alzheimers-dementia/what-is-dementia/related_conditions/traumatic-brain-injury</a:t>
            </a:r>
          </a:p>
        </p:txBody>
      </p:sp>
      <p:sp>
        <p:nvSpPr>
          <p:cNvPr id="2" name="Title 1"/>
          <p:cNvSpPr>
            <a:spLocks noGrp="1"/>
          </p:cNvSpPr>
          <p:nvPr>
            <p:ph type="title"/>
          </p:nvPr>
        </p:nvSpPr>
        <p:spPr/>
        <p:txBody>
          <a:bodyPr/>
          <a:lstStyle/>
          <a:p>
            <a:r>
              <a:rPr lang="en-US" dirty="0"/>
              <a:t>References 2</a:t>
            </a:r>
          </a:p>
        </p:txBody>
      </p:sp>
    </p:spTree>
    <p:extLst>
      <p:ext uri="{BB962C8B-B14F-4D97-AF65-F5344CB8AC3E}">
        <p14:creationId xmlns:p14="http://schemas.microsoft.com/office/powerpoint/2010/main" val="1615853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204" y="2143432"/>
            <a:ext cx="7989752" cy="2726177"/>
          </a:xfrm>
        </p:spPr>
        <p:txBody>
          <a:bodyPr anchor="t"/>
          <a:lstStyle/>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28 </a:t>
            </a:r>
            <a:r>
              <a:rPr lang="en-US" sz="1200" dirty="0"/>
              <a:t>Morris, MC, Tangney, CC, Wang, Y, Sacks, FM, Bennett, DA, and Aggarwal, NT. (2015) MIND Diet Associated with Reduced Incidence of Alzheimer’s Disease. </a:t>
            </a:r>
            <a:r>
              <a:rPr lang="en-US" sz="1200" i="1" dirty="0"/>
              <a:t>Alzheimer’s &amp; Dementia,11</a:t>
            </a:r>
            <a:r>
              <a:rPr lang="en-US" sz="1200" dirty="0"/>
              <a:t>(9), 1007–1014. doi:10.1016/j.jalz.2014.11.009.</a:t>
            </a:r>
          </a:p>
          <a:p>
            <a:pPr marL="0" indent="0">
              <a:spcBef>
                <a:spcPts val="0"/>
              </a:spcBef>
              <a:spcAft>
                <a:spcPts val="0"/>
              </a:spcAft>
              <a:buNone/>
            </a:pPr>
            <a:r>
              <a:rPr lang="en-US" sz="1200" baseline="30000" dirty="0"/>
              <a:t>29 </a:t>
            </a:r>
            <a:r>
              <a:rPr lang="en-US" sz="1200" dirty="0"/>
              <a:t>Alzheimer’s Association. (</a:t>
            </a:r>
            <a:r>
              <a:rPr lang="en-US" sz="1200" dirty="0" err="1"/>
              <a:t>n.d.</a:t>
            </a:r>
            <a:r>
              <a:rPr lang="en-US" sz="1200" dirty="0"/>
              <a:t>) </a:t>
            </a:r>
            <a:r>
              <a:rPr lang="en-US" sz="1200" i="1" dirty="0"/>
              <a:t>Prevention</a:t>
            </a:r>
            <a:r>
              <a:rPr lang="en-US" sz="1200" dirty="0"/>
              <a:t>. Retrieved from </a:t>
            </a:r>
            <a:r>
              <a:rPr lang="en-US" sz="1200" u="sng" dirty="0"/>
              <a:t>https://www.alz.org/alzheimers-dementia/research_progress/prevention</a:t>
            </a:r>
            <a:r>
              <a:rPr lang="en-US" sz="1200" strike="sngStrike" dirty="0"/>
              <a:t> </a:t>
            </a:r>
          </a:p>
          <a:p>
            <a:pPr marL="0" indent="0">
              <a:spcBef>
                <a:spcPts val="0"/>
              </a:spcBef>
              <a:spcAft>
                <a:spcPts val="0"/>
              </a:spcAft>
              <a:buNone/>
            </a:pPr>
            <a:r>
              <a:rPr lang="en-US" sz="1200" baseline="30000" dirty="0"/>
              <a:t>30</a:t>
            </a:r>
            <a:r>
              <a:rPr lang="en-US" sz="1200" dirty="0"/>
              <a:t> Alzheimer’s Association. (</a:t>
            </a:r>
            <a:r>
              <a:rPr lang="en-US" sz="1200" dirty="0" err="1"/>
              <a:t>n.d.</a:t>
            </a:r>
            <a:r>
              <a:rPr lang="en-US" sz="1200" dirty="0"/>
              <a:t>) </a:t>
            </a:r>
            <a:r>
              <a:rPr lang="en-US" sz="1200" i="1" dirty="0"/>
              <a:t>Prevention. </a:t>
            </a:r>
            <a:r>
              <a:rPr lang="en-US" sz="1200" dirty="0"/>
              <a:t>Retrieved from </a:t>
            </a:r>
            <a:r>
              <a:rPr lang="en-US" sz="1200" u="sng" dirty="0"/>
              <a:t>https://www.alz.org/alzheimers-dementia/research_progress/prevention</a:t>
            </a:r>
            <a:r>
              <a:rPr lang="en-US" sz="1200" dirty="0"/>
              <a:t> </a:t>
            </a:r>
            <a:r>
              <a:rPr lang="en-US" sz="1200" strike="sngStrike" dirty="0"/>
              <a:t> </a:t>
            </a:r>
            <a:endParaRPr lang="en-US" sz="1200" dirty="0"/>
          </a:p>
          <a:p>
            <a:pPr marL="0" indent="0">
              <a:spcBef>
                <a:spcPts val="0"/>
              </a:spcBef>
              <a:spcAft>
                <a:spcPts val="0"/>
              </a:spcAft>
              <a:buNone/>
            </a:pPr>
            <a:r>
              <a:rPr lang="en-US" sz="1200" baseline="30000" dirty="0"/>
              <a:t>31 </a:t>
            </a:r>
            <a:r>
              <a:rPr lang="en-US" sz="1200" dirty="0" err="1"/>
              <a:t>Yaffe</a:t>
            </a:r>
            <a:r>
              <a:rPr lang="en-US" sz="1200" dirty="0"/>
              <a:t>, K. (2019). Prevention of Cognitive Impairment with Intensive Systolic Blood Pressure Control. </a:t>
            </a:r>
            <a:r>
              <a:rPr lang="en-US" sz="1200" i="1" dirty="0"/>
              <a:t>JAMA, 321</a:t>
            </a:r>
            <a:r>
              <a:rPr lang="en-US" sz="1200" dirty="0"/>
              <a:t>(6), 548-549.</a:t>
            </a:r>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32 </a:t>
            </a:r>
            <a:r>
              <a:rPr lang="en-US" sz="1200" dirty="0"/>
              <a:t> Alzheimer’s Association. (n.d.) </a:t>
            </a:r>
            <a:r>
              <a:rPr lang="en-US" sz="1200" i="1" dirty="0"/>
              <a:t>Diagnosis. </a:t>
            </a:r>
            <a:r>
              <a:rPr lang="en-US" sz="1200" dirty="0"/>
              <a:t>Retrieved from </a:t>
            </a:r>
            <a:r>
              <a:rPr lang="en-US" sz="1200" u="sng" dirty="0"/>
              <a:t>https://www.alz.org/alzheimers-dementia/diagnosis</a:t>
            </a:r>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33 </a:t>
            </a:r>
            <a:r>
              <a:rPr lang="en-US" sz="1200" dirty="0"/>
              <a:t>Alzheimer’s Association. (2019) </a:t>
            </a:r>
            <a:r>
              <a:rPr lang="en-US" sz="1200" i="1" dirty="0"/>
              <a:t>2019 Alzheimer’s Disease Facts and Figures. </a:t>
            </a:r>
          </a:p>
          <a:p>
            <a:pPr marL="0" indent="0">
              <a:spcBef>
                <a:spcPts val="0"/>
              </a:spcBef>
              <a:spcAft>
                <a:spcPts val="0"/>
              </a:spcAft>
              <a:buNone/>
            </a:pPr>
            <a:r>
              <a:rPr lang="en-US" sz="1200" baseline="30000" dirty="0">
                <a:ea typeface="MS Mincho" panose="02020609040205080304" pitchFamily="49" charset="-128"/>
                <a:cs typeface="Arial" panose="020B0604020202020204" pitchFamily="34" charset="0"/>
              </a:rPr>
              <a:t>34</a:t>
            </a:r>
            <a:r>
              <a:rPr lang="en-US" sz="1200" dirty="0">
                <a:solidFill>
                  <a:srgbClr val="1A1A1A"/>
                </a:solidFill>
                <a:ea typeface="MS Mincho" panose="02020609040205080304" pitchFamily="49" charset="-128"/>
                <a:cs typeface="Arial" panose="020B0604020202020204" pitchFamily="34" charset="0"/>
              </a:rPr>
              <a:t> </a:t>
            </a:r>
            <a:r>
              <a:rPr lang="en-US" sz="1200" dirty="0"/>
              <a:t>Alzheimer’s Association and Centers for Disease Control and Prevention. </a:t>
            </a:r>
            <a:r>
              <a:rPr lang="en-US" sz="1200" i="1" dirty="0"/>
              <a:t>Healthy Brain Initiative, State and Local Public Health Partnerships to Address Dementia: The 2018-2023 Road Map</a:t>
            </a:r>
            <a:r>
              <a:rPr lang="en-US" sz="1200" dirty="0"/>
              <a:t>. Chicago, IL: Alzheimer’s Association; 2018.</a:t>
            </a:r>
          </a:p>
          <a:p>
            <a:pPr marL="0" indent="0">
              <a:spcBef>
                <a:spcPts val="0"/>
              </a:spcBef>
              <a:spcAft>
                <a:spcPts val="0"/>
              </a:spcAft>
              <a:buNone/>
            </a:pPr>
            <a:r>
              <a:rPr lang="en-US" sz="1200" baseline="30000" dirty="0"/>
              <a:t>35 </a:t>
            </a:r>
            <a:r>
              <a:rPr lang="en-US" sz="1200" dirty="0"/>
              <a:t>Alzheimer’s Association. (2019) </a:t>
            </a:r>
            <a:r>
              <a:rPr lang="en-US" sz="1200" i="1" dirty="0"/>
              <a:t>2019 Alzheimer’s Disease Facts and Figures.  </a:t>
            </a:r>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36</a:t>
            </a:r>
            <a:r>
              <a:rPr lang="en-US" sz="1200" dirty="0">
                <a:ea typeface="MS Mincho" panose="02020609040205080304" pitchFamily="49" charset="-128"/>
                <a:cs typeface="Times New Roman" panose="02020603050405020304" pitchFamily="18" charset="0"/>
              </a:rPr>
              <a:t> </a:t>
            </a:r>
            <a:r>
              <a:rPr lang="en-US" sz="1200" dirty="0"/>
              <a:t>Alzheimer’s Association. (n.d.) </a:t>
            </a:r>
            <a:r>
              <a:rPr lang="en-US" sz="1200" i="1" dirty="0"/>
              <a:t>Abuse</a:t>
            </a:r>
            <a:r>
              <a:rPr lang="en-US" sz="1200" dirty="0"/>
              <a:t>. Retrieved from </a:t>
            </a:r>
            <a:r>
              <a:rPr lang="en-US" sz="1200" u="sng" dirty="0"/>
              <a:t>https://www.alz.org/help-support/caregiving/safety/abuse</a:t>
            </a:r>
          </a:p>
          <a:p>
            <a:pPr marL="0" indent="0">
              <a:spcBef>
                <a:spcPts val="0"/>
              </a:spcBef>
              <a:spcAft>
                <a:spcPts val="0"/>
              </a:spcAft>
              <a:buNone/>
            </a:pPr>
            <a:r>
              <a:rPr lang="en-US" sz="1200" baseline="30000" dirty="0">
                <a:ea typeface="MS Mincho" panose="02020609040205080304" pitchFamily="49" charset="-128"/>
                <a:cs typeface="Times New Roman" panose="02020603050405020304" pitchFamily="18" charset="0"/>
              </a:rPr>
              <a:t>37</a:t>
            </a:r>
            <a:r>
              <a:rPr lang="en-US" sz="1200" dirty="0"/>
              <a:t> Alzheimer’s Association. (n.d.) </a:t>
            </a:r>
            <a:r>
              <a:rPr lang="en-US" sz="1200" i="1" dirty="0"/>
              <a:t>Caregiving. </a:t>
            </a:r>
            <a:r>
              <a:rPr lang="en-US" sz="1200" dirty="0"/>
              <a:t>Retrieved from </a:t>
            </a:r>
            <a:r>
              <a:rPr lang="en-US" sz="1200" u="sng" dirty="0"/>
              <a:t>https://www.alz.org/help-support/caregiving</a:t>
            </a:r>
            <a:endParaRPr lang="en-US" sz="1200" dirty="0"/>
          </a:p>
        </p:txBody>
      </p:sp>
      <p:sp>
        <p:nvSpPr>
          <p:cNvPr id="2" name="Title 1"/>
          <p:cNvSpPr>
            <a:spLocks noGrp="1"/>
          </p:cNvSpPr>
          <p:nvPr>
            <p:ph type="title"/>
          </p:nvPr>
        </p:nvSpPr>
        <p:spPr/>
        <p:txBody>
          <a:bodyPr/>
          <a:lstStyle/>
          <a:p>
            <a:r>
              <a:rPr lang="en-US"/>
              <a:t>References 3</a:t>
            </a:r>
            <a:endParaRPr lang="en-US" dirty="0"/>
          </a:p>
        </p:txBody>
      </p:sp>
    </p:spTree>
    <p:extLst>
      <p:ext uri="{BB962C8B-B14F-4D97-AF65-F5344CB8AC3E}">
        <p14:creationId xmlns:p14="http://schemas.microsoft.com/office/powerpoint/2010/main" val="358044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ck and white image of older man and young boy playing chess, male is Asian American and is facing the camera." title="Image of man and boy playing chess"/>
          <p:cNvPicPr>
            <a:picLocks noChangeAspect="1"/>
          </p:cNvPicPr>
          <p:nvPr/>
        </p:nvPicPr>
        <p:blipFill>
          <a:blip r:embed="rId3"/>
          <a:stretch>
            <a:fillRect/>
          </a:stretch>
        </p:blipFill>
        <p:spPr>
          <a:xfrm>
            <a:off x="5505253" y="2298608"/>
            <a:ext cx="3065659" cy="2044174"/>
          </a:xfrm>
          <a:prstGeom prst="rect">
            <a:avLst/>
          </a:prstGeom>
          <a:ln w="38100" cmpd="sng">
            <a:solidFill>
              <a:srgbClr val="7F7F7F"/>
            </a:solidFill>
          </a:ln>
        </p:spPr>
      </p:pic>
      <p:sp>
        <p:nvSpPr>
          <p:cNvPr id="25604" name="Content Placeholder 2"/>
          <p:cNvSpPr>
            <a:spLocks noGrp="1"/>
          </p:cNvSpPr>
          <p:nvPr>
            <p:ph idx="1"/>
          </p:nvPr>
        </p:nvSpPr>
        <p:spPr>
          <a:xfrm>
            <a:off x="581192" y="2228003"/>
            <a:ext cx="4726099" cy="3630795"/>
          </a:xfrm>
        </p:spPr>
        <p:txBody>
          <a:bodyPr/>
          <a:lstStyle/>
          <a:p>
            <a:pPr lvl="0"/>
            <a:r>
              <a:rPr lang="en-US" dirty="0"/>
              <a:t>The brain changes as it ages</a:t>
            </a:r>
          </a:p>
          <a:p>
            <a:pPr lvl="0"/>
            <a:r>
              <a:rPr lang="en-US" dirty="0"/>
              <a:t>Increase in wisdom and expertise </a:t>
            </a:r>
          </a:p>
          <a:p>
            <a:pPr lvl="0"/>
            <a:r>
              <a:rPr lang="en-US" dirty="0"/>
              <a:t>Speed of processing, making decisions, remembering may slow</a:t>
            </a:r>
          </a:p>
          <a:p>
            <a:pPr lvl="0"/>
            <a:r>
              <a:rPr lang="en-US" dirty="0"/>
              <a:t>Normal part of aging</a:t>
            </a:r>
          </a:p>
          <a:p>
            <a:pPr lvl="0"/>
            <a:endParaRPr lang="en-US" dirty="0"/>
          </a:p>
          <a:p>
            <a:pPr lvl="0"/>
            <a:endParaRPr lang="en-US" dirty="0"/>
          </a:p>
          <a:p>
            <a:pPr marL="0" lvl="0" indent="0">
              <a:buNone/>
            </a:pPr>
            <a:endParaRPr lang="en-US" sz="2400" dirty="0">
              <a:ea typeface="MS Mincho" panose="02020609040205080304" pitchFamily="49" charset="-128"/>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Cognitive Aging</a:t>
            </a:r>
            <a:r>
              <a:rPr lang="en-US" sz="1800" baseline="80000" dirty="0"/>
              <a:t>2,3,4</a:t>
            </a:r>
            <a:endParaRPr lang="en-US" sz="2000" baseline="80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n in a blue shirt sitting at a desk. He is writing. " title="Man writ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524" y="2228003"/>
            <a:ext cx="2026451" cy="3044571"/>
          </a:xfrm>
          <a:prstGeom prst="rect">
            <a:avLst/>
          </a:prstGeom>
        </p:spPr>
      </p:pic>
      <p:sp>
        <p:nvSpPr>
          <p:cNvPr id="27651" name="Content Placeholder 2"/>
          <p:cNvSpPr>
            <a:spLocks noGrp="1"/>
          </p:cNvSpPr>
          <p:nvPr>
            <p:ph idx="1"/>
          </p:nvPr>
        </p:nvSpPr>
        <p:spPr>
          <a:xfrm>
            <a:off x="581192" y="2228003"/>
            <a:ext cx="4886920" cy="3630795"/>
          </a:xfrm>
        </p:spPr>
        <p:txBody>
          <a:bodyPr/>
          <a:lstStyle/>
          <a:p>
            <a:pPr lvl="0"/>
            <a:r>
              <a:rPr lang="en-US" dirty="0"/>
              <a:t>Difficulty with cognitive processes </a:t>
            </a:r>
          </a:p>
          <a:p>
            <a:pPr lvl="0"/>
            <a:r>
              <a:rPr lang="en-US" dirty="0"/>
              <a:t>Not severe enough to interfere with daily life</a:t>
            </a:r>
          </a:p>
          <a:p>
            <a:pPr lvl="0"/>
            <a:r>
              <a:rPr lang="en-US" dirty="0"/>
              <a:t>Increased risk of Alzheimer’s or dementia</a:t>
            </a:r>
          </a:p>
          <a:p>
            <a:pPr lvl="0"/>
            <a:r>
              <a:rPr lang="en-US" dirty="0"/>
              <a:t>May be caused by external factors (vitamin B12 deficiency, depression)</a:t>
            </a:r>
          </a:p>
          <a:p>
            <a:pPr lvl="0"/>
            <a:endParaRPr lang="en-US" dirty="0"/>
          </a:p>
          <a:p>
            <a:pPr lvl="0"/>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a:t>Mild Cognitive Impairment (MCI)</a:t>
            </a:r>
            <a:r>
              <a:rPr lang="en-US" sz="1800" baseline="80000" dirty="0"/>
              <a:t>5,6</a:t>
            </a:r>
            <a:endParaRPr lang="en-US" sz="2000" baseline="80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Content Placeholder 2"/>
          <p:cNvSpPr>
            <a:spLocks noGrp="1"/>
          </p:cNvSpPr>
          <p:nvPr>
            <p:ph idx="1"/>
          </p:nvPr>
        </p:nvSpPr>
        <p:spPr/>
        <p:txBody>
          <a:bodyPr/>
          <a:lstStyle/>
          <a:p>
            <a:pPr lvl="0"/>
            <a:r>
              <a:rPr lang="en-US" dirty="0"/>
              <a:t>Difficulty with cognitive processes that affect everyday life</a:t>
            </a:r>
          </a:p>
          <a:p>
            <a:pPr lvl="0"/>
            <a:r>
              <a:rPr lang="en-US" dirty="0"/>
              <a:t>Spans wide range of functioning</a:t>
            </a:r>
          </a:p>
          <a:p>
            <a:pPr lvl="0"/>
            <a:r>
              <a:rPr lang="en-US" dirty="0"/>
              <a:t>Can occur as a result of Alzheimer’s, dementia, stroke, traumatic brain injury</a:t>
            </a:r>
            <a:endParaRPr lang="en-US" altLang="en-US" dirty="0"/>
          </a:p>
          <a:p>
            <a:pPr eaLnBrk="1" hangingPunct="1">
              <a:spcAft>
                <a:spcPts val="1200"/>
              </a:spcAft>
            </a:pPr>
            <a:endParaRPr lang="en-US" altLang="en-US" dirty="0"/>
          </a:p>
          <a:p>
            <a:pPr marL="0" indent="0" eaLnBrk="1" hangingPunct="1">
              <a:spcAft>
                <a:spcPts val="1200"/>
              </a:spcAft>
              <a:buNone/>
            </a:pPr>
            <a:endParaRPr lang="en-US" altLang="en-US" dirty="0"/>
          </a:p>
          <a:p>
            <a:pPr marL="0" indent="0" eaLnBrk="1" hangingPunct="1">
              <a:spcAft>
                <a:spcPts val="1200"/>
              </a:spcAft>
              <a:buNone/>
            </a:pPr>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Cognitive Impairment</a:t>
            </a:r>
            <a:r>
              <a:rPr lang="en-US" sz="1800" baseline="80000" dirty="0"/>
              <a:t>7</a:t>
            </a:r>
            <a:endParaRPr lang="en-US" sz="2000" baseline="80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lstStyle/>
          <a:p>
            <a:pPr lvl="0"/>
            <a:r>
              <a:rPr lang="en-US" dirty="0"/>
              <a:t>Decline in mental ability severe enough to interfere with daily life</a:t>
            </a:r>
          </a:p>
          <a:p>
            <a:pPr lvl="0"/>
            <a:r>
              <a:rPr lang="en-US" dirty="0"/>
              <a:t>Not a specific disease</a:t>
            </a:r>
          </a:p>
          <a:p>
            <a:pPr lvl="0"/>
            <a:r>
              <a:rPr lang="en-US" dirty="0"/>
              <a:t>Not normal aging</a:t>
            </a:r>
          </a:p>
          <a:p>
            <a:pPr lvl="0"/>
            <a:r>
              <a:rPr lang="en-US" dirty="0"/>
              <a:t>Caused by damage to brain cells from disease or trauma</a:t>
            </a:r>
          </a:p>
          <a:p>
            <a:pPr lvl="0"/>
            <a:r>
              <a:rPr lang="en-US" dirty="0"/>
              <a:t>Many dementias are progressive</a:t>
            </a:r>
            <a:endParaRPr lang="en-US" altLang="en-US" dirty="0"/>
          </a:p>
          <a:p>
            <a:pPr marL="0" indent="0" eaLnBrk="1" hangingPunct="1">
              <a:spcAft>
                <a:spcPts val="1200"/>
              </a:spcAft>
              <a:buNone/>
            </a:pPr>
            <a:endParaRPr lang="en-US" altLang="en-US" dirty="0"/>
          </a:p>
          <a:p>
            <a:pPr marL="0" indent="0" eaLnBrk="1" hangingPunct="1">
              <a:spcAft>
                <a:spcPts val="1200"/>
              </a:spcAft>
              <a:buNone/>
            </a:pPr>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a:t>Dementia</a:t>
            </a:r>
            <a:r>
              <a:rPr lang="en-US" sz="1800" baseline="80000" dirty="0"/>
              <a:t>8</a:t>
            </a:r>
            <a:endParaRPr lang="en-US" sz="2000" baseline="80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81025" y="4541838"/>
            <a:ext cx="7989888" cy="600075"/>
          </a:xfrm>
        </p:spPr>
        <p:txBody>
          <a:bodyPr rtlCol="0"/>
          <a:lstStyle/>
          <a:p>
            <a:pPr eaLnBrk="1" fontAlgn="auto" hangingPunct="1">
              <a:defRPr/>
            </a:pPr>
            <a:r>
              <a:rPr lang="en-US" dirty="0"/>
              <a:t>Alzheimer’s and Other Dementias – The Basics</a:t>
            </a:r>
          </a:p>
        </p:txBody>
      </p:sp>
      <p:sp>
        <p:nvSpPr>
          <p:cNvPr id="4" name="Title 3"/>
          <p:cNvSpPr>
            <a:spLocks noGrp="1"/>
          </p:cNvSpPr>
          <p:nvPr>
            <p:ph type="title"/>
          </p:nvPr>
        </p:nvSpPr>
        <p:spPr>
          <a:xfrm>
            <a:off x="581025" y="3036888"/>
            <a:ext cx="7989888" cy="1504950"/>
          </a:xfrm>
        </p:spPr>
        <p:txBody>
          <a:bodyPr/>
          <a:lstStyle/>
          <a:p>
            <a:pPr eaLnBrk="1" fontAlgn="auto" hangingPunct="1">
              <a:spcAft>
                <a:spcPts val="0"/>
              </a:spcAft>
              <a:defRPr/>
            </a:pPr>
            <a:r>
              <a:rPr lang="en-US" dirty="0"/>
              <a:t>ALZHEIMER’S DISEASE	</a:t>
            </a:r>
          </a:p>
        </p:txBody>
      </p:sp>
    </p:spTree>
    <p:extLst>
      <p:ext uri="{BB962C8B-B14F-4D97-AF65-F5344CB8AC3E}">
        <p14:creationId xmlns:p14="http://schemas.microsoft.com/office/powerpoint/2010/main" val="709722874"/>
      </p:ext>
    </p:extLst>
  </p:cSld>
  <p:clrMapOvr>
    <a:masterClrMapping/>
  </p:clrMapOvr>
</p:sld>
</file>

<file path=ppt/theme/theme1.xml><?xml version="1.0" encoding="utf-8"?>
<a:theme xmlns:a="http://schemas.openxmlformats.org/drawingml/2006/main" name="Dividend">
  <a:themeElements>
    <a:clrScheme name="Custom 5">
      <a:dk1>
        <a:sysClr val="windowText" lastClr="000000"/>
      </a:dk1>
      <a:lt1>
        <a:sysClr val="window" lastClr="FFFFFF"/>
      </a:lt1>
      <a:dk2>
        <a:srgbClr val="373545"/>
      </a:dk2>
      <a:lt2>
        <a:srgbClr val="DCD8DC"/>
      </a:lt2>
      <a:accent1>
        <a:srgbClr val="4A0D66"/>
      </a:accent1>
      <a:accent2>
        <a:srgbClr val="8784C7"/>
      </a:accent2>
      <a:accent3>
        <a:srgbClr val="34D9C3"/>
      </a:accent3>
      <a:accent4>
        <a:srgbClr val="6997AF"/>
      </a:accent4>
      <a:accent5>
        <a:srgbClr val="84ACB6"/>
      </a:accent5>
      <a:accent6>
        <a:srgbClr val="6F8183"/>
      </a:accent6>
      <a:hlink>
        <a:srgbClr val="69A020"/>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58877</TotalTime>
  <Words>8068</Words>
  <Application>Microsoft Office PowerPoint</Application>
  <PresentationFormat>On-screen Show (4:3)</PresentationFormat>
  <Paragraphs>655</Paragraphs>
  <Slides>42</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Gill Sans MT</vt:lpstr>
      <vt:lpstr>Wingdings 2</vt:lpstr>
      <vt:lpstr>Dividend</vt:lpstr>
      <vt:lpstr>A Public Health Approach to  Alzheimer’s and Other Dementias</vt:lpstr>
      <vt:lpstr>Learning Objectives</vt:lpstr>
      <vt:lpstr>Discussion Question 1</vt:lpstr>
      <vt:lpstr>Cognitive Health1</vt:lpstr>
      <vt:lpstr>Cognitive Aging2,3,4</vt:lpstr>
      <vt:lpstr>Mild Cognitive Impairment (MCI)5,6</vt:lpstr>
      <vt:lpstr>Cognitive Impairment7</vt:lpstr>
      <vt:lpstr>Dementia8</vt:lpstr>
      <vt:lpstr>ALZHEIMER’S DISEASE </vt:lpstr>
      <vt:lpstr>Alzheimer’s History9</vt:lpstr>
      <vt:lpstr>Alzheimer’s Overview10</vt:lpstr>
      <vt:lpstr>Alzheimer’s Causes11</vt:lpstr>
      <vt:lpstr>Alzheimer’s Physical BRAIN Changes12</vt:lpstr>
      <vt:lpstr>Discussion Question 2</vt:lpstr>
      <vt:lpstr>10 EARLY Signs of Alzheimer’s13</vt:lpstr>
      <vt:lpstr>10 EARLY Signs of Alzheimer’s (continued)14</vt:lpstr>
      <vt:lpstr>Stages of Alzheimer’s15</vt:lpstr>
      <vt:lpstr>Mild Alzheimer’s (Early-Stage)16</vt:lpstr>
      <vt:lpstr>Moderate Alzheimer’s (Middle-Stage)17</vt:lpstr>
      <vt:lpstr>Severe Alzheimer’s (Late-Stage)18</vt:lpstr>
      <vt:lpstr>Risk factors</vt:lpstr>
      <vt:lpstr>Risk Factors: Age19,20,21</vt:lpstr>
      <vt:lpstr>Younger-Onset Alzheimer’s Disease22</vt:lpstr>
      <vt:lpstr>Risk Factors: Family History, Education23</vt:lpstr>
      <vt:lpstr>Risk Factors: Race &amp; Ethnicity24</vt:lpstr>
      <vt:lpstr>Risk Factors: Women25,26</vt:lpstr>
      <vt:lpstr>Modifiable Risk Factors:  Head Trauma27</vt:lpstr>
      <vt:lpstr>Modifiable Risk Factors: Lifestyle28,29</vt:lpstr>
      <vt:lpstr>Modifiable Risk Factors: Cardiovascular30,31</vt:lpstr>
      <vt:lpstr>Treatment &amp; Management</vt:lpstr>
      <vt:lpstr>Diagnosing Alzheimer’s DEMENTIA32</vt:lpstr>
      <vt:lpstr>Treating &amp; Managing Alzheimer’s33</vt:lpstr>
      <vt:lpstr>Alzheimer’s: Co-Morbidities34,35</vt:lpstr>
      <vt:lpstr>Alzheimer’s: Unique Aspects36</vt:lpstr>
      <vt:lpstr>Alzheimer’s: Caregivers37</vt:lpstr>
      <vt:lpstr>Role of Public Health</vt:lpstr>
      <vt:lpstr>Dementia Capable Systems and dementia friendly communities</vt:lpstr>
      <vt:lpstr>For More Information</vt:lpstr>
      <vt:lpstr>COMPETENCIES</vt:lpstr>
      <vt:lpstr>References 1</vt:lpstr>
      <vt:lpstr>References 2</vt:lpstr>
      <vt:lpstr>References 3</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Public Health Approach to  Alzheimer’s and Other Dementias</dc:title>
  <dc:subject>Module 2: Alzheimer's and Other Dementias - The Basics</dc:subject>
  <dc:creator>Alzheimer's Association and the Centers for Disease Control and Prevention</dc:creator>
  <cp:keywords>Alzheimer's and Other Dementias, Alzheimer's Association</cp:keywords>
  <dc:description/>
  <cp:lastModifiedBy>Evans, Darren (CDC/DDNID/NCCDPHP/OD) (CTR)</cp:lastModifiedBy>
  <cp:revision>295</cp:revision>
  <cp:lastPrinted>2016-11-22T00:40:26Z</cp:lastPrinted>
  <dcterms:created xsi:type="dcterms:W3CDTF">2015-08-13T19:37:01Z</dcterms:created>
  <dcterms:modified xsi:type="dcterms:W3CDTF">2019-11-08T19:39:49Z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