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02" r:id="rId2"/>
  </p:sldMasterIdLst>
  <p:notesMasterIdLst>
    <p:notesMasterId r:id="rId48"/>
  </p:notesMasterIdLst>
  <p:handoutMasterIdLst>
    <p:handoutMasterId r:id="rId49"/>
  </p:handoutMasterIdLst>
  <p:sldIdLst>
    <p:sldId id="256" r:id="rId3"/>
    <p:sldId id="307" r:id="rId4"/>
    <p:sldId id="310" r:id="rId5"/>
    <p:sldId id="257" r:id="rId6"/>
    <p:sldId id="259" r:id="rId7"/>
    <p:sldId id="258" r:id="rId8"/>
    <p:sldId id="260" r:id="rId9"/>
    <p:sldId id="262" r:id="rId10"/>
    <p:sldId id="261" r:id="rId11"/>
    <p:sldId id="263" r:id="rId12"/>
    <p:sldId id="275" r:id="rId13"/>
    <p:sldId id="265" r:id="rId14"/>
    <p:sldId id="267" r:id="rId15"/>
    <p:sldId id="269" r:id="rId16"/>
    <p:sldId id="272" r:id="rId17"/>
    <p:sldId id="313" r:id="rId18"/>
    <p:sldId id="314" r:id="rId19"/>
    <p:sldId id="273" r:id="rId20"/>
    <p:sldId id="274" r:id="rId21"/>
    <p:sldId id="276" r:id="rId22"/>
    <p:sldId id="277" r:id="rId23"/>
    <p:sldId id="278" r:id="rId24"/>
    <p:sldId id="279" r:id="rId25"/>
    <p:sldId id="281" r:id="rId26"/>
    <p:sldId id="306" r:id="rId27"/>
    <p:sldId id="305" r:id="rId28"/>
    <p:sldId id="285" r:id="rId29"/>
    <p:sldId id="286" r:id="rId30"/>
    <p:sldId id="287" r:id="rId31"/>
    <p:sldId id="289" r:id="rId32"/>
    <p:sldId id="288" r:id="rId33"/>
    <p:sldId id="295" r:id="rId34"/>
    <p:sldId id="297" r:id="rId35"/>
    <p:sldId id="300" r:id="rId36"/>
    <p:sldId id="301" r:id="rId37"/>
    <p:sldId id="302" r:id="rId38"/>
    <p:sldId id="315" r:id="rId39"/>
    <p:sldId id="316" r:id="rId40"/>
    <p:sldId id="303" r:id="rId41"/>
    <p:sldId id="312" r:id="rId42"/>
    <p:sldId id="311" r:id="rId43"/>
    <p:sldId id="317" r:id="rId44"/>
    <p:sldId id="318" r:id="rId45"/>
    <p:sldId id="319" r:id="rId46"/>
    <p:sldId id="320" r:id="rId47"/>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Kayilan" initials="BK" lastIdx="11" clrIdx="0">
    <p:extLst>
      <p:ext uri="{19B8F6BF-5375-455C-9EA6-DF929625EA0E}">
        <p15:presenceInfo xmlns:p15="http://schemas.microsoft.com/office/powerpoint/2012/main" userId="S-1-5-21-4279633407-28481931-2677731258-412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7" autoAdjust="0"/>
    <p:restoredTop sz="87084" autoAdjust="0"/>
  </p:normalViewPr>
  <p:slideViewPr>
    <p:cSldViewPr snapToGrid="0" snapToObjects="1">
      <p:cViewPr varScale="1">
        <p:scale>
          <a:sx n="99" d="100"/>
          <a:sy n="99" d="100"/>
        </p:scale>
        <p:origin x="2082" y="84"/>
      </p:cViewPr>
      <p:guideLst>
        <p:guide orient="horz" pos="2160"/>
        <p:guide pos="2880"/>
      </p:guideLst>
    </p:cSldViewPr>
  </p:slideViewPr>
  <p:outlineViewPr>
    <p:cViewPr>
      <p:scale>
        <a:sx n="33" d="100"/>
        <a:sy n="33" d="100"/>
      </p:scale>
      <p:origin x="0" y="-43242"/>
    </p:cViewPr>
  </p:outlineViewPr>
  <p:notesTextViewPr>
    <p:cViewPr>
      <p:scale>
        <a:sx n="100" d="100"/>
        <a:sy n="100" d="100"/>
      </p:scale>
      <p:origin x="0" y="0"/>
    </p:cViewPr>
  </p:notesTextViewPr>
  <p:sorterViewPr>
    <p:cViewPr>
      <p:scale>
        <a:sx n="118" d="100"/>
        <a:sy n="118" d="100"/>
      </p:scale>
      <p:origin x="0" y="0"/>
    </p:cViewPr>
  </p:sorterViewPr>
  <p:notesViewPr>
    <p:cSldViewPr snapToGrid="0" snapToObjects="1">
      <p:cViewPr varScale="1">
        <p:scale>
          <a:sx n="87" d="100"/>
          <a:sy n="87" d="100"/>
        </p:scale>
        <p:origin x="218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43375" cy="479425"/>
          </a:xfrm>
          <a:prstGeom prst="rect">
            <a:avLst/>
          </a:prstGeom>
        </p:spPr>
        <p:txBody>
          <a:bodyPr vert="horz" lIns="96661" tIns="48331" rIns="96661" bIns="48331" rtlCol="0"/>
          <a:lstStyle>
            <a:lvl1pPr algn="l" eaLnBrk="1" fontAlgn="auto" hangingPunct="1">
              <a:spcBef>
                <a:spcPts val="0"/>
              </a:spcBef>
              <a:spcAft>
                <a:spcPts val="0"/>
              </a:spcAft>
              <a:defRPr sz="1300" b="1">
                <a:latin typeface="+mn-lt"/>
              </a:defRPr>
            </a:lvl1pPr>
          </a:lstStyle>
          <a:p>
            <a:pPr>
              <a:defRPr/>
            </a:pPr>
            <a:endParaRPr lang="en-US" b="0" dirty="0"/>
          </a:p>
        </p:txBody>
      </p:sp>
      <p:sp>
        <p:nvSpPr>
          <p:cNvPr id="4" name="Footer Placeholder 3"/>
          <p:cNvSpPr>
            <a:spLocks noGrp="1"/>
          </p:cNvSpPr>
          <p:nvPr>
            <p:ph type="ftr" sz="quarter" idx="2"/>
          </p:nvPr>
        </p:nvSpPr>
        <p:spPr>
          <a:xfrm>
            <a:off x="53975" y="9031288"/>
            <a:ext cx="5346700"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6015038" y="9120188"/>
            <a:ext cx="1298575" cy="479425"/>
          </a:xfrm>
          <a:prstGeom prst="rect">
            <a:avLst/>
          </a:prstGeom>
        </p:spPr>
        <p:txBody>
          <a:bodyPr vert="horz" lIns="96661" tIns="48331" rIns="96661" bIns="48331" rtlCol="0" anchor="b"/>
          <a:lstStyle>
            <a:lvl1pPr algn="r" eaLnBrk="1" fontAlgn="auto" hangingPunct="1">
              <a:spcBef>
                <a:spcPts val="0"/>
              </a:spcBef>
              <a:spcAft>
                <a:spcPts val="0"/>
              </a:spcAft>
              <a:defRPr sz="1300" dirty="0">
                <a:latin typeface="+mn-lt"/>
              </a:defRPr>
            </a:lvl1pPr>
          </a:lstStyle>
          <a:p>
            <a:pPr>
              <a:defRPr/>
            </a:pPr>
            <a:endParaRPr lang="en-US" dirty="0"/>
          </a:p>
        </p:txBody>
      </p:sp>
    </p:spTree>
    <p:extLst>
      <p:ext uri="{BB962C8B-B14F-4D97-AF65-F5344CB8AC3E}">
        <p14:creationId xmlns:p14="http://schemas.microsoft.com/office/powerpoint/2010/main" val="405687414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56905AF0-43FA-4C01-8A3C-556089421548}" type="datetimeFigureOut">
              <a:rPr lang="en-US"/>
              <a:pPr>
                <a:defRPr/>
              </a:pPr>
              <a:t>11/1/2019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85B2F636-E06A-4604-B552-27CBD6B31162}" type="slidenum">
              <a:rPr lang="en-US"/>
              <a:pPr>
                <a:defRPr/>
              </a:pPr>
              <a:t>‹#›</a:t>
            </a:fld>
            <a:endParaRPr lang="en-US" dirty="0"/>
          </a:p>
        </p:txBody>
      </p:sp>
    </p:spTree>
    <p:extLst>
      <p:ext uri="{BB962C8B-B14F-4D97-AF65-F5344CB8AC3E}">
        <p14:creationId xmlns:p14="http://schemas.microsoft.com/office/powerpoint/2010/main" val="368614508"/>
      </p:ext>
    </p:extLst>
  </p:cSld>
  <p:clrMap bg1="lt1" tx1="dk1" bg2="lt2" tx2="dk2" accent1="accent1" accent2="accent2" accent3="accent3" accent4="accent4" accent5="accent5" accent6="accent6" hlink="hlink" folHlink="folHlink"/>
  <p:hf sldNum="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healthypeople.gov/2020/data-search/Search-the-Data#objid=415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lz.org/alzheimers-dementia/10_sign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dc.gov/aging/"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This presentation entitled, </a:t>
            </a:r>
            <a:r>
              <a:rPr lang="en-US" sz="1200" b="1" kern="1200" dirty="0">
                <a:solidFill>
                  <a:schemeClr val="tx1"/>
                </a:solidFill>
                <a:effectLst/>
                <a:latin typeface="+mn-lt"/>
                <a:ea typeface="+mn-ea"/>
                <a:cs typeface="+mn-cs"/>
              </a:rPr>
              <a:t>Alzheimer’s Disease – What is the Role of Public Health?</a:t>
            </a:r>
            <a:r>
              <a:rPr lang="en-US" sz="1200" kern="1200" dirty="0">
                <a:solidFill>
                  <a:schemeClr val="tx1"/>
                </a:solidFill>
                <a:effectLst/>
                <a:latin typeface="+mn-lt"/>
                <a:ea typeface="+mn-ea"/>
                <a:cs typeface="+mn-cs"/>
              </a:rPr>
              <a:t>, is part of a curriculum for public health students entitled, </a:t>
            </a:r>
            <a:r>
              <a:rPr lang="en-US" sz="1200" i="1" kern="1200" dirty="0">
                <a:solidFill>
                  <a:schemeClr val="tx1"/>
                </a:solidFill>
                <a:effectLst/>
                <a:latin typeface="+mn-lt"/>
                <a:ea typeface="+mn-ea"/>
                <a:cs typeface="+mn-cs"/>
              </a:rPr>
              <a:t>A Public Health Approach to Alzheimer’s and Other Dementias</a:t>
            </a:r>
            <a:r>
              <a:rPr lang="en-US" sz="1200" kern="1200" dirty="0">
                <a:solidFill>
                  <a:schemeClr val="tx1"/>
                </a:solidFill>
                <a:effectLst/>
                <a:latin typeface="+mn-lt"/>
                <a:ea typeface="+mn-ea"/>
                <a:cs typeface="+mn-cs"/>
              </a:rPr>
              <a:t>. It was developed by the Emory Centers for Training and Technical Assistance for the Alzheimer’s Association with funding from the Centers for Disease Control and Prevention.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presentation will cover specific tools of public health and how they may be used to address the Alzheimer’s and dementia epidemic.</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eaLnBrk="1" hangingPunct="1">
              <a:spcBef>
                <a:spcPct val="0"/>
              </a:spcBef>
            </a:pPr>
            <a:endParaRPr lang="en-US" altLang="en-US" dirty="0"/>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027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the Healthy Brain Initiative’s </a:t>
            </a:r>
            <a:r>
              <a:rPr lang="en-US" sz="1200" i="1" kern="1200" dirty="0">
                <a:solidFill>
                  <a:schemeClr val="tx1"/>
                </a:solidFill>
                <a:effectLst/>
                <a:latin typeface="+mn-lt"/>
                <a:ea typeface="+mn-ea"/>
                <a:cs typeface="+mn-cs"/>
              </a:rPr>
              <a:t>State and Local Public Health Partnerships to Address Dementia</a:t>
            </a:r>
            <a:r>
              <a:rPr lang="en-US" sz="1200" kern="1200" dirty="0">
                <a:solidFill>
                  <a:schemeClr val="tx1"/>
                </a:solidFill>
                <a:effectLst/>
                <a:latin typeface="+mn-lt"/>
                <a:ea typeface="+mn-ea"/>
                <a:cs typeface="+mn-cs"/>
              </a:rPr>
              <a:t>, public health has a vital role to play in promoting cognitive function and addressing the impact on healthcare system, community, and individuals.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its broad community-based approach, public health can provide the following: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Surveillance/monitoring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Risk reduction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Early detection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diagnosis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Safety and quality of care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will discuss each of these in more detail.</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2031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Public health surveillance and monitoring involve collecting, analyzing, and interpreting health-related data within a population.  </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3242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surveillance is the collection, analysis, and interpretation of health data that informs planning, implementation, and evaluation of public health practice, policies, and programs. Surveillance activities are done at the federal, state, and local levels.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Surveillance is used to compile data on a population level, including: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prevalence</a:t>
            </a:r>
            <a:r>
              <a:rPr lang="en-US" sz="1200" kern="1200" dirty="0">
                <a:solidFill>
                  <a:schemeClr val="tx1"/>
                </a:solidFill>
                <a:effectLst/>
                <a:latin typeface="+mn-lt"/>
                <a:ea typeface="+mn-ea"/>
                <a:cs typeface="+mn-cs"/>
              </a:rPr>
              <a:t> of certain diseases to understand how common or widespread they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a:t>
            </a:r>
            <a:r>
              <a:rPr lang="en-US" sz="1200" b="1" kern="1200" dirty="0">
                <a:solidFill>
                  <a:schemeClr val="tx1"/>
                </a:solidFill>
                <a:effectLst/>
                <a:latin typeface="+mn-lt"/>
                <a:ea typeface="+mn-ea"/>
                <a:cs typeface="+mn-cs"/>
              </a:rPr>
              <a:t>risk factors</a:t>
            </a:r>
            <a:r>
              <a:rPr lang="en-US" sz="1200" kern="1200" dirty="0">
                <a:solidFill>
                  <a:schemeClr val="tx1"/>
                </a:solidFill>
                <a:effectLst/>
                <a:latin typeface="+mn-lt"/>
                <a:ea typeface="+mn-ea"/>
                <a:cs typeface="+mn-cs"/>
              </a:rPr>
              <a:t> (such as tobacco use, high blood pressure, and overweight/obesity)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a:t>
            </a:r>
            <a:r>
              <a:rPr lang="en-US" sz="1200" b="1" kern="1200" dirty="0">
                <a:solidFill>
                  <a:schemeClr val="tx1"/>
                </a:solidFill>
                <a:effectLst/>
                <a:latin typeface="+mn-lt"/>
                <a:ea typeface="+mn-ea"/>
                <a:cs typeface="+mn-cs"/>
              </a:rPr>
              <a:t>behaviors</a:t>
            </a:r>
            <a:r>
              <a:rPr lang="en-US" sz="1200" kern="1200" dirty="0">
                <a:solidFill>
                  <a:schemeClr val="tx1"/>
                </a:solidFill>
                <a:effectLst/>
                <a:latin typeface="+mn-lt"/>
                <a:ea typeface="+mn-ea"/>
                <a:cs typeface="+mn-cs"/>
              </a:rPr>
              <a:t> (such as nutrition and physical activity)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Burden</a:t>
            </a:r>
            <a:r>
              <a:rPr lang="en-US" sz="1200" kern="1200" dirty="0">
                <a:solidFill>
                  <a:schemeClr val="tx1"/>
                </a:solidFill>
                <a:effectLst/>
                <a:latin typeface="+mn-lt"/>
                <a:ea typeface="+mn-ea"/>
                <a:cs typeface="+mn-cs"/>
              </a:rPr>
              <a:t> of particular diseases and conditions (such as financial costs, mortality, and morbidity)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Developing effective responses to the Alzheimer’s epidemic necessitates understanding how Alzheimer’s and dementia impact states and communities. As it relates to Alzheimer’s and other dementias, the availability of</a:t>
            </a:r>
            <a:r>
              <a:rPr lang="en-US" sz="1200" b="1" kern="1200" dirty="0">
                <a:solidFill>
                  <a:schemeClr val="tx1"/>
                </a:solidFill>
                <a:effectLst/>
                <a:latin typeface="+mn-lt"/>
                <a:ea typeface="+mn-ea"/>
                <a:cs typeface="+mn-cs"/>
              </a:rPr>
              <a:t> state-level data</a:t>
            </a:r>
            <a:r>
              <a:rPr lang="en-US" sz="1200" kern="1200" dirty="0">
                <a:solidFill>
                  <a:schemeClr val="tx1"/>
                </a:solidFill>
                <a:effectLst/>
                <a:latin typeface="+mn-lt"/>
                <a:ea typeface="+mn-ea"/>
                <a:cs typeface="+mn-cs"/>
              </a:rPr>
              <a:t> is growing, but gaps remain regarding prevalence and impact of cognitive decline as well as roles and impact on caregivers of those with dementia. </a:t>
            </a: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0564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In the U.S., state-based data on health-related risk behaviors, chronic health conditions, and use of preventive services is collected through the </a:t>
            </a:r>
            <a:r>
              <a:rPr lang="en-US" sz="1200" b="1" kern="1200" dirty="0">
                <a:solidFill>
                  <a:schemeClr val="tx1"/>
                </a:solidFill>
                <a:effectLst/>
                <a:latin typeface="+mn-lt"/>
                <a:ea typeface="+mn-ea"/>
                <a:cs typeface="+mn-cs"/>
              </a:rPr>
              <a:t>Behavioral Risk Factor Surveillance System (BRFSS)</a:t>
            </a:r>
            <a:r>
              <a:rPr lang="en-US" sz="1200" kern="1200" dirty="0">
                <a:solidFill>
                  <a:schemeClr val="tx1"/>
                </a:solidFill>
                <a:effectLst/>
                <a:latin typeface="+mn-lt"/>
                <a:ea typeface="+mn-ea"/>
                <a:cs typeface="+mn-cs"/>
              </a:rPr>
              <a:t>. The BRFSS is the nation’s premier system for collecting data on health-related risk behaviors, chronic conditions and use of preventive services.  The survey is conducted by telephone and is collected at the state level by all 50 states and U.S. territories. It is a partnership between the Centers for Disease Control and Prevention (CDC) and state health departments. The survey is conducted by state health departments and is comprised of core component questions, optional modules and state-based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CDC has developed two BRFSS modules that allow states to collect data on the prevalence of and impact on those experiencing cognitive decline as well as provide insight into the role and challenges faced by caregivers. The two BRFSS modules are the </a:t>
            </a:r>
            <a:r>
              <a:rPr lang="en-US" sz="1200" b="1" kern="1200" dirty="0">
                <a:solidFill>
                  <a:schemeClr val="tx1"/>
                </a:solidFill>
                <a:effectLst/>
                <a:latin typeface="+mn-lt"/>
                <a:ea typeface="+mn-ea"/>
                <a:cs typeface="+mn-cs"/>
              </a:rPr>
              <a:t>Cognitive Decline </a:t>
            </a:r>
            <a:r>
              <a:rPr lang="en-US" sz="1200" kern="1200" dirty="0">
                <a:solidFill>
                  <a:schemeClr val="tx1"/>
                </a:solidFill>
                <a:effectLst/>
                <a:latin typeface="+mn-lt"/>
                <a:ea typeface="+mn-ea"/>
                <a:cs typeface="+mn-cs"/>
              </a:rPr>
              <a:t>module and the </a:t>
            </a:r>
            <a:r>
              <a:rPr lang="en-US" sz="1200" b="1" kern="1200" dirty="0">
                <a:solidFill>
                  <a:schemeClr val="tx1"/>
                </a:solidFill>
                <a:effectLst/>
                <a:latin typeface="+mn-lt"/>
                <a:ea typeface="+mn-ea"/>
                <a:cs typeface="+mn-cs"/>
              </a:rPr>
              <a:t>Caregiver </a:t>
            </a:r>
            <a:r>
              <a:rPr lang="en-US" sz="1200" kern="1200" dirty="0">
                <a:solidFill>
                  <a:schemeClr val="tx1"/>
                </a:solidFill>
                <a:effectLst/>
                <a:latin typeface="+mn-lt"/>
                <a:ea typeface="+mn-ea"/>
                <a:cs typeface="+mn-cs"/>
              </a:rPr>
              <a:t>module. </a:t>
            </a: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4478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Cognitive Decline </a:t>
            </a:r>
            <a:r>
              <a:rPr lang="en-US" sz="1200" kern="1200" dirty="0">
                <a:solidFill>
                  <a:schemeClr val="tx1"/>
                </a:solidFill>
                <a:effectLst/>
                <a:latin typeface="+mn-lt"/>
                <a:ea typeface="+mn-ea"/>
                <a:cs typeface="+mn-cs"/>
              </a:rPr>
              <a:t>module contains questions for BRFSS respondents age 45 and older that ask about: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a:t>
            </a:r>
            <a:r>
              <a:rPr lang="en-US" sz="1200" b="1" kern="1200" dirty="0">
                <a:solidFill>
                  <a:schemeClr val="tx1"/>
                </a:solidFill>
                <a:effectLst/>
                <a:latin typeface="+mn-lt"/>
                <a:ea typeface="+mn-ea"/>
                <a:cs typeface="+mn-cs"/>
              </a:rPr>
              <a:t>confusion</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memory loss</a:t>
            </a:r>
            <a:r>
              <a:rPr lang="en-US" sz="1200" kern="1200" dirty="0">
                <a:solidFill>
                  <a:schemeClr val="tx1"/>
                </a:solidFill>
                <a:effectLst/>
                <a:latin typeface="+mn-lt"/>
                <a:ea typeface="+mn-ea"/>
                <a:cs typeface="+mn-cs"/>
              </a:rPr>
              <a:t> in the previous 12 months (known as </a:t>
            </a:r>
            <a:r>
              <a:rPr lang="en-US" sz="1200" b="1" kern="1200" dirty="0">
                <a:solidFill>
                  <a:schemeClr val="tx1"/>
                </a:solidFill>
                <a:effectLst/>
                <a:latin typeface="+mn-lt"/>
                <a:ea typeface="+mn-ea"/>
                <a:cs typeface="+mn-cs"/>
              </a:rPr>
              <a:t>subjective cognitive decline </a:t>
            </a:r>
            <a:r>
              <a:rPr lang="en-US" sz="1200" kern="1200" dirty="0">
                <a:solidFill>
                  <a:schemeClr val="tx1"/>
                </a:solidFill>
                <a:effectLst/>
                <a:latin typeface="+mn-lt"/>
                <a:ea typeface="+mn-ea"/>
                <a:cs typeface="+mn-cs"/>
              </a:rPr>
              <a:t>–the self-reported experience of these symptoms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day-to-day activities have been affected by confusion or memory loss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individuals need assistance with day-to-day activities, and if so, were they able to get the help they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confusion or memory loss interfered with activities outside the home, such as work, volunteering, or social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individuals have discussed their memory problems with a </a:t>
            </a:r>
            <a:r>
              <a:rPr lang="en-US" sz="1200" b="1" kern="1200" dirty="0">
                <a:solidFill>
                  <a:schemeClr val="tx1"/>
                </a:solidFill>
                <a:effectLst/>
                <a:latin typeface="+mn-lt"/>
                <a:ea typeface="+mn-ea"/>
                <a:cs typeface="+mn-cs"/>
              </a:rPr>
              <a:t>health care professional</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all 50 states plus DC and Puerto Rico have used the Cognitive Decline module at least once.</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6422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Subjective cognitive decline</a:t>
            </a:r>
            <a:r>
              <a:rPr lang="en-US" sz="1200" kern="1200" dirty="0">
                <a:solidFill>
                  <a:schemeClr val="tx1"/>
                </a:solidFill>
                <a:effectLst/>
                <a:latin typeface="+mn-lt"/>
                <a:ea typeface="+mn-ea"/>
                <a:cs typeface="+mn-cs"/>
              </a:rPr>
              <a:t> is a person’s self-reported memory issues or decline in thinking processes. The most recent survey results of the BRFSS Cognitive Decline module found that among those who report having memory problems: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About 80 percent have at least one other chronic condition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than a third said cognitive decline interfered with their ability to work, volunteer, or engage socially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 half have not talked to a health care provider about their memory problems</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9106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Caregiver Module</a:t>
            </a:r>
            <a:r>
              <a:rPr lang="en-US" sz="1200" kern="1200" dirty="0">
                <a:solidFill>
                  <a:schemeClr val="tx1"/>
                </a:solidFill>
                <a:effectLst/>
                <a:latin typeface="+mn-lt"/>
                <a:ea typeface="+mn-ea"/>
                <a:cs typeface="+mn-cs"/>
              </a:rPr>
              <a:t> asks questions to collect data about: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Prevalence of caregiving and caregiving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a </a:t>
            </a:r>
            <a:r>
              <a:rPr lang="en-US" sz="1200" b="1" kern="1200" dirty="0">
                <a:solidFill>
                  <a:schemeClr val="tx1"/>
                </a:solidFill>
                <a:effectLst/>
                <a:latin typeface="+mn-lt"/>
                <a:ea typeface="+mn-ea"/>
                <a:cs typeface="+mn-cs"/>
              </a:rPr>
              <a:t>caregiver</a:t>
            </a:r>
            <a:r>
              <a:rPr lang="en-US" sz="1200" kern="1200" dirty="0">
                <a:solidFill>
                  <a:schemeClr val="tx1"/>
                </a:solidFill>
                <a:effectLst/>
                <a:latin typeface="+mn-lt"/>
                <a:ea typeface="+mn-ea"/>
                <a:cs typeface="+mn-cs"/>
              </a:rPr>
              <a:t> (age, gender, relationship with care recipient)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Scope</a:t>
            </a:r>
            <a:r>
              <a:rPr lang="en-US" sz="1200" kern="1200" dirty="0">
                <a:solidFill>
                  <a:schemeClr val="tx1"/>
                </a:solidFill>
                <a:effectLst/>
                <a:latin typeface="+mn-lt"/>
                <a:ea typeface="+mn-ea"/>
                <a:cs typeface="+mn-cs"/>
              </a:rPr>
              <a:t> of caregiving, average hours, types of assistance provided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Challenges</a:t>
            </a:r>
            <a:r>
              <a:rPr lang="en-US" sz="1200" kern="1200" dirty="0">
                <a:solidFill>
                  <a:schemeClr val="tx1"/>
                </a:solidFill>
                <a:effectLst/>
                <a:latin typeface="+mn-lt"/>
                <a:ea typeface="+mn-ea"/>
                <a:cs typeface="+mn-cs"/>
              </a:rPr>
              <a:t> associated with caregiving</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there are 49 states/territories that have used the Caregiver Module at least once.</a:t>
            </a: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976660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Recent survey findings from the BRFSS </a:t>
            </a:r>
            <a:r>
              <a:rPr lang="en-US" sz="1200" b="1" kern="1200" dirty="0">
                <a:solidFill>
                  <a:schemeClr val="tx1"/>
                </a:solidFill>
                <a:effectLst/>
                <a:latin typeface="+mn-lt"/>
                <a:ea typeface="+mn-ea"/>
                <a:cs typeface="+mn-cs"/>
              </a:rPr>
              <a:t>Caregiver Module</a:t>
            </a:r>
            <a:r>
              <a:rPr lang="en-US" sz="1200" kern="1200" dirty="0">
                <a:solidFill>
                  <a:schemeClr val="tx1"/>
                </a:solidFill>
                <a:effectLst/>
                <a:latin typeface="+mn-lt"/>
                <a:ea typeface="+mn-ea"/>
                <a:cs typeface="+mn-cs"/>
              </a:rPr>
              <a:t> include: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typical caregiver for a person with Alzheimer’s or other dementia is a middle-aged woman, usually a daughter or daughter-in-law, who is often still employed while being a primary caregiver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Nearly one-third provide 20+ hours of care per week, the majority of which is intimate personal care tasks such as bathing, dressing, and feeding in addition to managing household activities for the individual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strain of long-term caregiving for someone with Alzheimer’s or other dementias can negatively impact the caregivers’ mental or physical health </a:t>
            </a:r>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2401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could the </a:t>
            </a:r>
            <a:r>
              <a:rPr lang="en-US" sz="1200" b="1" kern="1200" dirty="0">
                <a:solidFill>
                  <a:schemeClr val="tx1"/>
                </a:solidFill>
                <a:effectLst/>
                <a:latin typeface="+mn-lt"/>
                <a:ea typeface="+mn-ea"/>
                <a:cs typeface="+mn-cs"/>
              </a:rPr>
              <a:t>Cognitive Decline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Caregiver BRFSS </a:t>
            </a:r>
            <a:r>
              <a:rPr lang="en-US" sz="1200" kern="1200" dirty="0">
                <a:solidFill>
                  <a:schemeClr val="tx1"/>
                </a:solidFill>
                <a:effectLst/>
                <a:latin typeface="+mn-lt"/>
                <a:ea typeface="+mn-ea"/>
                <a:cs typeface="+mn-cs"/>
              </a:rPr>
              <a:t>data be used by state and local public health?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8414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and its partners can use surveillance data to:</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the impact and burden of Alzheimer’s disease and cognitive decline on a state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strategies to reduce risk and devise effective interventions, such as increasing public awareness about Alzheimer’s, supporting early detection, and promoting cognitive and brain health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 interventions to </a:t>
            </a:r>
            <a:r>
              <a:rPr lang="en-US" sz="1200" b="1" kern="1200" dirty="0">
                <a:solidFill>
                  <a:schemeClr val="tx1"/>
                </a:solidFill>
                <a:effectLst/>
                <a:latin typeface="+mn-lt"/>
                <a:ea typeface="+mn-ea"/>
                <a:cs typeface="+mn-cs"/>
              </a:rPr>
              <a:t>alleviate burden</a:t>
            </a:r>
            <a:r>
              <a:rPr lang="en-US" sz="1200" kern="1200" dirty="0">
                <a:solidFill>
                  <a:schemeClr val="tx1"/>
                </a:solidFill>
                <a:effectLst/>
                <a:latin typeface="+mn-lt"/>
                <a:ea typeface="+mn-ea"/>
                <a:cs typeface="+mn-cs"/>
              </a:rPr>
              <a:t>, such as providing caregiver support and access to services needed by people with Alzheimer’s and dementia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informed decisions about public policy and planning related to program funding, public awareness campaigns, promoting early detection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Evaluate </a:t>
            </a:r>
            <a:r>
              <a:rPr lang="en-US" sz="1200" kern="1200" dirty="0">
                <a:solidFill>
                  <a:schemeClr val="tx1"/>
                </a:solidFill>
                <a:effectLst/>
                <a:latin typeface="+mn-lt"/>
                <a:ea typeface="+mn-ea"/>
                <a:cs typeface="+mn-cs"/>
              </a:rPr>
              <a:t>existing programs and policies at the state and local levels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Educate</a:t>
            </a:r>
            <a:r>
              <a:rPr lang="en-US" sz="1200" kern="1200" dirty="0">
                <a:solidFill>
                  <a:schemeClr val="tx1"/>
                </a:solidFill>
                <a:effectLst/>
                <a:latin typeface="+mn-lt"/>
                <a:ea typeface="+mn-ea"/>
                <a:cs typeface="+mn-cs"/>
              </a:rPr>
              <a:t> the public and the health care community about cognitive impairment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Guide </a:t>
            </a:r>
            <a:r>
              <a:rPr lang="en-US" sz="1200" b="1"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into the causes, treatment, and prevention of Alzheimer’s and dementia </a:t>
            </a:r>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9929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the presentation, you will be able to:</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 4 key ways that public health can respond to the Alzheimer’s disease epidemic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surveillance/monitoring and how public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can apply it in response to Alzheimer’s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Name the 2 BRFSS modules that pertain to cognitive decline and caregiving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risk reduction and how public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can apply it to Alzheimer’s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why it is important to promote early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detection of Alzheimer’s </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5520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Now we turn to risk reduction and primary prevention as ways public health can impact Alzheimer’s and other dementias.</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09528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An important role of public health is promoting </a:t>
            </a:r>
            <a:r>
              <a:rPr lang="en-US" sz="1200" b="1" kern="1200" dirty="0">
                <a:solidFill>
                  <a:schemeClr val="tx1"/>
                </a:solidFill>
                <a:effectLst/>
                <a:latin typeface="+mn-lt"/>
                <a:ea typeface="+mn-ea"/>
                <a:cs typeface="+mn-cs"/>
              </a:rPr>
              <a:t>primary prevention</a:t>
            </a:r>
            <a:r>
              <a:rPr lang="en-US" sz="1200" kern="1200" dirty="0">
                <a:solidFill>
                  <a:schemeClr val="tx1"/>
                </a:solidFill>
                <a:effectLst/>
                <a:latin typeface="+mn-lt"/>
                <a:ea typeface="+mn-ea"/>
                <a:cs typeface="+mn-cs"/>
              </a:rPr>
              <a:t> which is intervening before health effects can occur. Common examples of primary prevention in public health include regular physical activity to reduce risk of cardiovascular disease, vaccination against infectious diseases, bike helmet laws, and anti-tobacco use campaigns.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Secondary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tertiary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prevention</a:t>
            </a:r>
            <a:r>
              <a:rPr lang="en-US" sz="1200" kern="1200" dirty="0">
                <a:solidFill>
                  <a:schemeClr val="tx1"/>
                </a:solidFill>
                <a:effectLst/>
                <a:latin typeface="+mn-lt"/>
                <a:ea typeface="+mn-ea"/>
                <a:cs typeface="+mn-cs"/>
              </a:rPr>
              <a:t> refer to identifying and managing a disease or condition at its earliest stage, and minimizing or reducing complications of or disability resulting from a disease or injury, respectively.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hasn’t yet revealed the exact causes of Alzheimer’s in most people. However, a growing base of evidence suggests there are ways to </a:t>
            </a:r>
            <a:r>
              <a:rPr lang="en-US" sz="1200" b="1" kern="1200" dirty="0">
                <a:solidFill>
                  <a:schemeClr val="tx1"/>
                </a:solidFill>
                <a:effectLst/>
                <a:latin typeface="+mn-lt"/>
                <a:ea typeface="+mn-ea"/>
                <a:cs typeface="+mn-cs"/>
              </a:rPr>
              <a:t>reduce risk</a:t>
            </a:r>
            <a:r>
              <a:rPr lang="en-US" sz="1200" kern="1200" dirty="0">
                <a:solidFill>
                  <a:schemeClr val="tx1"/>
                </a:solidFill>
                <a:effectLst/>
                <a:latin typeface="+mn-lt"/>
                <a:ea typeface="+mn-ea"/>
                <a:cs typeface="+mn-cs"/>
              </a:rPr>
              <a:t> for cognitive decline and possibly dementia, as well as ways to </a:t>
            </a:r>
            <a:r>
              <a:rPr lang="en-US" sz="1200" b="1" kern="1200" dirty="0">
                <a:solidFill>
                  <a:schemeClr val="tx1"/>
                </a:solidFill>
                <a:effectLst/>
                <a:latin typeface="+mn-lt"/>
                <a:ea typeface="+mn-ea"/>
                <a:cs typeface="+mn-cs"/>
              </a:rPr>
              <a:t>promote cognitive health</a:t>
            </a:r>
            <a:r>
              <a:rPr lang="en-US" sz="1200" kern="1200" dirty="0">
                <a:solidFill>
                  <a:schemeClr val="tx1"/>
                </a:solidFill>
                <a:effectLst/>
                <a:latin typeface="+mn-lt"/>
                <a:ea typeface="+mn-ea"/>
                <a:cs typeface="+mn-cs"/>
              </a:rPr>
              <a:t> at the population level.  </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35047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risk factors for Alzheimer’s and other dementias that could be modified or reduced?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97924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Research has linked </a:t>
            </a:r>
            <a:r>
              <a:rPr lang="en-US" sz="1200" b="1" kern="1200" dirty="0">
                <a:solidFill>
                  <a:schemeClr val="tx1"/>
                </a:solidFill>
                <a:effectLst/>
                <a:latin typeface="+mn-lt"/>
                <a:ea typeface="+mn-ea"/>
                <a:cs typeface="+mn-cs"/>
              </a:rPr>
              <a:t>traumatic brain injury (TBI)</a:t>
            </a:r>
            <a:r>
              <a:rPr lang="en-US" sz="1200" kern="1200" dirty="0">
                <a:solidFill>
                  <a:schemeClr val="tx1"/>
                </a:solidFill>
                <a:effectLst/>
                <a:latin typeface="+mn-lt"/>
                <a:ea typeface="+mn-ea"/>
                <a:cs typeface="+mn-cs"/>
              </a:rPr>
              <a:t>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greater risk of developing dementia, including Alzheimer’s. The risk remains even years after the original head injury, and the risk of dementia increases with the number of TBIs sustained.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Prevention efforts for the general public may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Promoting (through education and policy) the use of:</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Seat belts</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Helmets</a:t>
            </a:r>
            <a:r>
              <a:rPr lang="en-US" sz="1200" kern="1200" dirty="0">
                <a:solidFill>
                  <a:schemeClr val="tx1"/>
                </a:solidFill>
                <a:effectLst/>
                <a:latin typeface="+mn-lt"/>
                <a:ea typeface="+mn-ea"/>
                <a:cs typeface="+mn-cs"/>
              </a:rPr>
              <a:t> when bicycling and participating in certain sports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Falls prevention</a:t>
            </a:r>
            <a:r>
              <a:rPr lang="en-US" sz="1200" kern="1200" dirty="0">
                <a:solidFill>
                  <a:schemeClr val="tx1"/>
                </a:solidFill>
                <a:effectLst/>
                <a:latin typeface="+mn-lt"/>
                <a:ea typeface="+mn-ea"/>
                <a:cs typeface="+mn-cs"/>
              </a:rPr>
              <a:t>, including: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Putting </a:t>
            </a:r>
            <a:r>
              <a:rPr lang="en-US" sz="1200" b="1" kern="1200" dirty="0">
                <a:solidFill>
                  <a:schemeClr val="tx1"/>
                </a:solidFill>
                <a:effectLst/>
                <a:latin typeface="+mn-lt"/>
                <a:ea typeface="+mn-ea"/>
                <a:cs typeface="+mn-cs"/>
              </a:rPr>
              <a:t>safety measures</a:t>
            </a:r>
            <a:r>
              <a:rPr lang="en-US" sz="1200" kern="1200" dirty="0">
                <a:solidFill>
                  <a:schemeClr val="tx1"/>
                </a:solidFill>
                <a:effectLst/>
                <a:latin typeface="+mn-lt"/>
                <a:ea typeface="+mn-ea"/>
                <a:cs typeface="+mn-cs"/>
              </a:rPr>
              <a:t> in place at home (such as reducing tripping hazards, adding grab bars, and improving lighting)</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 to improve balance and coordination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Reviewing </a:t>
            </a:r>
            <a:r>
              <a:rPr lang="en-US" sz="1200" b="1" kern="1200" dirty="0">
                <a:solidFill>
                  <a:schemeClr val="tx1"/>
                </a:solidFill>
                <a:effectLst/>
                <a:latin typeface="+mn-lt"/>
                <a:ea typeface="+mn-ea"/>
                <a:cs typeface="+mn-cs"/>
              </a:rPr>
              <a:t>medicines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vision</a:t>
            </a:r>
            <a:r>
              <a:rPr lang="en-US" sz="1200" kern="1200" dirty="0">
                <a:solidFill>
                  <a:schemeClr val="tx1"/>
                </a:solidFill>
                <a:effectLst/>
                <a:latin typeface="+mn-lt"/>
                <a:ea typeface="+mn-ea"/>
                <a:cs typeface="+mn-cs"/>
              </a:rPr>
              <a:t> with health care provider</a:t>
            </a: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9090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Growing evidence suggests a close link between the health of the </a:t>
            </a:r>
            <a:r>
              <a:rPr lang="en-US" sz="1200" b="1" kern="1200" dirty="0">
                <a:solidFill>
                  <a:schemeClr val="tx1"/>
                </a:solidFill>
                <a:effectLst/>
                <a:latin typeface="+mn-lt"/>
                <a:ea typeface="+mn-ea"/>
                <a:cs typeface="+mn-cs"/>
              </a:rPr>
              <a:t>heart</a:t>
            </a:r>
            <a:r>
              <a:rPr lang="en-US" sz="1200" kern="1200" dirty="0">
                <a:solidFill>
                  <a:schemeClr val="tx1"/>
                </a:solidFill>
                <a:effectLst/>
                <a:latin typeface="+mn-lt"/>
                <a:ea typeface="+mn-ea"/>
                <a:cs typeface="+mn-cs"/>
              </a:rPr>
              <a:t> and the health of the </a:t>
            </a: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Several conditions known to increase the risk of </a:t>
            </a:r>
            <a:r>
              <a:rPr lang="en-US" sz="1200" b="1" kern="1200" dirty="0">
                <a:solidFill>
                  <a:schemeClr val="tx1"/>
                </a:solidFill>
                <a:effectLst/>
                <a:latin typeface="+mn-lt"/>
                <a:ea typeface="+mn-ea"/>
                <a:cs typeface="+mn-cs"/>
              </a:rPr>
              <a:t>cardiovascular disease</a:t>
            </a:r>
            <a:r>
              <a:rPr lang="en-US" sz="1200" kern="1200" dirty="0">
                <a:solidFill>
                  <a:schemeClr val="tx1"/>
                </a:solidFill>
                <a:effectLst/>
                <a:latin typeface="+mn-lt"/>
                <a:ea typeface="+mn-ea"/>
                <a:cs typeface="+mn-cs"/>
              </a:rPr>
              <a:t> –including high blood pressure, heart disease, stroke, and diabetes— also appear to increase the risk of developing Alzheimer’s. Some autopsy studies show that up to 80% of individuals with Alzheimer’s also have cardiovascular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cardiovascular disease risk factors are </a:t>
            </a:r>
            <a:r>
              <a:rPr lang="en-US" sz="1200" b="1" kern="1200" dirty="0">
                <a:solidFill>
                  <a:schemeClr val="tx1"/>
                </a:solidFill>
                <a:effectLst/>
                <a:latin typeface="+mn-lt"/>
                <a:ea typeface="+mn-ea"/>
                <a:cs typeface="+mn-cs"/>
              </a:rPr>
              <a:t>modifiable </a:t>
            </a:r>
            <a:r>
              <a:rPr lang="en-US" sz="1200" kern="1200" dirty="0">
                <a:solidFill>
                  <a:schemeClr val="tx1"/>
                </a:solidFill>
                <a:effectLst/>
                <a:latin typeface="+mn-lt"/>
                <a:ea typeface="+mn-ea"/>
                <a:cs typeface="+mn-cs"/>
              </a:rPr>
              <a:t>–that is, they can be changed to decrease the likelihood of developing cardiovascular disease. Many experts believe that controlling cardiovascular risk factors may be the most cost-effective and helpful approach to protecting brain health and reducing the risk of cognitive decline.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Risk factors that may be modified include: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Quitting smoking</a:t>
            </a:r>
            <a:r>
              <a:rPr lang="en-US" sz="1200" kern="1200" dirty="0">
                <a:solidFill>
                  <a:schemeClr val="tx1"/>
                </a:solidFill>
                <a:effectLst/>
                <a:latin typeface="+mn-lt"/>
                <a:ea typeface="+mn-ea"/>
                <a:cs typeface="+mn-cs"/>
              </a:rPr>
              <a:t>: Smoking has a negative effect on cardiovascular health. There is evidence that current smoking increases the risk of cognitive decline and possibly dementia and that quitting smoking may over time reduce the associated risk to levels comparable to those who never smoked.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Diet:</a:t>
            </a:r>
            <a:r>
              <a:rPr lang="en-US" sz="1200" kern="1200" dirty="0">
                <a:solidFill>
                  <a:schemeClr val="tx1"/>
                </a:solidFill>
                <a:effectLst/>
                <a:latin typeface="+mn-lt"/>
                <a:ea typeface="+mn-ea"/>
                <a:cs typeface="+mn-cs"/>
              </a:rPr>
              <a:t> Current evidence also suggests that eating a </a:t>
            </a:r>
            <a:r>
              <a:rPr lang="en-US" sz="1200" b="1" kern="1200" dirty="0">
                <a:solidFill>
                  <a:schemeClr val="tx1"/>
                </a:solidFill>
                <a:effectLst/>
                <a:latin typeface="+mn-lt"/>
                <a:ea typeface="+mn-ea"/>
                <a:cs typeface="+mn-cs"/>
              </a:rPr>
              <a:t>heart-healthy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diet</a:t>
            </a:r>
            <a:r>
              <a:rPr lang="en-US" sz="1200" kern="1200" dirty="0">
                <a:solidFill>
                  <a:schemeClr val="tx1"/>
                </a:solidFill>
                <a:effectLst/>
                <a:latin typeface="+mn-lt"/>
                <a:ea typeface="+mn-ea"/>
                <a:cs typeface="+mn-cs"/>
              </a:rPr>
              <a:t> may also help protect the brain.  Two diets that have been studied and may be beneficial are the </a:t>
            </a:r>
            <a:r>
              <a:rPr lang="en-US" sz="1200" b="1" kern="1200" dirty="0">
                <a:solidFill>
                  <a:schemeClr val="tx1"/>
                </a:solidFill>
                <a:effectLst/>
                <a:latin typeface="+mn-lt"/>
                <a:ea typeface="+mn-ea"/>
                <a:cs typeface="+mn-cs"/>
              </a:rPr>
              <a:t>DASH (Dietary Approaches to Stop Hypertension)</a:t>
            </a:r>
            <a:r>
              <a:rPr lang="en-US" sz="1200" kern="1200" dirty="0">
                <a:solidFill>
                  <a:schemeClr val="tx1"/>
                </a:solidFill>
                <a:effectLst/>
                <a:latin typeface="+mn-lt"/>
                <a:ea typeface="+mn-ea"/>
                <a:cs typeface="+mn-cs"/>
              </a:rPr>
              <a:t> diet and the </a:t>
            </a:r>
            <a:r>
              <a:rPr lang="en-US" sz="1200" b="1" kern="1200" dirty="0">
                <a:solidFill>
                  <a:schemeClr val="tx1"/>
                </a:solidFill>
                <a:effectLst/>
                <a:latin typeface="+mn-lt"/>
                <a:ea typeface="+mn-ea"/>
                <a:cs typeface="+mn-cs"/>
              </a:rPr>
              <a:t>Mediterranean diet</a:t>
            </a:r>
            <a:r>
              <a:rPr lang="en-US" sz="1200" kern="1200" dirty="0">
                <a:solidFill>
                  <a:schemeClr val="tx1"/>
                </a:solidFill>
                <a:effectLst/>
                <a:latin typeface="+mn-lt"/>
                <a:ea typeface="+mn-ea"/>
                <a:cs typeface="+mn-cs"/>
              </a:rPr>
              <a:t>. A third dietary intervention is the </a:t>
            </a:r>
            <a:r>
              <a:rPr lang="en-US" sz="1200" b="1" kern="1200" dirty="0">
                <a:solidFill>
                  <a:schemeClr val="tx1"/>
                </a:solidFill>
                <a:effectLst/>
                <a:latin typeface="+mn-lt"/>
                <a:ea typeface="+mn-ea"/>
                <a:cs typeface="+mn-cs"/>
              </a:rPr>
              <a:t>Mediterranean-DASH Intervention for Neurodegenerative Delay (MIND)</a:t>
            </a:r>
            <a:r>
              <a:rPr lang="en-US" sz="1200" kern="1200" dirty="0">
                <a:solidFill>
                  <a:schemeClr val="tx1"/>
                </a:solidFill>
                <a:effectLst/>
                <a:latin typeface="+mn-lt"/>
                <a:ea typeface="+mn-ea"/>
                <a:cs typeface="+mn-cs"/>
              </a:rPr>
              <a:t> diet, which is a combination of the two diets and focuses on foods that support cognitive health.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Physical activity:</a:t>
            </a:r>
            <a:r>
              <a:rPr lang="en-US" sz="1200" kern="1200" dirty="0">
                <a:solidFill>
                  <a:schemeClr val="tx1"/>
                </a:solidFill>
                <a:effectLst/>
                <a:latin typeface="+mn-lt"/>
                <a:ea typeface="+mn-ea"/>
                <a:cs typeface="+mn-cs"/>
              </a:rPr>
              <a:t> Regular </a:t>
            </a:r>
            <a:r>
              <a:rPr lang="en-US" sz="1200" b="1" kern="1200" dirty="0">
                <a:solidFill>
                  <a:schemeClr val="tx1"/>
                </a:solidFill>
                <a:effectLst/>
                <a:latin typeface="+mn-lt"/>
                <a:ea typeface="+mn-ea"/>
                <a:cs typeface="+mn-cs"/>
              </a:rPr>
              <a:t>physical activity</a:t>
            </a:r>
            <a:r>
              <a:rPr lang="en-US" sz="1200" kern="1200" dirty="0">
                <a:solidFill>
                  <a:schemeClr val="tx1"/>
                </a:solidFill>
                <a:effectLst/>
                <a:latin typeface="+mn-lt"/>
                <a:ea typeface="+mn-ea"/>
                <a:cs typeface="+mn-cs"/>
              </a:rPr>
              <a:t> is important for heart health and may help lower the risk of Alzheimer’s and vascular dementia. Exercise may directly benefit brain cells by increasing blood and oxygen flow in the brain.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Adults should engage in </a:t>
            </a:r>
            <a:r>
              <a:rPr lang="en-US" sz="1200" b="1" kern="1200" dirty="0">
                <a:solidFill>
                  <a:schemeClr val="tx1"/>
                </a:solidFill>
                <a:effectLst/>
                <a:latin typeface="+mn-lt"/>
                <a:ea typeface="+mn-ea"/>
                <a:cs typeface="+mn-cs"/>
              </a:rPr>
              <a:t>150 minutes</a:t>
            </a:r>
            <a:r>
              <a:rPr lang="en-US" sz="1200" kern="1200" dirty="0">
                <a:solidFill>
                  <a:schemeClr val="tx1"/>
                </a:solidFill>
                <a:effectLst/>
                <a:latin typeface="+mn-lt"/>
                <a:ea typeface="+mn-ea"/>
                <a:cs typeface="+mn-cs"/>
              </a:rPr>
              <a:t> of </a:t>
            </a:r>
            <a:r>
              <a:rPr lang="en-US" sz="1200" b="1" kern="1200" dirty="0">
                <a:solidFill>
                  <a:schemeClr val="tx1"/>
                </a:solidFill>
                <a:effectLst/>
                <a:latin typeface="+mn-lt"/>
                <a:ea typeface="+mn-ea"/>
                <a:cs typeface="+mn-cs"/>
              </a:rPr>
              <a:t>moderate aerobic activity</a:t>
            </a:r>
            <a:r>
              <a:rPr lang="en-US" sz="1200" kern="1200" dirty="0">
                <a:solidFill>
                  <a:schemeClr val="tx1"/>
                </a:solidFill>
                <a:effectLst/>
                <a:latin typeface="+mn-lt"/>
                <a:ea typeface="+mn-ea"/>
                <a:cs typeface="+mn-cs"/>
              </a:rPr>
              <a:t> (such as brisk walking) a week and muscle-strengthening activities on 2 or more days a week that work all major muscle groups (legs, hips, back, abdomen, chest, shoulders, and arms).  </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0326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Growing evidence suggests that the avoidance and management of high blood pressure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hypertension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diabetes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midlife obesity</a:t>
            </a:r>
            <a:r>
              <a:rPr lang="en-US" sz="1200" kern="1200" dirty="0">
                <a:solidFill>
                  <a:schemeClr val="tx1"/>
                </a:solidFill>
                <a:effectLst/>
                <a:latin typeface="+mn-lt"/>
                <a:ea typeface="+mn-ea"/>
                <a:cs typeface="+mn-cs"/>
              </a:rPr>
              <a:t> may reduce risk for </a:t>
            </a:r>
            <a:r>
              <a:rPr lang="en-US" sz="1200" b="1" kern="1200" dirty="0">
                <a:solidFill>
                  <a:schemeClr val="tx1"/>
                </a:solidFill>
                <a:effectLst/>
                <a:latin typeface="+mn-lt"/>
                <a:ea typeface="+mn-ea"/>
                <a:cs typeface="+mn-cs"/>
              </a:rPr>
              <a:t>Alzheimer’s</a:t>
            </a:r>
            <a:r>
              <a:rPr lang="en-US" sz="1200" kern="1200" dirty="0">
                <a:solidFill>
                  <a:schemeClr val="tx1"/>
                </a:solidFill>
                <a:effectLst/>
                <a:latin typeface="+mn-lt"/>
                <a:ea typeface="+mn-ea"/>
                <a:cs typeface="+mn-cs"/>
              </a:rPr>
              <a:t> and other </a:t>
            </a:r>
            <a:r>
              <a:rPr lang="en-US" sz="1200" b="1" kern="1200" dirty="0">
                <a:solidFill>
                  <a:schemeClr val="tx1"/>
                </a:solidFill>
                <a:effectLst/>
                <a:latin typeface="+mn-lt"/>
                <a:ea typeface="+mn-ea"/>
                <a:cs typeface="+mn-cs"/>
              </a:rPr>
              <a:t>dementias</a:t>
            </a:r>
            <a:r>
              <a:rPr lang="en-US" sz="1200" kern="1200" dirty="0">
                <a:solidFill>
                  <a:schemeClr val="tx1"/>
                </a:solidFill>
                <a:effectLst/>
                <a:latin typeface="+mn-lt"/>
                <a:ea typeface="+mn-ea"/>
                <a:cs typeface="+mn-cs"/>
              </a:rPr>
              <a:t>. There is even stronger evidence that these factors may also help protect against </a:t>
            </a:r>
            <a:r>
              <a:rPr lang="en-US" sz="1200" b="1" kern="1200" dirty="0">
                <a:solidFill>
                  <a:schemeClr val="tx1"/>
                </a:solidFill>
                <a:effectLst/>
                <a:latin typeface="+mn-lt"/>
                <a:ea typeface="+mn-ea"/>
                <a:cs typeface="+mn-cs"/>
              </a:rPr>
              <a:t>cognitive decline</a:t>
            </a:r>
            <a:r>
              <a:rPr lang="en-US" sz="1200" kern="1200" dirty="0">
                <a:solidFill>
                  <a:schemeClr val="tx1"/>
                </a:solidFill>
                <a:effectLst/>
                <a:latin typeface="+mn-lt"/>
                <a:ea typeface="+mn-ea"/>
                <a:cs typeface="+mn-cs"/>
              </a:rPr>
              <a:t> in general.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large-scale clinical trial showed that medical treatment to reduce blood pressure can significantly lower the occurrence of </a:t>
            </a:r>
            <a:r>
              <a:rPr lang="en-US" sz="1200" b="1" kern="1200" dirty="0">
                <a:solidFill>
                  <a:schemeClr val="tx1"/>
                </a:solidFill>
                <a:effectLst/>
                <a:latin typeface="+mn-lt"/>
                <a:ea typeface="+mn-ea"/>
                <a:cs typeface="+mn-cs"/>
              </a:rPr>
              <a:t>mild cognitive impairment (MCI)</a:t>
            </a:r>
            <a:r>
              <a:rPr lang="en-US" sz="1200" kern="1200" dirty="0">
                <a:solidFill>
                  <a:schemeClr val="tx1"/>
                </a:solidFill>
                <a:effectLst/>
                <a:latin typeface="+mn-lt"/>
                <a:ea typeface="+mn-ea"/>
                <a:cs typeface="+mn-cs"/>
              </a:rPr>
              <a:t> and combined outcome of MCI and dementia in older adults with hypertension.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Controlling blood pressure is also important for reducing risk for stroke, another source of cognitive impairment.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Preventing and managing these and other chronic diseases and conditions have been priorities of public health practice for many years. The increasing evidence base about the impact of these conditions on </a:t>
            </a:r>
            <a:r>
              <a:rPr lang="en-US" sz="1200" b="1" kern="1200" dirty="0">
                <a:solidFill>
                  <a:schemeClr val="tx1"/>
                </a:solidFill>
                <a:effectLst/>
                <a:latin typeface="+mn-lt"/>
                <a:ea typeface="+mn-ea"/>
                <a:cs typeface="+mn-cs"/>
              </a:rPr>
              <a:t>cognitive health</a:t>
            </a:r>
            <a:r>
              <a:rPr lang="en-US" sz="1200" kern="1200" dirty="0">
                <a:solidFill>
                  <a:schemeClr val="tx1"/>
                </a:solidFill>
                <a:effectLst/>
                <a:latin typeface="+mn-lt"/>
                <a:ea typeface="+mn-ea"/>
                <a:cs typeface="+mn-cs"/>
              </a:rPr>
              <a:t> must also be taken into account and incorporated into public health practice going forward. </a:t>
            </a: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46617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findings that having a greater number of years of formal education may be a protective factor for Alzheimer’s and other dementias, a number of studies indicate that </a:t>
            </a:r>
            <a:r>
              <a:rPr lang="en-US" sz="1200" b="1" kern="1200" dirty="0">
                <a:solidFill>
                  <a:schemeClr val="tx1"/>
                </a:solidFill>
                <a:effectLst/>
                <a:latin typeface="+mn-lt"/>
                <a:ea typeface="+mn-ea"/>
                <a:cs typeface="+mn-cs"/>
              </a:rPr>
              <a:t>keeping the brain active</a:t>
            </a:r>
            <a:r>
              <a:rPr lang="en-US" sz="1200" kern="1200" dirty="0">
                <a:solidFill>
                  <a:schemeClr val="tx1"/>
                </a:solidFill>
                <a:effectLst/>
                <a:latin typeface="+mn-lt"/>
                <a:ea typeface="+mn-ea"/>
                <a:cs typeface="+mn-cs"/>
              </a:rPr>
              <a:t> as one ages is also associated with a lower risk for developing Alzheimer’s and other dementias.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Mentally stimulating activities</a:t>
            </a:r>
            <a:r>
              <a:rPr lang="en-US" sz="1200" kern="1200" dirty="0">
                <a:solidFill>
                  <a:schemeClr val="tx1"/>
                </a:solidFill>
                <a:effectLst/>
                <a:latin typeface="+mn-lt"/>
                <a:ea typeface="+mn-ea"/>
                <a:cs typeface="+mn-cs"/>
              </a:rPr>
              <a:t> may include: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Learning new information and skills that challenges the brain in novel ways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Volunteering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Playing challenging games (such as bridge, chess, Sudoku,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studies have also suggested a link between </a:t>
            </a:r>
            <a:r>
              <a:rPr lang="en-US" sz="1200" b="1" kern="1200" dirty="0">
                <a:solidFill>
                  <a:schemeClr val="tx1"/>
                </a:solidFill>
                <a:effectLst/>
                <a:latin typeface="+mn-lt"/>
                <a:ea typeface="+mn-ea"/>
                <a:cs typeface="+mn-cs"/>
              </a:rPr>
              <a:t>social connections</a:t>
            </a:r>
            <a:r>
              <a:rPr lang="en-US" sz="1200" kern="1200" dirty="0">
                <a:solidFill>
                  <a:schemeClr val="tx1"/>
                </a:solidFill>
                <a:effectLst/>
                <a:latin typeface="+mn-lt"/>
                <a:ea typeface="+mn-ea"/>
                <a:cs typeface="+mn-cs"/>
              </a:rPr>
              <a:t> and cognitive health. Keeping strong social connections with others through activities such as clubs, friends, social groups, volunteering may help reduce the risk of cognitive decline and possibly delay the onset of dementia.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activities are thought to build one’s “cognitive reserve,” which researchers say may explain why some people maintain cognitive functioning even when damage to the brain from Alzheimer’s is present. Mentally stimulating activities over one’s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life may enable the brain to flexibly and efficiently use cognitive networks (networks of neuron-to-neuron connections) in ways that may mask or delay appearance of dementia symptoms.</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2631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could public health play a role in promoting risk</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reduction and cognitive health?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9533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may design and implement </a:t>
            </a:r>
            <a:r>
              <a:rPr lang="en-US" sz="1200" b="1" kern="1200" dirty="0">
                <a:solidFill>
                  <a:schemeClr val="tx1"/>
                </a:solidFill>
                <a:effectLst/>
                <a:latin typeface="+mn-lt"/>
                <a:ea typeface="+mn-ea"/>
                <a:cs typeface="+mn-cs"/>
              </a:rPr>
              <a:t>health education and promotion campaigns</a:t>
            </a:r>
            <a:r>
              <a:rPr lang="en-US" sz="1200" kern="1200" dirty="0">
                <a:solidFill>
                  <a:schemeClr val="tx1"/>
                </a:solidFill>
                <a:effectLst/>
                <a:latin typeface="+mn-lt"/>
                <a:ea typeface="+mn-ea"/>
                <a:cs typeface="+mn-cs"/>
              </a:rPr>
              <a:t> that directly promote brain health and risk reduction strategies, or incorporate </a:t>
            </a:r>
            <a:r>
              <a:rPr lang="en-US" sz="1200" b="1" kern="1200" dirty="0">
                <a:solidFill>
                  <a:schemeClr val="tx1"/>
                </a:solidFill>
                <a:effectLst/>
                <a:latin typeface="+mn-lt"/>
                <a:ea typeface="+mn-ea"/>
                <a:cs typeface="+mn-cs"/>
              </a:rPr>
              <a:t>brain health</a:t>
            </a:r>
            <a:r>
              <a:rPr lang="en-US" sz="1200" kern="1200" dirty="0">
                <a:solidFill>
                  <a:schemeClr val="tx1"/>
                </a:solidFill>
                <a:effectLst/>
                <a:latin typeface="+mn-lt"/>
                <a:ea typeface="+mn-ea"/>
                <a:cs typeface="+mn-cs"/>
              </a:rPr>
              <a:t> messages into </a:t>
            </a:r>
            <a:r>
              <a:rPr lang="en-US" sz="1200" b="1" kern="1200" dirty="0">
                <a:solidFill>
                  <a:schemeClr val="tx1"/>
                </a:solidFill>
                <a:effectLst/>
                <a:latin typeface="+mn-lt"/>
                <a:ea typeface="+mn-ea"/>
                <a:cs typeface="+mn-cs"/>
              </a:rPr>
              <a:t>cardiovascular</a:t>
            </a:r>
            <a:r>
              <a:rPr lang="en-US" sz="1200" kern="1200" dirty="0">
                <a:solidFill>
                  <a:schemeClr val="tx1"/>
                </a:solidFill>
                <a:effectLst/>
                <a:latin typeface="+mn-lt"/>
                <a:ea typeface="+mn-ea"/>
                <a:cs typeface="+mn-cs"/>
              </a:rPr>
              <a:t> health and injury prevention campaigns.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reducing risk for cognitive decline and possibly dementia is in line with public health efforts to improve </a:t>
            </a:r>
            <a:r>
              <a:rPr lang="en-US" sz="1200" b="1" kern="1200" dirty="0">
                <a:solidFill>
                  <a:schemeClr val="tx1"/>
                </a:solidFill>
                <a:effectLst/>
                <a:latin typeface="+mn-lt"/>
                <a:ea typeface="+mn-ea"/>
                <a:cs typeface="+mn-cs"/>
              </a:rPr>
              <a:t>detection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treatment</a:t>
            </a:r>
            <a:r>
              <a:rPr lang="en-US" sz="1200" kern="1200" dirty="0">
                <a:solidFill>
                  <a:schemeClr val="tx1"/>
                </a:solidFill>
                <a:effectLst/>
                <a:latin typeface="+mn-lt"/>
                <a:ea typeface="+mn-ea"/>
                <a:cs typeface="+mn-cs"/>
              </a:rPr>
              <a:t> of </a:t>
            </a:r>
            <a:r>
              <a:rPr lang="en-US" sz="1200" b="1" kern="1200" dirty="0">
                <a:solidFill>
                  <a:schemeClr val="tx1"/>
                </a:solidFill>
                <a:effectLst/>
                <a:latin typeface="+mn-lt"/>
                <a:ea typeface="+mn-ea"/>
                <a:cs typeface="+mn-cs"/>
              </a:rPr>
              <a:t>high blood pressure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diabetes</a:t>
            </a:r>
            <a:r>
              <a:rPr lang="en-US" sz="1200" kern="1200" dirty="0">
                <a:solidFill>
                  <a:schemeClr val="tx1"/>
                </a:solidFill>
                <a:effectLst/>
                <a:latin typeface="+mn-lt"/>
                <a:ea typeface="+mn-ea"/>
                <a:cs typeface="+mn-cs"/>
              </a:rPr>
              <a:t> and promote </a:t>
            </a:r>
            <a:r>
              <a:rPr lang="en-US" sz="1200" b="1" kern="1200" dirty="0">
                <a:solidFill>
                  <a:schemeClr val="tx1"/>
                </a:solidFill>
                <a:effectLst/>
                <a:latin typeface="+mn-lt"/>
                <a:ea typeface="+mn-ea"/>
                <a:cs typeface="+mn-cs"/>
              </a:rPr>
              <a:t>smoking cessation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Such campaigns should include in their target audience midlife and </a:t>
            </a:r>
            <a:r>
              <a:rPr lang="en-US" sz="1200" b="1" kern="1200" dirty="0">
                <a:solidFill>
                  <a:schemeClr val="tx1"/>
                </a:solidFill>
                <a:effectLst/>
                <a:latin typeface="+mn-lt"/>
                <a:ea typeface="+mn-ea"/>
                <a:cs typeface="+mn-cs"/>
              </a:rPr>
              <a:t>older adults</a:t>
            </a:r>
            <a:r>
              <a:rPr lang="en-US" sz="1200" kern="1200" dirty="0">
                <a:solidFill>
                  <a:schemeClr val="tx1"/>
                </a:solidFill>
                <a:effectLst/>
                <a:latin typeface="+mn-lt"/>
                <a:ea typeface="+mn-ea"/>
                <a:cs typeface="+mn-cs"/>
              </a:rPr>
              <a:t>. Specifically, evidence-based interventions are needed to increase physical activity, promote smoking cessation and heart-healthy diets, and control high blood pressure.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health equity goals, public health campaigns need </a:t>
            </a:r>
            <a:r>
              <a:rPr lang="en-US" sz="1200" b="1" kern="1200" dirty="0">
                <a:solidFill>
                  <a:schemeClr val="tx1"/>
                </a:solidFill>
                <a:effectLst/>
                <a:latin typeface="+mn-lt"/>
                <a:ea typeface="+mn-ea"/>
                <a:cs typeface="+mn-cs"/>
              </a:rPr>
              <a:t>culturally appropriate</a:t>
            </a:r>
            <a:r>
              <a:rPr lang="en-US" sz="1200" kern="1200" dirty="0">
                <a:solidFill>
                  <a:schemeClr val="tx1"/>
                </a:solidFill>
                <a:effectLst/>
                <a:latin typeface="+mn-lt"/>
                <a:ea typeface="+mn-ea"/>
                <a:cs typeface="+mn-cs"/>
              </a:rPr>
              <a:t> education and awareness campaigns for heart health and brain health. These are especially important for African-Americans and Hispanics, who are at higher risk of Alzheimer’s as well as for high blood pressure and diabetes.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and its partners may also initiate or strengthen </a:t>
            </a:r>
            <a:r>
              <a:rPr lang="en-US" sz="1200" b="1" kern="1200" dirty="0">
                <a:solidFill>
                  <a:schemeClr val="tx1"/>
                </a:solidFill>
                <a:effectLst/>
                <a:latin typeface="+mn-lt"/>
                <a:ea typeface="+mn-ea"/>
                <a:cs typeface="+mn-cs"/>
              </a:rPr>
              <a:t>programs and policies</a:t>
            </a:r>
            <a:r>
              <a:rPr lang="en-US" sz="1200" kern="1200" dirty="0">
                <a:solidFill>
                  <a:schemeClr val="tx1"/>
                </a:solidFill>
                <a:effectLst/>
                <a:latin typeface="+mn-lt"/>
                <a:ea typeface="+mn-ea"/>
                <a:cs typeface="+mn-cs"/>
              </a:rPr>
              <a:t> aimed at risk reduction for dementia.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Programs and policies could help ensure access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Injury prevention</a:t>
            </a:r>
            <a:r>
              <a:rPr lang="en-US" sz="1200" kern="1200" dirty="0">
                <a:solidFill>
                  <a:schemeClr val="tx1"/>
                </a:solidFill>
                <a:effectLst/>
                <a:latin typeface="+mn-lt"/>
                <a:ea typeface="+mn-ea"/>
                <a:cs typeface="+mn-cs"/>
              </a:rPr>
              <a:t> resources (e.g., helmets, falls prevention assets)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Safe and accessible </a:t>
            </a:r>
            <a:r>
              <a:rPr lang="en-US" sz="1200" b="1" kern="1200" dirty="0">
                <a:solidFill>
                  <a:schemeClr val="tx1"/>
                </a:solidFill>
                <a:effectLst/>
                <a:latin typeface="+mn-lt"/>
                <a:ea typeface="+mn-ea"/>
                <a:cs typeface="+mn-cs"/>
              </a:rPr>
              <a:t>public spaces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Options for healthy </a:t>
            </a:r>
            <a:r>
              <a:rPr lang="en-US" sz="1200" b="1" kern="1200" dirty="0">
                <a:solidFill>
                  <a:schemeClr val="tx1"/>
                </a:solidFill>
                <a:effectLst/>
                <a:latin typeface="+mn-lt"/>
                <a:ea typeface="+mn-ea"/>
                <a:cs typeface="+mn-cs"/>
              </a:rPr>
              <a:t>eating</a:t>
            </a:r>
            <a:r>
              <a:rPr lang="en-US" sz="1200" kern="1200" dirty="0">
                <a:solidFill>
                  <a:schemeClr val="tx1"/>
                </a:solidFill>
                <a:effectLst/>
                <a:latin typeface="+mn-lt"/>
                <a:ea typeface="+mn-ea"/>
                <a:cs typeface="+mn-cs"/>
              </a:rPr>
              <a:t>, physical </a:t>
            </a:r>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smoking cessation assistance, and </a:t>
            </a:r>
            <a:r>
              <a:rPr lang="en-US" sz="1200" b="1" kern="1200" dirty="0">
                <a:solidFill>
                  <a:schemeClr val="tx1"/>
                </a:solidFill>
                <a:effectLst/>
                <a:latin typeface="+mn-lt"/>
                <a:ea typeface="+mn-ea"/>
                <a:cs typeface="+mn-cs"/>
              </a:rPr>
              <a:t>social</a:t>
            </a:r>
            <a:r>
              <a:rPr lang="en-US" sz="1200" kern="1200" dirty="0">
                <a:solidFill>
                  <a:schemeClr val="tx1"/>
                </a:solidFill>
                <a:effectLst/>
                <a:latin typeface="+mn-lt"/>
                <a:ea typeface="+mn-ea"/>
                <a:cs typeface="+mn-cs"/>
              </a:rPr>
              <a:t> connections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90404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Promoting early detection and diagnosis of Alzheimer’s is another important role for public health.</a:t>
            </a: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29031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Before we begin discussing the role of public health in addressing Alzheimer’s disease, it may be helpful to know a little more about Alzheimer’s and dementia.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term </a:t>
            </a:r>
            <a:r>
              <a:rPr lang="en-US" sz="1200" b="1" kern="1200" dirty="0">
                <a:solidFill>
                  <a:schemeClr val="tx1"/>
                </a:solidFill>
                <a:effectLst/>
                <a:latin typeface="+mn-lt"/>
                <a:ea typeface="+mn-ea"/>
                <a:cs typeface="+mn-cs"/>
              </a:rPr>
              <a:t>dementia</a:t>
            </a:r>
            <a:r>
              <a:rPr lang="en-US" sz="1200" kern="1200" dirty="0">
                <a:solidFill>
                  <a:schemeClr val="tx1"/>
                </a:solidFill>
                <a:effectLst/>
                <a:latin typeface="+mn-lt"/>
                <a:ea typeface="+mn-ea"/>
                <a:cs typeface="+mn-cs"/>
              </a:rPr>
              <a:t> is a general term for a decline in mental abilities that is severe enough to interfere with daily life. Dementia, which is not a disease but a syndrome, is characterized by damage to brain cells due to age, brain injury, other conditions or diseases, heredity, or a combination of factors.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types of dementia and most occur in those over 65; however, there are types of dementia that occur in those younger than 65.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term</a:t>
            </a:r>
            <a:r>
              <a:rPr lang="en-US" sz="1200" b="1" kern="1200" dirty="0">
                <a:solidFill>
                  <a:schemeClr val="tx1"/>
                </a:solidFill>
                <a:effectLst/>
                <a:latin typeface="+mn-lt"/>
                <a:ea typeface="+mn-ea"/>
                <a:cs typeface="+mn-cs"/>
              </a:rPr>
              <a:t> Alzheimer’s dementia </a:t>
            </a:r>
            <a:r>
              <a:rPr lang="en-US" sz="1200" kern="1200" dirty="0">
                <a:solidFill>
                  <a:schemeClr val="tx1"/>
                </a:solidFill>
                <a:effectLst/>
                <a:latin typeface="+mn-lt"/>
                <a:ea typeface="+mn-ea"/>
                <a:cs typeface="+mn-cs"/>
              </a:rPr>
              <a:t>is used to describe the stage of Alzheimer’s disease when an individual has observable symptoms such as memory loss, mood/behavior changes, and difficulty with activities of daily living.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Alzheimer’s disease</a:t>
            </a:r>
            <a:r>
              <a:rPr lang="en-US" sz="1200" kern="1200" dirty="0">
                <a:solidFill>
                  <a:schemeClr val="tx1"/>
                </a:solidFill>
                <a:effectLst/>
                <a:latin typeface="+mn-lt"/>
                <a:ea typeface="+mn-ea"/>
                <a:cs typeface="+mn-cs"/>
              </a:rPr>
              <a:t> is the most common cause of dementia. Alzheimer’s is a disease that progressively damages and eventually destroys brain cells over the course of many years, even decades.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t>
            </a:r>
            <a:r>
              <a:rPr lang="en-US" sz="1200" b="1" kern="1200" dirty="0">
                <a:solidFill>
                  <a:schemeClr val="tx1"/>
                </a:solidFill>
                <a:effectLst/>
                <a:latin typeface="+mn-lt"/>
                <a:ea typeface="+mn-ea"/>
                <a:cs typeface="+mn-cs"/>
              </a:rPr>
              <a:t>no cure</a:t>
            </a:r>
            <a:r>
              <a:rPr lang="en-US" sz="1200" kern="1200" dirty="0">
                <a:solidFill>
                  <a:schemeClr val="tx1"/>
                </a:solidFill>
                <a:effectLst/>
                <a:latin typeface="+mn-lt"/>
                <a:ea typeface="+mn-ea"/>
                <a:cs typeface="+mn-cs"/>
              </a:rPr>
              <a:t> for Alzheimer’s. While there are approved drug </a:t>
            </a:r>
            <a:r>
              <a:rPr lang="en-US" sz="1200" b="1" kern="1200" dirty="0">
                <a:solidFill>
                  <a:schemeClr val="tx1"/>
                </a:solidFill>
                <a:effectLst/>
                <a:latin typeface="+mn-lt"/>
                <a:ea typeface="+mn-ea"/>
                <a:cs typeface="+mn-cs"/>
              </a:rPr>
              <a:t>treatments</a:t>
            </a:r>
            <a:r>
              <a:rPr lang="en-US" sz="1200" kern="1200" dirty="0">
                <a:solidFill>
                  <a:schemeClr val="tx1"/>
                </a:solidFill>
                <a:effectLst/>
                <a:latin typeface="+mn-lt"/>
                <a:ea typeface="+mn-ea"/>
                <a:cs typeface="+mn-cs"/>
              </a:rPr>
              <a:t>, the goal of existing treatment is to delay or reduce symptoms, not to cure or reverse the course of the disease.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the person with Alzheimer’s loses memory and function, </a:t>
            </a:r>
            <a:r>
              <a:rPr lang="en-US" sz="1200" b="1" kern="1200" dirty="0">
                <a:solidFill>
                  <a:schemeClr val="tx1"/>
                </a:solidFill>
                <a:effectLst/>
                <a:latin typeface="+mn-lt"/>
                <a:ea typeface="+mn-ea"/>
                <a:cs typeface="+mn-cs"/>
              </a:rPr>
              <a:t>caregivers</a:t>
            </a:r>
            <a:r>
              <a:rPr lang="en-US" sz="1200" kern="1200" dirty="0">
                <a:solidFill>
                  <a:schemeClr val="tx1"/>
                </a:solidFill>
                <a:effectLst/>
                <a:latin typeface="+mn-lt"/>
                <a:ea typeface="+mn-ea"/>
                <a:cs typeface="+mn-cs"/>
              </a:rPr>
              <a:t>, who are most often family members, are needed to provide increasing amounts of assistance. This assistance can range from helping to manage finances and household tasks to hands-on care, such as bathing, dressing, feeding, and other activities of daily living.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Given the nature of the disease and its increasing prevalence, there is a </a:t>
            </a:r>
            <a:r>
              <a:rPr lang="en-US" sz="1200" b="1" kern="1200" dirty="0">
                <a:solidFill>
                  <a:schemeClr val="tx1"/>
                </a:solidFill>
                <a:effectLst/>
                <a:latin typeface="+mn-lt"/>
                <a:ea typeface="+mn-ea"/>
                <a:cs typeface="+mn-cs"/>
              </a:rPr>
              <a:t>huge financial, emotional and physical impact</a:t>
            </a:r>
            <a:r>
              <a:rPr lang="en-US" sz="1200" kern="1200" dirty="0">
                <a:solidFill>
                  <a:schemeClr val="tx1"/>
                </a:solidFill>
                <a:effectLst/>
                <a:latin typeface="+mn-lt"/>
                <a:ea typeface="+mn-ea"/>
                <a:cs typeface="+mn-cs"/>
              </a:rPr>
              <a:t> on people with Alzheimer’s, their families, caregivers, and the health care system as a whole.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Public health</a:t>
            </a:r>
            <a:r>
              <a:rPr lang="en-US" sz="1200" kern="1200" dirty="0">
                <a:solidFill>
                  <a:schemeClr val="tx1"/>
                </a:solidFill>
                <a:effectLst/>
                <a:latin typeface="+mn-lt"/>
                <a:ea typeface="+mn-ea"/>
                <a:cs typeface="+mn-cs"/>
              </a:rPr>
              <a:t> plays an important role in addressing Alzheimer’s disease through surveillance, prevention, detection, and support of dementia-capable systems.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presentation, we will be focusing on the role of public health.</a:t>
            </a:r>
          </a:p>
          <a:p>
            <a:pPr eaLnBrk="1" hangingPunct="1">
              <a:spcBef>
                <a:spcPct val="0"/>
              </a:spcBef>
            </a:pPr>
            <a:endParaRPr lang="en-US" altLang="en-US" dirty="0"/>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54863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Promoting and assuring </a:t>
            </a:r>
            <a:r>
              <a:rPr lang="en-US" sz="1200" b="1" kern="1200" dirty="0">
                <a:solidFill>
                  <a:schemeClr val="tx1"/>
                </a:solidFill>
                <a:effectLst/>
                <a:latin typeface="+mn-lt"/>
                <a:ea typeface="+mn-ea"/>
                <a:cs typeface="+mn-cs"/>
              </a:rPr>
              <a:t>early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detection</a:t>
            </a:r>
            <a:r>
              <a:rPr lang="en-US" sz="1200" kern="1200" dirty="0">
                <a:solidFill>
                  <a:schemeClr val="tx1"/>
                </a:solidFill>
                <a:effectLst/>
                <a:latin typeface="+mn-lt"/>
                <a:ea typeface="+mn-ea"/>
                <a:cs typeface="+mn-cs"/>
              </a:rPr>
              <a:t> of disease and disability is a third key impact for public health and is vitally important for people with Alzheimer’s and dementia. Although there are no pharmacological treatments that change the course of the disease, there are numerous reasons why early detection is important: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Access to treatment and services: </a:t>
            </a:r>
            <a:r>
              <a:rPr lang="en-US" sz="1200" kern="1200" dirty="0">
                <a:solidFill>
                  <a:schemeClr val="tx1"/>
                </a:solidFill>
                <a:effectLst/>
                <a:latin typeface="+mn-lt"/>
                <a:ea typeface="+mn-ea"/>
                <a:cs typeface="+mn-cs"/>
              </a:rPr>
              <a:t>A formal diagnosis allows individuals and their caregivers to have access to available </a:t>
            </a:r>
            <a:r>
              <a:rPr lang="en-US" sz="1200" b="1" kern="1200" dirty="0">
                <a:solidFill>
                  <a:schemeClr val="tx1"/>
                </a:solidFill>
                <a:effectLst/>
                <a:latin typeface="+mn-lt"/>
                <a:ea typeface="+mn-ea"/>
                <a:cs typeface="+mn-cs"/>
              </a:rPr>
              <a:t>treatments</a:t>
            </a:r>
            <a:r>
              <a:rPr lang="en-US" sz="1200" kern="1200" dirty="0">
                <a:solidFill>
                  <a:schemeClr val="tx1"/>
                </a:solidFill>
                <a:effectLst/>
                <a:latin typeface="+mn-lt"/>
                <a:ea typeface="+mn-ea"/>
                <a:cs typeface="+mn-cs"/>
              </a:rPr>
              <a:t>, build a </a:t>
            </a:r>
            <a:r>
              <a:rPr lang="en-US" sz="1200" b="1" kern="1200" dirty="0">
                <a:solidFill>
                  <a:schemeClr val="tx1"/>
                </a:solidFill>
                <a:effectLst/>
                <a:latin typeface="+mn-lt"/>
                <a:ea typeface="+mn-ea"/>
                <a:cs typeface="+mn-cs"/>
              </a:rPr>
              <a:t>care team</a:t>
            </a:r>
            <a:r>
              <a:rPr lang="en-US" sz="1200" kern="1200" dirty="0">
                <a:solidFill>
                  <a:schemeClr val="tx1"/>
                </a:solidFill>
                <a:effectLst/>
                <a:latin typeface="+mn-lt"/>
                <a:ea typeface="+mn-ea"/>
                <a:cs typeface="+mn-cs"/>
              </a:rPr>
              <a:t>, and identify </a:t>
            </a:r>
            <a:r>
              <a:rPr lang="en-US" sz="1200" b="1" kern="1200" dirty="0">
                <a:solidFill>
                  <a:schemeClr val="tx1"/>
                </a:solidFill>
                <a:effectLst/>
                <a:latin typeface="+mn-lt"/>
                <a:ea typeface="+mn-ea"/>
                <a:cs typeface="+mn-cs"/>
              </a:rPr>
              <a:t>support services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may help individuals: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 </a:t>
            </a:r>
            <a:r>
              <a:rPr lang="en-US" sz="1200" b="1" kern="1200" dirty="0">
                <a:solidFill>
                  <a:schemeClr val="tx1"/>
                </a:solidFill>
                <a:effectLst/>
                <a:latin typeface="+mn-lt"/>
                <a:ea typeface="+mn-ea"/>
                <a:cs typeface="+mn-cs"/>
              </a:rPr>
              <a:t>medication</a:t>
            </a:r>
            <a:r>
              <a:rPr lang="en-US" sz="1200" kern="1200" dirty="0">
                <a:solidFill>
                  <a:schemeClr val="tx1"/>
                </a:solidFill>
                <a:effectLst/>
                <a:latin typeface="+mn-lt"/>
                <a:ea typeface="+mn-ea"/>
                <a:cs typeface="+mn-cs"/>
              </a:rPr>
              <a:t> to help manage symptoms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t>
            </a:r>
            <a:r>
              <a:rPr lang="en-US" sz="1200" b="1" kern="1200" dirty="0">
                <a:solidFill>
                  <a:schemeClr val="tx1"/>
                </a:solidFill>
                <a:effectLst/>
                <a:latin typeface="+mn-lt"/>
                <a:ea typeface="+mn-ea"/>
                <a:cs typeface="+mn-cs"/>
              </a:rPr>
              <a:t>health care professionals</a:t>
            </a:r>
            <a:r>
              <a:rPr lang="en-US" sz="1200" kern="1200" dirty="0">
                <a:solidFill>
                  <a:schemeClr val="tx1"/>
                </a:solidFill>
                <a:effectLst/>
                <a:latin typeface="+mn-lt"/>
                <a:ea typeface="+mn-ea"/>
                <a:cs typeface="+mn-cs"/>
              </a:rPr>
              <a:t> to help with different aspects of the disease (such as primary care, neurologist, occupational therapist,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Manage </a:t>
            </a:r>
            <a:r>
              <a:rPr lang="en-US" sz="1200" b="1" kern="1200" dirty="0">
                <a:solidFill>
                  <a:schemeClr val="tx1"/>
                </a:solidFill>
                <a:effectLst/>
                <a:latin typeface="+mn-lt"/>
                <a:ea typeface="+mn-ea"/>
                <a:cs typeface="+mn-cs"/>
              </a:rPr>
              <a:t>co-morbidities </a:t>
            </a:r>
            <a:r>
              <a:rPr lang="en-US" sz="1200" kern="1200" dirty="0">
                <a:solidFill>
                  <a:schemeClr val="tx1"/>
                </a:solidFill>
                <a:effectLst/>
                <a:latin typeface="+mn-lt"/>
                <a:ea typeface="+mn-ea"/>
                <a:cs typeface="+mn-cs"/>
              </a:rPr>
              <a:t>(such as high blood pressure, diabetes)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potentially minimize or avoid further complications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a:t>
            </a:r>
            <a:r>
              <a:rPr lang="en-US" sz="1200" b="1" kern="1200" dirty="0">
                <a:solidFill>
                  <a:schemeClr val="tx1"/>
                </a:solidFill>
                <a:effectLst/>
                <a:latin typeface="+mn-lt"/>
                <a:ea typeface="+mn-ea"/>
                <a:cs typeface="+mn-cs"/>
              </a:rPr>
              <a:t>community-based</a:t>
            </a:r>
            <a:r>
              <a:rPr lang="en-US" sz="1200" kern="1200" dirty="0">
                <a:solidFill>
                  <a:schemeClr val="tx1"/>
                </a:solidFill>
                <a:effectLst/>
                <a:latin typeface="+mn-lt"/>
                <a:ea typeface="+mn-ea"/>
                <a:cs typeface="+mn-cs"/>
              </a:rPr>
              <a:t> services, such as support groups and services to assist with daily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factors may help reduce the </a:t>
            </a:r>
            <a:r>
              <a:rPr lang="en-US" sz="1200" b="1" kern="1200" dirty="0">
                <a:solidFill>
                  <a:schemeClr val="tx1"/>
                </a:solidFill>
                <a:effectLst/>
                <a:latin typeface="+mn-lt"/>
                <a:ea typeface="+mn-ea"/>
                <a:cs typeface="+mn-cs"/>
              </a:rPr>
              <a:t>burden</a:t>
            </a:r>
            <a:r>
              <a:rPr lang="en-US" sz="1200" kern="1200" dirty="0">
                <a:solidFill>
                  <a:schemeClr val="tx1"/>
                </a:solidFill>
                <a:effectLst/>
                <a:latin typeface="+mn-lt"/>
                <a:ea typeface="+mn-ea"/>
                <a:cs typeface="+mn-cs"/>
              </a:rPr>
              <a:t> on people with Alzheimer’s and their caregivers. </a:t>
            </a:r>
            <a:r>
              <a:rPr lang="en-US" sz="1200" b="1" kern="1200" dirty="0">
                <a:solidFill>
                  <a:schemeClr val="tx1"/>
                </a:solidFill>
                <a:effectLst/>
                <a:latin typeface="+mn-lt"/>
                <a:ea typeface="+mn-ea"/>
                <a:cs typeface="+mn-cs"/>
              </a:rPr>
              <a:t>Health care costs</a:t>
            </a:r>
            <a:r>
              <a:rPr lang="en-US" sz="1200" kern="1200" dirty="0">
                <a:solidFill>
                  <a:schemeClr val="tx1"/>
                </a:solidFill>
                <a:effectLst/>
                <a:latin typeface="+mn-lt"/>
                <a:ea typeface="+mn-ea"/>
                <a:cs typeface="+mn-cs"/>
              </a:rPr>
              <a:t> could be reduced if better care averts avoidable hospitalizations or delays admission to long-term care facilities.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Planning</a:t>
            </a:r>
            <a:r>
              <a:rPr lang="en-US" sz="1200" kern="1200" dirty="0">
                <a:solidFill>
                  <a:schemeClr val="tx1"/>
                </a:solidFill>
                <a:effectLst/>
                <a:latin typeface="+mn-lt"/>
                <a:ea typeface="+mn-ea"/>
                <a:cs typeface="+mn-cs"/>
              </a:rPr>
              <a:t>: Early detection of Alzheimer’s and other dementias can also help individuals and their families make important </a:t>
            </a:r>
            <a:r>
              <a:rPr lang="en-US" sz="1200" b="1" kern="1200" dirty="0">
                <a:solidFill>
                  <a:schemeClr val="tx1"/>
                </a:solidFill>
                <a:effectLst/>
                <a:latin typeface="+mn-lt"/>
                <a:ea typeface="+mn-ea"/>
                <a:cs typeface="+mn-cs"/>
              </a:rPr>
              <a:t>decisions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plans</a:t>
            </a:r>
            <a:r>
              <a:rPr lang="en-US" sz="1200" kern="1200" dirty="0">
                <a:solidFill>
                  <a:schemeClr val="tx1"/>
                </a:solidFill>
                <a:effectLst/>
                <a:latin typeface="+mn-lt"/>
                <a:ea typeface="+mn-ea"/>
                <a:cs typeface="+mn-cs"/>
              </a:rPr>
              <a:t> surrounding care, treatment options, and finances.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people with Alzheimer’s and their families may benefit from creating </a:t>
            </a:r>
            <a:r>
              <a:rPr lang="en-US" sz="1200" b="1" kern="1200" dirty="0">
                <a:solidFill>
                  <a:schemeClr val="tx1"/>
                </a:solidFill>
                <a:effectLst/>
                <a:latin typeface="+mn-lt"/>
                <a:ea typeface="+mn-ea"/>
                <a:cs typeface="+mn-cs"/>
              </a:rPr>
              <a:t>advance directives</a:t>
            </a:r>
            <a:r>
              <a:rPr lang="en-US" sz="1200" kern="1200" dirty="0">
                <a:solidFill>
                  <a:schemeClr val="tx1"/>
                </a:solidFill>
                <a:effectLst/>
                <a:latin typeface="+mn-lt"/>
                <a:ea typeface="+mn-ea"/>
                <a:cs typeface="+mn-cs"/>
              </a:rPr>
              <a:t> –legal documents that specify the type of medical and end-of-life care a person wants to receive once he or she can no longer make or communicate these decisions. Such a document allows the person’s wishes to be carried out by their family.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Reversible Causes:  </a:t>
            </a:r>
            <a:r>
              <a:rPr lang="en-US" sz="1200" kern="1200" dirty="0">
                <a:solidFill>
                  <a:schemeClr val="tx1"/>
                </a:solidFill>
                <a:effectLst/>
                <a:latin typeface="+mn-lt"/>
                <a:ea typeface="+mn-ea"/>
                <a:cs typeface="+mn-cs"/>
              </a:rPr>
              <a:t>In some cases, dementia-like symptoms are not actually dementia, but are due to reversible causes.</a:t>
            </a:r>
          </a:p>
          <a:p>
            <a:r>
              <a:rPr lang="en-US" sz="1200" kern="1200" dirty="0">
                <a:solidFill>
                  <a:schemeClr val="tx1"/>
                </a:solidFill>
                <a:effectLst/>
                <a:latin typeface="+mn-lt"/>
                <a:ea typeface="+mn-ea"/>
                <a:cs typeface="+mn-cs"/>
              </a:rPr>
              <a:t>Common causes of dementia-like symptoms are depression, untreated sleep apnea, delirium, side effects of medications, thyroid problems, certain vitamin deficiencies and excessive alcohol consumption. Unlike Alzheimer’s and other dementias, these conditions often may be reversed with treatment.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 Trials: </a:t>
            </a:r>
            <a:r>
              <a:rPr lang="en-US" sz="1200" kern="1200" dirty="0">
                <a:solidFill>
                  <a:schemeClr val="tx1"/>
                </a:solidFill>
                <a:effectLst/>
                <a:latin typeface="+mn-lt"/>
                <a:ea typeface="+mn-ea"/>
                <a:cs typeface="+mn-cs"/>
              </a:rPr>
              <a:t>Having access to clinical trials provides individuals with the opportunity to </a:t>
            </a:r>
            <a:r>
              <a:rPr lang="en-US" sz="1200" b="1" kern="1200" dirty="0">
                <a:solidFill>
                  <a:schemeClr val="tx1"/>
                </a:solidFill>
                <a:effectLst/>
                <a:latin typeface="+mn-lt"/>
                <a:ea typeface="+mn-ea"/>
                <a:cs typeface="+mn-cs"/>
              </a:rPr>
              <a:t>access the latest experimental approaches </a:t>
            </a:r>
            <a:r>
              <a:rPr lang="en-US" sz="1200" kern="1200" dirty="0">
                <a:solidFill>
                  <a:schemeClr val="tx1"/>
                </a:solidFill>
                <a:effectLst/>
                <a:latin typeface="+mn-lt"/>
                <a:ea typeface="+mn-ea"/>
                <a:cs typeface="+mn-cs"/>
              </a:rPr>
              <a:t>available and provides them with care by clinical research staff.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for </a:t>
            </a:r>
            <a:r>
              <a:rPr lang="en-US" sz="1200" b="1" kern="1200" dirty="0">
                <a:solidFill>
                  <a:schemeClr val="tx1"/>
                </a:solidFill>
                <a:effectLst/>
                <a:latin typeface="+mn-lt"/>
                <a:ea typeface="+mn-ea"/>
                <a:cs typeface="+mn-cs"/>
              </a:rPr>
              <a:t>diverse populations </a:t>
            </a:r>
            <a:r>
              <a:rPr lang="en-US" sz="1200" kern="1200" dirty="0">
                <a:solidFill>
                  <a:schemeClr val="tx1"/>
                </a:solidFill>
                <a:effectLst/>
                <a:latin typeface="+mn-lt"/>
                <a:ea typeface="+mn-ea"/>
                <a:cs typeface="+mn-cs"/>
              </a:rPr>
              <a:t>to participate in clinical studies. This is especially true for </a:t>
            </a:r>
            <a:r>
              <a:rPr lang="en-US" sz="1200" b="1" kern="1200" dirty="0">
                <a:solidFill>
                  <a:schemeClr val="tx1"/>
                </a:solidFill>
                <a:effectLst/>
                <a:latin typeface="+mn-lt"/>
                <a:ea typeface="+mn-ea"/>
                <a:cs typeface="+mn-cs"/>
              </a:rPr>
              <a:t>African American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Hispanic</a:t>
            </a:r>
            <a:r>
              <a:rPr lang="en-US" sz="1200" kern="1200" dirty="0">
                <a:solidFill>
                  <a:schemeClr val="tx1"/>
                </a:solidFill>
                <a:effectLst/>
                <a:latin typeface="+mn-lt"/>
                <a:ea typeface="+mn-ea"/>
                <a:cs typeface="+mn-cs"/>
              </a:rPr>
              <a:t> populations, both of which are at increased risk for Alzheimer’s and are traditionally under-represented in research. </a:t>
            </a: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84111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Would you want to know if you had Alzheimer’s?  </a:t>
            </a:r>
          </a:p>
          <a:p>
            <a:r>
              <a:rPr lang="en-US" sz="1200" kern="1200" dirty="0">
                <a:solidFill>
                  <a:schemeClr val="tx1"/>
                </a:solidFill>
                <a:effectLst/>
                <a:latin typeface="+mn-lt"/>
                <a:ea typeface="+mn-ea"/>
                <a:cs typeface="+mn-cs"/>
              </a:rPr>
              <a:t>Why or why not?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49444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Despite the many benefits of early detection and diagnosis, many people living with Alzheimer’s and other dementias either: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been diagnosed, 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t>
            </a:r>
            <a:r>
              <a:rPr lang="en-US" sz="1200" b="1" kern="1200" dirty="0">
                <a:solidFill>
                  <a:schemeClr val="tx1"/>
                </a:solidFill>
                <a:effectLst/>
                <a:latin typeface="+mn-lt"/>
                <a:ea typeface="+mn-ea"/>
                <a:cs typeface="+mn-cs"/>
              </a:rPr>
              <a:t>been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diagnosed</a:t>
            </a:r>
            <a:r>
              <a:rPr lang="en-US" sz="1200" kern="1200" dirty="0">
                <a:solidFill>
                  <a:schemeClr val="tx1"/>
                </a:solidFill>
                <a:effectLst/>
                <a:latin typeface="+mn-lt"/>
                <a:ea typeface="+mn-ea"/>
                <a:cs typeface="+mn-cs"/>
              </a:rPr>
              <a:t> but have not been made aware of the diagnosis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their families, and health care providers have to overcome barriers to diagnosis in order for early detection to occur. Many people of all ages fear getting Alzheimer’s more than any other disease, and others may lack basic knowledge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about cognitive decline, including the early signs of Alzheimer’s. These are two of many reasons why we saw, as with the BRFSS data on subjective cognitive decline, many people experiencing memory issues are not discussing the symptoms with their doctor. Yet, 90% or more of people would want to know if they themselves or a family member had Alzheimer’s.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key challenge with early detection and diagnosis of Alzheimer’s is that many individuals and their caregivers are not being </a:t>
            </a:r>
            <a:r>
              <a:rPr lang="en-US" sz="1200" b="1" i="1" kern="1200" dirty="0">
                <a:solidFill>
                  <a:schemeClr val="tx1"/>
                </a:solidFill>
                <a:effectLst/>
                <a:latin typeface="+mn-lt"/>
                <a:ea typeface="+mn-ea"/>
                <a:cs typeface="+mn-cs"/>
              </a:rPr>
              <a:t>told</a:t>
            </a:r>
            <a:r>
              <a:rPr lang="en-US" sz="1200" kern="1200" dirty="0">
                <a:solidFill>
                  <a:schemeClr val="tx1"/>
                </a:solidFill>
                <a:effectLst/>
                <a:latin typeface="+mn-lt"/>
                <a:ea typeface="+mn-ea"/>
                <a:cs typeface="+mn-cs"/>
              </a:rPr>
              <a:t> of the diagnosis, even when their doctor has diagnosed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analysis by the CDC found that among people with Alzheimer’s or another dementia, they or their caregivers reported being </a:t>
            </a:r>
            <a:r>
              <a:rPr lang="en-US" sz="1200" b="1" kern="1200" dirty="0">
                <a:solidFill>
                  <a:schemeClr val="tx1"/>
                </a:solidFill>
                <a:effectLst/>
                <a:latin typeface="+mn-lt"/>
                <a:ea typeface="+mn-ea"/>
                <a:cs typeface="+mn-cs"/>
              </a:rPr>
              <a:t>aware of the diagnosis</a:t>
            </a:r>
            <a:r>
              <a:rPr lang="en-US" sz="1200" kern="1200" dirty="0">
                <a:solidFill>
                  <a:schemeClr val="tx1"/>
                </a:solidFill>
                <a:effectLst/>
                <a:latin typeface="+mn-lt"/>
                <a:ea typeface="+mn-ea"/>
                <a:cs typeface="+mn-cs"/>
              </a:rPr>
              <a:t> only in </a:t>
            </a:r>
            <a:r>
              <a:rPr lang="en-US" sz="1200" b="1" kern="1200" dirty="0">
                <a:solidFill>
                  <a:schemeClr val="tx1"/>
                </a:solidFill>
                <a:effectLst/>
                <a:latin typeface="+mn-lt"/>
                <a:ea typeface="+mn-ea"/>
                <a:cs typeface="+mn-cs"/>
              </a:rPr>
              <a:t>35% of the cases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(For more information: </a:t>
            </a:r>
            <a:r>
              <a:rPr lang="en-US" sz="1200" u="sng" kern="1200" dirty="0">
                <a:solidFill>
                  <a:schemeClr val="tx1"/>
                </a:solidFill>
                <a:effectLst/>
                <a:latin typeface="+mn-lt"/>
                <a:ea typeface="+mn-ea"/>
                <a:cs typeface="+mn-cs"/>
                <a:hlinkClick r:id="rId3"/>
              </a:rPr>
              <a:t>https://www.healthypeople.gov/2020/data-search/Search-the-Data#objid=4158</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rates are far below diagnoses for other chronic diseases. Analyses have shown that </a:t>
            </a:r>
            <a:r>
              <a:rPr lang="en-US" sz="1200" b="1" kern="1200" dirty="0">
                <a:solidFill>
                  <a:schemeClr val="tx1"/>
                </a:solidFill>
                <a:effectLst/>
                <a:latin typeface="+mn-lt"/>
                <a:ea typeface="+mn-ea"/>
                <a:cs typeface="+mn-cs"/>
              </a:rPr>
              <a:t>90% or more</a:t>
            </a:r>
            <a:r>
              <a:rPr lang="en-US" sz="1200" kern="1200" dirty="0">
                <a:solidFill>
                  <a:schemeClr val="tx1"/>
                </a:solidFill>
                <a:effectLst/>
                <a:latin typeface="+mn-lt"/>
                <a:ea typeface="+mn-ea"/>
                <a:cs typeface="+mn-cs"/>
              </a:rPr>
              <a:t> of those diagnosed with cancer and cardiovascular disease, for example, were aware of their diagnosis.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also </a:t>
            </a:r>
            <a:r>
              <a:rPr lang="en-US" sz="1200" b="1" kern="1200" dirty="0">
                <a:solidFill>
                  <a:schemeClr val="tx1"/>
                </a:solidFill>
                <a:effectLst/>
                <a:latin typeface="+mn-lt"/>
                <a:ea typeface="+mn-ea"/>
                <a:cs typeface="+mn-cs"/>
              </a:rPr>
              <a:t>health care disparities</a:t>
            </a:r>
            <a:r>
              <a:rPr lang="en-US" sz="1200" kern="1200" dirty="0">
                <a:solidFill>
                  <a:schemeClr val="tx1"/>
                </a:solidFill>
                <a:effectLst/>
                <a:latin typeface="+mn-lt"/>
                <a:ea typeface="+mn-ea"/>
                <a:cs typeface="+mn-cs"/>
              </a:rPr>
              <a:t> surrounding diagnosis. Medicare data show that African-Americans are even less likely than whites to be diagnosed.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when they are diagnosed, African-Americans and Hispanics, possibly due to issues surrounding access to health care, are typically diagnosed in </a:t>
            </a:r>
            <a:r>
              <a:rPr lang="en-US" sz="1200" b="1" kern="1200" dirty="0">
                <a:solidFill>
                  <a:schemeClr val="tx1"/>
                </a:solidFill>
                <a:effectLst/>
                <a:latin typeface="+mn-lt"/>
                <a:ea typeface="+mn-ea"/>
                <a:cs typeface="+mn-cs"/>
              </a:rPr>
              <a:t>later stages of the disease</a:t>
            </a:r>
            <a:r>
              <a:rPr lang="en-US" sz="1200" kern="1200" dirty="0">
                <a:solidFill>
                  <a:schemeClr val="tx1"/>
                </a:solidFill>
                <a:effectLst/>
                <a:latin typeface="+mn-lt"/>
                <a:ea typeface="+mn-ea"/>
                <a:cs typeface="+mn-cs"/>
              </a:rPr>
              <a:t>, resulting in higher use of health care services and substantially higher costs.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slide, we will look at possible reasons for the lower rate of diagnosis and disclosure.</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13935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are many reasons why Alzheimer’s and other dementias go undiagnosed or diagnosed but not disclosed to the patient.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Diagnostic uncertainty: </a:t>
            </a:r>
            <a:r>
              <a:rPr lang="en-US" sz="1200" kern="1200" dirty="0">
                <a:solidFill>
                  <a:schemeClr val="tx1"/>
                </a:solidFill>
                <a:effectLst/>
                <a:latin typeface="+mn-lt"/>
                <a:ea typeface="+mn-ea"/>
                <a:cs typeface="+mn-cs"/>
              </a:rPr>
              <a:t>Health care providers frequently cite the complexity and uncertainty of the diagnosis as barriers to disclosure.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Time constraints and lack of support:</a:t>
            </a:r>
            <a:r>
              <a:rPr lang="en-US" sz="1200" kern="1200" dirty="0">
                <a:solidFill>
                  <a:schemeClr val="tx1"/>
                </a:solidFill>
                <a:effectLst/>
                <a:latin typeface="+mn-lt"/>
                <a:ea typeface="+mn-ea"/>
                <a:cs typeface="+mn-cs"/>
              </a:rPr>
              <a:t> Disclosing a diagnosis of Alzheimer’s or another dementia to a patient usually requires discussion of treatment options and support services, as well as education about the disease and what to expect. In many health care settings, providers may perceive they have insufficient time to properly assess and effectively communicate with the patient. However, to address this barrier, Medicare created a billing code for conducting comprehensive assessments for patients diagnosed with cognitive impairment, developing a care plan, and referring the patient and caregivers to community resources.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Communication difficulties</a:t>
            </a:r>
            <a:r>
              <a:rPr lang="en-US" sz="1200" kern="1200" dirty="0">
                <a:solidFill>
                  <a:schemeClr val="tx1"/>
                </a:solidFill>
                <a:effectLst/>
                <a:latin typeface="+mn-lt"/>
                <a:ea typeface="+mn-ea"/>
                <a:cs typeface="+mn-cs"/>
              </a:rPr>
              <a:t>: Many providers report challenges in communication skills related to disclosing a diagnosis of Alzheimer’s or other dementias. It is also important for providers to be culturally competent and aware in presenting information on Alzheimer’s that is respectful of and responsive to the needs, concerns, and belief systems of diverse patient populations.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Fear of causing emotional distress</a:t>
            </a:r>
            <a:r>
              <a:rPr lang="en-US" sz="1200" kern="1200" dirty="0">
                <a:solidFill>
                  <a:schemeClr val="tx1"/>
                </a:solidFill>
                <a:effectLst/>
                <a:latin typeface="+mn-lt"/>
                <a:ea typeface="+mn-ea"/>
                <a:cs typeface="+mn-cs"/>
              </a:rPr>
              <a:t>: One of the most common reasons family members and health care providers give for not disclosing an Alzheimer’s diagnosis is fear of causing </a:t>
            </a:r>
            <a:r>
              <a:rPr lang="en-US" sz="1200" b="1" kern="1200" dirty="0">
                <a:solidFill>
                  <a:schemeClr val="tx1"/>
                </a:solidFill>
                <a:effectLst/>
                <a:latin typeface="+mn-lt"/>
                <a:ea typeface="+mn-ea"/>
                <a:cs typeface="+mn-cs"/>
              </a:rPr>
              <a:t>emotional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distress</a:t>
            </a:r>
            <a:r>
              <a:rPr lang="en-US" sz="1200" kern="1200" dirty="0">
                <a:solidFill>
                  <a:schemeClr val="tx1"/>
                </a:solidFill>
                <a:effectLst/>
                <a:latin typeface="+mn-lt"/>
                <a:ea typeface="+mn-ea"/>
                <a:cs typeface="+mn-cs"/>
              </a:rPr>
              <a:t>. However, studies have found that few patients become depressed or have other long-term emotional problems because of the diagnosis.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Reluctance to discuss with health care provider</a:t>
            </a:r>
            <a:r>
              <a:rPr lang="en-US" sz="1200" kern="1200" dirty="0">
                <a:solidFill>
                  <a:schemeClr val="tx1"/>
                </a:solidFill>
                <a:effectLst/>
                <a:latin typeface="+mn-lt"/>
                <a:ea typeface="+mn-ea"/>
                <a:cs typeface="+mn-cs"/>
              </a:rPr>
              <a:t>: Many people are reluctant to discuss memory or cognitive issues with their health care provider. The BRFSS (Behavioral Risk Factor Surveillance System) survey found that the majority of people who have experienced subjective cognitive decline have not talked to their health care provider about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Note to Presenters:</a:t>
            </a:r>
            <a:r>
              <a:rPr lang="en-US" sz="1200" kern="1200" dirty="0">
                <a:solidFill>
                  <a:schemeClr val="tx1"/>
                </a:solidFill>
                <a:effectLst/>
                <a:latin typeface="+mn-lt"/>
                <a:ea typeface="+mn-ea"/>
                <a:cs typeface="+mn-cs"/>
              </a:rPr>
              <a:t> It was more common in the past for physicians to withhold a serious diagnosis from patients. For example, survey results published in 1961, indicated that 9 in 10 physicians said it was their usual policy to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tell patients that they had been diagnosed with cancer. Typical reasons included not causing patients unnecessary anxiety or depression, a perceived lack of effective treatments, and not wanting to take away hope.]</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286014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Despite the barriers to diagnosis, studies show that most U.S. adults would want to know if they had Alzheimer’s disease.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Nearly </a:t>
            </a:r>
            <a:r>
              <a:rPr lang="en-US" sz="1200" b="1" kern="1200" dirty="0">
                <a:solidFill>
                  <a:schemeClr val="tx1"/>
                </a:solidFill>
                <a:effectLst/>
                <a:latin typeface="+mn-lt"/>
                <a:ea typeface="+mn-ea"/>
                <a:cs typeface="+mn-cs"/>
              </a:rPr>
              <a:t>89% of Americans</a:t>
            </a:r>
            <a:r>
              <a:rPr lang="en-US" sz="1200" kern="1200" dirty="0">
                <a:solidFill>
                  <a:schemeClr val="tx1"/>
                </a:solidFill>
                <a:effectLst/>
                <a:latin typeface="+mn-lt"/>
                <a:ea typeface="+mn-ea"/>
                <a:cs typeface="+mn-cs"/>
              </a:rPr>
              <a:t> say that if they were exhibiting confusion and memory loss, they would want to know if the cause of the symptoms was Alzheimer’s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 those aged 60 and older, </a:t>
            </a:r>
            <a:r>
              <a:rPr lang="en-US" sz="1200" b="1" kern="1200" dirty="0">
                <a:solidFill>
                  <a:schemeClr val="tx1"/>
                </a:solidFill>
                <a:effectLst/>
                <a:latin typeface="+mn-lt"/>
                <a:ea typeface="+mn-ea"/>
                <a:cs typeface="+mn-cs"/>
              </a:rPr>
              <a:t>95%</a:t>
            </a:r>
            <a:r>
              <a:rPr lang="en-US" sz="1200" kern="1200" dirty="0">
                <a:solidFill>
                  <a:schemeClr val="tx1"/>
                </a:solidFill>
                <a:effectLst/>
                <a:latin typeface="+mn-lt"/>
                <a:ea typeface="+mn-ea"/>
                <a:cs typeface="+mn-cs"/>
              </a:rPr>
              <a:t> say they would want to know.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 </a:t>
            </a:r>
            <a:r>
              <a:rPr lang="en-US" sz="1200" b="1" kern="1200" dirty="0">
                <a:solidFill>
                  <a:schemeClr val="tx1"/>
                </a:solidFill>
                <a:effectLst/>
                <a:latin typeface="+mn-lt"/>
                <a:ea typeface="+mn-ea"/>
                <a:cs typeface="+mn-cs"/>
              </a:rPr>
              <a:t>97%</a:t>
            </a:r>
            <a:r>
              <a:rPr lang="en-US" sz="1200" kern="1200" dirty="0">
                <a:solidFill>
                  <a:schemeClr val="tx1"/>
                </a:solidFill>
                <a:effectLst/>
                <a:latin typeface="+mn-lt"/>
                <a:ea typeface="+mn-ea"/>
                <a:cs typeface="+mn-cs"/>
              </a:rPr>
              <a:t> say that if they had a </a:t>
            </a:r>
            <a:r>
              <a:rPr lang="en-US" sz="1200" b="1" kern="1200" dirty="0">
                <a:solidFill>
                  <a:schemeClr val="tx1"/>
                </a:solidFill>
                <a:effectLst/>
                <a:latin typeface="+mn-lt"/>
                <a:ea typeface="+mn-ea"/>
                <a:cs typeface="+mn-cs"/>
              </a:rPr>
              <a:t>family member</a:t>
            </a:r>
            <a:r>
              <a:rPr lang="en-US" sz="1200" kern="1200" dirty="0">
                <a:solidFill>
                  <a:schemeClr val="tx1"/>
                </a:solidFill>
                <a:effectLst/>
                <a:latin typeface="+mn-lt"/>
                <a:ea typeface="+mn-ea"/>
                <a:cs typeface="+mn-cs"/>
              </a:rPr>
              <a:t> exhibiting problems with memory loss, they would want them to see a doctor to determine if the cause was Alzheimer’s disease.</a:t>
            </a:r>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9246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can public health do to promote early detection and diagnosis of Alzheimer’s?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556368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Public health</a:t>
            </a:r>
            <a:r>
              <a:rPr lang="en-US" sz="1200" kern="1200" dirty="0">
                <a:solidFill>
                  <a:schemeClr val="tx1"/>
                </a:solidFill>
                <a:effectLst/>
                <a:latin typeface="+mn-lt"/>
                <a:ea typeface="+mn-ea"/>
                <a:cs typeface="+mn-cs"/>
              </a:rPr>
              <a:t> may play an important role in efforts to increase </a:t>
            </a:r>
            <a:r>
              <a:rPr lang="en-US" sz="1200" b="1" kern="1200" dirty="0">
                <a:solidFill>
                  <a:schemeClr val="tx1"/>
                </a:solidFill>
                <a:effectLst/>
                <a:latin typeface="+mn-lt"/>
                <a:ea typeface="+mn-ea"/>
                <a:cs typeface="+mn-cs"/>
              </a:rPr>
              <a:t>early detection and diagnosis</a:t>
            </a:r>
            <a:r>
              <a:rPr lang="en-US" sz="1200" kern="1200" dirty="0">
                <a:solidFill>
                  <a:schemeClr val="tx1"/>
                </a:solidFill>
                <a:effectLst/>
                <a:latin typeface="+mn-lt"/>
                <a:ea typeface="+mn-ea"/>
                <a:cs typeface="+mn-cs"/>
              </a:rPr>
              <a:t> of Alzheimer’s, including: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Educating</a:t>
            </a:r>
            <a:r>
              <a:rPr lang="en-US" sz="1200" kern="1200" dirty="0">
                <a:solidFill>
                  <a:schemeClr val="tx1"/>
                </a:solidFill>
                <a:effectLst/>
                <a:latin typeface="+mn-lt"/>
                <a:ea typeface="+mn-ea"/>
                <a:cs typeface="+mn-cs"/>
              </a:rPr>
              <a:t> the public about the early signs of dementia (such as the “10 Early Signs”), the benefits of early detection, and the importance of talking to a health care provider about increasing memory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and promoting </a:t>
            </a:r>
            <a:r>
              <a:rPr lang="en-US" sz="1200" b="1" kern="1200" dirty="0">
                <a:solidFill>
                  <a:schemeClr val="tx1"/>
                </a:solidFill>
                <a:effectLst/>
                <a:latin typeface="+mn-lt"/>
                <a:ea typeface="+mn-ea"/>
                <a:cs typeface="+mn-cs"/>
              </a:rPr>
              <a:t>culturally appropriate strategies </a:t>
            </a:r>
            <a:r>
              <a:rPr lang="en-US" sz="1200" kern="1200" dirty="0">
                <a:solidFill>
                  <a:schemeClr val="tx1"/>
                </a:solidFill>
                <a:effectLst/>
                <a:latin typeface="+mn-lt"/>
                <a:ea typeface="+mn-ea"/>
                <a:cs typeface="+mn-cs"/>
              </a:rPr>
              <a:t>designed to promote early detection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may also play a role in providing </a:t>
            </a:r>
            <a:r>
              <a:rPr lang="en-US" sz="1200" b="1" kern="1200" dirty="0">
                <a:solidFill>
                  <a:schemeClr val="tx1"/>
                </a:solidFill>
                <a:effectLst/>
                <a:latin typeface="+mn-lt"/>
                <a:ea typeface="+mn-ea"/>
                <a:cs typeface="+mn-cs"/>
              </a:rPr>
              <a:t>education to health care providers</a:t>
            </a:r>
            <a:r>
              <a:rPr lang="en-US" sz="1200" kern="1200" dirty="0">
                <a:solidFill>
                  <a:schemeClr val="tx1"/>
                </a:solidFill>
                <a:effectLst/>
                <a:latin typeface="+mn-lt"/>
                <a:ea typeface="+mn-ea"/>
                <a:cs typeface="+mn-cs"/>
              </a:rPr>
              <a:t> about the importance of early detection and diagnosis.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Education provided to the medical community should include topics such as: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importance of discussing memory issues with older patients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availability and use of </a:t>
            </a:r>
            <a:r>
              <a:rPr lang="en-US" sz="1200" b="1" kern="1200" dirty="0">
                <a:solidFill>
                  <a:schemeClr val="tx1"/>
                </a:solidFill>
                <a:effectLst/>
                <a:latin typeface="+mn-lt"/>
                <a:ea typeface="+mn-ea"/>
                <a:cs typeface="+mn-cs"/>
              </a:rPr>
              <a:t>tools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guidelines</a:t>
            </a:r>
            <a:r>
              <a:rPr lang="en-US" sz="1200" kern="1200" dirty="0">
                <a:solidFill>
                  <a:schemeClr val="tx1"/>
                </a:solidFill>
                <a:effectLst/>
                <a:latin typeface="+mn-lt"/>
                <a:ea typeface="+mn-ea"/>
                <a:cs typeface="+mn-cs"/>
              </a:rPr>
              <a:t> to identify dementia, including validated cognitive assessment tools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Early </a:t>
            </a:r>
            <a:r>
              <a:rPr lang="en-US" sz="1200" b="1" kern="1200" dirty="0">
                <a:solidFill>
                  <a:schemeClr val="tx1"/>
                </a:solidFill>
                <a:effectLst/>
                <a:latin typeface="+mn-lt"/>
                <a:ea typeface="+mn-ea"/>
                <a:cs typeface="+mn-cs"/>
              </a:rPr>
              <a:t>symptoms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signs</a:t>
            </a:r>
            <a:r>
              <a:rPr lang="en-US" sz="1200" kern="1200" dirty="0">
                <a:solidFill>
                  <a:schemeClr val="tx1"/>
                </a:solidFill>
                <a:effectLst/>
                <a:latin typeface="+mn-lt"/>
                <a:ea typeface="+mn-ea"/>
                <a:cs typeface="+mn-cs"/>
              </a:rPr>
              <a:t> of dementia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Ways to </a:t>
            </a:r>
            <a:r>
              <a:rPr lang="en-US" sz="1200" b="1" kern="1200" dirty="0">
                <a:solidFill>
                  <a:schemeClr val="tx1"/>
                </a:solidFill>
                <a:effectLst/>
                <a:latin typeface="+mn-lt"/>
                <a:ea typeface="+mn-ea"/>
                <a:cs typeface="+mn-cs"/>
              </a:rPr>
              <a:t>counsel</a:t>
            </a:r>
            <a:r>
              <a:rPr lang="en-US" sz="1200" kern="1200" dirty="0">
                <a:solidFill>
                  <a:schemeClr val="tx1"/>
                </a:solidFill>
                <a:effectLst/>
                <a:latin typeface="+mn-lt"/>
                <a:ea typeface="+mn-ea"/>
                <a:cs typeface="+mn-cs"/>
              </a:rPr>
              <a:t> to individuals and their care partners upon diagnosis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Caregiver</a:t>
            </a:r>
            <a:r>
              <a:rPr lang="en-US" sz="1200" kern="1200" dirty="0">
                <a:solidFill>
                  <a:schemeClr val="tx1"/>
                </a:solidFill>
                <a:effectLst/>
                <a:latin typeface="+mn-lt"/>
                <a:ea typeface="+mn-ea"/>
                <a:cs typeface="+mn-cs"/>
              </a:rPr>
              <a:t>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Managing dementia in the context of other </a:t>
            </a:r>
            <a:r>
              <a:rPr lang="en-US" sz="1200" b="1" kern="1200" dirty="0">
                <a:solidFill>
                  <a:schemeClr val="tx1"/>
                </a:solidFill>
                <a:effectLst/>
                <a:latin typeface="+mn-lt"/>
                <a:ea typeface="+mn-ea"/>
                <a:cs typeface="+mn-cs"/>
              </a:rPr>
              <a:t>chronic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diseases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Accessing </a:t>
            </a:r>
            <a:r>
              <a:rPr lang="en-US" sz="1200" b="1" kern="1200" dirty="0">
                <a:solidFill>
                  <a:schemeClr val="tx1"/>
                </a:solidFill>
                <a:effectLst/>
                <a:latin typeface="+mn-lt"/>
                <a:ea typeface="+mn-ea"/>
                <a:cs typeface="+mn-cs"/>
              </a:rPr>
              <a:t>services</a:t>
            </a:r>
            <a:r>
              <a:rPr lang="en-US" sz="1200" kern="1200" dirty="0">
                <a:solidFill>
                  <a:schemeClr val="tx1"/>
                </a:solidFill>
                <a:effectLst/>
                <a:latin typeface="+mn-lt"/>
                <a:ea typeface="+mn-ea"/>
                <a:cs typeface="+mn-cs"/>
              </a:rPr>
              <a:t> in the community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Participating in </a:t>
            </a:r>
            <a:r>
              <a:rPr lang="en-US" sz="1200" b="1" kern="1200" dirty="0">
                <a:solidFill>
                  <a:schemeClr val="tx1"/>
                </a:solidFill>
                <a:effectLst/>
                <a:latin typeface="+mn-lt"/>
                <a:ea typeface="+mn-ea"/>
                <a:cs typeface="+mn-cs"/>
              </a:rPr>
              <a:t>clinical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trials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diagnosis of Alzheimer’s or other dementia should be followed by </a:t>
            </a:r>
            <a:r>
              <a:rPr lang="en-US" sz="1200" b="1" kern="1200" dirty="0">
                <a:solidFill>
                  <a:schemeClr val="tx1"/>
                </a:solidFill>
                <a:effectLst/>
                <a:latin typeface="+mn-lt"/>
                <a:ea typeface="+mn-ea"/>
                <a:cs typeface="+mn-cs"/>
              </a:rPr>
              <a:t>continued education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support</a:t>
            </a:r>
            <a:r>
              <a:rPr lang="en-US" sz="1200" kern="1200" dirty="0">
                <a:solidFill>
                  <a:schemeClr val="tx1"/>
                </a:solidFill>
                <a:effectLst/>
                <a:latin typeface="+mn-lt"/>
                <a:ea typeface="+mn-ea"/>
                <a:cs typeface="+mn-cs"/>
              </a:rPr>
              <a:t> for individuals, families, and caregivers.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strengths and capacities of public health can also be used to: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a:t>
            </a:r>
            <a:r>
              <a:rPr lang="en-US" sz="1200" b="1" kern="1200" dirty="0">
                <a:solidFill>
                  <a:schemeClr val="tx1"/>
                </a:solidFill>
                <a:effectLst/>
                <a:latin typeface="+mn-lt"/>
                <a:ea typeface="+mn-ea"/>
                <a:cs typeface="+mn-cs"/>
              </a:rPr>
              <a:t>advance care planning</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advance financial planning</a:t>
            </a:r>
            <a:r>
              <a:rPr lang="en-US" sz="1200" kern="1200" dirty="0">
                <a:solidFill>
                  <a:schemeClr val="tx1"/>
                </a:solidFill>
                <a:effectLst/>
                <a:latin typeface="+mn-lt"/>
                <a:ea typeface="+mn-ea"/>
                <a:cs typeface="+mn-cs"/>
              </a:rPr>
              <a:t> to care partners, families, and individuals with Alzheimer’s and dementia in the early stages before function declines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 and connect people to </a:t>
            </a:r>
            <a:r>
              <a:rPr lang="en-US" sz="1200" b="1" kern="1200" dirty="0">
                <a:solidFill>
                  <a:schemeClr val="tx1"/>
                </a:solidFill>
                <a:effectLst/>
                <a:latin typeface="+mn-lt"/>
                <a:ea typeface="+mn-ea"/>
                <a:cs typeface="+mn-cs"/>
              </a:rPr>
              <a:t>private and public resources </a:t>
            </a:r>
            <a:r>
              <a:rPr lang="en-US" sz="1200" kern="1200" dirty="0">
                <a:solidFill>
                  <a:schemeClr val="tx1"/>
                </a:solidFill>
                <a:effectLst/>
                <a:latin typeface="+mn-lt"/>
                <a:ea typeface="+mn-ea"/>
                <a:cs typeface="+mn-cs"/>
              </a:rPr>
              <a:t>that may help with treatment, support services, and information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awareness of </a:t>
            </a:r>
            <a:r>
              <a:rPr lang="en-US" sz="1200" b="1" kern="1200" dirty="0">
                <a:solidFill>
                  <a:schemeClr val="tx1"/>
                </a:solidFill>
                <a:effectLst/>
                <a:latin typeface="+mn-lt"/>
                <a:ea typeface="+mn-ea"/>
                <a:cs typeface="+mn-cs"/>
              </a:rPr>
              <a:t>abuse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exploitation</a:t>
            </a:r>
            <a:r>
              <a:rPr lang="en-US" sz="1200" kern="1200" dirty="0">
                <a:solidFill>
                  <a:schemeClr val="tx1"/>
                </a:solidFill>
                <a:effectLst/>
                <a:latin typeface="+mn-lt"/>
                <a:ea typeface="+mn-ea"/>
                <a:cs typeface="+mn-cs"/>
              </a:rPr>
              <a:t>, and support related prevention efforts as they pertain to a person with Alzheimer’s or other dementias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information on the 10 early signs and symptoms of Alzheimer’s: </a:t>
            </a:r>
            <a:r>
              <a:rPr lang="en-US" sz="1200" u="sng" kern="1200" dirty="0">
                <a:solidFill>
                  <a:schemeClr val="tx1"/>
                </a:solidFill>
                <a:effectLst/>
                <a:latin typeface="+mn-lt"/>
                <a:ea typeface="+mn-ea"/>
                <a:cs typeface="+mn-cs"/>
                <a:hlinkClick r:id="rId3"/>
              </a:rPr>
              <a:t>https://www.alz.org/alzheimers-dementia/10_signs</a:t>
            </a:r>
            <a:r>
              <a:rPr lang="en-US" sz="1200" kern="1200" dirty="0">
                <a:solidFill>
                  <a:schemeClr val="tx1"/>
                </a:solidFill>
                <a:effectLst/>
                <a:latin typeface="+mn-lt"/>
                <a:ea typeface="+mn-ea"/>
                <a:cs typeface="+mn-cs"/>
              </a:rPr>
              <a:t> </a:t>
            </a:r>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47376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Helping to ensure the safety and quality of care for those with Alzheimer’s and their caregivers is a way public health can make a difference both at an individual and community level. </a:t>
            </a:r>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25821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the epidemic of Alzheimer’s and other dementias, it is vital that health systems and communities infrastructure are equipped to serve the growing number of individuals needing care and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well-trained, adequate workforce is needed to enhance the safety of those with Alzheimer’s and dementia and deliver high-quality care. The public health challenge is two-fold: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Currently, in many communities, there is a shortage of care professionals (geriatricians, nurses, personal care attendants, home health aides, etc.) needed to provide care to people living with Alzheimer’s and dementia. Workforce shortages are likely to worsen as the population with Alzheimer’s increases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same time, those who work with individuals with Alzheimer’s and other dementias do not often have the specialized knowledge and training needed to best meet the needs of these individuals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of these issues will impact the quality of care and safety of those with Alzheimer’s.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present, many health care and other care professionals have received little formal training in Alzheimer’s and other dementias. For example, in 2015, only 23 states required training in dementia for staff in nursing homes. A variety of stakeholders have created training opportunities in recent years, so the situation is slowly changing.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Caregiver Support and Resources: </a:t>
            </a:r>
            <a:r>
              <a:rPr lang="en-US" sz="1200" kern="1200" dirty="0">
                <a:solidFill>
                  <a:schemeClr val="tx1"/>
                </a:solidFill>
                <a:effectLst/>
                <a:latin typeface="+mn-lt"/>
                <a:ea typeface="+mn-ea"/>
                <a:cs typeface="+mn-cs"/>
              </a:rPr>
              <a:t>Currently about 70% of people with Alzheimer’s and other dementias live in the community, not in a long-term care facility. Therefore, the care provided to these individuals is most often by family caregivers, followed by paid home-care staff. Both family and professional caregivers need to understand the unique nature of Alzheimer’s and how to effectively communicate with and care for an individual with cognitive impairment.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Caring for a family member or friend with Alzheimer’s, especially in the later stages, is a very challenging job. Caregivers need knowledge about the disease, changes to expect, and ways to care for a loved one over the course of the disease.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health of caregivers can be negatively impacted by the physical and emotional stress experienced in providing a high level of care for multiple years. In addition to education and training, caregivers need community support, such as </a:t>
            </a:r>
            <a:r>
              <a:rPr lang="en-US" sz="1200" b="1" kern="1200" dirty="0">
                <a:solidFill>
                  <a:schemeClr val="tx1"/>
                </a:solidFill>
                <a:effectLst/>
                <a:latin typeface="+mn-lt"/>
                <a:ea typeface="+mn-ea"/>
                <a:cs typeface="+mn-cs"/>
              </a:rPr>
              <a:t>respite care</a:t>
            </a:r>
            <a:r>
              <a:rPr lang="en-US" sz="1200" kern="1200" dirty="0">
                <a:solidFill>
                  <a:schemeClr val="tx1"/>
                </a:solidFill>
                <a:effectLst/>
                <a:latin typeface="+mn-lt"/>
                <a:ea typeface="+mn-ea"/>
                <a:cs typeface="+mn-cs"/>
              </a:rPr>
              <a:t> (short-term care for the person with Alzheimer’s), adult day services, financial/legal planning assistance, peer support groups, and resources that promote self-care.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(Module 4 covers more information on these topics.)</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59497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addresses Alzheimer’s disease from a population perspective in four primary ways: </a:t>
            </a:r>
          </a:p>
          <a:p>
            <a:pPr marL="228600" lvl="0" indent="-228600">
              <a:buFont typeface="+mj-lt"/>
              <a:buAutoNum type="arabicPeriod"/>
            </a:pPr>
            <a:r>
              <a:rPr lang="en-US" sz="1200" b="1" kern="1200" dirty="0">
                <a:solidFill>
                  <a:schemeClr val="tx1"/>
                </a:solidFill>
                <a:effectLst/>
                <a:latin typeface="+mn-lt"/>
                <a:ea typeface="+mn-ea"/>
                <a:cs typeface="+mn-cs"/>
              </a:rPr>
              <a:t>Surveillance and monitoring </a:t>
            </a:r>
            <a:r>
              <a:rPr lang="en-US" sz="1200" kern="1200" dirty="0">
                <a:solidFill>
                  <a:schemeClr val="tx1"/>
                </a:solidFill>
                <a:effectLst/>
                <a:latin typeface="+mn-lt"/>
                <a:ea typeface="+mn-ea"/>
                <a:cs typeface="+mn-cs"/>
              </a:rPr>
              <a:t>allows public health to compile data and use it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strategies and interventions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Inform public policy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Evaluate programs and policies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Educate populations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Guide research</a:t>
            </a:r>
          </a:p>
          <a:p>
            <a:pPr marL="228600" lvl="0" indent="-228600">
              <a:buFont typeface="+mj-lt"/>
              <a:buAutoNum type="arabicPeriod"/>
            </a:pPr>
            <a:r>
              <a:rPr lang="en-US" sz="1200" b="1" kern="1200" dirty="0">
                <a:solidFill>
                  <a:schemeClr val="tx1"/>
                </a:solidFill>
                <a:effectLst/>
                <a:latin typeface="+mn-lt"/>
                <a:ea typeface="+mn-ea"/>
                <a:cs typeface="+mn-cs"/>
              </a:rPr>
              <a:t>Risk reduction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Primary prevention strategies can be used to promote </a:t>
            </a:r>
            <a:r>
              <a:rPr lang="en-US" sz="1200" b="1" kern="1200" dirty="0">
                <a:solidFill>
                  <a:schemeClr val="tx1"/>
                </a:solidFill>
                <a:effectLst/>
                <a:latin typeface="+mn-lt"/>
                <a:ea typeface="+mn-ea"/>
                <a:cs typeface="+mn-cs"/>
              </a:rPr>
              <a:t>risk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reduction</a:t>
            </a:r>
            <a:r>
              <a:rPr lang="en-US" sz="1200" kern="1200" dirty="0">
                <a:solidFill>
                  <a:schemeClr val="tx1"/>
                </a:solidFill>
                <a:effectLst/>
                <a:latin typeface="+mn-lt"/>
                <a:ea typeface="+mn-ea"/>
                <a:cs typeface="+mn-cs"/>
              </a:rPr>
              <a:t> for Alzheimer’s and dementia, as well as to </a:t>
            </a:r>
            <a:r>
              <a:rPr lang="en-US" sz="1200" b="1" kern="1200" dirty="0">
                <a:solidFill>
                  <a:schemeClr val="tx1"/>
                </a:solidFill>
                <a:effectLst/>
                <a:latin typeface="+mn-lt"/>
                <a:ea typeface="+mn-ea"/>
                <a:cs typeface="+mn-cs"/>
              </a:rPr>
              <a:t>promote cognitive health</a:t>
            </a:r>
            <a:r>
              <a:rPr lang="en-US" sz="1200" kern="1200" dirty="0">
                <a:solidFill>
                  <a:schemeClr val="tx1"/>
                </a:solidFill>
                <a:effectLst/>
                <a:latin typeface="+mn-lt"/>
                <a:ea typeface="+mn-ea"/>
                <a:cs typeface="+mn-cs"/>
              </a:rPr>
              <a:t> in general. Public health may design and implement </a:t>
            </a:r>
            <a:r>
              <a:rPr lang="en-US" sz="1200" b="1" kern="1200" dirty="0">
                <a:solidFill>
                  <a:schemeClr val="tx1"/>
                </a:solidFill>
                <a:effectLst/>
                <a:latin typeface="+mn-lt"/>
                <a:ea typeface="+mn-ea"/>
                <a:cs typeface="+mn-cs"/>
              </a:rPr>
              <a:t>health education and promotion campaigns</a:t>
            </a:r>
            <a:r>
              <a:rPr lang="en-US" sz="1200" kern="1200" dirty="0">
                <a:solidFill>
                  <a:schemeClr val="tx1"/>
                </a:solidFill>
                <a:effectLst/>
                <a:latin typeface="+mn-lt"/>
                <a:ea typeface="+mn-ea"/>
                <a:cs typeface="+mn-cs"/>
              </a:rPr>
              <a:t> to promote brain health and risk reduction strategies, reaching wide audiences and affecting change on the population level.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Public health and its partners may also initiate or strengthen programs and policies aimed at risk reduction for Alzheimer’s disease. </a:t>
            </a: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Programs and policies</a:t>
            </a:r>
            <a:r>
              <a:rPr lang="en-US" sz="1200" kern="1200" dirty="0">
                <a:solidFill>
                  <a:schemeClr val="tx1"/>
                </a:solidFill>
                <a:effectLst/>
                <a:latin typeface="+mn-lt"/>
                <a:ea typeface="+mn-ea"/>
                <a:cs typeface="+mn-cs"/>
              </a:rPr>
              <a:t> could help ensure access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Injury prevention resources (e.g., helmets, falls prevention assets)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Safe and accessible public spaces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care services that improve management of cardiovascular risk factors, diabetes, high blood pressure (hypertension), and midlife obesity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Options for help with quitting smoking, healthy eating, physical activity, and social connections</a:t>
            </a:r>
          </a:p>
          <a:p>
            <a:pPr marL="228600" lvl="0" indent="-228600">
              <a:buFont typeface="+mj-lt"/>
              <a:buAutoNum type="arabicPeriod"/>
            </a:pPr>
            <a:r>
              <a:rPr lang="en-US" sz="1200" b="1" kern="1200" dirty="0">
                <a:solidFill>
                  <a:schemeClr val="tx1"/>
                </a:solidFill>
                <a:effectLst/>
                <a:latin typeface="+mn-lt"/>
                <a:ea typeface="+mn-ea"/>
                <a:cs typeface="+mn-cs"/>
              </a:rPr>
              <a:t>Early detection and diagnosis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Public health may play an important role in efforts to increase </a:t>
            </a:r>
            <a:r>
              <a:rPr lang="en-US" sz="1200" b="1" kern="1200" dirty="0">
                <a:solidFill>
                  <a:schemeClr val="tx1"/>
                </a:solidFill>
                <a:effectLst/>
                <a:latin typeface="+mn-lt"/>
                <a:ea typeface="+mn-ea"/>
                <a:cs typeface="+mn-cs"/>
              </a:rPr>
              <a:t>early detection and diagnosis</a:t>
            </a:r>
            <a:r>
              <a:rPr lang="en-US" sz="1200" kern="1200" dirty="0">
                <a:solidFill>
                  <a:schemeClr val="tx1"/>
                </a:solidFill>
                <a:effectLst/>
                <a:latin typeface="+mn-lt"/>
                <a:ea typeface="+mn-ea"/>
                <a:cs typeface="+mn-cs"/>
              </a:rPr>
              <a:t> of Alzheimer’s disease, including: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Educating</a:t>
            </a:r>
            <a:r>
              <a:rPr lang="en-US" sz="1200" kern="1200" dirty="0">
                <a:solidFill>
                  <a:schemeClr val="tx1"/>
                </a:solidFill>
                <a:effectLst/>
                <a:latin typeface="+mn-lt"/>
                <a:ea typeface="+mn-ea"/>
                <a:cs typeface="+mn-cs"/>
              </a:rPr>
              <a:t> the public about the warning signs of dementia (such as the “10 Warning Signs”), and the benefits of early detection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Identifying and promoting </a:t>
            </a:r>
            <a:r>
              <a:rPr lang="en-US" sz="1200" b="1" kern="1200" dirty="0">
                <a:solidFill>
                  <a:schemeClr val="tx1"/>
                </a:solidFill>
                <a:effectLst/>
                <a:latin typeface="+mn-lt"/>
                <a:ea typeface="+mn-ea"/>
                <a:cs typeface="+mn-cs"/>
              </a:rPr>
              <a:t>culturally appropriate strategies </a:t>
            </a:r>
            <a:r>
              <a:rPr lang="en-US" sz="1200" kern="1200" dirty="0">
                <a:solidFill>
                  <a:schemeClr val="tx1"/>
                </a:solidFill>
                <a:effectLst/>
                <a:latin typeface="+mn-lt"/>
                <a:ea typeface="+mn-ea"/>
                <a:cs typeface="+mn-cs"/>
              </a:rPr>
              <a:t>designed to promote early detection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Providing education and training to health care providers and newly diagnosed individuals, families, and caregivers  </a:t>
            </a:r>
          </a:p>
          <a:p>
            <a:pPr marL="228600" lvl="0" indent="-228600">
              <a:buFont typeface="+mj-lt"/>
              <a:buAutoNum type="arabicPeriod"/>
            </a:pPr>
            <a:r>
              <a:rPr lang="en-US" sz="1200" b="1" kern="1200" dirty="0">
                <a:solidFill>
                  <a:schemeClr val="tx1"/>
                </a:solidFill>
                <a:effectLst/>
                <a:latin typeface="+mn-lt"/>
                <a:ea typeface="+mn-ea"/>
                <a:cs typeface="+mn-cs"/>
              </a:rPr>
              <a:t>Safety and quality of care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Alzheimer’s affects individuals and their families who are often the primary caregivers throughout much of the disease progression. Public health can support individuals and their caregivers by ensuring safety and quality of care through workforce training and development and by providing information and support to caregivers.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Providing specialized training on Alzheimer’s and other dementia to prepare a healthcare workforce that understands and adequately meets the needs of those with Alzheimer’s and other dementias and their families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caregivers with the training and support services needed to care for loved ones with Alzheimer’s and dementia</a:t>
            </a:r>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9801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Alzheimer’s and other dementias have been viewed primarily as </a:t>
            </a:r>
            <a:r>
              <a:rPr lang="en-US" sz="1200" b="1" kern="1200" dirty="0">
                <a:solidFill>
                  <a:schemeClr val="tx1"/>
                </a:solidFill>
                <a:effectLst/>
                <a:latin typeface="+mn-lt"/>
                <a:ea typeface="+mn-ea"/>
                <a:cs typeface="+mn-cs"/>
              </a:rPr>
              <a:t>medical</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aging</a:t>
            </a:r>
            <a:r>
              <a:rPr lang="en-US" sz="1200" kern="1200" dirty="0">
                <a:solidFill>
                  <a:schemeClr val="tx1"/>
                </a:solidFill>
                <a:effectLst/>
                <a:latin typeface="+mn-lt"/>
                <a:ea typeface="+mn-ea"/>
                <a:cs typeface="+mn-cs"/>
              </a:rPr>
              <a:t> issues.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Yet as more is learned about these conditions and the impact they are having on society, there is a strong recognition of Alzheimer’s and dementia as issues in which </a:t>
            </a:r>
            <a:r>
              <a:rPr lang="en-US" sz="1200" b="1" kern="1200" dirty="0">
                <a:solidFill>
                  <a:schemeClr val="tx1"/>
                </a:solidFill>
                <a:effectLst/>
                <a:latin typeface="+mn-lt"/>
                <a:ea typeface="+mn-ea"/>
                <a:cs typeface="+mn-cs"/>
              </a:rPr>
              <a:t>public health</a:t>
            </a:r>
            <a:r>
              <a:rPr lang="en-US" sz="1200" kern="1200" dirty="0">
                <a:solidFill>
                  <a:schemeClr val="tx1"/>
                </a:solidFill>
                <a:effectLst/>
                <a:latin typeface="+mn-lt"/>
                <a:ea typeface="+mn-ea"/>
                <a:cs typeface="+mn-cs"/>
              </a:rPr>
              <a:t> has an important role to play.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Alzheimer’s disease is a public health crisis because: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epidemic</a:t>
            </a:r>
            <a:r>
              <a:rPr lang="en-US" sz="1200" kern="1200" dirty="0">
                <a:solidFill>
                  <a:schemeClr val="tx1"/>
                </a:solidFill>
                <a:effectLst/>
                <a:latin typeface="+mn-lt"/>
                <a:ea typeface="+mn-ea"/>
                <a:cs typeface="+mn-cs"/>
              </a:rPr>
              <a:t> is large and growing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impact</a:t>
            </a:r>
            <a:r>
              <a:rPr lang="en-US" sz="1200" kern="1200" dirty="0">
                <a:solidFill>
                  <a:schemeClr val="tx1"/>
                </a:solidFill>
                <a:effectLst/>
                <a:latin typeface="+mn-lt"/>
                <a:ea typeface="+mn-ea"/>
                <a:cs typeface="+mn-cs"/>
              </a:rPr>
              <a:t> on populations and communities is substantial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ways to </a:t>
            </a:r>
            <a:r>
              <a:rPr lang="en-US" sz="1200" b="1" kern="1200" dirty="0">
                <a:solidFill>
                  <a:schemeClr val="tx1"/>
                </a:solidFill>
                <a:effectLst/>
                <a:latin typeface="+mn-lt"/>
                <a:ea typeface="+mn-ea"/>
                <a:cs typeface="+mn-cs"/>
              </a:rPr>
              <a:t>intervene</a:t>
            </a:r>
            <a:r>
              <a:rPr lang="en-US" sz="1200" kern="1200" dirty="0">
                <a:solidFill>
                  <a:schemeClr val="tx1"/>
                </a:solidFill>
                <a:effectLst/>
                <a:latin typeface="+mn-lt"/>
                <a:ea typeface="+mn-ea"/>
                <a:cs typeface="+mn-cs"/>
              </a:rPr>
              <a:t> using a public health approach to achieve meaningful improvements in health outcomes </a:t>
            </a:r>
          </a:p>
          <a:p>
            <a:pPr marL="181240" indent="-181240" eaLnBrk="1" fontAlgn="auto" hangingPunct="1">
              <a:lnSpc>
                <a:spcPct val="150000"/>
              </a:lnSpc>
              <a:spcBef>
                <a:spcPts val="634"/>
              </a:spcBef>
              <a:spcAft>
                <a:spcPts val="634"/>
              </a:spcAft>
              <a:buFont typeface="Arial" panose="020B0604020202020204" pitchFamily="34" charset="0"/>
              <a:buChar char="•"/>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02874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(See module 4 for more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also has a role to play in supporting dementia capable systems and dementia friendly communities. At a larger level, states and communities can become dementia capable in accommodating the needs of a population with Alzheimer’s and other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dementia capable system</a:t>
            </a:r>
            <a:r>
              <a:rPr lang="en-US" sz="1200" kern="1200" dirty="0">
                <a:solidFill>
                  <a:schemeClr val="tx1"/>
                </a:solidFill>
                <a:effectLst/>
                <a:latin typeface="+mn-lt"/>
                <a:ea typeface="+mn-ea"/>
                <a:cs typeface="+mn-cs"/>
              </a:rPr>
              <a:t> is a system or infrastructure that works to meet the needs of a people with dementia and their caregivers through providing education, support, and services. Public health can contribute to a </a:t>
            </a:r>
            <a:r>
              <a:rPr lang="en-US" sz="1200" b="1" kern="1200" dirty="0">
                <a:solidFill>
                  <a:schemeClr val="tx1"/>
                </a:solidFill>
                <a:effectLst/>
                <a:latin typeface="+mn-lt"/>
                <a:ea typeface="+mn-ea"/>
                <a:cs typeface="+mn-cs"/>
              </a:rPr>
              <a:t>dementia capable system</a:t>
            </a:r>
            <a:r>
              <a:rPr lang="en-US" sz="1200" kern="1200" dirty="0">
                <a:solidFill>
                  <a:schemeClr val="tx1"/>
                </a:solidFill>
                <a:effectLst/>
                <a:latin typeface="+mn-lt"/>
                <a:ea typeface="+mn-ea"/>
                <a:cs typeface="+mn-cs"/>
              </a:rPr>
              <a:t> through:</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health </a:t>
            </a:r>
            <a:r>
              <a:rPr lang="en-US" sz="1200" b="1"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translation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Ensuring access to </a:t>
            </a:r>
            <a:r>
              <a:rPr lang="en-US" sz="1200" b="1" kern="1200" dirty="0">
                <a:solidFill>
                  <a:schemeClr val="tx1"/>
                </a:solidFill>
                <a:effectLst/>
                <a:latin typeface="+mn-lt"/>
                <a:ea typeface="+mn-ea"/>
                <a:cs typeface="+mn-cs"/>
              </a:rPr>
              <a:t>support services</a:t>
            </a:r>
            <a:r>
              <a:rPr lang="en-US" sz="1200" kern="1200" dirty="0">
                <a:solidFill>
                  <a:schemeClr val="tx1"/>
                </a:solidFill>
                <a:effectLst/>
                <a:latin typeface="+mn-lt"/>
                <a:ea typeface="+mn-ea"/>
                <a:cs typeface="+mn-cs"/>
              </a:rPr>
              <a:t> for people with dementia and their caregivers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Workforce </a:t>
            </a:r>
            <a:r>
              <a:rPr lang="en-US" sz="1200" b="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education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can also support the creation of </a:t>
            </a:r>
            <a:r>
              <a:rPr lang="en-US" sz="1200" b="1" kern="1200" dirty="0">
                <a:solidFill>
                  <a:schemeClr val="tx1"/>
                </a:solidFill>
                <a:effectLst/>
                <a:latin typeface="+mn-lt"/>
                <a:ea typeface="+mn-ea"/>
                <a:cs typeface="+mn-cs"/>
              </a:rPr>
              <a:t>dementia friendly communities. </a:t>
            </a:r>
            <a:r>
              <a:rPr lang="en-US" sz="1200" kern="1200" dirty="0">
                <a:solidFill>
                  <a:schemeClr val="tx1"/>
                </a:solidFill>
                <a:effectLst/>
                <a:latin typeface="+mn-lt"/>
                <a:ea typeface="+mn-ea"/>
                <a:cs typeface="+mn-cs"/>
              </a:rPr>
              <a:t>These are cross-sector, community-wide efforts to have support services, resources, and safe environments that allow people with dementia and their caregivers to stay connected to the community. Over time, these partnerships should:</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Enhance support services and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 accessibility and mobility barriers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dementia training for health care providers and first responders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 range of resources to support family caregivers such as respite care services</a:t>
            </a:r>
          </a:p>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89932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For more information on the topics covered in this presentation, please go to the Alzheimer’s Association website at </a:t>
            </a:r>
            <a:r>
              <a:rPr lang="en-US" sz="1200" u="none" kern="1200" dirty="0">
                <a:solidFill>
                  <a:schemeClr val="tx1"/>
                </a:solidFill>
                <a:effectLst/>
                <a:latin typeface="+mn-lt"/>
                <a:ea typeface="+mn-ea"/>
                <a:cs typeface="+mn-cs"/>
                <a:hlinkClick r:id="rId3"/>
              </a:rPr>
              <a:t>http://www.alz.org</a:t>
            </a:r>
            <a:r>
              <a:rPr lang="en-US" sz="1200" u="none" kern="1200" dirty="0">
                <a:solidFill>
                  <a:schemeClr val="tx1"/>
                </a:solidFill>
                <a:effectLst/>
                <a:latin typeface="+mn-lt"/>
                <a:ea typeface="+mn-ea"/>
                <a:cs typeface="+mn-cs"/>
              </a:rPr>
              <a:t> or the Centers for Disease Control and Prevention’s Alzheimer’s Disease and Healthy Aging Program at </a:t>
            </a:r>
            <a:r>
              <a:rPr lang="en-US" sz="1200" u="none" kern="1200" dirty="0">
                <a:solidFill>
                  <a:schemeClr val="tx1"/>
                </a:solidFill>
                <a:effectLst/>
                <a:latin typeface="+mn-lt"/>
                <a:ea typeface="+mn-ea"/>
                <a:cs typeface="+mn-cs"/>
                <a:hlinkClick r:id="rId4"/>
              </a:rPr>
              <a:t>https://www.cdc.gov/aging/</a:t>
            </a:r>
            <a:r>
              <a:rPr lang="en-US" sz="1200" u="none" kern="1200" dirty="0">
                <a:solidFill>
                  <a:schemeClr val="tx1"/>
                </a:solidFill>
                <a:effectLst/>
                <a:latin typeface="+mn-lt"/>
                <a:ea typeface="+mn-ea"/>
                <a:cs typeface="+mn-cs"/>
              </a:rPr>
              <a:t>. There you can find resources, latest research and information.</a:t>
            </a:r>
            <a:r>
              <a:rPr lang="en-US" sz="1200" b="1" u="none" kern="1200" dirty="0">
                <a:solidFill>
                  <a:schemeClr val="tx1"/>
                </a:solidFill>
                <a:effectLst/>
                <a:latin typeface="+mn-lt"/>
                <a:ea typeface="+mn-ea"/>
                <a:cs typeface="+mn-cs"/>
              </a:rPr>
              <a:t>    </a:t>
            </a:r>
            <a:endParaRPr lang="en-US" sz="1200" u="none" kern="1200" dirty="0">
              <a:solidFill>
                <a:schemeClr val="tx1"/>
              </a:solidFill>
              <a:effectLst/>
              <a:latin typeface="+mn-lt"/>
              <a:ea typeface="+mn-ea"/>
              <a:cs typeface="+mn-cs"/>
            </a:endParaRP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40199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slide can be edited as needed or removed)</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content in this presentation supports the development of the following competencies: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Academy for Gerontology in Higher Education (AGHE)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I.6.1 Identify and explain research methodologies, interpretations, and applications used by different disciplines to study aging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Council on Education for Public Health (CEPH) Foundational Competencies: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Locate, use, evaluate, and synthesize public health information (bachelors level)</a:t>
            </a:r>
          </a:p>
          <a:p>
            <a:pPr lvl="0"/>
            <a:r>
              <a:rPr lang="en-US" sz="1200" kern="1200" dirty="0">
                <a:solidFill>
                  <a:schemeClr val="tx1"/>
                </a:solidFill>
                <a:effectLst/>
                <a:latin typeface="+mn-lt"/>
                <a:ea typeface="+mn-ea"/>
                <a:cs typeface="+mn-cs"/>
              </a:rPr>
              <a:t>4. Interpret results of data analysis for public health research, policy, or practice (masters level)</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Council on Linkages Between Academia and Public Health Practice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3A8. Describes the roles of governmental public health, health care, and other partners in improving the health of a community.</a:t>
            </a:r>
          </a:p>
          <a:p>
            <a:pPr lvl="0"/>
            <a:r>
              <a:rPr lang="en-US" sz="1200" kern="1200" dirty="0">
                <a:solidFill>
                  <a:schemeClr val="tx1"/>
                </a:solidFill>
                <a:effectLst/>
                <a:latin typeface="+mn-lt"/>
                <a:ea typeface="+mn-ea"/>
                <a:cs typeface="+mn-cs"/>
              </a:rPr>
              <a:t>8A3. Describes the ways public health, health care, and other organizations can work together or individually to impact the health of a community.</a:t>
            </a:r>
          </a:p>
          <a:p>
            <a:endParaRPr 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4182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nearly </a:t>
            </a:r>
            <a:r>
              <a:rPr lang="en-US" sz="1200" b="1" kern="1200" dirty="0">
                <a:solidFill>
                  <a:schemeClr val="tx1"/>
                </a:solidFill>
                <a:effectLst/>
                <a:latin typeface="+mn-lt"/>
                <a:ea typeface="+mn-ea"/>
                <a:cs typeface="+mn-cs"/>
              </a:rPr>
              <a:t>6 million adults </a:t>
            </a:r>
            <a:r>
              <a:rPr lang="en-US" sz="1200" kern="1200" dirty="0">
                <a:solidFill>
                  <a:schemeClr val="tx1"/>
                </a:solidFill>
                <a:effectLst/>
                <a:latin typeface="+mn-lt"/>
                <a:ea typeface="+mn-ea"/>
                <a:cs typeface="+mn-cs"/>
              </a:rPr>
              <a:t>in the U.S. are living with Alzheimer’s, including an estimated 200,000 under the age of 65.</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One in ten</a:t>
            </a:r>
            <a:r>
              <a:rPr lang="en-US" sz="1200" kern="1200" dirty="0">
                <a:solidFill>
                  <a:schemeClr val="tx1"/>
                </a:solidFill>
                <a:effectLst/>
                <a:latin typeface="+mn-lt"/>
                <a:ea typeface="+mn-ea"/>
                <a:cs typeface="+mn-cs"/>
              </a:rPr>
              <a:t> adults age 65 and older (10%) currently has Alzheimer’s disease; approximately </a:t>
            </a:r>
            <a:r>
              <a:rPr lang="en-US" sz="1200" b="1" kern="1200" dirty="0">
                <a:solidFill>
                  <a:schemeClr val="tx1"/>
                </a:solidFill>
                <a:effectLst/>
                <a:latin typeface="+mn-lt"/>
                <a:ea typeface="+mn-ea"/>
                <a:cs typeface="+mn-cs"/>
              </a:rPr>
              <a:t>one in three</a:t>
            </a:r>
            <a:r>
              <a:rPr lang="en-US" sz="1200" kern="1200" dirty="0">
                <a:solidFill>
                  <a:schemeClr val="tx1"/>
                </a:solidFill>
                <a:effectLst/>
                <a:latin typeface="+mn-lt"/>
                <a:ea typeface="+mn-ea"/>
                <a:cs typeface="+mn-cs"/>
              </a:rPr>
              <a:t> people age 85 and older have the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2050, the number of Americans living with Alzheimer’s disease is expected to total </a:t>
            </a:r>
            <a:r>
              <a:rPr lang="en-US" sz="1200" b="1" kern="1200" dirty="0">
                <a:solidFill>
                  <a:schemeClr val="tx1"/>
                </a:solidFill>
                <a:effectLst/>
                <a:latin typeface="+mn-lt"/>
                <a:ea typeface="+mn-ea"/>
                <a:cs typeface="+mn-cs"/>
              </a:rPr>
              <a:t>13.8 million</a:t>
            </a:r>
            <a:r>
              <a:rPr lang="en-US" sz="1200" kern="1200" dirty="0">
                <a:solidFill>
                  <a:schemeClr val="tx1"/>
                </a:solidFill>
                <a:effectLst/>
                <a:latin typeface="+mn-lt"/>
                <a:ea typeface="+mn-ea"/>
                <a:cs typeface="+mn-cs"/>
              </a:rPr>
              <a:t> and could be as high as </a:t>
            </a:r>
            <a:r>
              <a:rPr lang="en-US" sz="1200" b="1" kern="1200" dirty="0">
                <a:solidFill>
                  <a:schemeClr val="tx1"/>
                </a:solidFill>
                <a:effectLst/>
                <a:latin typeface="+mn-lt"/>
                <a:ea typeface="+mn-ea"/>
                <a:cs typeface="+mn-cs"/>
              </a:rPr>
              <a:t>16 million</a:t>
            </a:r>
            <a:r>
              <a:rPr lang="en-US" sz="1200" kern="1200" dirty="0">
                <a:solidFill>
                  <a:schemeClr val="tx1"/>
                </a:solidFill>
                <a:effectLst/>
                <a:latin typeface="+mn-lt"/>
                <a:ea typeface="+mn-ea"/>
                <a:cs typeface="+mn-cs"/>
              </a:rPr>
              <a:t>.  </a:t>
            </a:r>
          </a:p>
          <a:p>
            <a:pPr eaLnBrk="1" hangingPunct="1">
              <a:spcBef>
                <a:spcPct val="0"/>
              </a:spcBef>
            </a:pPr>
            <a:endParaRPr lang="en-US" altLang="en-US" i="1" dirty="0">
              <a:latin typeface="Arial" panose="020B0604020202020204" pitchFamily="34" charset="0"/>
              <a:ea typeface="ＭＳ Ｐゴシック" panose="020B0600070205080204" pitchFamily="34" charset="-128"/>
            </a:endParaRPr>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6997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Alzheimer’s imposes </a:t>
            </a:r>
            <a:r>
              <a:rPr lang="en-US" sz="1200" b="1" kern="1200" dirty="0">
                <a:solidFill>
                  <a:schemeClr val="tx1"/>
                </a:solidFill>
                <a:effectLst/>
                <a:latin typeface="+mn-lt"/>
                <a:ea typeface="+mn-ea"/>
                <a:cs typeface="+mn-cs"/>
              </a:rPr>
              <a:t>significant costs</a:t>
            </a:r>
            <a:r>
              <a:rPr lang="en-US" sz="1200" kern="1200" dirty="0">
                <a:solidFill>
                  <a:schemeClr val="tx1"/>
                </a:solidFill>
                <a:effectLst/>
                <a:latin typeface="+mn-lt"/>
                <a:ea typeface="+mn-ea"/>
                <a:cs typeface="+mn-cs"/>
              </a:rPr>
              <a:t> on federal and state budgets through Medicare and Medicaid, as well as on individuals, families, and caregivers.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U.S. the </a:t>
            </a:r>
            <a:r>
              <a:rPr lang="en-US" sz="1200" b="1" kern="1200" dirty="0">
                <a:solidFill>
                  <a:schemeClr val="tx1"/>
                </a:solidFill>
                <a:effectLst/>
                <a:latin typeface="+mn-lt"/>
                <a:ea typeface="+mn-ea"/>
                <a:cs typeface="+mn-cs"/>
              </a:rPr>
              <a:t>annual costs</a:t>
            </a:r>
            <a:r>
              <a:rPr lang="en-US" sz="1200" kern="1200" dirty="0">
                <a:solidFill>
                  <a:schemeClr val="tx1"/>
                </a:solidFill>
                <a:effectLst/>
                <a:latin typeface="+mn-lt"/>
                <a:ea typeface="+mn-ea"/>
                <a:cs typeface="+mn-cs"/>
              </a:rPr>
              <a:t> of direct care for people with Alzheimer’s disease is nearly $</a:t>
            </a:r>
            <a:r>
              <a:rPr lang="en-US" sz="1200" b="1" kern="1200" dirty="0">
                <a:solidFill>
                  <a:schemeClr val="tx1"/>
                </a:solidFill>
                <a:effectLst/>
                <a:latin typeface="+mn-lt"/>
                <a:ea typeface="+mn-ea"/>
                <a:cs typeface="+mn-cs"/>
              </a:rPr>
              <a:t>300 billion</a:t>
            </a:r>
            <a:r>
              <a:rPr lang="en-US" sz="1200" kern="1200" dirty="0">
                <a:solidFill>
                  <a:schemeClr val="tx1"/>
                </a:solidFill>
                <a:effectLst/>
                <a:latin typeface="+mn-lt"/>
                <a:ea typeface="+mn-ea"/>
                <a:cs typeface="+mn-cs"/>
              </a:rPr>
              <a:t>. “Direct care” includes both paid health care and long-term care. It does not include caregiving (an essential part of Alzheimer’s 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Alzheimer’s disease is the </a:t>
            </a:r>
            <a:r>
              <a:rPr lang="en-US" sz="1200" b="1" kern="1200" dirty="0">
                <a:solidFill>
                  <a:schemeClr val="tx1"/>
                </a:solidFill>
                <a:effectLst/>
                <a:latin typeface="+mn-lt"/>
                <a:ea typeface="+mn-ea"/>
                <a:cs typeface="+mn-cs"/>
              </a:rPr>
              <a:t>most expensive disease </a:t>
            </a:r>
            <a:r>
              <a:rPr lang="en-US" sz="1200" kern="1200" dirty="0">
                <a:solidFill>
                  <a:schemeClr val="tx1"/>
                </a:solidFill>
                <a:effectLst/>
                <a:latin typeface="+mn-lt"/>
                <a:ea typeface="+mn-ea"/>
                <a:cs typeface="+mn-cs"/>
              </a:rPr>
              <a:t>to treat and provide care for in America, costing more than heart disease and cancer.  </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6906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Alzheimer’s dementia disproportionately impacts </a:t>
            </a:r>
            <a:r>
              <a:rPr lang="en-US" sz="1200" b="1" kern="1200" dirty="0">
                <a:solidFill>
                  <a:schemeClr val="tx1"/>
                </a:solidFill>
                <a:effectLst/>
                <a:latin typeface="+mn-lt"/>
                <a:ea typeface="+mn-ea"/>
                <a:cs typeface="+mn-cs"/>
              </a:rPr>
              <a:t>women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minority</a:t>
            </a:r>
            <a:r>
              <a:rPr lang="en-US" sz="1200" kern="1200" dirty="0">
                <a:solidFill>
                  <a:schemeClr val="tx1"/>
                </a:solidFill>
                <a:effectLst/>
                <a:latin typeface="+mn-lt"/>
                <a:ea typeface="+mn-ea"/>
                <a:cs typeface="+mn-cs"/>
              </a:rPr>
              <a:t> populations.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Women make up </a:t>
            </a:r>
            <a:r>
              <a:rPr lang="en-US" sz="1200" b="1" kern="12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of the population with Alzheimer’s.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U.S., </a:t>
            </a:r>
            <a:r>
              <a:rPr lang="en-US" sz="1200" b="1" kern="1200" dirty="0">
                <a:solidFill>
                  <a:schemeClr val="tx1"/>
                </a:solidFill>
                <a:effectLst/>
                <a:latin typeface="+mn-lt"/>
                <a:ea typeface="+mn-ea"/>
                <a:cs typeface="+mn-cs"/>
              </a:rPr>
              <a:t>African-Americans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Hispanics</a:t>
            </a:r>
            <a:r>
              <a:rPr lang="en-US" sz="1200" kern="1200" dirty="0">
                <a:solidFill>
                  <a:schemeClr val="tx1"/>
                </a:solidFill>
                <a:effectLst/>
                <a:latin typeface="+mn-lt"/>
                <a:ea typeface="+mn-ea"/>
                <a:cs typeface="+mn-cs"/>
              </a:rPr>
              <a:t> have higher rates of Alzheimer’s and other dementias than whites.  Available data indicate that in the United States, older </a:t>
            </a:r>
            <a:r>
              <a:rPr lang="en-US" sz="1200" b="1" kern="1200" dirty="0">
                <a:solidFill>
                  <a:schemeClr val="tx1"/>
                </a:solidFill>
                <a:effectLst/>
                <a:latin typeface="+mn-lt"/>
                <a:ea typeface="+mn-ea"/>
                <a:cs typeface="+mn-cs"/>
              </a:rPr>
              <a:t>African-Americans</a:t>
            </a:r>
            <a:r>
              <a:rPr lang="en-US" sz="1200" kern="1200" dirty="0">
                <a:solidFill>
                  <a:schemeClr val="tx1"/>
                </a:solidFill>
                <a:effectLst/>
                <a:latin typeface="+mn-lt"/>
                <a:ea typeface="+mn-ea"/>
                <a:cs typeface="+mn-cs"/>
              </a:rPr>
              <a:t> are about </a:t>
            </a:r>
            <a:r>
              <a:rPr lang="en-US" sz="1200" b="1" kern="1200" dirty="0">
                <a:solidFill>
                  <a:schemeClr val="tx1"/>
                </a:solidFill>
                <a:effectLst/>
                <a:latin typeface="+mn-lt"/>
                <a:ea typeface="+mn-ea"/>
                <a:cs typeface="+mn-cs"/>
              </a:rPr>
              <a:t>two times more</a:t>
            </a:r>
            <a:r>
              <a:rPr lang="en-US" sz="1200" kern="1200" dirty="0">
                <a:solidFill>
                  <a:schemeClr val="tx1"/>
                </a:solidFill>
                <a:effectLst/>
                <a:latin typeface="+mn-lt"/>
                <a:ea typeface="+mn-ea"/>
                <a:cs typeface="+mn-cs"/>
              </a:rPr>
              <a:t> likely than older whites to have Alzheimer’s and other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Older </a:t>
            </a:r>
            <a:r>
              <a:rPr lang="en-US" sz="1200" b="1" kern="1200" dirty="0">
                <a:solidFill>
                  <a:schemeClr val="tx1"/>
                </a:solidFill>
                <a:effectLst/>
                <a:latin typeface="+mn-lt"/>
                <a:ea typeface="+mn-ea"/>
                <a:cs typeface="+mn-cs"/>
              </a:rPr>
              <a:t>Hispanics</a:t>
            </a:r>
            <a:r>
              <a:rPr lang="en-US" sz="1200" kern="1200" dirty="0">
                <a:solidFill>
                  <a:schemeClr val="tx1"/>
                </a:solidFill>
                <a:effectLst/>
                <a:latin typeface="+mn-lt"/>
                <a:ea typeface="+mn-ea"/>
                <a:cs typeface="+mn-cs"/>
              </a:rPr>
              <a:t> are about </a:t>
            </a:r>
            <a:r>
              <a:rPr lang="en-US" sz="1200" b="1" kern="1200" dirty="0">
                <a:solidFill>
                  <a:schemeClr val="tx1"/>
                </a:solidFill>
                <a:effectLst/>
                <a:latin typeface="+mn-lt"/>
                <a:ea typeface="+mn-ea"/>
                <a:cs typeface="+mn-cs"/>
              </a:rPr>
              <a:t>one and one-half times</a:t>
            </a:r>
            <a:r>
              <a:rPr lang="en-US" sz="1200" kern="1200" dirty="0">
                <a:solidFill>
                  <a:schemeClr val="tx1"/>
                </a:solidFill>
                <a:effectLst/>
                <a:latin typeface="+mn-lt"/>
                <a:ea typeface="+mn-ea"/>
                <a:cs typeface="+mn-cs"/>
              </a:rPr>
              <a:t> more likely than older whites to have these conditions.  </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3651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Living with Alzheimer’s disease requires increasing levels of </a:t>
            </a:r>
            <a:r>
              <a:rPr lang="en-US" sz="1200" b="1" kern="1200" dirty="0">
                <a:solidFill>
                  <a:schemeClr val="tx1"/>
                </a:solidFill>
                <a:effectLst/>
                <a:latin typeface="+mn-lt"/>
                <a:ea typeface="+mn-ea"/>
                <a:cs typeface="+mn-cs"/>
              </a:rPr>
              <a:t>caregiving</a:t>
            </a:r>
            <a:r>
              <a:rPr lang="en-US" sz="1200" kern="1200" dirty="0">
                <a:solidFill>
                  <a:schemeClr val="tx1"/>
                </a:solidFill>
                <a:effectLst/>
                <a:latin typeface="+mn-lt"/>
                <a:ea typeface="+mn-ea"/>
                <a:cs typeface="+mn-cs"/>
              </a:rPr>
              <a:t> (paid and unpaid) as the disease progresses.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Later stages may require constant supervision and involve complete dependence on caregivers.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it is estimated that over </a:t>
            </a:r>
            <a:r>
              <a:rPr lang="en-US" sz="1200" b="1" kern="1200" dirty="0">
                <a:solidFill>
                  <a:schemeClr val="tx1"/>
                </a:solidFill>
                <a:effectLst/>
                <a:latin typeface="+mn-lt"/>
                <a:ea typeface="+mn-ea"/>
                <a:cs typeface="+mn-cs"/>
              </a:rPr>
              <a:t>16 million </a:t>
            </a:r>
            <a:r>
              <a:rPr lang="en-US" sz="1200" kern="1200" dirty="0">
                <a:solidFill>
                  <a:schemeClr val="tx1"/>
                </a:solidFill>
                <a:effectLst/>
                <a:latin typeface="+mn-lt"/>
                <a:ea typeface="+mn-ea"/>
                <a:cs typeface="+mn-cs"/>
              </a:rPr>
              <a:t>family members and friends provide </a:t>
            </a:r>
            <a:r>
              <a:rPr lang="en-US" sz="1200" b="1" kern="1200" dirty="0">
                <a:solidFill>
                  <a:schemeClr val="tx1"/>
                </a:solidFill>
                <a:effectLst/>
                <a:latin typeface="+mn-lt"/>
                <a:ea typeface="+mn-ea"/>
                <a:cs typeface="+mn-cs"/>
              </a:rPr>
              <a:t>nearly 18 billion hours</a:t>
            </a:r>
            <a:r>
              <a:rPr lang="en-US" sz="1200" kern="1200" dirty="0">
                <a:solidFill>
                  <a:schemeClr val="tx1"/>
                </a:solidFill>
                <a:effectLst/>
                <a:latin typeface="+mn-lt"/>
                <a:ea typeface="+mn-ea"/>
                <a:cs typeface="+mn-cs"/>
              </a:rPr>
              <a:t> of unpaid care annually. Financially, these contributions are valued at </a:t>
            </a:r>
            <a:r>
              <a:rPr lang="en-US" sz="1200" b="1" kern="1200" dirty="0">
                <a:solidFill>
                  <a:schemeClr val="tx1"/>
                </a:solidFill>
                <a:effectLst/>
                <a:latin typeface="+mn-lt"/>
                <a:ea typeface="+mn-ea"/>
                <a:cs typeface="+mn-cs"/>
              </a:rPr>
              <a:t>over $230 billion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of their role in caring for someone with Alzheimer’s, caregivers often face significant hardships related to their own health, emotional wellbeing, and financial stability.</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3000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burden of Alzheimer’s and other dementias on the </a:t>
            </a:r>
            <a:r>
              <a:rPr lang="en-US" sz="1200" b="1" kern="1200" dirty="0">
                <a:solidFill>
                  <a:schemeClr val="tx1"/>
                </a:solidFill>
                <a:effectLst/>
                <a:latin typeface="+mn-lt"/>
                <a:ea typeface="+mn-ea"/>
                <a:cs typeface="+mn-cs"/>
              </a:rPr>
              <a:t>health care system</a:t>
            </a:r>
            <a:r>
              <a:rPr lang="en-US" sz="1200" kern="1200" dirty="0">
                <a:solidFill>
                  <a:schemeClr val="tx1"/>
                </a:solidFill>
                <a:effectLst/>
                <a:latin typeface="+mn-lt"/>
                <a:ea typeface="+mn-ea"/>
                <a:cs typeface="+mn-cs"/>
              </a:rPr>
              <a:t> is significant.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with Alzheimer’s disease use a disproportionate amount of health care resources. For example, they have twice as many </a:t>
            </a:r>
            <a:r>
              <a:rPr lang="en-US" sz="1200" b="1" kern="1200" dirty="0">
                <a:solidFill>
                  <a:schemeClr val="tx1"/>
                </a:solidFill>
                <a:effectLst/>
                <a:latin typeface="+mn-lt"/>
                <a:ea typeface="+mn-ea"/>
                <a:cs typeface="+mn-cs"/>
              </a:rPr>
              <a:t>hospitalizations</a:t>
            </a:r>
            <a:r>
              <a:rPr lang="en-US" sz="1200" kern="1200" dirty="0">
                <a:solidFill>
                  <a:schemeClr val="tx1"/>
                </a:solidFill>
                <a:effectLst/>
                <a:latin typeface="+mn-lt"/>
                <a:ea typeface="+mn-ea"/>
                <a:cs typeface="+mn-cs"/>
              </a:rPr>
              <a:t> than older adults without the disease.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nearly 7 in 10 of residents in assisted living facilities have some sort of cognitive impairment. Many people with Alzheimer’s and other dementias receive care in their home or a loved one’s home as long as possible before entering an assisted living or nursing home. Care is most often provided by family members or paid home care workers.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growing number of older adults in the U.S. population (both with and without Alzheimer’s and other dementias), the country is facing a </a:t>
            </a:r>
            <a:r>
              <a:rPr lang="en-US" sz="1200" b="1" kern="1200" dirty="0">
                <a:solidFill>
                  <a:schemeClr val="tx1"/>
                </a:solidFill>
                <a:effectLst/>
                <a:latin typeface="+mn-lt"/>
                <a:ea typeface="+mn-ea"/>
                <a:cs typeface="+mn-cs"/>
              </a:rPr>
              <a:t>workforce shortage</a:t>
            </a:r>
            <a:r>
              <a:rPr lang="en-US" sz="1200" kern="1200" dirty="0">
                <a:solidFill>
                  <a:schemeClr val="tx1"/>
                </a:solidFill>
                <a:effectLst/>
                <a:latin typeface="+mn-lt"/>
                <a:ea typeface="+mn-ea"/>
                <a:cs typeface="+mn-cs"/>
              </a:rPr>
              <a:t> of health care and home care professionals who are trained to meet the needs of older adults.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professionals already in the workforce are not adequately </a:t>
            </a:r>
            <a:r>
              <a:rPr lang="en-US" sz="1200" b="1" kern="1200" dirty="0">
                <a:solidFill>
                  <a:schemeClr val="tx1"/>
                </a:solidFill>
                <a:effectLst/>
                <a:latin typeface="+mn-lt"/>
                <a:ea typeface="+mn-ea"/>
                <a:cs typeface="+mn-cs"/>
              </a:rPr>
              <a:t>trained</a:t>
            </a:r>
            <a:r>
              <a:rPr lang="en-US" sz="1200" kern="1200" dirty="0">
                <a:solidFill>
                  <a:schemeClr val="tx1"/>
                </a:solidFill>
                <a:effectLst/>
                <a:latin typeface="+mn-lt"/>
                <a:ea typeface="+mn-ea"/>
                <a:cs typeface="+mn-cs"/>
              </a:rPr>
              <a:t> on the needs of people with Alzheimer’s and other dementias.  </a:t>
            </a:r>
          </a:p>
          <a:p>
            <a:pPr eaLnBrk="1" hangingPunct="1">
              <a:spcBef>
                <a:spcPct val="0"/>
              </a:spcBef>
            </a:pPr>
            <a:endParaRPr lang="en-US" altLang="en-US" dirty="0"/>
          </a:p>
        </p:txBody>
      </p:sp>
      <p:sp>
        <p:nvSpPr>
          <p:cNvPr id="2" name="Header Placeholder 1"/>
          <p:cNvSpPr>
            <a:spLocks noGrp="1"/>
          </p:cNvSpPr>
          <p:nvPr>
            <p:ph type="hdr"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725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7675" y="3206750"/>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8907CB61-F7AF-4C4F-9A15-499BA625D0E2}" type="slidenum">
              <a:rPr lang="en-US"/>
              <a:pPr>
                <a:defRPr/>
              </a:pPr>
              <a:t>‹#›</a:t>
            </a:fld>
            <a:endParaRPr lang="en-US" dirty="0"/>
          </a:p>
        </p:txBody>
      </p:sp>
    </p:spTree>
    <p:extLst>
      <p:ext uri="{BB962C8B-B14F-4D97-AF65-F5344CB8AC3E}">
        <p14:creationId xmlns:p14="http://schemas.microsoft.com/office/powerpoint/2010/main" val="19461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FB9BE1D-F6FD-456D-941F-B6BE71943959}" type="datetime1">
              <a:rPr lang="en-US" smtClean="0"/>
              <a:t>11/1/2019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D29B0D-1FAB-4226-AD44-2F28CCFD2B93}" type="slidenum">
              <a:rPr lang="en-US"/>
              <a:pPr>
                <a:defRPr/>
              </a:pPr>
              <a:t>‹#›</a:t>
            </a:fld>
            <a:endParaRPr lang="en-US" dirty="0"/>
          </a:p>
        </p:txBody>
      </p:sp>
    </p:spTree>
    <p:extLst>
      <p:ext uri="{BB962C8B-B14F-4D97-AF65-F5344CB8AC3E}">
        <p14:creationId xmlns:p14="http://schemas.microsoft.com/office/powerpoint/2010/main" val="48476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fld id="{D36F29EA-A538-44AE-B9AD-55BD413E9C1F}" type="datetime1">
              <a:rPr lang="en-US" smtClean="0"/>
              <a:t>11/1/2019</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80F49A66-B682-4786-BD71-BDD63BDFA2F6}" type="slidenum">
              <a:rPr lang="en-US"/>
              <a:pPr>
                <a:defRPr/>
              </a:pPr>
              <a:t>‹#›</a:t>
            </a:fld>
            <a:endParaRPr lang="en-US" dirty="0"/>
          </a:p>
        </p:txBody>
      </p:sp>
    </p:spTree>
    <p:extLst>
      <p:ext uri="{BB962C8B-B14F-4D97-AF65-F5344CB8AC3E}">
        <p14:creationId xmlns:p14="http://schemas.microsoft.com/office/powerpoint/2010/main" val="188280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34963" y="3086100"/>
            <a:ext cx="844708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2F8581FE-E740-466E-824D-284BCEA90AFB}"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dirty="0"/>
          </a:p>
        </p:txBody>
      </p:sp>
      <p:sp>
        <p:nvSpPr>
          <p:cNvPr id="7" name="Slide Number Placeholder 5"/>
          <p:cNvSpPr>
            <a:spLocks noGrp="1"/>
          </p:cNvSpPr>
          <p:nvPr>
            <p:ph type="sldNum" sz="quarter" idx="12"/>
          </p:nvPr>
        </p:nvSpPr>
        <p:spPr>
          <a:xfrm>
            <a:off x="7918450" y="5956300"/>
            <a:ext cx="762000" cy="365125"/>
          </a:xfrm>
        </p:spPr>
        <p:txBody>
          <a:bodyPr/>
          <a:lstStyle>
            <a:lvl1pPr defTabSz="457200">
              <a:defRPr>
                <a:solidFill>
                  <a:srgbClr val="4A0D66">
                    <a:lumMod val="75000"/>
                    <a:lumOff val="25000"/>
                  </a:srgbClr>
                </a:solidFill>
              </a:defRPr>
            </a:lvl1pPr>
          </a:lstStyle>
          <a:p>
            <a:pPr>
              <a:defRPr/>
            </a:pPr>
            <a:fld id="{C012E30D-2736-4F08-9960-6248192F4970}" type="slidenum">
              <a:rPr lang="en-US"/>
              <a:pPr>
                <a:defRPr/>
              </a:pPr>
              <a:t>‹#›</a:t>
            </a:fld>
            <a:endParaRPr lang="en-US" dirty="0"/>
          </a:p>
        </p:txBody>
      </p:sp>
    </p:spTree>
    <p:extLst>
      <p:ext uri="{BB962C8B-B14F-4D97-AF65-F5344CB8AC3E}">
        <p14:creationId xmlns:p14="http://schemas.microsoft.com/office/powerpoint/2010/main" val="49478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00F61E44-85E6-4D12-8CA5-80F645687406}"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a:defRPr/>
            </a:lvl1pPr>
          </a:lstStyle>
          <a:p>
            <a:pPr>
              <a:defRPr/>
            </a:pPr>
            <a:fld id="{AC440053-F488-450B-ADE7-BD006C9C3000}" type="slidenum">
              <a:rPr lang="en-US"/>
              <a:pPr>
                <a:defRPr/>
              </a:pPr>
              <a:t>‹#›</a:t>
            </a:fld>
            <a:endParaRPr lang="en-US" dirty="0"/>
          </a:p>
        </p:txBody>
      </p:sp>
    </p:spTree>
    <p:extLst>
      <p:ext uri="{BB962C8B-B14F-4D97-AF65-F5344CB8AC3E}">
        <p14:creationId xmlns:p14="http://schemas.microsoft.com/office/powerpoint/2010/main" val="1828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336550" y="5141913"/>
            <a:ext cx="84677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6338884D-A1BD-4F2C-82B8-145E1C25986D}"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AA56C4D6-0BF4-42FB-8833-4F1D20230A69}" type="slidenum">
              <a:rPr lang="en-US"/>
              <a:pPr>
                <a:defRPr/>
              </a:pPr>
              <a:t>‹#›</a:t>
            </a:fld>
            <a:endParaRPr lang="en-US" dirty="0"/>
          </a:p>
        </p:txBody>
      </p:sp>
    </p:spTree>
    <p:extLst>
      <p:ext uri="{BB962C8B-B14F-4D97-AF65-F5344CB8AC3E}">
        <p14:creationId xmlns:p14="http://schemas.microsoft.com/office/powerpoint/2010/main" val="334958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defTabSz="457200">
              <a:defRPr/>
            </a:lvl1pPr>
          </a:lstStyle>
          <a:p>
            <a:pPr>
              <a:defRPr/>
            </a:pPr>
            <a:fld id="{6F62F211-935C-4FF4-8DA6-D190AB92CED0}" type="datetime1">
              <a:rPr lang="en-US" smtClean="0"/>
              <a:t>11/1/2019</a:t>
            </a:fld>
            <a:endParaRPr lang="en-US" dirty="0"/>
          </a:p>
        </p:txBody>
      </p:sp>
      <p:sp>
        <p:nvSpPr>
          <p:cNvPr id="7" name="Footer Placeholder 5"/>
          <p:cNvSpPr>
            <a:spLocks noGrp="1"/>
          </p:cNvSpPr>
          <p:nvPr>
            <p:ph type="ftr" sz="quarter" idx="11"/>
          </p:nvPr>
        </p:nvSpPr>
        <p:spPr/>
        <p:txBody>
          <a:bodyPr/>
          <a:lstStyle>
            <a:lvl1pPr defTabSz="457200">
              <a:defRPr/>
            </a:lvl1pPr>
          </a:lstStyle>
          <a:p>
            <a:pPr>
              <a:defRPr/>
            </a:pPr>
            <a:endParaRPr lang="en-US" dirty="0"/>
          </a:p>
        </p:txBody>
      </p:sp>
      <p:sp>
        <p:nvSpPr>
          <p:cNvPr id="8" name="Slide Number Placeholder 6"/>
          <p:cNvSpPr>
            <a:spLocks noGrp="1"/>
          </p:cNvSpPr>
          <p:nvPr>
            <p:ph type="sldNum" sz="quarter" idx="12"/>
          </p:nvPr>
        </p:nvSpPr>
        <p:spPr/>
        <p:txBody>
          <a:bodyPr/>
          <a:lstStyle>
            <a:lvl1pPr defTabSz="457200">
              <a:defRPr/>
            </a:lvl1pPr>
          </a:lstStyle>
          <a:p>
            <a:pPr>
              <a:defRPr/>
            </a:pPr>
            <a:fld id="{2C278217-FFCA-4D91-9BC0-511A218BDA9B}" type="slidenum">
              <a:rPr lang="en-US"/>
              <a:pPr>
                <a:defRPr/>
              </a:pPr>
              <a:t>‹#›</a:t>
            </a:fld>
            <a:endParaRPr lang="en-US" dirty="0"/>
          </a:p>
        </p:txBody>
      </p:sp>
    </p:spTree>
    <p:extLst>
      <p:ext uri="{BB962C8B-B14F-4D97-AF65-F5344CB8AC3E}">
        <p14:creationId xmlns:p14="http://schemas.microsoft.com/office/powerpoint/2010/main" val="2185898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defTabSz="457200">
              <a:defRPr/>
            </a:lvl1pPr>
          </a:lstStyle>
          <a:p>
            <a:pPr>
              <a:defRPr/>
            </a:pPr>
            <a:fld id="{1C9BBFB8-4269-4054-BFB5-D2BDE3D8DB99}" type="datetime1">
              <a:rPr lang="en-US" smtClean="0"/>
              <a:t>11/1/2019</a:t>
            </a:fld>
            <a:endParaRPr lang="en-US" dirty="0"/>
          </a:p>
        </p:txBody>
      </p:sp>
      <p:sp>
        <p:nvSpPr>
          <p:cNvPr id="9" name="Footer Placeholder 7"/>
          <p:cNvSpPr>
            <a:spLocks noGrp="1"/>
          </p:cNvSpPr>
          <p:nvPr>
            <p:ph type="ftr" sz="quarter" idx="11"/>
          </p:nvPr>
        </p:nvSpPr>
        <p:spPr/>
        <p:txBody>
          <a:bodyPr/>
          <a:lstStyle>
            <a:lvl1pPr defTabSz="457200">
              <a:defRPr/>
            </a:lvl1pPr>
          </a:lstStyle>
          <a:p>
            <a:pPr>
              <a:defRPr/>
            </a:pPr>
            <a:endParaRPr lang="en-US" dirty="0"/>
          </a:p>
        </p:txBody>
      </p:sp>
      <p:sp>
        <p:nvSpPr>
          <p:cNvPr id="10" name="Slide Number Placeholder 8"/>
          <p:cNvSpPr>
            <a:spLocks noGrp="1"/>
          </p:cNvSpPr>
          <p:nvPr>
            <p:ph type="sldNum" sz="quarter" idx="12"/>
          </p:nvPr>
        </p:nvSpPr>
        <p:spPr/>
        <p:txBody>
          <a:bodyPr/>
          <a:lstStyle>
            <a:lvl1pPr defTabSz="457200">
              <a:defRPr/>
            </a:lvl1pPr>
          </a:lstStyle>
          <a:p>
            <a:pPr>
              <a:defRPr/>
            </a:pPr>
            <a:fld id="{8C2A594F-B3B7-4FD2-A44D-3A95623870E4}" type="slidenum">
              <a:rPr lang="en-US"/>
              <a:pPr>
                <a:defRPr/>
              </a:pPr>
              <a:t>‹#›</a:t>
            </a:fld>
            <a:endParaRPr lang="en-US" dirty="0"/>
          </a:p>
        </p:txBody>
      </p:sp>
    </p:spTree>
    <p:extLst>
      <p:ext uri="{BB962C8B-B14F-4D97-AF65-F5344CB8AC3E}">
        <p14:creationId xmlns:p14="http://schemas.microsoft.com/office/powerpoint/2010/main" val="355209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330200" y="606425"/>
            <a:ext cx="8475663"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defTabSz="457200">
              <a:defRPr/>
            </a:lvl1pPr>
          </a:lstStyle>
          <a:p>
            <a:pPr>
              <a:defRPr/>
            </a:pPr>
            <a:fld id="{8A42CDD4-BAE0-4019-B2F4-2BA44B47F11B}" type="datetime1">
              <a:rPr lang="en-US" smtClean="0"/>
              <a:t>11/1/2019</a:t>
            </a:fld>
            <a:endParaRPr lang="en-US" dirty="0"/>
          </a:p>
        </p:txBody>
      </p:sp>
      <p:sp>
        <p:nvSpPr>
          <p:cNvPr id="5" name="Footer Placeholder 3"/>
          <p:cNvSpPr>
            <a:spLocks noGrp="1"/>
          </p:cNvSpPr>
          <p:nvPr>
            <p:ph type="ftr" sz="quarter" idx="11"/>
          </p:nvPr>
        </p:nvSpPr>
        <p:spPr/>
        <p:txBody>
          <a:bodyPr/>
          <a:lstStyle>
            <a:lvl1pPr defTabSz="457200">
              <a:defRPr/>
            </a:lvl1pPr>
          </a:lstStyle>
          <a:p>
            <a:pPr>
              <a:defRPr/>
            </a:pPr>
            <a:endParaRPr lang="en-US" dirty="0"/>
          </a:p>
        </p:txBody>
      </p:sp>
      <p:sp>
        <p:nvSpPr>
          <p:cNvPr id="6" name="Slide Number Placeholder 4"/>
          <p:cNvSpPr>
            <a:spLocks noGrp="1"/>
          </p:cNvSpPr>
          <p:nvPr>
            <p:ph type="sldNum" sz="quarter" idx="12"/>
          </p:nvPr>
        </p:nvSpPr>
        <p:spPr/>
        <p:txBody>
          <a:bodyPr/>
          <a:lstStyle>
            <a:lvl1pPr defTabSz="457200">
              <a:defRPr/>
            </a:lvl1pPr>
          </a:lstStyle>
          <a:p>
            <a:pPr>
              <a:defRPr/>
            </a:pPr>
            <a:fld id="{95B20A34-9B2A-4018-ADF5-78FDF24F2DC1}" type="slidenum">
              <a:rPr lang="en-US"/>
              <a:pPr>
                <a:defRPr/>
              </a:pPr>
              <a:t>‹#›</a:t>
            </a:fld>
            <a:endParaRPr lang="en-US" dirty="0"/>
          </a:p>
        </p:txBody>
      </p:sp>
    </p:spTree>
    <p:extLst>
      <p:ext uri="{BB962C8B-B14F-4D97-AF65-F5344CB8AC3E}">
        <p14:creationId xmlns:p14="http://schemas.microsoft.com/office/powerpoint/2010/main" val="420790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vl1pPr>
          </a:lstStyle>
          <a:p>
            <a:pPr>
              <a:defRPr/>
            </a:pPr>
            <a:fld id="{39024CDF-592E-4C64-ADE0-4B7D35F00FB8}" type="datetime1">
              <a:rPr lang="en-US" smtClean="0"/>
              <a:t>11/1/2019</a:t>
            </a:fld>
            <a:endParaRPr lang="en-US" dirty="0"/>
          </a:p>
        </p:txBody>
      </p:sp>
      <p:sp>
        <p:nvSpPr>
          <p:cNvPr id="3" name="Footer Placeholder 2"/>
          <p:cNvSpPr>
            <a:spLocks noGrp="1"/>
          </p:cNvSpPr>
          <p:nvPr>
            <p:ph type="ftr" sz="quarter" idx="11"/>
          </p:nvPr>
        </p:nvSpPr>
        <p:spPr/>
        <p:txBody>
          <a:bodyPr/>
          <a:lstStyle>
            <a:lvl1pPr defTabSz="45720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457200">
              <a:defRPr/>
            </a:lvl1pPr>
          </a:lstStyle>
          <a:p>
            <a:pPr>
              <a:defRPr/>
            </a:pPr>
            <a:fld id="{BF9B431B-4663-4CF3-AF77-D7B0730D5A96}" type="slidenum">
              <a:rPr lang="en-US"/>
              <a:pPr>
                <a:defRPr/>
              </a:pPr>
              <a:t>‹#›</a:t>
            </a:fld>
            <a:endParaRPr lang="en-US" dirty="0"/>
          </a:p>
        </p:txBody>
      </p:sp>
    </p:spTree>
    <p:extLst>
      <p:ext uri="{BB962C8B-B14F-4D97-AF65-F5344CB8AC3E}">
        <p14:creationId xmlns:p14="http://schemas.microsoft.com/office/powerpoint/2010/main" val="8570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336550" y="5141913"/>
            <a:ext cx="847248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B3231C91-7008-405F-9F46-80961A83617A}" type="datetime1">
              <a:rPr lang="en-US" smtClean="0"/>
              <a:t>11/1/2019</a:t>
            </a:fld>
            <a:endParaRPr lang="en-US" dirty="0"/>
          </a:p>
        </p:txBody>
      </p:sp>
      <p:sp>
        <p:nvSpPr>
          <p:cNvPr id="7" name="Footer Placeholder 5"/>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2FC51D11-5AE6-4E82-87C6-D6170D3DC368}" type="slidenum">
              <a:rPr lang="en-US"/>
              <a:pPr>
                <a:defRPr/>
              </a:pPr>
              <a:t>‹#›</a:t>
            </a:fld>
            <a:endParaRPr lang="en-US" dirty="0"/>
          </a:p>
        </p:txBody>
      </p:sp>
    </p:spTree>
    <p:extLst>
      <p:ext uri="{BB962C8B-B14F-4D97-AF65-F5344CB8AC3E}">
        <p14:creationId xmlns:p14="http://schemas.microsoft.com/office/powerpoint/2010/main" val="155035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lvl1pPr>
              <a:defRPr sz="22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896D858A-F988-4C32-81FE-9A1B4D1692B7}" type="datetime1">
              <a:rPr lang="en-US" smtClean="0"/>
              <a:t>11/1/2019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25668C-27BA-45C8-A2CB-2C16F146A6AF}" type="slidenum">
              <a:rPr lang="en-US"/>
              <a:pPr>
                <a:defRPr/>
              </a:pPr>
              <a:t>‹#›</a:t>
            </a:fld>
            <a:endParaRPr lang="en-US" dirty="0"/>
          </a:p>
        </p:txBody>
      </p:sp>
    </p:spTree>
    <p:extLst>
      <p:ext uri="{BB962C8B-B14F-4D97-AF65-F5344CB8AC3E}">
        <p14:creationId xmlns:p14="http://schemas.microsoft.com/office/powerpoint/2010/main" val="18730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4" name="Text Placeholder 3"/>
          <p:cNvSpPr>
            <a:spLocks noGrp="1"/>
          </p:cNvSpPr>
          <p:nvPr>
            <p:ph type="body" sz="half" idx="2"/>
          </p:nvPr>
        </p:nvSpPr>
        <p:spPr>
          <a:xfrm>
            <a:off x="435894" y="5260128"/>
            <a:ext cx="8272213" cy="598671"/>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fld id="{964234C9-8940-4827-ABA8-7CB70C73288B}" type="datetime1">
              <a:rPr lang="en-US" smtClean="0"/>
              <a:t>11/1/2019</a:t>
            </a:fld>
            <a:endParaRPr lang="en-US" dirty="0"/>
          </a:p>
        </p:txBody>
      </p:sp>
      <p:sp>
        <p:nvSpPr>
          <p:cNvPr id="6" name="Footer Placeholder 5"/>
          <p:cNvSpPr>
            <a:spLocks noGrp="1"/>
          </p:cNvSpPr>
          <p:nvPr>
            <p:ph type="ftr" sz="quarter" idx="11"/>
          </p:nvPr>
        </p:nvSpPr>
        <p:spPr/>
        <p:txBody>
          <a:bodyPr/>
          <a:lstStyle>
            <a:lvl1pPr defTabSz="45720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457200">
              <a:defRPr/>
            </a:lvl1pPr>
          </a:lstStyle>
          <a:p>
            <a:pPr>
              <a:defRPr/>
            </a:pPr>
            <a:fld id="{E5D7E5DC-8487-460D-BED7-B673256CAE8E}" type="slidenum">
              <a:rPr lang="en-US"/>
              <a:pPr>
                <a:defRPr/>
              </a:pPr>
              <a:t>‹#›</a:t>
            </a:fld>
            <a:endParaRPr lang="en-US" dirty="0"/>
          </a:p>
        </p:txBody>
      </p:sp>
    </p:spTree>
    <p:extLst>
      <p:ext uri="{BB962C8B-B14F-4D97-AF65-F5344CB8AC3E}">
        <p14:creationId xmlns:p14="http://schemas.microsoft.com/office/powerpoint/2010/main" val="221701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771F840F-017D-41CA-B87D-0B9B5065CA69}"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a:defRPr/>
            </a:lvl1pPr>
          </a:lstStyle>
          <a:p>
            <a:pPr>
              <a:defRPr/>
            </a:pPr>
            <a:fld id="{52284A92-C5FC-4ADF-A791-16F4ADDA1708}" type="slidenum">
              <a:rPr lang="en-US"/>
              <a:pPr>
                <a:defRPr/>
              </a:pPr>
              <a:t>‹#›</a:t>
            </a:fld>
            <a:endParaRPr lang="en-US" dirty="0"/>
          </a:p>
        </p:txBody>
      </p:sp>
    </p:spTree>
    <p:extLst>
      <p:ext uri="{BB962C8B-B14F-4D97-AF65-F5344CB8AC3E}">
        <p14:creationId xmlns:p14="http://schemas.microsoft.com/office/powerpoint/2010/main" val="353512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179638"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745288" y="5956300"/>
            <a:ext cx="995362" cy="365125"/>
          </a:xfrm>
        </p:spPr>
        <p:txBody>
          <a:bodyPr/>
          <a:lstStyle>
            <a:lvl1pPr defTabSz="457200">
              <a:defRPr>
                <a:solidFill>
                  <a:srgbClr val="4A0D66">
                    <a:lumMod val="75000"/>
                    <a:lumOff val="25000"/>
                  </a:srgbClr>
                </a:solidFill>
              </a:defRPr>
            </a:lvl1pPr>
          </a:lstStyle>
          <a:p>
            <a:pPr>
              <a:defRPr/>
            </a:pPr>
            <a:fld id="{C15D5C90-E621-4711-91A5-50969FFCC534}" type="datetime1">
              <a:rPr lang="en-US" smtClean="0"/>
              <a:t>11/1/2019</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defTabSz="457200">
              <a:defRPr/>
            </a:lvl1pPr>
          </a:lstStyle>
          <a:p>
            <a:pPr>
              <a:defRPr/>
            </a:pPr>
            <a:endParaRPr lang="en-US" dirty="0"/>
          </a:p>
        </p:txBody>
      </p:sp>
      <p:sp>
        <p:nvSpPr>
          <p:cNvPr id="7" name="Slide Number Placeholder 5"/>
          <p:cNvSpPr>
            <a:spLocks noGrp="1"/>
          </p:cNvSpPr>
          <p:nvPr>
            <p:ph type="sldNum" sz="quarter" idx="12"/>
          </p:nvPr>
        </p:nvSpPr>
        <p:spPr>
          <a:xfrm>
            <a:off x="7834313" y="5956300"/>
            <a:ext cx="873125" cy="365125"/>
          </a:xfrm>
        </p:spPr>
        <p:txBody>
          <a:bodyPr/>
          <a:lstStyle>
            <a:lvl1pPr defTabSz="457200">
              <a:defRPr>
                <a:solidFill>
                  <a:srgbClr val="4A0D66">
                    <a:lumMod val="75000"/>
                    <a:lumOff val="25000"/>
                  </a:srgbClr>
                </a:solidFill>
              </a:defRPr>
            </a:lvl1pPr>
          </a:lstStyle>
          <a:p>
            <a:pPr>
              <a:defRPr/>
            </a:pPr>
            <a:fld id="{D443AC10-A1B1-416B-BE2E-67941334DD0D}" type="slidenum">
              <a:rPr lang="en-US"/>
              <a:pPr>
                <a:defRPr/>
              </a:pPr>
              <a:t>‹#›</a:t>
            </a:fld>
            <a:endParaRPr lang="en-US" dirty="0"/>
          </a:p>
        </p:txBody>
      </p:sp>
    </p:spTree>
    <p:extLst>
      <p:ext uri="{BB962C8B-B14F-4D97-AF65-F5344CB8AC3E}">
        <p14:creationId xmlns:p14="http://schemas.microsoft.com/office/powerpoint/2010/main" val="11737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2B3E57CB-681C-40AB-B248-49649E46C421}" type="datetime1">
              <a:rPr lang="en-US" smtClean="0"/>
              <a:t>11/1/2019</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B6545B9D-F995-4717-95A6-684E03194EAC}" type="slidenum">
              <a:rPr lang="en-US"/>
              <a:pPr>
                <a:defRPr/>
              </a:pPr>
              <a:t>‹#›</a:t>
            </a:fld>
            <a:endParaRPr lang="en-US" dirty="0"/>
          </a:p>
        </p:txBody>
      </p:sp>
    </p:spTree>
    <p:extLst>
      <p:ext uri="{BB962C8B-B14F-4D97-AF65-F5344CB8AC3E}">
        <p14:creationId xmlns:p14="http://schemas.microsoft.com/office/powerpoint/2010/main" val="397761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B9D26948-0A6B-4543-AE3C-33D16B48BA64}" type="datetime1">
              <a:rPr lang="en-US" smtClean="0"/>
              <a:t>11/1/2019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839F7E8-23A5-440B-9398-50E06F134182}" type="slidenum">
              <a:rPr lang="en-US"/>
              <a:pPr>
                <a:defRPr/>
              </a:pPr>
              <a:t>‹#›</a:t>
            </a:fld>
            <a:endParaRPr lang="en-US" dirty="0"/>
          </a:p>
        </p:txBody>
      </p:sp>
    </p:spTree>
    <p:extLst>
      <p:ext uri="{BB962C8B-B14F-4D97-AF65-F5344CB8AC3E}">
        <p14:creationId xmlns:p14="http://schemas.microsoft.com/office/powerpoint/2010/main" val="122150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D066603B-8F59-47E5-9FCD-B6F2356FB19A}" type="datetime1">
              <a:rPr lang="en-US" smtClean="0"/>
              <a:t>11/1/2019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4CF3CF22-1821-4BC0-9AB6-B3D82DD2CAD7}" type="slidenum">
              <a:rPr lang="en-US"/>
              <a:pPr>
                <a:defRPr/>
              </a:pPr>
              <a:t>‹#›</a:t>
            </a:fld>
            <a:endParaRPr lang="en-US" dirty="0"/>
          </a:p>
        </p:txBody>
      </p:sp>
    </p:spTree>
    <p:extLst>
      <p:ext uri="{BB962C8B-B14F-4D97-AF65-F5344CB8AC3E}">
        <p14:creationId xmlns:p14="http://schemas.microsoft.com/office/powerpoint/2010/main" val="60398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67D5FF07-1083-456D-BBE5-08E07D9F85F2}" type="datetime1">
              <a:rPr lang="en-US" smtClean="0"/>
              <a:t>11/1/2019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ACB3E1CF-4079-4904-99D2-FAF09EB40B88}" type="slidenum">
              <a:rPr lang="en-US"/>
              <a:pPr>
                <a:defRPr/>
              </a:pPr>
              <a:t>‹#›</a:t>
            </a:fld>
            <a:endParaRPr lang="en-US" dirty="0"/>
          </a:p>
        </p:txBody>
      </p:sp>
    </p:spTree>
    <p:extLst>
      <p:ext uri="{BB962C8B-B14F-4D97-AF65-F5344CB8AC3E}">
        <p14:creationId xmlns:p14="http://schemas.microsoft.com/office/powerpoint/2010/main" val="202561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8102E5-ACAA-49DB-9C34-C2F80579E779}" type="datetime1">
              <a:rPr lang="en-US" smtClean="0"/>
              <a:t>11/1/2019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C7BF2F0-F1FE-4DD1-9229-E739688D9271}" type="slidenum">
              <a:rPr lang="en-US"/>
              <a:pPr>
                <a:defRPr/>
              </a:pPr>
              <a:t>‹#›</a:t>
            </a:fld>
            <a:endParaRPr lang="en-US" dirty="0"/>
          </a:p>
        </p:txBody>
      </p:sp>
    </p:spTree>
    <p:extLst>
      <p:ext uri="{BB962C8B-B14F-4D97-AF65-F5344CB8AC3E}">
        <p14:creationId xmlns:p14="http://schemas.microsoft.com/office/powerpoint/2010/main" val="295753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4A393BE2-651D-489A-8BB0-1DC0178CF8DF}" type="datetime1">
              <a:rPr lang="en-US" smtClean="0"/>
              <a:t>11/1/2019</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29819A4-E627-4C54-9CE9-CC15A40CDB8B}" type="slidenum">
              <a:rPr lang="en-US"/>
              <a:pPr>
                <a:defRPr/>
              </a:pPr>
              <a:t>‹#›</a:t>
            </a:fld>
            <a:endParaRPr lang="en-US" dirty="0"/>
          </a:p>
        </p:txBody>
      </p:sp>
    </p:spTree>
    <p:extLst>
      <p:ext uri="{BB962C8B-B14F-4D97-AF65-F5344CB8AC3E}">
        <p14:creationId xmlns:p14="http://schemas.microsoft.com/office/powerpoint/2010/main" val="180608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9A4DD2-0112-4B20-8BC5-CD3DDE9147EC}" type="datetime1">
              <a:rPr lang="en-US" smtClean="0"/>
              <a:t>11/1/2019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C83A22-A560-4F5C-9D64-9ED8903BE00A}" type="slidenum">
              <a:rPr lang="en-US"/>
              <a:pPr>
                <a:defRPr/>
              </a:pPr>
              <a:t>‹#›</a:t>
            </a:fld>
            <a:endParaRPr lang="en-US" dirty="0"/>
          </a:p>
        </p:txBody>
      </p:sp>
    </p:spTree>
    <p:extLst>
      <p:ext uri="{BB962C8B-B14F-4D97-AF65-F5344CB8AC3E}">
        <p14:creationId xmlns:p14="http://schemas.microsoft.com/office/powerpoint/2010/main" val="346050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BF2CAFFF-0D6B-42AD-9AFF-3434B45DC5B2}" type="datetime1">
              <a:rPr lang="en-US" smtClean="0"/>
              <a:t>11/1/2019</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dirty="0"/>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E4FA1568-1F5C-4713-8A08-8D73F61AB5FC}"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18" r:id="rId7"/>
    <p:sldLayoutId id="2147483826" r:id="rId8"/>
    <p:sldLayoutId id="2147483819" r:id="rId9"/>
    <p:sldLayoutId id="2147483827" r:id="rId10"/>
    <p:sldLayoutId id="2147483828" r:id="rId11"/>
  </p:sldLayoutIdLst>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63" y="704850"/>
            <a:ext cx="8270875"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36563" y="2335213"/>
            <a:ext cx="82708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703888" y="5956300"/>
            <a:ext cx="21336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742B87B1-727A-472E-8143-C13D88B9F156}" type="datetime1">
              <a:rPr lang="en-US" smtClean="0"/>
              <a:t>11/1/2019</a:t>
            </a:fld>
            <a:endParaRPr lang="en-US" dirty="0"/>
          </a:p>
        </p:txBody>
      </p:sp>
      <p:sp>
        <p:nvSpPr>
          <p:cNvPr id="5" name="Footer Placeholder 4"/>
          <p:cNvSpPr>
            <a:spLocks noGrp="1"/>
          </p:cNvSpPr>
          <p:nvPr>
            <p:ph type="ftr" sz="quarter" idx="3"/>
          </p:nvPr>
        </p:nvSpPr>
        <p:spPr>
          <a:xfrm>
            <a:off x="436563" y="5951538"/>
            <a:ext cx="518795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675" cap="all">
                <a:solidFill>
                  <a:srgbClr val="8784C7"/>
                </a:solidFill>
                <a:latin typeface="+mn-lt"/>
              </a:defRPr>
            </a:lvl1pPr>
          </a:lstStyle>
          <a:p>
            <a:pPr>
              <a:defRPr/>
            </a:pPr>
            <a:endParaRPr lang="en-US" dirty="0"/>
          </a:p>
        </p:txBody>
      </p:sp>
      <p:sp>
        <p:nvSpPr>
          <p:cNvPr id="6" name="Slide Number Placeholder 5"/>
          <p:cNvSpPr>
            <a:spLocks noGrp="1"/>
          </p:cNvSpPr>
          <p:nvPr>
            <p:ph type="sldNum" sz="quarter" idx="4"/>
          </p:nvPr>
        </p:nvSpPr>
        <p:spPr>
          <a:xfrm>
            <a:off x="7918450" y="5956300"/>
            <a:ext cx="788988"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4D7E899B-3982-40C6-91AF-73DFE2DC369F}" type="slidenum">
              <a:rPr lang="en-US"/>
              <a:pPr>
                <a:defRPr/>
              </a:pPr>
              <a:t>‹#›</a:t>
            </a:fld>
            <a:endParaRPr lang="en-US" dirty="0"/>
          </a:p>
        </p:txBody>
      </p:sp>
      <p:sp>
        <p:nvSpPr>
          <p:cNvPr id="9" name="Rectangle 8"/>
          <p:cNvSpPr/>
          <p:nvPr/>
        </p:nvSpPr>
        <p:spPr>
          <a:xfrm>
            <a:off x="334963" y="457200"/>
            <a:ext cx="2778125"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0913" y="454025"/>
            <a:ext cx="2778125"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50" y="457200"/>
            <a:ext cx="2778125"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342900" rtl="0" eaLnBrk="0" fontAlgn="base" hangingPunct="0">
        <a:spcBef>
          <a:spcPct val="0"/>
        </a:spcBef>
        <a:spcAft>
          <a:spcPct val="0"/>
        </a:spcAft>
        <a:defRPr sz="2100" kern="1200" cap="all">
          <a:solidFill>
            <a:schemeClr val="bg1"/>
          </a:solidFill>
          <a:latin typeface="+mj-lt"/>
          <a:ea typeface="+mj-ea"/>
          <a:cs typeface="+mj-cs"/>
        </a:defRPr>
      </a:lvl1pPr>
      <a:lvl2pPr algn="l" defTabSz="342900" rtl="0" eaLnBrk="0" fontAlgn="base" hangingPunct="0">
        <a:spcBef>
          <a:spcPct val="0"/>
        </a:spcBef>
        <a:spcAft>
          <a:spcPct val="0"/>
        </a:spcAft>
        <a:defRPr sz="2100">
          <a:solidFill>
            <a:schemeClr val="bg1"/>
          </a:solidFill>
          <a:latin typeface="Gill Sans MT" panose="020B0502020104020203" pitchFamily="34" charset="0"/>
        </a:defRPr>
      </a:lvl2pPr>
      <a:lvl3pPr algn="l" defTabSz="342900" rtl="0" eaLnBrk="0" fontAlgn="base" hangingPunct="0">
        <a:spcBef>
          <a:spcPct val="0"/>
        </a:spcBef>
        <a:spcAft>
          <a:spcPct val="0"/>
        </a:spcAft>
        <a:defRPr sz="2100">
          <a:solidFill>
            <a:schemeClr val="bg1"/>
          </a:solidFill>
          <a:latin typeface="Gill Sans MT" panose="020B0502020104020203" pitchFamily="34" charset="0"/>
        </a:defRPr>
      </a:lvl3pPr>
      <a:lvl4pPr algn="l" defTabSz="342900" rtl="0" eaLnBrk="0" fontAlgn="base" hangingPunct="0">
        <a:spcBef>
          <a:spcPct val="0"/>
        </a:spcBef>
        <a:spcAft>
          <a:spcPct val="0"/>
        </a:spcAft>
        <a:defRPr sz="2100">
          <a:solidFill>
            <a:schemeClr val="bg1"/>
          </a:solidFill>
          <a:latin typeface="Gill Sans MT" panose="020B0502020104020203" pitchFamily="34" charset="0"/>
        </a:defRPr>
      </a:lvl4pPr>
      <a:lvl5pPr algn="l" defTabSz="342900" rtl="0" eaLnBrk="0" fontAlgn="base" hangingPunct="0">
        <a:spcBef>
          <a:spcPct val="0"/>
        </a:spcBef>
        <a:spcAft>
          <a:spcPct val="0"/>
        </a:spcAft>
        <a:defRPr sz="21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11" descr="Image of Emory Centers for Training and Technical Assistance Logo" title="Emory Centers for Training and Technical Assistance Logo"/>
          <p:cNvPicPr>
            <a:picLocks noChangeAspect="1"/>
          </p:cNvPicPr>
          <p:nvPr/>
        </p:nvPicPr>
        <p:blipFill>
          <a:blip r:embed="rId3"/>
          <a:srcRect/>
          <a:stretch>
            <a:fillRect/>
          </a:stretch>
        </p:blipFill>
        <p:spPr bwMode="auto">
          <a:xfrm>
            <a:off x="5662613" y="5802313"/>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of CDC logo." title="CDC logo"/>
          <p:cNvPicPr>
            <a:picLocks noChangeAspect="1"/>
          </p:cNvPicPr>
          <p:nvPr/>
        </p:nvPicPr>
        <p:blipFill>
          <a:blip r:embed="rId4"/>
          <a:stretch>
            <a:fillRect/>
          </a:stretch>
        </p:blipFill>
        <p:spPr>
          <a:xfrm>
            <a:off x="3871913" y="5711825"/>
            <a:ext cx="1201737" cy="868363"/>
          </a:xfrm>
          <a:prstGeom prst="rect">
            <a:avLst/>
          </a:prstGeom>
        </p:spPr>
      </p:pic>
      <p:pic>
        <p:nvPicPr>
          <p:cNvPr id="11" name="Picture 2" descr="Image of Alzheimer's Association logo." title="Alzheimer's Association Logo"/>
          <p:cNvPicPr>
            <a:picLocks noChangeAspect="1" noChangeArrowheads="1"/>
          </p:cNvPicPr>
          <p:nvPr/>
        </p:nvPicPr>
        <p:blipFill rotWithShape="1">
          <a:blip r:embed="rId5"/>
          <a:srcRect t="17260" b="10030"/>
          <a:stretch/>
        </p:blipFill>
        <p:spPr bwMode="auto">
          <a:xfrm>
            <a:off x="1311275" y="5905500"/>
            <a:ext cx="1955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574675" y="3516313"/>
            <a:ext cx="5857875" cy="1462087"/>
          </a:xfrm>
        </p:spPr>
        <p:txBody>
          <a:bodyPr rtlCol="0"/>
          <a:lstStyle/>
          <a:p>
            <a:pPr eaLnBrk="1" fontAlgn="auto" hangingPunct="1">
              <a:defRPr/>
            </a:pPr>
            <a:r>
              <a:rPr lang="en-US" sz="2400" b="1" dirty="0"/>
              <a:t>Alzheimer’s Disease – What is the Role of Public Health?</a:t>
            </a:r>
          </a:p>
        </p:txBody>
      </p:sp>
      <p:sp>
        <p:nvSpPr>
          <p:cNvPr id="2" name="Title 1"/>
          <p:cNvSpPr>
            <a:spLocks noGrp="1"/>
          </p:cNvSpPr>
          <p:nvPr>
            <p:ph type="ctrTitle"/>
          </p:nvPr>
        </p:nvSpPr>
        <p:spPr>
          <a:xfrm>
            <a:off x="574675" y="1058863"/>
            <a:ext cx="8024813" cy="1701800"/>
          </a:xfrm>
        </p:spPr>
        <p:txBody>
          <a:bodyPr>
            <a:noAutofit/>
          </a:bodyPr>
          <a:lstStyle/>
          <a:p>
            <a:pPr eaLnBrk="1" fontAlgn="auto" hangingPunct="1">
              <a:spcAft>
                <a:spcPts val="0"/>
              </a:spcAft>
              <a:defRPr/>
            </a:pPr>
            <a:r>
              <a:rPr lang="en-US" dirty="0"/>
              <a:t>A Public Health Approach to </a:t>
            </a:r>
            <a:br>
              <a:rPr lang="en-US" dirty="0"/>
            </a:br>
            <a:r>
              <a:rPr lang="en-US" dirty="0"/>
              <a:t>Alzheimer’s and Other Dementias</a:t>
            </a:r>
          </a:p>
        </p:txBody>
      </p:sp>
      <p:sp>
        <p:nvSpPr>
          <p:cNvPr id="4" name="Slide Number Placeholder 3"/>
          <p:cNvSpPr>
            <a:spLocks noGrp="1"/>
          </p:cNvSpPr>
          <p:nvPr>
            <p:ph type="sldNum" sz="quarter" idx="10"/>
          </p:nvPr>
        </p:nvSpPr>
        <p:spPr/>
        <p:txBody>
          <a:bodyPr/>
          <a:lstStyle/>
          <a:p>
            <a:pPr>
              <a:defRPr/>
            </a:pPr>
            <a:fld id="{8907CB61-F7AF-4C4F-9A15-499BA625D0E2}"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633403" y="3267773"/>
            <a:ext cx="2239962" cy="1947863"/>
          </a:xfrm>
          <a:prstGeom prst="rect">
            <a:avLst/>
          </a:prstGeom>
          <a:noFill/>
          <a:ln w="38100" cmpd="sng">
            <a:solidFill>
              <a:srgbClr val="7F7F7F"/>
            </a:solidFill>
            <a:miter lim="800000"/>
            <a:headEnd/>
            <a:tailEnd/>
          </a:ln>
          <a:extLst>
            <a:ext uri="{909E8E84-426E-40dd-AFC4-6F175D3DCCD1}"/>
          </a:extLst>
        </p:spPr>
      </p:pic>
      <p:sp>
        <p:nvSpPr>
          <p:cNvPr id="3" name="Content Placeholder 2"/>
          <p:cNvSpPr>
            <a:spLocks noGrp="1"/>
          </p:cNvSpPr>
          <p:nvPr>
            <p:ph idx="1"/>
          </p:nvPr>
        </p:nvSpPr>
        <p:spPr/>
        <p:txBody>
          <a:bodyPr rtlCol="0">
            <a:noAutofit/>
          </a:bodyPr>
          <a:lstStyle/>
          <a:p>
            <a:r>
              <a:rPr lang="en-US" sz="2400" dirty="0"/>
              <a:t>4 key ways public health can have an impact:</a:t>
            </a:r>
          </a:p>
          <a:p>
            <a:pPr lvl="1"/>
            <a:r>
              <a:rPr lang="en-US" sz="2400" dirty="0"/>
              <a:t>Surveillance/monitoring</a:t>
            </a:r>
          </a:p>
          <a:p>
            <a:pPr lvl="1"/>
            <a:r>
              <a:rPr lang="en-US" sz="2400" dirty="0"/>
              <a:t>Risk reduction</a:t>
            </a:r>
          </a:p>
          <a:p>
            <a:pPr lvl="1"/>
            <a:r>
              <a:rPr lang="en-US" sz="2400" dirty="0"/>
              <a:t>Early detection and diagnosis</a:t>
            </a:r>
          </a:p>
          <a:p>
            <a:pPr lvl="1"/>
            <a:r>
              <a:rPr lang="en-US" sz="2400" dirty="0"/>
              <a:t>Safety and quality of care</a:t>
            </a:r>
          </a:p>
          <a:p>
            <a:pPr marL="0" indent="0" eaLnBrk="1" fontAlgn="auto" hangingPunct="1">
              <a:spcAft>
                <a:spcPts val="1200"/>
              </a:spcAft>
              <a:buNone/>
              <a:defRPr/>
            </a:pPr>
            <a:endParaRPr lang="en-US"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Public Health: POISED FOR IMPACT</a:t>
            </a:r>
            <a:r>
              <a:rPr lang="en-US" sz="1800" baseline="80000" dirty="0"/>
              <a:t>7</a:t>
            </a:r>
            <a:endParaRPr lang="en-US" sz="2000" baseline="80000" dirty="0"/>
          </a:p>
        </p:txBody>
      </p:sp>
      <p:sp>
        <p:nvSpPr>
          <p:cNvPr id="4" name="Slide Number Placeholder 3"/>
          <p:cNvSpPr>
            <a:spLocks noGrp="1"/>
          </p:cNvSpPr>
          <p:nvPr>
            <p:ph type="sldNum" sz="quarter" idx="12"/>
          </p:nvPr>
        </p:nvSpPr>
        <p:spPr/>
        <p:txBody>
          <a:bodyPr/>
          <a:lstStyle/>
          <a:p>
            <a:pPr>
              <a:defRPr/>
            </a:pPr>
            <a:fld id="{C525668C-27BA-45C8-A2CB-2C16F146A6AF}"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PUBLIC HEALTH IMPACT: SURVEILLANCE &amp; MONITORING </a:t>
            </a:r>
          </a:p>
        </p:txBody>
      </p:sp>
      <p:sp>
        <p:nvSpPr>
          <p:cNvPr id="5" name="Slide Number Placeholder 4"/>
          <p:cNvSpPr>
            <a:spLocks noGrp="1"/>
          </p:cNvSpPr>
          <p:nvPr>
            <p:ph type="sldNum" sz="quarter" idx="12"/>
          </p:nvPr>
        </p:nvSpPr>
        <p:spPr/>
        <p:txBody>
          <a:bodyPr/>
          <a:lstStyle/>
          <a:p>
            <a:pPr>
              <a:defRPr/>
            </a:pPr>
            <a:fld id="{B6545B9D-F995-4717-95A6-684E03194EAC}"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someone using a pen to point at colorful bar graphs representing data." title="Image of bar graphs"/>
          <p:cNvPicPr>
            <a:picLocks noChangeAspect="1"/>
          </p:cNvPicPr>
          <p:nvPr/>
        </p:nvPicPr>
        <p:blipFill rotWithShape="1">
          <a:blip r:embed="rId3">
            <a:extLst>
              <a:ext uri="{28A0092B-C50C-407E-A947-70E740481C1C}">
                <a14:useLocalDpi xmlns:a14="http://schemas.microsoft.com/office/drawing/2010/main" val="0"/>
              </a:ext>
            </a:extLst>
          </a:blip>
          <a:srcRect l="12501" t="3039" r="6600" b="19346"/>
          <a:stretch/>
        </p:blipFill>
        <p:spPr>
          <a:xfrm>
            <a:off x="5227949" y="2761488"/>
            <a:ext cx="2820835" cy="1792224"/>
          </a:xfrm>
          <a:prstGeom prst="rect">
            <a:avLst/>
          </a:prstGeom>
        </p:spPr>
      </p:pic>
      <p:sp>
        <p:nvSpPr>
          <p:cNvPr id="52227" name="Content Placeholder 2"/>
          <p:cNvSpPr>
            <a:spLocks noGrp="1"/>
          </p:cNvSpPr>
          <p:nvPr>
            <p:ph idx="1"/>
          </p:nvPr>
        </p:nvSpPr>
        <p:spPr/>
        <p:txBody>
          <a:bodyPr/>
          <a:lstStyle/>
          <a:p>
            <a:pPr lvl="0"/>
            <a:r>
              <a:rPr lang="en-US" dirty="0"/>
              <a:t>Compile data on a population level, including:</a:t>
            </a:r>
          </a:p>
          <a:p>
            <a:pPr lvl="1"/>
            <a:r>
              <a:rPr lang="en-US" dirty="0"/>
              <a:t>Prevalence of certain diseases</a:t>
            </a:r>
          </a:p>
          <a:p>
            <a:pPr lvl="1"/>
            <a:r>
              <a:rPr lang="en-US" dirty="0"/>
              <a:t>Health risk factors</a:t>
            </a:r>
          </a:p>
          <a:p>
            <a:pPr lvl="1"/>
            <a:r>
              <a:rPr lang="en-US" dirty="0"/>
              <a:t>Health behaviors</a:t>
            </a:r>
          </a:p>
          <a:p>
            <a:pPr lvl="1"/>
            <a:r>
              <a:rPr lang="en-US" dirty="0"/>
              <a:t>Burden of diseases</a:t>
            </a:r>
          </a:p>
          <a:p>
            <a:pPr lvl="0"/>
            <a:r>
              <a:rPr lang="en-US" dirty="0"/>
              <a:t>State-level data on Alzheimer’s and dementia growing; yet data gaps remain</a:t>
            </a: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Surveillance &amp; Public Health</a:t>
            </a:r>
            <a:r>
              <a:rPr lang="en-US" sz="1800" baseline="80000" dirty="0"/>
              <a:t>8</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USA with states outlined&#10;" title="Image of USA"/>
          <p:cNvPicPr>
            <a:picLocks noChangeAspect="1"/>
          </p:cNvPicPr>
          <p:nvPr/>
        </p:nvPicPr>
        <p:blipFill>
          <a:blip r:embed="rId3"/>
          <a:stretch>
            <a:fillRect/>
          </a:stretch>
        </p:blipFill>
        <p:spPr>
          <a:xfrm>
            <a:off x="5366544" y="3058780"/>
            <a:ext cx="2819400" cy="1800225"/>
          </a:xfrm>
          <a:prstGeom prst="rect">
            <a:avLst/>
          </a:prstGeom>
        </p:spPr>
      </p:pic>
      <p:sp>
        <p:nvSpPr>
          <p:cNvPr id="54276" name="Content Placeholder 2"/>
          <p:cNvSpPr>
            <a:spLocks noGrp="1"/>
          </p:cNvSpPr>
          <p:nvPr>
            <p:ph idx="1"/>
          </p:nvPr>
        </p:nvSpPr>
        <p:spPr/>
        <p:txBody>
          <a:bodyPr/>
          <a:lstStyle/>
          <a:p>
            <a:pPr lvl="0"/>
            <a:r>
              <a:rPr lang="en-US" sz="2400" dirty="0"/>
              <a:t>Behavioral Risk Factor Surveillance System</a:t>
            </a:r>
            <a:br>
              <a:rPr lang="en-US" sz="2400" dirty="0"/>
            </a:br>
            <a:r>
              <a:rPr lang="en-US" sz="2400" dirty="0"/>
              <a:t>(BRFSS) – CDC</a:t>
            </a:r>
          </a:p>
          <a:p>
            <a:pPr lvl="1"/>
            <a:r>
              <a:rPr lang="en-US" dirty="0"/>
              <a:t>Health-related risk behaviors</a:t>
            </a:r>
          </a:p>
          <a:p>
            <a:pPr lvl="1"/>
            <a:r>
              <a:rPr lang="en-US" dirty="0"/>
              <a:t>Chronic health conditions</a:t>
            </a:r>
          </a:p>
          <a:p>
            <a:pPr lvl="1"/>
            <a:r>
              <a:rPr lang="en-US" dirty="0"/>
              <a:t>Use of preventive services</a:t>
            </a:r>
          </a:p>
          <a:p>
            <a:pPr lvl="0"/>
            <a:r>
              <a:rPr lang="en-US" sz="2400" dirty="0"/>
              <a:t>State-based data</a:t>
            </a:r>
          </a:p>
          <a:p>
            <a:pPr lvl="0"/>
            <a:r>
              <a:rPr lang="en-US" sz="2400" dirty="0"/>
              <a:t>Cognitive Decline module, Caregiver module</a:t>
            </a: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Behavioral Risk Factor Surveillance System (BRFSS)</a:t>
            </a:r>
            <a:r>
              <a:rPr lang="en-US" sz="1800" baseline="80000" dirty="0"/>
              <a:t>9</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pPr lvl="0"/>
            <a:r>
              <a:rPr lang="en-US" sz="2400" dirty="0"/>
              <a:t>Comprised of questions about:</a:t>
            </a:r>
          </a:p>
          <a:p>
            <a:pPr lvl="1"/>
            <a:r>
              <a:rPr lang="en-US" dirty="0"/>
              <a:t>Confusion or memory loss</a:t>
            </a:r>
          </a:p>
          <a:p>
            <a:pPr lvl="1"/>
            <a:r>
              <a:rPr lang="en-US" dirty="0"/>
              <a:t>Impact on daily activities</a:t>
            </a:r>
          </a:p>
          <a:p>
            <a:pPr lvl="1"/>
            <a:r>
              <a:rPr lang="en-US" dirty="0"/>
              <a:t>Need for assistance and caregiving</a:t>
            </a:r>
          </a:p>
          <a:p>
            <a:pPr lvl="1"/>
            <a:r>
              <a:rPr lang="en-US" dirty="0"/>
              <a:t>Discussions about memory with health care professional</a:t>
            </a:r>
          </a:p>
          <a:p>
            <a:pPr lvl="0"/>
            <a:r>
              <a:rPr lang="en-US" sz="2400" dirty="0"/>
              <a:t>52 states/territories have used at least once</a:t>
            </a:r>
          </a:p>
          <a:p>
            <a:pPr lvl="0"/>
            <a:endParaRPr lang="en-US" sz="2400" dirty="0"/>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BRFSS: Cognitive Decline Module</a:t>
            </a:r>
            <a:r>
              <a:rPr lang="en-US" sz="1800" baseline="80000" dirty="0"/>
              <a:t>10,11</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doctor writing notes on a chart" title="Image of doctor writing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297" y="2460097"/>
            <a:ext cx="3152616" cy="2101744"/>
          </a:xfrm>
          <a:prstGeom prst="rect">
            <a:avLst/>
          </a:prstGeom>
        </p:spPr>
      </p:pic>
      <p:sp>
        <p:nvSpPr>
          <p:cNvPr id="58371" name="Content Placeholder 2"/>
          <p:cNvSpPr>
            <a:spLocks noGrp="1"/>
          </p:cNvSpPr>
          <p:nvPr>
            <p:ph idx="1"/>
          </p:nvPr>
        </p:nvSpPr>
        <p:spPr>
          <a:xfrm>
            <a:off x="581192" y="2228003"/>
            <a:ext cx="4603456" cy="3630795"/>
          </a:xfrm>
        </p:spPr>
        <p:txBody>
          <a:bodyPr/>
          <a:lstStyle/>
          <a:p>
            <a:pPr lvl="0"/>
            <a:r>
              <a:rPr lang="en-US" sz="2400" dirty="0"/>
              <a:t>About 80% have at least one other chronic condition</a:t>
            </a:r>
          </a:p>
          <a:p>
            <a:pPr lvl="0"/>
            <a:r>
              <a:rPr lang="en-US" sz="2400" dirty="0"/>
              <a:t>More than 1/3 said cognitive issues interfered with ability to work, volunteer, engage socially  </a:t>
            </a:r>
          </a:p>
          <a:p>
            <a:pPr lvl="0"/>
            <a:r>
              <a:rPr lang="en-US" sz="2400" dirty="0"/>
              <a:t>Over 50% have not talked to a health care provider about memory problems</a:t>
            </a:r>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BRFSS AND SUBJECTIVE COGNITIVE DECLINE</a:t>
            </a:r>
            <a:r>
              <a:rPr lang="en-US" sz="1800" baseline="80000" dirty="0"/>
              <a:t>12,13</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pPr lvl="0"/>
            <a:r>
              <a:rPr lang="en-US" sz="2400" dirty="0"/>
              <a:t>Comprised of questions about:</a:t>
            </a:r>
          </a:p>
          <a:p>
            <a:pPr lvl="1"/>
            <a:r>
              <a:rPr lang="en-US" dirty="0"/>
              <a:t>Prevalence of caregiving and caregiving activities</a:t>
            </a:r>
          </a:p>
          <a:p>
            <a:pPr lvl="1"/>
            <a:r>
              <a:rPr lang="en-US" dirty="0"/>
              <a:t>Caregiver relationship to care recipient and health condition necessitating care</a:t>
            </a:r>
          </a:p>
          <a:p>
            <a:pPr lvl="1"/>
            <a:r>
              <a:rPr lang="en-US" dirty="0"/>
              <a:t>Scope of caregiving</a:t>
            </a:r>
          </a:p>
          <a:p>
            <a:pPr lvl="1"/>
            <a:r>
              <a:rPr lang="en-US" dirty="0"/>
              <a:t>Caregiver challenges</a:t>
            </a:r>
          </a:p>
          <a:p>
            <a:pPr lvl="0"/>
            <a:r>
              <a:rPr lang="en-US" sz="2400" dirty="0"/>
              <a:t>49 states/territories have used at least once</a:t>
            </a:r>
          </a:p>
          <a:p>
            <a:pPr lvl="0"/>
            <a:endParaRPr lang="en-US" dirty="0"/>
          </a:p>
        </p:txBody>
      </p:sp>
      <p:sp>
        <p:nvSpPr>
          <p:cNvPr id="2" name="Title 1"/>
          <p:cNvSpPr>
            <a:spLocks noGrp="1"/>
          </p:cNvSpPr>
          <p:nvPr>
            <p:ph type="title"/>
          </p:nvPr>
        </p:nvSpPr>
        <p:spPr>
          <a:xfrm>
            <a:off x="581025" y="696266"/>
            <a:ext cx="7989888" cy="1082675"/>
          </a:xfrm>
        </p:spPr>
        <p:txBody>
          <a:bodyPr/>
          <a:lstStyle/>
          <a:p>
            <a:pPr eaLnBrk="1" fontAlgn="auto" hangingPunct="1">
              <a:spcAft>
                <a:spcPts val="0"/>
              </a:spcAft>
              <a:defRPr/>
            </a:pPr>
            <a:r>
              <a:rPr lang="en-US" dirty="0"/>
              <a:t>BRFSS: CAREGIVER MODULE</a:t>
            </a:r>
            <a:r>
              <a:rPr lang="en-US" sz="1800" baseline="80000" dirty="0"/>
              <a:t>14</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16</a:t>
            </a:fld>
            <a:endParaRPr lang="en-US" dirty="0"/>
          </a:p>
        </p:txBody>
      </p:sp>
    </p:spTree>
    <p:extLst>
      <p:ext uri="{BB962C8B-B14F-4D97-AF65-F5344CB8AC3E}">
        <p14:creationId xmlns:p14="http://schemas.microsoft.com/office/powerpoint/2010/main" val="204213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middle age woman and older adult man. They are sitting at a table, holding holds. They look concerned. " title="Image of man and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456" y="2445900"/>
            <a:ext cx="2575152" cy="2059405"/>
          </a:xfrm>
          <a:prstGeom prst="rect">
            <a:avLst/>
          </a:prstGeom>
        </p:spPr>
      </p:pic>
      <p:sp>
        <p:nvSpPr>
          <p:cNvPr id="58371" name="Content Placeholder 2"/>
          <p:cNvSpPr>
            <a:spLocks noGrp="1"/>
          </p:cNvSpPr>
          <p:nvPr>
            <p:ph idx="1"/>
          </p:nvPr>
        </p:nvSpPr>
        <p:spPr>
          <a:xfrm>
            <a:off x="581191" y="2228003"/>
            <a:ext cx="5471265" cy="3630795"/>
          </a:xfrm>
        </p:spPr>
        <p:txBody>
          <a:bodyPr/>
          <a:lstStyle/>
          <a:p>
            <a:pPr lvl="0"/>
            <a:r>
              <a:rPr lang="en-US" dirty="0"/>
              <a:t>Typical dementia caregiver is a middle-aged woman, usually daughter/daughter-in-law, often still employed </a:t>
            </a:r>
          </a:p>
          <a:p>
            <a:pPr lvl="0"/>
            <a:r>
              <a:rPr lang="en-US" dirty="0"/>
              <a:t>Nearly 1/3 provide 20+ hours of care per week</a:t>
            </a:r>
          </a:p>
          <a:p>
            <a:pPr lvl="0"/>
            <a:r>
              <a:rPr lang="en-US" dirty="0"/>
              <a:t>Majority of care is personal care tasks  </a:t>
            </a:r>
          </a:p>
          <a:p>
            <a:pPr lvl="0"/>
            <a:r>
              <a:rPr lang="en-US" dirty="0"/>
              <a:t>Caregivers’ mental or physical health can be negatively impacted by strain of long-term caregiving</a:t>
            </a:r>
          </a:p>
        </p:txBody>
      </p:sp>
      <p:sp>
        <p:nvSpPr>
          <p:cNvPr id="2" name="Title 1"/>
          <p:cNvSpPr>
            <a:spLocks noGrp="1"/>
          </p:cNvSpPr>
          <p:nvPr>
            <p:ph type="title"/>
          </p:nvPr>
        </p:nvSpPr>
        <p:spPr/>
        <p:txBody>
          <a:bodyPr/>
          <a:lstStyle/>
          <a:p>
            <a:pPr eaLnBrk="1" fontAlgn="auto" hangingPunct="1">
              <a:spcAft>
                <a:spcPts val="0"/>
              </a:spcAft>
              <a:defRPr/>
            </a:pPr>
            <a:r>
              <a:rPr lang="en-US" dirty="0"/>
              <a:t>BRFSS: CAREGIVER MODULE findings</a:t>
            </a:r>
            <a:r>
              <a:rPr lang="en-US" sz="1800" baseline="80000" dirty="0"/>
              <a:t>15</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17</a:t>
            </a:fld>
            <a:endParaRPr lang="en-US" dirty="0"/>
          </a:p>
        </p:txBody>
      </p:sp>
    </p:spTree>
    <p:extLst>
      <p:ext uri="{BB962C8B-B14F-4D97-AF65-F5344CB8AC3E}">
        <p14:creationId xmlns:p14="http://schemas.microsoft.com/office/powerpoint/2010/main" val="85944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825" y="2484438"/>
            <a:ext cx="6345238" cy="3530600"/>
          </a:xfrm>
        </p:spPr>
        <p:txBody>
          <a:bodyPr rtlCol="0">
            <a:normAutofit/>
          </a:bodyPr>
          <a:lstStyle/>
          <a:p>
            <a:pPr marL="0" indent="0" algn="ctr" eaLnBrk="1" fontAlgn="auto" hangingPunct="1">
              <a:buFont typeface="Wingdings 2" panose="05020102010507070707" pitchFamily="18" charset="2"/>
              <a:buNone/>
              <a:defRPr/>
            </a:pPr>
            <a:endParaRPr lang="en-US" sz="3200" dirty="0"/>
          </a:p>
          <a:p>
            <a:pPr marL="0" indent="0" algn="ctr" eaLnBrk="1" fontAlgn="auto" hangingPunct="1">
              <a:buFont typeface="Wingdings 2" panose="05020102010507070707" pitchFamily="18" charset="2"/>
              <a:buNone/>
              <a:defRPr/>
            </a:pPr>
            <a:endParaRPr lang="en-US" sz="3200" dirty="0"/>
          </a:p>
          <a:p>
            <a:pPr marL="0" indent="0" algn="ctr">
              <a:buNone/>
            </a:pPr>
            <a:r>
              <a:rPr lang="en-US" sz="3200" dirty="0"/>
              <a:t>How could the </a:t>
            </a:r>
            <a:r>
              <a:rPr lang="en-US" sz="3200" b="1" dirty="0"/>
              <a:t>Cognitive Decline </a:t>
            </a:r>
            <a:r>
              <a:rPr lang="en-US" sz="3200" dirty="0"/>
              <a:t>and </a:t>
            </a:r>
            <a:r>
              <a:rPr lang="en-US" sz="3200" b="1" dirty="0"/>
              <a:t>Caregiver </a:t>
            </a:r>
            <a:r>
              <a:rPr lang="en-US" sz="3200" dirty="0"/>
              <a:t>data be used by state and local public health?</a:t>
            </a:r>
          </a:p>
        </p:txBody>
      </p:sp>
      <p:sp>
        <p:nvSpPr>
          <p:cNvPr id="4" name="Action Button: Help 3" descr="Question mark indicating discussion question" title="Question mark">
            <a:hlinkClick r:id="" action="ppaction://noaction" highlightClick="1"/>
          </p:cNvPr>
          <p:cNvSpPr/>
          <p:nvPr/>
        </p:nvSpPr>
        <p:spPr>
          <a:xfrm>
            <a:off x="3771900" y="2484438"/>
            <a:ext cx="1608138"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1</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bar chart, no data" title="Image of bar chart"/>
          <p:cNvPicPr>
            <a:picLocks noChangeAspect="1"/>
          </p:cNvPicPr>
          <p:nvPr/>
        </p:nvPicPr>
        <p:blipFill>
          <a:blip r:embed="rId3"/>
          <a:stretch>
            <a:fillRect/>
          </a:stretch>
        </p:blipFill>
        <p:spPr>
          <a:xfrm>
            <a:off x="6505349" y="4254073"/>
            <a:ext cx="2067151" cy="1653476"/>
          </a:xfrm>
          <a:prstGeom prst="rect">
            <a:avLst/>
          </a:prstGeom>
        </p:spPr>
      </p:pic>
      <p:sp>
        <p:nvSpPr>
          <p:cNvPr id="62468" name="Content Placeholder 2"/>
          <p:cNvSpPr>
            <a:spLocks noGrp="1"/>
          </p:cNvSpPr>
          <p:nvPr>
            <p:ph idx="1"/>
          </p:nvPr>
        </p:nvSpPr>
        <p:spPr/>
        <p:txBody>
          <a:bodyPr/>
          <a:lstStyle/>
          <a:p>
            <a:pPr lvl="0"/>
            <a:r>
              <a:rPr lang="en-US" dirty="0"/>
              <a:t>Understand impact and burden of Alzheimer’s on state level</a:t>
            </a:r>
          </a:p>
          <a:p>
            <a:pPr lvl="0"/>
            <a:r>
              <a:rPr lang="en-US" dirty="0"/>
              <a:t>Develop strategies to reduce risk</a:t>
            </a:r>
          </a:p>
          <a:p>
            <a:pPr lvl="0"/>
            <a:r>
              <a:rPr lang="en-US" dirty="0"/>
              <a:t>Design interventions to alleviate burden</a:t>
            </a:r>
          </a:p>
          <a:p>
            <a:pPr lvl="0"/>
            <a:r>
              <a:rPr lang="en-US" dirty="0"/>
              <a:t>Inform public policy and planning</a:t>
            </a:r>
          </a:p>
          <a:p>
            <a:pPr lvl="0"/>
            <a:r>
              <a:rPr lang="en-US" dirty="0"/>
              <a:t>Evaluate programs and policies</a:t>
            </a:r>
          </a:p>
          <a:p>
            <a:pPr lvl="0"/>
            <a:r>
              <a:rPr lang="en-US" dirty="0"/>
              <a:t>Educate the public and the health care community</a:t>
            </a:r>
          </a:p>
          <a:p>
            <a:pPr lvl="0"/>
            <a:r>
              <a:rPr lang="en-US" dirty="0"/>
              <a:t>Guide research</a:t>
            </a:r>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Use of Surveillance Data</a:t>
            </a:r>
            <a:r>
              <a:rPr lang="en-US" sz="1800" baseline="80000" dirty="0"/>
              <a:t>16</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lvl="0"/>
            <a:r>
              <a:rPr lang="en-US" sz="2100" dirty="0"/>
              <a:t>List 4 key ways that public health can respond to the Alzheimer’s disease epidemic</a:t>
            </a:r>
          </a:p>
          <a:p>
            <a:pPr lvl="0"/>
            <a:r>
              <a:rPr lang="en-US" sz="2100" dirty="0"/>
              <a:t>Describe surveillance/monitoring and how public health can apply it in response to Alzheimer’s </a:t>
            </a:r>
          </a:p>
          <a:p>
            <a:pPr lvl="0"/>
            <a:r>
              <a:rPr lang="en-US" sz="2100" dirty="0"/>
              <a:t>Name the 2 BRFSS modules that pertain to cognitive decline and caregiving</a:t>
            </a:r>
          </a:p>
          <a:p>
            <a:pPr lvl="0"/>
            <a:r>
              <a:rPr lang="en-US" sz="2100" dirty="0"/>
              <a:t>Describe risk reduction and how public health can apply it to Alzheimer’s </a:t>
            </a:r>
          </a:p>
          <a:p>
            <a:pPr lvl="0"/>
            <a:r>
              <a:rPr lang="en-US" sz="2100" dirty="0"/>
              <a:t>Explain why it is important to promote early detection of Alzheimer’s </a:t>
            </a:r>
          </a:p>
        </p:txBody>
      </p:sp>
      <p:sp>
        <p:nvSpPr>
          <p:cNvPr id="2" name="Title 1"/>
          <p:cNvSpPr>
            <a:spLocks noGrp="1"/>
          </p:cNvSpPr>
          <p:nvPr>
            <p:ph type="title"/>
          </p:nvPr>
        </p:nvSpPr>
        <p:spPr/>
        <p:txBody>
          <a:bodyPr/>
          <a:lstStyle/>
          <a:p>
            <a:pPr eaLnBrk="1" fontAlgn="auto" hangingPunct="1">
              <a:spcAft>
                <a:spcPts val="0"/>
              </a:spcAft>
              <a:defRPr/>
            </a:pPr>
            <a:r>
              <a:rPr lang="en-US" dirty="0"/>
              <a:t>Learning Objectives</a:t>
            </a:r>
          </a:p>
        </p:txBody>
      </p:sp>
      <p:sp>
        <p:nvSpPr>
          <p:cNvPr id="4" name="Slide Number Placeholder 3"/>
          <p:cNvSpPr>
            <a:spLocks noGrp="1"/>
          </p:cNvSpPr>
          <p:nvPr>
            <p:ph type="sldNum" sz="quarter" idx="12"/>
          </p:nvPr>
        </p:nvSpPr>
        <p:spPr/>
        <p:txBody>
          <a:bodyPr/>
          <a:lstStyle/>
          <a:p>
            <a:pPr>
              <a:defRPr/>
            </a:pPr>
            <a:fld id="{C525668C-27BA-45C8-A2CB-2C16F146A6A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Public health impact: risk reduction &amp; primary prevention</a:t>
            </a:r>
          </a:p>
        </p:txBody>
      </p:sp>
      <p:sp>
        <p:nvSpPr>
          <p:cNvPr id="5" name="Slide Number Placeholder 4"/>
          <p:cNvSpPr>
            <a:spLocks noGrp="1"/>
          </p:cNvSpPr>
          <p:nvPr>
            <p:ph type="sldNum" sz="quarter" idx="12"/>
          </p:nvPr>
        </p:nvSpPr>
        <p:spPr/>
        <p:txBody>
          <a:bodyPr/>
          <a:lstStyle/>
          <a:p>
            <a:pPr>
              <a:defRPr/>
            </a:pPr>
            <a:fld id="{B6545B9D-F995-4717-95A6-684E03194EAC}"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Content Placeholder 2"/>
          <p:cNvSpPr>
            <a:spLocks noGrp="1"/>
          </p:cNvSpPr>
          <p:nvPr>
            <p:ph idx="1"/>
          </p:nvPr>
        </p:nvSpPr>
        <p:spPr/>
        <p:txBody>
          <a:bodyPr/>
          <a:lstStyle/>
          <a:p>
            <a:pPr lvl="0"/>
            <a:r>
              <a:rPr lang="en-US" sz="2400" dirty="0"/>
              <a:t>Designed to prevent a disease or condition from developing in a population</a:t>
            </a:r>
          </a:p>
          <a:p>
            <a:pPr lvl="0"/>
            <a:r>
              <a:rPr lang="en-US" sz="2400" dirty="0"/>
              <a:t>Causes of Alzheimer’s not fully understood</a:t>
            </a:r>
          </a:p>
          <a:p>
            <a:pPr lvl="0"/>
            <a:r>
              <a:rPr lang="en-US" sz="2400" dirty="0"/>
              <a:t>Primary prevention for Alzheimer’s:</a:t>
            </a:r>
          </a:p>
          <a:p>
            <a:pPr lvl="1"/>
            <a:r>
              <a:rPr lang="en-US" dirty="0"/>
              <a:t>Risk reduction</a:t>
            </a:r>
          </a:p>
          <a:p>
            <a:pPr lvl="1"/>
            <a:r>
              <a:rPr lang="en-US" dirty="0"/>
              <a:t>Promotion of cognitive health</a:t>
            </a:r>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Primary Prevention</a:t>
            </a:r>
            <a:r>
              <a:rPr lang="en-US" sz="1800" baseline="80000" dirty="0"/>
              <a:t>17</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a:buNone/>
            </a:pPr>
            <a:r>
              <a:rPr lang="en-US" sz="3600" dirty="0"/>
              <a:t>What are risk factors for Alzheimer’s and other dementias that could be modified or reduced?</a:t>
            </a:r>
          </a:p>
        </p:txBody>
      </p:sp>
      <p:sp>
        <p:nvSpPr>
          <p:cNvPr id="4" name="Action Button: Help 3" descr="Question mark indicating discussion question" title="Question mark">
            <a:hlinkClick r:id="" action="ppaction://noaction" highlightClick="1"/>
          </p:cNvPr>
          <p:cNvSpPr/>
          <p:nvPr/>
        </p:nvSpPr>
        <p:spPr>
          <a:xfrm>
            <a:off x="3771900" y="2460625"/>
            <a:ext cx="1608138"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2</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black and yellow caution triangle" title="Image of caution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526" y="3493008"/>
            <a:ext cx="2178939" cy="1920240"/>
          </a:xfrm>
          <a:prstGeom prst="rect">
            <a:avLst/>
          </a:prstGeom>
        </p:spPr>
      </p:pic>
      <p:sp>
        <p:nvSpPr>
          <p:cNvPr id="70660" name="Content Placeholder 2"/>
          <p:cNvSpPr>
            <a:spLocks noGrp="1"/>
          </p:cNvSpPr>
          <p:nvPr>
            <p:ph idx="1"/>
          </p:nvPr>
        </p:nvSpPr>
        <p:spPr/>
        <p:txBody>
          <a:bodyPr/>
          <a:lstStyle/>
          <a:p>
            <a:pPr lvl="0"/>
            <a:r>
              <a:rPr lang="en-US" sz="2400" dirty="0"/>
              <a:t>Traumatic brain injury</a:t>
            </a:r>
          </a:p>
          <a:p>
            <a:pPr lvl="0"/>
            <a:r>
              <a:rPr lang="en-US" sz="2400" dirty="0"/>
              <a:t>Risk remains for years after original injury</a:t>
            </a:r>
          </a:p>
          <a:p>
            <a:pPr lvl="0"/>
            <a:r>
              <a:rPr lang="en-US" sz="2400" dirty="0"/>
              <a:t>Prevention efforts include:</a:t>
            </a:r>
          </a:p>
          <a:p>
            <a:pPr lvl="1"/>
            <a:r>
              <a:rPr lang="en-US" dirty="0"/>
              <a:t>Seat belt use</a:t>
            </a:r>
          </a:p>
          <a:p>
            <a:pPr lvl="1"/>
            <a:r>
              <a:rPr lang="en-US" dirty="0"/>
              <a:t>Use of helmets</a:t>
            </a:r>
          </a:p>
          <a:p>
            <a:pPr lvl="1"/>
            <a:r>
              <a:rPr lang="en-US" dirty="0"/>
              <a:t>Falls prevention</a:t>
            </a:r>
          </a:p>
          <a:p>
            <a:pPr lvl="1"/>
            <a:endParaRPr lang="en-US" dirty="0"/>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Risk Reduction: Head Trauma</a:t>
            </a:r>
            <a:r>
              <a:rPr lang="en-US" sz="1800" baseline="80000" dirty="0"/>
              <a:t>18,19</a:t>
            </a:r>
            <a:endParaRPr lang="en-US" sz="2000" baseline="80000" dirty="0"/>
          </a:p>
        </p:txBody>
      </p:sp>
      <p:sp>
        <p:nvSpPr>
          <p:cNvPr id="4" name="Slide Number Placeholder 3"/>
          <p:cNvSpPr>
            <a:spLocks noGrp="1"/>
          </p:cNvSpPr>
          <p:nvPr>
            <p:ph type="sldNum" sz="quarter" idx="12"/>
          </p:nvPr>
        </p:nvSpPr>
        <p:spPr/>
        <p:txBody>
          <a:bodyPr/>
          <a:lstStyle/>
          <a:p>
            <a:pPr>
              <a:defRPr/>
            </a:pPr>
            <a:fld id="{C525668C-27BA-45C8-A2CB-2C16F146A6AF}"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row of fresh vegetables in baskets at a store. " title="Image of fresh veget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87" y="3258901"/>
            <a:ext cx="3233057" cy="2155371"/>
          </a:xfrm>
          <a:prstGeom prst="rect">
            <a:avLst/>
          </a:prstGeom>
        </p:spPr>
      </p:pic>
      <p:sp>
        <p:nvSpPr>
          <p:cNvPr id="3" name="Content Placeholder 2"/>
          <p:cNvSpPr>
            <a:spLocks noGrp="1"/>
          </p:cNvSpPr>
          <p:nvPr>
            <p:ph idx="1"/>
          </p:nvPr>
        </p:nvSpPr>
        <p:spPr/>
        <p:txBody>
          <a:bodyPr rtlCol="0">
            <a:normAutofit/>
          </a:bodyPr>
          <a:lstStyle/>
          <a:p>
            <a:pPr lvl="0"/>
            <a:r>
              <a:rPr lang="en-US" sz="2400" dirty="0"/>
              <a:t>Close link between heart health and brain health</a:t>
            </a:r>
          </a:p>
          <a:p>
            <a:pPr lvl="0"/>
            <a:r>
              <a:rPr lang="en-US" sz="2400" dirty="0"/>
              <a:t> Modifying cardiovascular risk:</a:t>
            </a:r>
          </a:p>
          <a:p>
            <a:pPr lvl="1"/>
            <a:r>
              <a:rPr lang="en-US" dirty="0"/>
              <a:t>Quit smoking</a:t>
            </a:r>
          </a:p>
          <a:p>
            <a:pPr lvl="1"/>
            <a:r>
              <a:rPr lang="en-US" dirty="0"/>
              <a:t>Diet (DASH, Mediterranean, MIND)</a:t>
            </a:r>
          </a:p>
          <a:p>
            <a:pPr lvl="1"/>
            <a:r>
              <a:rPr lang="en-US" dirty="0"/>
              <a:t>Physical activity</a:t>
            </a:r>
          </a:p>
          <a:p>
            <a:pPr lvl="1"/>
            <a:endParaRPr lang="en-US" dirty="0"/>
          </a:p>
          <a:p>
            <a:pPr lvl="1"/>
            <a:endParaRPr lang="en-US" dirty="0"/>
          </a:p>
          <a:p>
            <a:pPr marL="324000" lvl="1" indent="0" eaLnBrk="1" fontAlgn="auto" hangingPunct="1">
              <a:buNone/>
              <a:defRPr/>
            </a:pPr>
            <a:endParaRPr lang="en-US" sz="14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Risk Reduction: Heart Health</a:t>
            </a:r>
            <a:r>
              <a:rPr lang="en-US" sz="1800" baseline="80000" dirty="0"/>
              <a:t>20,21,22,23</a:t>
            </a:r>
            <a:endParaRPr lang="en-US" sz="2000" baseline="80000" dirty="0"/>
          </a:p>
        </p:txBody>
      </p:sp>
      <p:sp>
        <p:nvSpPr>
          <p:cNvPr id="4" name="Slide Number Placeholder 3"/>
          <p:cNvSpPr>
            <a:spLocks noGrp="1"/>
          </p:cNvSpPr>
          <p:nvPr>
            <p:ph type="sldNum" sz="quarter" idx="12"/>
          </p:nvPr>
        </p:nvSpPr>
        <p:spPr/>
        <p:txBody>
          <a:bodyPr/>
          <a:lstStyle/>
          <a:p>
            <a:pPr>
              <a:defRPr/>
            </a:pPr>
            <a:fld id="{C525668C-27BA-45C8-A2CB-2C16F146A6AF}"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woman walking in nature. She is wearing a blue baseball cap and red jacket. " title="Image of woman walking"/>
          <p:cNvPicPr>
            <a:picLocks noChangeAspect="1"/>
          </p:cNvPicPr>
          <p:nvPr/>
        </p:nvPicPr>
        <p:blipFill rotWithShape="1">
          <a:blip r:embed="rId3">
            <a:extLst>
              <a:ext uri="{28A0092B-C50C-407E-A947-70E740481C1C}">
                <a14:useLocalDpi xmlns:a14="http://schemas.microsoft.com/office/drawing/2010/main" val="0"/>
              </a:ext>
            </a:extLst>
          </a:blip>
          <a:srcRect l="27600"/>
          <a:stretch/>
        </p:blipFill>
        <p:spPr>
          <a:xfrm>
            <a:off x="5341239" y="3450050"/>
            <a:ext cx="2459736" cy="2264950"/>
          </a:xfrm>
          <a:prstGeom prst="rect">
            <a:avLst/>
          </a:prstGeom>
        </p:spPr>
      </p:pic>
      <p:sp>
        <p:nvSpPr>
          <p:cNvPr id="74756" name="Content Placeholder 2"/>
          <p:cNvSpPr>
            <a:spLocks noGrp="1"/>
          </p:cNvSpPr>
          <p:nvPr>
            <p:ph idx="1"/>
          </p:nvPr>
        </p:nvSpPr>
        <p:spPr/>
        <p:txBody>
          <a:bodyPr/>
          <a:lstStyle/>
          <a:p>
            <a:pPr lvl="0"/>
            <a:r>
              <a:rPr lang="en-US" sz="2400" dirty="0"/>
              <a:t>Prevent onset of or effectively manage conditions that can increase risk for Alzheimer’s </a:t>
            </a:r>
          </a:p>
          <a:p>
            <a:pPr lvl="1"/>
            <a:r>
              <a:rPr lang="en-US" dirty="0"/>
              <a:t>High blood pressure (hypertension)</a:t>
            </a:r>
          </a:p>
          <a:p>
            <a:pPr lvl="1"/>
            <a:r>
              <a:rPr lang="en-US" dirty="0"/>
              <a:t>Diabetes</a:t>
            </a:r>
          </a:p>
          <a:p>
            <a:pPr lvl="1"/>
            <a:r>
              <a:rPr lang="en-US" dirty="0"/>
              <a:t>Midlife obesity</a:t>
            </a: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Risk Reduction: Avoidance/Management</a:t>
            </a:r>
            <a:r>
              <a:rPr lang="en-US" sz="1800" baseline="80000" dirty="0"/>
              <a:t>24,25</a:t>
            </a:r>
            <a:r>
              <a:rPr lang="en-US" dirty="0"/>
              <a:t> </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older Asian man playing chess with younger person" title="Image of older Asian man playing chess with younger person"/>
          <p:cNvPicPr>
            <a:picLocks noChangeAspect="1"/>
          </p:cNvPicPr>
          <p:nvPr/>
        </p:nvPicPr>
        <p:blipFill rotWithShape="1">
          <a:blip r:embed="rId3"/>
          <a:srcRect l="2158" r="3659" b="4669"/>
          <a:stretch/>
        </p:blipFill>
        <p:spPr>
          <a:xfrm>
            <a:off x="5457400" y="2328587"/>
            <a:ext cx="2756897" cy="1859977"/>
          </a:xfrm>
          <a:prstGeom prst="rect">
            <a:avLst/>
          </a:prstGeom>
          <a:ln w="38100" cmpd="sng">
            <a:solidFill>
              <a:srgbClr val="7F7F7F"/>
            </a:solidFill>
          </a:ln>
        </p:spPr>
      </p:pic>
      <p:sp>
        <p:nvSpPr>
          <p:cNvPr id="76804" name="Content Placeholder 2"/>
          <p:cNvSpPr>
            <a:spLocks noGrp="1"/>
          </p:cNvSpPr>
          <p:nvPr>
            <p:ph idx="1"/>
          </p:nvPr>
        </p:nvSpPr>
        <p:spPr/>
        <p:txBody>
          <a:bodyPr/>
          <a:lstStyle/>
          <a:p>
            <a:pPr lvl="0"/>
            <a:r>
              <a:rPr lang="en-US" sz="2400" dirty="0"/>
              <a:t>Mental activity:</a:t>
            </a:r>
          </a:p>
          <a:p>
            <a:pPr lvl="1"/>
            <a:r>
              <a:rPr lang="en-US" dirty="0"/>
              <a:t>Learning new information and skills</a:t>
            </a:r>
          </a:p>
          <a:p>
            <a:pPr lvl="1"/>
            <a:r>
              <a:rPr lang="en-US" dirty="0"/>
              <a:t>Volunteering</a:t>
            </a:r>
          </a:p>
          <a:p>
            <a:pPr lvl="1"/>
            <a:r>
              <a:rPr lang="en-US" dirty="0"/>
              <a:t>Reading</a:t>
            </a:r>
          </a:p>
          <a:p>
            <a:pPr lvl="1"/>
            <a:r>
              <a:rPr lang="en-US" dirty="0"/>
              <a:t>Playing challenging games</a:t>
            </a:r>
          </a:p>
          <a:p>
            <a:pPr lvl="0"/>
            <a:r>
              <a:rPr lang="en-US" sz="2400" dirty="0"/>
              <a:t>Social connections (friends, social groups, volunteering)</a:t>
            </a:r>
          </a:p>
          <a:p>
            <a:pPr lvl="0"/>
            <a:endParaRPr lang="en-US" sz="2400" dirty="0"/>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Risk Reduction: Active Brain</a:t>
            </a:r>
            <a:r>
              <a:rPr lang="en-US" sz="1800" baseline="80000" dirty="0"/>
              <a:t>26,27</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825" y="2497138"/>
            <a:ext cx="6345238" cy="35306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r>
              <a:rPr lang="en-US" sz="3900" dirty="0"/>
              <a:t>How could public health play a role in promoting risk reduction and cognitive health?</a:t>
            </a:r>
          </a:p>
        </p:txBody>
      </p:sp>
      <p:sp>
        <p:nvSpPr>
          <p:cNvPr id="4" name="Action Button: Help 3" descr="Question mark indicating discussion question" title="Question mark">
            <a:hlinkClick r:id="" action="ppaction://noaction" highlightClick="1"/>
          </p:cNvPr>
          <p:cNvSpPr/>
          <p:nvPr/>
        </p:nvSpPr>
        <p:spPr>
          <a:xfrm>
            <a:off x="3762375" y="2497138"/>
            <a:ext cx="1606550" cy="1438275"/>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3</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frican American man and woman on bicycles, fastening helmets&#10;" title="Image of man and woman on bicycles"/>
          <p:cNvPicPr>
            <a:picLocks noChangeAspect="1"/>
          </p:cNvPicPr>
          <p:nvPr/>
        </p:nvPicPr>
        <p:blipFill>
          <a:blip r:embed="rId3"/>
          <a:stretch>
            <a:fillRect/>
          </a:stretch>
        </p:blipFill>
        <p:spPr>
          <a:xfrm>
            <a:off x="5942238" y="3980195"/>
            <a:ext cx="2443922" cy="1623047"/>
          </a:xfrm>
          <a:prstGeom prst="rect">
            <a:avLst/>
          </a:prstGeom>
          <a:ln w="38100" cmpd="sng">
            <a:solidFill>
              <a:schemeClr val="tx1"/>
            </a:solidFill>
          </a:ln>
        </p:spPr>
      </p:pic>
      <p:pic>
        <p:nvPicPr>
          <p:cNvPr id="6" name="Picture 5" descr="Image of rad and black sign that reads &quot;thank you! for not smoking.&quot;" title="Image of no smoking sign"/>
          <p:cNvPicPr>
            <a:picLocks noChangeAspect="1"/>
          </p:cNvPicPr>
          <p:nvPr/>
        </p:nvPicPr>
        <p:blipFill rotWithShape="1">
          <a:blip r:embed="rId4">
            <a:extLst>
              <a:ext uri="{28A0092B-C50C-407E-A947-70E740481C1C}">
                <a14:useLocalDpi xmlns:a14="http://schemas.microsoft.com/office/drawing/2010/main" val="0"/>
              </a:ext>
            </a:extLst>
          </a:blip>
          <a:srcRect t="13855" b="14637"/>
          <a:stretch/>
        </p:blipFill>
        <p:spPr>
          <a:xfrm>
            <a:off x="4236675" y="3918203"/>
            <a:ext cx="1221579" cy="1747029"/>
          </a:xfrm>
          <a:prstGeom prst="rect">
            <a:avLst/>
          </a:prstGeom>
        </p:spPr>
      </p:pic>
      <p:sp>
        <p:nvSpPr>
          <p:cNvPr id="3" name="Content Placeholder 2"/>
          <p:cNvSpPr>
            <a:spLocks noGrp="1"/>
          </p:cNvSpPr>
          <p:nvPr>
            <p:ph idx="1"/>
          </p:nvPr>
        </p:nvSpPr>
        <p:spPr/>
        <p:txBody>
          <a:bodyPr rtlCol="0">
            <a:normAutofit/>
          </a:bodyPr>
          <a:lstStyle/>
          <a:p>
            <a:pPr lvl="0"/>
            <a:r>
              <a:rPr lang="en-US" sz="2400" dirty="0"/>
              <a:t>Health education and promotion campaigns</a:t>
            </a:r>
          </a:p>
          <a:p>
            <a:pPr lvl="1"/>
            <a:r>
              <a:rPr lang="en-US" dirty="0"/>
              <a:t>Brain and cardiovascular health</a:t>
            </a:r>
          </a:p>
          <a:p>
            <a:pPr lvl="1"/>
            <a:r>
              <a:rPr lang="en-US" dirty="0"/>
              <a:t>Detection/treatment of diabetes and high blood pressure</a:t>
            </a:r>
          </a:p>
          <a:p>
            <a:pPr lvl="1"/>
            <a:r>
              <a:rPr lang="en-US" dirty="0"/>
              <a:t>Smoking cessation</a:t>
            </a:r>
          </a:p>
          <a:p>
            <a:pPr lvl="0"/>
            <a:r>
              <a:rPr lang="en-US" sz="2400" dirty="0"/>
              <a:t>Programs and policies</a:t>
            </a:r>
          </a:p>
          <a:p>
            <a:pPr lvl="1"/>
            <a:r>
              <a:rPr lang="en-US" dirty="0"/>
              <a:t>Injury prevention</a:t>
            </a:r>
          </a:p>
          <a:p>
            <a:pPr lvl="1"/>
            <a:r>
              <a:rPr lang="en-US" dirty="0"/>
              <a:t>Cardiovascular health</a:t>
            </a:r>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Risk Reduction: public health interventions</a:t>
            </a:r>
            <a:r>
              <a:rPr lang="en-US" sz="1800" baseline="80000" dirty="0"/>
              <a:t>28</a:t>
            </a:r>
            <a:r>
              <a:rPr lang="en-US" dirty="0"/>
              <a:t> </a:t>
            </a:r>
          </a:p>
        </p:txBody>
      </p:sp>
      <p:sp>
        <p:nvSpPr>
          <p:cNvPr id="4" name="Slide Number Placeholder 3"/>
          <p:cNvSpPr>
            <a:spLocks noGrp="1"/>
          </p:cNvSpPr>
          <p:nvPr>
            <p:ph type="sldNum" sz="quarter" idx="12"/>
          </p:nvPr>
        </p:nvSpPr>
        <p:spPr/>
        <p:txBody>
          <a:bodyPr/>
          <a:lstStyle/>
          <a:p>
            <a:pPr>
              <a:defRPr/>
            </a:pPr>
            <a:fld id="{C525668C-27BA-45C8-A2CB-2C16F146A6AF}"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Public health Impact: early detection &amp; diagnosis</a:t>
            </a:r>
          </a:p>
        </p:txBody>
      </p:sp>
      <p:sp>
        <p:nvSpPr>
          <p:cNvPr id="5" name="Slide Number Placeholder 4"/>
          <p:cNvSpPr>
            <a:spLocks noGrp="1"/>
          </p:cNvSpPr>
          <p:nvPr>
            <p:ph type="sldNum" sz="quarter" idx="12"/>
          </p:nvPr>
        </p:nvSpPr>
        <p:spPr/>
        <p:txBody>
          <a:bodyPr/>
          <a:lstStyle/>
          <a:p>
            <a:pPr>
              <a:defRPr/>
            </a:pPr>
            <a:fld id="{B6545B9D-F995-4717-95A6-684E03194EAC}"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rtlCol="0">
            <a:noAutofit/>
          </a:bodyPr>
          <a:lstStyle/>
          <a:p>
            <a:pPr lvl="0"/>
            <a:r>
              <a:rPr lang="en-US" sz="2200" dirty="0"/>
              <a:t>Dementia is a decline in mental ability that interferes with daily life</a:t>
            </a:r>
          </a:p>
          <a:p>
            <a:pPr lvl="0"/>
            <a:r>
              <a:rPr lang="en-US" sz="2200" dirty="0"/>
              <a:t>Alzheimer’s disease is the most common form of dementia</a:t>
            </a:r>
          </a:p>
          <a:p>
            <a:pPr lvl="1"/>
            <a:r>
              <a:rPr lang="en-US" sz="2200" dirty="0"/>
              <a:t>Progressive loss of memory and brain function</a:t>
            </a:r>
          </a:p>
          <a:p>
            <a:pPr lvl="1"/>
            <a:r>
              <a:rPr lang="en-US" sz="2200" dirty="0"/>
              <a:t>Requires increasing aid and assistance</a:t>
            </a:r>
          </a:p>
          <a:p>
            <a:pPr lvl="1"/>
            <a:r>
              <a:rPr lang="en-US" sz="2200" dirty="0"/>
              <a:t>No cure and limited treatment options</a:t>
            </a:r>
          </a:p>
          <a:p>
            <a:pPr lvl="0"/>
            <a:r>
              <a:rPr lang="en-US" sz="2200" dirty="0"/>
              <a:t>Huge financial and emotional burden</a:t>
            </a:r>
          </a:p>
          <a:p>
            <a:pPr lvl="0"/>
            <a:r>
              <a:rPr lang="en-US" sz="2200" dirty="0"/>
              <a:t>Public health plays important role in addressing Alzheimer’s disease </a:t>
            </a:r>
          </a:p>
          <a:p>
            <a:pPr lvl="0"/>
            <a:endParaRPr lang="en-US" sz="2200" dirty="0"/>
          </a:p>
        </p:txBody>
      </p:sp>
      <p:sp>
        <p:nvSpPr>
          <p:cNvPr id="4" name="Title 3"/>
          <p:cNvSpPr>
            <a:spLocks noGrp="1"/>
          </p:cNvSpPr>
          <p:nvPr>
            <p:ph type="title"/>
          </p:nvPr>
        </p:nvSpPr>
        <p:spPr/>
        <p:txBody>
          <a:bodyPr>
            <a:noAutofit/>
          </a:bodyPr>
          <a:lstStyle/>
          <a:p>
            <a:pPr eaLnBrk="1" fontAlgn="auto" hangingPunct="1">
              <a:spcAft>
                <a:spcPts val="0"/>
              </a:spcAft>
              <a:defRPr/>
            </a:pPr>
            <a:r>
              <a:rPr lang="en-US" sz="3200" dirty="0"/>
              <a:t>Introduction: Dementia &amp; </a:t>
            </a:r>
            <a:br>
              <a:rPr lang="en-US" sz="3200" dirty="0"/>
            </a:br>
            <a:r>
              <a:rPr lang="en-US" sz="3200" dirty="0"/>
              <a:t>Alzheimer’s Disease</a:t>
            </a:r>
            <a:r>
              <a:rPr lang="en-US" sz="1800" baseline="80000" dirty="0"/>
              <a:t>1</a:t>
            </a:r>
            <a:endParaRPr lang="en-US" sz="2000" baseline="80000" dirty="0"/>
          </a:p>
        </p:txBody>
      </p:sp>
      <p:sp>
        <p:nvSpPr>
          <p:cNvPr id="6" name="Slide Number Placeholder 3"/>
          <p:cNvSpPr txBox="1">
            <a:spLocks/>
          </p:cNvSpPr>
          <p:nvPr/>
        </p:nvSpPr>
        <p:spPr bwMode="auto">
          <a:xfrm>
            <a:off x="7800975" y="5956300"/>
            <a:ext cx="7699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Gill Sans MT" panose="020B0502020104020203"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Gill Sans MT" panose="020B0502020104020203" pitchFamily="34"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8784C7"/>
                </a:solidFill>
                <a:effectLst/>
                <a:uLnTx/>
                <a:uFillTx/>
                <a:latin typeface="Gill Sans MT" panose="020B0502020104020203" pitchFamily="34" charset="0"/>
                <a:ea typeface="+mn-ea"/>
                <a:cs typeface="+mn-cs"/>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doctor's hands pointing to a computer screen and the closed hands of a patient facing the doctor." title="Image of hands of doctor and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38" y="3028705"/>
            <a:ext cx="3912372" cy="2314820"/>
          </a:xfrm>
          <a:prstGeom prst="rect">
            <a:avLst/>
          </a:prstGeom>
        </p:spPr>
      </p:pic>
      <p:sp>
        <p:nvSpPr>
          <p:cNvPr id="87044" name="Content Placeholder 2"/>
          <p:cNvSpPr>
            <a:spLocks noGrp="1"/>
          </p:cNvSpPr>
          <p:nvPr>
            <p:ph idx="1"/>
          </p:nvPr>
        </p:nvSpPr>
        <p:spPr/>
        <p:txBody>
          <a:bodyPr/>
          <a:lstStyle/>
          <a:p>
            <a:pPr lvl="0"/>
            <a:r>
              <a:rPr lang="en-US" sz="2400" dirty="0"/>
              <a:t>Access to treatment and services</a:t>
            </a:r>
          </a:p>
          <a:p>
            <a:pPr lvl="0"/>
            <a:r>
              <a:rPr lang="en-US" sz="2400" dirty="0"/>
              <a:t>Planning</a:t>
            </a:r>
          </a:p>
          <a:p>
            <a:pPr lvl="0"/>
            <a:r>
              <a:rPr lang="en-US" sz="2400" dirty="0"/>
              <a:t>Potentially reversible causes</a:t>
            </a:r>
          </a:p>
          <a:p>
            <a:pPr lvl="0"/>
            <a:r>
              <a:rPr lang="en-US" sz="2400" dirty="0"/>
              <a:t>Clinical trials</a:t>
            </a:r>
          </a:p>
          <a:p>
            <a:pPr lvl="0"/>
            <a:endParaRPr lang="en-US" dirty="0"/>
          </a:p>
          <a:p>
            <a:pPr lvl="0"/>
            <a:endParaRPr lang="en-US" dirty="0"/>
          </a:p>
          <a:p>
            <a:pPr lvl="0"/>
            <a:endParaRPr lang="en-US" dirty="0"/>
          </a:p>
          <a:p>
            <a:pPr marL="0" indent="0" eaLnBrk="1" hangingPunct="1">
              <a:spcAft>
                <a:spcPts val="1200"/>
              </a:spcAft>
              <a:buNone/>
            </a:pPr>
            <a:endParaRPr lang="en-US" sz="1100" dirty="0">
              <a:ea typeface="Cambria" panose="02040503050406030204" pitchFamily="18" charset="0"/>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Why Promote Early Detection?</a:t>
            </a:r>
            <a:r>
              <a:rPr lang="en-US" sz="1800" baseline="80000" dirty="0"/>
              <a:t>30,31,32,33</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81025" y="2227263"/>
            <a:ext cx="7989888" cy="3632200"/>
          </a:xfrm>
        </p:spPr>
        <p:txBody>
          <a:bodyPr rtlCol="0">
            <a:normAutofit/>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a:buNone/>
            </a:pPr>
            <a:r>
              <a:rPr lang="en-US" sz="3600" dirty="0"/>
              <a:t>Would you want to know if you had Alzheimer’s?  Why or why not?</a:t>
            </a:r>
          </a:p>
        </p:txBody>
      </p:sp>
      <p:sp>
        <p:nvSpPr>
          <p:cNvPr id="5" name="Action Button: Help 4" descr="Question mark indicating discussion question" title="Question mark">
            <a:hlinkClick r:id="" action="ppaction://noaction" highlightClick="1"/>
          </p:cNvPr>
          <p:cNvSpPr/>
          <p:nvPr/>
        </p:nvSpPr>
        <p:spPr>
          <a:xfrm>
            <a:off x="3762375" y="22860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4</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lvl="0"/>
            <a:r>
              <a:rPr lang="en-US" sz="2400" dirty="0"/>
              <a:t>Many people with Alzheimer’s and other dementias either:</a:t>
            </a:r>
          </a:p>
          <a:p>
            <a:pPr lvl="1"/>
            <a:r>
              <a:rPr lang="en-US" dirty="0"/>
              <a:t>Have not been diagnosed</a:t>
            </a:r>
          </a:p>
          <a:p>
            <a:pPr lvl="1"/>
            <a:r>
              <a:rPr lang="en-US" dirty="0"/>
              <a:t>Have a diagnosis but have not been made aware </a:t>
            </a:r>
          </a:p>
          <a:p>
            <a:pPr lvl="0"/>
            <a:r>
              <a:rPr lang="en-US" sz="2400" dirty="0"/>
              <a:t>Fear of Alzheimer’s and/or lack of knowledge about cognitive decline by individuals</a:t>
            </a:r>
          </a:p>
          <a:p>
            <a:pPr lvl="0"/>
            <a:r>
              <a:rPr lang="en-US" sz="2400" dirty="0"/>
              <a:t>Only 35% aware of diagnosis, yet vast majority say they’d want to know </a:t>
            </a:r>
          </a:p>
          <a:p>
            <a:pPr lvl="0"/>
            <a:r>
              <a:rPr lang="en-US" sz="2400" dirty="0"/>
              <a:t>Health care disparities</a:t>
            </a:r>
          </a:p>
        </p:txBody>
      </p:sp>
      <p:sp>
        <p:nvSpPr>
          <p:cNvPr id="2" name="Title 1"/>
          <p:cNvSpPr>
            <a:spLocks noGrp="1"/>
          </p:cNvSpPr>
          <p:nvPr>
            <p:ph type="title"/>
          </p:nvPr>
        </p:nvSpPr>
        <p:spPr/>
        <p:txBody>
          <a:bodyPr/>
          <a:lstStyle/>
          <a:p>
            <a:pPr eaLnBrk="1" fontAlgn="auto" hangingPunct="1">
              <a:spcAft>
                <a:spcPts val="0"/>
              </a:spcAft>
              <a:defRPr/>
            </a:pPr>
            <a:r>
              <a:rPr lang="en-US" dirty="0"/>
              <a:t>Early Detection: factors influencing Diagnosis Rates</a:t>
            </a:r>
            <a:r>
              <a:rPr lang="en-US" sz="1800" baseline="80000" dirty="0"/>
              <a:t>34,35</a:t>
            </a:r>
            <a:endParaRPr lang="en-US" baseline="80000" dirty="0"/>
          </a:p>
        </p:txBody>
      </p:sp>
      <p:sp>
        <p:nvSpPr>
          <p:cNvPr id="4" name="Slide Number Placeholder 3"/>
          <p:cNvSpPr>
            <a:spLocks noGrp="1"/>
          </p:cNvSpPr>
          <p:nvPr>
            <p:ph type="sldNum" sz="quarter" idx="12"/>
          </p:nvPr>
        </p:nvSpPr>
        <p:spPr/>
        <p:txBody>
          <a:bodyPr/>
          <a:lstStyle/>
          <a:p>
            <a:pPr>
              <a:defRPr/>
            </a:pPr>
            <a:fld id="{C525668C-27BA-45C8-A2CB-2C16F146A6AF}"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noGrp="1"/>
          </p:cNvSpPr>
          <p:nvPr>
            <p:ph idx="1"/>
          </p:nvPr>
        </p:nvSpPr>
        <p:spPr/>
        <p:txBody>
          <a:bodyPr/>
          <a:lstStyle/>
          <a:p>
            <a:pPr lvl="0"/>
            <a:r>
              <a:rPr lang="en-US" sz="2400" dirty="0"/>
              <a:t>Diagnostic uncertainty</a:t>
            </a:r>
          </a:p>
          <a:p>
            <a:pPr lvl="0"/>
            <a:r>
              <a:rPr lang="en-US" sz="2400" dirty="0"/>
              <a:t>Time constraints, lack of support</a:t>
            </a:r>
          </a:p>
          <a:p>
            <a:pPr lvl="0"/>
            <a:r>
              <a:rPr lang="en-US" sz="2400" dirty="0"/>
              <a:t>Communication difficulties</a:t>
            </a:r>
          </a:p>
          <a:p>
            <a:pPr lvl="0"/>
            <a:r>
              <a:rPr lang="en-US" sz="2400" dirty="0"/>
              <a:t>Fear of causing emotional distress</a:t>
            </a:r>
          </a:p>
          <a:p>
            <a:pPr lvl="0"/>
            <a:r>
              <a:rPr lang="en-US" sz="2400" dirty="0"/>
              <a:t>Reluctance to discuss with health care provider</a:t>
            </a:r>
          </a:p>
          <a:p>
            <a:pPr lvl="0"/>
            <a:endParaRPr lang="en-US" dirty="0"/>
          </a:p>
          <a:p>
            <a:pPr lvl="0"/>
            <a:endParaRPr lang="en-US" dirty="0"/>
          </a:p>
          <a:p>
            <a:pPr marL="0" indent="0" eaLnBrk="1" hangingPunct="1">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Early Detection: Challenges</a:t>
            </a:r>
            <a:r>
              <a:rPr lang="en-US" sz="1800" baseline="80000" dirty="0"/>
              <a:t>36,37</a:t>
            </a:r>
            <a:endParaRPr lang="en-US"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older man and woman holding two young children in their laps" title="Image of older adults and child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146" y="2527997"/>
            <a:ext cx="3525615" cy="2348059"/>
          </a:xfrm>
          <a:prstGeom prst="rect">
            <a:avLst/>
          </a:prstGeom>
        </p:spPr>
      </p:pic>
      <p:sp>
        <p:nvSpPr>
          <p:cNvPr id="93188" name="Content Placeholder 2"/>
          <p:cNvSpPr>
            <a:spLocks noGrp="1"/>
          </p:cNvSpPr>
          <p:nvPr>
            <p:ph idx="1"/>
          </p:nvPr>
        </p:nvSpPr>
        <p:spPr>
          <a:xfrm>
            <a:off x="581192" y="2228003"/>
            <a:ext cx="4186642" cy="3630795"/>
          </a:xfrm>
        </p:spPr>
        <p:txBody>
          <a:bodyPr/>
          <a:lstStyle/>
          <a:p>
            <a:pPr lvl="0"/>
            <a:r>
              <a:rPr lang="en-US" sz="2400" dirty="0"/>
              <a:t>89% of U.S. adults would want to know</a:t>
            </a:r>
          </a:p>
          <a:p>
            <a:pPr lvl="0"/>
            <a:r>
              <a:rPr lang="en-US" sz="2400" dirty="0"/>
              <a:t>Of those age 60 and older, 95% would want to know</a:t>
            </a:r>
          </a:p>
          <a:p>
            <a:pPr lvl="0"/>
            <a:r>
              <a:rPr lang="en-US" sz="2400" dirty="0"/>
              <a:t>97% would want to know for family member</a:t>
            </a:r>
          </a:p>
          <a:p>
            <a:pPr marL="0" lvl="0" indent="0">
              <a:buNone/>
            </a:pPr>
            <a:endParaRPr lang="en-US" dirty="0"/>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Early Detection: Most Want to Know</a:t>
            </a:r>
            <a:r>
              <a:rPr lang="en-US" sz="1800" baseline="80000" dirty="0"/>
              <a:t>38</a:t>
            </a:r>
            <a:endParaRPr lang="en-US"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825" y="2643188"/>
            <a:ext cx="6345238" cy="3530600"/>
          </a:xfrm>
        </p:spPr>
        <p:txBody>
          <a:bodyPr rtlCol="0">
            <a:normAutofit/>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a:buNone/>
            </a:pPr>
            <a:r>
              <a:rPr lang="en-US" sz="3600" dirty="0"/>
              <a:t>What can public health do to promote early detection and diagnosis of Alzheimer’s?</a:t>
            </a:r>
          </a:p>
        </p:txBody>
      </p:sp>
      <p:sp>
        <p:nvSpPr>
          <p:cNvPr id="4" name="Action Button: Help 3" descr="Question mark indicating discussion question" title="Question mark">
            <a:hlinkClick r:id="" action="ppaction://noaction" highlightClick="1"/>
          </p:cNvPr>
          <p:cNvSpPr/>
          <p:nvPr/>
        </p:nvSpPr>
        <p:spPr>
          <a:xfrm>
            <a:off x="3762375" y="24892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5</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female doctor with an older patient, both are smiling and looking at the camera" title="Image of doctor and patient"/>
          <p:cNvPicPr>
            <a:picLocks noChangeAspect="1"/>
          </p:cNvPicPr>
          <p:nvPr/>
        </p:nvPicPr>
        <p:blipFill>
          <a:blip r:embed="rId3"/>
          <a:stretch>
            <a:fillRect/>
          </a:stretch>
        </p:blipFill>
        <p:spPr>
          <a:xfrm>
            <a:off x="5440681" y="2481119"/>
            <a:ext cx="2899472" cy="1942585"/>
          </a:xfrm>
          <a:prstGeom prst="rect">
            <a:avLst/>
          </a:prstGeom>
          <a:ln w="38100" cmpd="sng">
            <a:solidFill>
              <a:srgbClr val="7F7F7F"/>
            </a:solidFill>
          </a:ln>
        </p:spPr>
      </p:pic>
      <p:sp>
        <p:nvSpPr>
          <p:cNvPr id="97284" name="Content Placeholder 2"/>
          <p:cNvSpPr>
            <a:spLocks noGrp="1"/>
          </p:cNvSpPr>
          <p:nvPr>
            <p:ph idx="1"/>
          </p:nvPr>
        </p:nvSpPr>
        <p:spPr>
          <a:xfrm>
            <a:off x="581192" y="2228003"/>
            <a:ext cx="4859488" cy="3630795"/>
          </a:xfrm>
        </p:spPr>
        <p:txBody>
          <a:bodyPr/>
          <a:lstStyle/>
          <a:p>
            <a:pPr lvl="0"/>
            <a:r>
              <a:rPr lang="en-US" sz="2400" dirty="0"/>
              <a:t>General education and awareness</a:t>
            </a:r>
          </a:p>
          <a:p>
            <a:pPr lvl="1"/>
            <a:r>
              <a:rPr lang="en-US" dirty="0"/>
              <a:t>“10 Early Signs” – Alzheimer’s Association </a:t>
            </a:r>
          </a:p>
          <a:p>
            <a:pPr lvl="1"/>
            <a:r>
              <a:rPr lang="en-US" dirty="0"/>
              <a:t>Benefits of early detection</a:t>
            </a:r>
          </a:p>
          <a:p>
            <a:pPr lvl="0"/>
            <a:r>
              <a:rPr lang="en-US" sz="2400" dirty="0"/>
              <a:t>Education and training for health care providers</a:t>
            </a:r>
          </a:p>
          <a:p>
            <a:pPr lvl="0"/>
            <a:r>
              <a:rPr lang="en-US" sz="2400" dirty="0"/>
              <a:t>Education/support for newly diagnosed and their family</a:t>
            </a:r>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Public Health: Early Diagnosis</a:t>
            </a:r>
            <a:r>
              <a:rPr lang="en-US" sz="1800" baseline="80000" dirty="0"/>
              <a:t>39</a:t>
            </a:r>
            <a:endParaRPr lang="en-US"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025" y="4541838"/>
            <a:ext cx="7989888" cy="600075"/>
          </a:xfrm>
        </p:spPr>
        <p:txBody>
          <a:bodyPr rtlCol="0"/>
          <a:lstStyle/>
          <a:p>
            <a:pPr eaLnBrk="1" fontAlgn="auto" hangingPunct="1">
              <a:defRPr/>
            </a:pPr>
            <a:r>
              <a:rPr lang="en-US" dirty="0"/>
              <a:t>Alzheimer’s Disease – What is the Role of Public Health?</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Public health Impact: safety and quality of care</a:t>
            </a:r>
          </a:p>
        </p:txBody>
      </p:sp>
      <p:sp>
        <p:nvSpPr>
          <p:cNvPr id="5" name="Slide Number Placeholder 4"/>
          <p:cNvSpPr>
            <a:spLocks noGrp="1"/>
          </p:cNvSpPr>
          <p:nvPr>
            <p:ph type="sldNum" sz="quarter" idx="12"/>
          </p:nvPr>
        </p:nvSpPr>
        <p:spPr/>
        <p:txBody>
          <a:bodyPr/>
          <a:lstStyle/>
          <a:p>
            <a:pPr>
              <a:defRPr/>
            </a:pPr>
            <a:fld id="{B6545B9D-F995-4717-95A6-684E03194EAC}" type="slidenum">
              <a:rPr lang="en-US" smtClean="0"/>
              <a:pPr>
                <a:defRPr/>
              </a:pPr>
              <a:t>37</a:t>
            </a:fld>
            <a:endParaRPr lang="en-US" dirty="0"/>
          </a:p>
        </p:txBody>
      </p:sp>
    </p:spTree>
    <p:extLst>
      <p:ext uri="{BB962C8B-B14F-4D97-AF65-F5344CB8AC3E}">
        <p14:creationId xmlns:p14="http://schemas.microsoft.com/office/powerpoint/2010/main" val="3184430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de and Older Person Smiling, located in a residential setting" title="Aide and Older Person Smiling"/>
          <p:cNvPicPr>
            <a:picLocks noChangeAspect="1"/>
          </p:cNvPicPr>
          <p:nvPr/>
        </p:nvPicPr>
        <p:blipFill>
          <a:blip r:embed="rId3"/>
          <a:stretch>
            <a:fillRect/>
          </a:stretch>
        </p:blipFill>
        <p:spPr>
          <a:xfrm>
            <a:off x="5074920" y="3929361"/>
            <a:ext cx="2865056" cy="1929437"/>
          </a:xfrm>
          <a:prstGeom prst="rect">
            <a:avLst/>
          </a:prstGeom>
        </p:spPr>
      </p:pic>
      <p:sp>
        <p:nvSpPr>
          <p:cNvPr id="97284" name="Content Placeholder 2"/>
          <p:cNvSpPr>
            <a:spLocks noGrp="1"/>
          </p:cNvSpPr>
          <p:nvPr>
            <p:ph idx="1"/>
          </p:nvPr>
        </p:nvSpPr>
        <p:spPr/>
        <p:txBody>
          <a:bodyPr/>
          <a:lstStyle/>
          <a:p>
            <a:pPr lvl="0"/>
            <a:r>
              <a:rPr lang="en-US" sz="2400" dirty="0"/>
              <a:t>Workforce supply and training/development</a:t>
            </a:r>
          </a:p>
          <a:p>
            <a:pPr lvl="0"/>
            <a:r>
              <a:rPr lang="en-US" sz="2400" dirty="0"/>
              <a:t>Safety of those with dementia and their caregivers</a:t>
            </a:r>
          </a:p>
          <a:p>
            <a:pPr lvl="0"/>
            <a:r>
              <a:rPr lang="en-US" sz="2400" dirty="0"/>
              <a:t>Caregiver support and resources</a:t>
            </a:r>
          </a:p>
          <a:p>
            <a:pPr lvl="0"/>
            <a:endParaRPr lang="en-US" sz="2400" dirty="0"/>
          </a:p>
          <a:p>
            <a:pPr lvl="0"/>
            <a:endParaRPr lang="en-US" sz="2400" dirty="0"/>
          </a:p>
          <a:p>
            <a:pPr lvl="0"/>
            <a:endParaRPr lang="en-US" sz="2400" dirty="0"/>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Safety and quality of care</a:t>
            </a:r>
            <a:r>
              <a:rPr lang="en-US" sz="1800" baseline="80000" dirty="0"/>
              <a:t>40</a:t>
            </a:r>
            <a:endParaRPr lang="en-US"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38</a:t>
            </a:fld>
            <a:endParaRPr lang="en-US" dirty="0"/>
          </a:p>
        </p:txBody>
      </p:sp>
    </p:spTree>
    <p:extLst>
      <p:ext uri="{BB962C8B-B14F-4D97-AF65-F5344CB8AC3E}">
        <p14:creationId xmlns:p14="http://schemas.microsoft.com/office/powerpoint/2010/main" val="3082783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178552" y="3912523"/>
            <a:ext cx="2238375" cy="1946275"/>
          </a:xfrm>
          <a:prstGeom prst="rect">
            <a:avLst/>
          </a:prstGeom>
          <a:noFill/>
          <a:ln w="38100" cmpd="sng">
            <a:solidFill>
              <a:srgbClr val="7F7F7F"/>
            </a:solidFill>
            <a:miter lim="800000"/>
            <a:headEnd/>
            <a:tailEnd/>
          </a:ln>
          <a:extLst>
            <a:ext uri="{909E8E84-426E-40dd-AFC4-6F175D3DCCD1}"/>
          </a:extLst>
        </p:spPr>
      </p:pic>
      <p:sp>
        <p:nvSpPr>
          <p:cNvPr id="99332" name="Content Placeholder 2"/>
          <p:cNvSpPr>
            <a:spLocks noGrp="1"/>
          </p:cNvSpPr>
          <p:nvPr>
            <p:ph idx="1"/>
          </p:nvPr>
        </p:nvSpPr>
        <p:spPr/>
        <p:txBody>
          <a:bodyPr/>
          <a:lstStyle/>
          <a:p>
            <a:r>
              <a:rPr lang="en-US" sz="2400" dirty="0"/>
              <a:t>4 key ways public health can have an impact:</a:t>
            </a:r>
          </a:p>
          <a:p>
            <a:pPr lvl="1"/>
            <a:r>
              <a:rPr lang="en-US" sz="2400" dirty="0"/>
              <a:t>Surveillance/monitoring</a:t>
            </a:r>
          </a:p>
          <a:p>
            <a:pPr lvl="1"/>
            <a:r>
              <a:rPr lang="en-US" sz="2400" dirty="0"/>
              <a:t>Risk reduction</a:t>
            </a:r>
          </a:p>
          <a:p>
            <a:pPr lvl="1"/>
            <a:r>
              <a:rPr lang="en-US" sz="2400" dirty="0"/>
              <a:t>Early detection and diagnosis</a:t>
            </a:r>
          </a:p>
          <a:p>
            <a:pPr lvl="1"/>
            <a:r>
              <a:rPr lang="en-US" sz="2400" dirty="0"/>
              <a:t>Safety and quality of care</a:t>
            </a: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Conclusion: Public Health impact</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pPr lvl="0"/>
            <a:r>
              <a:rPr lang="en-US" sz="2400" dirty="0"/>
              <a:t>Historically viewed as a medical or aging issue</a:t>
            </a:r>
          </a:p>
          <a:p>
            <a:pPr lvl="0"/>
            <a:r>
              <a:rPr lang="en-US" sz="2400" dirty="0"/>
              <a:t>Growing recognition of public health crisis:</a:t>
            </a:r>
          </a:p>
          <a:p>
            <a:pPr lvl="1"/>
            <a:r>
              <a:rPr lang="en-US" dirty="0"/>
              <a:t>Large and growing epidemic</a:t>
            </a:r>
          </a:p>
          <a:p>
            <a:pPr lvl="1"/>
            <a:r>
              <a:rPr lang="en-US" dirty="0"/>
              <a:t>Significant impact</a:t>
            </a:r>
          </a:p>
          <a:p>
            <a:pPr lvl="1"/>
            <a:r>
              <a:rPr lang="en-US" dirty="0"/>
              <a:t>Ways to intervene</a:t>
            </a: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A Public Health Crisis</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houette of city skyline with sun rays " title="Image of city skyline"/>
          <p:cNvPicPr>
            <a:picLocks noChangeAspect="1"/>
          </p:cNvPicPr>
          <p:nvPr/>
        </p:nvPicPr>
        <p:blipFill>
          <a:blip r:embed="rId3"/>
          <a:stretch>
            <a:fillRect/>
          </a:stretch>
        </p:blipFill>
        <p:spPr>
          <a:xfrm>
            <a:off x="2982182" y="5001304"/>
            <a:ext cx="3187573" cy="1598842"/>
          </a:xfrm>
          <a:prstGeom prst="rect">
            <a:avLst/>
          </a:prstGeom>
          <a:ln w="38100" cmpd="sng">
            <a:solidFill>
              <a:srgbClr val="7F7F7F"/>
            </a:solidFill>
          </a:ln>
        </p:spPr>
      </p:pic>
      <p:sp>
        <p:nvSpPr>
          <p:cNvPr id="101379" name="Content Placeholder 2"/>
          <p:cNvSpPr>
            <a:spLocks noGrp="1"/>
          </p:cNvSpPr>
          <p:nvPr>
            <p:ph idx="1"/>
          </p:nvPr>
        </p:nvSpPr>
        <p:spPr>
          <a:xfrm>
            <a:off x="581025" y="1990725"/>
            <a:ext cx="7989888" cy="3482975"/>
          </a:xfrm>
        </p:spPr>
        <p:txBody>
          <a:bodyPr/>
          <a:lstStyle/>
          <a:p>
            <a:pPr eaLnBrk="1" hangingPunct="1">
              <a:spcAft>
                <a:spcPts val="1200"/>
              </a:spcAft>
            </a:pPr>
            <a:r>
              <a:rPr lang="en-US" altLang="en-US" sz="2400" dirty="0"/>
              <a:t>Dementia capable systems</a:t>
            </a:r>
          </a:p>
          <a:p>
            <a:pPr lvl="1" eaLnBrk="1" hangingPunct="1">
              <a:buFont typeface="Courier New" panose="02070309020205020404" pitchFamily="49" charset="0"/>
              <a:buChar char="o"/>
            </a:pPr>
            <a:r>
              <a:rPr lang="en-US" altLang="en-US" sz="2400" dirty="0"/>
              <a:t>Public health research and translation</a:t>
            </a:r>
          </a:p>
          <a:p>
            <a:pPr lvl="1" eaLnBrk="1" hangingPunct="1">
              <a:buFont typeface="Courier New" panose="02070309020205020404" pitchFamily="49" charset="0"/>
              <a:buChar char="o"/>
            </a:pPr>
            <a:r>
              <a:rPr lang="en-US" altLang="en-US" sz="2400" dirty="0"/>
              <a:t>Support services</a:t>
            </a:r>
          </a:p>
          <a:p>
            <a:pPr lvl="1" eaLnBrk="1" hangingPunct="1">
              <a:buFont typeface="Courier New" panose="02070309020205020404" pitchFamily="49" charset="0"/>
              <a:buChar char="o"/>
            </a:pPr>
            <a:r>
              <a:rPr lang="en-US" altLang="en-US" sz="2400" dirty="0"/>
              <a:t>Workforce training</a:t>
            </a:r>
          </a:p>
          <a:p>
            <a:pPr eaLnBrk="1" hangingPunct="1">
              <a:spcAft>
                <a:spcPts val="1200"/>
              </a:spcAft>
            </a:pPr>
            <a:r>
              <a:rPr lang="en-US" altLang="en-US" sz="2400" dirty="0"/>
              <a:t>Dementia friendly communities </a:t>
            </a:r>
          </a:p>
          <a:p>
            <a:pPr lvl="1" eaLnBrk="1" hangingPunct="1"/>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Dementia Capable Systems and Dementia Friendly communities</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of Alzheimer's Association logo." title="Alzheimer's Association Logo"/>
          <p:cNvPicPr>
            <a:picLocks noChangeAspect="1" noChangeArrowheads="1"/>
          </p:cNvPicPr>
          <p:nvPr/>
        </p:nvPicPr>
        <p:blipFill rotWithShape="1">
          <a:blip r:embed="rId3"/>
          <a:srcRect t="17260" b="10030"/>
          <a:stretch/>
        </p:blipFill>
        <p:spPr bwMode="auto">
          <a:xfrm>
            <a:off x="3787775" y="4741863"/>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7"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a:t>For more information, please visit the Alzheimer’s Association: http://www.alz.org</a:t>
            </a:r>
          </a:p>
          <a:p>
            <a:pPr marL="0" indent="0" algn="ctr" eaLnBrk="1" hangingPunct="1">
              <a:buSzPct val="100000"/>
              <a:buNone/>
            </a:pPr>
            <a:r>
              <a:rPr lang="en-US" dirty="0"/>
              <a:t>CDC’s Alzheimer’s Disease and Healthy Aging Program: https://www.cdc.gov/aging/</a:t>
            </a:r>
          </a:p>
          <a:p>
            <a:pPr marL="0" indent="0" algn="ctr" eaLnBrk="1" hangingPunct="1">
              <a:buSzPct val="100000"/>
              <a:buFont typeface="Wingdings 2" panose="05020102010507070707" pitchFamily="18" charset="2"/>
              <a:buNone/>
            </a:pPr>
            <a:endParaRPr lang="en-US" altLang="en-US" dirty="0"/>
          </a:p>
          <a:p>
            <a:pPr marL="0" indent="0" eaLnBrk="1" hangingPunct="1">
              <a:buSzPct val="100000"/>
              <a:buFont typeface="Wingdings 2" panose="05020102010507070707" pitchFamily="18" charset="2"/>
              <a:buNone/>
            </a:pPr>
            <a:endParaRPr lang="en-US" altLang="en-US" dirty="0"/>
          </a:p>
          <a:p>
            <a:pPr marL="0" indent="0" eaLnBrk="1" hangingPunct="1">
              <a:buFont typeface="Wingdings 2" panose="05020102010507070707" pitchFamily="18" charset="2"/>
              <a:buNone/>
            </a:pPr>
            <a:endParaRPr lang="en-US" altLang="en-US" sz="1000" dirty="0"/>
          </a:p>
        </p:txBody>
      </p:sp>
      <p:sp>
        <p:nvSpPr>
          <p:cNvPr id="2" name="Title 1"/>
          <p:cNvSpPr>
            <a:spLocks noGrp="1"/>
          </p:cNvSpPr>
          <p:nvPr>
            <p:ph type="title"/>
          </p:nvPr>
        </p:nvSpPr>
        <p:spPr/>
        <p:txBody>
          <a:bodyPr/>
          <a:lstStyle/>
          <a:p>
            <a:pPr eaLnBrk="1" fontAlgn="auto" hangingPunct="1">
              <a:spcAft>
                <a:spcPts val="0"/>
              </a:spcAft>
              <a:defRPr/>
            </a:pPr>
            <a:r>
              <a:rPr lang="en-US" dirty="0"/>
              <a:t>For More Information</a:t>
            </a:r>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8003"/>
            <a:ext cx="7989752" cy="4093422"/>
          </a:xfrm>
        </p:spPr>
        <p:txBody>
          <a:bodyPr/>
          <a:lstStyle/>
          <a:p>
            <a:r>
              <a:rPr lang="en-US" sz="1800" b="1" u="sng" dirty="0"/>
              <a:t>Academy for Gerontology in Higher Education (AGHE)</a:t>
            </a:r>
            <a:r>
              <a:rPr lang="en-US" sz="1800" b="1" dirty="0"/>
              <a:t>:</a:t>
            </a:r>
            <a:endParaRPr lang="en-US" sz="1800" dirty="0"/>
          </a:p>
          <a:p>
            <a:pPr lvl="1"/>
            <a:r>
              <a:rPr lang="en-US" sz="1600" dirty="0"/>
              <a:t>I.6.1 Identify and explain research methodologies, interpretations, and applications used by different disciplines to study aging. </a:t>
            </a:r>
          </a:p>
          <a:p>
            <a:r>
              <a:rPr lang="en-US" sz="1800" b="1" u="sng" dirty="0"/>
              <a:t>Council on Education for Public Health (CEPH) Foundational Competencies:</a:t>
            </a:r>
            <a:endParaRPr lang="en-US" sz="1800" dirty="0"/>
          </a:p>
          <a:p>
            <a:pPr lvl="1"/>
            <a:r>
              <a:rPr lang="en-US" sz="1600" dirty="0"/>
              <a:t>2. Locate, use, evaluate, and synthesize public health information (bachelors level)</a:t>
            </a:r>
          </a:p>
          <a:p>
            <a:pPr lvl="1"/>
            <a:r>
              <a:rPr lang="en-US" sz="1600" dirty="0"/>
              <a:t>4. Interpret results of data analysis for public health research, policy, or practice (masters level)</a:t>
            </a:r>
          </a:p>
          <a:p>
            <a:r>
              <a:rPr lang="en-US" sz="1800" b="1" u="sng" dirty="0"/>
              <a:t>Council on Linkages Between Academia and Public Health Practice</a:t>
            </a:r>
            <a:r>
              <a:rPr lang="en-US" sz="1800" b="1" dirty="0"/>
              <a:t>:</a:t>
            </a:r>
            <a:endParaRPr lang="en-US" sz="1800" dirty="0"/>
          </a:p>
          <a:p>
            <a:pPr lvl="1"/>
            <a:r>
              <a:rPr lang="en-US" sz="1600" dirty="0"/>
              <a:t>3A8. Describes the roles of governmental public health, health care, and other partners in improving the health of a community.</a:t>
            </a:r>
          </a:p>
          <a:p>
            <a:pPr lvl="1"/>
            <a:r>
              <a:rPr lang="en-US" sz="1600" dirty="0"/>
              <a:t>8A3. Describes the ways public health, health care, and other organizations can work together or individually to impact the health of a community.</a:t>
            </a:r>
          </a:p>
        </p:txBody>
      </p:sp>
      <p:sp>
        <p:nvSpPr>
          <p:cNvPr id="2" name="Title 1"/>
          <p:cNvSpPr>
            <a:spLocks noGrp="1"/>
          </p:cNvSpPr>
          <p:nvPr>
            <p:ph type="title"/>
          </p:nvPr>
        </p:nvSpPr>
        <p:spPr/>
        <p:txBody>
          <a:bodyPr/>
          <a:lstStyle/>
          <a:p>
            <a:r>
              <a:rPr lang="en-US" dirty="0"/>
              <a:t>competencies</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42</a:t>
            </a:fld>
            <a:endParaRPr lang="en-US" dirty="0"/>
          </a:p>
        </p:txBody>
      </p:sp>
    </p:spTree>
    <p:extLst>
      <p:ext uri="{BB962C8B-B14F-4D97-AF65-F5344CB8AC3E}">
        <p14:creationId xmlns:p14="http://schemas.microsoft.com/office/powerpoint/2010/main" val="1301357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8003"/>
            <a:ext cx="7989752" cy="3972772"/>
          </a:xfrm>
        </p:spPr>
        <p:txBody>
          <a:bodyPr/>
          <a:lstStyle/>
          <a:p>
            <a:pPr marL="0" indent="0">
              <a:spcBef>
                <a:spcPts val="0"/>
              </a:spcBef>
              <a:spcAft>
                <a:spcPts val="0"/>
              </a:spcAft>
              <a:buNone/>
            </a:pPr>
            <a:r>
              <a:rPr lang="en-US" sz="1200" baseline="30000" dirty="0"/>
              <a:t>1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2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3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4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5</a:t>
            </a:r>
            <a:r>
              <a:rPr lang="en-US" sz="1200" dirty="0"/>
              <a:t> Alzheimer’s Association.</a:t>
            </a:r>
            <a:r>
              <a:rPr lang="en-US" sz="1200" i="1" dirty="0"/>
              <a:t> </a:t>
            </a:r>
            <a:r>
              <a:rPr lang="en-US" sz="1200" dirty="0"/>
              <a:t>(2019) </a:t>
            </a:r>
            <a:r>
              <a:rPr lang="en-US" sz="1200" i="1" dirty="0"/>
              <a:t>2019 Alzheimer’s Disease Facts and Figures.</a:t>
            </a:r>
          </a:p>
          <a:p>
            <a:pPr marL="0" indent="0">
              <a:spcBef>
                <a:spcPts val="0"/>
              </a:spcBef>
              <a:spcAft>
                <a:spcPts val="0"/>
              </a:spcAft>
              <a:buNone/>
            </a:pPr>
            <a:r>
              <a:rPr lang="en-US" sz="1200" baseline="30000" dirty="0"/>
              <a:t>6 </a:t>
            </a:r>
            <a:r>
              <a:rPr lang="en-US" sz="1200" dirty="0"/>
              <a:t>U.S. Department of Health and Human Services. (2018) </a:t>
            </a:r>
            <a:r>
              <a:rPr lang="en-US" sz="1200" i="1" dirty="0"/>
              <a:t>National Plan to Address Alzheimer’s Disease: 2018 Update.</a:t>
            </a:r>
          </a:p>
          <a:p>
            <a:pPr marL="0" indent="0">
              <a:spcBef>
                <a:spcPts val="0"/>
              </a:spcBef>
              <a:spcAft>
                <a:spcPts val="0"/>
              </a:spcAft>
              <a:buNone/>
            </a:pPr>
            <a:r>
              <a:rPr lang="en-US" sz="1200" baseline="30000" dirty="0"/>
              <a:t>7 </a:t>
            </a:r>
            <a:r>
              <a:rPr lang="en-US" sz="1200" dirty="0"/>
              <a:t>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 </a:t>
            </a:r>
          </a:p>
          <a:p>
            <a:pPr marL="0" indent="0">
              <a:spcBef>
                <a:spcPts val="0"/>
              </a:spcBef>
              <a:spcAft>
                <a:spcPts val="0"/>
              </a:spcAft>
              <a:buNone/>
            </a:pPr>
            <a:r>
              <a:rPr lang="en-US" sz="1200" baseline="30000" dirty="0"/>
              <a:t>8 </a:t>
            </a:r>
            <a:r>
              <a:rPr lang="en-US" sz="1200" dirty="0"/>
              <a:t>Alzheimer’s Association. (2018) </a:t>
            </a:r>
            <a:r>
              <a:rPr lang="en-US" sz="1200" i="1" dirty="0"/>
              <a:t>Data Collection and Behavioral Risk Factor Surveillance System (BRFSS)</a:t>
            </a:r>
            <a:r>
              <a:rPr lang="en-US" sz="1200" dirty="0"/>
              <a:t>.</a:t>
            </a:r>
          </a:p>
          <a:p>
            <a:pPr marL="0" indent="0">
              <a:spcBef>
                <a:spcPts val="0"/>
              </a:spcBef>
              <a:spcAft>
                <a:spcPts val="0"/>
              </a:spcAft>
              <a:buNone/>
            </a:pPr>
            <a:r>
              <a:rPr lang="en-US" sz="1200" baseline="30000" dirty="0"/>
              <a:t>9</a:t>
            </a:r>
            <a:r>
              <a:rPr lang="en-US" sz="1200" dirty="0"/>
              <a:t> Centers for Disease Control and Prevention. (2014) </a:t>
            </a:r>
            <a:r>
              <a:rPr lang="en-US" sz="1200" i="1" dirty="0"/>
              <a:t>About BRFSS</a:t>
            </a:r>
            <a:r>
              <a:rPr lang="en-US" sz="1200" dirty="0"/>
              <a:t>. Retrieved from </a:t>
            </a:r>
            <a:r>
              <a:rPr lang="en-US" sz="1200" u="sng" dirty="0"/>
              <a:t>https://www.cdc.gov/brfss/about/index.htm</a:t>
            </a:r>
            <a:endParaRPr lang="en-US" sz="1200" dirty="0"/>
          </a:p>
          <a:p>
            <a:pPr marL="0" indent="0">
              <a:spcBef>
                <a:spcPts val="0"/>
              </a:spcBef>
              <a:spcAft>
                <a:spcPts val="0"/>
              </a:spcAft>
              <a:buNone/>
            </a:pPr>
            <a:r>
              <a:rPr lang="en-US" sz="1200" baseline="30000" dirty="0"/>
              <a:t>10</a:t>
            </a:r>
            <a:r>
              <a:rPr lang="en-US" sz="1200" dirty="0"/>
              <a:t> Alzheimer’s Association. (2018) </a:t>
            </a:r>
            <a:r>
              <a:rPr lang="en-US" sz="1200" i="1" dirty="0"/>
              <a:t>Nationwide Cognitive Data from the 2015-2016 BRFSS [Fact Sheet].</a:t>
            </a:r>
          </a:p>
          <a:p>
            <a:pPr marL="0" indent="0">
              <a:spcBef>
                <a:spcPts val="0"/>
              </a:spcBef>
              <a:spcAft>
                <a:spcPts val="0"/>
              </a:spcAft>
              <a:buNone/>
            </a:pPr>
            <a:r>
              <a:rPr lang="en-US" sz="1200" baseline="30000" dirty="0"/>
              <a:t>11 </a:t>
            </a:r>
            <a:r>
              <a:rPr lang="en-US" sz="1200" dirty="0"/>
              <a:t>Centers for Disease Control and Prevention. (2015) </a:t>
            </a:r>
            <a:r>
              <a:rPr lang="en-US" sz="1200" i="1" dirty="0"/>
              <a:t>Behavioral Risk Factor Surveillance System (BRFSS) 2015 Cognitive Decline Module. </a:t>
            </a:r>
            <a:r>
              <a:rPr lang="en-US" sz="1200" dirty="0"/>
              <a:t>Retrieved from website: </a:t>
            </a:r>
            <a:r>
              <a:rPr lang="en-US" sz="1200" u="sng" dirty="0"/>
              <a:t>http://www.cdc.gov/aging/healthybrain/brfss-faq.htm</a:t>
            </a:r>
            <a:endParaRPr lang="en-US" sz="1200" dirty="0"/>
          </a:p>
          <a:p>
            <a:pPr marL="0" indent="0">
              <a:spcBef>
                <a:spcPts val="0"/>
              </a:spcBef>
              <a:spcAft>
                <a:spcPts val="0"/>
              </a:spcAft>
              <a:buNone/>
            </a:pPr>
            <a:r>
              <a:rPr lang="en-US" sz="1200" baseline="30000" dirty="0"/>
              <a:t>12 </a:t>
            </a:r>
            <a:r>
              <a:rPr lang="en-US" sz="1200" dirty="0"/>
              <a:t>Alzheimer’s Association. (2018) </a:t>
            </a:r>
            <a:r>
              <a:rPr lang="en-US" sz="1200" i="1" dirty="0"/>
              <a:t>Nationwide Cognitive Data from the 2015-2016 BRFSS [Fact Sheet].</a:t>
            </a:r>
          </a:p>
          <a:p>
            <a:pPr marL="0" indent="0">
              <a:spcBef>
                <a:spcPts val="0"/>
              </a:spcBef>
              <a:spcAft>
                <a:spcPts val="0"/>
              </a:spcAft>
              <a:buNone/>
            </a:pPr>
            <a:r>
              <a:rPr lang="en-US" sz="1200" baseline="30000" dirty="0"/>
              <a:t>13 </a:t>
            </a:r>
            <a:r>
              <a:rPr lang="en-US" sz="1200" dirty="0"/>
              <a:t>Centers for Disease Control and Prevention. (2015) </a:t>
            </a:r>
            <a:r>
              <a:rPr lang="en-US" sz="1200" i="1" dirty="0"/>
              <a:t>Behavioral Risk Factor Surveillance System (BRFSS) 2015 Cognitive Decline Module. </a:t>
            </a:r>
            <a:r>
              <a:rPr lang="en-US" sz="1200" dirty="0"/>
              <a:t>Retrieved from website: </a:t>
            </a:r>
            <a:r>
              <a:rPr lang="en-US" sz="1200" u="sng" dirty="0"/>
              <a:t>http://www.cdc.gov/aging/healthybrain/brfss-faq.htm</a:t>
            </a:r>
            <a:endParaRPr lang="en-US" sz="1200" dirty="0"/>
          </a:p>
          <a:p>
            <a:pPr marL="0" indent="0">
              <a:spcBef>
                <a:spcPts val="0"/>
              </a:spcBef>
              <a:spcAft>
                <a:spcPts val="0"/>
              </a:spcAft>
              <a:buNone/>
            </a:pPr>
            <a:r>
              <a:rPr lang="en-US" sz="1200" baseline="30000" dirty="0"/>
              <a:t>14 </a:t>
            </a:r>
            <a:r>
              <a:rPr lang="en-US" sz="1200" dirty="0"/>
              <a:t>Alzheimer’s Association. (2018) </a:t>
            </a:r>
            <a:r>
              <a:rPr lang="en-US" sz="1200" i="1" dirty="0"/>
              <a:t>Caregiver Data from the 2016 BRFSS.</a:t>
            </a:r>
            <a:r>
              <a:rPr lang="en-US" sz="1200" dirty="0"/>
              <a:t> </a:t>
            </a:r>
          </a:p>
          <a:p>
            <a:pPr marL="0" indent="0">
              <a:spcBef>
                <a:spcPts val="0"/>
              </a:spcBef>
              <a:spcAft>
                <a:spcPts val="0"/>
              </a:spcAft>
              <a:buNone/>
            </a:pPr>
            <a:r>
              <a:rPr lang="en-US" sz="1200" baseline="30000" dirty="0"/>
              <a:t>15 </a:t>
            </a:r>
            <a:r>
              <a:rPr lang="en-US" sz="1200" dirty="0"/>
              <a:t>Alzheimer’s Association. (2018) </a:t>
            </a:r>
            <a:r>
              <a:rPr lang="en-US" sz="1200" i="1" dirty="0"/>
              <a:t>Caregiver Data from the 2016 BRFSS.</a:t>
            </a:r>
            <a:r>
              <a:rPr lang="en-US" sz="1200" dirty="0"/>
              <a:t> </a:t>
            </a:r>
          </a:p>
          <a:p>
            <a:pPr marL="0" indent="0">
              <a:spcBef>
                <a:spcPts val="0"/>
              </a:spcBef>
              <a:spcAft>
                <a:spcPts val="0"/>
              </a:spcAft>
              <a:buNone/>
            </a:pPr>
            <a:r>
              <a:rPr lang="en-US" sz="1200" baseline="30000" dirty="0"/>
              <a:t>16 </a:t>
            </a:r>
            <a:r>
              <a:rPr lang="en-US" sz="1200" dirty="0"/>
              <a:t>Alzheimer’s Association. (2018) </a:t>
            </a:r>
            <a:r>
              <a:rPr lang="en-US" sz="1200" i="1" dirty="0"/>
              <a:t>Data Collection and Behavioral Risk Factor Surveillance System (BRFSS).</a:t>
            </a:r>
            <a:endParaRPr lang="en-US" sz="1200" dirty="0"/>
          </a:p>
          <a:p>
            <a:pPr marL="0" indent="0">
              <a:spcBef>
                <a:spcPts val="0"/>
              </a:spcBef>
              <a:spcAft>
                <a:spcPts val="0"/>
              </a:spcAft>
              <a:buNone/>
            </a:pPr>
            <a:r>
              <a:rPr lang="en-US" sz="1200" baseline="30000" dirty="0"/>
              <a:t>17 </a:t>
            </a:r>
            <a:r>
              <a:rPr lang="en-US" sz="1200" dirty="0"/>
              <a:t>Centers for Disease Control and Prevention. (2017) </a:t>
            </a:r>
            <a:r>
              <a:rPr lang="en-US" sz="1200" i="1" dirty="0"/>
              <a:t>Picture of America- Prevention</a:t>
            </a:r>
            <a:r>
              <a:rPr lang="en-US" sz="1200" dirty="0"/>
              <a:t>. Retrieved from https://www.cdc.gov/pictureofamerica/ </a:t>
            </a:r>
          </a:p>
        </p:txBody>
      </p:sp>
      <p:sp>
        <p:nvSpPr>
          <p:cNvPr id="2" name="Title 1"/>
          <p:cNvSpPr>
            <a:spLocks noGrp="1"/>
          </p:cNvSpPr>
          <p:nvPr>
            <p:ph type="title"/>
          </p:nvPr>
        </p:nvSpPr>
        <p:spPr/>
        <p:txBody>
          <a:bodyPr/>
          <a:lstStyle/>
          <a:p>
            <a:r>
              <a:rPr lang="en-US" dirty="0"/>
              <a:t>References 1</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43</a:t>
            </a:fld>
            <a:endParaRPr lang="en-US" dirty="0"/>
          </a:p>
        </p:txBody>
      </p:sp>
    </p:spTree>
    <p:extLst>
      <p:ext uri="{BB962C8B-B14F-4D97-AF65-F5344CB8AC3E}">
        <p14:creationId xmlns:p14="http://schemas.microsoft.com/office/powerpoint/2010/main" val="3367699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8003"/>
            <a:ext cx="7989752" cy="3991822"/>
          </a:xfrm>
        </p:spPr>
        <p:txBody>
          <a:bodyPr/>
          <a:lstStyle/>
          <a:p>
            <a:pPr marL="0" indent="0">
              <a:spcBef>
                <a:spcPts val="0"/>
              </a:spcBef>
              <a:spcAft>
                <a:spcPts val="0"/>
              </a:spcAft>
              <a:buNone/>
            </a:pPr>
            <a:r>
              <a:rPr lang="en-US" sz="1200" baseline="30000" dirty="0"/>
              <a:t>18 </a:t>
            </a:r>
            <a:r>
              <a:rPr lang="en-US" sz="1200" dirty="0"/>
              <a:t>Alzheimer’s Association. (</a:t>
            </a:r>
            <a:r>
              <a:rPr lang="en-US" sz="1200" dirty="0" err="1"/>
              <a:t>n.d.</a:t>
            </a:r>
            <a:r>
              <a:rPr lang="en-US" sz="1200" dirty="0"/>
              <a:t>)</a:t>
            </a:r>
            <a:r>
              <a:rPr lang="en-US" sz="1200" i="1" dirty="0"/>
              <a:t> Traumatic Brain Injury</a:t>
            </a:r>
            <a:r>
              <a:rPr lang="en-US" sz="1200" dirty="0"/>
              <a:t>. Retrieved from </a:t>
            </a:r>
            <a:r>
              <a:rPr lang="en-US" sz="1200" u="sng" dirty="0"/>
              <a:t>https://www.alz.org/alzheimers-dementia/what-is-dementia/related_conditions/traumatic-brain-injury</a:t>
            </a:r>
            <a:endParaRPr lang="en-US" sz="1200" dirty="0"/>
          </a:p>
          <a:p>
            <a:pPr marL="0" indent="0">
              <a:spcBef>
                <a:spcPts val="0"/>
              </a:spcBef>
              <a:spcAft>
                <a:spcPts val="0"/>
              </a:spcAft>
              <a:buNone/>
            </a:pPr>
            <a:r>
              <a:rPr lang="en-US" sz="1200" baseline="30000" dirty="0"/>
              <a:t>19 </a:t>
            </a:r>
            <a:r>
              <a:rPr lang="en-US" sz="1200" dirty="0"/>
              <a:t>Centers for Disease Control and Prevention. (2017)</a:t>
            </a:r>
            <a:r>
              <a:rPr lang="en-US" sz="1200" i="1" dirty="0"/>
              <a:t> Important Facts about Falls.</a:t>
            </a:r>
            <a:r>
              <a:rPr lang="en-US" sz="1200" dirty="0"/>
              <a:t> Retrieved from </a:t>
            </a:r>
            <a:r>
              <a:rPr lang="en-US" sz="1200" u="sng" dirty="0"/>
              <a:t>http://www.cdc.gov/HomeandRecreationalSafety/Falls/adultfalls.html</a:t>
            </a:r>
            <a:endParaRPr lang="en-US" sz="1200" dirty="0"/>
          </a:p>
          <a:p>
            <a:pPr marL="0" indent="0">
              <a:spcBef>
                <a:spcPts val="0"/>
              </a:spcBef>
              <a:spcAft>
                <a:spcPts val="0"/>
              </a:spcAft>
              <a:buNone/>
            </a:pPr>
            <a:r>
              <a:rPr lang="en-US" sz="1200" baseline="30000" dirty="0"/>
              <a:t>20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21</a:t>
            </a:r>
            <a:r>
              <a:rPr lang="en-US" sz="1200" dirty="0"/>
              <a:t> Alzheimer’s Association. (</a:t>
            </a:r>
            <a:r>
              <a:rPr lang="en-US" sz="1200" dirty="0" err="1"/>
              <a:t>n.d.</a:t>
            </a:r>
            <a:r>
              <a:rPr lang="en-US" sz="1200" dirty="0"/>
              <a:t>) </a:t>
            </a:r>
            <a:r>
              <a:rPr lang="en-US" sz="1200" i="1" dirty="0"/>
              <a:t>Prevention.</a:t>
            </a:r>
            <a:r>
              <a:rPr lang="en-US" sz="1200" dirty="0"/>
              <a:t> Retrieved from </a:t>
            </a:r>
            <a:r>
              <a:rPr lang="en-US" sz="1200" u="sng" dirty="0"/>
              <a:t>https://www.alz.org/alzheimers-dementia/research_progress/prevention</a:t>
            </a:r>
            <a:endParaRPr lang="en-US" sz="1200" dirty="0"/>
          </a:p>
          <a:p>
            <a:pPr marL="0" indent="0">
              <a:spcBef>
                <a:spcPts val="0"/>
              </a:spcBef>
              <a:spcAft>
                <a:spcPts val="0"/>
              </a:spcAft>
              <a:buNone/>
            </a:pPr>
            <a:r>
              <a:rPr lang="en-US" sz="1200" baseline="30000" dirty="0"/>
              <a:t>22 </a:t>
            </a:r>
            <a:r>
              <a:rPr lang="en-US" sz="1200" dirty="0"/>
              <a:t>U.S. Department of Health and Human Services. (2018) </a:t>
            </a:r>
            <a:r>
              <a:rPr lang="en-US" sz="1200" i="1" dirty="0"/>
              <a:t>Physical Activity Guidelines for Americans, 2nd edition.</a:t>
            </a:r>
            <a:r>
              <a:rPr lang="en-US" sz="1200" dirty="0"/>
              <a:t> Washington, DC: U.S. Department of Health and Human Services.</a:t>
            </a:r>
          </a:p>
          <a:p>
            <a:pPr marL="0" indent="0">
              <a:spcBef>
                <a:spcPts val="0"/>
              </a:spcBef>
              <a:spcAft>
                <a:spcPts val="0"/>
              </a:spcAft>
              <a:buNone/>
            </a:pPr>
            <a:r>
              <a:rPr lang="en-US" sz="1200" baseline="30000" dirty="0"/>
              <a:t>23 </a:t>
            </a:r>
            <a:r>
              <a:rPr lang="en-US" sz="1200" dirty="0"/>
              <a:t>McKenzie J, Bhatti L, Tursan d’Espaignet E. (2014) </a:t>
            </a:r>
            <a:r>
              <a:rPr lang="en-US" sz="1200" i="1" dirty="0"/>
              <a:t>WHO Tobacco Knowledge Summaries: Tobacco and Dementia.</a:t>
            </a:r>
            <a:r>
              <a:rPr lang="en-US" sz="1200" dirty="0"/>
              <a:t> Retrieved from: </a:t>
            </a:r>
            <a:r>
              <a:rPr lang="en-US" sz="1200" u="sng" dirty="0"/>
              <a:t>https://www.who.int/tobacco/publications/mental_health/dementia_tks_14_1/en/</a:t>
            </a:r>
          </a:p>
          <a:p>
            <a:pPr marL="0" indent="0">
              <a:spcBef>
                <a:spcPts val="0"/>
              </a:spcBef>
              <a:spcAft>
                <a:spcPts val="0"/>
              </a:spcAft>
              <a:buNone/>
            </a:pPr>
            <a:r>
              <a:rPr lang="en-US" sz="1200" baseline="30000" dirty="0"/>
              <a:t>24</a:t>
            </a:r>
            <a:r>
              <a:rPr lang="en-US" sz="1200" dirty="0"/>
              <a:t> Alzheimer’s Association. (2019) </a:t>
            </a:r>
            <a:r>
              <a:rPr lang="en-US" sz="1200" i="1" dirty="0"/>
              <a:t>2019 Alzheimer’s Disease Facts and Figures.</a:t>
            </a:r>
            <a:r>
              <a:rPr lang="en-US" sz="1200" dirty="0"/>
              <a:t> </a:t>
            </a:r>
          </a:p>
          <a:p>
            <a:pPr marL="0" indent="0">
              <a:spcBef>
                <a:spcPts val="0"/>
              </a:spcBef>
              <a:spcAft>
                <a:spcPts val="0"/>
              </a:spcAft>
              <a:buNone/>
            </a:pPr>
            <a:r>
              <a:rPr lang="en-US" sz="1200" baseline="30000" dirty="0"/>
              <a:t>25 </a:t>
            </a:r>
            <a:r>
              <a:rPr lang="en-US" sz="1200" dirty="0"/>
              <a:t>Centers for Disease Control and Prevention. (2018)</a:t>
            </a:r>
            <a:r>
              <a:rPr lang="en-US" sz="1200" i="1" dirty="0"/>
              <a:t> Preventing Stroke: Control Medical Conditions</a:t>
            </a:r>
            <a:r>
              <a:rPr lang="en-US" sz="1200" dirty="0"/>
              <a:t>. Retrieved from </a:t>
            </a:r>
            <a:r>
              <a:rPr lang="en-US" sz="1200" u="sng" dirty="0"/>
              <a:t> https://www.cdc.gov/stroke/medical_conditions.htm</a:t>
            </a:r>
          </a:p>
          <a:p>
            <a:pPr marL="0" indent="0">
              <a:spcBef>
                <a:spcPts val="0"/>
              </a:spcBef>
              <a:spcAft>
                <a:spcPts val="0"/>
              </a:spcAft>
              <a:buNone/>
            </a:pPr>
            <a:r>
              <a:rPr lang="en-US" sz="1200" baseline="30000" dirty="0"/>
              <a:t>26 </a:t>
            </a:r>
            <a:r>
              <a:rPr lang="en-US" sz="1200" dirty="0"/>
              <a:t>National Institute on Aging. (2018) </a:t>
            </a:r>
            <a:r>
              <a:rPr lang="en-US" sz="1200" i="1" dirty="0"/>
              <a:t>Alzheimer’s Disease: Unraveling the Mystery.</a:t>
            </a:r>
          </a:p>
          <a:p>
            <a:pPr marL="0" indent="0">
              <a:spcBef>
                <a:spcPts val="0"/>
              </a:spcBef>
              <a:spcAft>
                <a:spcPts val="0"/>
              </a:spcAft>
              <a:buNone/>
            </a:pPr>
            <a:r>
              <a:rPr lang="en-US" sz="1200" baseline="30000" dirty="0"/>
              <a:t>27 </a:t>
            </a:r>
            <a:r>
              <a:rPr lang="en-US" sz="1200" dirty="0"/>
              <a:t>Alzheimer’s Association. (2019) </a:t>
            </a:r>
            <a:r>
              <a:rPr lang="en-US" sz="1200" i="1" dirty="0"/>
              <a:t>2019 Alzheimer’s Disease Facts and Figures.  </a:t>
            </a:r>
          </a:p>
          <a:p>
            <a:pPr marL="0" indent="0">
              <a:spcBef>
                <a:spcPts val="0"/>
              </a:spcBef>
              <a:spcAft>
                <a:spcPts val="0"/>
              </a:spcAft>
              <a:buNone/>
            </a:pPr>
            <a:r>
              <a:rPr lang="en-US" sz="1200" baseline="30000" dirty="0"/>
              <a:t>28 </a:t>
            </a:r>
            <a:r>
              <a:rPr lang="en-US" sz="1200" dirty="0"/>
              <a:t>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a:t>
            </a:r>
          </a:p>
          <a:p>
            <a:pPr marL="0" indent="0">
              <a:spcBef>
                <a:spcPts val="0"/>
              </a:spcBef>
              <a:spcAft>
                <a:spcPts val="0"/>
              </a:spcAft>
              <a:buNone/>
            </a:pPr>
            <a:r>
              <a:rPr lang="en-US" sz="1200" baseline="30000" dirty="0"/>
              <a:t>30</a:t>
            </a:r>
            <a:r>
              <a:rPr lang="en-US" sz="1200" dirty="0"/>
              <a:t> 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a:t>
            </a:r>
          </a:p>
          <a:p>
            <a:pPr marL="0" indent="0">
              <a:spcBef>
                <a:spcPts val="0"/>
              </a:spcBef>
              <a:spcAft>
                <a:spcPts val="0"/>
              </a:spcAft>
              <a:buNone/>
            </a:pPr>
            <a:r>
              <a:rPr lang="en-US" sz="1200" baseline="30000" dirty="0"/>
              <a:t>31</a:t>
            </a:r>
            <a:r>
              <a:rPr lang="en-US" sz="1200" dirty="0"/>
              <a:t> Alzheimer’s Association. (2019) </a:t>
            </a:r>
            <a:r>
              <a:rPr lang="en-US" sz="1200" i="1" dirty="0"/>
              <a:t>2019 Alzheimer’s Disease Facts and Figures.</a:t>
            </a:r>
            <a:r>
              <a:rPr lang="en-US" sz="1200" dirty="0"/>
              <a:t>  </a:t>
            </a:r>
          </a:p>
          <a:p>
            <a:pPr marL="0" indent="0">
              <a:spcBef>
                <a:spcPts val="0"/>
              </a:spcBef>
              <a:spcAft>
                <a:spcPts val="0"/>
              </a:spcAft>
              <a:buNone/>
            </a:pPr>
            <a:r>
              <a:rPr lang="en-US" sz="1200" baseline="30000" dirty="0"/>
              <a:t>32</a:t>
            </a:r>
            <a:r>
              <a:rPr lang="en-US" sz="1200" dirty="0"/>
              <a:t> National Institutes on Aging. (2018) </a:t>
            </a:r>
            <a:r>
              <a:rPr lang="en-US" sz="1200" i="1" dirty="0"/>
              <a:t>Alzheimer’s Disease: Unraveling the Mystery</a:t>
            </a:r>
            <a:r>
              <a:rPr lang="en-US" sz="1200" dirty="0"/>
              <a:t>.</a:t>
            </a:r>
          </a:p>
        </p:txBody>
      </p:sp>
      <p:sp>
        <p:nvSpPr>
          <p:cNvPr id="2" name="Title 1"/>
          <p:cNvSpPr>
            <a:spLocks noGrp="1"/>
          </p:cNvSpPr>
          <p:nvPr>
            <p:ph type="title"/>
          </p:nvPr>
        </p:nvSpPr>
        <p:spPr/>
        <p:txBody>
          <a:bodyPr/>
          <a:lstStyle/>
          <a:p>
            <a:r>
              <a:rPr lang="en-US" dirty="0"/>
              <a:t>References 2</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44</a:t>
            </a:fld>
            <a:endParaRPr lang="en-US" dirty="0"/>
          </a:p>
        </p:txBody>
      </p:sp>
    </p:spTree>
    <p:extLst>
      <p:ext uri="{BB962C8B-B14F-4D97-AF65-F5344CB8AC3E}">
        <p14:creationId xmlns:p14="http://schemas.microsoft.com/office/powerpoint/2010/main" val="239831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8003"/>
            <a:ext cx="7989752" cy="3991822"/>
          </a:xfrm>
        </p:spPr>
        <p:txBody>
          <a:bodyPr anchor="t"/>
          <a:lstStyle/>
          <a:p>
            <a:pPr marL="0" indent="0">
              <a:spcBef>
                <a:spcPts val="0"/>
              </a:spcBef>
              <a:spcAft>
                <a:spcPts val="0"/>
              </a:spcAft>
              <a:buNone/>
            </a:pPr>
            <a:r>
              <a:rPr lang="en-US" sz="1200" baseline="30000" dirty="0"/>
              <a:t>33</a:t>
            </a:r>
            <a:r>
              <a:rPr lang="en-US" sz="1200" dirty="0"/>
              <a:t> U.S. Department of Health and Human Services.(2018) </a:t>
            </a:r>
            <a:r>
              <a:rPr lang="en-US" sz="1200" i="1" dirty="0"/>
              <a:t>National Plan to Address Alzheimer’s Disease: 2018 Update.</a:t>
            </a:r>
          </a:p>
          <a:p>
            <a:pPr marL="0" indent="0">
              <a:spcBef>
                <a:spcPts val="0"/>
              </a:spcBef>
              <a:spcAft>
                <a:spcPts val="0"/>
              </a:spcAft>
              <a:buNone/>
            </a:pPr>
            <a:r>
              <a:rPr lang="en-US" sz="1200" baseline="30000" dirty="0"/>
              <a:t>34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35</a:t>
            </a:r>
            <a:r>
              <a:rPr lang="en-US" sz="1200" dirty="0"/>
              <a:t> Alzheimer’s Association. (2018) </a:t>
            </a:r>
            <a:r>
              <a:rPr lang="en-US" sz="1200" i="1" dirty="0"/>
              <a:t>Race, Ethnicity, and Alzheimer’s Fact Sheet. </a:t>
            </a:r>
          </a:p>
          <a:p>
            <a:pPr marL="0" indent="0">
              <a:spcBef>
                <a:spcPts val="0"/>
              </a:spcBef>
              <a:spcAft>
                <a:spcPts val="0"/>
              </a:spcAft>
              <a:buNone/>
            </a:pPr>
            <a:r>
              <a:rPr lang="en-US" sz="1200" baseline="30000" dirty="0"/>
              <a:t>36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37</a:t>
            </a:r>
            <a:r>
              <a:rPr lang="en-US" sz="1200" dirty="0"/>
              <a:t> Taylor C.A., Bouldin E.D., McGuire L.C. (2018) Subjective Cognitive Decline Among Adults Aged ≥45 Years — United States, 2015–2016. </a:t>
            </a:r>
            <a:r>
              <a:rPr lang="en-US" sz="1200" i="1" dirty="0"/>
              <a:t>MMWR Morb Mortal Wkly Rep</a:t>
            </a:r>
            <a:r>
              <a:rPr lang="en-US" sz="1200" dirty="0"/>
              <a:t> </a:t>
            </a:r>
            <a:r>
              <a:rPr lang="en-US" sz="1200" i="1" dirty="0"/>
              <a:t>67</a:t>
            </a:r>
            <a:r>
              <a:rPr lang="en-US" sz="1200" dirty="0"/>
              <a:t>, 753–757. DOI: http://dx.doi.org/10.15585/mmwr.mm6727a1</a:t>
            </a:r>
          </a:p>
          <a:p>
            <a:pPr marL="0" indent="0">
              <a:spcBef>
                <a:spcPts val="0"/>
              </a:spcBef>
              <a:spcAft>
                <a:spcPts val="0"/>
              </a:spcAft>
              <a:buNone/>
            </a:pPr>
            <a:r>
              <a:rPr lang="en-US" sz="1200" baseline="30000" dirty="0"/>
              <a:t>38</a:t>
            </a:r>
            <a:r>
              <a:rPr lang="en-US" sz="1200" dirty="0"/>
              <a:t> Alzheimer’s Association. (2017) </a:t>
            </a:r>
            <a:r>
              <a:rPr lang="en-US" sz="1200" i="1" dirty="0"/>
              <a:t>Early Diagnosis: The Value of Knowing [Fact Sheet].</a:t>
            </a:r>
            <a:r>
              <a:rPr lang="en-US" sz="1200" dirty="0"/>
              <a:t> Retrieved from </a:t>
            </a:r>
            <a:r>
              <a:rPr lang="en-US" sz="1200" u="sng" dirty="0"/>
              <a:t>https://www.alz.org/media/Documents/factsheet-2013-value-of-knowing.pdf</a:t>
            </a:r>
            <a:endParaRPr lang="en-US" sz="1200" strike="sngStrike" dirty="0"/>
          </a:p>
          <a:p>
            <a:pPr marL="0" indent="0">
              <a:spcBef>
                <a:spcPts val="0"/>
              </a:spcBef>
              <a:spcAft>
                <a:spcPts val="0"/>
              </a:spcAft>
              <a:buNone/>
            </a:pPr>
            <a:r>
              <a:rPr lang="en-US" sz="1200" baseline="30000" dirty="0"/>
              <a:t>39 </a:t>
            </a:r>
            <a:r>
              <a:rPr lang="en-US" sz="1200" dirty="0"/>
              <a:t>Alzheimer’s Association. (2017) </a:t>
            </a:r>
            <a:r>
              <a:rPr lang="en-US" sz="1200" i="1" dirty="0"/>
              <a:t>Early Diagnosis: The Value of Knowing [Fact Sheet].</a:t>
            </a:r>
            <a:r>
              <a:rPr lang="en-US" sz="1200" dirty="0"/>
              <a:t> Retrieved from </a:t>
            </a:r>
            <a:r>
              <a:rPr lang="en-US" sz="1200" u="sng" dirty="0"/>
              <a:t>https://www.alz.org/media/Documents/factsheet-2013-value-of-knowing.pdf</a:t>
            </a:r>
            <a:endParaRPr lang="en-US" sz="1200" strike="sngStrike" dirty="0"/>
          </a:p>
          <a:p>
            <a:pPr marL="0" indent="0">
              <a:spcBef>
                <a:spcPts val="0"/>
              </a:spcBef>
              <a:spcAft>
                <a:spcPts val="0"/>
              </a:spcAft>
              <a:buNone/>
            </a:pPr>
            <a:r>
              <a:rPr lang="en-US" sz="1200" baseline="30000" dirty="0"/>
              <a:t>40</a:t>
            </a:r>
            <a:r>
              <a:rPr lang="en-US" sz="1200" dirty="0"/>
              <a:t> 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a:t>
            </a:r>
          </a:p>
        </p:txBody>
      </p:sp>
      <p:sp>
        <p:nvSpPr>
          <p:cNvPr id="2" name="Title 1"/>
          <p:cNvSpPr>
            <a:spLocks noGrp="1"/>
          </p:cNvSpPr>
          <p:nvPr>
            <p:ph type="title"/>
          </p:nvPr>
        </p:nvSpPr>
        <p:spPr/>
        <p:txBody>
          <a:bodyPr/>
          <a:lstStyle/>
          <a:p>
            <a:r>
              <a:rPr lang="en-US" dirty="0"/>
              <a:t>References 3</a:t>
            </a:r>
          </a:p>
        </p:txBody>
      </p:sp>
      <p:sp>
        <p:nvSpPr>
          <p:cNvPr id="5" name="Slide Number Placeholder 4"/>
          <p:cNvSpPr>
            <a:spLocks noGrp="1"/>
          </p:cNvSpPr>
          <p:nvPr>
            <p:ph type="sldNum" sz="quarter" idx="12"/>
          </p:nvPr>
        </p:nvSpPr>
        <p:spPr/>
        <p:txBody>
          <a:bodyPr/>
          <a:lstStyle/>
          <a:p>
            <a:pPr>
              <a:defRPr/>
            </a:pPr>
            <a:fld id="{C525668C-27BA-45C8-A2CB-2C16F146A6AF}" type="slidenum">
              <a:rPr lang="en-US" smtClean="0"/>
              <a:pPr>
                <a:defRPr/>
              </a:pPr>
              <a:t>45</a:t>
            </a:fld>
            <a:endParaRPr lang="en-US" dirty="0"/>
          </a:p>
        </p:txBody>
      </p:sp>
    </p:spTree>
    <p:extLst>
      <p:ext uri="{BB962C8B-B14F-4D97-AF65-F5344CB8AC3E}">
        <p14:creationId xmlns:p14="http://schemas.microsoft.com/office/powerpoint/2010/main" val="319407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a single line chart. The line is red and is increasing, representing the increase in adults living with Alzheimer's" title="Image of line cha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074" y="3630265"/>
            <a:ext cx="2633870" cy="1975403"/>
          </a:xfrm>
          <a:prstGeom prst="rect">
            <a:avLst/>
          </a:prstGeom>
        </p:spPr>
      </p:pic>
      <p:sp>
        <p:nvSpPr>
          <p:cNvPr id="7" name="Content Placeholder 6"/>
          <p:cNvSpPr>
            <a:spLocks noGrp="1"/>
          </p:cNvSpPr>
          <p:nvPr>
            <p:ph idx="1"/>
          </p:nvPr>
        </p:nvSpPr>
        <p:spPr/>
        <p:txBody>
          <a:bodyPr rtlCol="0">
            <a:normAutofit/>
          </a:bodyPr>
          <a:lstStyle/>
          <a:p>
            <a:pPr lvl="0"/>
            <a:r>
              <a:rPr lang="en-US" sz="2400" dirty="0"/>
              <a:t>Nearly 6 million adults</a:t>
            </a:r>
          </a:p>
          <a:p>
            <a:pPr lvl="0"/>
            <a:r>
              <a:rPr lang="en-US" sz="2400" dirty="0"/>
              <a:t>1 in 10 adults age ≥65</a:t>
            </a:r>
          </a:p>
          <a:p>
            <a:pPr lvl="0"/>
            <a:r>
              <a:rPr lang="en-US" sz="2400" dirty="0"/>
              <a:t>1 in 3 adults age ≥85</a:t>
            </a:r>
          </a:p>
          <a:p>
            <a:pPr lvl="0"/>
            <a:r>
              <a:rPr lang="en-US" sz="2400" dirty="0"/>
              <a:t>By 2050, expected to reach 13.8 million</a:t>
            </a:r>
          </a:p>
          <a:p>
            <a:pPr lvl="0"/>
            <a:endParaRPr lang="en-US" dirty="0"/>
          </a:p>
          <a:p>
            <a:pPr lvl="0"/>
            <a:endParaRPr lang="en-US" dirty="0"/>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100" baseline="30000" dirty="0">
              <a:ea typeface="MS Mincho" panose="02020609040205080304" pitchFamily="49" charset="-128"/>
              <a:cs typeface="Times New Roman" panose="02020603050405020304" pitchFamily="18" charset="0"/>
            </a:endParaRPr>
          </a:p>
        </p:txBody>
      </p:sp>
      <p:sp>
        <p:nvSpPr>
          <p:cNvPr id="3" name="Title 1"/>
          <p:cNvSpPr>
            <a:spLocks noGrp="1"/>
          </p:cNvSpPr>
          <p:nvPr>
            <p:ph type="title"/>
          </p:nvPr>
        </p:nvSpPr>
        <p:spPr bwMode="auto">
          <a:extLst>
            <a:ext uri="{909E8E84-426E-40dd-AFC4-6F175D3DCCD1}"/>
            <a:ext uri="{91240B29-F687-4f45-9708-019B960494DF}"/>
          </a:extLst>
        </p:spPr>
        <p:txBody>
          <a:bodyPr wrap="square" numCol="1" anchor="b" anchorCtr="0" compatLnSpc="1">
            <a:prstTxWarp prst="textNoShape">
              <a:avLst/>
            </a:prstTxWarp>
          </a:bodyPr>
          <a:lstStyle/>
          <a:p>
            <a:pPr eaLnBrk="1" fontAlgn="auto" hangingPunct="1">
              <a:spcAft>
                <a:spcPts val="0"/>
              </a:spcAft>
              <a:defRPr/>
            </a:pPr>
            <a:r>
              <a:rPr lang="en-US" dirty="0"/>
              <a:t>Alzheimer’s: Epidemic (U.S.)</a:t>
            </a:r>
            <a:r>
              <a:rPr lang="en-US" sz="1800" baseline="80000" dirty="0"/>
              <a:t>2</a:t>
            </a:r>
            <a:endParaRPr lang="en-US" sz="2000" baseline="80000" dirty="0"/>
          </a:p>
        </p:txBody>
      </p:sp>
      <p:sp>
        <p:nvSpPr>
          <p:cNvPr id="2" name="Slide Number Placeholder 1"/>
          <p:cNvSpPr>
            <a:spLocks noGrp="1"/>
          </p:cNvSpPr>
          <p:nvPr>
            <p:ph type="sldNum" sz="quarter" idx="12"/>
          </p:nvPr>
        </p:nvSpPr>
        <p:spPr/>
        <p:txBody>
          <a:bodyPr/>
          <a:lstStyle/>
          <a:p>
            <a:pPr>
              <a:defRPr/>
            </a:pPr>
            <a:fld id="{C525668C-27BA-45C8-A2CB-2C16F146A6AF}"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dollar sign in green" title="Image of a dollar sign"/>
          <p:cNvPicPr>
            <a:picLocks noChangeAspect="1"/>
          </p:cNvPicPr>
          <p:nvPr/>
        </p:nvPicPr>
        <p:blipFill>
          <a:blip r:embed="rId3"/>
          <a:stretch>
            <a:fillRect/>
          </a:stretch>
        </p:blipFill>
        <p:spPr>
          <a:xfrm>
            <a:off x="6148959" y="3436572"/>
            <a:ext cx="1295400" cy="2443162"/>
          </a:xfrm>
          <a:prstGeom prst="rect">
            <a:avLst/>
          </a:prstGeom>
        </p:spPr>
      </p:pic>
      <p:sp>
        <p:nvSpPr>
          <p:cNvPr id="39940" name="Content Placeholder 2"/>
          <p:cNvSpPr>
            <a:spLocks noGrp="1"/>
          </p:cNvSpPr>
          <p:nvPr>
            <p:ph idx="1"/>
          </p:nvPr>
        </p:nvSpPr>
        <p:spPr/>
        <p:txBody>
          <a:bodyPr/>
          <a:lstStyle/>
          <a:p>
            <a:pPr lvl="0"/>
            <a:r>
              <a:rPr lang="en-US" sz="2400" dirty="0"/>
              <a:t>Significant costs to Medicare, Medicaid, individuals, caregivers</a:t>
            </a:r>
          </a:p>
          <a:p>
            <a:pPr lvl="0"/>
            <a:r>
              <a:rPr lang="en-US" sz="2400" dirty="0"/>
              <a:t>Annual costs of care nearly $300 billion</a:t>
            </a:r>
          </a:p>
          <a:p>
            <a:pPr lvl="0"/>
            <a:r>
              <a:rPr lang="en-US" sz="2400" dirty="0"/>
              <a:t>Most expensive disease in the U.S.</a:t>
            </a:r>
          </a:p>
          <a:p>
            <a:pPr lvl="0"/>
            <a:endParaRPr lang="en-US" dirty="0"/>
          </a:p>
          <a:p>
            <a:pPr lvl="0"/>
            <a:endParaRPr lang="en-US" dirty="0"/>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Impact: Costs</a:t>
            </a:r>
            <a:r>
              <a:rPr lang="en-US" sz="1800" baseline="80000" dirty="0"/>
              <a:t>3</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woman watering flowers outside&#10;" title="Image of woman watering plants"/>
          <p:cNvPicPr>
            <a:picLocks noChangeAspect="1"/>
          </p:cNvPicPr>
          <p:nvPr/>
        </p:nvPicPr>
        <p:blipFill>
          <a:blip r:embed="rId3"/>
          <a:stretch>
            <a:fillRect/>
          </a:stretch>
        </p:blipFill>
        <p:spPr>
          <a:xfrm>
            <a:off x="5935800" y="2502800"/>
            <a:ext cx="2250144" cy="3404749"/>
          </a:xfrm>
          <a:prstGeom prst="rect">
            <a:avLst/>
          </a:prstGeom>
          <a:ln w="38100" cmpd="sng">
            <a:solidFill>
              <a:srgbClr val="7F7F7F"/>
            </a:solidFill>
          </a:ln>
        </p:spPr>
      </p:pic>
      <p:sp>
        <p:nvSpPr>
          <p:cNvPr id="41988" name="Content Placeholder 2"/>
          <p:cNvSpPr>
            <a:spLocks noGrp="1"/>
          </p:cNvSpPr>
          <p:nvPr>
            <p:ph idx="1"/>
          </p:nvPr>
        </p:nvSpPr>
        <p:spPr/>
        <p:txBody>
          <a:bodyPr/>
          <a:lstStyle/>
          <a:p>
            <a:pPr lvl="0"/>
            <a:r>
              <a:rPr lang="en-US" sz="2400" dirty="0"/>
              <a:t>Women: 2/3 of affected population</a:t>
            </a:r>
          </a:p>
          <a:p>
            <a:pPr lvl="0"/>
            <a:r>
              <a:rPr lang="en-US" sz="2400" dirty="0"/>
              <a:t>African-Americans: 2 times more likely</a:t>
            </a:r>
          </a:p>
          <a:p>
            <a:pPr lvl="0"/>
            <a:r>
              <a:rPr lang="en-US" sz="2400" dirty="0"/>
              <a:t>Hispanics: 1.5 times more likely</a:t>
            </a:r>
          </a:p>
          <a:p>
            <a:pPr lvl="0"/>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Disproportional Impact</a:t>
            </a:r>
            <a:r>
              <a:rPr lang="en-US" sz="1800" baseline="80000" dirty="0"/>
              <a:t>4</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n older adult's hand holding a yellow ball, with another person resting their hand on the wrist of the older adult." title="Image of older adult's hand holding a ba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193" y="4385280"/>
            <a:ext cx="3246120" cy="1825943"/>
          </a:xfrm>
          <a:prstGeom prst="rect">
            <a:avLst/>
          </a:prstGeom>
        </p:spPr>
      </p:pic>
      <p:sp>
        <p:nvSpPr>
          <p:cNvPr id="44035" name="Content Placeholder 2"/>
          <p:cNvSpPr>
            <a:spLocks noGrp="1"/>
          </p:cNvSpPr>
          <p:nvPr>
            <p:ph idx="1"/>
          </p:nvPr>
        </p:nvSpPr>
        <p:spPr/>
        <p:txBody>
          <a:bodyPr/>
          <a:lstStyle/>
          <a:p>
            <a:pPr lvl="0"/>
            <a:r>
              <a:rPr lang="en-US" sz="2400" dirty="0"/>
              <a:t>Requires increasing levels of caregiving (paid and unpaid)</a:t>
            </a:r>
          </a:p>
          <a:p>
            <a:pPr lvl="0"/>
            <a:r>
              <a:rPr lang="en-US" sz="2400" dirty="0"/>
              <a:t>Over 16 million caregivers </a:t>
            </a:r>
          </a:p>
          <a:p>
            <a:pPr lvl="0"/>
            <a:r>
              <a:rPr lang="en-US" sz="2400" dirty="0"/>
              <a:t>18 billion hours of unpaid care annually</a:t>
            </a:r>
          </a:p>
          <a:p>
            <a:pPr lvl="0"/>
            <a:r>
              <a:rPr lang="en-US" sz="2400" dirty="0"/>
              <a:t>Hardships: health, emotional, financial</a:t>
            </a:r>
          </a:p>
          <a:p>
            <a:pPr lvl="0"/>
            <a:endParaRPr lang="en-US" dirty="0"/>
          </a:p>
          <a:p>
            <a:pPr lvl="0"/>
            <a:endParaRPr lang="en-US" dirty="0"/>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Caregiving Burden</a:t>
            </a:r>
            <a:r>
              <a:rPr lang="en-US" sz="1800" baseline="80000" dirty="0"/>
              <a:t>5</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care worker assisting older adult with reading perscription bottles" title="Healthcare worker assisting older adult with reading perscription bottles"/>
          <p:cNvPicPr>
            <a:picLocks noChangeAspect="1"/>
          </p:cNvPicPr>
          <p:nvPr/>
        </p:nvPicPr>
        <p:blipFill>
          <a:blip r:embed="rId3"/>
          <a:stretch>
            <a:fillRect/>
          </a:stretch>
        </p:blipFill>
        <p:spPr>
          <a:xfrm>
            <a:off x="5808298" y="2228003"/>
            <a:ext cx="2377646" cy="3535986"/>
          </a:xfrm>
          <a:prstGeom prst="rect">
            <a:avLst/>
          </a:prstGeom>
        </p:spPr>
      </p:pic>
      <p:sp>
        <p:nvSpPr>
          <p:cNvPr id="46084" name="Content Placeholder 2"/>
          <p:cNvSpPr>
            <a:spLocks noGrp="1"/>
          </p:cNvSpPr>
          <p:nvPr>
            <p:ph idx="1"/>
          </p:nvPr>
        </p:nvSpPr>
        <p:spPr>
          <a:xfrm>
            <a:off x="581192" y="2228003"/>
            <a:ext cx="4877776" cy="3630795"/>
          </a:xfrm>
        </p:spPr>
        <p:txBody>
          <a:bodyPr/>
          <a:lstStyle/>
          <a:p>
            <a:pPr lvl="0"/>
            <a:r>
              <a:rPr lang="en-US" sz="2400" dirty="0"/>
              <a:t>Disproportionate use of health care resources</a:t>
            </a:r>
          </a:p>
          <a:p>
            <a:pPr lvl="1"/>
            <a:r>
              <a:rPr lang="en-US" dirty="0"/>
              <a:t>Hospitalized twice as often</a:t>
            </a:r>
          </a:p>
          <a:p>
            <a:pPr lvl="1"/>
            <a:r>
              <a:rPr lang="en-US" dirty="0"/>
              <a:t>7 in 10 residents in assisted living have some form of cognitive impairment</a:t>
            </a:r>
          </a:p>
          <a:p>
            <a:pPr lvl="0"/>
            <a:r>
              <a:rPr lang="en-US" sz="2400" dirty="0"/>
              <a:t>Workforce shortage</a:t>
            </a:r>
          </a:p>
          <a:p>
            <a:pPr lvl="0"/>
            <a:r>
              <a:rPr lang="en-US" sz="2400" dirty="0"/>
              <a:t>Inadequate professional training</a:t>
            </a:r>
          </a:p>
          <a:p>
            <a:pPr lvl="0"/>
            <a:endParaRPr lang="en-US" sz="2400" dirty="0"/>
          </a:p>
          <a:p>
            <a:pPr marL="0" indent="0" eaLnBrk="1" hangingPunct="1">
              <a:spcAft>
                <a:spcPts val="1200"/>
              </a:spcAft>
              <a:buNone/>
            </a:pPr>
            <a:endParaRPr lang="en-US" sz="1100" baseline="30000" dirty="0">
              <a:ea typeface="Cambria" panose="02040503050406030204" pitchFamily="18" charset="0"/>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Alzheimer’s: Health Care Burden</a:t>
            </a:r>
            <a:r>
              <a:rPr lang="en-US" sz="1800" baseline="80000" dirty="0"/>
              <a:t>6</a:t>
            </a:r>
            <a:endParaRPr lang="en-US" sz="2000" baseline="80000" dirty="0"/>
          </a:p>
        </p:txBody>
      </p:sp>
      <p:sp>
        <p:nvSpPr>
          <p:cNvPr id="3" name="Slide Number Placeholder 2"/>
          <p:cNvSpPr>
            <a:spLocks noGrp="1"/>
          </p:cNvSpPr>
          <p:nvPr>
            <p:ph type="sldNum" sz="quarter" idx="12"/>
          </p:nvPr>
        </p:nvSpPr>
        <p:spPr/>
        <p:txBody>
          <a:bodyPr/>
          <a:lstStyle/>
          <a:p>
            <a:pPr>
              <a:defRPr/>
            </a:pPr>
            <a:fld id="{C525668C-27BA-45C8-A2CB-2C16F146A6AF}"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73545"/>
      </a:dk2>
      <a:lt2>
        <a:srgbClr val="DCD8DC"/>
      </a:lt2>
      <a:accent1>
        <a:srgbClr val="4A0D6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59208</TotalTime>
  <Words>7934</Words>
  <Application>Microsoft Office PowerPoint</Application>
  <PresentationFormat>On-screen Show (4:3)</PresentationFormat>
  <Paragraphs>692</Paragraphs>
  <Slides>45</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Courier New</vt:lpstr>
      <vt:lpstr>Gill Sans MT</vt:lpstr>
      <vt:lpstr>Wingdings 2</vt:lpstr>
      <vt:lpstr>Dividend</vt:lpstr>
      <vt:lpstr>1_Dividend</vt:lpstr>
      <vt:lpstr>A Public Health Approach to  Alzheimer’s and Other Dementias</vt:lpstr>
      <vt:lpstr>Learning Objectives</vt:lpstr>
      <vt:lpstr>Introduction: Dementia &amp;  Alzheimer’s Disease1</vt:lpstr>
      <vt:lpstr>Alzheimer’s: A Public Health Crisis</vt:lpstr>
      <vt:lpstr>Alzheimer’s: Epidemic (U.S.)2</vt:lpstr>
      <vt:lpstr>Alzheimer’s Impact: Costs3</vt:lpstr>
      <vt:lpstr>Alzheimer’s: Disproportional Impact4</vt:lpstr>
      <vt:lpstr>Alzheimer’s: Caregiving Burden5</vt:lpstr>
      <vt:lpstr>Alzheimer’s: Health Care Burden6</vt:lpstr>
      <vt:lpstr>Public Health: POISED FOR IMPACT7</vt:lpstr>
      <vt:lpstr>PUBLIC HEALTH IMPACT: SURVEILLANCE &amp; MONITORING </vt:lpstr>
      <vt:lpstr>Surveillance &amp; Public Health8</vt:lpstr>
      <vt:lpstr>Behavioral Risk Factor Surveillance System (BRFSS)9</vt:lpstr>
      <vt:lpstr>BRFSS: Cognitive Decline Module10,11</vt:lpstr>
      <vt:lpstr>BRFSS AND SUBJECTIVE COGNITIVE DECLINE12,13</vt:lpstr>
      <vt:lpstr>BRFSS: CAREGIVER MODULE14</vt:lpstr>
      <vt:lpstr>BRFSS: CAREGIVER MODULE findings15</vt:lpstr>
      <vt:lpstr>Discussion Question 1</vt:lpstr>
      <vt:lpstr>Use of Surveillance Data16</vt:lpstr>
      <vt:lpstr>Public health impact: risk reduction &amp; primary prevention</vt:lpstr>
      <vt:lpstr>Primary Prevention17</vt:lpstr>
      <vt:lpstr>Discussion Question 2</vt:lpstr>
      <vt:lpstr>Risk Reduction: Head Trauma18,19</vt:lpstr>
      <vt:lpstr>Risk Reduction: Heart Health20,21,22,23</vt:lpstr>
      <vt:lpstr>Risk Reduction: Avoidance/Management24,25 </vt:lpstr>
      <vt:lpstr>Risk Reduction: Active Brain26,27</vt:lpstr>
      <vt:lpstr>Discussion Question 3</vt:lpstr>
      <vt:lpstr>Risk Reduction: public health interventions28 </vt:lpstr>
      <vt:lpstr>Public health Impact: early detection &amp; diagnosis</vt:lpstr>
      <vt:lpstr>Why Promote Early Detection?30,31,32,33</vt:lpstr>
      <vt:lpstr>Discussion Question 4</vt:lpstr>
      <vt:lpstr>Early Detection: factors influencing Diagnosis Rates34,35</vt:lpstr>
      <vt:lpstr>Early Detection: Challenges36,37</vt:lpstr>
      <vt:lpstr>Early Detection: Most Want to Know38</vt:lpstr>
      <vt:lpstr>Discussion Question 5</vt:lpstr>
      <vt:lpstr>Public Health: Early Diagnosis39</vt:lpstr>
      <vt:lpstr>Public health Impact: safety and quality of care</vt:lpstr>
      <vt:lpstr>Safety and quality of care40</vt:lpstr>
      <vt:lpstr>Conclusion: Public Health impact</vt:lpstr>
      <vt:lpstr>Dementia Capable Systems and Dementia Friendly communities</vt:lpstr>
      <vt:lpstr>For More Information</vt:lpstr>
      <vt:lpstr>competencies</vt:lpstr>
      <vt:lpstr>References 1</vt:lpstr>
      <vt:lpstr>References 2</vt:lpstr>
      <vt:lpstr>References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Approach to  Alzheimer’s and Other Dementias</dc:title>
  <dc:subject>Module 3: Alzheimer's Disease - What is the Role of Public Health?</dc:subject>
  <dc:creator>Alzheimer's Association and the Centers for Disease Control and Prevention</dc:creator>
  <cp:keywords/>
  <dc:description/>
  <cp:lastModifiedBy>Boim, Kimberly (CDC/DDNID/NCCDPHP/DPH) (CTR)</cp:lastModifiedBy>
  <cp:revision>279</cp:revision>
  <cp:lastPrinted>2019-09-27T17:49:21Z</cp:lastPrinted>
  <dcterms:created xsi:type="dcterms:W3CDTF">2015-08-10T20:06:03Z</dcterms:created>
  <dcterms:modified xsi:type="dcterms:W3CDTF">2019-11-01T23:23:13Z</dcterms:modified>
  <cp:category/>
</cp:coreProperties>
</file>