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2"/>
  </p:notesMasterIdLst>
  <p:handoutMasterIdLst>
    <p:handoutMasterId r:id="rId153"/>
  </p:handoutMasterIdLst>
  <p:sldIdLst>
    <p:sldId id="508" r:id="rId2"/>
    <p:sldId id="330" r:id="rId3"/>
    <p:sldId id="331" r:id="rId4"/>
    <p:sldId id="495" r:id="rId5"/>
    <p:sldId id="332" r:id="rId6"/>
    <p:sldId id="489" r:id="rId7"/>
    <p:sldId id="491" r:id="rId8"/>
    <p:sldId id="434" r:id="rId9"/>
    <p:sldId id="433" r:id="rId10"/>
    <p:sldId id="443" r:id="rId11"/>
    <p:sldId id="441" r:id="rId12"/>
    <p:sldId id="509" r:id="rId13"/>
    <p:sldId id="510" r:id="rId14"/>
    <p:sldId id="511" r:id="rId15"/>
    <p:sldId id="512" r:id="rId16"/>
    <p:sldId id="513" r:id="rId17"/>
    <p:sldId id="514" r:id="rId18"/>
    <p:sldId id="515" r:id="rId19"/>
    <p:sldId id="516" r:id="rId20"/>
    <p:sldId id="517" r:id="rId21"/>
    <p:sldId id="496" r:id="rId22"/>
    <p:sldId id="338" r:id="rId23"/>
    <p:sldId id="507" r:id="rId24"/>
    <p:sldId id="521" r:id="rId25"/>
    <p:sldId id="339" r:id="rId26"/>
    <p:sldId id="340" r:id="rId27"/>
    <p:sldId id="341" r:id="rId28"/>
    <p:sldId id="444" r:id="rId29"/>
    <p:sldId id="519" r:id="rId30"/>
    <p:sldId id="520" r:id="rId31"/>
    <p:sldId id="518" r:id="rId32"/>
    <p:sldId id="342" r:id="rId33"/>
    <p:sldId id="497" r:id="rId34"/>
    <p:sldId id="344" r:id="rId35"/>
    <p:sldId id="345" r:id="rId36"/>
    <p:sldId id="522" r:id="rId37"/>
    <p:sldId id="346" r:id="rId38"/>
    <p:sldId id="347" r:id="rId39"/>
    <p:sldId id="351" r:id="rId40"/>
    <p:sldId id="352" r:id="rId41"/>
    <p:sldId id="348" r:id="rId42"/>
    <p:sldId id="349" r:id="rId43"/>
    <p:sldId id="353" r:id="rId44"/>
    <p:sldId id="354" r:id="rId45"/>
    <p:sldId id="355" r:id="rId46"/>
    <p:sldId id="523" r:id="rId47"/>
    <p:sldId id="357" r:id="rId48"/>
    <p:sldId id="358" r:id="rId49"/>
    <p:sldId id="493" r:id="rId50"/>
    <p:sldId id="524" r:id="rId51"/>
    <p:sldId id="363" r:id="rId52"/>
    <p:sldId id="362" r:id="rId53"/>
    <p:sldId id="449" r:id="rId54"/>
    <p:sldId id="364" r:id="rId55"/>
    <p:sldId id="365" r:id="rId56"/>
    <p:sldId id="525" r:id="rId57"/>
    <p:sldId id="527" r:id="rId58"/>
    <p:sldId id="366" r:id="rId59"/>
    <p:sldId id="438" r:id="rId60"/>
    <p:sldId id="436" r:id="rId61"/>
    <p:sldId id="439" r:id="rId62"/>
    <p:sldId id="368" r:id="rId63"/>
    <p:sldId id="369" r:id="rId64"/>
    <p:sldId id="370" r:id="rId65"/>
    <p:sldId id="371" r:id="rId66"/>
    <p:sldId id="372" r:id="rId67"/>
    <p:sldId id="494" r:id="rId68"/>
    <p:sldId id="378" r:id="rId69"/>
    <p:sldId id="380" r:id="rId70"/>
    <p:sldId id="450" r:id="rId71"/>
    <p:sldId id="451" r:id="rId72"/>
    <p:sldId id="381" r:id="rId73"/>
    <p:sldId id="382" r:id="rId74"/>
    <p:sldId id="452" r:id="rId75"/>
    <p:sldId id="383" r:id="rId76"/>
    <p:sldId id="480" r:id="rId77"/>
    <p:sldId id="485" r:id="rId78"/>
    <p:sldId id="385" r:id="rId79"/>
    <p:sldId id="427" r:id="rId80"/>
    <p:sldId id="386" r:id="rId81"/>
    <p:sldId id="428" r:id="rId82"/>
    <p:sldId id="499" r:id="rId83"/>
    <p:sldId id="471" r:id="rId84"/>
    <p:sldId id="387" r:id="rId85"/>
    <p:sldId id="388" r:id="rId86"/>
    <p:sldId id="454" r:id="rId87"/>
    <p:sldId id="389" r:id="rId88"/>
    <p:sldId id="390" r:id="rId89"/>
    <p:sldId id="455" r:id="rId90"/>
    <p:sldId id="391" r:id="rId91"/>
    <p:sldId id="392" r:id="rId92"/>
    <p:sldId id="526" r:id="rId93"/>
    <p:sldId id="393" r:id="rId94"/>
    <p:sldId id="457" r:id="rId95"/>
    <p:sldId id="394" r:id="rId96"/>
    <p:sldId id="458" r:id="rId97"/>
    <p:sldId id="459" r:id="rId98"/>
    <p:sldId id="395" r:id="rId99"/>
    <p:sldId id="396" r:id="rId100"/>
    <p:sldId id="500" r:id="rId101"/>
    <p:sldId id="397" r:id="rId102"/>
    <p:sldId id="398" r:id="rId103"/>
    <p:sldId id="460" r:id="rId104"/>
    <p:sldId id="399" r:id="rId105"/>
    <p:sldId id="400" r:id="rId106"/>
    <p:sldId id="462" r:id="rId107"/>
    <p:sldId id="477" r:id="rId108"/>
    <p:sldId id="478" r:id="rId109"/>
    <p:sldId id="403" r:id="rId110"/>
    <p:sldId id="429" r:id="rId111"/>
    <p:sldId id="404" r:id="rId112"/>
    <p:sldId id="501" r:id="rId113"/>
    <p:sldId id="405" r:id="rId114"/>
    <p:sldId id="406" r:id="rId115"/>
    <p:sldId id="440" r:id="rId116"/>
    <p:sldId id="407" r:id="rId117"/>
    <p:sldId id="408" r:id="rId118"/>
    <p:sldId id="464" r:id="rId119"/>
    <p:sldId id="469" r:id="rId120"/>
    <p:sldId id="463" r:id="rId121"/>
    <p:sldId id="470" r:id="rId122"/>
    <p:sldId id="465" r:id="rId123"/>
    <p:sldId id="409" r:id="rId124"/>
    <p:sldId id="410" r:id="rId125"/>
    <p:sldId id="430" r:id="rId126"/>
    <p:sldId id="411" r:id="rId127"/>
    <p:sldId id="431" r:id="rId128"/>
    <p:sldId id="412" r:id="rId129"/>
    <p:sldId id="502" r:id="rId130"/>
    <p:sldId id="413" r:id="rId131"/>
    <p:sldId id="414" r:id="rId132"/>
    <p:sldId id="415" r:id="rId133"/>
    <p:sldId id="432" r:id="rId134"/>
    <p:sldId id="492" r:id="rId135"/>
    <p:sldId id="373" r:id="rId136"/>
    <p:sldId id="374" r:id="rId137"/>
    <p:sldId id="375" r:id="rId138"/>
    <p:sldId id="435" r:id="rId139"/>
    <p:sldId id="376" r:id="rId140"/>
    <p:sldId id="377" r:id="rId141"/>
    <p:sldId id="416" r:id="rId142"/>
    <p:sldId id="417" r:id="rId143"/>
    <p:sldId id="418" r:id="rId144"/>
    <p:sldId id="503" r:id="rId145"/>
    <p:sldId id="420" r:id="rId146"/>
    <p:sldId id="504" r:id="rId147"/>
    <p:sldId id="422" r:id="rId148"/>
    <p:sldId id="505" r:id="rId149"/>
    <p:sldId id="424" r:id="rId150"/>
    <p:sldId id="506" r:id="rId151"/>
  </p:sldIdLst>
  <p:sldSz cx="9144000" cy="6858000" type="screen4x3"/>
  <p:notesSz cx="7010400" cy="9296400"/>
  <p:defaultTextStyle>
    <a:defPPr>
      <a:defRPr lang="en-US"/>
    </a:defPPr>
    <a:lvl1pPr algn="l" rtl="0" eaLnBrk="0" fontAlgn="base" hangingPunct="0">
      <a:spcBef>
        <a:spcPct val="0"/>
      </a:spcBef>
      <a:spcAft>
        <a:spcPct val="0"/>
      </a:spcAft>
      <a:defRPr sz="800" b="1" kern="1200">
        <a:solidFill>
          <a:srgbClr val="009999"/>
        </a:solidFill>
        <a:latin typeface="Times New Roman" panose="02020603050405020304" pitchFamily="18" charset="0"/>
        <a:ea typeface="+mn-ea"/>
        <a:cs typeface="+mn-cs"/>
      </a:defRPr>
    </a:lvl1pPr>
    <a:lvl2pPr marL="457200" algn="l" rtl="0" eaLnBrk="0" fontAlgn="base" hangingPunct="0">
      <a:spcBef>
        <a:spcPct val="0"/>
      </a:spcBef>
      <a:spcAft>
        <a:spcPct val="0"/>
      </a:spcAft>
      <a:defRPr sz="800" b="1" kern="1200">
        <a:solidFill>
          <a:srgbClr val="009999"/>
        </a:solidFill>
        <a:latin typeface="Times New Roman" panose="02020603050405020304" pitchFamily="18" charset="0"/>
        <a:ea typeface="+mn-ea"/>
        <a:cs typeface="+mn-cs"/>
      </a:defRPr>
    </a:lvl2pPr>
    <a:lvl3pPr marL="914400" algn="l" rtl="0" eaLnBrk="0" fontAlgn="base" hangingPunct="0">
      <a:spcBef>
        <a:spcPct val="0"/>
      </a:spcBef>
      <a:spcAft>
        <a:spcPct val="0"/>
      </a:spcAft>
      <a:defRPr sz="800" b="1" kern="1200">
        <a:solidFill>
          <a:srgbClr val="009999"/>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800" b="1" kern="1200">
        <a:solidFill>
          <a:srgbClr val="009999"/>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800" b="1" kern="1200">
        <a:solidFill>
          <a:srgbClr val="009999"/>
        </a:solidFill>
        <a:latin typeface="Times New Roman" panose="02020603050405020304" pitchFamily="18" charset="0"/>
        <a:ea typeface="+mn-ea"/>
        <a:cs typeface="+mn-cs"/>
      </a:defRPr>
    </a:lvl5pPr>
    <a:lvl6pPr marL="2286000" algn="l" defTabSz="914400" rtl="0" eaLnBrk="1" latinLnBrk="0" hangingPunct="1">
      <a:defRPr sz="800" b="1" kern="1200">
        <a:solidFill>
          <a:srgbClr val="009999"/>
        </a:solidFill>
        <a:latin typeface="Times New Roman" panose="02020603050405020304" pitchFamily="18" charset="0"/>
        <a:ea typeface="+mn-ea"/>
        <a:cs typeface="+mn-cs"/>
      </a:defRPr>
    </a:lvl6pPr>
    <a:lvl7pPr marL="2743200" algn="l" defTabSz="914400" rtl="0" eaLnBrk="1" latinLnBrk="0" hangingPunct="1">
      <a:defRPr sz="800" b="1" kern="1200">
        <a:solidFill>
          <a:srgbClr val="009999"/>
        </a:solidFill>
        <a:latin typeface="Times New Roman" panose="02020603050405020304" pitchFamily="18" charset="0"/>
        <a:ea typeface="+mn-ea"/>
        <a:cs typeface="+mn-cs"/>
      </a:defRPr>
    </a:lvl7pPr>
    <a:lvl8pPr marL="3200400" algn="l" defTabSz="914400" rtl="0" eaLnBrk="1" latinLnBrk="0" hangingPunct="1">
      <a:defRPr sz="800" b="1" kern="1200">
        <a:solidFill>
          <a:srgbClr val="009999"/>
        </a:solidFill>
        <a:latin typeface="Times New Roman" panose="02020603050405020304" pitchFamily="18" charset="0"/>
        <a:ea typeface="+mn-ea"/>
        <a:cs typeface="+mn-cs"/>
      </a:defRPr>
    </a:lvl8pPr>
    <a:lvl9pPr marL="3657600" algn="l" defTabSz="914400" rtl="0" eaLnBrk="1" latinLnBrk="0" hangingPunct="1">
      <a:defRPr sz="800" b="1" kern="1200">
        <a:solidFill>
          <a:srgbClr val="009999"/>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2B64"/>
    <a:srgbClr val="969696"/>
    <a:srgbClr val="DDDDDD"/>
    <a:srgbClr val="C0C0C0"/>
    <a:srgbClr val="B2B2B2"/>
    <a:srgbClr val="008080"/>
    <a:srgbClr val="33CC33"/>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48460" autoAdjust="0"/>
  </p:normalViewPr>
  <p:slideViewPr>
    <p:cSldViewPr>
      <p:cViewPr varScale="1">
        <p:scale>
          <a:sx n="40" d="100"/>
          <a:sy n="40" d="100"/>
        </p:scale>
        <p:origin x="1445" y="43"/>
      </p:cViewPr>
      <p:guideLst>
        <p:guide orient="horz" pos="2160"/>
        <p:guide pos="2880"/>
      </p:guideLst>
    </p:cSldViewPr>
  </p:slideViewPr>
  <p:outlineViewPr>
    <p:cViewPr>
      <p:scale>
        <a:sx n="33" d="100"/>
        <a:sy n="33" d="100"/>
      </p:scale>
      <p:origin x="0" y="-30331"/>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4" d="100"/>
          <a:sy n="84" d="100"/>
        </p:scale>
        <p:origin x="315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eaLnBrk="1" hangingPunct="1">
              <a:defRPr sz="1200" b="0">
                <a:solidFill>
                  <a:schemeClr val="tx1"/>
                </a:solidFill>
                <a:latin typeface="Arial" charset="0"/>
              </a:defRPr>
            </a:lvl1pPr>
          </a:lstStyle>
          <a:p>
            <a:pPr>
              <a:defRPr/>
            </a:pPr>
            <a:endParaRPr lang="en-US"/>
          </a:p>
        </p:txBody>
      </p:sp>
      <p:sp>
        <p:nvSpPr>
          <p:cNvPr id="11366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b="0">
                <a:solidFill>
                  <a:schemeClr val="tx1"/>
                </a:solidFill>
                <a:latin typeface="Arial" charset="0"/>
              </a:defRPr>
            </a:lvl1pPr>
          </a:lstStyle>
          <a:p>
            <a:pPr>
              <a:defRPr/>
            </a:pPr>
            <a:endParaRPr lang="en-US"/>
          </a:p>
        </p:txBody>
      </p:sp>
      <p:sp>
        <p:nvSpPr>
          <p:cNvPr id="113670" name="Rectangle 6"/>
          <p:cNvSpPr>
            <a:spLocks noGrp="1" noChangeArrowheads="1"/>
          </p:cNvSpPr>
          <p:nvPr>
            <p:ph type="sldNum" sz="quarter" idx="3"/>
          </p:nvPr>
        </p:nvSpPr>
        <p:spPr bwMode="auto">
          <a:xfrm>
            <a:off x="228600" y="8766175"/>
            <a:ext cx="6629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latin typeface="Arial" panose="020B0604020202020204" pitchFamily="34" charset="0"/>
              </a:defRPr>
            </a:lvl1pPr>
          </a:lstStyle>
          <a:p>
            <a:pPr>
              <a:defRPr/>
            </a:pPr>
            <a:r>
              <a:rPr lang="en-US" altLang="en-US"/>
              <a:t>Module 4 – Treatment of Latent Tuberculosis Infection and Tuberculosis Disease </a:t>
            </a:r>
          </a:p>
          <a:p>
            <a:pPr>
              <a:defRPr/>
            </a:pPr>
            <a:fld id="{3B8CE668-374B-4934-9ABB-0C79E4CB2EAC}" type="slidenum">
              <a:rPr lang="en-US" altLang="en-US"/>
              <a:pPr>
                <a:defRPr/>
              </a:pPr>
              <a:t>‹#›</a:t>
            </a:fld>
            <a:endParaRPr lang="en-US" altLang="en-US"/>
          </a:p>
        </p:txBody>
      </p:sp>
    </p:spTree>
    <p:extLst>
      <p:ext uri="{BB962C8B-B14F-4D97-AF65-F5344CB8AC3E}">
        <p14:creationId xmlns:p14="http://schemas.microsoft.com/office/powerpoint/2010/main" val="1634017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eaLnBrk="1" hangingPunct="1">
              <a:defRPr sz="1200" b="0">
                <a:solidFill>
                  <a:schemeClr val="tx1"/>
                </a:solidFill>
                <a:latin typeface="Arial" charset="0"/>
              </a:defRPr>
            </a:lvl1pPr>
          </a:lstStyle>
          <a:p>
            <a:pPr>
              <a:defRPr/>
            </a:pPr>
            <a:endParaRPr lang="en-US"/>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b="0">
                <a:solidFill>
                  <a:schemeClr val="tx1"/>
                </a:solidFill>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eaLnBrk="1" hangingPunct="1">
              <a:defRPr sz="1200" b="0">
                <a:solidFill>
                  <a:schemeClr val="tx1"/>
                </a:solidFill>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b="0">
                <a:solidFill>
                  <a:schemeClr val="tx1"/>
                </a:solidFill>
                <a:latin typeface="Arial" panose="020B0604020202020204" pitchFamily="34" charset="0"/>
              </a:defRPr>
            </a:lvl1pPr>
          </a:lstStyle>
          <a:p>
            <a:pPr>
              <a:defRPr/>
            </a:pPr>
            <a:fld id="{8F810F1C-CD83-4155-AEE7-0899C06EDC96}" type="slidenum">
              <a:rPr lang="en-US" altLang="en-US"/>
              <a:pPr>
                <a:defRPr/>
              </a:pPr>
              <a:t>‹#›</a:t>
            </a:fld>
            <a:endParaRPr lang="en-US" altLang="en-US"/>
          </a:p>
        </p:txBody>
      </p:sp>
    </p:spTree>
    <p:extLst>
      <p:ext uri="{BB962C8B-B14F-4D97-AF65-F5344CB8AC3E}">
        <p14:creationId xmlns:p14="http://schemas.microsoft.com/office/powerpoint/2010/main" val="2019311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5B98EA-647A-4DF7-82FE-A5EEA739F68F}" type="slidenum">
              <a:rPr lang="en-US" altLang="en-US" smtClean="0"/>
              <a:pPr>
                <a:spcBef>
                  <a:spcPct val="0"/>
                </a:spcBef>
              </a:pPr>
              <a:t>1</a:t>
            </a:fld>
            <a:endParaRPr lang="en-US" altLang="en-US" smtClean="0"/>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Module 4</a:t>
            </a:r>
          </a:p>
        </p:txBody>
      </p:sp>
    </p:spTree>
    <p:extLst>
      <p:ext uri="{BB962C8B-B14F-4D97-AF65-F5344CB8AC3E}">
        <p14:creationId xmlns:p14="http://schemas.microsoft.com/office/powerpoint/2010/main" val="2985028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a:t>
            </a:r>
          </a:p>
          <a:p>
            <a:r>
              <a:rPr lang="en-US" altLang="en-US" smtClean="0">
                <a:latin typeface="Arial" panose="020B0604020202020204" pitchFamily="34" charset="0"/>
              </a:rPr>
              <a:t> </a:t>
            </a:r>
          </a:p>
          <a:p>
            <a:r>
              <a:rPr lang="en-US" altLang="en-US" i="1" smtClean="0">
                <a:latin typeface="Arial" panose="020B0604020202020204" pitchFamily="34" charset="0"/>
              </a:rPr>
              <a:t>High Priority for LTBI Treatment - Module 4, p. 5</a:t>
            </a:r>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B415FC-20B4-40D0-A6EA-4398F88CB1DE}"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203877584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215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p:txBody>
      </p:sp>
      <p:sp>
        <p:nvSpPr>
          <p:cNvPr id="215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B891FD-3267-4D78-8683-EEEF9D5D16CF}" type="slidenum">
              <a:rPr lang="en-US" altLang="en-US" smtClean="0"/>
              <a:pPr>
                <a:spcBef>
                  <a:spcPct val="0"/>
                </a:spcBef>
              </a:pPr>
              <a:t>100</a:t>
            </a:fld>
            <a:endParaRPr lang="en-US" altLang="en-US" smtClean="0"/>
          </a:p>
        </p:txBody>
      </p:sp>
    </p:spTree>
    <p:extLst>
      <p:ext uri="{BB962C8B-B14F-4D97-AF65-F5344CB8AC3E}">
        <p14:creationId xmlns:p14="http://schemas.microsoft.com/office/powerpoint/2010/main" val="272160316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217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Note that the treatment and monitoring plan should be done within one week of suspected diagnosis</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and Monitoring Plan – Module 4, p. </a:t>
            </a:r>
            <a:r>
              <a:rPr lang="en-US" altLang="en-US" i="1" dirty="0" smtClean="0">
                <a:latin typeface="Arial" panose="020B0604020202020204" pitchFamily="34" charset="0"/>
              </a:rPr>
              <a:t>31</a:t>
            </a:r>
            <a:endParaRPr lang="en-US" altLang="en-US" dirty="0" smtClean="0">
              <a:latin typeface="Arial" panose="020B0604020202020204" pitchFamily="34" charset="0"/>
            </a:endParaRPr>
          </a:p>
        </p:txBody>
      </p:sp>
      <p:sp>
        <p:nvSpPr>
          <p:cNvPr id="217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423E84-ADE9-4611-841E-E4CD64A2FFB2}" type="slidenum">
              <a:rPr lang="en-US" altLang="en-US" smtClean="0"/>
              <a:pPr>
                <a:spcBef>
                  <a:spcPct val="0"/>
                </a:spcBef>
              </a:pPr>
              <a:t>101</a:t>
            </a:fld>
            <a:endParaRPr lang="en-US" altLang="en-US" smtClean="0"/>
          </a:p>
        </p:txBody>
      </p:sp>
    </p:spTree>
    <p:extLst>
      <p:ext uri="{BB962C8B-B14F-4D97-AF65-F5344CB8AC3E}">
        <p14:creationId xmlns:p14="http://schemas.microsoft.com/office/powerpoint/2010/main" val="207844952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219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and Monitoring Plan – Module 4, p. </a:t>
            </a:r>
            <a:r>
              <a:rPr lang="en-US" altLang="en-US" i="1" dirty="0" smtClean="0">
                <a:latin typeface="Arial" panose="020B0604020202020204" pitchFamily="34" charset="0"/>
              </a:rPr>
              <a:t>31</a:t>
            </a:r>
            <a:endParaRPr lang="en-US" altLang="en-US" dirty="0" smtClean="0">
              <a:latin typeface="Arial" panose="020B0604020202020204" pitchFamily="34" charset="0"/>
            </a:endParaRPr>
          </a:p>
        </p:txBody>
      </p:sp>
      <p:sp>
        <p:nvSpPr>
          <p:cNvPr id="219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2D034C-99A3-41E5-B8EC-6739BE556589}" type="slidenum">
              <a:rPr lang="en-US" altLang="en-US" smtClean="0"/>
              <a:pPr>
                <a:spcBef>
                  <a:spcPct val="0"/>
                </a:spcBef>
              </a:pPr>
              <a:t>102</a:t>
            </a:fld>
            <a:endParaRPr lang="en-US" altLang="en-US" smtClean="0"/>
          </a:p>
        </p:txBody>
      </p:sp>
    </p:spTree>
    <p:extLst>
      <p:ext uri="{BB962C8B-B14F-4D97-AF65-F5344CB8AC3E}">
        <p14:creationId xmlns:p14="http://schemas.microsoft.com/office/powerpoint/2010/main" val="126672073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Monitoring Adverse Reactions – Module 4, p. </a:t>
            </a:r>
            <a:r>
              <a:rPr lang="en-US" altLang="en-US" i="1" dirty="0" smtClean="0">
                <a:latin typeface="Arial" panose="020B0604020202020204" pitchFamily="34" charset="0"/>
              </a:rPr>
              <a:t>31</a:t>
            </a:r>
            <a:endParaRPr lang="en-US" altLang="en-US" dirty="0" smtClean="0">
              <a:latin typeface="Arial" panose="020B0604020202020204" pitchFamily="34" charset="0"/>
            </a:endParaRPr>
          </a:p>
        </p:txBody>
      </p:sp>
      <p:sp>
        <p:nvSpPr>
          <p:cNvPr id="221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B6D26B8-131F-40AE-92DD-B18833D63E14}" type="slidenum">
              <a:rPr lang="en-US" altLang="en-US" smtClean="0"/>
              <a:pPr>
                <a:spcBef>
                  <a:spcPct val="0"/>
                </a:spcBef>
              </a:pPr>
              <a:t>103</a:t>
            </a:fld>
            <a:endParaRPr lang="en-US" altLang="en-US" smtClean="0"/>
          </a:p>
        </p:txBody>
      </p:sp>
    </p:spTree>
    <p:extLst>
      <p:ext uri="{BB962C8B-B14F-4D97-AF65-F5344CB8AC3E}">
        <p14:creationId xmlns:p14="http://schemas.microsoft.com/office/powerpoint/2010/main" val="380433910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ln/>
        </p:spPr>
      </p:sp>
      <p:sp>
        <p:nvSpPr>
          <p:cNvPr id="223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patients should also be educated about minor side effects of treatment; such as orange discoloration of urine from rifampin</a:t>
            </a:r>
          </a:p>
          <a:p>
            <a:r>
              <a:rPr lang="en-US" altLang="en-US" dirty="0" smtClean="0">
                <a:latin typeface="Arial" panose="020B0604020202020204" pitchFamily="34" charset="0"/>
              </a:rPr>
              <a:t> </a:t>
            </a:r>
          </a:p>
          <a:p>
            <a:r>
              <a:rPr lang="en-US" altLang="en-US" dirty="0" smtClean="0">
                <a:latin typeface="Arial" panose="020B0604020202020204" pitchFamily="34" charset="0"/>
              </a:rPr>
              <a:t>Note that monitoring for adverse reactions must be individualized, depending on the drugs the patient is taking and the patient’s risk for adverse reactions</a:t>
            </a:r>
          </a:p>
          <a:p>
            <a:r>
              <a:rPr lang="en-US" altLang="en-US" dirty="0" smtClean="0">
                <a:latin typeface="Arial" panose="020B0604020202020204" pitchFamily="34" charset="0"/>
              </a:rPr>
              <a:t> </a:t>
            </a:r>
          </a:p>
          <a:p>
            <a:r>
              <a:rPr lang="en-US" altLang="en-US" i="1" dirty="0" smtClean="0">
                <a:latin typeface="Arial" panose="020B0604020202020204" pitchFamily="34" charset="0"/>
              </a:rPr>
              <a:t>Monitoring Adverse Reactions – Module 4, </a:t>
            </a:r>
            <a:r>
              <a:rPr lang="en-US" altLang="en-US" i="1" dirty="0" smtClean="0">
                <a:latin typeface="Arial" panose="020B0604020202020204" pitchFamily="34" charset="0"/>
              </a:rPr>
              <a:t>pp. 31-32</a:t>
            </a:r>
            <a:endParaRPr lang="en-US" altLang="en-US" dirty="0" smtClean="0">
              <a:latin typeface="Arial" panose="020B0604020202020204" pitchFamily="34" charset="0"/>
            </a:endParaRPr>
          </a:p>
        </p:txBody>
      </p:sp>
      <p:sp>
        <p:nvSpPr>
          <p:cNvPr id="223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7829B9-B1B5-412C-9CC0-E4721764559E}" type="slidenum">
              <a:rPr lang="en-US" altLang="en-US" smtClean="0"/>
              <a:pPr>
                <a:spcBef>
                  <a:spcPct val="0"/>
                </a:spcBef>
              </a:pPr>
              <a:t>104</a:t>
            </a:fld>
            <a:endParaRPr lang="en-US" altLang="en-US" smtClean="0"/>
          </a:p>
        </p:txBody>
      </p:sp>
    </p:spTree>
    <p:extLst>
      <p:ext uri="{BB962C8B-B14F-4D97-AF65-F5344CB8AC3E}">
        <p14:creationId xmlns:p14="http://schemas.microsoft.com/office/powerpoint/2010/main" val="214716936"/>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a:ln/>
        </p:spPr>
      </p:sp>
      <p:sp>
        <p:nvSpPr>
          <p:cNvPr id="225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Monitoring Adverse Reactions – Module 4, p. </a:t>
            </a:r>
            <a:r>
              <a:rPr lang="en-US" altLang="en-US" i="1" dirty="0" smtClean="0">
                <a:latin typeface="Arial" panose="020B0604020202020204" pitchFamily="34" charset="0"/>
              </a:rPr>
              <a:t>32</a:t>
            </a:r>
            <a:endParaRPr lang="en-US" altLang="en-US" dirty="0" smtClean="0">
              <a:latin typeface="Arial" panose="020B0604020202020204" pitchFamily="34" charset="0"/>
            </a:endParaRPr>
          </a:p>
        </p:txBody>
      </p:sp>
      <p:sp>
        <p:nvSpPr>
          <p:cNvPr id="225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A81F0C-30E1-4692-99DB-BA5BDC6AFEB2}" type="slidenum">
              <a:rPr lang="en-US" altLang="en-US" smtClean="0"/>
              <a:pPr>
                <a:spcBef>
                  <a:spcPct val="0"/>
                </a:spcBef>
              </a:pPr>
              <a:t>105</a:t>
            </a:fld>
            <a:endParaRPr lang="en-US" altLang="en-US" smtClean="0"/>
          </a:p>
        </p:txBody>
      </p:sp>
    </p:spTree>
    <p:extLst>
      <p:ext uri="{BB962C8B-B14F-4D97-AF65-F5344CB8AC3E}">
        <p14:creationId xmlns:p14="http://schemas.microsoft.com/office/powerpoint/2010/main" val="3230268356"/>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28DE29-E82E-4E33-842A-A300A87520C1}" type="slidenum">
              <a:rPr lang="en-US" altLang="en-US" smtClean="0"/>
              <a:pPr>
                <a:spcBef>
                  <a:spcPct val="0"/>
                </a:spcBef>
              </a:pPr>
              <a:t>106</a:t>
            </a:fld>
            <a:endParaRPr lang="en-US" altLang="en-US" smtClean="0"/>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turn to p. </a:t>
            </a:r>
            <a:r>
              <a:rPr lang="en-US" altLang="en-US" dirty="0" smtClean="0">
                <a:latin typeface="Arial" panose="020B0604020202020204" pitchFamily="34" charset="0"/>
              </a:rPr>
              <a:t>33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this table describes adverse reactions to TB drugs</a:t>
            </a:r>
          </a:p>
          <a:p>
            <a:r>
              <a:rPr lang="en-US" altLang="en-US" dirty="0" smtClean="0">
                <a:latin typeface="Arial" panose="020B0604020202020204" pitchFamily="34" charset="0"/>
              </a:rPr>
              <a:t> </a:t>
            </a:r>
          </a:p>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Reactions to TB Drugs – Module 4, p. </a:t>
            </a:r>
            <a:r>
              <a:rPr lang="en-US" altLang="en-US" i="1" dirty="0" smtClean="0">
                <a:latin typeface="Arial" panose="020B0604020202020204" pitchFamily="34" charset="0"/>
              </a:rPr>
              <a:t>33</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45816831"/>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Adverse Reactions to TB Drugs – Module 4, p. </a:t>
            </a:r>
            <a:r>
              <a:rPr lang="en-US" altLang="en-US" i="1" dirty="0" smtClean="0">
                <a:latin typeface="Arial" panose="020B0604020202020204" pitchFamily="34" charset="0"/>
              </a:rPr>
              <a:t>33</a:t>
            </a:r>
            <a:endParaRPr lang="en-US" altLang="en-US" dirty="0" smtClean="0">
              <a:latin typeface="Arial" panose="020B0604020202020204" pitchFamily="34" charset="0"/>
            </a:endParaRPr>
          </a:p>
        </p:txBody>
      </p:sp>
      <p:sp>
        <p:nvSpPr>
          <p:cNvPr id="229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D6735E-78F4-4427-B0CA-AFE16BE7BD8B}" type="slidenum">
              <a:rPr lang="en-US" altLang="en-US" smtClean="0"/>
              <a:pPr>
                <a:spcBef>
                  <a:spcPct val="0"/>
                </a:spcBef>
              </a:pPr>
              <a:t>107</a:t>
            </a:fld>
            <a:endParaRPr lang="en-US" altLang="en-US" smtClean="0"/>
          </a:p>
        </p:txBody>
      </p:sp>
    </p:spTree>
    <p:extLst>
      <p:ext uri="{BB962C8B-B14F-4D97-AF65-F5344CB8AC3E}">
        <p14:creationId xmlns:p14="http://schemas.microsoft.com/office/powerpoint/2010/main" val="36501818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a:ln/>
        </p:spPr>
      </p:sp>
      <p:sp>
        <p:nvSpPr>
          <p:cNvPr id="231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Adverse Reactions to TB Drugs – Module 4, p. </a:t>
            </a:r>
            <a:r>
              <a:rPr lang="en-US" altLang="en-US" i="1" dirty="0" smtClean="0">
                <a:latin typeface="Arial" panose="020B0604020202020204" pitchFamily="34" charset="0"/>
              </a:rPr>
              <a:t>33</a:t>
            </a:r>
            <a:endParaRPr lang="en-US" altLang="en-US" dirty="0" smtClean="0">
              <a:latin typeface="Arial" panose="020B0604020202020204" pitchFamily="34" charset="0"/>
            </a:endParaRPr>
          </a:p>
        </p:txBody>
      </p:sp>
      <p:sp>
        <p:nvSpPr>
          <p:cNvPr id="231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0CC677-29DE-4183-AF82-C802AA6924C7}" type="slidenum">
              <a:rPr lang="en-US" altLang="en-US" smtClean="0"/>
              <a:pPr>
                <a:spcBef>
                  <a:spcPct val="0"/>
                </a:spcBef>
              </a:pPr>
              <a:t>108</a:t>
            </a:fld>
            <a:endParaRPr lang="en-US" altLang="en-US" smtClean="0"/>
          </a:p>
        </p:txBody>
      </p:sp>
    </p:spTree>
    <p:extLst>
      <p:ext uri="{BB962C8B-B14F-4D97-AF65-F5344CB8AC3E}">
        <p14:creationId xmlns:p14="http://schemas.microsoft.com/office/powerpoint/2010/main" val="80010799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4711EB-3692-4E54-BCCD-80CA0AE93A29}" type="slidenum">
              <a:rPr lang="en-US" altLang="en-US" smtClean="0"/>
              <a:pPr>
                <a:spcBef>
                  <a:spcPct val="0"/>
                </a:spcBef>
              </a:pPr>
              <a:t>109</a:t>
            </a:fld>
            <a:endParaRPr lang="en-US" altLang="en-US" smtClean="0"/>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34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54</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354497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Low Priority for LTBI Treatment - Module 4, p. 4</a:t>
            </a:r>
            <a:endParaRPr lang="en-US" altLang="en-US" dirty="0"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67D52A-C3D1-4B5A-AB8F-34875F4439BB}"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72422003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235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54</a:t>
            </a:r>
            <a:endParaRPr lang="en-US" altLang="en-US" dirty="0" smtClean="0">
              <a:latin typeface="Arial" panose="020B0604020202020204" pitchFamily="34" charset="0"/>
            </a:endParaRPr>
          </a:p>
        </p:txBody>
      </p:sp>
      <p:sp>
        <p:nvSpPr>
          <p:cNvPr id="235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3B1F08-FC14-41EF-A9F2-158FA9B3AE1E}" type="slidenum">
              <a:rPr lang="en-US" altLang="en-US" smtClean="0"/>
              <a:pPr>
                <a:spcBef>
                  <a:spcPct val="0"/>
                </a:spcBef>
              </a:pPr>
              <a:t>110</a:t>
            </a:fld>
            <a:endParaRPr lang="en-US" altLang="en-US" smtClean="0"/>
          </a:p>
        </p:txBody>
      </p:sp>
    </p:spTree>
    <p:extLst>
      <p:ext uri="{BB962C8B-B14F-4D97-AF65-F5344CB8AC3E}">
        <p14:creationId xmlns:p14="http://schemas.microsoft.com/office/powerpoint/2010/main" val="997324116"/>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237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54</a:t>
            </a:r>
            <a:endParaRPr lang="en-US" altLang="en-US" dirty="0" smtClean="0">
              <a:latin typeface="Arial" panose="020B0604020202020204" pitchFamily="34" charset="0"/>
            </a:endParaRPr>
          </a:p>
        </p:txBody>
      </p:sp>
      <p:sp>
        <p:nvSpPr>
          <p:cNvPr id="237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A265D8-EBC6-491A-B220-9E5786DBC8E8}" type="slidenum">
              <a:rPr lang="en-US" altLang="en-US" smtClean="0"/>
              <a:pPr>
                <a:spcBef>
                  <a:spcPct val="0"/>
                </a:spcBef>
              </a:pPr>
              <a:t>111</a:t>
            </a:fld>
            <a:endParaRPr lang="en-US" altLang="en-US" smtClean="0"/>
          </a:p>
        </p:txBody>
      </p:sp>
    </p:spTree>
    <p:extLst>
      <p:ext uri="{BB962C8B-B14F-4D97-AF65-F5344CB8AC3E}">
        <p14:creationId xmlns:p14="http://schemas.microsoft.com/office/powerpoint/2010/main" val="2057090536"/>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ln/>
        </p:spPr>
      </p:sp>
      <p:sp>
        <p:nvSpPr>
          <p:cNvPr id="239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p:txBody>
      </p:sp>
      <p:sp>
        <p:nvSpPr>
          <p:cNvPr id="239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E94171-7C4A-4594-B036-BC542A84D090}" type="slidenum">
              <a:rPr lang="en-US" altLang="en-US" smtClean="0"/>
              <a:pPr>
                <a:spcBef>
                  <a:spcPct val="0"/>
                </a:spcBef>
              </a:pPr>
              <a:t>112</a:t>
            </a:fld>
            <a:endParaRPr lang="en-US" altLang="en-US" smtClean="0"/>
          </a:p>
        </p:txBody>
      </p:sp>
    </p:spTree>
    <p:extLst>
      <p:ext uri="{BB962C8B-B14F-4D97-AF65-F5344CB8AC3E}">
        <p14:creationId xmlns:p14="http://schemas.microsoft.com/office/powerpoint/2010/main" val="11517720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6E04F7-A9C1-4240-B29C-E5C4CBDFB66F}" type="slidenum">
              <a:rPr lang="en-US" altLang="en-US" smtClean="0"/>
              <a:pPr>
                <a:spcBef>
                  <a:spcPct val="0"/>
                </a:spcBef>
              </a:pPr>
              <a:t>113</a:t>
            </a:fld>
            <a:endParaRPr lang="en-US" altLang="en-US" smtClean="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Explain that in order to cure TB and prevent drug resistance, TB patients must adhere to treatment</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adherence to TB treatment can be difficult because patients need to take several different medications for many months</a:t>
            </a:r>
          </a:p>
          <a:p>
            <a:r>
              <a:rPr lang="en-US" altLang="en-US" dirty="0" smtClean="0">
                <a:latin typeface="Arial" panose="020B0604020202020204" pitchFamily="34" charset="0"/>
              </a:rPr>
              <a:t> </a:t>
            </a:r>
          </a:p>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what adherence problems they have encountered with patients and strategies they have used to overcome them</a:t>
            </a:r>
          </a:p>
          <a:p>
            <a:r>
              <a:rPr lang="en-US" altLang="en-US" dirty="0" smtClean="0">
                <a:latin typeface="Arial" panose="020B0604020202020204" pitchFamily="34" charset="0"/>
              </a:rPr>
              <a:t> </a:t>
            </a:r>
          </a:p>
          <a:p>
            <a:r>
              <a:rPr lang="en-US" altLang="en-US" i="1" dirty="0" smtClean="0">
                <a:latin typeface="Arial" panose="020B0604020202020204" pitchFamily="34" charset="0"/>
              </a:rPr>
              <a:t>Adherence to TB Treatment – Module 4, p. </a:t>
            </a:r>
            <a:r>
              <a:rPr lang="en-US" altLang="en-US" i="1" dirty="0" smtClean="0">
                <a:latin typeface="Arial" panose="020B0604020202020204" pitchFamily="34" charset="0"/>
              </a:rPr>
              <a:t>37</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1745211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8C75EF-4B1C-4E47-A431-70BB8EB2F890}" type="slidenum">
              <a:rPr lang="en-US" altLang="en-US" smtClean="0"/>
              <a:pPr>
                <a:spcBef>
                  <a:spcPct val="0"/>
                </a:spcBef>
              </a:pPr>
              <a:t>114</a:t>
            </a:fld>
            <a:endParaRPr lang="en-US" altLang="en-US" smtClean="0"/>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incentives are small rewards given to patients to encourage them to take their medicines or keep DOT appointments</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enablers help patients receive treatment</a:t>
            </a:r>
          </a:p>
          <a:p>
            <a:r>
              <a:rPr lang="en-US" altLang="en-US" dirty="0" smtClean="0">
                <a:latin typeface="Arial" panose="020B0604020202020204" pitchFamily="34" charset="0"/>
              </a:rPr>
              <a:t> </a:t>
            </a:r>
          </a:p>
          <a:p>
            <a:r>
              <a:rPr lang="en-US" altLang="en-US" dirty="0" smtClean="0">
                <a:latin typeface="Arial" panose="020B0604020202020204" pitchFamily="34" charset="0"/>
              </a:rPr>
              <a:t>Mention that incentives and enablers are generally offered along with DOT</a:t>
            </a:r>
          </a:p>
          <a:p>
            <a:r>
              <a:rPr lang="en-US" altLang="en-US" dirty="0" smtClean="0">
                <a:latin typeface="Arial" panose="020B0604020202020204" pitchFamily="34" charset="0"/>
              </a:rPr>
              <a:t> </a:t>
            </a:r>
          </a:p>
          <a:p>
            <a:r>
              <a:rPr lang="en-US" altLang="en-US" i="1" dirty="0" smtClean="0">
                <a:latin typeface="Arial" panose="020B0604020202020204" pitchFamily="34" charset="0"/>
              </a:rPr>
              <a:t>Adherence to TB Treatment – Module 4, p. 38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50312868"/>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Adherence to TB Treatment – Module 4, p. </a:t>
            </a:r>
            <a:r>
              <a:rPr lang="en-US" altLang="en-US" i="1" dirty="0" smtClean="0">
                <a:latin typeface="Arial" panose="020B0604020202020204" pitchFamily="34" charset="0"/>
              </a:rPr>
              <a:t>38</a:t>
            </a:r>
            <a:endParaRPr lang="en-US" altLang="en-US" dirty="0" smtClean="0">
              <a:latin typeface="Arial" panose="020B0604020202020204" pitchFamily="34" charset="0"/>
            </a:endParaRPr>
          </a:p>
        </p:txBody>
      </p:sp>
      <p:sp>
        <p:nvSpPr>
          <p:cNvPr id="245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131F42-B0D0-4572-9C3A-3357D87AE1D9}" type="slidenum">
              <a:rPr lang="en-US" altLang="en-US" smtClean="0"/>
              <a:pPr>
                <a:spcBef>
                  <a:spcPct val="0"/>
                </a:spcBef>
              </a:pPr>
              <a:t>115</a:t>
            </a:fld>
            <a:endParaRPr lang="en-US" altLang="en-US" smtClean="0"/>
          </a:p>
        </p:txBody>
      </p:sp>
    </p:spTree>
    <p:extLst>
      <p:ext uri="{BB962C8B-B14F-4D97-AF65-F5344CB8AC3E}">
        <p14:creationId xmlns:p14="http://schemas.microsoft.com/office/powerpoint/2010/main" val="393375943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DB37F9-BC30-48BB-AB8E-313AEC4A1C8B}" type="slidenum">
              <a:rPr lang="en-US" altLang="en-US" smtClean="0"/>
              <a:pPr>
                <a:spcBef>
                  <a:spcPct val="0"/>
                </a:spcBef>
              </a:pPr>
              <a:t>116</a:t>
            </a:fld>
            <a:endParaRPr lang="en-US" altLang="en-US" smtClean="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none of these methods can be used to prove a patient took every dose of medication; the best way to ensure adherence to treatment is to use DOT</a:t>
            </a:r>
          </a:p>
          <a:p>
            <a:r>
              <a:rPr lang="en-US" altLang="en-US" dirty="0" smtClean="0">
                <a:latin typeface="Arial" panose="020B0604020202020204" pitchFamily="34" charset="0"/>
              </a:rPr>
              <a:t> </a:t>
            </a:r>
          </a:p>
          <a:p>
            <a:r>
              <a:rPr lang="en-US" altLang="en-US" i="1" dirty="0" smtClean="0">
                <a:latin typeface="Arial" panose="020B0604020202020204" pitchFamily="34" charset="0"/>
              </a:rPr>
              <a:t>Monitoring Adherence to Therapy – Module 4, p. </a:t>
            </a:r>
            <a:r>
              <a:rPr lang="en-US" altLang="en-US" i="1" dirty="0" smtClean="0">
                <a:latin typeface="Arial" panose="020B0604020202020204" pitchFamily="34" charset="0"/>
              </a:rPr>
              <a:t>38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42762089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5216BF-9501-47DE-8F6E-48BEAEC7E881}" type="slidenum">
              <a:rPr lang="en-US" altLang="en-US" smtClean="0"/>
              <a:pPr>
                <a:spcBef>
                  <a:spcPct val="0"/>
                </a:spcBef>
              </a:pPr>
              <a:t>117</a:t>
            </a:fld>
            <a:endParaRPr lang="en-US" altLang="en-US"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Evaluating Patients’ Response to Treatment – Module 4, pp. 39-40</a:t>
            </a:r>
            <a:endParaRPr lang="en-US" altLang="en-US" sz="900" dirty="0" smtClean="0">
              <a:latin typeface="Arial" panose="020B0604020202020204" pitchFamily="34" charset="0"/>
            </a:endParaRPr>
          </a:p>
        </p:txBody>
      </p:sp>
    </p:spTree>
    <p:extLst>
      <p:ext uri="{BB962C8B-B14F-4D97-AF65-F5344CB8AC3E}">
        <p14:creationId xmlns:p14="http://schemas.microsoft.com/office/powerpoint/2010/main" val="410685679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251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although each patient responds to treatment at a different pace, all patients’ TB symptoms should gradually improve</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Evaluating Patients’ Response to Treatment – Module 4, pp. 39-40</a:t>
            </a:r>
            <a:endParaRPr lang="en-US" altLang="en-US" dirty="0" smtClean="0">
              <a:latin typeface="Arial" panose="020B0604020202020204" pitchFamily="34" charset="0"/>
            </a:endParaRPr>
          </a:p>
        </p:txBody>
      </p:sp>
      <p:sp>
        <p:nvSpPr>
          <p:cNvPr id="251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16813F-9D71-4261-9002-7A941D97CD12}" type="slidenum">
              <a:rPr lang="en-US" altLang="en-US" smtClean="0"/>
              <a:pPr>
                <a:spcBef>
                  <a:spcPct val="0"/>
                </a:spcBef>
              </a:pPr>
              <a:t>118</a:t>
            </a:fld>
            <a:endParaRPr lang="en-US" altLang="en-US" smtClean="0"/>
          </a:p>
        </p:txBody>
      </p:sp>
    </p:spTree>
    <p:extLst>
      <p:ext uri="{BB962C8B-B14F-4D97-AF65-F5344CB8AC3E}">
        <p14:creationId xmlns:p14="http://schemas.microsoft.com/office/powerpoint/2010/main" val="1037431032"/>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253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Evaluating Patients’ Response to Treatment – Module 4, pp. 39-40</a:t>
            </a:r>
            <a:endParaRPr lang="en-US" altLang="en-US" dirty="0" smtClean="0">
              <a:latin typeface="Arial" panose="020B0604020202020204" pitchFamily="34" charset="0"/>
            </a:endParaRPr>
          </a:p>
        </p:txBody>
      </p:sp>
      <p:sp>
        <p:nvSpPr>
          <p:cNvPr id="253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8FA54F-A8B3-417E-A0E9-0B6E031A36B9}" type="slidenum">
              <a:rPr lang="en-US" altLang="en-US" smtClean="0"/>
              <a:pPr>
                <a:spcBef>
                  <a:spcPct val="0"/>
                </a:spcBef>
              </a:pPr>
              <a:t>119</a:t>
            </a:fld>
            <a:endParaRPr lang="en-US" altLang="en-US" smtClean="0"/>
          </a:p>
        </p:txBody>
      </p:sp>
    </p:spTree>
    <p:extLst>
      <p:ext uri="{BB962C8B-B14F-4D97-AF65-F5344CB8AC3E}">
        <p14:creationId xmlns:p14="http://schemas.microsoft.com/office/powerpoint/2010/main" val="333177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section</a:t>
            </a:r>
          </a:p>
          <a:p>
            <a:endParaRPr lang="en-US" altLang="en-US" dirty="0" smtClean="0">
              <a:latin typeface="Arial" panose="020B0604020202020204" pitchFamily="34" charset="0"/>
            </a:endParaRPr>
          </a:p>
          <a:p>
            <a:r>
              <a:rPr lang="en-US" altLang="en-US" i="1" dirty="0" smtClean="0">
                <a:latin typeface="Arial" panose="020B0604020202020204" pitchFamily="34" charset="0"/>
              </a:rPr>
              <a:t>Patient Medical Evaluation – Module 4, pp.</a:t>
            </a:r>
            <a:r>
              <a:rPr lang="en-US" altLang="en-US" i="1" baseline="0" dirty="0" smtClean="0">
                <a:latin typeface="Arial" panose="020B0604020202020204" pitchFamily="34" charset="0"/>
              </a:rPr>
              <a:t> 5-6</a:t>
            </a:r>
            <a:endParaRPr lang="en-US" altLang="en-US" dirty="0" smtClean="0">
              <a:latin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2432A8-3632-4A66-93B2-E6FA5F5C33EE}"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167167811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256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chest x-rays can be useful for patients who have negative culture results before treatment</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Evaluating Patients’ Response to Treatment – Module 4, pp. 39-40</a:t>
            </a:r>
            <a:endParaRPr lang="en-US" altLang="en-US" dirty="0" smtClean="0">
              <a:latin typeface="Arial" panose="020B0604020202020204" pitchFamily="34" charset="0"/>
            </a:endParaRPr>
          </a:p>
        </p:txBody>
      </p:sp>
      <p:sp>
        <p:nvSpPr>
          <p:cNvPr id="256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598EEF-E8E3-4798-BF85-26D70D8F1A9F}" type="slidenum">
              <a:rPr lang="en-US" altLang="en-US" smtClean="0"/>
              <a:pPr>
                <a:spcBef>
                  <a:spcPct val="0"/>
                </a:spcBef>
              </a:pPr>
              <a:t>120</a:t>
            </a:fld>
            <a:endParaRPr lang="en-US" altLang="en-US" smtClean="0"/>
          </a:p>
        </p:txBody>
      </p:sp>
    </p:spTree>
    <p:extLst>
      <p:ext uri="{BB962C8B-B14F-4D97-AF65-F5344CB8AC3E}">
        <p14:creationId xmlns:p14="http://schemas.microsoft.com/office/powerpoint/2010/main" val="1603784026"/>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258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most people who have a positive TST result will have a positive result again if they are skin tested later in their lives, regardless of whether they have received treatment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Evaluating Patients’ Response to Treatment – Module 4, pp. 39-40</a:t>
            </a:r>
            <a:endParaRPr lang="en-US" altLang="en-US" dirty="0" smtClean="0">
              <a:latin typeface="Arial" panose="020B0604020202020204" pitchFamily="34" charset="0"/>
            </a:endParaRPr>
          </a:p>
        </p:txBody>
      </p:sp>
      <p:sp>
        <p:nvSpPr>
          <p:cNvPr id="258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DD67701-38E0-4F63-9590-0171D740521D}" type="slidenum">
              <a:rPr lang="en-US" altLang="en-US" smtClean="0"/>
              <a:pPr>
                <a:spcBef>
                  <a:spcPct val="0"/>
                </a:spcBef>
              </a:pPr>
              <a:t>121</a:t>
            </a:fld>
            <a:endParaRPr lang="en-US" altLang="en-US" smtClean="0"/>
          </a:p>
        </p:txBody>
      </p:sp>
    </p:spTree>
    <p:extLst>
      <p:ext uri="{BB962C8B-B14F-4D97-AF65-F5344CB8AC3E}">
        <p14:creationId xmlns:p14="http://schemas.microsoft.com/office/powerpoint/2010/main" val="1343044512"/>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260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Reevaluating Patients Who Do Not Respond to Treatment – Module 4, p. </a:t>
            </a:r>
            <a:r>
              <a:rPr lang="en-US" altLang="en-US" i="1" dirty="0" smtClean="0">
                <a:latin typeface="Arial" panose="020B0604020202020204" pitchFamily="34" charset="0"/>
              </a:rPr>
              <a:t>40</a:t>
            </a:r>
            <a:endParaRPr lang="en-US" altLang="en-US" dirty="0" smtClean="0">
              <a:latin typeface="Arial" panose="020B0604020202020204" pitchFamily="34" charset="0"/>
            </a:endParaRPr>
          </a:p>
        </p:txBody>
      </p:sp>
      <p:sp>
        <p:nvSpPr>
          <p:cNvPr id="260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F525A4-4E4B-4A5A-BAA1-94E8B6FAABEF}" type="slidenum">
              <a:rPr lang="en-US" altLang="en-US" smtClean="0"/>
              <a:pPr>
                <a:spcBef>
                  <a:spcPct val="0"/>
                </a:spcBef>
              </a:pPr>
              <a:t>122</a:t>
            </a:fld>
            <a:endParaRPr lang="en-US" altLang="en-US" smtClean="0"/>
          </a:p>
        </p:txBody>
      </p:sp>
    </p:spTree>
    <p:extLst>
      <p:ext uri="{BB962C8B-B14F-4D97-AF65-F5344CB8AC3E}">
        <p14:creationId xmlns:p14="http://schemas.microsoft.com/office/powerpoint/2010/main" val="239324883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6903E1-20B0-49F5-99B2-8387DA9A706C}" type="slidenum">
              <a:rPr lang="en-US" altLang="en-US" smtClean="0"/>
              <a:pPr>
                <a:spcBef>
                  <a:spcPct val="0"/>
                </a:spcBef>
              </a:pPr>
              <a:t>123</a:t>
            </a:fld>
            <a:endParaRPr lang="en-US" altLang="en-US" smtClean="0"/>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Reevaluating Patients Who Do Not Respond to Treatment – Module 4, p. </a:t>
            </a:r>
            <a:r>
              <a:rPr lang="en-US" altLang="en-US" i="1" dirty="0" smtClean="0">
                <a:latin typeface="Arial" panose="020B0604020202020204" pitchFamily="34" charset="0"/>
              </a:rPr>
              <a:t>40</a:t>
            </a:r>
            <a:endParaRPr lang="en-US" altLang="en-US" sz="1000" dirty="0" smtClean="0">
              <a:latin typeface="Arial" panose="020B0604020202020204" pitchFamily="34" charset="0"/>
            </a:endParaRPr>
          </a:p>
        </p:txBody>
      </p:sp>
    </p:spTree>
    <p:extLst>
      <p:ext uri="{BB962C8B-B14F-4D97-AF65-F5344CB8AC3E}">
        <p14:creationId xmlns:p14="http://schemas.microsoft.com/office/powerpoint/2010/main" val="1919776064"/>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264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41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54</a:t>
            </a:r>
            <a:endParaRPr lang="en-US" altLang="en-US" dirty="0" smtClean="0">
              <a:latin typeface="Arial" panose="020B0604020202020204" pitchFamily="34" charset="0"/>
            </a:endParaRPr>
          </a:p>
        </p:txBody>
      </p:sp>
      <p:sp>
        <p:nvSpPr>
          <p:cNvPr id="264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0D65BD-6518-43CB-9F66-C0CEFF98D8B9}" type="slidenum">
              <a:rPr lang="en-US" altLang="en-US" smtClean="0"/>
              <a:pPr>
                <a:spcBef>
                  <a:spcPct val="0"/>
                </a:spcBef>
              </a:pPr>
              <a:t>124</a:t>
            </a:fld>
            <a:endParaRPr lang="en-US" altLang="en-US" smtClean="0"/>
          </a:p>
        </p:txBody>
      </p:sp>
    </p:spTree>
    <p:extLst>
      <p:ext uri="{BB962C8B-B14F-4D97-AF65-F5344CB8AC3E}">
        <p14:creationId xmlns:p14="http://schemas.microsoft.com/office/powerpoint/2010/main" val="3584729482"/>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266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54</a:t>
            </a:r>
            <a:endParaRPr lang="en-US" altLang="en-US" dirty="0" smtClean="0">
              <a:latin typeface="Arial" panose="020B0604020202020204" pitchFamily="34" charset="0"/>
            </a:endParaRPr>
          </a:p>
        </p:txBody>
      </p:sp>
      <p:sp>
        <p:nvSpPr>
          <p:cNvPr id="266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684F8F-592E-4929-B2D2-076EB8D455AE}" type="slidenum">
              <a:rPr lang="en-US" altLang="en-US" smtClean="0"/>
              <a:pPr>
                <a:spcBef>
                  <a:spcPct val="0"/>
                </a:spcBef>
              </a:pPr>
              <a:t>125</a:t>
            </a:fld>
            <a:endParaRPr lang="en-US" altLang="en-US" smtClean="0"/>
          </a:p>
        </p:txBody>
      </p:sp>
    </p:spTree>
    <p:extLst>
      <p:ext uri="{BB962C8B-B14F-4D97-AF65-F5344CB8AC3E}">
        <p14:creationId xmlns:p14="http://schemas.microsoft.com/office/powerpoint/2010/main" val="1974399109"/>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268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55</a:t>
            </a:r>
            <a:endParaRPr lang="en-US" altLang="en-US" dirty="0" smtClean="0">
              <a:latin typeface="Arial" panose="020B0604020202020204" pitchFamily="34" charset="0"/>
            </a:endParaRPr>
          </a:p>
        </p:txBody>
      </p:sp>
      <p:sp>
        <p:nvSpPr>
          <p:cNvPr id="268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70DE33-93F2-4EE7-93D1-38F775E94146}" type="slidenum">
              <a:rPr lang="en-US" altLang="en-US" smtClean="0"/>
              <a:pPr>
                <a:spcBef>
                  <a:spcPct val="0"/>
                </a:spcBef>
              </a:pPr>
              <a:t>126</a:t>
            </a:fld>
            <a:endParaRPr lang="en-US" altLang="en-US" smtClean="0"/>
          </a:p>
        </p:txBody>
      </p:sp>
    </p:spTree>
    <p:extLst>
      <p:ext uri="{BB962C8B-B14F-4D97-AF65-F5344CB8AC3E}">
        <p14:creationId xmlns:p14="http://schemas.microsoft.com/office/powerpoint/2010/main" val="227235303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270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55</a:t>
            </a:r>
            <a:endParaRPr lang="en-US" altLang="en-US" dirty="0" smtClean="0">
              <a:latin typeface="Arial" panose="020B0604020202020204" pitchFamily="34" charset="0"/>
            </a:endParaRPr>
          </a:p>
        </p:txBody>
      </p:sp>
      <p:sp>
        <p:nvSpPr>
          <p:cNvPr id="270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7D3D25-CF12-4942-A108-DF43332194FA}" type="slidenum">
              <a:rPr lang="en-US" altLang="en-US" smtClean="0"/>
              <a:pPr>
                <a:spcBef>
                  <a:spcPct val="0"/>
                </a:spcBef>
              </a:pPr>
              <a:t>127</a:t>
            </a:fld>
            <a:endParaRPr lang="en-US" altLang="en-US" smtClean="0"/>
          </a:p>
        </p:txBody>
      </p:sp>
    </p:spTree>
    <p:extLst>
      <p:ext uri="{BB962C8B-B14F-4D97-AF65-F5344CB8AC3E}">
        <p14:creationId xmlns:p14="http://schemas.microsoft.com/office/powerpoint/2010/main" val="48913994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55</a:t>
            </a:r>
            <a:endParaRPr lang="en-US" altLang="en-US" dirty="0" smtClean="0">
              <a:latin typeface="Arial" panose="020B0604020202020204" pitchFamily="34" charset="0"/>
            </a:endParaRPr>
          </a:p>
        </p:txBody>
      </p:sp>
      <p:sp>
        <p:nvSpPr>
          <p:cNvPr id="272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803E08-0FB4-4A65-A851-D64165951064}" type="slidenum">
              <a:rPr lang="en-US" altLang="en-US" smtClean="0"/>
              <a:pPr>
                <a:spcBef>
                  <a:spcPct val="0"/>
                </a:spcBef>
              </a:pPr>
              <a:t>128</a:t>
            </a:fld>
            <a:endParaRPr lang="en-US" altLang="en-US" smtClean="0"/>
          </a:p>
        </p:txBody>
      </p:sp>
    </p:spTree>
    <p:extLst>
      <p:ext uri="{BB962C8B-B14F-4D97-AF65-F5344CB8AC3E}">
        <p14:creationId xmlns:p14="http://schemas.microsoft.com/office/powerpoint/2010/main" val="3596638403"/>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274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p:txBody>
      </p:sp>
      <p:sp>
        <p:nvSpPr>
          <p:cNvPr id="274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EA5D56-F1FD-44E0-90B2-C2A089F4EBE9}" type="slidenum">
              <a:rPr lang="en-US" altLang="en-US" smtClean="0"/>
              <a:pPr>
                <a:spcBef>
                  <a:spcPct val="0"/>
                </a:spcBef>
              </a:pPr>
              <a:t>129</a:t>
            </a:fld>
            <a:endParaRPr lang="en-US" altLang="en-US" smtClean="0"/>
          </a:p>
        </p:txBody>
      </p:sp>
    </p:spTree>
    <p:extLst>
      <p:ext uri="{BB962C8B-B14F-4D97-AF65-F5344CB8AC3E}">
        <p14:creationId xmlns:p14="http://schemas.microsoft.com/office/powerpoint/2010/main" val="3537364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Patient Medical Evaluation – Module 4, pp.</a:t>
            </a:r>
            <a:r>
              <a:rPr lang="en-US" altLang="en-US" i="1" baseline="0" dirty="0" smtClean="0">
                <a:latin typeface="Arial" panose="020B0604020202020204" pitchFamily="34" charset="0"/>
              </a:rPr>
              <a:t> 5-6</a:t>
            </a:r>
            <a:endParaRPr lang="en-US" altLang="en-US" dirty="0" smtClean="0">
              <a:latin typeface="Arial" panose="020B0604020202020204" pitchFamily="34"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1B4332-4B66-4DFB-82AE-E0CD1814351F}"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228552354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276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Role of Public Health Workers – Module 4, pp. </a:t>
            </a:r>
            <a:r>
              <a:rPr lang="en-US" altLang="en-US" i="1" dirty="0" smtClean="0">
                <a:latin typeface="Arial" panose="020B0604020202020204" pitchFamily="34" charset="0"/>
              </a:rPr>
              <a:t>43-44</a:t>
            </a:r>
            <a:endParaRPr lang="en-US" altLang="en-US" dirty="0" smtClean="0">
              <a:latin typeface="Arial" panose="020B0604020202020204" pitchFamily="34" charset="0"/>
            </a:endParaRPr>
          </a:p>
        </p:txBody>
      </p:sp>
      <p:sp>
        <p:nvSpPr>
          <p:cNvPr id="276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362172-AD27-4B1E-9706-84CC92FC92AA}" type="slidenum">
              <a:rPr lang="en-US" altLang="en-US" smtClean="0"/>
              <a:pPr>
                <a:spcBef>
                  <a:spcPct val="0"/>
                </a:spcBef>
              </a:pPr>
              <a:t>130</a:t>
            </a:fld>
            <a:endParaRPr lang="en-US" altLang="en-US" smtClean="0"/>
          </a:p>
        </p:txBody>
      </p:sp>
    </p:spTree>
    <p:extLst>
      <p:ext uri="{BB962C8B-B14F-4D97-AF65-F5344CB8AC3E}">
        <p14:creationId xmlns:p14="http://schemas.microsoft.com/office/powerpoint/2010/main" val="352240896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278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Role of Public Health Workers – Module 4, pp. </a:t>
            </a:r>
            <a:r>
              <a:rPr lang="en-US" altLang="en-US" i="1" dirty="0" smtClean="0">
                <a:latin typeface="Arial" panose="020B0604020202020204" pitchFamily="34" charset="0"/>
              </a:rPr>
              <a:t>43-44</a:t>
            </a:r>
            <a:endParaRPr lang="en-US" altLang="en-US" dirty="0" smtClean="0">
              <a:latin typeface="Arial" panose="020B0604020202020204" pitchFamily="34" charset="0"/>
            </a:endParaRPr>
          </a:p>
        </p:txBody>
      </p:sp>
      <p:sp>
        <p:nvSpPr>
          <p:cNvPr id="278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068809-BD65-4ED5-8B91-CD908AE6EF26}" type="slidenum">
              <a:rPr lang="en-US" altLang="en-US" smtClean="0"/>
              <a:pPr>
                <a:spcBef>
                  <a:spcPct val="0"/>
                </a:spcBef>
              </a:pPr>
              <a:t>131</a:t>
            </a:fld>
            <a:endParaRPr lang="en-US" altLang="en-US" smtClean="0"/>
          </a:p>
        </p:txBody>
      </p:sp>
    </p:spTree>
    <p:extLst>
      <p:ext uri="{BB962C8B-B14F-4D97-AF65-F5344CB8AC3E}">
        <p14:creationId xmlns:p14="http://schemas.microsoft.com/office/powerpoint/2010/main" val="3937209089"/>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280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45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55</a:t>
            </a:r>
            <a:endParaRPr lang="en-US" altLang="en-US" dirty="0" smtClean="0">
              <a:latin typeface="Arial" panose="020B0604020202020204" pitchFamily="34" charset="0"/>
            </a:endParaRPr>
          </a:p>
        </p:txBody>
      </p:sp>
      <p:sp>
        <p:nvSpPr>
          <p:cNvPr id="280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8B1918-4534-48C2-9370-0FB48AC60F5F}" type="slidenum">
              <a:rPr lang="en-US" altLang="en-US" smtClean="0"/>
              <a:pPr>
                <a:spcBef>
                  <a:spcPct val="0"/>
                </a:spcBef>
              </a:pPr>
              <a:t>132</a:t>
            </a:fld>
            <a:endParaRPr lang="en-US" altLang="en-US" smtClean="0"/>
          </a:p>
        </p:txBody>
      </p:sp>
    </p:spTree>
    <p:extLst>
      <p:ext uri="{BB962C8B-B14F-4D97-AF65-F5344CB8AC3E}">
        <p14:creationId xmlns:p14="http://schemas.microsoft.com/office/powerpoint/2010/main" val="4271308280"/>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282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55</a:t>
            </a:r>
            <a:endParaRPr lang="en-US" altLang="en-US" dirty="0" smtClean="0">
              <a:latin typeface="Arial" panose="020B0604020202020204" pitchFamily="34" charset="0"/>
            </a:endParaRPr>
          </a:p>
        </p:txBody>
      </p:sp>
      <p:sp>
        <p:nvSpPr>
          <p:cNvPr id="282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77AAC2-B40E-4FAF-8516-6D43AAE68F9F}" type="slidenum">
              <a:rPr lang="en-US" altLang="en-US" smtClean="0"/>
              <a:pPr>
                <a:spcBef>
                  <a:spcPct val="0"/>
                </a:spcBef>
              </a:pPr>
              <a:t>133</a:t>
            </a:fld>
            <a:endParaRPr lang="en-US" altLang="en-US" smtClean="0"/>
          </a:p>
        </p:txBody>
      </p:sp>
    </p:spTree>
    <p:extLst>
      <p:ext uri="{BB962C8B-B14F-4D97-AF65-F5344CB8AC3E}">
        <p14:creationId xmlns:p14="http://schemas.microsoft.com/office/powerpoint/2010/main" val="3159243793"/>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284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case studies</a:t>
            </a:r>
          </a:p>
        </p:txBody>
      </p:sp>
      <p:sp>
        <p:nvSpPr>
          <p:cNvPr id="284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A9CA6B-43D0-4692-AD00-BF4B31A5F28E}" type="slidenum">
              <a:rPr lang="en-US" altLang="en-US" smtClean="0"/>
              <a:pPr>
                <a:spcBef>
                  <a:spcPct val="0"/>
                </a:spcBef>
              </a:pPr>
              <a:t>134</a:t>
            </a:fld>
            <a:endParaRPr lang="en-US" altLang="en-US" smtClean="0"/>
          </a:p>
        </p:txBody>
      </p:sp>
    </p:spTree>
    <p:extLst>
      <p:ext uri="{BB962C8B-B14F-4D97-AF65-F5344CB8AC3E}">
        <p14:creationId xmlns:p14="http://schemas.microsoft.com/office/powerpoint/2010/main" val="2974905300"/>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286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Ask participants to turn to p. 16 (if participants have print-based modules)</a:t>
            </a:r>
          </a:p>
          <a:p>
            <a:r>
              <a:rPr lang="en-US" altLang="en-US" smtClean="0">
                <a:latin typeface="Arial" panose="020B0604020202020204" pitchFamily="34" charset="0"/>
              </a:rPr>
              <a:t> </a:t>
            </a:r>
          </a:p>
          <a:p>
            <a:r>
              <a:rPr lang="en-US" altLang="en-US" smtClean="0">
                <a:latin typeface="Arial" panose="020B0604020202020204" pitchFamily="34" charset="0"/>
              </a:rPr>
              <a:t>Read case study </a:t>
            </a:r>
          </a:p>
          <a:p>
            <a:r>
              <a:rPr lang="en-US" altLang="en-US" smtClean="0">
                <a:latin typeface="Arial" panose="020B0604020202020204" pitchFamily="34" charset="0"/>
              </a:rPr>
              <a:t> </a:t>
            </a:r>
          </a:p>
          <a:p>
            <a:r>
              <a:rPr lang="en-US" altLang="en-US" i="1" smtClean="0">
                <a:latin typeface="Arial" panose="020B0604020202020204" pitchFamily="34" charset="0"/>
              </a:rPr>
              <a:t>Case Study 4.1 – Module 4, p. 16</a:t>
            </a:r>
            <a:endParaRPr lang="en-US" altLang="en-US" smtClean="0">
              <a:latin typeface="Arial" panose="020B0604020202020204" pitchFamily="34" charset="0"/>
            </a:endParaRPr>
          </a:p>
        </p:txBody>
      </p:sp>
      <p:sp>
        <p:nvSpPr>
          <p:cNvPr id="286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3E898C-F755-4D18-9A7A-91A0659BD76D}" type="slidenum">
              <a:rPr lang="en-US" altLang="en-US" smtClean="0"/>
              <a:pPr>
                <a:spcBef>
                  <a:spcPct val="0"/>
                </a:spcBef>
              </a:pPr>
              <a:t>135</a:t>
            </a:fld>
            <a:endParaRPr lang="en-US" altLang="en-US" smtClean="0"/>
          </a:p>
        </p:txBody>
      </p:sp>
    </p:spTree>
    <p:extLst>
      <p:ext uri="{BB962C8B-B14F-4D97-AF65-F5344CB8AC3E}">
        <p14:creationId xmlns:p14="http://schemas.microsoft.com/office/powerpoint/2010/main" val="199809912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56</a:t>
            </a:r>
            <a:endParaRPr lang="en-US" altLang="en-US" dirty="0" smtClean="0">
              <a:latin typeface="Arial" panose="020B0604020202020204" pitchFamily="34" charset="0"/>
            </a:endParaRPr>
          </a:p>
        </p:txBody>
      </p:sp>
      <p:sp>
        <p:nvSpPr>
          <p:cNvPr id="288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5E0C3D-2844-46F4-9D14-38EDF756D607}" type="slidenum">
              <a:rPr lang="en-US" altLang="en-US" smtClean="0"/>
              <a:pPr>
                <a:spcBef>
                  <a:spcPct val="0"/>
                </a:spcBef>
              </a:pPr>
              <a:t>136</a:t>
            </a:fld>
            <a:endParaRPr lang="en-US" altLang="en-US" smtClean="0"/>
          </a:p>
        </p:txBody>
      </p:sp>
    </p:spTree>
    <p:extLst>
      <p:ext uri="{BB962C8B-B14F-4D97-AF65-F5344CB8AC3E}">
        <p14:creationId xmlns:p14="http://schemas.microsoft.com/office/powerpoint/2010/main" val="104805901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why the wife should receive LTBI treatment</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56</a:t>
            </a:r>
            <a:endParaRPr lang="en-US" altLang="en-US" dirty="0" smtClean="0">
              <a:latin typeface="Arial" panose="020B0604020202020204" pitchFamily="34" charset="0"/>
            </a:endParaRPr>
          </a:p>
        </p:txBody>
      </p:sp>
      <p:sp>
        <p:nvSpPr>
          <p:cNvPr id="290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4DF5CD-088B-4122-8B29-9204087D2013}" type="slidenum">
              <a:rPr lang="en-US" altLang="en-US" smtClean="0"/>
              <a:pPr>
                <a:spcBef>
                  <a:spcPct val="0"/>
                </a:spcBef>
              </a:pPr>
              <a:t>137</a:t>
            </a:fld>
            <a:endParaRPr lang="en-US" altLang="en-US" smtClean="0"/>
          </a:p>
        </p:txBody>
      </p:sp>
    </p:spTree>
    <p:extLst>
      <p:ext uri="{BB962C8B-B14F-4D97-AF65-F5344CB8AC3E}">
        <p14:creationId xmlns:p14="http://schemas.microsoft.com/office/powerpoint/2010/main" val="4139965792"/>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292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why the daughter should receive LTBI treatment</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56</a:t>
            </a:r>
            <a:endParaRPr lang="en-US" altLang="en-US" dirty="0" smtClean="0">
              <a:latin typeface="Arial" panose="020B0604020202020204" pitchFamily="34" charset="0"/>
            </a:endParaRPr>
          </a:p>
        </p:txBody>
      </p:sp>
      <p:sp>
        <p:nvSpPr>
          <p:cNvPr id="292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2055A3-49DE-44A2-B9ED-440C320264F1}" type="slidenum">
              <a:rPr lang="en-US" altLang="en-US" smtClean="0"/>
              <a:pPr>
                <a:spcBef>
                  <a:spcPct val="0"/>
                </a:spcBef>
              </a:pPr>
              <a:t>138</a:t>
            </a:fld>
            <a:endParaRPr lang="en-US" altLang="en-US" smtClean="0"/>
          </a:p>
        </p:txBody>
      </p:sp>
    </p:spTree>
    <p:extLst>
      <p:ext uri="{BB962C8B-B14F-4D97-AF65-F5344CB8AC3E}">
        <p14:creationId xmlns:p14="http://schemas.microsoft.com/office/powerpoint/2010/main" val="632179982"/>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ln/>
        </p:spPr>
      </p:sp>
      <p:sp>
        <p:nvSpPr>
          <p:cNvPr id="294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to turn to p. 21 (if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case study </a:t>
            </a:r>
          </a:p>
          <a:p>
            <a:r>
              <a:rPr lang="en-US" altLang="en-US" dirty="0" smtClean="0">
                <a:latin typeface="Arial" panose="020B0604020202020204" pitchFamily="34" charset="0"/>
              </a:rPr>
              <a:t> </a:t>
            </a:r>
          </a:p>
          <a:p>
            <a:r>
              <a:rPr lang="en-US" altLang="en-US" i="1" dirty="0" smtClean="0">
                <a:latin typeface="Arial" panose="020B0604020202020204" pitchFamily="34" charset="0"/>
              </a:rPr>
              <a:t>Case Study 4.2 – Module 4, p. 21</a:t>
            </a:r>
            <a:endParaRPr lang="en-US" altLang="en-US" dirty="0" smtClean="0">
              <a:latin typeface="Arial" panose="020B0604020202020204" pitchFamily="34" charset="0"/>
            </a:endParaRPr>
          </a:p>
        </p:txBody>
      </p:sp>
      <p:sp>
        <p:nvSpPr>
          <p:cNvPr id="294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644BFC-A007-45B7-ACA3-C725C293938A}" type="slidenum">
              <a:rPr lang="en-US" altLang="en-US" smtClean="0"/>
              <a:pPr>
                <a:spcBef>
                  <a:spcPct val="0"/>
                </a:spcBef>
              </a:pPr>
              <a:t>139</a:t>
            </a:fld>
            <a:endParaRPr lang="en-US" altLang="en-US" smtClean="0"/>
          </a:p>
        </p:txBody>
      </p:sp>
    </p:spTree>
    <p:extLst>
      <p:ext uri="{BB962C8B-B14F-4D97-AF65-F5344CB8AC3E}">
        <p14:creationId xmlns:p14="http://schemas.microsoft.com/office/powerpoint/2010/main" val="218099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A469F2-08B4-496C-854F-46C8C1328BD0}" type="slidenum">
              <a:rPr lang="en-US" altLang="en-US" smtClean="0"/>
              <a:pPr>
                <a:spcBef>
                  <a:spcPct val="0"/>
                </a:spcBef>
              </a:pPr>
              <a:t>14</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treating TB disease with an LTBI treatment regimen can lead to drug resistance since LTBI is usually only treated with a single drug</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Patient Medal Evaluation – Module 4, p.</a:t>
            </a:r>
            <a:r>
              <a:rPr lang="en-US" altLang="en-US" i="1" baseline="0" dirty="0" smtClean="0">
                <a:latin typeface="Arial" panose="020B0604020202020204" pitchFamily="34" charset="0"/>
              </a:rPr>
              <a:t> 5</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80818622"/>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ln/>
        </p:spPr>
      </p:sp>
      <p:sp>
        <p:nvSpPr>
          <p:cNvPr id="296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57</a:t>
            </a:r>
            <a:endParaRPr lang="en-US" altLang="en-US" dirty="0" smtClean="0">
              <a:latin typeface="Arial" panose="020B0604020202020204" pitchFamily="34" charset="0"/>
            </a:endParaRPr>
          </a:p>
        </p:txBody>
      </p:sp>
      <p:sp>
        <p:nvSpPr>
          <p:cNvPr id="296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0B1223-C2CA-4387-9DC0-F8470E34DD5E}" type="slidenum">
              <a:rPr lang="en-US" altLang="en-US" smtClean="0"/>
              <a:pPr>
                <a:spcBef>
                  <a:spcPct val="0"/>
                </a:spcBef>
              </a:pPr>
              <a:t>140</a:t>
            </a:fld>
            <a:endParaRPr lang="en-US" altLang="en-US" smtClean="0"/>
          </a:p>
        </p:txBody>
      </p:sp>
    </p:spTree>
    <p:extLst>
      <p:ext uri="{BB962C8B-B14F-4D97-AF65-F5344CB8AC3E}">
        <p14:creationId xmlns:p14="http://schemas.microsoft.com/office/powerpoint/2010/main" val="201170665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a:ln/>
        </p:spPr>
      </p:sp>
      <p:sp>
        <p:nvSpPr>
          <p:cNvPr id="299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30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case study </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Case Study 4.3 – Module 4, p. </a:t>
            </a:r>
            <a:r>
              <a:rPr lang="en-US" altLang="en-US" i="1" dirty="0" smtClean="0">
                <a:latin typeface="Arial" panose="020B0604020202020204" pitchFamily="34" charset="0"/>
              </a:rPr>
              <a:t>30</a:t>
            </a:r>
            <a:endParaRPr lang="en-US" altLang="en-US" dirty="0" smtClean="0">
              <a:latin typeface="Arial" panose="020B0604020202020204" pitchFamily="34" charset="0"/>
            </a:endParaRPr>
          </a:p>
        </p:txBody>
      </p:sp>
      <p:sp>
        <p:nvSpPr>
          <p:cNvPr id="299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C30E882-6E52-433C-A2EB-C833F9FD6C5E}" type="slidenum">
              <a:rPr lang="en-US" altLang="en-US" smtClean="0"/>
              <a:pPr>
                <a:spcBef>
                  <a:spcPct val="0"/>
                </a:spcBef>
              </a:pPr>
              <a:t>141</a:t>
            </a:fld>
            <a:endParaRPr lang="en-US" altLang="en-US" smtClean="0"/>
          </a:p>
        </p:txBody>
      </p:sp>
    </p:spTree>
    <p:extLst>
      <p:ext uri="{BB962C8B-B14F-4D97-AF65-F5344CB8AC3E}">
        <p14:creationId xmlns:p14="http://schemas.microsoft.com/office/powerpoint/2010/main" val="3930254695"/>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01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57</a:t>
            </a:r>
            <a:endParaRPr lang="en-US" altLang="en-US" dirty="0" smtClean="0">
              <a:latin typeface="Arial" panose="020B0604020202020204" pitchFamily="34" charset="0"/>
            </a:endParaRPr>
          </a:p>
        </p:txBody>
      </p:sp>
      <p:sp>
        <p:nvSpPr>
          <p:cNvPr id="301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42F672-07CE-4349-8133-E4CF7C06C823}" type="slidenum">
              <a:rPr lang="en-US" altLang="en-US" smtClean="0"/>
              <a:pPr>
                <a:spcBef>
                  <a:spcPct val="0"/>
                </a:spcBef>
              </a:pPr>
              <a:t>142</a:t>
            </a:fld>
            <a:endParaRPr lang="en-US" altLang="en-US" smtClean="0"/>
          </a:p>
        </p:txBody>
      </p:sp>
    </p:spTree>
    <p:extLst>
      <p:ext uri="{BB962C8B-B14F-4D97-AF65-F5344CB8AC3E}">
        <p14:creationId xmlns:p14="http://schemas.microsoft.com/office/powerpoint/2010/main" val="154124881"/>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ln/>
        </p:spPr>
      </p:sp>
      <p:sp>
        <p:nvSpPr>
          <p:cNvPr id="303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35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case study </a:t>
            </a:r>
          </a:p>
          <a:p>
            <a:r>
              <a:rPr lang="en-US" altLang="en-US" dirty="0" smtClean="0">
                <a:latin typeface="Arial" panose="020B0604020202020204" pitchFamily="34" charset="0"/>
              </a:rPr>
              <a:t> </a:t>
            </a:r>
          </a:p>
          <a:p>
            <a:r>
              <a:rPr lang="en-US" altLang="en-US" i="1" dirty="0" smtClean="0">
                <a:latin typeface="Arial" panose="020B0604020202020204" pitchFamily="34" charset="0"/>
              </a:rPr>
              <a:t>Case Study 4.4 – Module 4, p. </a:t>
            </a:r>
            <a:r>
              <a:rPr lang="en-US" altLang="en-US" i="1" dirty="0" smtClean="0">
                <a:latin typeface="Arial" panose="020B0604020202020204" pitchFamily="34" charset="0"/>
              </a:rPr>
              <a:t>35</a:t>
            </a:r>
          </a:p>
          <a:p>
            <a:endParaRPr lang="en-US" altLang="en-US" dirty="0" smtClean="0">
              <a:latin typeface="Arial" panose="020B0604020202020204" pitchFamily="34" charset="0"/>
            </a:endParaRPr>
          </a:p>
        </p:txBody>
      </p:sp>
      <p:sp>
        <p:nvSpPr>
          <p:cNvPr id="303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7900CD-5BA9-4618-AFB3-B18DB3441374}" type="slidenum">
              <a:rPr lang="en-US" altLang="en-US" smtClean="0"/>
              <a:pPr>
                <a:spcBef>
                  <a:spcPct val="0"/>
                </a:spcBef>
              </a:pPr>
              <a:t>143</a:t>
            </a:fld>
            <a:endParaRPr lang="en-US" altLang="en-US" smtClean="0"/>
          </a:p>
        </p:txBody>
      </p:sp>
    </p:spTree>
    <p:extLst>
      <p:ext uri="{BB962C8B-B14F-4D97-AF65-F5344CB8AC3E}">
        <p14:creationId xmlns:p14="http://schemas.microsoft.com/office/powerpoint/2010/main" val="3156450457"/>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05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57</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305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4315F581-8195-46D9-9CC9-F0D31F66C5A3}" type="slidenum">
              <a:rPr lang="en-US" altLang="en-US" sz="1200" b="0" smtClean="0">
                <a:solidFill>
                  <a:schemeClr val="tx1"/>
                </a:solidFill>
                <a:latin typeface="Arial" panose="020B0604020202020204" pitchFamily="34" charset="0"/>
              </a:rPr>
              <a:pPr/>
              <a:t>144</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656624932"/>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ln/>
        </p:spPr>
      </p:sp>
      <p:sp>
        <p:nvSpPr>
          <p:cNvPr id="307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a:t>
            </a:r>
          </a:p>
          <a:p>
            <a:r>
              <a:rPr lang="en-US" altLang="en-US" dirty="0" smtClean="0">
                <a:latin typeface="Arial" panose="020B0604020202020204" pitchFamily="34" charset="0"/>
              </a:rPr>
              <a:t> </a:t>
            </a:r>
          </a:p>
          <a:p>
            <a:r>
              <a:rPr lang="en-US" altLang="en-US" i="1" dirty="0" smtClean="0">
                <a:latin typeface="Arial" panose="020B0604020202020204" pitchFamily="34" charset="0"/>
              </a:rPr>
              <a:t>Case Study 4.5 – Module 4, p. </a:t>
            </a:r>
            <a:r>
              <a:rPr lang="en-US" altLang="en-US" i="1" dirty="0" smtClean="0">
                <a:latin typeface="Arial" panose="020B0604020202020204" pitchFamily="34" charset="0"/>
              </a:rPr>
              <a:t>36</a:t>
            </a:r>
            <a:endParaRPr lang="en-US" altLang="en-US" dirty="0" smtClean="0">
              <a:latin typeface="Arial" panose="020B0604020202020204" pitchFamily="34" charset="0"/>
            </a:endParaRPr>
          </a:p>
        </p:txBody>
      </p:sp>
      <p:sp>
        <p:nvSpPr>
          <p:cNvPr id="307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70B278-DAFC-4476-B39C-E034528E3801}" type="slidenum">
              <a:rPr lang="en-US" altLang="en-US" smtClean="0"/>
              <a:pPr>
                <a:spcBef>
                  <a:spcPct val="0"/>
                </a:spcBef>
              </a:pPr>
              <a:t>145</a:t>
            </a:fld>
            <a:endParaRPr lang="en-US" altLang="en-US" smtClean="0"/>
          </a:p>
        </p:txBody>
      </p:sp>
    </p:spTree>
    <p:extLst>
      <p:ext uri="{BB962C8B-B14F-4D97-AF65-F5344CB8AC3E}">
        <p14:creationId xmlns:p14="http://schemas.microsoft.com/office/powerpoint/2010/main" val="3557345155"/>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a:ln/>
        </p:spPr>
      </p:sp>
      <p:sp>
        <p:nvSpPr>
          <p:cNvPr id="309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58</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309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91F5166A-CDE0-4746-BF66-0757DD5D1C5E}" type="slidenum">
              <a:rPr lang="en-US" altLang="en-US" sz="1200" b="0" smtClean="0">
                <a:solidFill>
                  <a:schemeClr val="tx1"/>
                </a:solidFill>
                <a:latin typeface="Arial" panose="020B0604020202020204" pitchFamily="34" charset="0"/>
              </a:rPr>
              <a:pPr/>
              <a:t>146</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124247814"/>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11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42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case study </a:t>
            </a:r>
          </a:p>
          <a:p>
            <a:r>
              <a:rPr lang="en-US" altLang="en-US" dirty="0" smtClean="0">
                <a:latin typeface="Arial" panose="020B0604020202020204" pitchFamily="34" charset="0"/>
              </a:rPr>
              <a:t> </a:t>
            </a:r>
          </a:p>
          <a:p>
            <a:r>
              <a:rPr lang="en-US" altLang="en-US" i="1" dirty="0" smtClean="0">
                <a:latin typeface="Arial" panose="020B0604020202020204" pitchFamily="34" charset="0"/>
              </a:rPr>
              <a:t>Case Study 4.6 – Module 4, p. </a:t>
            </a:r>
            <a:r>
              <a:rPr lang="en-US" altLang="en-US" i="1" dirty="0" smtClean="0">
                <a:latin typeface="Arial" panose="020B0604020202020204" pitchFamily="34" charset="0"/>
              </a:rPr>
              <a:t>42</a:t>
            </a:r>
            <a:endParaRPr lang="en-US" altLang="en-US" dirty="0" smtClean="0">
              <a:latin typeface="Arial" panose="020B0604020202020204" pitchFamily="34" charset="0"/>
            </a:endParaRPr>
          </a:p>
        </p:txBody>
      </p:sp>
      <p:sp>
        <p:nvSpPr>
          <p:cNvPr id="311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FF85DF-0354-4253-9A16-59E982988251}" type="slidenum">
              <a:rPr lang="en-US" altLang="en-US" smtClean="0"/>
              <a:pPr>
                <a:spcBef>
                  <a:spcPct val="0"/>
                </a:spcBef>
              </a:pPr>
              <a:t>147</a:t>
            </a:fld>
            <a:endParaRPr lang="en-US" altLang="en-US" smtClean="0"/>
          </a:p>
        </p:txBody>
      </p:sp>
    </p:spTree>
    <p:extLst>
      <p:ext uri="{BB962C8B-B14F-4D97-AF65-F5344CB8AC3E}">
        <p14:creationId xmlns:p14="http://schemas.microsoft.com/office/powerpoint/2010/main" val="693398727"/>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ln/>
        </p:spPr>
      </p:sp>
      <p:sp>
        <p:nvSpPr>
          <p:cNvPr id="313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58</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313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525B19BE-FAA7-413C-B358-F3254C0F0559}" type="slidenum">
              <a:rPr lang="en-US" altLang="en-US" sz="1200" b="0" smtClean="0">
                <a:solidFill>
                  <a:schemeClr val="tx1"/>
                </a:solidFill>
                <a:latin typeface="Arial" panose="020B0604020202020204" pitchFamily="34" charset="0"/>
              </a:rPr>
              <a:pPr/>
              <a:t>148</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04239158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a:ln/>
        </p:spPr>
      </p:sp>
      <p:sp>
        <p:nvSpPr>
          <p:cNvPr id="315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46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case study </a:t>
            </a:r>
          </a:p>
          <a:p>
            <a:r>
              <a:rPr lang="en-US" altLang="en-US" dirty="0" smtClean="0">
                <a:latin typeface="Arial" panose="020B0604020202020204" pitchFamily="34" charset="0"/>
              </a:rPr>
              <a:t> </a:t>
            </a:r>
          </a:p>
          <a:p>
            <a:r>
              <a:rPr lang="en-US" altLang="en-US" i="1" dirty="0" smtClean="0">
                <a:latin typeface="Arial" panose="020B0604020202020204" pitchFamily="34" charset="0"/>
              </a:rPr>
              <a:t>Case Study 4.7 – Module 4, p. </a:t>
            </a:r>
            <a:r>
              <a:rPr lang="en-US" altLang="en-US" i="1" dirty="0" smtClean="0">
                <a:latin typeface="Arial" panose="020B0604020202020204" pitchFamily="34" charset="0"/>
              </a:rPr>
              <a:t>46</a:t>
            </a:r>
            <a:endParaRPr lang="en-US" altLang="en-US" dirty="0" smtClean="0">
              <a:latin typeface="Arial" panose="020B0604020202020204" pitchFamily="34" charset="0"/>
            </a:endParaRPr>
          </a:p>
        </p:txBody>
      </p:sp>
      <p:sp>
        <p:nvSpPr>
          <p:cNvPr id="315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BE724B-71E6-4712-9655-AC433CA47B19}" type="slidenum">
              <a:rPr lang="en-US" altLang="en-US" smtClean="0"/>
              <a:pPr>
                <a:spcBef>
                  <a:spcPct val="0"/>
                </a:spcBef>
              </a:pPr>
              <a:t>149</a:t>
            </a:fld>
            <a:endParaRPr lang="en-US" altLang="en-US" smtClean="0"/>
          </a:p>
        </p:txBody>
      </p:sp>
    </p:spTree>
    <p:extLst>
      <p:ext uri="{BB962C8B-B14F-4D97-AF65-F5344CB8AC3E}">
        <p14:creationId xmlns:p14="http://schemas.microsoft.com/office/powerpoint/2010/main" val="468209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11B676-2057-4D17-95B2-71BA36BC3E82}" type="slidenum">
              <a:rPr lang="en-US" altLang="en-US" smtClean="0"/>
              <a:pPr>
                <a:spcBef>
                  <a:spcPct val="0"/>
                </a:spcBef>
              </a:pPr>
              <a:t>15</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people who have a positive TST reaction will have another positive reaction if they are skin tested later in their lives, regardless of whether they have received treatment</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dirty="0" smtClean="0">
                <a:latin typeface="Arial" panose="020B0604020202020204" pitchFamily="34" charset="0"/>
              </a:rPr>
              <a:t>Note that there is not enough data on the ability of</a:t>
            </a:r>
            <a:r>
              <a:rPr lang="en-US" altLang="en-US" baseline="0" dirty="0" smtClean="0">
                <a:latin typeface="Arial" panose="020B0604020202020204" pitchFamily="34" charset="0"/>
              </a:rPr>
              <a:t> either test </a:t>
            </a:r>
            <a:r>
              <a:rPr lang="en-US" altLang="en-US" dirty="0" smtClean="0">
                <a:latin typeface="Arial" panose="020B0604020202020204" pitchFamily="34" charset="0"/>
              </a:rPr>
              <a:t>to detect re-infection after treatment for both LTBI and TB disease</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Patient Medical Evaluation – Module 4, pp.</a:t>
            </a:r>
            <a:r>
              <a:rPr lang="en-US" altLang="en-US" i="1" baseline="0" dirty="0" smtClean="0">
                <a:latin typeface="Arial" panose="020B0604020202020204" pitchFamily="34" charset="0"/>
              </a:rPr>
              <a:t> 5-6</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825889775"/>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a:ln/>
        </p:spPr>
      </p:sp>
      <p:sp>
        <p:nvSpPr>
          <p:cNvPr id="317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case study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sz="1200" b="0" i="0" u="none" strike="noStrike" kern="1200" baseline="0" dirty="0" smtClean="0">
                <a:solidFill>
                  <a:schemeClr val="tx1"/>
                </a:solidFill>
                <a:latin typeface="Arial" charset="0"/>
                <a:ea typeface="+mn-ea"/>
                <a:cs typeface="+mn-cs"/>
              </a:rPr>
              <a:t>Ask if there are any questions about Module 4 before moving on to Module 5</a:t>
            </a:r>
          </a:p>
          <a:p>
            <a:endParaRPr lang="en-US" altLang="en-US" dirty="0"/>
          </a:p>
          <a:p>
            <a:r>
              <a:rPr lang="en-US" altLang="en-US" i="1" dirty="0">
                <a:latin typeface="Arial" panose="020B0604020202020204" pitchFamily="34" charset="0"/>
              </a:rPr>
              <a:t>Answers – Module 4, p. </a:t>
            </a:r>
            <a:r>
              <a:rPr lang="en-US" altLang="en-US" i="1" dirty="0" smtClean="0">
                <a:latin typeface="Arial" panose="020B0604020202020204" pitchFamily="34" charset="0"/>
              </a:rPr>
              <a:t>59</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317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85852CAD-D00C-4D6B-B25B-E03317F5190C}" type="slidenum">
              <a:rPr lang="en-US" altLang="en-US" sz="1200" b="0" smtClean="0">
                <a:solidFill>
                  <a:schemeClr val="tx1"/>
                </a:solidFill>
                <a:latin typeface="Arial" panose="020B0604020202020204" pitchFamily="34" charset="0"/>
              </a:rPr>
              <a:pPr/>
              <a:t>150</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608344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C27567-2C14-40FA-9439-57D094145C93}" type="slidenum">
              <a:rPr lang="en-US" altLang="en-US" smtClean="0"/>
              <a:pPr>
                <a:spcBef>
                  <a:spcPct val="0"/>
                </a:spcBef>
              </a:pPr>
              <a:t>16</a:t>
            </a:fld>
            <a:endParaRPr lang="en-US" alt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Patient Medical Evaluation – Module 4, p. 6</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884347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Patient Medical Evaluation – Module 4, p.</a:t>
            </a:r>
            <a:r>
              <a:rPr lang="en-US" altLang="en-US" i="1" baseline="0" dirty="0" smtClean="0">
                <a:latin typeface="Arial" panose="020B0604020202020204" pitchFamily="34" charset="0"/>
              </a:rPr>
              <a:t> 6</a:t>
            </a:r>
            <a:endParaRPr lang="en-US" altLang="en-US" dirty="0" smtClean="0">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6F6D7A-E9F0-44BE-8E36-3BF910EB5223}"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343839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Patient Medical Evaluation – Module 4, p.</a:t>
            </a:r>
            <a:r>
              <a:rPr lang="en-US" altLang="en-US" i="1" baseline="0" dirty="0" smtClean="0">
                <a:latin typeface="Arial" panose="020B0604020202020204" pitchFamily="34" charset="0"/>
              </a:rPr>
              <a:t> 6</a:t>
            </a:r>
            <a:endParaRPr lang="en-US" altLang="en-US" dirty="0" smtClean="0">
              <a:latin typeface="Arial" panose="020B0604020202020204" pitchFamily="34" charset="0"/>
            </a:endParaRPr>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3786E8-2B87-4C39-B9A1-CEC12E4DE3A7}"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1629558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Patient Medical Evaluation – Module 4, p.</a:t>
            </a:r>
            <a:r>
              <a:rPr lang="en-US" altLang="en-US" i="1" baseline="0" dirty="0" smtClean="0">
                <a:latin typeface="Arial" panose="020B0604020202020204" pitchFamily="34" charset="0"/>
              </a:rPr>
              <a:t> 6</a:t>
            </a:r>
            <a:endParaRPr lang="en-US" altLang="en-US" dirty="0" smtClean="0">
              <a:latin typeface="Arial" panose="020B0604020202020204" pitchFamily="34" charset="0"/>
            </a:endParaRPr>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C29179-C2D6-4ED3-976F-3729007E8F4A}" type="slidenum">
              <a:rPr lang="en-US" altLang="en-US" smtClean="0"/>
              <a:pPr>
                <a:spcBef>
                  <a:spcPct val="0"/>
                </a:spcBef>
              </a:pPr>
              <a:t>19</a:t>
            </a:fld>
            <a:endParaRPr lang="en-US" altLang="en-US" smtClean="0"/>
          </a:p>
        </p:txBody>
      </p:sp>
    </p:spTree>
    <p:extLst>
      <p:ext uri="{BB962C8B-B14F-4D97-AF65-F5344CB8AC3E}">
        <p14:creationId xmlns:p14="http://schemas.microsoft.com/office/powerpoint/2010/main" val="116003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State objectives of presentation </a:t>
            </a:r>
          </a:p>
          <a:p>
            <a:r>
              <a:rPr lang="en-US" altLang="en-US" dirty="0" smtClean="0">
                <a:latin typeface="Arial" panose="020B0604020202020204" pitchFamily="34" charset="0"/>
              </a:rPr>
              <a:t> </a:t>
            </a:r>
          </a:p>
          <a:p>
            <a:r>
              <a:rPr lang="en-US" altLang="en-US" i="1" dirty="0" smtClean="0">
                <a:latin typeface="Arial" panose="020B0604020202020204" pitchFamily="34" charset="0"/>
              </a:rPr>
              <a:t>Background and Objectives - Module 4, p. 1</a:t>
            </a:r>
            <a:endParaRPr lang="en-US" altLang="en-US" dirty="0" smtClean="0">
              <a:latin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F20D32-6E4B-4442-868D-5FC89C193CEA}"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1369481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Patient Medical Evaluation – Module 4, p.</a:t>
            </a:r>
            <a:r>
              <a:rPr lang="en-US" altLang="en-US" i="1" baseline="0" dirty="0" smtClean="0">
                <a:latin typeface="Arial" panose="020B0604020202020204" pitchFamily="34" charset="0"/>
              </a:rPr>
              <a:t> 6</a:t>
            </a:r>
            <a:endParaRPr lang="en-US" altLang="en-US" dirty="0" smtClean="0">
              <a:latin typeface="Arial" panose="020B0604020202020204" pitchFamily="34" charset="0"/>
            </a:endParaRP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B99FD0-E961-4528-ACC0-A4012F3F9D28}"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3265688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section</a:t>
            </a:r>
          </a:p>
          <a:p>
            <a:endParaRPr lang="en-US" altLang="en-US" dirty="0" smtClean="0">
              <a:latin typeface="Arial" panose="020B0604020202020204" pitchFamily="34" charset="0"/>
            </a:endParaRPr>
          </a:p>
          <a:p>
            <a:r>
              <a:rPr lang="en-US" altLang="en-US" i="1" dirty="0" smtClean="0">
                <a:latin typeface="Arial" panose="020B0604020202020204" pitchFamily="34" charset="0"/>
              </a:rPr>
              <a:t>LTBI Treatment Regimens – Module 4, pp.</a:t>
            </a:r>
            <a:r>
              <a:rPr lang="en-US" altLang="en-US" i="1" baseline="0" dirty="0" smtClean="0">
                <a:latin typeface="Arial" panose="020B0604020202020204" pitchFamily="34" charset="0"/>
              </a:rPr>
              <a:t> 6-9</a:t>
            </a:r>
            <a:endParaRPr lang="en-US" altLang="en-US" i="1" dirty="0" smtClean="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257517-930B-4832-A90F-684EC524D9C0}" type="slidenum">
              <a:rPr lang="en-US" altLang="en-US" smtClean="0"/>
              <a:pPr>
                <a:spcBef>
                  <a:spcPct val="0"/>
                </a:spcBef>
              </a:pPr>
              <a:t>21</a:t>
            </a:fld>
            <a:endParaRPr lang="en-US" altLang="en-US" smtClean="0"/>
          </a:p>
        </p:txBody>
      </p:sp>
    </p:spTree>
    <p:extLst>
      <p:ext uri="{BB962C8B-B14F-4D97-AF65-F5344CB8AC3E}">
        <p14:creationId xmlns:p14="http://schemas.microsoft.com/office/powerpoint/2010/main" val="2525210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95122C-D1E2-4B71-A2F9-542247CB3779}" type="slidenum">
              <a:rPr lang="en-US" altLang="en-US" smtClean="0"/>
              <a:pPr>
                <a:spcBef>
                  <a:spcPct val="0"/>
                </a:spcBef>
              </a:pPr>
              <a:t>22</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Explain that there are several treatment regimens available for LTBI</a:t>
            </a:r>
          </a:p>
          <a:p>
            <a:endParaRPr lang="en-US" altLang="en-US" dirty="0" smtClean="0">
              <a:latin typeface="Arial" panose="020B0604020202020204" pitchFamily="34" charset="0"/>
            </a:endParaRPr>
          </a:p>
          <a:p>
            <a:r>
              <a:rPr lang="en-US" altLang="en-US" dirty="0" smtClean="0">
                <a:latin typeface="Arial" panose="020B0604020202020204" pitchFamily="34" charset="0"/>
              </a:rPr>
              <a:t>Note that until recently, the standard regimen for LTBI was INH for</a:t>
            </a:r>
            <a:r>
              <a:rPr lang="en-US" altLang="en-US" baseline="0" dirty="0" smtClean="0">
                <a:latin typeface="Arial" panose="020B0604020202020204" pitchFamily="34" charset="0"/>
              </a:rPr>
              <a:t> 9 months</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Regimens for LTBI Treatment – Module 4, p. 7</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762009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Regimens for LTBI Treatment – Module 4, p. 7</a:t>
            </a:r>
            <a:endParaRPr lang="en-US" altLang="en-US"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8F810F1C-CD83-4155-AEE7-0899C06EDC96}" type="slidenum">
              <a:rPr lang="en-US" altLang="en-US" smtClean="0"/>
              <a:pPr>
                <a:defRPr/>
              </a:pPr>
              <a:t>23</a:t>
            </a:fld>
            <a:endParaRPr lang="en-US" altLang="en-US"/>
          </a:p>
        </p:txBody>
      </p:sp>
    </p:spTree>
    <p:extLst>
      <p:ext uri="{BB962C8B-B14F-4D97-AF65-F5344CB8AC3E}">
        <p14:creationId xmlns:p14="http://schemas.microsoft.com/office/powerpoint/2010/main" val="4030811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Regimens for LTBI Treatment – Module 4, p. 7</a:t>
            </a:r>
            <a:endParaRPr lang="en-US" altLang="en-US"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8F810F1C-CD83-4155-AEE7-0899C06EDC96}" type="slidenum">
              <a:rPr lang="en-US" altLang="en-US" smtClean="0"/>
              <a:pPr>
                <a:defRPr/>
              </a:pPr>
              <a:t>24</a:t>
            </a:fld>
            <a:endParaRPr lang="en-US" altLang="en-US"/>
          </a:p>
        </p:txBody>
      </p:sp>
    </p:spTree>
    <p:extLst>
      <p:ext uri="{BB962C8B-B14F-4D97-AF65-F5344CB8AC3E}">
        <p14:creationId xmlns:p14="http://schemas.microsoft.com/office/powerpoint/2010/main" val="4078546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3BE372-4AB2-467E-B5D0-6F3A1E2BDF64}" type="slidenum">
              <a:rPr lang="en-US" altLang="en-US" smtClean="0"/>
              <a:pPr>
                <a:spcBef>
                  <a:spcPct val="0"/>
                </a:spcBef>
              </a:pPr>
              <a:t>25</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dirty="0" smtClean="0">
              <a:latin typeface="Arial" panose="020B0604020202020204" pitchFamily="34" charset="0"/>
            </a:endParaRPr>
          </a:p>
          <a:p>
            <a:r>
              <a:rPr lang="en-US" altLang="en-US" dirty="0" smtClean="0">
                <a:latin typeface="Arial" panose="020B0604020202020204" pitchFamily="34" charset="0"/>
              </a:rPr>
              <a:t> </a:t>
            </a:r>
            <a:r>
              <a:rPr lang="en-US" altLang="en-US" i="1" dirty="0" smtClean="0">
                <a:latin typeface="Arial" panose="020B0604020202020204" pitchFamily="34" charset="0"/>
              </a:rPr>
              <a:t>Regimens for LTBI Treatment – Module 4, p. 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830515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Regimens for LTBI Treatment – Module 4, p. 8</a:t>
            </a:r>
            <a:endParaRPr lang="en-US" altLang="en-US" dirty="0" smtClean="0">
              <a:latin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C3BA5A-FBB9-42B8-AE88-186C289E9CB0}" type="slidenum">
              <a:rPr lang="en-US" altLang="en-US" smtClean="0"/>
              <a:pPr>
                <a:spcBef>
                  <a:spcPct val="0"/>
                </a:spcBef>
              </a:pPr>
              <a:t>26</a:t>
            </a:fld>
            <a:endParaRPr lang="en-US" altLang="en-US" smtClean="0"/>
          </a:p>
        </p:txBody>
      </p:sp>
    </p:spTree>
    <p:extLst>
      <p:ext uri="{BB962C8B-B14F-4D97-AF65-F5344CB8AC3E}">
        <p14:creationId xmlns:p14="http://schemas.microsoft.com/office/powerpoint/2010/main" val="2770741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498514-2A98-42BC-9DF9-B8E09AB34B30}" type="slidenum">
              <a:rPr lang="en-US" altLang="en-US" smtClean="0"/>
              <a:pPr>
                <a:spcBef>
                  <a:spcPct val="0"/>
                </a:spcBef>
              </a:pPr>
              <a:t>27</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to turn to p. 8 (if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this table describes the various LTBI treatment regimens</a:t>
            </a:r>
          </a:p>
          <a:p>
            <a:r>
              <a:rPr lang="en-US" altLang="en-US" dirty="0" smtClean="0">
                <a:latin typeface="Arial" panose="020B0604020202020204" pitchFamily="34" charset="0"/>
              </a:rPr>
              <a:t> </a:t>
            </a:r>
          </a:p>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Regimens for LTBI Treatment – Module 4, pp. 8-9</a:t>
            </a:r>
            <a:endParaRPr lang="en-US" altLang="en-US" dirty="0" smtClean="0">
              <a:solidFill>
                <a:srgbClr val="009999"/>
              </a:solidFill>
              <a:latin typeface="Arial" panose="020B0604020202020204" pitchFamily="34" charset="0"/>
            </a:endParaRPr>
          </a:p>
        </p:txBody>
      </p:sp>
    </p:spTree>
    <p:extLst>
      <p:ext uri="{BB962C8B-B14F-4D97-AF65-F5344CB8AC3E}">
        <p14:creationId xmlns:p14="http://schemas.microsoft.com/office/powerpoint/2010/main" val="3719436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Regimens for LTBI Treatment – Module 4, pp. 8-9</a:t>
            </a:r>
            <a:endParaRPr lang="en-US" altLang="en-US" dirty="0" smtClean="0">
              <a:latin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0577C5-A00B-42E6-81C6-3A901B1B39C0}"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8860730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10 (if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49</a:t>
            </a:r>
            <a:endParaRPr lang="en-US" altLang="en-US" dirty="0"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6990A3-04C7-44CD-9841-439CBBAAE5DF}"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40907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BAA677-9FD1-43C1-9EEA-869696244DE7}"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9852591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8EC2B3-40C7-45CC-8D6D-39ECFBF08B07}" type="slidenum">
              <a:rPr lang="en-US" altLang="en-US" smtClean="0"/>
              <a:pPr>
                <a:spcBef>
                  <a:spcPct val="0"/>
                </a:spcBef>
              </a:pPr>
              <a:t>30</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49</a:t>
            </a:r>
            <a:endParaRPr lang="en-US" altLang="en-US" sz="900" i="1" dirty="0" smtClean="0">
              <a:latin typeface="Arial" panose="020B0604020202020204" pitchFamily="34" charset="0"/>
            </a:endParaRPr>
          </a:p>
        </p:txBody>
      </p:sp>
    </p:spTree>
    <p:extLst>
      <p:ext uri="{BB962C8B-B14F-4D97-AF65-F5344CB8AC3E}">
        <p14:creationId xmlns:p14="http://schemas.microsoft.com/office/powerpoint/2010/main" val="11888574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for a volunteer to 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49</a:t>
            </a:r>
            <a:endParaRPr lang="en-US" altLang="en-US" dirty="0"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BC8642-59F6-4874-A1F1-373B798E6DF3}" type="slidenum">
              <a:rPr lang="en-US" altLang="en-US" smtClean="0"/>
              <a:pPr>
                <a:spcBef>
                  <a:spcPct val="0"/>
                </a:spcBef>
              </a:pPr>
              <a:t>31</a:t>
            </a:fld>
            <a:endParaRPr lang="en-US" altLang="en-US" smtClean="0"/>
          </a:p>
        </p:txBody>
      </p:sp>
    </p:spTree>
    <p:extLst>
      <p:ext uri="{BB962C8B-B14F-4D97-AF65-F5344CB8AC3E}">
        <p14:creationId xmlns:p14="http://schemas.microsoft.com/office/powerpoint/2010/main" val="40153647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49</a:t>
            </a:r>
            <a:endParaRPr lang="en-US" altLang="en-US" dirty="0"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DBA522-8F08-4EE7-AF96-26E11A15D8C6}" type="slidenum">
              <a:rPr lang="en-US" altLang="en-US" smtClean="0"/>
              <a:pPr>
                <a:spcBef>
                  <a:spcPct val="0"/>
                </a:spcBef>
              </a:pPr>
              <a:t>32</a:t>
            </a:fld>
            <a:endParaRPr lang="en-US" altLang="en-US" smtClean="0"/>
          </a:p>
        </p:txBody>
      </p:sp>
    </p:spTree>
    <p:extLst>
      <p:ext uri="{BB962C8B-B14F-4D97-AF65-F5344CB8AC3E}">
        <p14:creationId xmlns:p14="http://schemas.microsoft.com/office/powerpoint/2010/main" val="1349899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section</a:t>
            </a:r>
          </a:p>
          <a:p>
            <a:endParaRPr lang="en-US" altLang="en-US" dirty="0" smtClean="0">
              <a:latin typeface="Arial" panose="020B0604020202020204" pitchFamily="34" charset="0"/>
            </a:endParaRPr>
          </a:p>
          <a:p>
            <a:r>
              <a:rPr lang="en-US" sz="1200" i="1" dirty="0" smtClean="0"/>
              <a:t>Special Considerations for LTBI Treatment – Module 4, pp. 11-14</a:t>
            </a:r>
            <a:endParaRPr lang="en-US" altLang="en-US" i="1" dirty="0" smtClean="0">
              <a:latin typeface="Arial" panose="020B0604020202020204" pitchFamily="34" charset="0"/>
            </a:endParaRPr>
          </a:p>
          <a:p>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22FE6E-73DD-43E0-85ED-F0DA0497CDEF}"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4714496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D76E2F-13E5-4F92-985E-12FBE426B7BA}" type="slidenum">
              <a:rPr lang="en-US" altLang="en-US" smtClean="0"/>
              <a:pPr>
                <a:spcBef>
                  <a:spcPct val="0"/>
                </a:spcBef>
              </a:pPr>
              <a:t>34</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intermittent therapy is when regimens are given once or twice weekly</a:t>
            </a:r>
          </a:p>
          <a:p>
            <a:r>
              <a:rPr lang="en-US" altLang="en-US" dirty="0" smtClean="0">
                <a:latin typeface="Arial" panose="020B0604020202020204" pitchFamily="34"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i="1" dirty="0" smtClean="0">
                <a:latin typeface="Arial" panose="020B0604020202020204" pitchFamily="34" charset="0"/>
              </a:rPr>
              <a:t>Directly Observed Therapy –</a:t>
            </a:r>
            <a:r>
              <a:rPr lang="en-US" sz="1200" i="1" dirty="0" smtClean="0"/>
              <a:t> Module 4, p. 11</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970606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contacts should be retested after 8</a:t>
            </a:r>
            <a:r>
              <a:rPr lang="en-US" altLang="en-US" baseline="0" dirty="0" smtClean="0">
                <a:latin typeface="Arial" panose="020B0604020202020204" pitchFamily="34" charset="0"/>
              </a:rPr>
              <a:t> to </a:t>
            </a:r>
            <a:r>
              <a:rPr lang="en-US" altLang="en-US" dirty="0" smtClean="0">
                <a:latin typeface="Arial" panose="020B0604020202020204" pitchFamily="34" charset="0"/>
              </a:rPr>
              <a:t>10 weeks if their result is negative because sometimes it can take 2</a:t>
            </a:r>
            <a:r>
              <a:rPr lang="en-US" altLang="en-US" baseline="0" dirty="0" smtClean="0">
                <a:latin typeface="Arial" panose="020B0604020202020204" pitchFamily="34" charset="0"/>
              </a:rPr>
              <a:t> to </a:t>
            </a:r>
            <a:r>
              <a:rPr lang="en-US" altLang="en-US" dirty="0" smtClean="0">
                <a:latin typeface="Arial" panose="020B0604020202020204" pitchFamily="34" charset="0"/>
              </a:rPr>
              <a:t>8 weeks after TB infection for the body’s immune system to produce a response to the TST or IGRA</a:t>
            </a:r>
          </a:p>
          <a:p>
            <a:r>
              <a:rPr lang="en-US" altLang="en-US" dirty="0" smtClean="0">
                <a:latin typeface="Arial" panose="020B0604020202020204" pitchFamily="34" charset="0"/>
              </a:rPr>
              <a:t> </a:t>
            </a:r>
          </a:p>
          <a:p>
            <a:r>
              <a:rPr lang="en-US" altLang="en-US" i="1" dirty="0" smtClean="0">
                <a:latin typeface="Arial" panose="020B0604020202020204" pitchFamily="34" charset="0"/>
              </a:rPr>
              <a:t>Contacts – Module 4, p. 11</a:t>
            </a:r>
            <a:endParaRPr lang="en-US" altLang="en-US" dirty="0" smtClean="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C94312-4997-409E-BE81-2156EDB6304D}"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34682627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Contacts – Module 4, p. 11</a:t>
            </a:r>
            <a:endParaRPr lang="en-US" altLang="en-US" dirty="0" smtClean="0">
              <a:latin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16147C-2C77-4ED5-AA57-36F33A43C2BE}" type="slidenum">
              <a:rPr lang="en-US" altLang="en-US" smtClean="0"/>
              <a:pPr>
                <a:spcBef>
                  <a:spcPct val="0"/>
                </a:spcBef>
              </a:pPr>
              <a:t>36</a:t>
            </a:fld>
            <a:endParaRPr lang="en-US" altLang="en-US" smtClean="0"/>
          </a:p>
        </p:txBody>
      </p:sp>
    </p:spTree>
    <p:extLst>
      <p:ext uri="{BB962C8B-B14F-4D97-AF65-F5344CB8AC3E}">
        <p14:creationId xmlns:p14="http://schemas.microsoft.com/office/powerpoint/2010/main" val="3700762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it is possible that some contacts are infected with </a:t>
            </a:r>
            <a:r>
              <a:rPr lang="en-US" altLang="en-US" i="1" dirty="0" smtClean="0">
                <a:latin typeface="Arial" panose="020B0604020202020204" pitchFamily="34" charset="0"/>
              </a:rPr>
              <a:t>M. tuberculosis</a:t>
            </a:r>
            <a:r>
              <a:rPr lang="en-US" altLang="en-US" dirty="0" smtClean="0">
                <a:latin typeface="Arial" panose="020B0604020202020204" pitchFamily="34" charset="0"/>
              </a:rPr>
              <a:t> but have a false-negative TST reaction because less than 8</a:t>
            </a:r>
            <a:r>
              <a:rPr lang="en-US" altLang="en-US" baseline="0" dirty="0" smtClean="0">
                <a:latin typeface="Arial" panose="020B0604020202020204" pitchFamily="34" charset="0"/>
              </a:rPr>
              <a:t> to </a:t>
            </a:r>
            <a:r>
              <a:rPr lang="en-US" altLang="en-US" dirty="0" smtClean="0">
                <a:latin typeface="Arial" panose="020B0604020202020204" pitchFamily="34" charset="0"/>
              </a:rPr>
              <a:t>10 weeks have passed since they were last exposed to TB</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Contacts at High Risk for TB Disease – Module 4, p. 12</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1D399D-C66F-41D7-8FBC-A8857559A11B}" type="slidenum">
              <a:rPr lang="en-US" altLang="en-US" smtClean="0"/>
              <a:pPr>
                <a:spcBef>
                  <a:spcPct val="0"/>
                </a:spcBef>
              </a:pPr>
              <a:t>37</a:t>
            </a:fld>
            <a:endParaRPr lang="en-US" altLang="en-US" smtClean="0"/>
          </a:p>
        </p:txBody>
      </p:sp>
    </p:spTree>
    <p:extLst>
      <p:ext uri="{BB962C8B-B14F-4D97-AF65-F5344CB8AC3E}">
        <p14:creationId xmlns:p14="http://schemas.microsoft.com/office/powerpoint/2010/main" val="19468261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2AA780-D6B9-4550-B9AD-82EFF5F96424}" type="slidenum">
              <a:rPr lang="en-US" altLang="en-US" smtClean="0"/>
              <a:pPr>
                <a:spcBef>
                  <a:spcPct val="0"/>
                </a:spcBef>
              </a:pPr>
              <a:t>38</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LTBI treatment is started to prevent persons from rapidly progressing to TB disease</a:t>
            </a:r>
          </a:p>
          <a:p>
            <a:r>
              <a:rPr lang="en-US" altLang="en-US" dirty="0" smtClean="0">
                <a:latin typeface="Arial" panose="020B0604020202020204" pitchFamily="34" charset="0"/>
              </a:rPr>
              <a:t> </a:t>
            </a:r>
          </a:p>
          <a:p>
            <a:r>
              <a:rPr lang="en-US" altLang="en-US" i="1" dirty="0" smtClean="0">
                <a:latin typeface="Arial" panose="020B0604020202020204" pitchFamily="34" charset="0"/>
              </a:rPr>
              <a:t>Contacts at High Risk for TB Disease – Module 4, p. 12</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875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Infants and Children – Module 4, pp. 12-13</a:t>
            </a:r>
            <a:endParaRPr lang="en-US" altLang="en-US" dirty="0"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F1EF52-1B11-4CD5-AEF7-B04D4EE4ADC4}"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val="3868146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9C243FCA-4BEC-4BD5-BBAA-E1E669639DB6}" type="slidenum">
              <a:rPr lang="en-US" altLang="en-US" sz="1200" b="0" smtClean="0">
                <a:solidFill>
                  <a:schemeClr val="tx1"/>
                </a:solidFill>
                <a:latin typeface="Arial" panose="020B0604020202020204" pitchFamily="34" charset="0"/>
              </a:rPr>
              <a:pPr/>
              <a:t>4</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051214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42D386-DC6B-43D6-94BB-F9D8C1E01C09}" type="slidenum">
              <a:rPr lang="en-US" altLang="en-US" smtClean="0"/>
              <a:pPr>
                <a:spcBef>
                  <a:spcPct val="0"/>
                </a:spcBef>
              </a:pPr>
              <a:t>40</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Infants and Children – Module 4, p. 13</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4689994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Contacts of INH-Resistant TB – Module 4, p. 13</a:t>
            </a:r>
            <a:endParaRPr lang="en-US" altLang="en-US" dirty="0" smtClean="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238894-1724-412C-AFD6-0852CDCAAAD4}"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3965009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dirty="0" smtClean="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Note that an </a:t>
            </a:r>
            <a:r>
              <a:rPr lang="en-US" altLang="en-US" sz="1200" dirty="0" smtClean="0"/>
              <a:t>MDR TB treatment expert should be consulted</a:t>
            </a:r>
          </a:p>
          <a:p>
            <a:r>
              <a:rPr lang="en-US" altLang="en-US" dirty="0" smtClean="0">
                <a:latin typeface="Arial" panose="020B0604020202020204" pitchFamily="34" charset="0"/>
              </a:rPr>
              <a:t> </a:t>
            </a:r>
          </a:p>
          <a:p>
            <a:r>
              <a:rPr lang="en-US" altLang="en-US" i="1" dirty="0" smtClean="0">
                <a:latin typeface="Arial" panose="020B0604020202020204" pitchFamily="34" charset="0"/>
              </a:rPr>
              <a:t>Contacts of Multidrug-Resistant TB – Module 4, p. 13</a:t>
            </a:r>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388A39-BAA4-4E87-9515-76141B75FC67}"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22373633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BFB284-B30B-4C4D-84F3-0C9937778BEE}" type="slidenum">
              <a:rPr lang="en-US" altLang="en-US" smtClean="0"/>
              <a:pPr>
                <a:spcBef>
                  <a:spcPct val="0"/>
                </a:spcBef>
              </a:pPr>
              <a:t>43</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Pregnant Women – Module 4, p. 13</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25262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6CB28F-9826-4D04-8F71-2B63DBAB2559}" type="slidenum">
              <a:rPr lang="en-US" altLang="en-US" smtClean="0"/>
              <a:pPr>
                <a:spcBef>
                  <a:spcPct val="0"/>
                </a:spcBef>
              </a:pPr>
              <a:t>44</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Breastfeeding Women – Module 4, p. 14</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9613749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People Living with HIV – Module 4, p. 14</a:t>
            </a:r>
            <a:endParaRPr lang="en-US" altLang="en-US" dirty="0" smtClean="0">
              <a:latin typeface="Arial" panose="020B0604020202020204" pitchFamily="34"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00755C-7566-4028-AFE4-82C28901F0D5}" type="slidenum">
              <a:rPr lang="en-US" altLang="en-US" smtClean="0"/>
              <a:pPr>
                <a:spcBef>
                  <a:spcPct val="0"/>
                </a:spcBef>
              </a:pPr>
              <a:t>45</a:t>
            </a:fld>
            <a:endParaRPr lang="en-US" altLang="en-US" smtClean="0"/>
          </a:p>
        </p:txBody>
      </p:sp>
    </p:spTree>
    <p:extLst>
      <p:ext uri="{BB962C8B-B14F-4D97-AF65-F5344CB8AC3E}">
        <p14:creationId xmlns:p14="http://schemas.microsoft.com/office/powerpoint/2010/main" val="13508496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15 (if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50</a:t>
            </a:r>
            <a:endParaRPr lang="en-US" altLang="en-US" dirty="0" smtClean="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DA5D5F-4E79-476D-B4A5-0ED58EC30DC4}" type="slidenum">
              <a:rPr lang="en-US" altLang="en-US" smtClean="0"/>
              <a:pPr>
                <a:spcBef>
                  <a:spcPct val="0"/>
                </a:spcBef>
              </a:pPr>
              <a:t>46</a:t>
            </a:fld>
            <a:endParaRPr lang="en-US" altLang="en-US" smtClean="0"/>
          </a:p>
        </p:txBody>
      </p:sp>
    </p:spTree>
    <p:extLst>
      <p:ext uri="{BB962C8B-B14F-4D97-AF65-F5344CB8AC3E}">
        <p14:creationId xmlns:p14="http://schemas.microsoft.com/office/powerpoint/2010/main" val="39068229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endParaRPr lang="en-US" altLang="en-US" dirty="0" smtClean="0">
              <a:latin typeface="Arial" panose="020B0604020202020204" pitchFamily="34" charset="0"/>
            </a:endParaRPr>
          </a:p>
          <a:p>
            <a:r>
              <a:rPr lang="en-US" altLang="en-US" dirty="0" smtClean="0">
                <a:latin typeface="Arial" panose="020B0604020202020204" pitchFamily="34" charset="0"/>
              </a:rPr>
              <a:t>Note that </a:t>
            </a:r>
            <a:r>
              <a:rPr lang="en-US" altLang="en-US" sz="1200" b="0" i="0" u="none" strike="noStrike" kern="1200" baseline="0" dirty="0" smtClean="0">
                <a:solidFill>
                  <a:schemeClr val="tx1"/>
                </a:solidFill>
                <a:latin typeface="Arial" charset="0"/>
                <a:ea typeface="+mn-ea"/>
                <a:cs typeface="+mn-cs"/>
              </a:rPr>
              <a:t>e</a:t>
            </a:r>
            <a:r>
              <a:rPr lang="en-US" sz="1200" b="0" i="0" u="none" strike="noStrike" kern="1200" baseline="0" dirty="0" smtClean="0">
                <a:solidFill>
                  <a:schemeClr val="tx1"/>
                </a:solidFill>
                <a:latin typeface="Arial" charset="0"/>
                <a:ea typeface="+mn-ea"/>
                <a:cs typeface="+mn-cs"/>
              </a:rPr>
              <a:t>xpert consultation should be sought to determine if contacts with immune impairments other than HIV infection (e.g., contacts taking immunosuppressive therapies) could benefit from treatment even if they have a negative TST or IGRA result. </a:t>
            </a:r>
            <a:endParaRPr lang="en-US" altLang="en-US" dirty="0" smtClean="0">
              <a:latin typeface="Arial" panose="020B0604020202020204" pitchFamily="34" charset="0"/>
            </a:endParaRP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50</a:t>
            </a:r>
            <a:endParaRPr lang="en-US" altLang="en-US" dirty="0" smtClean="0">
              <a:latin typeface="Arial" panose="020B0604020202020204" pitchFamily="34"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A8271F-BE4E-4D55-9244-6E8441C70967}"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23210049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50</a:t>
            </a:r>
            <a:endParaRPr lang="en-US" altLang="en-US" dirty="0" smtClean="0">
              <a:latin typeface="Arial" panose="020B0604020202020204" pitchFamily="34"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BC7A7F-8A0D-4D7D-882C-B903C3AC570A}" type="slidenum">
              <a:rPr lang="en-US" altLang="en-US" smtClean="0"/>
              <a:pPr>
                <a:spcBef>
                  <a:spcPct val="0"/>
                </a:spcBef>
              </a:pPr>
              <a:t>48</a:t>
            </a:fld>
            <a:endParaRPr lang="en-US" altLang="en-US" smtClean="0"/>
          </a:p>
        </p:txBody>
      </p:sp>
    </p:spTree>
    <p:extLst>
      <p:ext uri="{BB962C8B-B14F-4D97-AF65-F5344CB8AC3E}">
        <p14:creationId xmlns:p14="http://schemas.microsoft.com/office/powerpoint/2010/main" val="12986152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51</a:t>
            </a:r>
            <a:endParaRPr lang="en-US" altLang="en-US" dirty="0" smtClean="0">
              <a:latin typeface="Arial" panose="020B0604020202020204" pitchFamily="34" charset="0"/>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A097FE90-7C8A-4BA9-8DD0-84F16BD89FDB}" type="slidenum">
              <a:rPr lang="en-US" altLang="en-US" sz="1200" b="0" smtClean="0">
                <a:solidFill>
                  <a:schemeClr val="tx1"/>
                </a:solidFill>
                <a:latin typeface="Arial" panose="020B0604020202020204" pitchFamily="34" charset="0"/>
              </a:rPr>
              <a:pPr/>
              <a:t>49</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8653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section</a:t>
            </a:r>
          </a:p>
          <a:p>
            <a:r>
              <a:rPr lang="en-US" altLang="en-US" dirty="0" smtClean="0">
                <a:latin typeface="Arial" panose="020B0604020202020204" pitchFamily="34" charset="0"/>
              </a:rPr>
              <a:t> </a:t>
            </a:r>
          </a:p>
          <a:p>
            <a:r>
              <a:rPr lang="en-US" altLang="en-US" dirty="0" smtClean="0">
                <a:latin typeface="Arial" panose="020B0604020202020204" pitchFamily="34" charset="0"/>
              </a:rPr>
              <a:t>Ask who should be treated for LTBI</a:t>
            </a:r>
          </a:p>
          <a:p>
            <a:r>
              <a:rPr lang="en-US" altLang="en-US" dirty="0" smtClean="0">
                <a:latin typeface="Arial" panose="020B0604020202020204" pitchFamily="34" charset="0"/>
              </a:rPr>
              <a:t> </a:t>
            </a:r>
          </a:p>
          <a:p>
            <a:r>
              <a:rPr lang="en-US" altLang="en-US" dirty="0" smtClean="0">
                <a:latin typeface="Arial" panose="020B0604020202020204" pitchFamily="34" charset="0"/>
              </a:rPr>
              <a:t>Ask why people with LTBI should be treated </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of LTBI - Module 4, pp. 4-21</a:t>
            </a:r>
            <a:endParaRPr lang="en-US" altLang="en-US" dirty="0" smtClean="0">
              <a:latin typeface="Arial" panose="020B0604020202020204" pitchFamily="34"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1CB333-DCB2-48A3-85DA-591AAE0FB7FF}"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18558770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section</a:t>
            </a:r>
          </a:p>
          <a:p>
            <a:endParaRPr lang="en-US" altLang="en-US" dirty="0" smtClean="0">
              <a:latin typeface="Arial" panose="020B0604020202020204" pitchFamily="34" charset="0"/>
            </a:endParaRPr>
          </a:p>
          <a:p>
            <a:r>
              <a:rPr lang="en-US" sz="1200" i="1" dirty="0" smtClean="0"/>
              <a:t>Adverse</a:t>
            </a:r>
            <a:r>
              <a:rPr lang="en-US" sz="1200" i="1" baseline="0" dirty="0" smtClean="0"/>
              <a:t> Reactions and Patient Monitoring </a:t>
            </a:r>
            <a:r>
              <a:rPr lang="en-US" sz="1200" i="1" dirty="0" smtClean="0"/>
              <a:t>– Module 4, pp. 17-19</a:t>
            </a:r>
            <a:endParaRPr lang="en-US" altLang="en-US" i="1" dirty="0" smtClean="0">
              <a:latin typeface="Arial" panose="020B0604020202020204" pitchFamily="34" charset="0"/>
            </a:endParaRPr>
          </a:p>
          <a:p>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22FE6E-73DD-43E0-85ED-F0DA0497CDEF}"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12965062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29FF37-DE18-434B-865E-B3FA939E5AFF}" type="slidenum">
              <a:rPr lang="en-US" altLang="en-US" smtClean="0"/>
              <a:pPr>
                <a:spcBef>
                  <a:spcPct val="0"/>
                </a:spcBef>
              </a:pPr>
              <a:t>51</a:t>
            </a:fld>
            <a:endParaRPr lang="en-US" alt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Explain that some health care workers have concerns about treating patients for LTBI due to the length of treatment and the possibility of adverse reactions</a:t>
            </a:r>
          </a:p>
          <a:p>
            <a:r>
              <a:rPr lang="en-US" altLang="en-US" dirty="0" smtClean="0">
                <a:latin typeface="Arial" panose="020B0604020202020204" pitchFamily="34" charset="0"/>
              </a:rPr>
              <a:t> </a:t>
            </a:r>
          </a:p>
          <a:p>
            <a:r>
              <a:rPr lang="en-US" altLang="en-US" dirty="0" smtClean="0">
                <a:latin typeface="Arial" panose="020B0604020202020204" pitchFamily="34" charset="0"/>
              </a:rPr>
              <a:t>Stress that, as with any treatment, the risks and benefits of LTBI treatment must be weighed for each individual</a:t>
            </a:r>
          </a:p>
          <a:p>
            <a:r>
              <a:rPr lang="en-US" altLang="en-US" dirty="0" smtClean="0">
                <a:latin typeface="Arial" panose="020B0604020202020204" pitchFamily="34" charset="0"/>
              </a:rPr>
              <a:t> </a:t>
            </a:r>
          </a:p>
          <a:p>
            <a:r>
              <a:rPr lang="en-US" altLang="en-US" dirty="0" smtClean="0">
                <a:latin typeface="Arial" panose="020B0604020202020204" pitchFamily="34" charset="0"/>
              </a:rPr>
              <a:t>Review slide content </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Adverse Reactions – Module 4, p. 17</a:t>
            </a:r>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1890788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03264A-7D1B-4277-8764-69D45F2C3159}" type="slidenum">
              <a:rPr lang="en-US" altLang="en-US" smtClean="0"/>
              <a:pPr>
                <a:spcBef>
                  <a:spcPct val="0"/>
                </a:spcBef>
              </a:pPr>
              <a:t>52</a:t>
            </a:fld>
            <a:endParaRPr lang="en-US" alt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Reactions – Module 4, p. 17</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937673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Reactions – Module 4, p.17</a:t>
            </a:r>
            <a:endParaRPr lang="en-US" altLang="en-US" dirty="0" smtClean="0">
              <a:latin typeface="Arial" panose="020B0604020202020204" pitchFamily="34" charset="0"/>
            </a:endParaRP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57CA5D-F058-4403-8D8C-23AB2C50F2A6}" type="slidenum">
              <a:rPr lang="en-US" altLang="en-US" smtClean="0"/>
              <a:pPr>
                <a:spcBef>
                  <a:spcPct val="0"/>
                </a:spcBef>
              </a:pPr>
              <a:t>53</a:t>
            </a:fld>
            <a:endParaRPr lang="en-US" altLang="en-US" smtClean="0"/>
          </a:p>
        </p:txBody>
      </p:sp>
    </p:spTree>
    <p:extLst>
      <p:ext uri="{BB962C8B-B14F-4D97-AF65-F5344CB8AC3E}">
        <p14:creationId xmlns:p14="http://schemas.microsoft.com/office/powerpoint/2010/main" val="28090076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 – Module 4, p. 17</a:t>
            </a:r>
            <a:endParaRPr lang="en-US" altLang="en-US" dirty="0" smtClean="0">
              <a:latin typeface="Arial" panose="020B0604020202020204" pitchFamily="34" charset="0"/>
            </a:endParaRP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B5E427-0103-4E62-A1C7-95203F85E64C}" type="slidenum">
              <a:rPr lang="en-US" altLang="en-US" smtClean="0"/>
              <a:pPr>
                <a:spcBef>
                  <a:spcPct val="0"/>
                </a:spcBef>
              </a:pPr>
              <a:t>54</a:t>
            </a:fld>
            <a:endParaRPr lang="en-US" altLang="en-US" smtClean="0"/>
          </a:p>
        </p:txBody>
      </p:sp>
    </p:spTree>
    <p:extLst>
      <p:ext uri="{BB962C8B-B14F-4D97-AF65-F5344CB8AC3E}">
        <p14:creationId xmlns:p14="http://schemas.microsoft.com/office/powerpoint/2010/main" val="18237108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D1ABD2-FF0C-41C8-B4A3-C1796315DB86}" type="slidenum">
              <a:rPr lang="en-US" altLang="en-US" smtClean="0"/>
              <a:pPr>
                <a:spcBef>
                  <a:spcPct val="0"/>
                </a:spcBef>
              </a:pPr>
              <a:t>55</a:t>
            </a:fld>
            <a:endParaRPr lang="en-US" alt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6858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gastrointestinal symptoms may include abdominal pain, nausea, and anorexia</a:t>
            </a:r>
          </a:p>
          <a:p>
            <a:endParaRPr lang="en-US" altLang="en-US" dirty="0" smtClean="0">
              <a:latin typeface="Arial" panose="020B0604020202020204" pitchFamily="34" charset="0"/>
            </a:endParaRPr>
          </a:p>
          <a:p>
            <a:r>
              <a:rPr lang="en-US" altLang="en-US" dirty="0" smtClean="0">
                <a:latin typeface="Arial" panose="020B0604020202020204" pitchFamily="34" charset="0"/>
              </a:rPr>
              <a:t>Note that orange discoloration</a:t>
            </a:r>
            <a:r>
              <a:rPr lang="en-US" altLang="en-US" baseline="0" dirty="0" smtClean="0">
                <a:latin typeface="Arial" panose="020B0604020202020204" pitchFamily="34" charset="0"/>
              </a:rPr>
              <a:t> is considered a minor reaction (not serious)</a:t>
            </a:r>
            <a:endParaRPr lang="en-US" altLang="en-US" dirty="0" smtClean="0">
              <a:latin typeface="Arial" panose="020B0604020202020204" pitchFamily="34" charset="0"/>
            </a:endParaRP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Reactions – Module 4, </a:t>
            </a:r>
            <a:r>
              <a:rPr lang="en-US" altLang="en-US" i="1" dirty="0" smtClean="0">
                <a:latin typeface="Arial" panose="020B0604020202020204" pitchFamily="34" charset="0"/>
              </a:rPr>
              <a:t>pp. 17-18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0446165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D1ABD2-FF0C-41C8-B4A3-C1796315DB86}" type="slidenum">
              <a:rPr lang="en-US" altLang="en-US" smtClean="0"/>
              <a:pPr>
                <a:spcBef>
                  <a:spcPct val="0"/>
                </a:spcBef>
              </a:pPr>
              <a:t>56</a:t>
            </a:fld>
            <a:endParaRPr lang="en-US" alt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6858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Reactions – Module 4, p. 18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579694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Adverse Reactions – Module 4, p. 18 and Module 4, p. </a:t>
            </a:r>
            <a:r>
              <a:rPr lang="en-US" altLang="en-US" i="1" dirty="0" smtClean="0">
                <a:latin typeface="Arial" panose="020B0604020202020204" pitchFamily="34" charset="0"/>
              </a:rPr>
              <a:t>33</a:t>
            </a:r>
            <a:endParaRPr lang="en-US" altLang="en-US" dirty="0" smtClean="0">
              <a:latin typeface="Arial" panose="020B0604020202020204" pitchFamily="34" charset="0"/>
            </a:endParaRPr>
          </a:p>
          <a:p>
            <a:endParaRPr lang="en-US" dirty="0" smtClean="0"/>
          </a:p>
          <a:p>
            <a:r>
              <a:rPr lang="en-US" i="1" dirty="0" smtClean="0"/>
              <a:t>Note: Adverse reactions to TB drugs are discussed</a:t>
            </a:r>
            <a:r>
              <a:rPr lang="en-US" i="1" baseline="0" dirty="0" smtClean="0"/>
              <a:t> more in-depth on slides </a:t>
            </a:r>
            <a:r>
              <a:rPr lang="en-US" i="1" baseline="0" dirty="0" smtClean="0"/>
              <a:t>100-108</a:t>
            </a:r>
            <a:endParaRPr lang="en-US" i="1" dirty="0"/>
          </a:p>
        </p:txBody>
      </p:sp>
      <p:sp>
        <p:nvSpPr>
          <p:cNvPr id="4" name="Slide Number Placeholder 3"/>
          <p:cNvSpPr>
            <a:spLocks noGrp="1"/>
          </p:cNvSpPr>
          <p:nvPr>
            <p:ph type="sldNum" sz="quarter" idx="10"/>
          </p:nvPr>
        </p:nvSpPr>
        <p:spPr/>
        <p:txBody>
          <a:bodyPr/>
          <a:lstStyle/>
          <a:p>
            <a:pPr>
              <a:defRPr/>
            </a:pPr>
            <a:fld id="{8F810F1C-CD83-4155-AEE7-0899C06EDC96}" type="slidenum">
              <a:rPr lang="en-US" altLang="en-US" smtClean="0"/>
              <a:pPr>
                <a:defRPr/>
              </a:pPr>
              <a:t>57</a:t>
            </a:fld>
            <a:endParaRPr lang="en-US" altLang="en-US"/>
          </a:p>
        </p:txBody>
      </p:sp>
    </p:spTree>
    <p:extLst>
      <p:ext uri="{BB962C8B-B14F-4D97-AF65-F5344CB8AC3E}">
        <p14:creationId xmlns:p14="http://schemas.microsoft.com/office/powerpoint/2010/main" val="6547580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CECEF9-8F2D-4588-B942-CD5AB5428F27}" type="slidenum">
              <a:rPr lang="en-US" altLang="en-US" smtClean="0"/>
              <a:pPr>
                <a:spcBef>
                  <a:spcPct val="0"/>
                </a:spcBef>
              </a:pPr>
              <a:t>58</a:t>
            </a:fld>
            <a:endParaRPr lang="en-US" alt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Stress that patients should be instructed to stop taking the medication and seek medical attention immediately if symptoms of serious adverse reactions occur</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Patient Monitoring – Module 4, p. 18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638777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Patient Monitoring – Module 4, p. 18</a:t>
            </a:r>
            <a:endParaRPr lang="en-US" altLang="en-US" dirty="0" smtClean="0">
              <a:latin typeface="Arial" panose="020B0604020202020204"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EB01E8-E5A1-4BA1-93F1-B147EE3BFA12}" type="slidenum">
              <a:rPr lang="en-US" altLang="en-US" smtClean="0"/>
              <a:pPr>
                <a:spcBef>
                  <a:spcPct val="0"/>
                </a:spcBef>
              </a:pPr>
              <a:t>59</a:t>
            </a:fld>
            <a:endParaRPr lang="en-US" altLang="en-US" smtClean="0"/>
          </a:p>
        </p:txBody>
      </p:sp>
    </p:spTree>
    <p:extLst>
      <p:ext uri="{BB962C8B-B14F-4D97-AF65-F5344CB8AC3E}">
        <p14:creationId xmlns:p14="http://schemas.microsoft.com/office/powerpoint/2010/main" val="995660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a:t>
            </a:r>
          </a:p>
          <a:p>
            <a:r>
              <a:rPr lang="en-US" altLang="en-US" smtClean="0">
                <a:latin typeface="Arial" panose="020B0604020202020204" pitchFamily="34" charset="0"/>
              </a:rPr>
              <a:t> </a:t>
            </a:r>
          </a:p>
          <a:p>
            <a:r>
              <a:rPr lang="en-US" altLang="en-US" i="1" smtClean="0">
                <a:latin typeface="Arial" panose="020B0604020202020204" pitchFamily="34" charset="0"/>
              </a:rPr>
              <a:t>Treatment of LTBI - Module 4, p. 4</a:t>
            </a:r>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2D9880-1844-4D6F-AC75-3633A9C477B4}"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346651226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894FC1-4E9E-46DE-A9B9-AA4B7A215CF9}" type="slidenum">
              <a:rPr lang="en-US" altLang="en-US" smtClean="0"/>
              <a:pPr>
                <a:spcBef>
                  <a:spcPct val="0"/>
                </a:spcBef>
              </a:pPr>
              <a:t>60</a:t>
            </a:fld>
            <a:endParaRPr lang="en-US" alt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Patient Monitoring – Module 4, p. 18</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0137082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Patient Monitoring – Module 4, p. 19</a:t>
            </a:r>
            <a:endParaRPr lang="en-US" altLang="en-US" dirty="0" smtClean="0">
              <a:latin typeface="Arial" panose="020B0604020202020204" pitchFamily="34" charset="0"/>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3BD060-1803-4A72-9EA5-2F882C85958D}" type="slidenum">
              <a:rPr lang="en-US" altLang="en-US" smtClean="0"/>
              <a:pPr>
                <a:spcBef>
                  <a:spcPct val="0"/>
                </a:spcBef>
              </a:pPr>
              <a:t>61</a:t>
            </a:fld>
            <a:endParaRPr lang="en-US" altLang="en-US" smtClean="0"/>
          </a:p>
        </p:txBody>
      </p:sp>
    </p:spTree>
    <p:extLst>
      <p:ext uri="{BB962C8B-B14F-4D97-AF65-F5344CB8AC3E}">
        <p14:creationId xmlns:p14="http://schemas.microsoft.com/office/powerpoint/2010/main" val="1634702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LTBI Treatment Follow-Up – Module 4, p. 19</a:t>
            </a:r>
            <a:endParaRPr lang="en-US" altLang="en-US" dirty="0" smtClean="0">
              <a:latin typeface="Arial" panose="020B0604020202020204" pitchFamily="34" charset="0"/>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633E72-A036-49AA-B179-77D424C4978C}" type="slidenum">
              <a:rPr lang="en-US" altLang="en-US" smtClean="0"/>
              <a:pPr>
                <a:spcBef>
                  <a:spcPct val="0"/>
                </a:spcBef>
              </a:pPr>
              <a:t>62</a:t>
            </a:fld>
            <a:endParaRPr lang="en-US" altLang="en-US" smtClean="0"/>
          </a:p>
        </p:txBody>
      </p:sp>
    </p:spTree>
    <p:extLst>
      <p:ext uri="{BB962C8B-B14F-4D97-AF65-F5344CB8AC3E}">
        <p14:creationId xmlns:p14="http://schemas.microsoft.com/office/powerpoint/2010/main" val="420355479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20 (if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51</a:t>
            </a:r>
            <a:endParaRPr lang="en-US" altLang="en-US" dirty="0" smtClean="0">
              <a:latin typeface="Arial" panose="020B0604020202020204" pitchFamily="34" charset="0"/>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C8AD78D-53A5-4817-8224-016D9007A0B7}" type="slidenum">
              <a:rPr lang="en-US" altLang="en-US" smtClean="0"/>
              <a:pPr>
                <a:spcBef>
                  <a:spcPct val="0"/>
                </a:spcBef>
              </a:pPr>
              <a:t>63</a:t>
            </a:fld>
            <a:endParaRPr lang="en-US" altLang="en-US" smtClean="0"/>
          </a:p>
        </p:txBody>
      </p:sp>
    </p:spTree>
    <p:extLst>
      <p:ext uri="{BB962C8B-B14F-4D97-AF65-F5344CB8AC3E}">
        <p14:creationId xmlns:p14="http://schemas.microsoft.com/office/powerpoint/2010/main" val="107253869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51</a:t>
            </a:r>
            <a:endParaRPr lang="en-US" altLang="en-US" dirty="0" smtClean="0">
              <a:latin typeface="Arial" panose="020B0604020202020204" pitchFamily="34" charset="0"/>
            </a:endParaRPr>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74A8DD-77BE-4BF9-8C9F-509725CD375D}" type="slidenum">
              <a:rPr lang="en-US" altLang="en-US" smtClean="0"/>
              <a:pPr>
                <a:spcBef>
                  <a:spcPct val="0"/>
                </a:spcBef>
              </a:pPr>
              <a:t>64</a:t>
            </a:fld>
            <a:endParaRPr lang="en-US" altLang="en-US" smtClean="0"/>
          </a:p>
        </p:txBody>
      </p:sp>
    </p:spTree>
    <p:extLst>
      <p:ext uri="{BB962C8B-B14F-4D97-AF65-F5344CB8AC3E}">
        <p14:creationId xmlns:p14="http://schemas.microsoft.com/office/powerpoint/2010/main" val="37005018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51</a:t>
            </a:r>
            <a:endParaRPr lang="en-US" altLang="en-US" dirty="0" smtClean="0">
              <a:latin typeface="Arial" panose="020B0604020202020204" pitchFamily="34" charset="0"/>
            </a:endParaRP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84692C-0791-4E19-97EF-B16ED74334C6}" type="slidenum">
              <a:rPr lang="en-US" altLang="en-US" smtClean="0"/>
              <a:pPr>
                <a:spcBef>
                  <a:spcPct val="0"/>
                </a:spcBef>
              </a:pPr>
              <a:t>65</a:t>
            </a:fld>
            <a:endParaRPr lang="en-US" altLang="en-US" smtClean="0"/>
          </a:p>
        </p:txBody>
      </p:sp>
    </p:spTree>
    <p:extLst>
      <p:ext uri="{BB962C8B-B14F-4D97-AF65-F5344CB8AC3E}">
        <p14:creationId xmlns:p14="http://schemas.microsoft.com/office/powerpoint/2010/main" val="221863479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questions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51</a:t>
            </a:r>
            <a:endParaRPr lang="en-US" altLang="en-US" dirty="0" smtClean="0">
              <a:latin typeface="Arial" panose="020B0604020202020204" pitchFamily="34" charset="0"/>
            </a:endParaRPr>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59B124-2CC1-4E34-B115-8690FD881055}" type="slidenum">
              <a:rPr lang="en-US" altLang="en-US" smtClean="0"/>
              <a:pPr>
                <a:spcBef>
                  <a:spcPct val="0"/>
                </a:spcBef>
              </a:pPr>
              <a:t>66</a:t>
            </a:fld>
            <a:endParaRPr lang="en-US" altLang="en-US" smtClean="0"/>
          </a:p>
        </p:txBody>
      </p:sp>
    </p:spTree>
    <p:extLst>
      <p:ext uri="{BB962C8B-B14F-4D97-AF65-F5344CB8AC3E}">
        <p14:creationId xmlns:p14="http://schemas.microsoft.com/office/powerpoint/2010/main" val="284522503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 </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52</a:t>
            </a:r>
            <a:endParaRPr lang="en-US" altLang="en-US" dirty="0" smtClean="0">
              <a:latin typeface="Arial" panose="020B0604020202020204" pitchFamily="34" charset="0"/>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800" b="1">
                <a:solidFill>
                  <a:srgbClr val="009999"/>
                </a:solidFill>
                <a:latin typeface="Times New Roman" panose="02020603050405020304" pitchFamily="18" charset="0"/>
              </a:defRPr>
            </a:lvl1pPr>
            <a:lvl2pPr marL="742950" indent="-285750" defTabSz="931863">
              <a:defRPr sz="800" b="1">
                <a:solidFill>
                  <a:srgbClr val="009999"/>
                </a:solidFill>
                <a:latin typeface="Times New Roman" panose="02020603050405020304" pitchFamily="18" charset="0"/>
              </a:defRPr>
            </a:lvl2pPr>
            <a:lvl3pPr marL="1143000" indent="-228600" defTabSz="931863">
              <a:defRPr sz="800" b="1">
                <a:solidFill>
                  <a:srgbClr val="009999"/>
                </a:solidFill>
                <a:latin typeface="Times New Roman" panose="02020603050405020304" pitchFamily="18" charset="0"/>
              </a:defRPr>
            </a:lvl3pPr>
            <a:lvl4pPr marL="1600200" indent="-228600" defTabSz="931863">
              <a:defRPr sz="800" b="1">
                <a:solidFill>
                  <a:srgbClr val="009999"/>
                </a:solidFill>
                <a:latin typeface="Times New Roman" panose="02020603050405020304" pitchFamily="18" charset="0"/>
              </a:defRPr>
            </a:lvl4pPr>
            <a:lvl5pPr marL="2057400" indent="-228600" defTabSz="931863">
              <a:defRPr sz="800" b="1">
                <a:solidFill>
                  <a:srgbClr val="009999"/>
                </a:solidFill>
                <a:latin typeface="Times New Roman" panose="02020603050405020304" pitchFamily="18" charset="0"/>
              </a:defRPr>
            </a:lvl5pPr>
            <a:lvl6pPr marL="2514600" indent="-228600" defTabSz="931863"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defTabSz="931863"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defTabSz="931863"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defTabSz="931863" eaLnBrk="0" fontAlgn="base" hangingPunct="0">
              <a:spcBef>
                <a:spcPct val="0"/>
              </a:spcBef>
              <a:spcAft>
                <a:spcPct val="0"/>
              </a:spcAft>
              <a:defRPr sz="800" b="1">
                <a:solidFill>
                  <a:srgbClr val="009999"/>
                </a:solidFill>
                <a:latin typeface="Times New Roman" panose="02020603050405020304" pitchFamily="18" charset="0"/>
              </a:defRPr>
            </a:lvl9pPr>
          </a:lstStyle>
          <a:p>
            <a:fld id="{7269B79C-CC39-4F7E-A119-CFBCD62EB9F9}" type="slidenum">
              <a:rPr lang="en-US" altLang="en-US" sz="1200" b="0" smtClean="0">
                <a:solidFill>
                  <a:schemeClr val="tx1"/>
                </a:solidFill>
                <a:latin typeface="Arial" panose="020B0604020202020204" pitchFamily="34" charset="0"/>
              </a:rPr>
              <a:pPr/>
              <a:t>67</a:t>
            </a:fld>
            <a:endParaRPr lang="en-US" altLang="en-US" sz="1200" b="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46509399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section</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Treatment of TB Disease – Module 4, pp. </a:t>
            </a:r>
            <a:r>
              <a:rPr lang="en-US" altLang="en-US" i="1" dirty="0" smtClean="0">
                <a:latin typeface="Arial" panose="020B0604020202020204" pitchFamily="34" charset="0"/>
              </a:rPr>
              <a:t>22-30</a:t>
            </a:r>
            <a:endParaRPr lang="en-US" altLang="en-US" dirty="0" smtClean="0">
              <a:latin typeface="Arial" panose="020B0604020202020204" pitchFamily="34" charset="0"/>
            </a:endParaRPr>
          </a:p>
        </p:txBody>
      </p:sp>
      <p:sp>
        <p:nvSpPr>
          <p:cNvPr id="137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DF3B34-AF61-4DF1-9EF5-302DC227E1D5}" type="slidenum">
              <a:rPr lang="en-US" altLang="en-US" smtClean="0"/>
              <a:pPr>
                <a:spcBef>
                  <a:spcPct val="0"/>
                </a:spcBef>
              </a:pPr>
              <a:t>68</a:t>
            </a:fld>
            <a:endParaRPr lang="en-US" altLang="en-US" smtClean="0"/>
          </a:p>
        </p:txBody>
      </p:sp>
    </p:spTree>
    <p:extLst>
      <p:ext uri="{BB962C8B-B14F-4D97-AF65-F5344CB8AC3E}">
        <p14:creationId xmlns:p14="http://schemas.microsoft.com/office/powerpoint/2010/main" val="424978979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A90AF1B-9B28-4A61-9A64-EB90CD222AE5}" type="slidenum">
              <a:rPr lang="en-US" altLang="en-US" smtClean="0"/>
              <a:pPr>
                <a:spcBef>
                  <a:spcPct val="0"/>
                </a:spcBef>
              </a:pPr>
              <a:t>69</a:t>
            </a:fld>
            <a:endParaRPr lang="en-US" alt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of TB Disease – Module 4, p. 22</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111969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Explain that some groups are at higher risk for TB than others </a:t>
            </a:r>
          </a:p>
          <a:p>
            <a:r>
              <a:rPr lang="en-US" altLang="en-US" dirty="0" smtClean="0">
                <a:latin typeface="Arial" panose="020B0604020202020204" pitchFamily="34" charset="0"/>
              </a:rPr>
              <a:t> </a:t>
            </a:r>
          </a:p>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of LTBI - Module 4, p. 4</a:t>
            </a:r>
            <a:endParaRPr lang="en-US" altLang="en-US" dirty="0" smtClean="0">
              <a:latin typeface="Arial" panose="020B0604020202020204" pitchFamily="34"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7B3442-8FD9-4B8D-962E-C378BC27F78B}"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223640851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of TB Disease – Module 4, p. 22</a:t>
            </a:r>
            <a:endParaRPr lang="en-US" altLang="en-US" dirty="0" smtClean="0">
              <a:latin typeface="Arial" panose="020B0604020202020204" pitchFamily="34" charset="0"/>
            </a:endParaRPr>
          </a:p>
        </p:txBody>
      </p:sp>
      <p:sp>
        <p:nvSpPr>
          <p:cNvPr id="141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ADF749-FB8C-4324-9E5A-823F7520BB5F}" type="slidenum">
              <a:rPr lang="en-US" altLang="en-US" smtClean="0"/>
              <a:pPr>
                <a:spcBef>
                  <a:spcPct val="0"/>
                </a:spcBef>
              </a:pPr>
              <a:t>70</a:t>
            </a:fld>
            <a:endParaRPr lang="en-US" altLang="en-US" smtClean="0"/>
          </a:p>
        </p:txBody>
      </p:sp>
    </p:spTree>
    <p:extLst>
      <p:ext uri="{BB962C8B-B14F-4D97-AF65-F5344CB8AC3E}">
        <p14:creationId xmlns:p14="http://schemas.microsoft.com/office/powerpoint/2010/main" val="419391808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dirty="0" smtClean="0">
                <a:latin typeface="Arial" panose="020B0604020202020204" pitchFamily="34" charset="0"/>
              </a:rPr>
              <a:t>Note that when drug susceptibility results are available, clinicians may change the regimen accordingly</a:t>
            </a:r>
          </a:p>
          <a:p>
            <a:r>
              <a:rPr lang="en-US" altLang="en-US" dirty="0" smtClean="0">
                <a:latin typeface="Arial" panose="020B0604020202020204" pitchFamily="34" charset="0"/>
              </a:rPr>
              <a:t> </a:t>
            </a:r>
          </a:p>
          <a:p>
            <a:r>
              <a:rPr lang="en-US" altLang="en-US" i="1" dirty="0" smtClean="0">
                <a:latin typeface="Arial" panose="020B0604020202020204" pitchFamily="34" charset="0"/>
              </a:rPr>
              <a:t>Treatment of TB Disease – Module 4, p. 22</a:t>
            </a:r>
            <a:endParaRPr lang="en-US" altLang="en-US" dirty="0" smtClean="0">
              <a:latin typeface="Arial" panose="020B0604020202020204" pitchFamily="34" charset="0"/>
            </a:endParaRPr>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0E797D-9BE0-4C53-BA57-0FA5E49081AC}" type="slidenum">
              <a:rPr lang="en-US" altLang="en-US" smtClean="0"/>
              <a:pPr>
                <a:spcBef>
                  <a:spcPct val="0"/>
                </a:spcBef>
              </a:pPr>
              <a:t>71</a:t>
            </a:fld>
            <a:endParaRPr lang="en-US" altLang="en-US" smtClean="0"/>
          </a:p>
        </p:txBody>
      </p:sp>
    </p:spTree>
    <p:extLst>
      <p:ext uri="{BB962C8B-B14F-4D97-AF65-F5344CB8AC3E}">
        <p14:creationId xmlns:p14="http://schemas.microsoft.com/office/powerpoint/2010/main" val="371582739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E125EE0-B0B5-4249-8127-5F8923D08758}" type="slidenum">
              <a:rPr lang="en-US" altLang="en-US" smtClean="0"/>
              <a:pPr>
                <a:spcBef>
                  <a:spcPct val="0"/>
                </a:spcBef>
              </a:pPr>
              <a:t>72</a:t>
            </a:fld>
            <a:endParaRPr lang="en-US" altLang="en-US"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Treatment of TB Disease – Module 4, p. 22</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2904319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2767A6-EE98-445C-A68A-C420AE42E35F}" type="slidenum">
              <a:rPr lang="en-US" altLang="en-US" smtClean="0"/>
              <a:pPr>
                <a:spcBef>
                  <a:spcPct val="0"/>
                </a:spcBef>
              </a:pPr>
              <a:t>73</a:t>
            </a:fld>
            <a:endParaRPr lang="en-US" altLang="en-US"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when two or more drugs are used together, each drug helps prevent the emergence of bacilli that are resistant to the other drugs</a:t>
            </a:r>
          </a:p>
          <a:p>
            <a:r>
              <a:rPr lang="en-US" altLang="en-US" dirty="0" smtClean="0">
                <a:latin typeface="Arial" panose="020B0604020202020204" pitchFamily="34" charset="0"/>
              </a:rPr>
              <a:t> </a:t>
            </a:r>
          </a:p>
          <a:p>
            <a:r>
              <a:rPr lang="en-US" altLang="en-US" i="1" dirty="0" smtClean="0">
                <a:latin typeface="Arial" panose="020B0604020202020204" pitchFamily="34" charset="0"/>
              </a:rPr>
              <a:t>Preventing Drug Resistance – Module 4, </a:t>
            </a:r>
            <a:r>
              <a:rPr lang="en-US" altLang="en-US" i="1" dirty="0" smtClean="0">
                <a:latin typeface="Arial" panose="020B0604020202020204" pitchFamily="34" charset="0"/>
              </a:rPr>
              <a:t>p. 23</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052528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Preventing Drug Resistance – Module 4, p. 23</a:t>
            </a:r>
            <a:endParaRPr lang="en-US" altLang="en-US" dirty="0" smtClean="0">
              <a:latin typeface="Arial" panose="020B0604020202020204" pitchFamily="34" charset="0"/>
            </a:endParaRPr>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DF4A8E-991B-4695-AB13-DB40AE5EF252}" type="slidenum">
              <a:rPr lang="en-US" altLang="en-US" smtClean="0"/>
              <a:pPr>
                <a:spcBef>
                  <a:spcPct val="0"/>
                </a:spcBef>
              </a:pPr>
              <a:t>74</a:t>
            </a:fld>
            <a:endParaRPr lang="en-US" altLang="en-US" smtClean="0"/>
          </a:p>
        </p:txBody>
      </p:sp>
    </p:spTree>
    <p:extLst>
      <p:ext uri="{BB962C8B-B14F-4D97-AF65-F5344CB8AC3E}">
        <p14:creationId xmlns:p14="http://schemas.microsoft.com/office/powerpoint/2010/main" val="18944346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r>
              <a:rPr lang="en-US" altLang="en-US" dirty="0" smtClean="0">
                <a:latin typeface="Arial" panose="020B0604020202020204" pitchFamily="34" charset="0"/>
              </a:rPr>
              <a:t> </a:t>
            </a:r>
          </a:p>
          <a:p>
            <a:r>
              <a:rPr lang="en-US" altLang="en-US" i="1" dirty="0" smtClean="0">
                <a:latin typeface="Arial" panose="020B0604020202020204" pitchFamily="34" charset="0"/>
              </a:rPr>
              <a:t>Preventing Drug Resistance – Module 4, p. 23</a:t>
            </a:r>
            <a:endParaRPr lang="en-US" altLang="en-US" dirty="0" smtClean="0">
              <a:latin typeface="Arial" panose="020B0604020202020204" pitchFamily="34" charset="0"/>
            </a:endParaRPr>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D4E0AD-28AE-49AD-98E7-67E9552F7859}" type="slidenum">
              <a:rPr lang="en-US" altLang="en-US" smtClean="0"/>
              <a:pPr>
                <a:spcBef>
                  <a:spcPct val="0"/>
                </a:spcBef>
              </a:pPr>
              <a:t>75</a:t>
            </a:fld>
            <a:endParaRPr lang="en-US" altLang="en-US" smtClean="0"/>
          </a:p>
        </p:txBody>
      </p:sp>
    </p:spTree>
    <p:extLst>
      <p:ext uri="{BB962C8B-B14F-4D97-AF65-F5344CB8AC3E}">
        <p14:creationId xmlns:p14="http://schemas.microsoft.com/office/powerpoint/2010/main" val="153415013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a:p>
            <a:endParaRPr lang="en-US" altLang="en-US" smtClean="0">
              <a:latin typeface="Arial" panose="020B0604020202020204" pitchFamily="34" charset="0"/>
            </a:endParaRPr>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05FDCE-02DE-4F51-832A-DD5438C4DA4A}" type="slidenum">
              <a:rPr lang="en-US" altLang="en-US" smtClean="0"/>
              <a:pPr>
                <a:spcBef>
                  <a:spcPct val="0"/>
                </a:spcBef>
              </a:pPr>
              <a:t>76</a:t>
            </a:fld>
            <a:endParaRPr lang="en-US" altLang="en-US" smtClean="0"/>
          </a:p>
        </p:txBody>
      </p:sp>
    </p:spTree>
    <p:extLst>
      <p:ext uri="{BB962C8B-B14F-4D97-AF65-F5344CB8AC3E}">
        <p14:creationId xmlns:p14="http://schemas.microsoft.com/office/powerpoint/2010/main" val="190068043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DC626B-3498-4C5B-A01C-3AF76C3B3426}" type="slidenum">
              <a:rPr lang="en-US" altLang="en-US" smtClean="0"/>
              <a:pPr>
                <a:spcBef>
                  <a:spcPct val="0"/>
                </a:spcBef>
              </a:pPr>
              <a:t>77</a:t>
            </a:fld>
            <a:endParaRPr lang="en-US" alt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participants turn to p. 24 for table 4.3 that describes recommended treatment regimens since it may be difficult to view the table on the slide (if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there are several options for daily and intermittent therapy</a:t>
            </a:r>
          </a:p>
          <a:p>
            <a:r>
              <a:rPr lang="en-US" altLang="en-US" dirty="0" smtClean="0">
                <a:latin typeface="Arial" panose="020B0604020202020204" pitchFamily="34" charset="0"/>
              </a:rPr>
              <a:t> </a:t>
            </a:r>
          </a:p>
          <a:p>
            <a:r>
              <a:rPr lang="en-US" altLang="en-US" i="1" dirty="0" smtClean="0">
                <a:latin typeface="Arial" panose="020B0604020202020204" pitchFamily="34" charset="0"/>
              </a:rPr>
              <a:t>TB Treatment Regimens – Module 4, p. 24</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9651893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51D40E-C074-4AB2-870A-F7931CBC4405}" type="slidenum">
              <a:rPr lang="en-US" altLang="en-US" smtClean="0"/>
              <a:pPr>
                <a:spcBef>
                  <a:spcPct val="0"/>
                </a:spcBef>
              </a:pPr>
              <a:t>78</a:t>
            </a:fld>
            <a:endParaRPr lang="en-US" altLang="en-US"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25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52</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9590294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52</a:t>
            </a:r>
            <a:endParaRPr lang="en-US" altLang="en-US" dirty="0" smtClean="0">
              <a:latin typeface="Arial" panose="020B0604020202020204" pitchFamily="34" charset="0"/>
            </a:endParaRPr>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217225-EE07-4E64-A294-B436492DC325}" type="slidenum">
              <a:rPr lang="en-US" altLang="en-US" smtClean="0"/>
              <a:pPr>
                <a:spcBef>
                  <a:spcPct val="0"/>
                </a:spcBef>
              </a:pPr>
              <a:t>79</a:t>
            </a:fld>
            <a:endParaRPr lang="en-US" altLang="en-US" smtClean="0"/>
          </a:p>
        </p:txBody>
      </p:sp>
    </p:spTree>
    <p:extLst>
      <p:ext uri="{BB962C8B-B14F-4D97-AF65-F5344CB8AC3E}">
        <p14:creationId xmlns:p14="http://schemas.microsoft.com/office/powerpoint/2010/main" val="3790254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dirty="0" smtClean="0">
              <a:latin typeface="Arial" panose="020B0604020202020204" pitchFamily="34" charset="0"/>
            </a:endParaRPr>
          </a:p>
          <a:p>
            <a:r>
              <a:rPr lang="en-US" altLang="en-US" dirty="0" smtClean="0">
                <a:latin typeface="Arial" panose="020B0604020202020204" pitchFamily="34" charset="0"/>
              </a:rPr>
              <a:t>Explain that other immunosuppressed patients</a:t>
            </a:r>
            <a:r>
              <a:rPr lang="en-US" altLang="en-US" baseline="0" dirty="0" smtClean="0">
                <a:latin typeface="Arial" panose="020B0604020202020204" pitchFamily="34" charset="0"/>
              </a:rPr>
              <a:t> include </a:t>
            </a:r>
            <a:r>
              <a:rPr lang="en-US" sz="1200" b="0" i="0" u="none" strike="noStrike" kern="1200" baseline="0" dirty="0" smtClean="0">
                <a:solidFill>
                  <a:schemeClr val="tx1"/>
                </a:solidFill>
                <a:latin typeface="Arial" charset="0"/>
                <a:ea typeface="+mn-ea"/>
                <a:cs typeface="+mn-cs"/>
              </a:rPr>
              <a:t>patients on prolonged therapy with corticosteroids equivalent to/greater than 15mg per day of prednisone for one month or more or those taking TNF-alpha antagonists</a:t>
            </a:r>
            <a:endParaRPr lang="en-US" altLang="en-US" dirty="0" smtClean="0">
              <a:latin typeface="Arial" panose="020B0604020202020204" pitchFamily="34" charset="0"/>
            </a:endParaRPr>
          </a:p>
          <a:p>
            <a:r>
              <a:rPr lang="en-US" altLang="en-US" dirty="0" smtClean="0">
                <a:latin typeface="Arial" panose="020B0604020202020204" pitchFamily="34" charset="0"/>
              </a:rPr>
              <a:t> </a:t>
            </a:r>
          </a:p>
          <a:p>
            <a:r>
              <a:rPr lang="en-US" altLang="en-US" i="1" dirty="0" smtClean="0">
                <a:latin typeface="Arial" panose="020B0604020202020204" pitchFamily="34" charset="0"/>
              </a:rPr>
              <a:t>High Priority for LTBI Treatment - Module 4, p. 5</a:t>
            </a:r>
            <a:endParaRPr lang="en-US" altLang="en-US" dirty="0" smtClean="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68DE72-B23F-411B-87A8-DE2955709DF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199350180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BBFD0A-7F40-43F7-8034-FDFF00E6B21A}" type="slidenum">
              <a:rPr lang="en-US" altLang="en-US" smtClean="0"/>
              <a:pPr>
                <a:spcBef>
                  <a:spcPct val="0"/>
                </a:spcBef>
              </a:pPr>
              <a:t>80</a:t>
            </a:fld>
            <a:endParaRPr lang="en-US" altLang="en-US"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Ask for a volunteer to 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i="1" dirty="0" smtClean="0">
                <a:latin typeface="Arial" panose="020B0604020202020204" pitchFamily="34" charset="0"/>
              </a:rPr>
              <a:t> </a:t>
            </a:r>
            <a:endParaRPr lang="en-US" altLang="en-US" dirty="0" smtClean="0">
              <a:latin typeface="Arial" panose="020B0604020202020204" pitchFamily="34" charset="0"/>
            </a:endParaRP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52</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31032494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52</a:t>
            </a:r>
            <a:endParaRPr lang="en-US" altLang="en-US" dirty="0" smtClean="0">
              <a:latin typeface="Arial" panose="020B0604020202020204" pitchFamily="34" charset="0"/>
            </a:endParaRPr>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D01E07-BD30-408E-8A10-640EAA53FA64}" type="slidenum">
              <a:rPr lang="en-US" altLang="en-US" smtClean="0"/>
              <a:pPr>
                <a:spcBef>
                  <a:spcPct val="0"/>
                </a:spcBef>
              </a:pPr>
              <a:t>81</a:t>
            </a:fld>
            <a:endParaRPr lang="en-US" altLang="en-US" smtClean="0"/>
          </a:p>
        </p:txBody>
      </p:sp>
    </p:spTree>
    <p:extLst>
      <p:ext uri="{BB962C8B-B14F-4D97-AF65-F5344CB8AC3E}">
        <p14:creationId xmlns:p14="http://schemas.microsoft.com/office/powerpoint/2010/main" val="297697809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B26233-3D43-49D2-A97B-9838FDB2E18F}" type="slidenum">
              <a:rPr lang="en-US" altLang="en-US" smtClean="0"/>
              <a:pPr>
                <a:spcBef>
                  <a:spcPct val="0"/>
                </a:spcBef>
              </a:pPr>
              <a:t>82</a:t>
            </a:fld>
            <a:endParaRPr lang="en-US" altLang="en-US" smtClean="0"/>
          </a:p>
        </p:txBody>
      </p:sp>
    </p:spTree>
    <p:extLst>
      <p:ext uri="{BB962C8B-B14F-4D97-AF65-F5344CB8AC3E}">
        <p14:creationId xmlns:p14="http://schemas.microsoft.com/office/powerpoint/2010/main" val="182841623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the TB Regional Training and Medical Consultation Centers (RTMCCs) are regionally assigned to cover all 50 states and the U.S. territories</a:t>
            </a:r>
          </a:p>
          <a:p>
            <a:r>
              <a:rPr lang="en-US" altLang="en-US" dirty="0" smtClean="0">
                <a:latin typeface="Arial" panose="020B0604020202020204" pitchFamily="34" charset="0"/>
              </a:rPr>
              <a:t> </a:t>
            </a:r>
          </a:p>
          <a:p>
            <a:r>
              <a:rPr lang="en-US" altLang="en-US" dirty="0" smtClean="0">
                <a:latin typeface="Arial" panose="020B0604020202020204" pitchFamily="34" charset="0"/>
              </a:rPr>
              <a:t>Tell participants that they may learn more about the RTMCCs by going to the website shown on the slide</a:t>
            </a:r>
          </a:p>
          <a:p>
            <a:endParaRPr lang="en-US" altLang="en-US" dirty="0" smtClean="0">
              <a:latin typeface="Arial" panose="020B0604020202020204" pitchFamily="34" charset="0"/>
            </a:endParaRPr>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76C988-AE51-42FE-913E-CE092F8D191F}" type="slidenum">
              <a:rPr lang="en-US" altLang="en-US" smtClean="0"/>
              <a:pPr>
                <a:spcBef>
                  <a:spcPct val="0"/>
                </a:spcBef>
              </a:pPr>
              <a:t>83</a:t>
            </a:fld>
            <a:endParaRPr lang="en-US" altLang="en-US" smtClean="0"/>
          </a:p>
        </p:txBody>
      </p:sp>
    </p:spTree>
    <p:extLst>
      <p:ext uri="{BB962C8B-B14F-4D97-AF65-F5344CB8AC3E}">
        <p14:creationId xmlns:p14="http://schemas.microsoft.com/office/powerpoint/2010/main" val="39475979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the management of HIV-infected TB patients is complex and therefore medical experts should be involved in the care and treatment of patients with HIV and TB</a:t>
            </a:r>
          </a:p>
          <a:p>
            <a:endParaRPr lang="en-US" altLang="en-US" i="1" dirty="0" smtClean="0">
              <a:latin typeface="Arial" panose="020B0604020202020204" pitchFamily="34" charset="0"/>
            </a:endParaRPr>
          </a:p>
          <a:p>
            <a:r>
              <a:rPr lang="en-US" altLang="en-US" i="1" dirty="0" smtClean="0">
                <a:latin typeface="Arial" panose="020B0604020202020204" pitchFamily="34" charset="0"/>
              </a:rPr>
              <a:t>People Living with HIV – Module 4, p. </a:t>
            </a:r>
            <a:r>
              <a:rPr lang="en-US" altLang="en-US" i="1" dirty="0" smtClean="0">
                <a:latin typeface="Arial" panose="020B0604020202020204" pitchFamily="34" charset="0"/>
              </a:rPr>
              <a:t>26</a:t>
            </a:r>
            <a:endParaRPr lang="en-US" altLang="en-US" dirty="0" smtClean="0">
              <a:latin typeface="Arial" panose="020B0604020202020204" pitchFamily="34" charset="0"/>
            </a:endParaRPr>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9183A0-E9BC-4F55-BB88-30CEA9838711}" type="slidenum">
              <a:rPr lang="en-US" altLang="en-US" smtClean="0"/>
              <a:pPr>
                <a:spcBef>
                  <a:spcPct val="0"/>
                </a:spcBef>
              </a:pPr>
              <a:t>84</a:t>
            </a:fld>
            <a:endParaRPr lang="en-US" altLang="en-US" smtClean="0"/>
          </a:p>
        </p:txBody>
      </p:sp>
    </p:spTree>
    <p:extLst>
      <p:ext uri="{BB962C8B-B14F-4D97-AF65-F5344CB8AC3E}">
        <p14:creationId xmlns:p14="http://schemas.microsoft.com/office/powerpoint/2010/main" val="257368023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People Living with HIV – Module 4, p. </a:t>
            </a:r>
            <a:r>
              <a:rPr lang="en-US" altLang="en-US" i="1" dirty="0" smtClean="0">
                <a:latin typeface="Arial" panose="020B0604020202020204" pitchFamily="34" charset="0"/>
              </a:rPr>
              <a:t>26</a:t>
            </a:r>
            <a:endParaRPr lang="en-US" altLang="en-US" dirty="0" smtClean="0">
              <a:latin typeface="Arial" panose="020B0604020202020204" pitchFamily="34" charset="0"/>
            </a:endParaRPr>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517C1D-1CB4-4056-BE1B-AD0ED723D468}" type="slidenum">
              <a:rPr lang="en-US" altLang="en-US" smtClean="0"/>
              <a:pPr>
                <a:spcBef>
                  <a:spcPct val="0"/>
                </a:spcBef>
              </a:pPr>
              <a:t>85</a:t>
            </a:fld>
            <a:endParaRPr lang="en-US" altLang="en-US" smtClean="0"/>
          </a:p>
        </p:txBody>
      </p:sp>
    </p:spTree>
    <p:extLst>
      <p:ext uri="{BB962C8B-B14F-4D97-AF65-F5344CB8AC3E}">
        <p14:creationId xmlns:p14="http://schemas.microsoft.com/office/powerpoint/2010/main" val="173178882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People Living with HIV – Module 4, p. </a:t>
            </a:r>
            <a:r>
              <a:rPr lang="en-US" altLang="en-US" i="1" dirty="0" smtClean="0">
                <a:latin typeface="Arial" panose="020B0604020202020204" pitchFamily="34" charset="0"/>
              </a:rPr>
              <a:t>26</a:t>
            </a:r>
            <a:endParaRPr lang="en-US" altLang="en-US" dirty="0" smtClean="0">
              <a:latin typeface="Arial" panose="020B0604020202020204" pitchFamily="34" charset="0"/>
            </a:endParaRPr>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1C2161-31AA-4643-BC5F-43134AB66C91}" type="slidenum">
              <a:rPr lang="en-US" altLang="en-US" smtClean="0"/>
              <a:pPr>
                <a:spcBef>
                  <a:spcPct val="0"/>
                </a:spcBef>
              </a:pPr>
              <a:t>86</a:t>
            </a:fld>
            <a:endParaRPr lang="en-US" altLang="en-US" smtClean="0"/>
          </a:p>
        </p:txBody>
      </p:sp>
    </p:spTree>
    <p:extLst>
      <p:ext uri="{BB962C8B-B14F-4D97-AF65-F5344CB8AC3E}">
        <p14:creationId xmlns:p14="http://schemas.microsoft.com/office/powerpoint/2010/main" val="248494487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6ED1D4-6582-45A1-82C7-0ECA5E894849}" type="slidenum">
              <a:rPr lang="en-US" altLang="en-US" smtClean="0"/>
              <a:pPr>
                <a:spcBef>
                  <a:spcPct val="0"/>
                </a:spcBef>
              </a:pPr>
              <a:t>87</a:t>
            </a:fld>
            <a:endParaRPr lang="en-US" altLang="en-US"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PZA should not be used because effects on the fetus are unknown</a:t>
            </a:r>
          </a:p>
          <a:p>
            <a:r>
              <a:rPr lang="en-US" altLang="en-US" dirty="0" smtClean="0">
                <a:latin typeface="Arial" panose="020B0604020202020204" pitchFamily="34" charset="0"/>
              </a:rPr>
              <a:t> </a:t>
            </a:r>
          </a:p>
          <a:p>
            <a:r>
              <a:rPr lang="en-US" altLang="en-US" dirty="0" smtClean="0">
                <a:latin typeface="Arial" panose="020B0604020202020204" pitchFamily="34" charset="0"/>
              </a:rPr>
              <a:t>Explain that SM should not be used because it has harmful effects on the fetus</a:t>
            </a:r>
          </a:p>
          <a:p>
            <a:r>
              <a:rPr lang="en-US" altLang="en-US" dirty="0" smtClean="0">
                <a:latin typeface="Arial" panose="020B0604020202020204" pitchFamily="34" charset="0"/>
              </a:rPr>
              <a:t> </a:t>
            </a:r>
          </a:p>
          <a:p>
            <a:r>
              <a:rPr lang="en-US" altLang="en-US" i="1" dirty="0" smtClean="0">
                <a:latin typeface="Arial" panose="020B0604020202020204" pitchFamily="34" charset="0"/>
              </a:rPr>
              <a:t>Pregnant Women – Module 4, p. 27</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7859374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Breastfeeding – Module 4, p. </a:t>
            </a:r>
            <a:r>
              <a:rPr lang="en-US" altLang="en-US" i="1" dirty="0" smtClean="0">
                <a:latin typeface="Arial" panose="020B0604020202020204" pitchFamily="34" charset="0"/>
              </a:rPr>
              <a:t>27</a:t>
            </a:r>
            <a:endParaRPr lang="en-US" altLang="en-US" dirty="0" smtClean="0">
              <a:latin typeface="Arial" panose="020B0604020202020204" pitchFamily="34" charset="0"/>
            </a:endParaRPr>
          </a:p>
        </p:txBody>
      </p:sp>
      <p:sp>
        <p:nvSpPr>
          <p:cNvPr id="190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4CE2FA-AF6A-4A57-AAC7-0D76D720ABF3}" type="slidenum">
              <a:rPr lang="en-US" altLang="en-US" smtClean="0"/>
              <a:pPr>
                <a:spcBef>
                  <a:spcPct val="0"/>
                </a:spcBef>
              </a:pPr>
              <a:t>88</a:t>
            </a:fld>
            <a:endParaRPr lang="en-US" altLang="en-US" smtClean="0"/>
          </a:p>
        </p:txBody>
      </p:sp>
    </p:spTree>
    <p:extLst>
      <p:ext uri="{BB962C8B-B14F-4D97-AF65-F5344CB8AC3E}">
        <p14:creationId xmlns:p14="http://schemas.microsoft.com/office/powerpoint/2010/main" val="270516951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Breastfeeding – Module 4, p. </a:t>
            </a:r>
            <a:r>
              <a:rPr lang="en-US" altLang="en-US" i="1" dirty="0" smtClean="0">
                <a:latin typeface="Arial" panose="020B0604020202020204" pitchFamily="34" charset="0"/>
              </a:rPr>
              <a:t>27</a:t>
            </a:r>
            <a:endParaRPr lang="en-US" altLang="en-US" dirty="0" smtClean="0">
              <a:latin typeface="Arial" panose="020B0604020202020204" pitchFamily="34" charset="0"/>
            </a:endParaRPr>
          </a:p>
        </p:txBody>
      </p:sp>
      <p:sp>
        <p:nvSpPr>
          <p:cNvPr id="192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1A4080-739E-4FA4-BF5B-6D3F8F9F80BD}" type="slidenum">
              <a:rPr lang="en-US" altLang="en-US" smtClean="0"/>
              <a:pPr>
                <a:spcBef>
                  <a:spcPct val="0"/>
                </a:spcBef>
              </a:pPr>
              <a:t>89</a:t>
            </a:fld>
            <a:endParaRPr lang="en-US" altLang="en-US" smtClean="0"/>
          </a:p>
        </p:txBody>
      </p:sp>
    </p:spTree>
    <p:extLst>
      <p:ext uri="{BB962C8B-B14F-4D97-AF65-F5344CB8AC3E}">
        <p14:creationId xmlns:p14="http://schemas.microsoft.com/office/powerpoint/2010/main" val="3115361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a:t>
            </a:r>
          </a:p>
          <a:p>
            <a:endParaRPr lang="en-US" altLang="en-US" i="1" smtClean="0">
              <a:latin typeface="Arial" panose="020B0604020202020204" pitchFamily="34" charset="0"/>
            </a:endParaRPr>
          </a:p>
          <a:p>
            <a:r>
              <a:rPr lang="en-US" altLang="en-US" i="1" smtClean="0">
                <a:latin typeface="Arial" panose="020B0604020202020204" pitchFamily="34" charset="0"/>
              </a:rPr>
              <a:t>High Priority for LTBI Treatment - Module 4, p. 5</a:t>
            </a:r>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211E82-F12F-4275-A399-3AA5DC8F07FC}"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358490730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Children – Module 4, p. </a:t>
            </a:r>
            <a:r>
              <a:rPr lang="en-US" altLang="en-US" i="1" dirty="0" smtClean="0">
                <a:latin typeface="Arial" panose="020B0604020202020204" pitchFamily="34" charset="0"/>
              </a:rPr>
              <a:t>27</a:t>
            </a:r>
            <a:endParaRPr lang="en-US" altLang="en-US" dirty="0" smtClean="0">
              <a:latin typeface="Arial" panose="020B0604020202020204" pitchFamily="34" charset="0"/>
            </a:endParaRPr>
          </a:p>
        </p:txBody>
      </p:sp>
      <p:sp>
        <p:nvSpPr>
          <p:cNvPr id="194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BD02AA-B13A-4FE2-A878-0C062BF4092C}" type="slidenum">
              <a:rPr lang="en-US" altLang="en-US" smtClean="0"/>
              <a:pPr>
                <a:spcBef>
                  <a:spcPct val="0"/>
                </a:spcBef>
              </a:pPr>
              <a:t>90</a:t>
            </a:fld>
            <a:endParaRPr lang="en-US" altLang="en-US" smtClean="0"/>
          </a:p>
        </p:txBody>
      </p:sp>
    </p:spTree>
    <p:extLst>
      <p:ext uri="{BB962C8B-B14F-4D97-AF65-F5344CB8AC3E}">
        <p14:creationId xmlns:p14="http://schemas.microsoft.com/office/powerpoint/2010/main" val="410271986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endParaRPr lang="en-US" altLang="en-US" dirty="0" smtClean="0">
              <a:latin typeface="Arial" panose="020B0604020202020204" pitchFamily="34" charset="0"/>
            </a:endParaRPr>
          </a:p>
          <a:p>
            <a:r>
              <a:rPr lang="en-US" altLang="en-US" dirty="0" smtClean="0">
                <a:latin typeface="Arial" panose="020B0604020202020204" pitchFamily="34" charset="0"/>
              </a:rPr>
              <a:t>Note</a:t>
            </a:r>
            <a:r>
              <a:rPr lang="en-US" altLang="en-US" baseline="0" dirty="0" smtClean="0">
                <a:latin typeface="Arial" panose="020B0604020202020204" pitchFamily="34" charset="0"/>
              </a:rPr>
              <a:t> that e</a:t>
            </a:r>
            <a:r>
              <a:rPr lang="en-US" sz="1200" b="0" i="0" u="none" strike="noStrike" kern="1200" baseline="0" dirty="0" smtClean="0">
                <a:solidFill>
                  <a:schemeClr val="tx1"/>
                </a:solidFill>
                <a:latin typeface="Arial" charset="0"/>
                <a:ea typeface="+mn-ea"/>
                <a:cs typeface="+mn-cs"/>
              </a:rPr>
              <a:t>xtending treatment should be considered for patients with TB in any site that is slow to respond</a:t>
            </a:r>
          </a:p>
          <a:p>
            <a:endParaRPr lang="en-US" altLang="en-US" dirty="0" smtClean="0">
              <a:latin typeface="Arial" panose="020B0604020202020204" pitchFamily="34" charset="0"/>
            </a:endParaRPr>
          </a:p>
          <a:p>
            <a:r>
              <a:rPr lang="en-US" altLang="en-US" i="1" dirty="0" smtClean="0">
                <a:latin typeface="Arial" panose="020B0604020202020204" pitchFamily="34" charset="0"/>
              </a:rPr>
              <a:t>People with Extrapulmonary Disease – Module 4, p. 28</a:t>
            </a:r>
            <a:endParaRPr lang="en-US" altLang="en-US" dirty="0" smtClean="0">
              <a:latin typeface="Arial" panose="020B0604020202020204" pitchFamily="34" charset="0"/>
            </a:endParaRPr>
          </a:p>
        </p:txBody>
      </p:sp>
      <p:sp>
        <p:nvSpPr>
          <p:cNvPr id="198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5998AA-16F6-4B9D-A5F0-4E3E1B7EEF7C}" type="slidenum">
              <a:rPr lang="en-US" altLang="en-US" smtClean="0"/>
              <a:pPr>
                <a:spcBef>
                  <a:spcPct val="0"/>
                </a:spcBef>
              </a:pPr>
              <a:t>91</a:t>
            </a:fld>
            <a:endParaRPr lang="en-US" altLang="en-US" smtClean="0"/>
          </a:p>
        </p:txBody>
      </p:sp>
    </p:spTree>
    <p:extLst>
      <p:ext uri="{BB962C8B-B14F-4D97-AF65-F5344CB8AC3E}">
        <p14:creationId xmlns:p14="http://schemas.microsoft.com/office/powerpoint/2010/main" val="145661795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B26233-3D43-49D2-A97B-9838FDB2E18F}" type="slidenum">
              <a:rPr lang="en-US" altLang="en-US" smtClean="0"/>
              <a:pPr>
                <a:spcBef>
                  <a:spcPct val="0"/>
                </a:spcBef>
              </a:pPr>
              <a:t>92</a:t>
            </a:fld>
            <a:endParaRPr lang="en-US" altLang="en-US" smtClean="0"/>
          </a:p>
        </p:txBody>
      </p:sp>
    </p:spTree>
    <p:extLst>
      <p:ext uri="{BB962C8B-B14F-4D97-AF65-F5344CB8AC3E}">
        <p14:creationId xmlns:p14="http://schemas.microsoft.com/office/powerpoint/2010/main" val="142828925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Drug-Resistant TB – Module 4, p. </a:t>
            </a:r>
            <a:r>
              <a:rPr lang="en-US" altLang="en-US" i="1" dirty="0" smtClean="0">
                <a:latin typeface="Arial" panose="020B0604020202020204" pitchFamily="34" charset="0"/>
              </a:rPr>
              <a:t>28</a:t>
            </a:r>
            <a:endParaRPr lang="en-US" altLang="en-US" dirty="0" smtClean="0">
              <a:latin typeface="Arial" panose="020B0604020202020204" pitchFamily="34" charset="0"/>
            </a:endParaRPr>
          </a:p>
        </p:txBody>
      </p:sp>
      <p:sp>
        <p:nvSpPr>
          <p:cNvPr id="200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98D6FD-8AC5-4A7D-AF13-FAE3E041C355}" type="slidenum">
              <a:rPr lang="en-US" altLang="en-US" smtClean="0"/>
              <a:pPr>
                <a:spcBef>
                  <a:spcPct val="0"/>
                </a:spcBef>
              </a:pPr>
              <a:t>93</a:t>
            </a:fld>
            <a:endParaRPr lang="en-US" altLang="en-US" smtClean="0"/>
          </a:p>
        </p:txBody>
      </p:sp>
    </p:spTree>
    <p:extLst>
      <p:ext uri="{BB962C8B-B14F-4D97-AF65-F5344CB8AC3E}">
        <p14:creationId xmlns:p14="http://schemas.microsoft.com/office/powerpoint/2010/main" val="319560862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Drug-Resistant TB – Module 4, p. </a:t>
            </a:r>
            <a:r>
              <a:rPr lang="en-US" altLang="en-US" i="1" dirty="0" smtClean="0">
                <a:latin typeface="Arial" panose="020B0604020202020204" pitchFamily="34" charset="0"/>
              </a:rPr>
              <a:t>28</a:t>
            </a:r>
            <a:endParaRPr lang="en-US" altLang="en-US" dirty="0" smtClean="0">
              <a:latin typeface="Arial" panose="020B0604020202020204" pitchFamily="34" charset="0"/>
            </a:endParaRPr>
          </a:p>
        </p:txBody>
      </p:sp>
      <p:sp>
        <p:nvSpPr>
          <p:cNvPr id="202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633E962-A62A-4C07-99DA-3E5D11EBD45A}" type="slidenum">
              <a:rPr lang="en-US" altLang="en-US" smtClean="0"/>
              <a:pPr>
                <a:spcBef>
                  <a:spcPct val="0"/>
                </a:spcBef>
              </a:pPr>
              <a:t>94</a:t>
            </a:fld>
            <a:endParaRPr lang="en-US" altLang="en-US" smtClean="0"/>
          </a:p>
        </p:txBody>
      </p:sp>
    </p:spTree>
    <p:extLst>
      <p:ext uri="{BB962C8B-B14F-4D97-AF65-F5344CB8AC3E}">
        <p14:creationId xmlns:p14="http://schemas.microsoft.com/office/powerpoint/2010/main" val="352335450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a:t>
            </a:r>
          </a:p>
          <a:p>
            <a:endParaRPr lang="en-US" altLang="en-US" dirty="0" smtClean="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Remind participants that </a:t>
            </a:r>
            <a:r>
              <a:rPr lang="en-US" altLang="en-US" sz="1200" dirty="0" smtClean="0"/>
              <a:t>MDR TB is resistant to both INH and RIF</a:t>
            </a:r>
          </a:p>
          <a:p>
            <a:r>
              <a:rPr lang="en-US" altLang="en-US" dirty="0" smtClean="0">
                <a:latin typeface="Arial" panose="020B0604020202020204" pitchFamily="34" charset="0"/>
              </a:rPr>
              <a:t> </a:t>
            </a:r>
          </a:p>
          <a:p>
            <a:r>
              <a:rPr lang="en-US" altLang="en-US" i="1" dirty="0" smtClean="0">
                <a:latin typeface="Arial" panose="020B0604020202020204" pitchFamily="34" charset="0"/>
              </a:rPr>
              <a:t>Alternative Treatment Regimens – Module 4, p. </a:t>
            </a:r>
            <a:r>
              <a:rPr lang="en-US" altLang="en-US" i="1" dirty="0" smtClean="0">
                <a:latin typeface="Arial" panose="020B0604020202020204" pitchFamily="34" charset="0"/>
              </a:rPr>
              <a:t>28</a:t>
            </a:r>
            <a:endParaRPr lang="en-US" altLang="en-US" dirty="0" smtClean="0">
              <a:latin typeface="Arial" panose="020B0604020202020204" pitchFamily="34" charset="0"/>
            </a:endParaRPr>
          </a:p>
        </p:txBody>
      </p:sp>
      <p:sp>
        <p:nvSpPr>
          <p:cNvPr id="204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9FEACAB-202E-47C6-BFC7-9B6C01E7CF0F}" type="slidenum">
              <a:rPr lang="en-US" altLang="en-US" smtClean="0"/>
              <a:pPr>
                <a:spcBef>
                  <a:spcPct val="0"/>
                </a:spcBef>
              </a:pPr>
              <a:t>95</a:t>
            </a:fld>
            <a:endParaRPr lang="en-US" altLang="en-US" smtClean="0"/>
          </a:p>
        </p:txBody>
      </p:sp>
    </p:spTree>
    <p:extLst>
      <p:ext uri="{BB962C8B-B14F-4D97-AF65-F5344CB8AC3E}">
        <p14:creationId xmlns:p14="http://schemas.microsoft.com/office/powerpoint/2010/main" val="231834854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Explain that XDR TB is a rare type of MDR TB</a:t>
            </a:r>
          </a:p>
          <a:p>
            <a:r>
              <a:rPr lang="en-US" altLang="en-US" dirty="0" smtClean="0">
                <a:latin typeface="Arial" panose="020B0604020202020204" pitchFamily="34" charset="0"/>
              </a:rPr>
              <a:t> </a:t>
            </a:r>
          </a:p>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Alternative Treatment Regimens– Module 4, p. </a:t>
            </a:r>
            <a:r>
              <a:rPr lang="en-US" altLang="en-US" i="1" dirty="0" smtClean="0">
                <a:latin typeface="Arial" panose="020B0604020202020204" pitchFamily="34" charset="0"/>
              </a:rPr>
              <a:t>28</a:t>
            </a:r>
            <a:endParaRPr lang="en-US" altLang="en-US" dirty="0" smtClean="0">
              <a:latin typeface="Arial" panose="020B0604020202020204" pitchFamily="34" charset="0"/>
            </a:endParaRPr>
          </a:p>
        </p:txBody>
      </p:sp>
      <p:sp>
        <p:nvSpPr>
          <p:cNvPr id="206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CD6888-063E-429A-8E29-0295BA500A58}" type="slidenum">
              <a:rPr lang="en-US" altLang="en-US" smtClean="0"/>
              <a:pPr>
                <a:spcBef>
                  <a:spcPct val="0"/>
                </a:spcBef>
              </a:pPr>
              <a:t>96</a:t>
            </a:fld>
            <a:endParaRPr lang="en-US" altLang="en-US" smtClean="0"/>
          </a:p>
        </p:txBody>
      </p:sp>
    </p:spTree>
    <p:extLst>
      <p:ext uri="{BB962C8B-B14F-4D97-AF65-F5344CB8AC3E}">
        <p14:creationId xmlns:p14="http://schemas.microsoft.com/office/powerpoint/2010/main" val="108221496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208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Review slide content </a:t>
            </a:r>
          </a:p>
          <a:p>
            <a:r>
              <a:rPr lang="en-US" altLang="en-US" dirty="0" smtClean="0">
                <a:latin typeface="Arial" panose="020B0604020202020204" pitchFamily="34" charset="0"/>
              </a:rPr>
              <a:t> </a:t>
            </a:r>
          </a:p>
          <a:p>
            <a:r>
              <a:rPr lang="en-US" altLang="en-US" i="1" dirty="0" smtClean="0">
                <a:latin typeface="Arial" panose="020B0604020202020204" pitchFamily="34" charset="0"/>
              </a:rPr>
              <a:t>Alternative Treatment Regimens – Module 4, p. </a:t>
            </a:r>
            <a:r>
              <a:rPr lang="en-US" altLang="en-US" i="1" dirty="0" smtClean="0">
                <a:latin typeface="Arial" panose="020B0604020202020204" pitchFamily="34" charset="0"/>
              </a:rPr>
              <a:t>28</a:t>
            </a:r>
            <a:endParaRPr lang="en-US" altLang="en-US" dirty="0" smtClean="0">
              <a:latin typeface="Arial" panose="020B0604020202020204" pitchFamily="34" charset="0"/>
            </a:endParaRPr>
          </a:p>
        </p:txBody>
      </p:sp>
      <p:sp>
        <p:nvSpPr>
          <p:cNvPr id="208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F23940-2CB9-4BAE-8017-CABC6004409B}" type="slidenum">
              <a:rPr lang="en-US" altLang="en-US" smtClean="0"/>
              <a:pPr>
                <a:spcBef>
                  <a:spcPct val="0"/>
                </a:spcBef>
              </a:pPr>
              <a:t>97</a:t>
            </a:fld>
            <a:endParaRPr lang="en-US" altLang="en-US" smtClean="0"/>
          </a:p>
        </p:txBody>
      </p:sp>
    </p:spTree>
    <p:extLst>
      <p:ext uri="{BB962C8B-B14F-4D97-AF65-F5344CB8AC3E}">
        <p14:creationId xmlns:p14="http://schemas.microsoft.com/office/powerpoint/2010/main" val="25691026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DC8B41-3908-42B8-8EB0-D620386692FC}" type="slidenum">
              <a:rPr lang="en-US" altLang="en-US" smtClean="0"/>
              <a:pPr>
                <a:spcBef>
                  <a:spcPct val="0"/>
                </a:spcBef>
              </a:pPr>
              <a:t>98</a:t>
            </a:fld>
            <a:endParaRPr lang="en-US" altLang="en-US" smtClean="0"/>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Introduce study questions</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to turn to p. </a:t>
            </a:r>
            <a:r>
              <a:rPr lang="en-US" altLang="en-US" dirty="0" smtClean="0">
                <a:latin typeface="Arial" panose="020B0604020202020204" pitchFamily="34" charset="0"/>
              </a:rPr>
              <a:t>29 </a:t>
            </a:r>
            <a:r>
              <a:rPr lang="en-US" altLang="en-US" dirty="0" smtClean="0">
                <a:latin typeface="Arial" panose="020B0604020202020204" pitchFamily="34" charset="0"/>
              </a:rPr>
              <a:t>(if participants have print-based modules)</a:t>
            </a:r>
          </a:p>
          <a:p>
            <a:r>
              <a:rPr lang="en-US" altLang="en-US" dirty="0" smtClean="0">
                <a:latin typeface="Arial" panose="020B0604020202020204" pitchFamily="34" charset="0"/>
              </a:rPr>
              <a:t> </a:t>
            </a:r>
          </a:p>
          <a:p>
            <a:r>
              <a:rPr lang="en-US" altLang="en-US" dirty="0" smtClean="0">
                <a:latin typeface="Arial" panose="020B0604020202020204" pitchFamily="34" charset="0"/>
              </a:rPr>
              <a:t>Read question </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53</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9029414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C23B453-7D5B-42B1-B3A5-7372FEC0DF5B}" type="slidenum">
              <a:rPr lang="en-US" altLang="en-US" smtClean="0"/>
              <a:pPr>
                <a:spcBef>
                  <a:spcPct val="0"/>
                </a:spcBef>
              </a:pPr>
              <a:t>99</a:t>
            </a:fld>
            <a:endParaRPr lang="en-US" altLang="en-US" smtClean="0"/>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Read question</a:t>
            </a:r>
          </a:p>
          <a:p>
            <a:r>
              <a:rPr lang="en-US" altLang="en-US" dirty="0" smtClean="0">
                <a:latin typeface="Arial" panose="020B0604020202020204" pitchFamily="34" charset="0"/>
              </a:rPr>
              <a:t> </a:t>
            </a:r>
          </a:p>
          <a:p>
            <a:r>
              <a:rPr lang="en-US" altLang="en-US" dirty="0" smtClean="0">
                <a:latin typeface="Arial" panose="020B0604020202020204" pitchFamily="34" charset="0"/>
              </a:rPr>
              <a:t>Ask participants for answers</a:t>
            </a:r>
          </a:p>
          <a:p>
            <a:r>
              <a:rPr lang="en-US" altLang="en-US" dirty="0" smtClean="0">
                <a:latin typeface="Arial" panose="020B0604020202020204" pitchFamily="34" charset="0"/>
              </a:rPr>
              <a:t> </a:t>
            </a:r>
          </a:p>
          <a:p>
            <a:r>
              <a:rPr lang="en-US" altLang="en-US" i="1" dirty="0" smtClean="0">
                <a:latin typeface="Arial" panose="020B0604020202020204" pitchFamily="34" charset="0"/>
              </a:rPr>
              <a:t>Answers – Module 4, p. </a:t>
            </a:r>
            <a:r>
              <a:rPr lang="en-US" altLang="en-US" i="1" dirty="0" smtClean="0">
                <a:latin typeface="Arial" panose="020B0604020202020204" pitchFamily="34" charset="0"/>
              </a:rPr>
              <a:t>53</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96080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685800" y="3124200"/>
            <a:ext cx="7696200" cy="0"/>
          </a:xfrm>
          <a:prstGeom prst="line">
            <a:avLst/>
          </a:prstGeom>
          <a:noFill/>
          <a:ln w="38100">
            <a:solidFill>
              <a:srgbClr val="7030A0"/>
            </a:solidFill>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70658" name="Rectangle 2"/>
          <p:cNvSpPr>
            <a:spLocks noGrp="1" noChangeArrowheads="1"/>
          </p:cNvSpPr>
          <p:nvPr>
            <p:ph type="ctrTitle"/>
          </p:nvPr>
        </p:nvSpPr>
        <p:spPr>
          <a:xfrm>
            <a:off x="685800" y="1577975"/>
            <a:ext cx="7772400" cy="1470025"/>
          </a:xfrm>
        </p:spPr>
        <p:txBody>
          <a:bodyPr/>
          <a:lstStyle>
            <a:lvl1pPr>
              <a:defRPr sz="4800"/>
            </a:lvl1pPr>
          </a:lstStyle>
          <a:p>
            <a:r>
              <a:rPr lang="en-US"/>
              <a:t>Click to edit Master title style</a:t>
            </a:r>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858000" y="6305550"/>
            <a:ext cx="2133600" cy="476250"/>
          </a:xfrm>
        </p:spPr>
        <p:txBody>
          <a:bodyPr/>
          <a:lstStyle>
            <a:lvl1pPr>
              <a:defRPr/>
            </a:lvl1pPr>
          </a:lstStyle>
          <a:p>
            <a:pPr>
              <a:defRPr/>
            </a:pPr>
            <a:fld id="{BD8A7D0E-117C-4293-B500-937D9418F5C5}" type="slidenum">
              <a:rPr lang="en-US" altLang="en-US"/>
              <a:pPr>
                <a:defRPr/>
              </a:pPr>
              <a:t>‹#›</a:t>
            </a:fld>
            <a:endParaRPr lang="en-US" altLang="en-US"/>
          </a:p>
        </p:txBody>
      </p:sp>
    </p:spTree>
    <p:extLst>
      <p:ext uri="{BB962C8B-B14F-4D97-AF65-F5344CB8AC3E}">
        <p14:creationId xmlns:p14="http://schemas.microsoft.com/office/powerpoint/2010/main" val="184094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6" name="Rectangle 6"/>
          <p:cNvSpPr>
            <a:spLocks noGrp="1" noChangeArrowheads="1"/>
          </p:cNvSpPr>
          <p:nvPr>
            <p:ph type="sldNum" sz="quarter" idx="12"/>
          </p:nvPr>
        </p:nvSpPr>
        <p:spPr>
          <a:ln/>
        </p:spPr>
        <p:txBody>
          <a:bodyPr/>
          <a:lstStyle>
            <a:lvl1pPr>
              <a:defRPr/>
            </a:lvl1pPr>
          </a:lstStyle>
          <a:p>
            <a:pPr>
              <a:defRPr/>
            </a:pPr>
            <a:fld id="{7FDE16C1-2398-46F5-B879-3D25FEDBD5AB}" type="slidenum">
              <a:rPr lang="en-US" altLang="en-US"/>
              <a:pPr>
                <a:defRPr/>
              </a:pPr>
              <a:t>‹#›</a:t>
            </a:fld>
            <a:endParaRPr lang="en-US" altLang="en-US"/>
          </a:p>
        </p:txBody>
      </p:sp>
    </p:spTree>
    <p:extLst>
      <p:ext uri="{BB962C8B-B14F-4D97-AF65-F5344CB8AC3E}">
        <p14:creationId xmlns:p14="http://schemas.microsoft.com/office/powerpoint/2010/main" val="413044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52400"/>
            <a:ext cx="20637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7038" y="152400"/>
            <a:ext cx="6043612"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6" name="Rectangle 6"/>
          <p:cNvSpPr>
            <a:spLocks noGrp="1" noChangeArrowheads="1"/>
          </p:cNvSpPr>
          <p:nvPr>
            <p:ph type="sldNum" sz="quarter" idx="12"/>
          </p:nvPr>
        </p:nvSpPr>
        <p:spPr>
          <a:ln/>
        </p:spPr>
        <p:txBody>
          <a:bodyPr/>
          <a:lstStyle>
            <a:lvl1pPr>
              <a:defRPr/>
            </a:lvl1pPr>
          </a:lstStyle>
          <a:p>
            <a:pPr>
              <a:defRPr/>
            </a:pPr>
            <a:fld id="{D10DE74C-13A4-43A7-97CA-FB2C10D6CC45}" type="slidenum">
              <a:rPr lang="en-US" altLang="en-US"/>
              <a:pPr>
                <a:defRPr/>
              </a:pPr>
              <a:t>‹#›</a:t>
            </a:fld>
            <a:endParaRPr lang="en-US" altLang="en-US"/>
          </a:p>
        </p:txBody>
      </p:sp>
    </p:spTree>
    <p:extLst>
      <p:ext uri="{BB962C8B-B14F-4D97-AF65-F5344CB8AC3E}">
        <p14:creationId xmlns:p14="http://schemas.microsoft.com/office/powerpoint/2010/main" val="348628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lvl1pPr>
              <a:defRPr>
                <a:solidFill>
                  <a:srgbClr val="532B64"/>
                </a:solidFill>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6" name="Rectangle 6"/>
          <p:cNvSpPr>
            <a:spLocks noGrp="1" noChangeArrowheads="1"/>
          </p:cNvSpPr>
          <p:nvPr>
            <p:ph type="sldNum" sz="quarter" idx="12"/>
          </p:nvPr>
        </p:nvSpPr>
        <p:spPr>
          <a:ln/>
        </p:spPr>
        <p:txBody>
          <a:bodyPr/>
          <a:lstStyle>
            <a:lvl1pPr>
              <a:defRPr/>
            </a:lvl1pPr>
          </a:lstStyle>
          <a:p>
            <a:pPr>
              <a:defRPr/>
            </a:pPr>
            <a:fld id="{67F9B9A6-16F1-4A21-804E-306B426469A5}" type="slidenum">
              <a:rPr lang="en-US" altLang="en-US"/>
              <a:pPr>
                <a:defRPr/>
              </a:pPr>
              <a:t>‹#›</a:t>
            </a:fld>
            <a:endParaRPr lang="en-US" altLang="en-US"/>
          </a:p>
        </p:txBody>
      </p:sp>
    </p:spTree>
    <p:extLst>
      <p:ext uri="{BB962C8B-B14F-4D97-AF65-F5344CB8AC3E}">
        <p14:creationId xmlns:p14="http://schemas.microsoft.com/office/powerpoint/2010/main" val="19238947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lvl1pPr>
              <a:defRPr>
                <a:solidFill>
                  <a:srgbClr val="532B64"/>
                </a:solidFill>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600200"/>
            <a:ext cx="4038600" cy="4525963"/>
          </a:xfrm>
        </p:spPr>
        <p:txBody>
          <a:bodyPr/>
          <a:lstStyle>
            <a:lvl1pPr>
              <a:buClrTx/>
              <a:defRPr/>
            </a:lvl1pPr>
            <a:lvl2pPr>
              <a:buClrTx/>
              <a:defRPr/>
            </a:lvl2pPr>
            <a:lvl3pPr>
              <a:buClrTx/>
              <a:defRPr/>
            </a:lvl3pPr>
            <a:lvl4pPr>
              <a:buClrTx/>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Tx/>
              <a:defRPr/>
            </a:lvl1pPr>
            <a:lvl2pPr>
              <a:buClrTx/>
              <a:defRPr/>
            </a:lvl2pPr>
            <a:lvl3pPr>
              <a:buClrTx/>
              <a:defRPr/>
            </a:lvl3pPr>
            <a:lvl4pPr>
              <a:buClrTx/>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7" name="Rectangle 6"/>
          <p:cNvSpPr>
            <a:spLocks noGrp="1" noChangeArrowheads="1"/>
          </p:cNvSpPr>
          <p:nvPr>
            <p:ph type="sldNum" sz="quarter" idx="12"/>
          </p:nvPr>
        </p:nvSpPr>
        <p:spPr>
          <a:ln/>
        </p:spPr>
        <p:txBody>
          <a:bodyPr/>
          <a:lstStyle>
            <a:lvl1pPr>
              <a:defRPr/>
            </a:lvl1pPr>
          </a:lstStyle>
          <a:p>
            <a:pPr>
              <a:defRPr/>
            </a:pPr>
            <a:fld id="{DE267C96-96E0-4878-84FC-5FF72C65971B}" type="slidenum">
              <a:rPr lang="en-US" altLang="en-US"/>
              <a:pPr>
                <a:defRPr/>
              </a:pPr>
              <a:t>‹#›</a:t>
            </a:fld>
            <a:endParaRPr lang="en-US" altLang="en-US"/>
          </a:p>
        </p:txBody>
      </p:sp>
    </p:spTree>
    <p:extLst>
      <p:ext uri="{BB962C8B-B14F-4D97-AF65-F5344CB8AC3E}">
        <p14:creationId xmlns:p14="http://schemas.microsoft.com/office/powerpoint/2010/main" val="254844282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27038" y="152400"/>
            <a:ext cx="8259762" cy="597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5" name="Rectangle 6"/>
          <p:cNvSpPr>
            <a:spLocks noGrp="1" noChangeArrowheads="1"/>
          </p:cNvSpPr>
          <p:nvPr>
            <p:ph type="sldNum" sz="quarter" idx="12"/>
          </p:nvPr>
        </p:nvSpPr>
        <p:spPr>
          <a:ln/>
        </p:spPr>
        <p:txBody>
          <a:bodyPr/>
          <a:lstStyle>
            <a:lvl1pPr>
              <a:defRPr/>
            </a:lvl1pPr>
          </a:lstStyle>
          <a:p>
            <a:pPr>
              <a:defRPr/>
            </a:pPr>
            <a:fld id="{DE2249E4-101C-44BA-95E7-76B750EDE2DC}" type="slidenum">
              <a:rPr lang="en-US" altLang="en-US"/>
              <a:pPr>
                <a:defRPr/>
              </a:pPr>
              <a:t>‹#›</a:t>
            </a:fld>
            <a:endParaRPr lang="en-US" altLang="en-US"/>
          </a:p>
        </p:txBody>
      </p:sp>
    </p:spTree>
    <p:extLst>
      <p:ext uri="{BB962C8B-B14F-4D97-AF65-F5344CB8AC3E}">
        <p14:creationId xmlns:p14="http://schemas.microsoft.com/office/powerpoint/2010/main" val="425699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lvl1pPr>
              <a:defRPr>
                <a:solidFill>
                  <a:srgbClr val="532B64"/>
                </a:solidFill>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600200"/>
            <a:ext cx="4038600" cy="4525963"/>
          </a:xfrm>
        </p:spPr>
        <p:txBody>
          <a:bodyPr/>
          <a:lstStyle>
            <a:lvl1pPr>
              <a:buClrTx/>
              <a:defRPr/>
            </a:lvl1pPr>
            <a:lvl2pPr>
              <a:buClrTx/>
              <a:defRPr/>
            </a:lvl2pPr>
            <a:lvl3pPr>
              <a:buClrTx/>
              <a:defRPr/>
            </a:lvl3pPr>
            <a:lvl4pPr>
              <a:buClrTx/>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lipArt Placeholder 3"/>
          <p:cNvSpPr>
            <a:spLocks noGrp="1"/>
          </p:cNvSpPr>
          <p:nvPr>
            <p:ph type="clipArt" sz="half" idx="2"/>
          </p:nvPr>
        </p:nvSpPr>
        <p:spPr>
          <a:xfrm>
            <a:off x="4648200" y="1600200"/>
            <a:ext cx="4038600" cy="4525963"/>
          </a:xfrm>
        </p:spPr>
        <p:txBody>
          <a:bodyPr/>
          <a:lstStyle>
            <a:lvl1pPr>
              <a:buClrTx/>
              <a:defRPr/>
            </a:lvl1pPr>
          </a:lstStyle>
          <a:p>
            <a:pPr lvl="0"/>
            <a:endParaRPr lang="en-US"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7" name="Rectangle 6"/>
          <p:cNvSpPr>
            <a:spLocks noGrp="1" noChangeArrowheads="1"/>
          </p:cNvSpPr>
          <p:nvPr>
            <p:ph type="sldNum" sz="quarter" idx="12"/>
          </p:nvPr>
        </p:nvSpPr>
        <p:spPr>
          <a:ln/>
        </p:spPr>
        <p:txBody>
          <a:bodyPr/>
          <a:lstStyle>
            <a:lvl1pPr>
              <a:defRPr/>
            </a:lvl1pPr>
          </a:lstStyle>
          <a:p>
            <a:pPr>
              <a:defRPr/>
            </a:pPr>
            <a:fld id="{E7234776-48CA-45B0-B859-C9AFF2630227}" type="slidenum">
              <a:rPr lang="en-US" altLang="en-US"/>
              <a:pPr>
                <a:defRPr/>
              </a:pPr>
              <a:t>‹#›</a:t>
            </a:fld>
            <a:endParaRPr lang="en-US" altLang="en-US"/>
          </a:p>
        </p:txBody>
      </p:sp>
    </p:spTree>
    <p:extLst>
      <p:ext uri="{BB962C8B-B14F-4D97-AF65-F5344CB8AC3E}">
        <p14:creationId xmlns:p14="http://schemas.microsoft.com/office/powerpoint/2010/main" val="37211861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32B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p:txBody>
          <a:bodyPr/>
          <a:lstStyle>
            <a:lvl1pPr>
              <a:defRPr>
                <a:latin typeface="Arial" pitchFamily="34" charset="0"/>
                <a:cs typeface="Arial" pitchFamily="34" charset="0"/>
              </a:defRPr>
            </a:lvl1pPr>
          </a:lstStyle>
          <a:p>
            <a:pPr>
              <a:defRPr/>
            </a:pPr>
            <a:r>
              <a:rPr lang="en-US"/>
              <a:t>Module 4 – Treatment of Latent Tuberculosis Infection and Tuberculosis Disease</a:t>
            </a:r>
          </a:p>
        </p:txBody>
      </p:sp>
      <p:sp>
        <p:nvSpPr>
          <p:cNvPr id="5" name="Rectangle 6"/>
          <p:cNvSpPr>
            <a:spLocks noGrp="1" noChangeArrowheads="1"/>
          </p:cNvSpPr>
          <p:nvPr>
            <p:ph type="sldNum" sz="quarter" idx="11"/>
          </p:nvPr>
        </p:nvSpPr>
        <p:spPr/>
        <p:txBody>
          <a:bodyPr/>
          <a:lstStyle>
            <a:lvl1pPr>
              <a:defRPr/>
            </a:lvl1pPr>
          </a:lstStyle>
          <a:p>
            <a:pPr>
              <a:defRPr/>
            </a:pPr>
            <a:fld id="{A788D6BF-CF21-4EB0-82A8-E946ADF4F811}" type="slidenum">
              <a:rPr lang="en-US" altLang="en-US"/>
              <a:pPr>
                <a:defRPr/>
              </a:pPr>
              <a:t>‹#›</a:t>
            </a:fld>
            <a:endParaRPr lang="en-US" altLang="en-US"/>
          </a:p>
        </p:txBody>
      </p:sp>
    </p:spTree>
    <p:extLst>
      <p:ext uri="{BB962C8B-B14F-4D97-AF65-F5344CB8AC3E}">
        <p14:creationId xmlns:p14="http://schemas.microsoft.com/office/powerpoint/2010/main" val="1068365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6" name="Rectangle 6"/>
          <p:cNvSpPr>
            <a:spLocks noGrp="1" noChangeArrowheads="1"/>
          </p:cNvSpPr>
          <p:nvPr>
            <p:ph type="sldNum" sz="quarter" idx="12"/>
          </p:nvPr>
        </p:nvSpPr>
        <p:spPr>
          <a:ln/>
        </p:spPr>
        <p:txBody>
          <a:bodyPr/>
          <a:lstStyle>
            <a:lvl1pPr>
              <a:defRPr/>
            </a:lvl1pPr>
          </a:lstStyle>
          <a:p>
            <a:pPr>
              <a:defRPr/>
            </a:pPr>
            <a:fld id="{7A15D747-2843-410B-B86F-6CC9A725C2D3}" type="slidenum">
              <a:rPr lang="en-US" altLang="en-US"/>
              <a:pPr>
                <a:defRPr/>
              </a:pPr>
              <a:t>‹#›</a:t>
            </a:fld>
            <a:endParaRPr lang="en-US" altLang="en-US"/>
          </a:p>
        </p:txBody>
      </p:sp>
    </p:spTree>
    <p:extLst>
      <p:ext uri="{BB962C8B-B14F-4D97-AF65-F5344CB8AC3E}">
        <p14:creationId xmlns:p14="http://schemas.microsoft.com/office/powerpoint/2010/main" val="40659791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32B6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Tx/>
              <a:defRPr sz="2800"/>
            </a:lvl1pPr>
            <a:lvl2pPr>
              <a:buClrTx/>
              <a:defRPr sz="2400"/>
            </a:lvl2pPr>
            <a:lvl3pPr>
              <a:buClrTx/>
              <a:defRPr sz="2000"/>
            </a:lvl3pPr>
            <a:lvl4pPr>
              <a:buClrTx/>
              <a:defRPr sz="1800"/>
            </a:lvl4pPr>
            <a:lvl5pPr>
              <a:buClrTx/>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Tx/>
              <a:defRPr sz="2800"/>
            </a:lvl1pPr>
            <a:lvl2pPr>
              <a:buClrTx/>
              <a:defRPr sz="2400"/>
            </a:lvl2pPr>
            <a:lvl3pPr>
              <a:buClrTx/>
              <a:defRPr sz="2000"/>
            </a:lvl3pPr>
            <a:lvl4pPr>
              <a:buClrTx/>
              <a:defRPr sz="1800"/>
            </a:lvl4pPr>
            <a:lvl5pPr>
              <a:buClrTx/>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7" name="Rectangle 6"/>
          <p:cNvSpPr>
            <a:spLocks noGrp="1" noChangeArrowheads="1"/>
          </p:cNvSpPr>
          <p:nvPr>
            <p:ph type="sldNum" sz="quarter" idx="12"/>
          </p:nvPr>
        </p:nvSpPr>
        <p:spPr>
          <a:ln/>
        </p:spPr>
        <p:txBody>
          <a:bodyPr/>
          <a:lstStyle>
            <a:lvl1pPr>
              <a:defRPr/>
            </a:lvl1pPr>
          </a:lstStyle>
          <a:p>
            <a:pPr>
              <a:defRPr/>
            </a:pPr>
            <a:fld id="{9973A3CD-6E26-4BF3-BDE1-7830C17C1320}" type="slidenum">
              <a:rPr lang="en-US" altLang="en-US"/>
              <a:pPr>
                <a:defRPr/>
              </a:pPr>
              <a:t>‹#›</a:t>
            </a:fld>
            <a:endParaRPr lang="en-US" altLang="en-US"/>
          </a:p>
        </p:txBody>
      </p:sp>
    </p:spTree>
    <p:extLst>
      <p:ext uri="{BB962C8B-B14F-4D97-AF65-F5344CB8AC3E}">
        <p14:creationId xmlns:p14="http://schemas.microsoft.com/office/powerpoint/2010/main" val="18475492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532B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Tx/>
              <a:defRPr sz="2400"/>
            </a:lvl1pPr>
            <a:lvl2pPr>
              <a:buClrTx/>
              <a:defRPr sz="2000"/>
            </a:lvl2pPr>
            <a:lvl3pPr>
              <a:buClrTx/>
              <a:defRPr sz="1800"/>
            </a:lvl3pPr>
            <a:lvl4pPr>
              <a:buClrTx/>
              <a:defRPr sz="1600"/>
            </a:lvl4pPr>
            <a:lvl5pPr>
              <a:buClrTx/>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Tx/>
              <a:defRPr sz="2400"/>
            </a:lvl1pPr>
            <a:lvl2pPr>
              <a:buClrTx/>
              <a:defRPr sz="2000"/>
            </a:lvl2pPr>
            <a:lvl3pPr>
              <a:buClrTx/>
              <a:defRPr sz="1800"/>
            </a:lvl3pPr>
            <a:lvl4pPr>
              <a:buClrTx/>
              <a:defRPr sz="1600"/>
            </a:lvl4pPr>
            <a:lvl5pPr>
              <a:buClrTx/>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9" name="Rectangle 6"/>
          <p:cNvSpPr>
            <a:spLocks noGrp="1" noChangeArrowheads="1"/>
          </p:cNvSpPr>
          <p:nvPr>
            <p:ph type="sldNum" sz="quarter" idx="12"/>
          </p:nvPr>
        </p:nvSpPr>
        <p:spPr>
          <a:ln/>
        </p:spPr>
        <p:txBody>
          <a:bodyPr/>
          <a:lstStyle>
            <a:lvl1pPr>
              <a:defRPr/>
            </a:lvl1pPr>
          </a:lstStyle>
          <a:p>
            <a:pPr>
              <a:defRPr/>
            </a:pPr>
            <a:fld id="{915EF87D-A91E-4DB0-A6D8-B02A41BCC8AA}" type="slidenum">
              <a:rPr lang="en-US" altLang="en-US"/>
              <a:pPr>
                <a:defRPr/>
              </a:pPr>
              <a:t>‹#›</a:t>
            </a:fld>
            <a:endParaRPr lang="en-US" altLang="en-US"/>
          </a:p>
        </p:txBody>
      </p:sp>
    </p:spTree>
    <p:extLst>
      <p:ext uri="{BB962C8B-B14F-4D97-AF65-F5344CB8AC3E}">
        <p14:creationId xmlns:p14="http://schemas.microsoft.com/office/powerpoint/2010/main" val="39401027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32B64"/>
                </a:solidFill>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5" name="Rectangle 6"/>
          <p:cNvSpPr>
            <a:spLocks noGrp="1" noChangeArrowheads="1"/>
          </p:cNvSpPr>
          <p:nvPr>
            <p:ph type="sldNum" sz="quarter" idx="12"/>
          </p:nvPr>
        </p:nvSpPr>
        <p:spPr>
          <a:ln/>
        </p:spPr>
        <p:txBody>
          <a:bodyPr/>
          <a:lstStyle>
            <a:lvl1pPr>
              <a:defRPr/>
            </a:lvl1pPr>
          </a:lstStyle>
          <a:p>
            <a:pPr>
              <a:defRPr/>
            </a:pPr>
            <a:fld id="{9624C594-09CF-4997-9C41-9A0C795DF146}" type="slidenum">
              <a:rPr lang="en-US" altLang="en-US"/>
              <a:pPr>
                <a:defRPr/>
              </a:pPr>
              <a:t>‹#›</a:t>
            </a:fld>
            <a:endParaRPr lang="en-US" altLang="en-US"/>
          </a:p>
        </p:txBody>
      </p:sp>
    </p:spTree>
    <p:extLst>
      <p:ext uri="{BB962C8B-B14F-4D97-AF65-F5344CB8AC3E}">
        <p14:creationId xmlns:p14="http://schemas.microsoft.com/office/powerpoint/2010/main" val="209930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4" name="Rectangle 6"/>
          <p:cNvSpPr>
            <a:spLocks noGrp="1" noChangeArrowheads="1"/>
          </p:cNvSpPr>
          <p:nvPr>
            <p:ph type="sldNum" sz="quarter" idx="12"/>
          </p:nvPr>
        </p:nvSpPr>
        <p:spPr>
          <a:ln/>
        </p:spPr>
        <p:txBody>
          <a:bodyPr/>
          <a:lstStyle>
            <a:lvl1pPr>
              <a:defRPr/>
            </a:lvl1pPr>
          </a:lstStyle>
          <a:p>
            <a:pPr>
              <a:defRPr/>
            </a:pPr>
            <a:fld id="{D6C6AF50-2E72-46D3-9555-D94023569E03}" type="slidenum">
              <a:rPr lang="en-US" altLang="en-US"/>
              <a:pPr>
                <a:defRPr/>
              </a:pPr>
              <a:t>‹#›</a:t>
            </a:fld>
            <a:endParaRPr lang="en-US" altLang="en-US"/>
          </a:p>
        </p:txBody>
      </p:sp>
    </p:spTree>
    <p:extLst>
      <p:ext uri="{BB962C8B-B14F-4D97-AF65-F5344CB8AC3E}">
        <p14:creationId xmlns:p14="http://schemas.microsoft.com/office/powerpoint/2010/main" val="221343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7" name="Rectangle 6"/>
          <p:cNvSpPr>
            <a:spLocks noGrp="1" noChangeArrowheads="1"/>
          </p:cNvSpPr>
          <p:nvPr>
            <p:ph type="sldNum" sz="quarter" idx="12"/>
          </p:nvPr>
        </p:nvSpPr>
        <p:spPr>
          <a:ln/>
        </p:spPr>
        <p:txBody>
          <a:bodyPr/>
          <a:lstStyle>
            <a:lvl1pPr>
              <a:defRPr/>
            </a:lvl1pPr>
          </a:lstStyle>
          <a:p>
            <a:pPr>
              <a:defRPr/>
            </a:pPr>
            <a:fld id="{3EA2FF1F-2288-4795-BB07-3D9A7478404B}" type="slidenum">
              <a:rPr lang="en-US" altLang="en-US"/>
              <a:pPr>
                <a:defRPr/>
              </a:pPr>
              <a:t>‹#›</a:t>
            </a:fld>
            <a:endParaRPr lang="en-US" altLang="en-US"/>
          </a:p>
        </p:txBody>
      </p:sp>
    </p:spTree>
    <p:extLst>
      <p:ext uri="{BB962C8B-B14F-4D97-AF65-F5344CB8AC3E}">
        <p14:creationId xmlns:p14="http://schemas.microsoft.com/office/powerpoint/2010/main" val="370436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4 – Treatment of Latent Tuberculosis Infection and Tuberculosis Disease</a:t>
            </a:r>
          </a:p>
        </p:txBody>
      </p:sp>
      <p:sp>
        <p:nvSpPr>
          <p:cNvPr id="7" name="Rectangle 6"/>
          <p:cNvSpPr>
            <a:spLocks noGrp="1" noChangeArrowheads="1"/>
          </p:cNvSpPr>
          <p:nvPr>
            <p:ph type="sldNum" sz="quarter" idx="12"/>
          </p:nvPr>
        </p:nvSpPr>
        <p:spPr>
          <a:ln/>
        </p:spPr>
        <p:txBody>
          <a:bodyPr/>
          <a:lstStyle>
            <a:lvl1pPr>
              <a:defRPr/>
            </a:lvl1pPr>
          </a:lstStyle>
          <a:p>
            <a:pPr>
              <a:defRPr/>
            </a:pPr>
            <a:fld id="{1737DB65-540B-40ED-BC93-DD05ACCE03C0}" type="slidenum">
              <a:rPr lang="en-US" altLang="en-US"/>
              <a:pPr>
                <a:defRPr/>
              </a:pPr>
              <a:t>‹#›</a:t>
            </a:fld>
            <a:endParaRPr lang="en-US" altLang="en-US"/>
          </a:p>
        </p:txBody>
      </p:sp>
    </p:spTree>
    <p:extLst>
      <p:ext uri="{BB962C8B-B14F-4D97-AF65-F5344CB8AC3E}">
        <p14:creationId xmlns:p14="http://schemas.microsoft.com/office/powerpoint/2010/main" val="224550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7038"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0" y="6400800"/>
            <a:ext cx="89154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r>
              <a:rPr lang="en-US"/>
              <a:t>Module 4 – Treatment of Latent Tuberculosis Infection and Tuberculosis Disease</a:t>
            </a:r>
          </a:p>
        </p:txBody>
      </p:sp>
      <p:sp>
        <p:nvSpPr>
          <p:cNvPr id="1030" name="Rectangle 6"/>
          <p:cNvSpPr>
            <a:spLocks noGrp="1" noChangeArrowheads="1"/>
          </p:cNvSpPr>
          <p:nvPr>
            <p:ph type="sldNum" sz="quarter" idx="4"/>
          </p:nvPr>
        </p:nvSpPr>
        <p:spPr bwMode="auto">
          <a:xfrm>
            <a:off x="6886575" y="6372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2000">
                <a:solidFill>
                  <a:schemeClr val="tx1"/>
                </a:solidFill>
                <a:latin typeface="Arial" panose="020B0604020202020204" pitchFamily="34" charset="0"/>
              </a:defRPr>
            </a:lvl1pPr>
          </a:lstStyle>
          <a:p>
            <a:pPr>
              <a:defRPr/>
            </a:pPr>
            <a:fld id="{7E215213-AC9E-4990-ADB0-C8E03734244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Lst>
  <p:hf hdr="0" dt="0"/>
  <p:txStyles>
    <p:titleStyle>
      <a:lvl1pPr algn="ctr" rtl="0" eaLnBrk="0" fontAlgn="base" hangingPunct="0">
        <a:spcBef>
          <a:spcPct val="0"/>
        </a:spcBef>
        <a:spcAft>
          <a:spcPct val="0"/>
        </a:spcAft>
        <a:defRPr sz="4000" b="1">
          <a:solidFill>
            <a:srgbClr val="7030A0"/>
          </a:solidFill>
          <a:latin typeface="+mj-lt"/>
          <a:ea typeface="+mj-ea"/>
          <a:cs typeface="+mj-cs"/>
        </a:defRPr>
      </a:lvl1pPr>
      <a:lvl2pPr algn="ctr" rtl="0" eaLnBrk="0" fontAlgn="base" hangingPunct="0">
        <a:spcBef>
          <a:spcPct val="0"/>
        </a:spcBef>
        <a:spcAft>
          <a:spcPct val="0"/>
        </a:spcAft>
        <a:defRPr sz="4000" b="1">
          <a:solidFill>
            <a:srgbClr val="7030A0"/>
          </a:solidFill>
          <a:latin typeface="Arial" charset="0"/>
        </a:defRPr>
      </a:lvl2pPr>
      <a:lvl3pPr algn="ctr" rtl="0" eaLnBrk="0" fontAlgn="base" hangingPunct="0">
        <a:spcBef>
          <a:spcPct val="0"/>
        </a:spcBef>
        <a:spcAft>
          <a:spcPct val="0"/>
        </a:spcAft>
        <a:defRPr sz="4000" b="1">
          <a:solidFill>
            <a:srgbClr val="7030A0"/>
          </a:solidFill>
          <a:latin typeface="Arial" charset="0"/>
        </a:defRPr>
      </a:lvl3pPr>
      <a:lvl4pPr algn="ctr" rtl="0" eaLnBrk="0" fontAlgn="base" hangingPunct="0">
        <a:spcBef>
          <a:spcPct val="0"/>
        </a:spcBef>
        <a:spcAft>
          <a:spcPct val="0"/>
        </a:spcAft>
        <a:defRPr sz="4000" b="1">
          <a:solidFill>
            <a:srgbClr val="7030A0"/>
          </a:solidFill>
          <a:latin typeface="Arial" charset="0"/>
        </a:defRPr>
      </a:lvl4pPr>
      <a:lvl5pPr algn="ctr" rtl="0" eaLnBrk="0" fontAlgn="base" hangingPunct="0">
        <a:spcBef>
          <a:spcPct val="0"/>
        </a:spcBef>
        <a:spcAft>
          <a:spcPct val="0"/>
        </a:spcAft>
        <a:defRPr sz="4000" b="1">
          <a:solidFill>
            <a:srgbClr val="7030A0"/>
          </a:solidFill>
          <a:latin typeface="Arial" charset="0"/>
        </a:defRPr>
      </a:lvl5pPr>
      <a:lvl6pPr marL="457200" algn="ctr" rtl="0" fontAlgn="base">
        <a:spcBef>
          <a:spcPct val="0"/>
        </a:spcBef>
        <a:spcAft>
          <a:spcPct val="0"/>
        </a:spcAft>
        <a:defRPr sz="4000" b="1">
          <a:solidFill>
            <a:srgbClr val="008080"/>
          </a:solidFill>
          <a:latin typeface="Arial" charset="0"/>
        </a:defRPr>
      </a:lvl6pPr>
      <a:lvl7pPr marL="914400" algn="ctr" rtl="0" fontAlgn="base">
        <a:spcBef>
          <a:spcPct val="0"/>
        </a:spcBef>
        <a:spcAft>
          <a:spcPct val="0"/>
        </a:spcAft>
        <a:defRPr sz="4000" b="1">
          <a:solidFill>
            <a:srgbClr val="008080"/>
          </a:solidFill>
          <a:latin typeface="Arial" charset="0"/>
        </a:defRPr>
      </a:lvl7pPr>
      <a:lvl8pPr marL="1371600" algn="ctr" rtl="0" fontAlgn="base">
        <a:spcBef>
          <a:spcPct val="0"/>
        </a:spcBef>
        <a:spcAft>
          <a:spcPct val="0"/>
        </a:spcAft>
        <a:defRPr sz="4000" b="1">
          <a:solidFill>
            <a:srgbClr val="008080"/>
          </a:solidFill>
          <a:latin typeface="Arial" charset="0"/>
        </a:defRPr>
      </a:lvl8pPr>
      <a:lvl9pPr marL="1828800" algn="ctr" rtl="0" fontAlgn="base">
        <a:spcBef>
          <a:spcPct val="0"/>
        </a:spcBef>
        <a:spcAft>
          <a:spcPct val="0"/>
        </a:spcAft>
        <a:defRPr sz="4000" b="1">
          <a:solidFill>
            <a:srgbClr val="008080"/>
          </a:solidFill>
          <a:latin typeface="Arial" charset="0"/>
        </a:defRPr>
      </a:lvl9pPr>
    </p:titleStyle>
    <p:bodyStyle>
      <a:lvl1pPr marL="342900" indent="-342900" algn="l" rtl="0" eaLnBrk="0" fontAlgn="base" hangingPunct="0">
        <a:spcBef>
          <a:spcPct val="20000"/>
        </a:spcBef>
        <a:spcAft>
          <a:spcPct val="0"/>
        </a:spcAft>
        <a:buClr>
          <a:srgbClr val="7030A0"/>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7030A0"/>
        </a:buClr>
        <a:buChar char="–"/>
        <a:defRPr sz="2800" b="1">
          <a:solidFill>
            <a:schemeClr val="tx1"/>
          </a:solidFill>
          <a:latin typeface="+mn-lt"/>
        </a:defRPr>
      </a:lvl2pPr>
      <a:lvl3pPr marL="1143000" indent="-228600" algn="l" rtl="0" eaLnBrk="0" fontAlgn="base" hangingPunct="0">
        <a:spcBef>
          <a:spcPct val="20000"/>
        </a:spcBef>
        <a:spcAft>
          <a:spcPct val="0"/>
        </a:spcAft>
        <a:buClr>
          <a:srgbClr val="7030A0"/>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8080"/>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8080"/>
        </a:buClr>
        <a:buChar char="»"/>
        <a:defRPr sz="2000" b="1">
          <a:solidFill>
            <a:schemeClr val="tx1"/>
          </a:solidFill>
          <a:latin typeface="+mn-lt"/>
        </a:defRPr>
      </a:lvl5pPr>
      <a:lvl6pPr marL="2514600" indent="-228600" algn="l" rtl="0" fontAlgn="base">
        <a:spcBef>
          <a:spcPct val="20000"/>
        </a:spcBef>
        <a:spcAft>
          <a:spcPct val="0"/>
        </a:spcAft>
        <a:buClr>
          <a:srgbClr val="008080"/>
        </a:buClr>
        <a:buChar char="»"/>
        <a:defRPr sz="2000" b="1">
          <a:solidFill>
            <a:schemeClr val="tx1"/>
          </a:solidFill>
          <a:latin typeface="+mn-lt"/>
        </a:defRPr>
      </a:lvl6pPr>
      <a:lvl7pPr marL="2971800" indent="-228600" algn="l" rtl="0" fontAlgn="base">
        <a:spcBef>
          <a:spcPct val="20000"/>
        </a:spcBef>
        <a:spcAft>
          <a:spcPct val="0"/>
        </a:spcAft>
        <a:buClr>
          <a:srgbClr val="008080"/>
        </a:buClr>
        <a:buChar char="»"/>
        <a:defRPr sz="2000" b="1">
          <a:solidFill>
            <a:schemeClr val="tx1"/>
          </a:solidFill>
          <a:latin typeface="+mn-lt"/>
        </a:defRPr>
      </a:lvl7pPr>
      <a:lvl8pPr marL="3429000" indent="-228600" algn="l" rtl="0" fontAlgn="base">
        <a:spcBef>
          <a:spcPct val="20000"/>
        </a:spcBef>
        <a:spcAft>
          <a:spcPct val="0"/>
        </a:spcAft>
        <a:buClr>
          <a:srgbClr val="008080"/>
        </a:buClr>
        <a:buChar char="»"/>
        <a:defRPr sz="2000" b="1">
          <a:solidFill>
            <a:schemeClr val="tx1"/>
          </a:solidFill>
          <a:latin typeface="+mn-lt"/>
        </a:defRPr>
      </a:lvl8pPr>
      <a:lvl9pPr marL="3886200" indent="-228600" algn="l" rtl="0" fontAlgn="base">
        <a:spcBef>
          <a:spcPct val="20000"/>
        </a:spcBef>
        <a:spcAft>
          <a:spcPct val="0"/>
        </a:spcAft>
        <a:buClr>
          <a:srgbClr val="008080"/>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5.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3.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5.xml"/><Relationship Id="rId1" Type="http://schemas.openxmlformats.org/officeDocument/2006/relationships/slideLayout" Target="../slideLayouts/slideLayout15.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hyperlink" Target="http://www.cdc.gov/TB/education/rtmc/default.htm"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820738" y="2546350"/>
            <a:ext cx="1562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endParaRPr>
          </a:p>
        </p:txBody>
      </p:sp>
      <p:sp>
        <p:nvSpPr>
          <p:cNvPr id="6147" name="Text Box 30"/>
          <p:cNvSpPr txBox="1">
            <a:spLocks noChangeArrowheads="1"/>
          </p:cNvSpPr>
          <p:nvPr/>
        </p:nvSpPr>
        <p:spPr bwMode="auto">
          <a:xfrm>
            <a:off x="2667000" y="1339850"/>
            <a:ext cx="526573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4800" i="1">
                <a:solidFill>
                  <a:srgbClr val="532B64"/>
                </a:solidFill>
                <a:latin typeface="Times New Roman" panose="02020603050405020304" pitchFamily="18" charset="0"/>
              </a:rPr>
              <a:t>Self-Study Modules </a:t>
            </a:r>
            <a:br>
              <a:rPr lang="en-US" altLang="en-US" sz="4800" i="1">
                <a:solidFill>
                  <a:srgbClr val="532B64"/>
                </a:solidFill>
                <a:latin typeface="Times New Roman" panose="02020603050405020304" pitchFamily="18" charset="0"/>
              </a:rPr>
            </a:br>
            <a:r>
              <a:rPr lang="en-US" altLang="en-US" sz="4800" i="1">
                <a:solidFill>
                  <a:srgbClr val="532B64"/>
                </a:solidFill>
                <a:latin typeface="Times New Roman" panose="02020603050405020304" pitchFamily="18" charset="0"/>
              </a:rPr>
              <a:t>on Tuberculosis</a:t>
            </a:r>
          </a:p>
        </p:txBody>
      </p:sp>
      <p:sp>
        <p:nvSpPr>
          <p:cNvPr id="6148" name="Text Box 31"/>
          <p:cNvSpPr txBox="1">
            <a:spLocks noChangeArrowheads="1"/>
          </p:cNvSpPr>
          <p:nvPr/>
        </p:nvSpPr>
        <p:spPr bwMode="auto">
          <a:xfrm>
            <a:off x="3429000" y="3303588"/>
            <a:ext cx="5858961"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4400" dirty="0" smtClean="0">
                <a:solidFill>
                  <a:srgbClr val="532B64"/>
                </a:solidFill>
                <a:latin typeface="Times New Roman" panose="02020603050405020304" pitchFamily="18" charset="0"/>
              </a:rPr>
              <a:t>Treatment of Latent </a:t>
            </a:r>
            <a:br>
              <a:rPr lang="en-US" altLang="en-US" sz="4400" dirty="0" smtClean="0">
                <a:solidFill>
                  <a:srgbClr val="532B64"/>
                </a:solidFill>
                <a:latin typeface="Times New Roman" panose="02020603050405020304" pitchFamily="18" charset="0"/>
              </a:rPr>
            </a:br>
            <a:r>
              <a:rPr lang="en-US" altLang="en-US" sz="4400" dirty="0" smtClean="0">
                <a:solidFill>
                  <a:srgbClr val="532B64"/>
                </a:solidFill>
                <a:latin typeface="Times New Roman" panose="02020603050405020304" pitchFamily="18" charset="0"/>
              </a:rPr>
              <a:t>Tuberculosis Infection and Tuberculosis</a:t>
            </a:r>
          </a:p>
          <a:p>
            <a:pPr eaLnBrk="1" hangingPunct="1">
              <a:spcBef>
                <a:spcPct val="0"/>
              </a:spcBef>
              <a:buClrTx/>
              <a:buFontTx/>
              <a:buNone/>
            </a:pPr>
            <a:r>
              <a:rPr lang="en-US" altLang="en-US" sz="4400" dirty="0" smtClean="0">
                <a:solidFill>
                  <a:srgbClr val="532B64"/>
                </a:solidFill>
                <a:latin typeface="Times New Roman" panose="02020603050405020304" pitchFamily="18" charset="0"/>
              </a:rPr>
              <a:t>Disease </a:t>
            </a:r>
          </a:p>
        </p:txBody>
      </p:sp>
      <p:sp>
        <p:nvSpPr>
          <p:cNvPr id="6149"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pic>
        <p:nvPicPr>
          <p:cNvPr id="2" name="Picture 1"/>
          <p:cNvPicPr>
            <a:picLocks noChangeAspect="1"/>
          </p:cNvPicPr>
          <p:nvPr/>
        </p:nvPicPr>
        <p:blipFill>
          <a:blip r:embed="rId3"/>
          <a:stretch>
            <a:fillRect/>
          </a:stretch>
        </p:blipFill>
        <p:spPr>
          <a:xfrm>
            <a:off x="840791" y="3299577"/>
            <a:ext cx="2447463" cy="2660904"/>
          </a:xfrm>
          <a:prstGeom prst="rect">
            <a:avLst/>
          </a:prstGeom>
        </p:spPr>
      </p:pic>
    </p:spTree>
    <p:extLst>
      <p:ext uri="{BB962C8B-B14F-4D97-AF65-F5344CB8AC3E}">
        <p14:creationId xmlns:p14="http://schemas.microsoft.com/office/powerpoint/2010/main" val="2287372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45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E0E2C6A-ED84-45F4-B3F7-C5794DB84832}" type="slidenum">
              <a:rPr lang="en-US" altLang="en-US" sz="2000" smtClean="0"/>
              <a:pPr>
                <a:spcBef>
                  <a:spcPct val="0"/>
                </a:spcBef>
                <a:buClrTx/>
                <a:buFontTx/>
                <a:buNone/>
              </a:pPr>
              <a:t>10</a:t>
            </a:fld>
            <a:endParaRPr lang="en-US" altLang="en-US" sz="2000" smtClean="0"/>
          </a:p>
        </p:txBody>
      </p:sp>
      <p:sp>
        <p:nvSpPr>
          <p:cNvPr id="24580" name="Rectangle 3"/>
          <p:cNvSpPr>
            <a:spLocks noGrp="1" noChangeArrowheads="1"/>
          </p:cNvSpPr>
          <p:nvPr>
            <p:ph type="body" idx="1"/>
          </p:nvPr>
        </p:nvSpPr>
        <p:spPr>
          <a:xfrm>
            <a:off x="76200" y="990600"/>
            <a:ext cx="8915400" cy="5410200"/>
          </a:xfrm>
        </p:spPr>
        <p:txBody>
          <a:bodyPr/>
          <a:lstStyle/>
          <a:p>
            <a:pPr eaLnBrk="1" hangingPunct="1"/>
            <a:r>
              <a:rPr lang="en-US" altLang="en-US" sz="2800" dirty="0" smtClean="0"/>
              <a:t>High-priority groups for LTBI treatment if positive</a:t>
            </a:r>
            <a:r>
              <a:rPr lang="en-US" altLang="en-US" sz="2800" i="1" dirty="0" smtClean="0"/>
              <a:t> </a:t>
            </a:r>
            <a:r>
              <a:rPr lang="en-US" altLang="en-US" sz="2800" dirty="0" smtClean="0"/>
              <a:t>IGRA or TST result of  </a:t>
            </a:r>
            <a:r>
              <a:rPr lang="en-US" altLang="en-US" sz="2800" u="sng" dirty="0" smtClean="0"/>
              <a:t>&gt;</a:t>
            </a:r>
            <a:r>
              <a:rPr lang="en-US" altLang="en-US" sz="2800" dirty="0" smtClean="0"/>
              <a:t> 10 mm (cont.):</a:t>
            </a:r>
          </a:p>
          <a:p>
            <a:pPr eaLnBrk="1" hangingPunct="1">
              <a:buFontTx/>
              <a:buNone/>
            </a:pPr>
            <a:endParaRPr lang="en-US" altLang="en-US" sz="2800" u="sng" dirty="0" smtClean="0"/>
          </a:p>
          <a:p>
            <a:pPr lvl="1" eaLnBrk="1" hangingPunct="1"/>
            <a:r>
              <a:rPr lang="en-US" altLang="en-US" dirty="0" smtClean="0"/>
              <a:t>People with medical conditions that increase risk of TB disease</a:t>
            </a:r>
          </a:p>
          <a:p>
            <a:pPr lvl="1" eaLnBrk="1" hangingPunct="1"/>
            <a:endParaRPr lang="en-US" altLang="en-US" sz="2000" dirty="0" smtClean="0"/>
          </a:p>
          <a:p>
            <a:pPr lvl="1" eaLnBrk="1" hangingPunct="1"/>
            <a:r>
              <a:rPr lang="en-US" altLang="en-US" dirty="0" smtClean="0"/>
              <a:t>Children younger than 5 years of age</a:t>
            </a:r>
          </a:p>
          <a:p>
            <a:pPr lvl="1" eaLnBrk="1" hangingPunct="1"/>
            <a:endParaRPr lang="en-US" altLang="en-US" sz="2000" dirty="0" smtClean="0"/>
          </a:p>
          <a:p>
            <a:pPr lvl="1" eaLnBrk="1" hangingPunct="1"/>
            <a:r>
              <a:rPr lang="en-US" altLang="en-US" dirty="0" smtClean="0"/>
              <a:t>Infants, children, and adolescents exposed to adults in high-risk groups</a:t>
            </a:r>
          </a:p>
        </p:txBody>
      </p:sp>
      <p:sp>
        <p:nvSpPr>
          <p:cNvPr id="24581" name="Rectangle 4"/>
          <p:cNvSpPr>
            <a:spLocks noGrp="1" noChangeArrowheads="1"/>
          </p:cNvSpPr>
          <p:nvPr>
            <p:ph type="title"/>
          </p:nvPr>
        </p:nvSpPr>
        <p:spPr>
          <a:xfrm>
            <a:off x="0" y="0"/>
            <a:ext cx="9144000" cy="762000"/>
          </a:xfrm>
          <a:noFill/>
        </p:spPr>
        <p:txBody>
          <a:bodyPr/>
          <a:lstStyle/>
          <a:p>
            <a:pPr eaLnBrk="1" hangingPunct="1"/>
            <a:r>
              <a:rPr lang="en-US" altLang="en-US" dirty="0" smtClean="0">
                <a:solidFill>
                  <a:srgbClr val="532B64"/>
                </a:solidFill>
              </a:rPr>
              <a:t>High Priority for LTBI Treatment (3)</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14CB7F8-B71E-4806-8B7D-B3EEFC325B59}" type="slidenum">
              <a:rPr lang="en-US" altLang="en-US" sz="2000" smtClean="0"/>
              <a:pPr>
                <a:spcBef>
                  <a:spcPct val="0"/>
                </a:spcBef>
                <a:buClrTx/>
                <a:buFontTx/>
                <a:buNone/>
              </a:pPr>
              <a:t>100</a:t>
            </a:fld>
            <a:endParaRPr lang="en-US" altLang="en-US" sz="2000" smtClean="0"/>
          </a:p>
        </p:txBody>
      </p:sp>
      <p:sp>
        <p:nvSpPr>
          <p:cNvPr id="214019" name="Rectangle 2"/>
          <p:cNvSpPr>
            <a:spLocks noGrp="1" noChangeArrowheads="1"/>
          </p:cNvSpPr>
          <p:nvPr>
            <p:ph type="ctrTitle"/>
          </p:nvPr>
        </p:nvSpPr>
        <p:spPr>
          <a:xfrm>
            <a:off x="0" y="1371600"/>
            <a:ext cx="9067800" cy="3124200"/>
          </a:xfrm>
        </p:spPr>
        <p:txBody>
          <a:bodyPr/>
          <a:lstStyle/>
          <a:p>
            <a:pPr eaLnBrk="1" hangingPunct="1"/>
            <a:r>
              <a:rPr lang="en-US" altLang="en-US" dirty="0" smtClean="0">
                <a:solidFill>
                  <a:srgbClr val="532B64"/>
                </a:solidFill>
              </a:rPr>
              <a:t>Treatment of TB Disease</a:t>
            </a:r>
            <a:br>
              <a:rPr lang="en-US" altLang="en-US" dirty="0" smtClean="0">
                <a:solidFill>
                  <a:srgbClr val="532B64"/>
                </a:solidFill>
              </a:rPr>
            </a:br>
            <a:r>
              <a:rPr lang="en-US" altLang="en-US" sz="1600" dirty="0" smtClean="0">
                <a:solidFill>
                  <a:srgbClr val="532B64"/>
                </a:solidFill>
              </a:rPr>
              <a:t/>
            </a:r>
            <a:br>
              <a:rPr lang="en-US" altLang="en-US" sz="1600" dirty="0" smtClean="0">
                <a:solidFill>
                  <a:srgbClr val="532B64"/>
                </a:solidFill>
              </a:rPr>
            </a:br>
            <a:r>
              <a:rPr lang="en-US" altLang="en-US" sz="4000" dirty="0" smtClean="0">
                <a:solidFill>
                  <a:srgbClr val="532B64"/>
                </a:solidFill>
              </a:rPr>
              <a:t>Treatment and Monitoring Plan and Adverse Reactions</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160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29D53F0-56E5-4CEE-A121-DE30538391CF}" type="slidenum">
              <a:rPr lang="en-US" altLang="en-US" sz="2000" smtClean="0"/>
              <a:pPr>
                <a:spcBef>
                  <a:spcPct val="0"/>
                </a:spcBef>
                <a:buClrTx/>
                <a:buFontTx/>
                <a:buNone/>
              </a:pPr>
              <a:t>101</a:t>
            </a:fld>
            <a:endParaRPr lang="en-US" altLang="en-US" sz="2000" smtClean="0"/>
          </a:p>
        </p:txBody>
      </p:sp>
      <p:sp>
        <p:nvSpPr>
          <p:cNvPr id="216068" name="Rectangle 2"/>
          <p:cNvSpPr>
            <a:spLocks noGrp="1" noChangeArrowheads="1"/>
          </p:cNvSpPr>
          <p:nvPr>
            <p:ph type="body" idx="1"/>
          </p:nvPr>
        </p:nvSpPr>
        <p:spPr>
          <a:xfrm>
            <a:off x="228600" y="1265237"/>
            <a:ext cx="8915400" cy="5516563"/>
          </a:xfrm>
        </p:spPr>
        <p:txBody>
          <a:bodyPr/>
          <a:lstStyle/>
          <a:p>
            <a:pPr eaLnBrk="1" hangingPunct="1">
              <a:lnSpc>
                <a:spcPct val="90000"/>
              </a:lnSpc>
            </a:pPr>
            <a:r>
              <a:rPr lang="en-US" altLang="en-US" sz="2800" dirty="0" smtClean="0"/>
              <a:t>Every TB patient should have a specific treatment and monitoring plan developed in collaboration with local health department</a:t>
            </a:r>
          </a:p>
          <a:p>
            <a:pPr eaLnBrk="1" hangingPunct="1">
              <a:lnSpc>
                <a:spcPct val="90000"/>
              </a:lnSpc>
            </a:pPr>
            <a:endParaRPr lang="en-US" altLang="en-US" sz="1600" dirty="0" smtClean="0"/>
          </a:p>
          <a:p>
            <a:pPr eaLnBrk="1" hangingPunct="1">
              <a:lnSpc>
                <a:spcPct val="90000"/>
              </a:lnSpc>
            </a:pPr>
            <a:r>
              <a:rPr lang="en-US" altLang="en-US" sz="2800" dirty="0" smtClean="0"/>
              <a:t>Plan should include:</a:t>
            </a:r>
          </a:p>
          <a:p>
            <a:pPr eaLnBrk="1" hangingPunct="1">
              <a:lnSpc>
                <a:spcPct val="90000"/>
              </a:lnSpc>
            </a:pPr>
            <a:endParaRPr lang="en-US" altLang="en-US" sz="800" dirty="0" smtClean="0"/>
          </a:p>
          <a:p>
            <a:pPr lvl="1" eaLnBrk="1" hangingPunct="1">
              <a:lnSpc>
                <a:spcPct val="90000"/>
              </a:lnSpc>
            </a:pPr>
            <a:r>
              <a:rPr lang="en-US" altLang="en-US" dirty="0" smtClean="0"/>
              <a:t>Description of treatment regimen</a:t>
            </a:r>
          </a:p>
          <a:p>
            <a:pPr lvl="1" eaLnBrk="1" hangingPunct="1">
              <a:lnSpc>
                <a:spcPct val="90000"/>
              </a:lnSpc>
            </a:pPr>
            <a:endParaRPr lang="en-US" altLang="en-US" sz="1600" dirty="0" smtClean="0"/>
          </a:p>
          <a:p>
            <a:pPr lvl="1" eaLnBrk="1" hangingPunct="1">
              <a:lnSpc>
                <a:spcPct val="90000"/>
              </a:lnSpc>
            </a:pPr>
            <a:r>
              <a:rPr lang="en-US" altLang="en-US" dirty="0" smtClean="0"/>
              <a:t>Methods of:</a:t>
            </a:r>
          </a:p>
          <a:p>
            <a:pPr lvl="2" eaLnBrk="1" hangingPunct="1">
              <a:lnSpc>
                <a:spcPct val="90000"/>
              </a:lnSpc>
            </a:pPr>
            <a:r>
              <a:rPr lang="en-US" altLang="en-US" sz="2800" dirty="0" smtClean="0"/>
              <a:t>Monitoring for adverse reactions</a:t>
            </a:r>
          </a:p>
          <a:p>
            <a:pPr lvl="2" eaLnBrk="1" hangingPunct="1">
              <a:lnSpc>
                <a:spcPct val="90000"/>
              </a:lnSpc>
            </a:pPr>
            <a:r>
              <a:rPr lang="en-US" altLang="en-US" sz="2800" dirty="0" smtClean="0"/>
              <a:t>Assessing and ensuring adherence to treatment</a:t>
            </a:r>
          </a:p>
          <a:p>
            <a:pPr lvl="2" eaLnBrk="1" hangingPunct="1">
              <a:lnSpc>
                <a:spcPct val="90000"/>
              </a:lnSpc>
            </a:pPr>
            <a:r>
              <a:rPr lang="en-US" altLang="en-US" sz="2800" dirty="0" smtClean="0"/>
              <a:t>Evaluating treatment response</a:t>
            </a:r>
          </a:p>
        </p:txBody>
      </p:sp>
      <p:sp>
        <p:nvSpPr>
          <p:cNvPr id="216069" name="Rectangle 3"/>
          <p:cNvSpPr>
            <a:spLocks noGrp="1" noChangeArrowheads="1"/>
          </p:cNvSpPr>
          <p:nvPr>
            <p:ph type="title"/>
          </p:nvPr>
        </p:nvSpPr>
        <p:spPr>
          <a:xfrm>
            <a:off x="381000" y="152400"/>
            <a:ext cx="8229600" cy="990600"/>
          </a:xfrm>
          <a:noFill/>
        </p:spPr>
        <p:txBody>
          <a:bodyPr/>
          <a:lstStyle/>
          <a:p>
            <a:pPr eaLnBrk="1" hangingPunct="1"/>
            <a:r>
              <a:rPr lang="en-US" altLang="en-US" dirty="0" smtClean="0"/>
              <a:t>Treatment and Monitoring Plan</a:t>
            </a:r>
            <a:br>
              <a:rPr lang="en-US" altLang="en-US" dirty="0" smtClean="0"/>
            </a:br>
            <a:r>
              <a:rPr lang="en-US" altLang="en-US" sz="3200" dirty="0" smtClean="0"/>
              <a:t>TB Disease</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1811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63650FC-03AD-4CD8-98BC-08C70C0E6961}" type="slidenum">
              <a:rPr lang="en-US" altLang="en-US" sz="2000" smtClean="0"/>
              <a:pPr>
                <a:spcBef>
                  <a:spcPct val="0"/>
                </a:spcBef>
                <a:buClrTx/>
                <a:buFontTx/>
                <a:buNone/>
              </a:pPr>
              <a:t>102</a:t>
            </a:fld>
            <a:endParaRPr lang="en-US" altLang="en-US" sz="2000" smtClean="0"/>
          </a:p>
        </p:txBody>
      </p:sp>
      <p:sp>
        <p:nvSpPr>
          <p:cNvPr id="218116" name="Rectangle 2"/>
          <p:cNvSpPr>
            <a:spLocks noGrp="1" noChangeArrowheads="1"/>
          </p:cNvSpPr>
          <p:nvPr>
            <p:ph type="body" idx="1"/>
          </p:nvPr>
        </p:nvSpPr>
        <p:spPr>
          <a:xfrm>
            <a:off x="533400" y="1447800"/>
            <a:ext cx="8229600" cy="3810000"/>
          </a:xfrm>
        </p:spPr>
        <p:txBody>
          <a:bodyPr/>
          <a:lstStyle/>
          <a:p>
            <a:pPr eaLnBrk="1" hangingPunct="1">
              <a:lnSpc>
                <a:spcPct val="90000"/>
              </a:lnSpc>
            </a:pPr>
            <a:r>
              <a:rPr lang="en-US" altLang="en-US" sz="2800" dirty="0" smtClean="0"/>
              <a:t>Before starting treatment for TB disease, patients should have baseline blood and vision tests to detect problems that may complicate treatment</a:t>
            </a:r>
          </a:p>
          <a:p>
            <a:pPr eaLnBrk="1" hangingPunct="1">
              <a:lnSpc>
                <a:spcPct val="90000"/>
              </a:lnSpc>
            </a:pPr>
            <a:endParaRPr lang="en-US" altLang="en-US" sz="2800" dirty="0" smtClean="0"/>
          </a:p>
          <a:p>
            <a:pPr lvl="1" eaLnBrk="1" hangingPunct="1">
              <a:lnSpc>
                <a:spcPct val="90000"/>
              </a:lnSpc>
            </a:pPr>
            <a:r>
              <a:rPr lang="en-US" altLang="en-US" dirty="0"/>
              <a:t>For example, patients who </a:t>
            </a:r>
            <a:r>
              <a:rPr lang="en-US" altLang="en-US" dirty="0" smtClean="0"/>
              <a:t>are taking </a:t>
            </a:r>
            <a:r>
              <a:rPr lang="en-US" altLang="en-US" dirty="0"/>
              <a:t>ethambutol should have baseline visual acuity </a:t>
            </a:r>
            <a:r>
              <a:rPr lang="en-US" altLang="en-US" dirty="0" smtClean="0"/>
              <a:t>testing and </a:t>
            </a:r>
            <a:r>
              <a:rPr lang="en-US" altLang="en-US" dirty="0"/>
              <a:t>testing of color </a:t>
            </a:r>
            <a:r>
              <a:rPr lang="en-US" altLang="en-US" dirty="0" smtClean="0"/>
              <a:t>discrimination</a:t>
            </a:r>
            <a:endParaRPr lang="en-US" altLang="en-US" dirty="0"/>
          </a:p>
          <a:p>
            <a:pPr eaLnBrk="1" hangingPunct="1">
              <a:lnSpc>
                <a:spcPct val="90000"/>
              </a:lnSpc>
            </a:pPr>
            <a:endParaRPr lang="en-US" altLang="en-US" sz="2800" dirty="0" smtClean="0"/>
          </a:p>
          <a:p>
            <a:pPr eaLnBrk="1" hangingPunct="1">
              <a:lnSpc>
                <a:spcPct val="90000"/>
              </a:lnSpc>
            </a:pPr>
            <a:endParaRPr lang="en-US" altLang="en-US" sz="2800" dirty="0" smtClean="0"/>
          </a:p>
        </p:txBody>
      </p:sp>
      <p:sp>
        <p:nvSpPr>
          <p:cNvPr id="218117" name="Rectangle 3"/>
          <p:cNvSpPr>
            <a:spLocks noGrp="1" noChangeArrowheads="1"/>
          </p:cNvSpPr>
          <p:nvPr>
            <p:ph type="title"/>
          </p:nvPr>
        </p:nvSpPr>
        <p:spPr>
          <a:xfrm>
            <a:off x="12700" y="0"/>
            <a:ext cx="9144000" cy="1281113"/>
          </a:xfrm>
          <a:noFill/>
        </p:spPr>
        <p:txBody>
          <a:bodyPr/>
          <a:lstStyle/>
          <a:p>
            <a:pPr eaLnBrk="1" hangingPunct="1"/>
            <a:r>
              <a:rPr lang="en-US" altLang="en-US" dirty="0" smtClean="0"/>
              <a:t>Monitoring Adverse Reactions (1</a:t>
            </a:r>
            <a:r>
              <a:rPr lang="en-US" altLang="en-US" dirty="0"/>
              <a:t>)</a:t>
            </a:r>
            <a:br>
              <a:rPr lang="en-US" altLang="en-US" dirty="0"/>
            </a:br>
            <a:r>
              <a:rPr lang="en-US" altLang="en-US" sz="3200" dirty="0"/>
              <a:t>TB Disease</a:t>
            </a:r>
            <a:endParaRPr lang="en-US" altLang="en-US" sz="3200"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2016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52DA11B-6FE5-451E-AACD-E6BF2953C0E8}" type="slidenum">
              <a:rPr lang="en-US" altLang="en-US" sz="2000" smtClean="0"/>
              <a:pPr>
                <a:spcBef>
                  <a:spcPct val="0"/>
                </a:spcBef>
                <a:buClrTx/>
                <a:buFontTx/>
                <a:buNone/>
              </a:pPr>
              <a:t>103</a:t>
            </a:fld>
            <a:endParaRPr lang="en-US" altLang="en-US" sz="2000" smtClean="0"/>
          </a:p>
        </p:txBody>
      </p:sp>
      <p:sp>
        <p:nvSpPr>
          <p:cNvPr id="220164" name="Rectangle 2"/>
          <p:cNvSpPr>
            <a:spLocks noGrp="1" noChangeArrowheads="1"/>
          </p:cNvSpPr>
          <p:nvPr>
            <p:ph type="title"/>
          </p:nvPr>
        </p:nvSpPr>
        <p:spPr>
          <a:xfrm>
            <a:off x="427038" y="0"/>
            <a:ext cx="8412162" cy="1219200"/>
          </a:xfrm>
        </p:spPr>
        <p:txBody>
          <a:bodyPr/>
          <a:lstStyle/>
          <a:p>
            <a:pPr eaLnBrk="1" hangingPunct="1"/>
            <a:r>
              <a:rPr lang="en-US" altLang="en-US" dirty="0" smtClean="0"/>
              <a:t>Monitoring Adverse Reactions (2</a:t>
            </a:r>
            <a:r>
              <a:rPr lang="en-US" altLang="en-US" dirty="0"/>
              <a:t>)</a:t>
            </a:r>
            <a:br>
              <a:rPr lang="en-US" altLang="en-US" dirty="0"/>
            </a:br>
            <a:r>
              <a:rPr lang="en-US" altLang="en-US" sz="3200" dirty="0"/>
              <a:t>TB Disease</a:t>
            </a:r>
            <a:endParaRPr lang="en-US" altLang="en-US" sz="3200" dirty="0" smtClean="0"/>
          </a:p>
        </p:txBody>
      </p:sp>
      <p:sp>
        <p:nvSpPr>
          <p:cNvPr id="220165" name="Rectangle 3"/>
          <p:cNvSpPr>
            <a:spLocks noGrp="1" noChangeArrowheads="1"/>
          </p:cNvSpPr>
          <p:nvPr>
            <p:ph type="body" idx="1"/>
          </p:nvPr>
        </p:nvSpPr>
        <p:spPr>
          <a:xfrm>
            <a:off x="228600" y="1371600"/>
            <a:ext cx="8686800" cy="4800600"/>
          </a:xfrm>
        </p:spPr>
        <p:txBody>
          <a:bodyPr/>
          <a:lstStyle/>
          <a:p>
            <a:pPr eaLnBrk="1" hangingPunct="1"/>
            <a:r>
              <a:rPr lang="en-US" altLang="en-US" sz="2800" dirty="0" smtClean="0"/>
              <a:t>Follow-up tests should be done periodically if:</a:t>
            </a:r>
          </a:p>
          <a:p>
            <a:pPr eaLnBrk="1" hangingPunct="1"/>
            <a:endParaRPr lang="en-US" altLang="en-US" sz="2000" dirty="0" smtClean="0"/>
          </a:p>
          <a:p>
            <a:pPr lvl="1" eaLnBrk="1" hangingPunct="1"/>
            <a:r>
              <a:rPr lang="en-US" altLang="en-US" dirty="0" smtClean="0"/>
              <a:t>Results of baseline tests indicate abnormalities</a:t>
            </a:r>
          </a:p>
          <a:p>
            <a:pPr lvl="1" eaLnBrk="1" hangingPunct="1"/>
            <a:endParaRPr lang="en-US" altLang="en-US" sz="2000" dirty="0" smtClean="0"/>
          </a:p>
          <a:p>
            <a:pPr lvl="1" eaLnBrk="1" hangingPunct="1"/>
            <a:r>
              <a:rPr lang="en-US" altLang="en-US" dirty="0" smtClean="0"/>
              <a:t>Patient has symptoms that may be due to adverse reactions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2221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C823D87-55CB-445E-BD1D-66BCB48F9321}" type="slidenum">
              <a:rPr lang="en-US" altLang="en-US" sz="2000" smtClean="0"/>
              <a:pPr>
                <a:spcBef>
                  <a:spcPct val="0"/>
                </a:spcBef>
                <a:buClrTx/>
                <a:buFontTx/>
                <a:buNone/>
              </a:pPr>
              <a:t>104</a:t>
            </a:fld>
            <a:endParaRPr lang="en-US" altLang="en-US" sz="2000" smtClean="0"/>
          </a:p>
        </p:txBody>
      </p:sp>
      <p:sp>
        <p:nvSpPr>
          <p:cNvPr id="222212" name="Rectangle 2"/>
          <p:cNvSpPr>
            <a:spLocks noGrp="1" noChangeArrowheads="1"/>
          </p:cNvSpPr>
          <p:nvPr>
            <p:ph type="body" idx="1"/>
          </p:nvPr>
        </p:nvSpPr>
        <p:spPr>
          <a:xfrm>
            <a:off x="457200" y="1341437"/>
            <a:ext cx="8458200" cy="4754563"/>
          </a:xfrm>
        </p:spPr>
        <p:txBody>
          <a:bodyPr/>
          <a:lstStyle/>
          <a:p>
            <a:pPr eaLnBrk="1" hangingPunct="1"/>
            <a:r>
              <a:rPr lang="en-US" altLang="en-US" sz="2800" dirty="0" smtClean="0"/>
              <a:t>Patients should be educated about symptoms caused by adverse reactions to drugs</a:t>
            </a:r>
          </a:p>
          <a:p>
            <a:pPr eaLnBrk="1" hangingPunct="1"/>
            <a:endParaRPr lang="en-US" altLang="en-US" sz="2800" dirty="0" smtClean="0"/>
          </a:p>
          <a:p>
            <a:pPr eaLnBrk="1" hangingPunct="1"/>
            <a:r>
              <a:rPr lang="en-US" altLang="en-US" sz="2800" dirty="0" smtClean="0"/>
              <a:t>Patients should be seen by clinician at least monthly during treatment and evaluated for possible adverse reactions</a:t>
            </a:r>
          </a:p>
          <a:p>
            <a:pPr lvl="1" eaLnBrk="1" hangingPunct="1"/>
            <a:endParaRPr lang="en-US" altLang="en-US" dirty="0" smtClean="0"/>
          </a:p>
          <a:p>
            <a:pPr eaLnBrk="1" hangingPunct="1"/>
            <a:r>
              <a:rPr lang="en-US" altLang="en-US" sz="2800" dirty="0" smtClean="0"/>
              <a:t>Public health workers who have regular contact with patients should ask about adverse reactions to treatment</a:t>
            </a:r>
          </a:p>
        </p:txBody>
      </p:sp>
      <p:sp>
        <p:nvSpPr>
          <p:cNvPr id="222213" name="Rectangle 3"/>
          <p:cNvSpPr>
            <a:spLocks noGrp="1" noChangeArrowheads="1"/>
          </p:cNvSpPr>
          <p:nvPr>
            <p:ph type="title"/>
          </p:nvPr>
        </p:nvSpPr>
        <p:spPr>
          <a:xfrm>
            <a:off x="-76200" y="0"/>
            <a:ext cx="9220200" cy="1204913"/>
          </a:xfrm>
          <a:noFill/>
        </p:spPr>
        <p:txBody>
          <a:bodyPr/>
          <a:lstStyle/>
          <a:p>
            <a:pPr eaLnBrk="1" hangingPunct="1"/>
            <a:r>
              <a:rPr lang="en-US" altLang="en-US" dirty="0" smtClean="0"/>
              <a:t>Monitoring Adverse Reactions (3</a:t>
            </a:r>
            <a:r>
              <a:rPr lang="en-US" altLang="en-US" dirty="0"/>
              <a:t>)</a:t>
            </a:r>
            <a:br>
              <a:rPr lang="en-US" altLang="en-US" dirty="0"/>
            </a:br>
            <a:r>
              <a:rPr lang="en-US" altLang="en-US" sz="3200" dirty="0"/>
              <a:t>TB Disease</a:t>
            </a:r>
            <a:endParaRPr lang="en-US" altLang="en-US" sz="3200"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4 – Treatment of Latent Tuberculosis Infection and Tuberculosis Disease</a:t>
            </a:r>
          </a:p>
        </p:txBody>
      </p:sp>
      <p:sp>
        <p:nvSpPr>
          <p:cNvPr id="22425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BDFE277-C37C-4504-BEF2-4C5D2A59EB8C}" type="slidenum">
              <a:rPr lang="en-US" altLang="en-US" sz="2000" smtClean="0"/>
              <a:pPr>
                <a:spcBef>
                  <a:spcPct val="0"/>
                </a:spcBef>
                <a:buClrTx/>
                <a:buFontTx/>
                <a:buNone/>
              </a:pPr>
              <a:t>105</a:t>
            </a:fld>
            <a:endParaRPr lang="en-US" altLang="en-US" sz="2000" smtClean="0"/>
          </a:p>
        </p:txBody>
      </p:sp>
      <p:sp>
        <p:nvSpPr>
          <p:cNvPr id="224260" name="Rectangle 3"/>
          <p:cNvSpPr>
            <a:spLocks noGrp="1" noChangeArrowheads="1"/>
          </p:cNvSpPr>
          <p:nvPr>
            <p:ph type="title"/>
          </p:nvPr>
        </p:nvSpPr>
        <p:spPr>
          <a:xfrm>
            <a:off x="0" y="0"/>
            <a:ext cx="9144000" cy="1219200"/>
          </a:xfrm>
          <a:noFill/>
        </p:spPr>
        <p:txBody>
          <a:bodyPr/>
          <a:lstStyle/>
          <a:p>
            <a:pPr eaLnBrk="1" hangingPunct="1"/>
            <a:r>
              <a:rPr lang="en-US" altLang="en-US" dirty="0" smtClean="0"/>
              <a:t>Monitoring Adverse Reactions (4</a:t>
            </a:r>
            <a:r>
              <a:rPr lang="en-US" altLang="en-US" dirty="0"/>
              <a:t>)</a:t>
            </a:r>
            <a:br>
              <a:rPr lang="en-US" altLang="en-US" dirty="0"/>
            </a:br>
            <a:r>
              <a:rPr lang="en-US" altLang="en-US" sz="3200" dirty="0"/>
              <a:t>TB Disease</a:t>
            </a:r>
            <a:endParaRPr lang="en-US" altLang="en-US" sz="3200" dirty="0" smtClean="0"/>
          </a:p>
        </p:txBody>
      </p:sp>
      <p:sp>
        <p:nvSpPr>
          <p:cNvPr id="224261" name="Rectangle 2"/>
          <p:cNvSpPr>
            <a:spLocks noGrp="1" noChangeArrowheads="1"/>
          </p:cNvSpPr>
          <p:nvPr>
            <p:ph type="body" sz="half" idx="1"/>
          </p:nvPr>
        </p:nvSpPr>
        <p:spPr>
          <a:xfrm>
            <a:off x="152400" y="1219200"/>
            <a:ext cx="4495800" cy="5105400"/>
          </a:xfrm>
        </p:spPr>
        <p:txBody>
          <a:bodyPr/>
          <a:lstStyle/>
          <a:p>
            <a:pPr eaLnBrk="1" hangingPunct="1"/>
            <a:r>
              <a:rPr lang="en-US" altLang="en-US" sz="2800" dirty="0" smtClean="0"/>
              <a:t>If patient has symptoms of a serious adverse reaction, HCWs should:</a:t>
            </a:r>
          </a:p>
          <a:p>
            <a:pPr eaLnBrk="1" hangingPunct="1"/>
            <a:endParaRPr lang="en-US" altLang="en-US" sz="800" dirty="0" smtClean="0"/>
          </a:p>
          <a:p>
            <a:pPr lvl="1" eaLnBrk="1" hangingPunct="1"/>
            <a:r>
              <a:rPr lang="en-US" altLang="en-US" sz="2400" dirty="0" smtClean="0"/>
              <a:t>Instruct patient to stop medication</a:t>
            </a:r>
            <a:endParaRPr lang="en-US" altLang="en-US" sz="800" dirty="0" smtClean="0"/>
          </a:p>
          <a:p>
            <a:pPr lvl="1" eaLnBrk="1" hangingPunct="1"/>
            <a:endParaRPr lang="en-US" altLang="en-US" sz="800" dirty="0" smtClean="0"/>
          </a:p>
          <a:p>
            <a:pPr lvl="1" eaLnBrk="1" hangingPunct="1"/>
            <a:r>
              <a:rPr lang="en-US" altLang="en-US" sz="2400" dirty="0" smtClean="0"/>
              <a:t>Report situation to clinician and arrange for medical evaluation</a:t>
            </a:r>
            <a:endParaRPr lang="en-US" altLang="en-US" sz="1400" dirty="0" smtClean="0"/>
          </a:p>
          <a:p>
            <a:pPr lvl="1" eaLnBrk="1" hangingPunct="1"/>
            <a:endParaRPr lang="en-US" altLang="en-US" sz="800" dirty="0" smtClean="0"/>
          </a:p>
          <a:p>
            <a:pPr lvl="1" eaLnBrk="1" hangingPunct="1"/>
            <a:r>
              <a:rPr lang="en-US" altLang="en-US" sz="2400" dirty="0" smtClean="0"/>
              <a:t>Note symptoms on the patient’s form</a:t>
            </a:r>
          </a:p>
        </p:txBody>
      </p:sp>
      <p:pic>
        <p:nvPicPr>
          <p:cNvPr id="224262" name="Picture 5" descr="IMG_2978"/>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2082800"/>
            <a:ext cx="4191000" cy="2946400"/>
          </a:xfrm>
          <a:noFill/>
        </p:spPr>
      </p:pic>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ooter Placeholder 4"/>
          <p:cNvSpPr>
            <a:spLocks noGrp="1"/>
          </p:cNvSpPr>
          <p:nvPr>
            <p:ph type="ftr" sz="quarter" idx="11"/>
          </p:nvPr>
        </p:nvSpPr>
        <p:spPr/>
        <p:txBody>
          <a:bodyPr/>
          <a:lstStyle/>
          <a:p>
            <a:pPr>
              <a:defRPr/>
            </a:pPr>
            <a:r>
              <a:rPr lang="en-US"/>
              <a:t>Module 4 – Treatment of Latent Tuberculosis Infection and Tuberculosis Disease</a:t>
            </a:r>
          </a:p>
        </p:txBody>
      </p:sp>
      <p:sp>
        <p:nvSpPr>
          <p:cNvPr id="226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42CF6F4-8FD1-4244-9D12-1EA909178872}" type="slidenum">
              <a:rPr lang="en-US" altLang="en-US" sz="2000" smtClean="0"/>
              <a:pPr>
                <a:spcBef>
                  <a:spcPct val="0"/>
                </a:spcBef>
                <a:buClrTx/>
                <a:buFontTx/>
                <a:buNone/>
              </a:pPr>
              <a:t>106</a:t>
            </a:fld>
            <a:endParaRPr lang="en-US" altLang="en-US" sz="2000" smtClean="0"/>
          </a:p>
        </p:txBody>
      </p:sp>
      <p:sp>
        <p:nvSpPr>
          <p:cNvPr id="226308" name="Rectangle 2"/>
          <p:cNvSpPr>
            <a:spLocks noGrp="1" noChangeArrowheads="1"/>
          </p:cNvSpPr>
          <p:nvPr>
            <p:ph type="title"/>
          </p:nvPr>
        </p:nvSpPr>
        <p:spPr>
          <a:xfrm>
            <a:off x="76200" y="76200"/>
            <a:ext cx="8991600" cy="685800"/>
          </a:xfrm>
        </p:spPr>
        <p:txBody>
          <a:bodyPr/>
          <a:lstStyle/>
          <a:p>
            <a:pPr eaLnBrk="1" hangingPunct="1"/>
            <a:r>
              <a:rPr lang="en-US" altLang="en-US" smtClean="0"/>
              <a:t>Adverse Reactions to TB Drugs (1)</a:t>
            </a:r>
          </a:p>
        </p:txBody>
      </p:sp>
      <p:graphicFrame>
        <p:nvGraphicFramePr>
          <p:cNvPr id="416193" name="Group 449"/>
          <p:cNvGraphicFramePr>
            <a:graphicFrameLocks noGrp="1"/>
          </p:cNvGraphicFramePr>
          <p:nvPr>
            <p:ph idx="1"/>
            <p:extLst>
              <p:ext uri="{D42A27DB-BD31-4B8C-83A1-F6EECF244321}">
                <p14:modId xmlns:p14="http://schemas.microsoft.com/office/powerpoint/2010/main" val="362263264"/>
              </p:ext>
            </p:extLst>
          </p:nvPr>
        </p:nvGraphicFramePr>
        <p:xfrm>
          <a:off x="168275" y="762000"/>
          <a:ext cx="8899525" cy="5665490"/>
        </p:xfrm>
        <a:graphic>
          <a:graphicData uri="http://schemas.openxmlformats.org/drawingml/2006/table">
            <a:tbl>
              <a:tblPr/>
              <a:tblGrid>
                <a:gridCol w="1355725"/>
                <a:gridCol w="1447800"/>
                <a:gridCol w="4180662"/>
                <a:gridCol w="1915338"/>
              </a:tblGrid>
              <a:tr h="70101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Adverse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Reaction</a:t>
                      </a:r>
                      <a:endParaRPr kumimoji="0" lang="en-US" sz="2000" b="1" i="0" u="none" strike="noStrike" cap="none" normalizeH="0" baseline="0" dirty="0" smtClean="0">
                        <a:ln>
                          <a:noFill/>
                        </a:ln>
                        <a:solidFill>
                          <a:srgbClr val="532B64"/>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532B64"/>
                        </a:solidFill>
                        <a:effectLst/>
                        <a:latin typeface="Arial" charset="0"/>
                      </a:endParaRPr>
                    </a:p>
                  </a:txBody>
                  <a:tcPr marL="91444" marR="91444" marT="45709" marB="457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532B64"/>
                          </a:solidFill>
                          <a:effectLst/>
                          <a:latin typeface="Arial" charset="0"/>
                          <a:cs typeface="Times New Roman" pitchFamily="18" charset="0"/>
                        </a:rPr>
                        <a:t>Caused by</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532B64"/>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Signs and Symptoms</a:t>
                      </a:r>
                      <a:endParaRPr kumimoji="0" lang="en-US" sz="2000" b="1" i="0" u="none" strike="noStrike" cap="none" normalizeH="0" baseline="0" dirty="0" smtClean="0">
                        <a:ln>
                          <a:noFill/>
                        </a:ln>
                        <a:solidFill>
                          <a:srgbClr val="532B64"/>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Significance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of Reaction*</a:t>
                      </a:r>
                      <a:endParaRPr kumimoji="0" lang="en-US" sz="2000" b="1" i="0" u="none" strike="noStrike" cap="none" normalizeH="0" baseline="0" dirty="0" smtClean="0">
                        <a:ln>
                          <a:noFill/>
                        </a:ln>
                        <a:solidFill>
                          <a:srgbClr val="532B64"/>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8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Arial" charset="0"/>
                          <a:cs typeface="Times New Roman" pitchFamily="18" charset="0"/>
                        </a:rPr>
                        <a:t>Allergic</a:t>
                      </a:r>
                      <a:endParaRPr kumimoji="0" lang="en-US" sz="1900" b="1" i="0" u="none" strike="noStrike" cap="none" normalizeH="0" baseline="0" dirty="0" smtClean="0">
                        <a:ln>
                          <a:noFill/>
                        </a:ln>
                        <a:solidFill>
                          <a:schemeClr val="tx1"/>
                        </a:solidFill>
                        <a:effectLst/>
                        <a:latin typeface="Arial" charset="0"/>
                      </a:endParaRPr>
                    </a:p>
                  </a:txBody>
                  <a:tcPr marL="91444" marR="91444" marT="45709" marB="457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900" b="0" i="0" u="none" strike="noStrike" cap="none" normalizeH="0" baseline="0" dirty="0" smtClean="0">
                          <a:ln>
                            <a:noFill/>
                          </a:ln>
                          <a:solidFill>
                            <a:schemeClr val="tx1"/>
                          </a:solidFill>
                          <a:effectLst/>
                          <a:latin typeface="Arial" charset="0"/>
                          <a:cs typeface="Times New Roman" pitchFamily="18" charset="0"/>
                        </a:rPr>
                        <a:t> Any drug</a:t>
                      </a: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Skin rash</a:t>
                      </a: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cs typeface="Times New Roman" pitchFamily="18" charset="0"/>
                        </a:rPr>
                        <a:t>May be serious or minor</a:t>
                      </a: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4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Arial" charset="0"/>
                          <a:cs typeface="Times New Roman" pitchFamily="18" charset="0"/>
                        </a:rPr>
                        <a:t>Eye</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Arial" charset="0"/>
                          <a:cs typeface="Times New Roman" pitchFamily="18" charset="0"/>
                        </a:rPr>
                        <a:t>damage</a:t>
                      </a:r>
                      <a:endParaRPr kumimoji="0" lang="en-US" sz="1900" b="1" i="0" u="none" strike="noStrike" cap="none" normalizeH="0" baseline="0" dirty="0" smtClean="0">
                        <a:ln>
                          <a:noFill/>
                        </a:ln>
                        <a:solidFill>
                          <a:schemeClr val="tx1"/>
                        </a:solidFill>
                        <a:effectLst/>
                        <a:latin typeface="Arial" charset="0"/>
                      </a:endParaRPr>
                    </a:p>
                  </a:txBody>
                  <a:tcPr marL="91444" marR="91444" marT="45709" marB="457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900" b="0" i="0" u="none" strike="noStrike" cap="none" normalizeH="0" baseline="0" dirty="0" smtClean="0">
                          <a:ln>
                            <a:noFill/>
                          </a:ln>
                          <a:solidFill>
                            <a:schemeClr val="tx1"/>
                          </a:solidFill>
                          <a:effectLst/>
                          <a:latin typeface="Arial" charset="0"/>
                          <a:cs typeface="Times New Roman" pitchFamily="18" charset="0"/>
                        </a:rPr>
                        <a:t>EMB</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Blurred or changed vision</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Changed color vision</a:t>
                      </a: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cs typeface="Times New Roman" pitchFamily="18" charset="0"/>
                        </a:rPr>
                        <a:t>Serious</a:t>
                      </a: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8596">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Arial" charset="0"/>
                          <a:cs typeface="Times New Roman" pitchFamily="18" charset="0"/>
                        </a:rPr>
                        <a:t>Hepatitis</a:t>
                      </a:r>
                      <a:endParaRPr kumimoji="0" lang="en-US" sz="1900" b="1" i="0" u="none" strike="noStrike" cap="none" normalizeH="0" baseline="0" dirty="0" smtClean="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900" b="0" i="0" u="none" strike="noStrike" cap="none" normalizeH="0" baseline="0" dirty="0" smtClean="0">
                          <a:ln>
                            <a:noFill/>
                          </a:ln>
                          <a:solidFill>
                            <a:schemeClr val="tx1"/>
                          </a:solidFill>
                          <a:effectLst/>
                          <a:latin typeface="Arial" charset="0"/>
                          <a:cs typeface="Times New Roman" pitchFamily="18" charset="0"/>
                        </a:rPr>
                        <a:t>PZA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cs typeface="Times New Roman" pitchFamily="18" charset="0"/>
                        </a:rPr>
                        <a:t>INH</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cs typeface="Times New Roman" pitchFamily="18" charset="0"/>
                        </a:rPr>
                        <a:t>RIF</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Abdominal pain</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Abnormal liver function test results</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Brown urine, </a:t>
                      </a:r>
                      <a:r>
                        <a:rPr kumimoji="0" lang="en-US" sz="1900" b="0" i="0" u="none" strike="noStrike" kern="1200" cap="none" normalizeH="0" baseline="0" dirty="0" smtClean="0">
                          <a:ln>
                            <a:noFill/>
                          </a:ln>
                          <a:solidFill>
                            <a:schemeClr val="tx1"/>
                          </a:solidFill>
                          <a:effectLst/>
                          <a:latin typeface="Arial" charset="0"/>
                          <a:ea typeface="+mn-ea"/>
                          <a:cs typeface="Times New Roman" pitchFamily="18" charset="0"/>
                        </a:rPr>
                        <a:t>light colored stool</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Fatigue</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Fever for 3 or more days</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Flu-like symptoms</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Lack of appetite</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Nausea</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Vomiting</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1900" b="0" i="0" u="none" strike="noStrike" cap="none" normalizeH="0" baseline="0" dirty="0" smtClean="0">
                          <a:ln>
                            <a:noFill/>
                          </a:ln>
                          <a:solidFill>
                            <a:schemeClr val="tx1"/>
                          </a:solidFill>
                          <a:effectLst/>
                          <a:latin typeface="Arial" charset="0"/>
                          <a:cs typeface="Times New Roman" pitchFamily="18" charset="0"/>
                        </a:rPr>
                        <a:t>Yellowish skin or eyes</a:t>
                      </a: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cs typeface="Times New Roman" pitchFamily="18" charset="0"/>
                        </a:rPr>
                        <a:t>Serious</a:t>
                      </a:r>
                      <a:endParaRPr kumimoji="0" lang="en-US" sz="1900" b="0" i="0" u="none" strike="noStrike" cap="none" normalizeH="0" baseline="0" dirty="0" smtClean="0">
                        <a:ln>
                          <a:noFill/>
                        </a:ln>
                        <a:solidFill>
                          <a:schemeClr val="tx1"/>
                        </a:solidFill>
                        <a:effectLst/>
                        <a:latin typeface="Arial" charset="0"/>
                      </a:endParaRPr>
                    </a:p>
                  </a:txBody>
                  <a:tcPr marL="91444" marR="91444" marT="45709" marB="457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6336" name="Text Box 442"/>
          <p:cNvSpPr txBox="1">
            <a:spLocks noChangeArrowheads="1"/>
          </p:cNvSpPr>
          <p:nvPr/>
        </p:nvSpPr>
        <p:spPr bwMode="auto">
          <a:xfrm>
            <a:off x="-228600" y="6400800"/>
            <a:ext cx="152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dirty="0"/>
              <a:t>Table. </a:t>
            </a:r>
            <a:r>
              <a:rPr lang="en-US" altLang="en-US" sz="1200" dirty="0" smtClean="0"/>
              <a:t>4.4</a:t>
            </a:r>
            <a:endParaRPr lang="en-US" altLang="en-US" sz="1200"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oter Placeholder 4"/>
          <p:cNvSpPr>
            <a:spLocks noGrp="1"/>
          </p:cNvSpPr>
          <p:nvPr>
            <p:ph type="ftr" sz="quarter" idx="11"/>
          </p:nvPr>
        </p:nvSpPr>
        <p:spPr/>
        <p:txBody>
          <a:bodyPr/>
          <a:lstStyle/>
          <a:p>
            <a:pPr>
              <a:defRPr/>
            </a:pPr>
            <a:r>
              <a:rPr lang="en-US"/>
              <a:t>Module 4 – Treatment of Latent Tuberculosis Infection and Tuberculosis Disease</a:t>
            </a:r>
          </a:p>
        </p:txBody>
      </p:sp>
      <p:sp>
        <p:nvSpPr>
          <p:cNvPr id="228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B6A77A1-091C-4816-8F1D-AC7CE98FA79C}" type="slidenum">
              <a:rPr lang="en-US" altLang="en-US" sz="2000" smtClean="0"/>
              <a:pPr>
                <a:spcBef>
                  <a:spcPct val="0"/>
                </a:spcBef>
                <a:buClrTx/>
                <a:buFontTx/>
                <a:buNone/>
              </a:pPr>
              <a:t>107</a:t>
            </a:fld>
            <a:endParaRPr lang="en-US" altLang="en-US" sz="2000" smtClean="0"/>
          </a:p>
        </p:txBody>
      </p:sp>
      <p:sp>
        <p:nvSpPr>
          <p:cNvPr id="228356" name="Rectangle 5"/>
          <p:cNvSpPr>
            <a:spLocks noGrp="1" noChangeArrowheads="1"/>
          </p:cNvSpPr>
          <p:nvPr>
            <p:ph type="title"/>
          </p:nvPr>
        </p:nvSpPr>
        <p:spPr>
          <a:xfrm>
            <a:off x="0" y="304800"/>
            <a:ext cx="8915400" cy="609600"/>
          </a:xfrm>
          <a:noFill/>
        </p:spPr>
        <p:txBody>
          <a:bodyPr/>
          <a:lstStyle/>
          <a:p>
            <a:pPr eaLnBrk="1" hangingPunct="1"/>
            <a:r>
              <a:rPr lang="en-US" altLang="en-US" smtClean="0"/>
              <a:t>Adverse Reactions to TB Drugs (2)</a:t>
            </a:r>
          </a:p>
        </p:txBody>
      </p:sp>
      <p:graphicFrame>
        <p:nvGraphicFramePr>
          <p:cNvPr id="451883" name="Group 299"/>
          <p:cNvGraphicFramePr>
            <a:graphicFrameLocks noGrp="1"/>
          </p:cNvGraphicFramePr>
          <p:nvPr>
            <p:ph idx="1"/>
            <p:extLst>
              <p:ext uri="{D42A27DB-BD31-4B8C-83A1-F6EECF244321}">
                <p14:modId xmlns:p14="http://schemas.microsoft.com/office/powerpoint/2010/main" val="1137747447"/>
              </p:ext>
            </p:extLst>
          </p:nvPr>
        </p:nvGraphicFramePr>
        <p:xfrm>
          <a:off x="76200" y="917576"/>
          <a:ext cx="8915400" cy="5543955"/>
        </p:xfrm>
        <a:graphic>
          <a:graphicData uri="http://schemas.openxmlformats.org/drawingml/2006/table">
            <a:tbl>
              <a:tblPr/>
              <a:tblGrid>
                <a:gridCol w="1905000"/>
                <a:gridCol w="1817688"/>
                <a:gridCol w="2982912"/>
                <a:gridCol w="2209800"/>
              </a:tblGrid>
              <a:tr h="65938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Adverse</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532B64"/>
                          </a:solidFill>
                          <a:effectLst/>
                          <a:latin typeface="Arial" charset="0"/>
                          <a:cs typeface="Times New Roman" pitchFamily="18" charset="0"/>
                        </a:rPr>
                        <a:t>Reaction</a:t>
                      </a:r>
                    </a:p>
                  </a:txBody>
                  <a:tcPr marT="45715" marB="4571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532B64"/>
                          </a:solidFill>
                          <a:effectLst/>
                          <a:latin typeface="Arial" charset="0"/>
                          <a:cs typeface="Times New Roman" pitchFamily="18" charset="0"/>
                        </a:rPr>
                        <a:t>Caused by</a:t>
                      </a:r>
                      <a:endParaRPr kumimoji="0" lang="en-US" sz="2000" b="0" i="0" u="none" strike="noStrike" cap="none" normalizeH="0" baseline="0" dirty="0" smtClean="0">
                        <a:ln>
                          <a:noFill/>
                        </a:ln>
                        <a:solidFill>
                          <a:srgbClr val="532B64"/>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532B64"/>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Signs and Symptoms</a:t>
                      </a:r>
                      <a:endParaRPr kumimoji="0" lang="en-US" sz="2000" b="0" i="0" u="none" strike="noStrike" cap="none" normalizeH="0" baseline="0" dirty="0" smtClean="0">
                        <a:ln>
                          <a:noFill/>
                        </a:ln>
                        <a:solidFill>
                          <a:srgbClr val="532B64"/>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Significance of</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Reaction*</a:t>
                      </a:r>
                      <a:endParaRPr kumimoji="0" lang="en-US" sz="2000" b="0" i="0" u="none" strike="noStrike" cap="none" normalizeH="0" baseline="0" dirty="0" smtClean="0">
                        <a:ln>
                          <a:noFill/>
                        </a:ln>
                        <a:solidFill>
                          <a:srgbClr val="532B64"/>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0104">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Tx/>
                        <a:buNone/>
                        <a:tabLst/>
                        <a:defRPr/>
                      </a:pPr>
                      <a:r>
                        <a:rPr kumimoji="0" lang="en-US" sz="2000" b="1" i="0" u="none" strike="noStrike" cap="none" normalizeH="0" baseline="0" dirty="0" smtClean="0">
                          <a:ln>
                            <a:noFill/>
                          </a:ln>
                          <a:solidFill>
                            <a:schemeClr val="tx1"/>
                          </a:solidFill>
                          <a:effectLst/>
                          <a:latin typeface="Arial" charset="0"/>
                        </a:rPr>
                        <a:t>Nervous system damage </a:t>
                      </a:r>
                    </a:p>
                    <a:p>
                      <a:pPr marL="0" marR="0" lvl="0" indent="0" algn="l" defTabSz="914400" rtl="0" eaLnBrk="1" fontAlgn="base" latinLnBrk="0" hangingPunct="1">
                        <a:lnSpc>
                          <a:spcPct val="100000"/>
                        </a:lnSpc>
                        <a:spcBef>
                          <a:spcPct val="20000"/>
                        </a:spcBef>
                        <a:spcAft>
                          <a:spcPct val="0"/>
                        </a:spcAft>
                        <a:buClr>
                          <a:srgbClr val="008080"/>
                        </a:buClr>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T="45715" marB="4571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rPr>
                        <a:t>INH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rPr>
                        <a:t>Dizziness</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rPr>
                        <a:t>Tingling or numbness around the mouth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Serious</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276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Peripheral</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neuropathy</a:t>
                      </a: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8080"/>
                        </a:buClr>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T="45715" marB="4571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rPr>
                        <a:t>INH</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Tingling sensation, numbness, or pain in hands and feet</a:t>
                      </a:r>
                      <a:endParaRPr kumimoji="0" lang="en-US" sz="2000" b="0"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Serious</a:t>
                      </a:r>
                    </a:p>
                  </a:txBody>
                  <a:tcPr marT="45715" marB="4571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607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charset="0"/>
                          <a:cs typeface="Times New Roman" pitchFamily="18" charset="0"/>
                        </a:rPr>
                        <a:t>Stomach upset</a:t>
                      </a:r>
                      <a:endParaRPr kumimoji="0" lang="en-US" sz="2000" b="1"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PZA</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Stomach upset</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Vomiting</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Lack of appetite</a:t>
                      </a: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May be serious or minor</a:t>
                      </a: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4875">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Tx/>
                        <a:buNone/>
                        <a:tabLst/>
                        <a:defRPr/>
                      </a:pPr>
                      <a:r>
                        <a:rPr kumimoji="0" lang="en-US" sz="2000" b="1" i="0" u="none" strike="noStrike" cap="none" normalizeH="0" baseline="0" dirty="0" smtClean="0">
                          <a:ln>
                            <a:noFill/>
                          </a:ln>
                          <a:solidFill>
                            <a:schemeClr val="tx1"/>
                          </a:solidFill>
                          <a:effectLst/>
                          <a:latin typeface="Arial" charset="0"/>
                          <a:cs typeface="Times New Roman" pitchFamily="18" charset="0"/>
                        </a:rPr>
                        <a:t>Gout</a:t>
                      </a: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8080"/>
                        </a:buClr>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PZA</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5288" marR="0" lvl="0" indent="-395288"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Abnormal uric acid</a:t>
                      </a:r>
                    </a:p>
                    <a:p>
                      <a:pPr marL="395288" marR="0" lvl="0" indent="-395288"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      level</a:t>
                      </a:r>
                    </a:p>
                    <a:p>
                      <a:pPr marL="395288" marR="0" lvl="0" indent="-395288"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Joint aches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Serious</a:t>
                      </a: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8390" name="Text Box 271"/>
          <p:cNvSpPr txBox="1">
            <a:spLocks noChangeArrowheads="1"/>
          </p:cNvSpPr>
          <p:nvPr/>
        </p:nvSpPr>
        <p:spPr bwMode="auto">
          <a:xfrm>
            <a:off x="-104775" y="6400800"/>
            <a:ext cx="15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dirty="0"/>
              <a:t>Table. </a:t>
            </a:r>
            <a:r>
              <a:rPr lang="en-US" altLang="en-US" sz="1200" dirty="0" smtClean="0"/>
              <a:t>4.4</a:t>
            </a:r>
            <a:endParaRPr lang="en-US" altLang="en-US" sz="1200"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3"/>
          <p:cNvSpPr>
            <a:spLocks noGrp="1"/>
          </p:cNvSpPr>
          <p:nvPr>
            <p:ph type="ftr" sz="quarter" idx="11"/>
          </p:nvPr>
        </p:nvSpPr>
        <p:spPr/>
        <p:txBody>
          <a:bodyPr/>
          <a:lstStyle/>
          <a:p>
            <a:pPr>
              <a:defRPr/>
            </a:pPr>
            <a:r>
              <a:rPr lang="en-US"/>
              <a:t>Module 4 – Treatment of Latent Tuberculosis Infection and Tuberculosis Disease</a:t>
            </a:r>
          </a:p>
        </p:txBody>
      </p:sp>
      <p:sp>
        <p:nvSpPr>
          <p:cNvPr id="2304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1443D32-A21C-4F6E-B030-1E47BEE11191}" type="slidenum">
              <a:rPr lang="en-US" altLang="en-US" sz="2000" smtClean="0"/>
              <a:pPr>
                <a:spcBef>
                  <a:spcPct val="0"/>
                </a:spcBef>
                <a:buClrTx/>
                <a:buFontTx/>
                <a:buNone/>
              </a:pPr>
              <a:t>108</a:t>
            </a:fld>
            <a:endParaRPr lang="en-US" altLang="en-US" sz="2000" smtClean="0"/>
          </a:p>
        </p:txBody>
      </p:sp>
      <p:graphicFrame>
        <p:nvGraphicFramePr>
          <p:cNvPr id="454938" name="Group 282"/>
          <p:cNvGraphicFramePr>
            <a:graphicFrameLocks noGrp="1"/>
          </p:cNvGraphicFramePr>
          <p:nvPr>
            <p:ph/>
            <p:extLst>
              <p:ext uri="{D42A27DB-BD31-4B8C-83A1-F6EECF244321}">
                <p14:modId xmlns:p14="http://schemas.microsoft.com/office/powerpoint/2010/main" val="3238376509"/>
              </p:ext>
            </p:extLst>
          </p:nvPr>
        </p:nvGraphicFramePr>
        <p:xfrm>
          <a:off x="76199" y="690563"/>
          <a:ext cx="8991601" cy="5242560"/>
        </p:xfrm>
        <a:graphic>
          <a:graphicData uri="http://schemas.openxmlformats.org/drawingml/2006/table">
            <a:tbl>
              <a:tblPr/>
              <a:tblGrid>
                <a:gridCol w="1826012"/>
                <a:gridCol w="1145789"/>
                <a:gridCol w="4092796"/>
                <a:gridCol w="1927004"/>
              </a:tblGrid>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Adverse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Reaction</a:t>
                      </a:r>
                      <a:endParaRPr kumimoji="0" lang="en-US" sz="2000" b="0" i="0" u="none" strike="noStrike" cap="none" normalizeH="0" baseline="0" dirty="0" smtClean="0">
                        <a:ln>
                          <a:noFill/>
                        </a:ln>
                        <a:solidFill>
                          <a:srgbClr val="532B64"/>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532B64"/>
                          </a:solidFill>
                          <a:effectLst/>
                          <a:latin typeface="Arial" charset="0"/>
                          <a:cs typeface="Times New Roman" pitchFamily="18" charset="0"/>
                        </a:rPr>
                        <a:t>Caused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Signs and Symptoms</a:t>
                      </a:r>
                      <a:endParaRPr kumimoji="0" lang="en-US" sz="2000" b="0" i="0" u="none" strike="noStrike" cap="none" normalizeH="0" baseline="0" dirty="0" smtClean="0">
                        <a:ln>
                          <a:noFill/>
                        </a:ln>
                        <a:solidFill>
                          <a:srgbClr val="532B64"/>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Significance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32B64"/>
                          </a:solidFill>
                          <a:effectLst/>
                          <a:latin typeface="Arial" charset="0"/>
                          <a:cs typeface="Times New Roman" pitchFamily="18" charset="0"/>
                        </a:rPr>
                        <a:t>of Reaction*</a:t>
                      </a:r>
                      <a:endParaRPr kumimoji="0" lang="en-US" sz="2000" b="0" i="0" u="none" strike="noStrike" cap="none" normalizeH="0" baseline="0" dirty="0" smtClean="0">
                        <a:ln>
                          <a:noFill/>
                        </a:ln>
                        <a:solidFill>
                          <a:srgbClr val="532B64"/>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919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Bleeding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problems </a:t>
                      </a:r>
                      <a:r>
                        <a:rPr kumimoji="0" lang="en-US" sz="2000" b="1" i="0" u="none" strike="noStrike" kern="1200" cap="none" normalizeH="0" baseline="0" dirty="0" smtClean="0">
                          <a:ln>
                            <a:noFill/>
                          </a:ln>
                          <a:solidFill>
                            <a:schemeClr val="tx1"/>
                          </a:solidFill>
                          <a:effectLst/>
                          <a:latin typeface="Arial" charset="0"/>
                          <a:ea typeface="+mn-ea"/>
                          <a:cs typeface="Times New Roman" pitchFamily="18" charset="0"/>
                        </a:rPr>
                        <a:t>due to low platelets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RIF</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Easy bruising</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Slow blood clotting</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Serious</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Discoloration of body fluids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RIF</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Orange urine, sweat, or tears</a:t>
                      </a:r>
                    </a:p>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charset="0"/>
                          <a:cs typeface="Times New Roman" pitchFamily="18" charset="0"/>
                        </a:rPr>
                        <a:t>Permanently stained soft contact lenses</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Minor</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Drug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Times New Roman" pitchFamily="18" charset="0"/>
                        </a:rPr>
                        <a:t>interactions</a:t>
                      </a:r>
                      <a:endParaRPr kumimoji="0" lang="en-US" sz="20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RIF</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kern="1200" cap="none" normalizeH="0" baseline="0" dirty="0" smtClean="0">
                          <a:ln>
                            <a:noFill/>
                          </a:ln>
                          <a:solidFill>
                            <a:schemeClr val="tx1"/>
                          </a:solidFill>
                          <a:effectLst/>
                          <a:latin typeface="Arial" charset="0"/>
                          <a:ea typeface="+mn-ea"/>
                          <a:cs typeface="Times New Roman" pitchFamily="18" charset="0"/>
                        </a:rPr>
                        <a:t>Interferes with many medications, such as birth control pills or implants, blood thinners, some HIV medicines, and methadone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May be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serious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or minor </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0437" name="Rectangle 262"/>
          <p:cNvSpPr>
            <a:spLocks noChangeArrowheads="1"/>
          </p:cNvSpPr>
          <p:nvPr/>
        </p:nvSpPr>
        <p:spPr bwMode="auto">
          <a:xfrm>
            <a:off x="152400" y="76200"/>
            <a:ext cx="8716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dirty="0">
                <a:solidFill>
                  <a:srgbClr val="532B64"/>
                </a:solidFill>
              </a:rPr>
              <a:t>Adverse Reactions to TB Drugs (3)</a:t>
            </a:r>
          </a:p>
        </p:txBody>
      </p:sp>
      <p:sp>
        <p:nvSpPr>
          <p:cNvPr id="230438" name="Text Box 267"/>
          <p:cNvSpPr txBox="1">
            <a:spLocks noChangeArrowheads="1"/>
          </p:cNvSpPr>
          <p:nvPr/>
        </p:nvSpPr>
        <p:spPr bwMode="auto">
          <a:xfrm>
            <a:off x="-304800" y="6487797"/>
            <a:ext cx="15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dirty="0"/>
              <a:t>Table. </a:t>
            </a:r>
            <a:r>
              <a:rPr lang="en-US" altLang="en-US" sz="1200" dirty="0" smtClean="0"/>
              <a:t>4.4</a:t>
            </a:r>
            <a:endParaRPr lang="en-US" altLang="en-US" sz="1200" dirty="0"/>
          </a:p>
        </p:txBody>
      </p:sp>
      <p:sp>
        <p:nvSpPr>
          <p:cNvPr id="230439" name="Text Box 283"/>
          <p:cNvSpPr txBox="1">
            <a:spLocks noChangeArrowheads="1"/>
          </p:cNvSpPr>
          <p:nvPr/>
        </p:nvSpPr>
        <p:spPr bwMode="auto">
          <a:xfrm>
            <a:off x="129381" y="5922487"/>
            <a:ext cx="876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marL="176213" indent="-176213">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50000"/>
              </a:spcBef>
              <a:buClrTx/>
              <a:buFontTx/>
              <a:buNone/>
            </a:pPr>
            <a:r>
              <a:rPr lang="en-US" altLang="en-US" sz="1600" b="0" dirty="0">
                <a:solidFill>
                  <a:srgbClr val="000000"/>
                </a:solidFill>
                <a:cs typeface="Times New Roman" panose="02020603050405020304" pitchFamily="18" charset="0"/>
              </a:rPr>
              <a:t>*  Patients should stop medication for serious adverse reactions and consult a clinician immediately. Patients can continue taking medication if they have minor adverse reactions.</a:t>
            </a:r>
            <a:r>
              <a:rPr lang="en-US" altLang="en-US" sz="1600" b="0" dirty="0">
                <a:solidFill>
                  <a:srgbClr val="009999"/>
                </a:solidFill>
              </a:rPr>
              <a:t> </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324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00B72C9-FAC0-40D7-970F-38A0069A876C}" type="slidenum">
              <a:rPr lang="en-US" altLang="en-US" sz="2000" smtClean="0"/>
              <a:pPr>
                <a:spcBef>
                  <a:spcPct val="0"/>
                </a:spcBef>
                <a:buClrTx/>
                <a:buFontTx/>
                <a:buNone/>
              </a:pPr>
              <a:t>109</a:t>
            </a:fld>
            <a:endParaRPr lang="en-US" altLang="en-US" sz="2000" smtClean="0"/>
          </a:p>
        </p:txBody>
      </p:sp>
      <p:sp>
        <p:nvSpPr>
          <p:cNvPr id="299010" name="Rectangle 2"/>
          <p:cNvSpPr>
            <a:spLocks noGrp="1" noChangeArrowheads="1"/>
          </p:cNvSpPr>
          <p:nvPr>
            <p:ph type="body" idx="1"/>
          </p:nvPr>
        </p:nvSpPr>
        <p:spPr>
          <a:xfrm>
            <a:off x="152400" y="1600200"/>
            <a:ext cx="8839200" cy="4419600"/>
          </a:xfrm>
        </p:spPr>
        <p:txBody>
          <a:bodyPr/>
          <a:lstStyle/>
          <a:p>
            <a:pPr eaLnBrk="1" hangingPunct="1">
              <a:lnSpc>
                <a:spcPct val="80000"/>
              </a:lnSpc>
              <a:buFontTx/>
              <a:buNone/>
            </a:pPr>
            <a:r>
              <a:rPr lang="en-US" altLang="en-US" sz="1800" dirty="0" smtClean="0"/>
              <a:t>    </a:t>
            </a:r>
            <a:r>
              <a:rPr lang="en-US" altLang="en-US" sz="2800" dirty="0" smtClean="0"/>
              <a:t>What should be included in each patient’s treatment plan?</a:t>
            </a:r>
            <a:endParaRPr lang="en-US" altLang="en-US" sz="1800" i="1" dirty="0" smtClean="0"/>
          </a:p>
          <a:p>
            <a:pPr eaLnBrk="1" hangingPunct="1">
              <a:lnSpc>
                <a:spcPct val="80000"/>
              </a:lnSpc>
            </a:pPr>
            <a:endParaRPr lang="en-US" altLang="en-US" sz="1800" i="1" dirty="0" smtClean="0"/>
          </a:p>
          <a:p>
            <a:pPr lvl="2" eaLnBrk="1" hangingPunct="1">
              <a:lnSpc>
                <a:spcPct val="80000"/>
              </a:lnSpc>
            </a:pPr>
            <a:r>
              <a:rPr lang="en-US" altLang="en-US" sz="2800" dirty="0" smtClean="0">
                <a:solidFill>
                  <a:srgbClr val="532B64"/>
                </a:solidFill>
              </a:rPr>
              <a:t>Description of treatment regimen</a:t>
            </a:r>
            <a:r>
              <a:rPr lang="en-US" altLang="en-US" dirty="0" smtClean="0">
                <a:solidFill>
                  <a:srgbClr val="532B64"/>
                </a:solidFill>
              </a:rPr>
              <a:t>  </a:t>
            </a:r>
          </a:p>
          <a:p>
            <a:pPr lvl="2" eaLnBrk="1" hangingPunct="1">
              <a:lnSpc>
                <a:spcPct val="80000"/>
              </a:lnSpc>
            </a:pPr>
            <a:endParaRPr lang="en-US" altLang="en-US" sz="2000" dirty="0" smtClean="0">
              <a:solidFill>
                <a:srgbClr val="532B64"/>
              </a:solidFill>
            </a:endParaRPr>
          </a:p>
          <a:p>
            <a:pPr lvl="2" eaLnBrk="1" hangingPunct="1">
              <a:lnSpc>
                <a:spcPct val="80000"/>
              </a:lnSpc>
            </a:pPr>
            <a:r>
              <a:rPr lang="en-US" altLang="en-US" sz="2800" dirty="0" smtClean="0">
                <a:solidFill>
                  <a:srgbClr val="532B64"/>
                </a:solidFill>
              </a:rPr>
              <a:t>Methods of monitoring for adverse reactions</a:t>
            </a:r>
          </a:p>
          <a:p>
            <a:pPr lvl="2" eaLnBrk="1" hangingPunct="1">
              <a:lnSpc>
                <a:spcPct val="80000"/>
              </a:lnSpc>
            </a:pPr>
            <a:endParaRPr lang="en-US" altLang="en-US" sz="2000" dirty="0" smtClean="0">
              <a:solidFill>
                <a:srgbClr val="532B64"/>
              </a:solidFill>
            </a:endParaRPr>
          </a:p>
          <a:p>
            <a:pPr lvl="2" eaLnBrk="1" hangingPunct="1">
              <a:lnSpc>
                <a:spcPct val="80000"/>
              </a:lnSpc>
            </a:pPr>
            <a:r>
              <a:rPr lang="en-US" altLang="en-US" sz="2800" dirty="0" smtClean="0">
                <a:solidFill>
                  <a:srgbClr val="532B64"/>
                </a:solidFill>
              </a:rPr>
              <a:t>Methods of assessing and ensuring adherence to the treatment</a:t>
            </a:r>
          </a:p>
          <a:p>
            <a:pPr lvl="2" eaLnBrk="1" hangingPunct="1">
              <a:lnSpc>
                <a:spcPct val="80000"/>
              </a:lnSpc>
            </a:pPr>
            <a:endParaRPr lang="en-US" altLang="en-US" sz="2000" dirty="0" smtClean="0">
              <a:solidFill>
                <a:srgbClr val="532B64"/>
              </a:solidFill>
            </a:endParaRPr>
          </a:p>
          <a:p>
            <a:pPr lvl="2" eaLnBrk="1" hangingPunct="1">
              <a:lnSpc>
                <a:spcPct val="80000"/>
              </a:lnSpc>
            </a:pPr>
            <a:r>
              <a:rPr lang="en-US" altLang="en-US" sz="2800" dirty="0" smtClean="0">
                <a:solidFill>
                  <a:srgbClr val="532B64"/>
                </a:solidFill>
              </a:rPr>
              <a:t>Methods for evaluating treatment response</a:t>
            </a:r>
            <a:r>
              <a:rPr lang="en-US" altLang="en-US" sz="1800" dirty="0" smtClean="0">
                <a:solidFill>
                  <a:srgbClr val="7030A0"/>
                </a:solidFill>
              </a:rPr>
              <a:t>	</a:t>
            </a:r>
          </a:p>
          <a:p>
            <a:pPr lvl="2" eaLnBrk="1" hangingPunct="1">
              <a:lnSpc>
                <a:spcPct val="80000"/>
              </a:lnSpc>
              <a:buFontTx/>
              <a:buNone/>
            </a:pPr>
            <a:endParaRPr lang="en-US" altLang="en-US" sz="1600" dirty="0" smtClean="0">
              <a:solidFill>
                <a:srgbClr val="008080"/>
              </a:solidFill>
            </a:endParaRPr>
          </a:p>
        </p:txBody>
      </p:sp>
      <p:sp>
        <p:nvSpPr>
          <p:cNvPr id="232453" name="Rectangle 4"/>
          <p:cNvSpPr>
            <a:spLocks noGrp="1" noChangeArrowheads="1"/>
          </p:cNvSpPr>
          <p:nvPr>
            <p:ph type="title"/>
          </p:nvPr>
        </p:nvSpPr>
        <p:spPr>
          <a:xfrm>
            <a:off x="152400" y="76200"/>
            <a:ext cx="8763000" cy="1219200"/>
          </a:xfrm>
          <a:noFill/>
        </p:spPr>
        <p:txBody>
          <a:bodyPr/>
          <a:lstStyle/>
          <a:p>
            <a:pPr eaLnBrk="1" hangingPunct="1"/>
            <a:r>
              <a:rPr lang="en-US" altLang="en-US" dirty="0" smtClean="0"/>
              <a:t>TB Treatment and Monitoring Plan</a:t>
            </a:r>
            <a:br>
              <a:rPr lang="en-US" altLang="en-US" dirty="0" smtClean="0"/>
            </a:br>
            <a:r>
              <a:rPr lang="en-US" altLang="en-US" dirty="0" smtClean="0"/>
              <a:t>Study Question 4.20</a:t>
            </a:r>
          </a:p>
        </p:txBody>
      </p:sp>
      <p:sp>
        <p:nvSpPr>
          <p:cNvPr id="232454" name="Rectangle 5"/>
          <p:cNvSpPr>
            <a:spLocks noChangeArrowheads="1"/>
          </p:cNvSpPr>
          <p:nvPr/>
        </p:nvSpPr>
        <p:spPr bwMode="auto">
          <a:xfrm>
            <a:off x="304800" y="76200"/>
            <a:ext cx="85344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90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901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901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90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662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07519E5-ABD1-473C-A058-520B656071F1}" type="slidenum">
              <a:rPr lang="en-US" altLang="en-US" sz="2000" smtClean="0"/>
              <a:pPr>
                <a:spcBef>
                  <a:spcPct val="0"/>
                </a:spcBef>
                <a:buClrTx/>
                <a:buFontTx/>
                <a:buNone/>
              </a:pPr>
              <a:t>11</a:t>
            </a:fld>
            <a:endParaRPr lang="en-US" altLang="en-US" sz="2000" smtClean="0"/>
          </a:p>
        </p:txBody>
      </p:sp>
      <p:sp>
        <p:nvSpPr>
          <p:cNvPr id="26628" name="Rectangle 3"/>
          <p:cNvSpPr>
            <a:spLocks noGrp="1" noChangeArrowheads="1"/>
          </p:cNvSpPr>
          <p:nvPr>
            <p:ph type="body" idx="1"/>
          </p:nvPr>
        </p:nvSpPr>
        <p:spPr>
          <a:xfrm>
            <a:off x="304800" y="1295400"/>
            <a:ext cx="8534400" cy="3810000"/>
          </a:xfrm>
        </p:spPr>
        <p:txBody>
          <a:bodyPr/>
          <a:lstStyle/>
          <a:p>
            <a:pPr eaLnBrk="1" hangingPunct="1"/>
            <a:r>
              <a:rPr lang="en-US" altLang="en-US" sz="2800" smtClean="0"/>
              <a:t>Individuals without any risk factors generally should not be tested for TB infection </a:t>
            </a:r>
          </a:p>
          <a:p>
            <a:pPr eaLnBrk="1" hangingPunct="1"/>
            <a:endParaRPr lang="en-US" altLang="en-US" sz="2800" smtClean="0"/>
          </a:p>
          <a:p>
            <a:pPr eaLnBrk="1" hangingPunct="1"/>
            <a:r>
              <a:rPr lang="en-US" altLang="en-US" sz="2800" smtClean="0"/>
              <a:t>However, individuals with no risk factors who are tested and have a positive IGRA or TST result of </a:t>
            </a:r>
            <a:r>
              <a:rPr lang="en-US" altLang="en-US" sz="2800" u="sng" smtClean="0"/>
              <a:t>&gt;</a:t>
            </a:r>
            <a:r>
              <a:rPr lang="en-US" altLang="en-US" sz="2800" smtClean="0"/>
              <a:t> 15 mm should be evaluated for LTBI treatment</a:t>
            </a:r>
            <a:endParaRPr lang="en-US" altLang="en-US" sz="2800" u="sng" smtClean="0"/>
          </a:p>
          <a:p>
            <a:pPr lvl="1" eaLnBrk="1" hangingPunct="1"/>
            <a:endParaRPr lang="en-US" altLang="en-US" sz="2400" smtClean="0"/>
          </a:p>
        </p:txBody>
      </p:sp>
      <p:sp>
        <p:nvSpPr>
          <p:cNvPr id="26629" name="Rectangle 4"/>
          <p:cNvSpPr>
            <a:spLocks noGrp="1" noChangeArrowheads="1"/>
          </p:cNvSpPr>
          <p:nvPr>
            <p:ph type="title"/>
          </p:nvPr>
        </p:nvSpPr>
        <p:spPr>
          <a:xfrm>
            <a:off x="0" y="152400"/>
            <a:ext cx="9144000" cy="762000"/>
          </a:xfrm>
          <a:noFill/>
        </p:spPr>
        <p:txBody>
          <a:bodyPr/>
          <a:lstStyle/>
          <a:p>
            <a:pPr eaLnBrk="1" hangingPunct="1"/>
            <a:r>
              <a:rPr lang="en-US" altLang="en-US" dirty="0" smtClean="0">
                <a:solidFill>
                  <a:srgbClr val="532B64"/>
                </a:solidFill>
              </a:rPr>
              <a:t>Low Priority for LTBI Treatment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344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D7C0265-58DC-4E2E-B500-D74C19F620AB}" type="slidenum">
              <a:rPr lang="en-US" altLang="en-US" sz="2000" smtClean="0"/>
              <a:pPr>
                <a:spcBef>
                  <a:spcPct val="0"/>
                </a:spcBef>
                <a:buClrTx/>
                <a:buFontTx/>
                <a:buNone/>
              </a:pPr>
              <a:t>110</a:t>
            </a:fld>
            <a:endParaRPr lang="en-US" altLang="en-US" sz="2000" smtClean="0"/>
          </a:p>
        </p:txBody>
      </p:sp>
      <p:sp>
        <p:nvSpPr>
          <p:cNvPr id="333827" name="Rectangle 3"/>
          <p:cNvSpPr>
            <a:spLocks noGrp="1" noChangeArrowheads="1"/>
          </p:cNvSpPr>
          <p:nvPr>
            <p:ph type="body" idx="1"/>
          </p:nvPr>
        </p:nvSpPr>
        <p:spPr>
          <a:xfrm>
            <a:off x="152400" y="1295400"/>
            <a:ext cx="8686800" cy="4905375"/>
          </a:xfrm>
        </p:spPr>
        <p:txBody>
          <a:bodyPr/>
          <a:lstStyle/>
          <a:p>
            <a:pPr eaLnBrk="1" hangingPunct="1">
              <a:lnSpc>
                <a:spcPct val="80000"/>
              </a:lnSpc>
              <a:buFontTx/>
              <a:buNone/>
            </a:pPr>
            <a:r>
              <a:rPr lang="en-US" altLang="en-US" sz="1800" dirty="0" smtClean="0"/>
              <a:t>	</a:t>
            </a:r>
            <a:r>
              <a:rPr lang="en-US" altLang="en-US" sz="2800" dirty="0" smtClean="0"/>
              <a:t>Name the drug or drugs that may cause each of the following symptoms or adverse reaction.</a:t>
            </a:r>
            <a:r>
              <a:rPr lang="en-US" altLang="en-US" sz="1800" dirty="0" smtClean="0"/>
              <a:t> </a:t>
            </a:r>
          </a:p>
          <a:p>
            <a:pPr eaLnBrk="1" hangingPunct="1">
              <a:lnSpc>
                <a:spcPct val="80000"/>
              </a:lnSpc>
              <a:buFontTx/>
              <a:buNone/>
            </a:pPr>
            <a:r>
              <a:rPr lang="en-US" altLang="en-US" sz="1800" i="1" dirty="0" smtClean="0"/>
              <a:t>	</a:t>
            </a:r>
          </a:p>
          <a:p>
            <a:pPr lvl="2" eaLnBrk="1" hangingPunct="1">
              <a:lnSpc>
                <a:spcPct val="80000"/>
              </a:lnSpc>
            </a:pPr>
            <a:r>
              <a:rPr lang="en-US" altLang="en-US" dirty="0" smtClean="0"/>
              <a:t>Nervous system damage: </a:t>
            </a:r>
          </a:p>
          <a:p>
            <a:pPr lvl="2" eaLnBrk="1" hangingPunct="1">
              <a:lnSpc>
                <a:spcPct val="80000"/>
              </a:lnSpc>
              <a:buFontTx/>
              <a:buNone/>
            </a:pPr>
            <a:r>
              <a:rPr lang="en-US" altLang="en-US" dirty="0" smtClean="0">
                <a:solidFill>
                  <a:srgbClr val="532B64"/>
                </a:solidFill>
              </a:rPr>
              <a:t>	INH</a:t>
            </a:r>
          </a:p>
          <a:p>
            <a:pPr lvl="2" eaLnBrk="1" hangingPunct="1">
              <a:lnSpc>
                <a:spcPct val="80000"/>
              </a:lnSpc>
              <a:buFontTx/>
              <a:buNone/>
            </a:pPr>
            <a:endParaRPr lang="en-US" altLang="en-US" sz="2000" dirty="0" smtClean="0">
              <a:solidFill>
                <a:srgbClr val="008080"/>
              </a:solidFill>
            </a:endParaRPr>
          </a:p>
          <a:p>
            <a:pPr lvl="2" eaLnBrk="1" hangingPunct="1">
              <a:lnSpc>
                <a:spcPct val="80000"/>
              </a:lnSpc>
            </a:pPr>
            <a:r>
              <a:rPr lang="en-US" altLang="en-US" dirty="0" smtClean="0"/>
              <a:t>Hepatitis:  </a:t>
            </a:r>
          </a:p>
          <a:p>
            <a:pPr lvl="2" eaLnBrk="1" hangingPunct="1">
              <a:lnSpc>
                <a:spcPct val="80000"/>
              </a:lnSpc>
              <a:buFontTx/>
              <a:buNone/>
            </a:pPr>
            <a:r>
              <a:rPr lang="en-US" altLang="en-US" dirty="0" smtClean="0">
                <a:solidFill>
                  <a:srgbClr val="7030A0"/>
                </a:solidFill>
              </a:rPr>
              <a:t>	</a:t>
            </a:r>
            <a:r>
              <a:rPr lang="en-US" altLang="en-US" dirty="0" smtClean="0">
                <a:solidFill>
                  <a:srgbClr val="532B64"/>
                </a:solidFill>
              </a:rPr>
              <a:t>INH, PZA, RIF</a:t>
            </a:r>
          </a:p>
          <a:p>
            <a:pPr lvl="2" eaLnBrk="1" hangingPunct="1">
              <a:lnSpc>
                <a:spcPct val="80000"/>
              </a:lnSpc>
              <a:buFontTx/>
              <a:buNone/>
            </a:pPr>
            <a:endParaRPr lang="en-US" altLang="en-US" sz="2000" dirty="0" smtClean="0">
              <a:solidFill>
                <a:srgbClr val="008080"/>
              </a:solidFill>
            </a:endParaRPr>
          </a:p>
          <a:p>
            <a:pPr lvl="2" eaLnBrk="1" hangingPunct="1">
              <a:lnSpc>
                <a:spcPct val="80000"/>
              </a:lnSpc>
            </a:pPr>
            <a:r>
              <a:rPr lang="en-US" altLang="en-US" dirty="0" smtClean="0"/>
              <a:t>Eye damage: </a:t>
            </a:r>
          </a:p>
          <a:p>
            <a:pPr lvl="2" eaLnBrk="1" hangingPunct="1">
              <a:lnSpc>
                <a:spcPct val="80000"/>
              </a:lnSpc>
              <a:buFontTx/>
              <a:buNone/>
            </a:pPr>
            <a:r>
              <a:rPr lang="en-US" altLang="en-US" dirty="0" smtClean="0">
                <a:solidFill>
                  <a:schemeClr val="hlink"/>
                </a:solidFill>
              </a:rPr>
              <a:t>	</a:t>
            </a:r>
            <a:r>
              <a:rPr lang="en-US" altLang="en-US" dirty="0" smtClean="0">
                <a:solidFill>
                  <a:srgbClr val="532B64"/>
                </a:solidFill>
              </a:rPr>
              <a:t>EMB</a:t>
            </a:r>
          </a:p>
          <a:p>
            <a:pPr lvl="2" eaLnBrk="1" hangingPunct="1">
              <a:lnSpc>
                <a:spcPct val="80000"/>
              </a:lnSpc>
              <a:buFontTx/>
              <a:buNone/>
            </a:pPr>
            <a:endParaRPr lang="en-US" altLang="en-US" sz="2000" dirty="0" smtClean="0">
              <a:solidFill>
                <a:schemeClr val="hlink"/>
              </a:solidFill>
            </a:endParaRPr>
          </a:p>
          <a:p>
            <a:pPr lvl="2" eaLnBrk="1" hangingPunct="1">
              <a:lnSpc>
                <a:spcPct val="80000"/>
              </a:lnSpc>
            </a:pPr>
            <a:r>
              <a:rPr lang="en-US" altLang="en-US" dirty="0" smtClean="0"/>
              <a:t>Orange discoloration of the urine: </a:t>
            </a:r>
          </a:p>
          <a:p>
            <a:pPr lvl="2" eaLnBrk="1" hangingPunct="1">
              <a:lnSpc>
                <a:spcPct val="80000"/>
              </a:lnSpc>
              <a:buFontTx/>
              <a:buNone/>
            </a:pPr>
            <a:r>
              <a:rPr lang="en-US" altLang="en-US" dirty="0" smtClean="0">
                <a:solidFill>
                  <a:schemeClr val="hlink"/>
                </a:solidFill>
              </a:rPr>
              <a:t>	</a:t>
            </a:r>
            <a:r>
              <a:rPr lang="en-US" altLang="en-US" dirty="0" smtClean="0">
                <a:solidFill>
                  <a:srgbClr val="532B64"/>
                </a:solidFill>
              </a:rPr>
              <a:t>RIF</a:t>
            </a:r>
          </a:p>
          <a:p>
            <a:pPr eaLnBrk="1" hangingPunct="1">
              <a:lnSpc>
                <a:spcPct val="80000"/>
              </a:lnSpc>
            </a:pPr>
            <a:endParaRPr lang="en-US" altLang="en-US" sz="2400" dirty="0" smtClean="0">
              <a:solidFill>
                <a:srgbClr val="008080"/>
              </a:solidFill>
            </a:endParaRPr>
          </a:p>
        </p:txBody>
      </p:sp>
      <p:sp>
        <p:nvSpPr>
          <p:cNvPr id="234501" name="Rectangle 4"/>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234502" name="Rectangle 5"/>
          <p:cNvSpPr>
            <a:spLocks noGrp="1" noChangeArrowheads="1"/>
          </p:cNvSpPr>
          <p:nvPr>
            <p:ph type="title"/>
          </p:nvPr>
        </p:nvSpPr>
        <p:spPr>
          <a:xfrm>
            <a:off x="381000" y="76200"/>
            <a:ext cx="8229600" cy="1219200"/>
          </a:xfrm>
          <a:noFill/>
        </p:spPr>
        <p:txBody>
          <a:bodyPr/>
          <a:lstStyle/>
          <a:p>
            <a:pPr eaLnBrk="1" hangingPunct="1"/>
            <a:r>
              <a:rPr lang="en-US" altLang="en-US" smtClean="0"/>
              <a:t>Adverse Reactions to TB Drugs</a:t>
            </a:r>
            <a:br>
              <a:rPr lang="en-US" altLang="en-US" smtClean="0"/>
            </a:br>
            <a:r>
              <a:rPr lang="en-US" altLang="en-US" smtClean="0"/>
              <a:t>Study Question 4.21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382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3827">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382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38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365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90D4170-6F87-48D6-BEAE-05BCBD8856B7}" type="slidenum">
              <a:rPr lang="en-US" altLang="en-US" sz="2000" smtClean="0"/>
              <a:pPr>
                <a:spcBef>
                  <a:spcPct val="0"/>
                </a:spcBef>
                <a:buClrTx/>
                <a:buFontTx/>
                <a:buNone/>
              </a:pPr>
              <a:t>111</a:t>
            </a:fld>
            <a:endParaRPr lang="en-US" altLang="en-US" sz="2000" smtClean="0"/>
          </a:p>
        </p:txBody>
      </p:sp>
      <p:sp>
        <p:nvSpPr>
          <p:cNvPr id="300034" name="Rectangle 2"/>
          <p:cNvSpPr>
            <a:spLocks noGrp="1" noChangeArrowheads="1"/>
          </p:cNvSpPr>
          <p:nvPr>
            <p:ph type="body" idx="1"/>
          </p:nvPr>
        </p:nvSpPr>
        <p:spPr>
          <a:xfrm>
            <a:off x="381000" y="1371600"/>
            <a:ext cx="8229600" cy="4343400"/>
          </a:xfrm>
        </p:spPr>
        <p:txBody>
          <a:bodyPr/>
          <a:lstStyle/>
          <a:p>
            <a:pPr eaLnBrk="1" hangingPunct="1">
              <a:buFontTx/>
              <a:buNone/>
            </a:pPr>
            <a:r>
              <a:rPr lang="en-US" altLang="en-US" sz="2400" dirty="0" smtClean="0"/>
              <a:t>	</a:t>
            </a:r>
            <a:r>
              <a:rPr lang="en-US" altLang="en-US" sz="2800" dirty="0" smtClean="0"/>
              <a:t>How often should patients be monitored for adverse reactions to TB drugs? </a:t>
            </a:r>
            <a:endParaRPr lang="en-US" altLang="en-US" sz="1800" i="1" dirty="0" smtClean="0"/>
          </a:p>
          <a:p>
            <a:pPr eaLnBrk="1" hangingPunct="1"/>
            <a:endParaRPr lang="en-US" altLang="en-US" sz="1800" i="1" dirty="0" smtClean="0"/>
          </a:p>
          <a:p>
            <a:pPr lvl="2" eaLnBrk="1" hangingPunct="1">
              <a:buFontTx/>
              <a:buNone/>
            </a:pPr>
            <a:r>
              <a:rPr lang="en-US" altLang="en-US" sz="2000" dirty="0" smtClean="0">
                <a:solidFill>
                  <a:srgbClr val="7030A0"/>
                </a:solidFill>
              </a:rPr>
              <a:t>	</a:t>
            </a:r>
            <a:r>
              <a:rPr lang="en-US" altLang="en-US" sz="2800" dirty="0" smtClean="0">
                <a:solidFill>
                  <a:srgbClr val="532B64"/>
                </a:solidFill>
              </a:rPr>
              <a:t>All patients should be seen at least monthly during treatment and evaluated for possible adverse reactions.</a:t>
            </a:r>
          </a:p>
          <a:p>
            <a:pPr lvl="2" eaLnBrk="1" hangingPunct="1">
              <a:buFontTx/>
              <a:buNone/>
            </a:pPr>
            <a:endParaRPr lang="en-US" altLang="en-US" sz="2800" dirty="0">
              <a:solidFill>
                <a:srgbClr val="532B64"/>
              </a:solidFill>
            </a:endParaRPr>
          </a:p>
          <a:p>
            <a:pPr lvl="2" eaLnBrk="1" hangingPunct="1">
              <a:buFontTx/>
              <a:buNone/>
            </a:pPr>
            <a:r>
              <a:rPr lang="en-US" altLang="en-US" sz="2800" dirty="0" smtClean="0">
                <a:solidFill>
                  <a:srgbClr val="532B64"/>
                </a:solidFill>
              </a:rPr>
              <a:t>	Also, DOT providers should ask about any adverse reactions.</a:t>
            </a:r>
          </a:p>
        </p:txBody>
      </p:sp>
      <p:sp>
        <p:nvSpPr>
          <p:cNvPr id="236549" name="Rectangle 6"/>
          <p:cNvSpPr>
            <a:spLocks noGrp="1" noChangeArrowheads="1"/>
          </p:cNvSpPr>
          <p:nvPr>
            <p:ph type="title"/>
          </p:nvPr>
        </p:nvSpPr>
        <p:spPr>
          <a:xfrm>
            <a:off x="381000" y="76200"/>
            <a:ext cx="8229600" cy="1219200"/>
          </a:xfrm>
          <a:noFill/>
          <a:ln>
            <a:solidFill>
              <a:srgbClr val="532B64"/>
            </a:solidFill>
          </a:ln>
        </p:spPr>
        <p:txBody>
          <a:bodyPr/>
          <a:lstStyle/>
          <a:p>
            <a:pPr eaLnBrk="1" hangingPunct="1"/>
            <a:r>
              <a:rPr lang="en-US" altLang="en-US" smtClean="0"/>
              <a:t>TB Treatment Monitoring </a:t>
            </a:r>
            <a:br>
              <a:rPr lang="en-US" altLang="en-US" smtClean="0"/>
            </a:br>
            <a:r>
              <a:rPr lang="en-US" altLang="en-US" smtClean="0"/>
              <a:t>Study Question 4.22</a:t>
            </a:r>
          </a:p>
        </p:txBody>
      </p:sp>
      <p:sp>
        <p:nvSpPr>
          <p:cNvPr id="236550" name="Rectangle 7"/>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003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00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AF0DABE-617F-4B5E-8357-C294E88CBD14}" type="slidenum">
              <a:rPr lang="en-US" altLang="en-US" sz="2000" smtClean="0"/>
              <a:pPr>
                <a:spcBef>
                  <a:spcPct val="0"/>
                </a:spcBef>
                <a:buClrTx/>
                <a:buFontTx/>
                <a:buNone/>
              </a:pPr>
              <a:t>112</a:t>
            </a:fld>
            <a:endParaRPr lang="en-US" altLang="en-US" sz="2000" smtClean="0"/>
          </a:p>
        </p:txBody>
      </p:sp>
      <p:sp>
        <p:nvSpPr>
          <p:cNvPr id="238595" name="Rectangle 2"/>
          <p:cNvSpPr>
            <a:spLocks noGrp="1" noChangeArrowheads="1"/>
          </p:cNvSpPr>
          <p:nvPr>
            <p:ph type="ctrTitle"/>
          </p:nvPr>
        </p:nvSpPr>
        <p:spPr>
          <a:xfrm>
            <a:off x="0" y="1295400"/>
            <a:ext cx="9144000" cy="3124200"/>
          </a:xfrm>
        </p:spPr>
        <p:txBody>
          <a:bodyPr/>
          <a:lstStyle/>
          <a:p>
            <a:pPr eaLnBrk="1" hangingPunct="1"/>
            <a:r>
              <a:rPr lang="en-US" altLang="en-US" dirty="0" smtClean="0">
                <a:solidFill>
                  <a:srgbClr val="532B64"/>
                </a:solidFill>
              </a:rPr>
              <a:t>Treatment of TB Disease</a:t>
            </a:r>
            <a:br>
              <a:rPr lang="en-US" altLang="en-US" dirty="0" smtClean="0">
                <a:solidFill>
                  <a:srgbClr val="532B64"/>
                </a:solidFill>
              </a:rPr>
            </a:br>
            <a:r>
              <a:rPr lang="en-US" altLang="en-US" sz="1600" dirty="0" smtClean="0">
                <a:solidFill>
                  <a:srgbClr val="532B64"/>
                </a:solidFill>
              </a:rPr>
              <a:t/>
            </a:r>
            <a:br>
              <a:rPr lang="en-US" altLang="en-US" sz="1600" dirty="0" smtClean="0">
                <a:solidFill>
                  <a:srgbClr val="532B64"/>
                </a:solidFill>
              </a:rPr>
            </a:br>
            <a:r>
              <a:rPr lang="en-US" altLang="en-US" sz="4000" dirty="0" smtClean="0">
                <a:solidFill>
                  <a:srgbClr val="532B64"/>
                </a:solidFill>
              </a:rPr>
              <a:t>Adherence and Evaluating Patients’ Response to Treatment</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4 – Treatment of Latent Tuberculosis Infection and Tuberculosis Disease</a:t>
            </a:r>
          </a:p>
        </p:txBody>
      </p:sp>
      <p:sp>
        <p:nvSpPr>
          <p:cNvPr id="24064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3931680-DE30-468C-BACF-BD10540B1D03}" type="slidenum">
              <a:rPr lang="en-US" altLang="en-US" sz="2000" smtClean="0"/>
              <a:pPr>
                <a:spcBef>
                  <a:spcPct val="0"/>
                </a:spcBef>
                <a:buClrTx/>
                <a:buFontTx/>
                <a:buNone/>
              </a:pPr>
              <a:t>113</a:t>
            </a:fld>
            <a:endParaRPr lang="en-US" altLang="en-US" sz="2000" smtClean="0"/>
          </a:p>
        </p:txBody>
      </p:sp>
      <p:sp>
        <p:nvSpPr>
          <p:cNvPr id="240644" name="Rectangle 3"/>
          <p:cNvSpPr>
            <a:spLocks noGrp="1" noChangeArrowheads="1"/>
          </p:cNvSpPr>
          <p:nvPr>
            <p:ph type="title"/>
          </p:nvPr>
        </p:nvSpPr>
        <p:spPr>
          <a:xfrm>
            <a:off x="427038" y="152400"/>
            <a:ext cx="8229600" cy="685800"/>
          </a:xfrm>
          <a:noFill/>
        </p:spPr>
        <p:txBody>
          <a:bodyPr/>
          <a:lstStyle/>
          <a:p>
            <a:pPr eaLnBrk="1" hangingPunct="1"/>
            <a:r>
              <a:rPr lang="en-US" altLang="en-US" smtClean="0"/>
              <a:t>Adherence to TB Treatment (1)</a:t>
            </a:r>
          </a:p>
        </p:txBody>
      </p:sp>
      <p:sp>
        <p:nvSpPr>
          <p:cNvPr id="240645" name="Rectangle 2"/>
          <p:cNvSpPr>
            <a:spLocks noGrp="1" noChangeArrowheads="1"/>
          </p:cNvSpPr>
          <p:nvPr>
            <p:ph type="body" sz="half" idx="1"/>
          </p:nvPr>
        </p:nvSpPr>
        <p:spPr>
          <a:xfrm>
            <a:off x="228600" y="1295400"/>
            <a:ext cx="4648200" cy="5029200"/>
          </a:xfrm>
        </p:spPr>
        <p:txBody>
          <a:bodyPr/>
          <a:lstStyle/>
          <a:p>
            <a:pPr eaLnBrk="1" hangingPunct="1">
              <a:lnSpc>
                <a:spcPct val="80000"/>
              </a:lnSpc>
            </a:pPr>
            <a:r>
              <a:rPr lang="en-US" altLang="en-US" sz="2800" smtClean="0"/>
              <a:t>Most effective strategy to encourage adherence to treatment is DOT</a:t>
            </a:r>
          </a:p>
          <a:p>
            <a:pPr eaLnBrk="1" hangingPunct="1">
              <a:lnSpc>
                <a:spcPct val="80000"/>
              </a:lnSpc>
            </a:pPr>
            <a:endParaRPr lang="en-US" altLang="en-US" sz="1800" smtClean="0"/>
          </a:p>
          <a:p>
            <a:pPr lvl="1" eaLnBrk="1" hangingPunct="1">
              <a:lnSpc>
                <a:spcPct val="80000"/>
              </a:lnSpc>
            </a:pPr>
            <a:r>
              <a:rPr lang="en-US" altLang="en-US" sz="2600" smtClean="0"/>
              <a:t>Should be considered for ALL patients</a:t>
            </a:r>
          </a:p>
          <a:p>
            <a:pPr lvl="1" eaLnBrk="1" hangingPunct="1">
              <a:lnSpc>
                <a:spcPct val="80000"/>
              </a:lnSpc>
            </a:pPr>
            <a:endParaRPr lang="en-US" altLang="en-US" sz="1800" smtClean="0"/>
          </a:p>
          <a:p>
            <a:pPr lvl="1" eaLnBrk="1" hangingPunct="1">
              <a:lnSpc>
                <a:spcPct val="80000"/>
              </a:lnSpc>
            </a:pPr>
            <a:r>
              <a:rPr lang="en-US" altLang="en-US" sz="2600" smtClean="0"/>
              <a:t>Should be used for all children and adolescents </a:t>
            </a:r>
          </a:p>
          <a:p>
            <a:pPr lvl="1" eaLnBrk="1" hangingPunct="1">
              <a:lnSpc>
                <a:spcPct val="80000"/>
              </a:lnSpc>
            </a:pPr>
            <a:endParaRPr lang="en-US" altLang="en-US" sz="1800" smtClean="0"/>
          </a:p>
          <a:p>
            <a:pPr lvl="1" eaLnBrk="1" hangingPunct="1">
              <a:lnSpc>
                <a:spcPct val="80000"/>
              </a:lnSpc>
            </a:pPr>
            <a:r>
              <a:rPr lang="en-US" altLang="en-US" sz="2600" smtClean="0"/>
              <a:t>Should be done at a time and place that is convenient for patients</a:t>
            </a:r>
          </a:p>
        </p:txBody>
      </p:sp>
      <p:pic>
        <p:nvPicPr>
          <p:cNvPr id="240646" name="Picture 5" descr="IMG_323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4000" y="1524000"/>
            <a:ext cx="3200400" cy="4343400"/>
          </a:xfrm>
          <a:noFill/>
        </p:spPr>
      </p:pic>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4269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A3C4E65-2086-4902-806E-6EE49164BB78}" type="slidenum">
              <a:rPr lang="en-US" altLang="en-US" sz="2000" smtClean="0"/>
              <a:pPr>
                <a:spcBef>
                  <a:spcPct val="0"/>
                </a:spcBef>
                <a:buClrTx/>
                <a:buFontTx/>
                <a:buNone/>
              </a:pPr>
              <a:t>114</a:t>
            </a:fld>
            <a:endParaRPr lang="en-US" altLang="en-US" sz="2000" smtClean="0"/>
          </a:p>
        </p:txBody>
      </p:sp>
      <p:sp>
        <p:nvSpPr>
          <p:cNvPr id="242692" name="Rectangle 2"/>
          <p:cNvSpPr>
            <a:spLocks noGrp="1" noChangeArrowheads="1"/>
          </p:cNvSpPr>
          <p:nvPr>
            <p:ph type="body" idx="1"/>
          </p:nvPr>
        </p:nvSpPr>
        <p:spPr>
          <a:xfrm>
            <a:off x="457200" y="1341438"/>
            <a:ext cx="8229600" cy="4906962"/>
          </a:xfrm>
        </p:spPr>
        <p:txBody>
          <a:bodyPr/>
          <a:lstStyle/>
          <a:p>
            <a:pPr eaLnBrk="1" hangingPunct="1"/>
            <a:r>
              <a:rPr lang="en-US" altLang="en-US" sz="2800" dirty="0" smtClean="0"/>
              <a:t>Incentives and enablers can be used to improve patient adherence</a:t>
            </a:r>
          </a:p>
          <a:p>
            <a:pPr eaLnBrk="1" hangingPunct="1"/>
            <a:endParaRPr lang="en-US" altLang="en-US" sz="2800" dirty="0" smtClean="0"/>
          </a:p>
          <a:p>
            <a:pPr lvl="1" eaLnBrk="1" hangingPunct="1"/>
            <a:r>
              <a:rPr lang="en-US" altLang="en-US" dirty="0" smtClean="0"/>
              <a:t>Incentives are rewards given to patient, e.g., gift cards</a:t>
            </a:r>
          </a:p>
          <a:p>
            <a:pPr lvl="2" eaLnBrk="1" hangingPunct="1">
              <a:buFontTx/>
              <a:buNone/>
            </a:pPr>
            <a:endParaRPr lang="en-US" altLang="en-US" sz="2800" dirty="0" smtClean="0"/>
          </a:p>
          <a:p>
            <a:pPr lvl="1" eaLnBrk="1" hangingPunct="1"/>
            <a:r>
              <a:rPr lang="en-US" altLang="en-US" dirty="0" smtClean="0"/>
              <a:t>Enablers help patient receive treatment, e.g., bus tokens</a:t>
            </a:r>
          </a:p>
          <a:p>
            <a:pPr lvl="1" eaLnBrk="1" hangingPunct="1">
              <a:buFontTx/>
              <a:buNone/>
            </a:pPr>
            <a:endParaRPr lang="en-US" altLang="en-US" dirty="0" smtClean="0"/>
          </a:p>
        </p:txBody>
      </p:sp>
      <p:sp>
        <p:nvSpPr>
          <p:cNvPr id="242693" name="Rectangle 3"/>
          <p:cNvSpPr>
            <a:spLocks noGrp="1" noChangeArrowheads="1"/>
          </p:cNvSpPr>
          <p:nvPr>
            <p:ph type="title"/>
          </p:nvPr>
        </p:nvSpPr>
        <p:spPr>
          <a:xfrm>
            <a:off x="381000" y="228600"/>
            <a:ext cx="8534400" cy="685800"/>
          </a:xfrm>
          <a:noFill/>
        </p:spPr>
        <p:txBody>
          <a:bodyPr/>
          <a:lstStyle/>
          <a:p>
            <a:pPr eaLnBrk="1" hangingPunct="1"/>
            <a:r>
              <a:rPr lang="en-US" altLang="en-US" smtClean="0"/>
              <a:t>Adherence to TB Treatment (2)</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4 – Treatment of Latent Tuberculosis Infection and Tuberculosis Disease</a:t>
            </a:r>
          </a:p>
        </p:txBody>
      </p:sp>
      <p:sp>
        <p:nvSpPr>
          <p:cNvPr id="2447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010FEE1-007E-4BC5-948C-0B46C661459B}" type="slidenum">
              <a:rPr lang="en-US" altLang="en-US" sz="2000" smtClean="0"/>
              <a:pPr>
                <a:spcBef>
                  <a:spcPct val="0"/>
                </a:spcBef>
                <a:buClrTx/>
                <a:buFontTx/>
                <a:buNone/>
              </a:pPr>
              <a:t>115</a:t>
            </a:fld>
            <a:endParaRPr lang="en-US" altLang="en-US" sz="2000" smtClean="0"/>
          </a:p>
        </p:txBody>
      </p:sp>
      <p:sp>
        <p:nvSpPr>
          <p:cNvPr id="244740" name="Rectangle 4"/>
          <p:cNvSpPr>
            <a:spLocks noGrp="1" noChangeArrowheads="1"/>
          </p:cNvSpPr>
          <p:nvPr>
            <p:ph type="title"/>
          </p:nvPr>
        </p:nvSpPr>
        <p:spPr>
          <a:xfrm>
            <a:off x="427038" y="0"/>
            <a:ext cx="8229600" cy="762000"/>
          </a:xfrm>
          <a:noFill/>
        </p:spPr>
        <p:txBody>
          <a:bodyPr/>
          <a:lstStyle/>
          <a:p>
            <a:pPr eaLnBrk="1" hangingPunct="1"/>
            <a:r>
              <a:rPr lang="en-US" altLang="en-US" smtClean="0"/>
              <a:t>Adherence to TB Treatment (3)</a:t>
            </a:r>
          </a:p>
        </p:txBody>
      </p:sp>
      <p:sp>
        <p:nvSpPr>
          <p:cNvPr id="244741" name="Rectangle 3"/>
          <p:cNvSpPr>
            <a:spLocks noGrp="1" noChangeArrowheads="1"/>
          </p:cNvSpPr>
          <p:nvPr>
            <p:ph type="body" sz="half" idx="1"/>
          </p:nvPr>
        </p:nvSpPr>
        <p:spPr>
          <a:xfrm>
            <a:off x="152400" y="1143000"/>
            <a:ext cx="4191000" cy="5105400"/>
          </a:xfrm>
        </p:spPr>
        <p:txBody>
          <a:bodyPr/>
          <a:lstStyle/>
          <a:p>
            <a:pPr eaLnBrk="1" hangingPunct="1">
              <a:lnSpc>
                <a:spcPct val="90000"/>
              </a:lnSpc>
            </a:pPr>
            <a:r>
              <a:rPr lang="en-US" altLang="en-US" sz="2800" smtClean="0"/>
              <a:t>Patients should be educated about TB disease and treatment</a:t>
            </a:r>
          </a:p>
          <a:p>
            <a:pPr eaLnBrk="1" hangingPunct="1">
              <a:lnSpc>
                <a:spcPct val="90000"/>
              </a:lnSpc>
            </a:pPr>
            <a:endParaRPr lang="en-US" altLang="en-US" sz="2800" smtClean="0"/>
          </a:p>
          <a:p>
            <a:pPr lvl="1" eaLnBrk="1" hangingPunct="1">
              <a:lnSpc>
                <a:spcPct val="90000"/>
              </a:lnSpc>
            </a:pPr>
            <a:r>
              <a:rPr lang="en-US" altLang="en-US" smtClean="0"/>
              <a:t>Cause of TB, transmission, diagnosis, and treatment plan</a:t>
            </a:r>
          </a:p>
          <a:p>
            <a:pPr lvl="1" eaLnBrk="1" hangingPunct="1">
              <a:lnSpc>
                <a:spcPct val="90000"/>
              </a:lnSpc>
            </a:pPr>
            <a:endParaRPr lang="en-US" altLang="en-US" smtClean="0"/>
          </a:p>
          <a:p>
            <a:pPr lvl="1" eaLnBrk="1" hangingPunct="1">
              <a:lnSpc>
                <a:spcPct val="90000"/>
              </a:lnSpc>
            </a:pPr>
            <a:r>
              <a:rPr lang="en-US" altLang="en-US" smtClean="0"/>
              <a:t>How and when to take medication</a:t>
            </a:r>
          </a:p>
        </p:txBody>
      </p:sp>
      <p:pic>
        <p:nvPicPr>
          <p:cNvPr id="244742" name="Picture 6" descr="IMG_1747"/>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191000" y="2165350"/>
            <a:ext cx="4800600" cy="3168650"/>
          </a:xfrm>
          <a:noFill/>
        </p:spPr>
      </p:pic>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4678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7F75C14-2FCA-4BDC-8429-32C41A0C3B29}" type="slidenum">
              <a:rPr lang="en-US" altLang="en-US" sz="2000" smtClean="0"/>
              <a:pPr>
                <a:spcBef>
                  <a:spcPct val="0"/>
                </a:spcBef>
                <a:buClrTx/>
                <a:buFontTx/>
                <a:buNone/>
              </a:pPr>
              <a:t>116</a:t>
            </a:fld>
            <a:endParaRPr lang="en-US" altLang="en-US" sz="2000" smtClean="0"/>
          </a:p>
        </p:txBody>
      </p:sp>
      <p:sp>
        <p:nvSpPr>
          <p:cNvPr id="246788" name="Rectangle 2"/>
          <p:cNvSpPr>
            <a:spLocks noGrp="1" noChangeArrowheads="1"/>
          </p:cNvSpPr>
          <p:nvPr>
            <p:ph type="body" idx="1"/>
          </p:nvPr>
        </p:nvSpPr>
        <p:spPr>
          <a:xfrm>
            <a:off x="0" y="1371600"/>
            <a:ext cx="9144000" cy="4876800"/>
          </a:xfrm>
        </p:spPr>
        <p:txBody>
          <a:bodyPr/>
          <a:lstStyle/>
          <a:p>
            <a:pPr eaLnBrk="1" hangingPunct="1">
              <a:lnSpc>
                <a:spcPct val="80000"/>
              </a:lnSpc>
            </a:pPr>
            <a:r>
              <a:rPr lang="en-US" altLang="en-US" sz="2800" dirty="0" smtClean="0"/>
              <a:t>Patients not receiving DOT should be monitored for adherence to treatment:</a:t>
            </a:r>
          </a:p>
          <a:p>
            <a:pPr eaLnBrk="1" hangingPunct="1">
              <a:lnSpc>
                <a:spcPct val="80000"/>
              </a:lnSpc>
            </a:pPr>
            <a:endParaRPr lang="en-US" altLang="en-US" sz="2000" dirty="0" smtClean="0"/>
          </a:p>
          <a:p>
            <a:pPr lvl="1" eaLnBrk="1" hangingPunct="1">
              <a:lnSpc>
                <a:spcPct val="80000"/>
              </a:lnSpc>
            </a:pPr>
            <a:r>
              <a:rPr lang="en-US" altLang="en-US" dirty="0" smtClean="0"/>
              <a:t>Check if patient is reporting to clinic as scheduled</a:t>
            </a:r>
          </a:p>
          <a:p>
            <a:pPr lvl="1" eaLnBrk="1" hangingPunct="1">
              <a:lnSpc>
                <a:spcPct val="80000"/>
              </a:lnSpc>
              <a:buFontTx/>
              <a:buNone/>
            </a:pPr>
            <a:endParaRPr lang="en-US" altLang="en-US" sz="2000" dirty="0" smtClean="0"/>
          </a:p>
          <a:p>
            <a:pPr lvl="1" eaLnBrk="1" hangingPunct="1">
              <a:lnSpc>
                <a:spcPct val="80000"/>
              </a:lnSpc>
            </a:pPr>
            <a:r>
              <a:rPr lang="en-US" altLang="en-US" dirty="0" smtClean="0"/>
              <a:t>Ask about adherence</a:t>
            </a:r>
            <a:endParaRPr lang="en-US" altLang="en-US" sz="1600" dirty="0" smtClean="0"/>
          </a:p>
          <a:p>
            <a:pPr lvl="1" eaLnBrk="1" hangingPunct="1">
              <a:lnSpc>
                <a:spcPct val="80000"/>
              </a:lnSpc>
            </a:pPr>
            <a:endParaRPr lang="en-US" altLang="en-US" sz="2000" dirty="0" smtClean="0"/>
          </a:p>
          <a:p>
            <a:pPr lvl="1" eaLnBrk="1" hangingPunct="1">
              <a:lnSpc>
                <a:spcPct val="80000"/>
              </a:lnSpc>
            </a:pPr>
            <a:r>
              <a:rPr lang="en-US" altLang="en-US" dirty="0" smtClean="0"/>
              <a:t>Ask patient to bring medications to clinic and count number of pills taken</a:t>
            </a:r>
            <a:endParaRPr lang="en-US" altLang="en-US" sz="2000" dirty="0" smtClean="0"/>
          </a:p>
          <a:p>
            <a:pPr lvl="1" eaLnBrk="1" hangingPunct="1">
              <a:lnSpc>
                <a:spcPct val="80000"/>
              </a:lnSpc>
            </a:pPr>
            <a:endParaRPr lang="en-US" altLang="en-US" sz="2000" dirty="0" smtClean="0"/>
          </a:p>
          <a:p>
            <a:pPr lvl="1" eaLnBrk="1" hangingPunct="1">
              <a:lnSpc>
                <a:spcPct val="80000"/>
              </a:lnSpc>
            </a:pPr>
            <a:r>
              <a:rPr lang="en-US" altLang="en-US" dirty="0" smtClean="0"/>
              <a:t>Use urine tests to detect medication in urine</a:t>
            </a:r>
            <a:endParaRPr lang="en-US" altLang="en-US" sz="2000" dirty="0" smtClean="0"/>
          </a:p>
          <a:p>
            <a:pPr lvl="1" eaLnBrk="1" hangingPunct="1">
              <a:lnSpc>
                <a:spcPct val="80000"/>
              </a:lnSpc>
            </a:pPr>
            <a:endParaRPr lang="en-US" altLang="en-US" sz="2000" dirty="0" smtClean="0"/>
          </a:p>
          <a:p>
            <a:pPr lvl="1" eaLnBrk="1" hangingPunct="1">
              <a:lnSpc>
                <a:spcPct val="80000"/>
              </a:lnSpc>
            </a:pPr>
            <a:r>
              <a:rPr lang="en-US" altLang="en-US" dirty="0" smtClean="0"/>
              <a:t>Assess patient’s clinical response to treatment</a:t>
            </a:r>
          </a:p>
        </p:txBody>
      </p:sp>
      <p:sp>
        <p:nvSpPr>
          <p:cNvPr id="246789" name="Rectangle 3"/>
          <p:cNvSpPr>
            <a:spLocks noGrp="1" noChangeArrowheads="1"/>
          </p:cNvSpPr>
          <p:nvPr>
            <p:ph type="title"/>
          </p:nvPr>
        </p:nvSpPr>
        <p:spPr>
          <a:xfrm>
            <a:off x="0" y="0"/>
            <a:ext cx="9372600" cy="1295400"/>
          </a:xfrm>
          <a:noFill/>
        </p:spPr>
        <p:txBody>
          <a:bodyPr/>
          <a:lstStyle/>
          <a:p>
            <a:pPr eaLnBrk="1" hangingPunct="1"/>
            <a:r>
              <a:rPr lang="en-US" altLang="en-US" smtClean="0"/>
              <a:t>Monitoring Patients’ Adherence to Therapy</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488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6B12DB1-901A-4993-BD86-D1BE3D59615A}" type="slidenum">
              <a:rPr lang="en-US" altLang="en-US" sz="2000" smtClean="0"/>
              <a:pPr>
                <a:spcBef>
                  <a:spcPct val="0"/>
                </a:spcBef>
                <a:buClrTx/>
                <a:buFontTx/>
                <a:buNone/>
              </a:pPr>
              <a:t>117</a:t>
            </a:fld>
            <a:endParaRPr lang="en-US" altLang="en-US" sz="2000" smtClean="0"/>
          </a:p>
        </p:txBody>
      </p:sp>
      <p:sp>
        <p:nvSpPr>
          <p:cNvPr id="248836" name="Rectangle 2"/>
          <p:cNvSpPr>
            <a:spLocks noGrp="1" noChangeArrowheads="1"/>
          </p:cNvSpPr>
          <p:nvPr>
            <p:ph type="body" idx="1"/>
          </p:nvPr>
        </p:nvSpPr>
        <p:spPr>
          <a:xfrm>
            <a:off x="304800" y="1447800"/>
            <a:ext cx="8534400" cy="4830763"/>
          </a:xfrm>
        </p:spPr>
        <p:txBody>
          <a:bodyPr/>
          <a:lstStyle/>
          <a:p>
            <a:pPr marL="609600" indent="-609600" eaLnBrk="1" hangingPunct="1">
              <a:lnSpc>
                <a:spcPct val="90000"/>
              </a:lnSpc>
              <a:buFontTx/>
              <a:buNone/>
            </a:pPr>
            <a:r>
              <a:rPr lang="en-US" altLang="en-US" sz="2800" smtClean="0"/>
              <a:t>   Three methods to determine whether a patient</a:t>
            </a:r>
          </a:p>
          <a:p>
            <a:pPr marL="609600" indent="-609600" eaLnBrk="1" hangingPunct="1">
              <a:lnSpc>
                <a:spcPct val="90000"/>
              </a:lnSpc>
              <a:buFontTx/>
              <a:buNone/>
            </a:pPr>
            <a:r>
              <a:rPr lang="en-US" altLang="en-US" sz="2800" smtClean="0"/>
              <a:t>   is responding to treatment:</a:t>
            </a:r>
          </a:p>
          <a:p>
            <a:pPr marL="609600" indent="-609600" eaLnBrk="1" hangingPunct="1">
              <a:lnSpc>
                <a:spcPct val="90000"/>
              </a:lnSpc>
            </a:pPr>
            <a:endParaRPr lang="en-US" altLang="en-US" sz="2000" smtClean="0"/>
          </a:p>
          <a:p>
            <a:pPr marL="990600" lvl="1" indent="-533400" eaLnBrk="1" hangingPunct="1">
              <a:lnSpc>
                <a:spcPct val="90000"/>
              </a:lnSpc>
              <a:buFontTx/>
              <a:buAutoNum type="arabicPeriod"/>
            </a:pPr>
            <a:r>
              <a:rPr lang="en-US" altLang="en-US" smtClean="0"/>
              <a:t>Check to see if patient has TB symptoms (clinical evaluation)</a:t>
            </a:r>
          </a:p>
          <a:p>
            <a:pPr marL="990600" lvl="1" indent="-533400" eaLnBrk="1" hangingPunct="1">
              <a:lnSpc>
                <a:spcPct val="90000"/>
              </a:lnSpc>
              <a:buFontTx/>
              <a:buAutoNum type="arabicPeriod"/>
            </a:pPr>
            <a:endParaRPr lang="en-US" altLang="en-US" sz="2400" smtClean="0"/>
          </a:p>
          <a:p>
            <a:pPr marL="990600" lvl="1" indent="-533400" eaLnBrk="1" hangingPunct="1">
              <a:lnSpc>
                <a:spcPct val="90000"/>
              </a:lnSpc>
              <a:buFontTx/>
              <a:buAutoNum type="arabicPeriod"/>
            </a:pPr>
            <a:r>
              <a:rPr lang="en-US" altLang="en-US" smtClean="0"/>
              <a:t>Conduct bacteriologic examination of sputum or other specimens</a:t>
            </a:r>
          </a:p>
          <a:p>
            <a:pPr marL="990600" lvl="1" indent="-533400" eaLnBrk="1" hangingPunct="1">
              <a:lnSpc>
                <a:spcPct val="90000"/>
              </a:lnSpc>
              <a:buFontTx/>
              <a:buAutoNum type="arabicPeriod"/>
            </a:pPr>
            <a:endParaRPr lang="en-US" altLang="en-US" sz="2400" smtClean="0"/>
          </a:p>
          <a:p>
            <a:pPr marL="990600" lvl="1" indent="-533400" eaLnBrk="1" hangingPunct="1">
              <a:lnSpc>
                <a:spcPct val="90000"/>
              </a:lnSpc>
              <a:buFontTx/>
              <a:buAutoNum type="arabicPeriod"/>
            </a:pPr>
            <a:r>
              <a:rPr lang="en-US" altLang="en-US" smtClean="0"/>
              <a:t>Use chest x-rays to monitor patient’s response to treatment</a:t>
            </a:r>
            <a:endParaRPr lang="en-US" altLang="en-US" sz="3200" smtClean="0"/>
          </a:p>
        </p:txBody>
      </p:sp>
      <p:sp>
        <p:nvSpPr>
          <p:cNvPr id="248837" name="Rectangle 3"/>
          <p:cNvSpPr>
            <a:spLocks noGrp="1" noChangeArrowheads="1"/>
          </p:cNvSpPr>
          <p:nvPr>
            <p:ph type="title"/>
          </p:nvPr>
        </p:nvSpPr>
        <p:spPr>
          <a:xfrm>
            <a:off x="381000" y="76200"/>
            <a:ext cx="8534400" cy="1219200"/>
          </a:xfrm>
          <a:noFill/>
        </p:spPr>
        <p:txBody>
          <a:bodyPr/>
          <a:lstStyle/>
          <a:p>
            <a:pPr eaLnBrk="1" hangingPunct="1"/>
            <a:r>
              <a:rPr lang="en-US" altLang="en-US" smtClean="0"/>
              <a:t>Evaluating Patients’ Response to Treatment (1)</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508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5326D7D-073F-4DB2-A47C-99D0BCFD073C}" type="slidenum">
              <a:rPr lang="en-US" altLang="en-US" sz="2000" smtClean="0"/>
              <a:pPr>
                <a:spcBef>
                  <a:spcPct val="0"/>
                </a:spcBef>
                <a:buClrTx/>
                <a:buFontTx/>
                <a:buNone/>
              </a:pPr>
              <a:t>118</a:t>
            </a:fld>
            <a:endParaRPr lang="en-US" altLang="en-US" sz="2000" smtClean="0"/>
          </a:p>
        </p:txBody>
      </p:sp>
      <p:sp>
        <p:nvSpPr>
          <p:cNvPr id="250884" name="Rectangle 2"/>
          <p:cNvSpPr>
            <a:spLocks noGrp="1" noChangeArrowheads="1"/>
          </p:cNvSpPr>
          <p:nvPr>
            <p:ph type="title"/>
          </p:nvPr>
        </p:nvSpPr>
        <p:spPr/>
        <p:txBody>
          <a:bodyPr/>
          <a:lstStyle/>
          <a:p>
            <a:pPr eaLnBrk="1" hangingPunct="1"/>
            <a:r>
              <a:rPr lang="en-US" altLang="en-US" smtClean="0"/>
              <a:t>Evaluating Patients’ Response to Treatment (2)</a:t>
            </a:r>
          </a:p>
        </p:txBody>
      </p:sp>
      <p:sp>
        <p:nvSpPr>
          <p:cNvPr id="250885" name="Rectangle 3"/>
          <p:cNvSpPr>
            <a:spLocks noGrp="1" noChangeArrowheads="1"/>
          </p:cNvSpPr>
          <p:nvPr>
            <p:ph type="body" idx="1"/>
          </p:nvPr>
        </p:nvSpPr>
        <p:spPr>
          <a:xfrm>
            <a:off x="457200" y="1524000"/>
            <a:ext cx="8229600" cy="4525963"/>
          </a:xfrm>
        </p:spPr>
        <p:txBody>
          <a:bodyPr/>
          <a:lstStyle/>
          <a:p>
            <a:pPr marL="609600" indent="-609600" eaLnBrk="1" hangingPunct="1">
              <a:lnSpc>
                <a:spcPct val="80000"/>
              </a:lnSpc>
              <a:buFontTx/>
              <a:buAutoNum type="arabicPeriod"/>
            </a:pPr>
            <a:r>
              <a:rPr lang="en-US" altLang="en-US" sz="2800" dirty="0" smtClean="0"/>
              <a:t>Check to see if patient has TB symptoms (clinical evaluation)</a:t>
            </a:r>
          </a:p>
          <a:p>
            <a:pPr marL="609600" indent="-609600" eaLnBrk="1" hangingPunct="1">
              <a:lnSpc>
                <a:spcPct val="80000"/>
              </a:lnSpc>
              <a:buFontTx/>
              <a:buAutoNum type="arabicPeriod"/>
            </a:pPr>
            <a:endParaRPr lang="en-US" altLang="en-US" sz="2800" dirty="0" smtClean="0"/>
          </a:p>
          <a:p>
            <a:pPr marL="1371600" lvl="2" indent="-457200" eaLnBrk="1" hangingPunct="1">
              <a:lnSpc>
                <a:spcPct val="80000"/>
              </a:lnSpc>
            </a:pPr>
            <a:r>
              <a:rPr lang="en-US" altLang="en-US" sz="2800" dirty="0" smtClean="0"/>
              <a:t>TB symptoms should gradually improve and go away after starting treatment</a:t>
            </a:r>
          </a:p>
          <a:p>
            <a:pPr marL="1371600" lvl="2" indent="-457200" eaLnBrk="1" hangingPunct="1">
              <a:lnSpc>
                <a:spcPct val="80000"/>
              </a:lnSpc>
            </a:pPr>
            <a:endParaRPr lang="en-US" altLang="en-US" sz="2800" dirty="0" smtClean="0"/>
          </a:p>
          <a:p>
            <a:pPr marL="1371600" lvl="2" indent="-457200" eaLnBrk="1" hangingPunct="1">
              <a:lnSpc>
                <a:spcPct val="80000"/>
              </a:lnSpc>
            </a:pPr>
            <a:r>
              <a:rPr lang="en-US" altLang="en-US" sz="2800" dirty="0" smtClean="0"/>
              <a:t>Patients whose symptoms do not improve during the first 2 months of treatment, or whose symptoms worsen after initial improvement, should be reevaluated</a:t>
            </a:r>
            <a:endParaRPr lang="en-US" altLang="en-US" sz="1200"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5293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0F2E17F-AD46-4033-9D36-A103AC2CF268}" type="slidenum">
              <a:rPr lang="en-US" altLang="en-US" sz="2000" smtClean="0"/>
              <a:pPr>
                <a:spcBef>
                  <a:spcPct val="0"/>
                </a:spcBef>
                <a:buClrTx/>
                <a:buFontTx/>
                <a:buNone/>
              </a:pPr>
              <a:t>119</a:t>
            </a:fld>
            <a:endParaRPr lang="en-US" altLang="en-US" sz="2000" smtClean="0"/>
          </a:p>
        </p:txBody>
      </p:sp>
      <p:sp>
        <p:nvSpPr>
          <p:cNvPr id="252932" name="Rectangle 2"/>
          <p:cNvSpPr>
            <a:spLocks noGrp="1" noChangeArrowheads="1"/>
          </p:cNvSpPr>
          <p:nvPr>
            <p:ph type="title"/>
          </p:nvPr>
        </p:nvSpPr>
        <p:spPr/>
        <p:txBody>
          <a:bodyPr/>
          <a:lstStyle/>
          <a:p>
            <a:pPr eaLnBrk="1" hangingPunct="1"/>
            <a:r>
              <a:rPr lang="en-US" altLang="en-US" smtClean="0"/>
              <a:t>Evaluating Patients’ Response to Treatment (3)</a:t>
            </a:r>
          </a:p>
        </p:txBody>
      </p:sp>
      <p:sp>
        <p:nvSpPr>
          <p:cNvPr id="252933" name="Rectangle 3"/>
          <p:cNvSpPr>
            <a:spLocks noGrp="1" noChangeArrowheads="1"/>
          </p:cNvSpPr>
          <p:nvPr>
            <p:ph type="body" idx="1"/>
          </p:nvPr>
        </p:nvSpPr>
        <p:spPr>
          <a:xfrm>
            <a:off x="228600" y="1600200"/>
            <a:ext cx="8763000" cy="4525963"/>
          </a:xfrm>
        </p:spPr>
        <p:txBody>
          <a:bodyPr/>
          <a:lstStyle/>
          <a:p>
            <a:pPr marL="609600" indent="-609600" eaLnBrk="1" hangingPunct="1">
              <a:lnSpc>
                <a:spcPct val="80000"/>
              </a:lnSpc>
              <a:buFontTx/>
              <a:buNone/>
            </a:pPr>
            <a:r>
              <a:rPr lang="en-US" altLang="en-US" sz="2800" dirty="0" smtClean="0"/>
              <a:t>2.   Conduct bacteriologic examination of sputum or other specimens</a:t>
            </a:r>
          </a:p>
          <a:p>
            <a:pPr marL="990600" lvl="1" indent="-533400" eaLnBrk="1" hangingPunct="1">
              <a:lnSpc>
                <a:spcPct val="80000"/>
              </a:lnSpc>
              <a:buFontTx/>
              <a:buNone/>
            </a:pPr>
            <a:endParaRPr lang="en-US" altLang="en-US" sz="1600" dirty="0" smtClean="0"/>
          </a:p>
          <a:p>
            <a:pPr marL="1371600" lvl="2" indent="-457200" eaLnBrk="1" hangingPunct="1">
              <a:lnSpc>
                <a:spcPct val="80000"/>
              </a:lnSpc>
            </a:pPr>
            <a:r>
              <a:rPr lang="en-US" altLang="en-US" sz="2800" dirty="0" smtClean="0"/>
              <a:t>Specimens should be examined every month until culture results have converted from positive to negative</a:t>
            </a:r>
          </a:p>
          <a:p>
            <a:pPr marL="1371600" lvl="2" indent="-457200" eaLnBrk="1" hangingPunct="1">
              <a:lnSpc>
                <a:spcPct val="80000"/>
              </a:lnSpc>
              <a:buFontTx/>
              <a:buNone/>
            </a:pPr>
            <a:endParaRPr lang="en-US" altLang="en-US" sz="2000" dirty="0" smtClean="0"/>
          </a:p>
          <a:p>
            <a:pPr marL="1371600" lvl="2" indent="-457200" eaLnBrk="1" hangingPunct="1">
              <a:lnSpc>
                <a:spcPct val="80000"/>
              </a:lnSpc>
            </a:pPr>
            <a:r>
              <a:rPr lang="en-US" altLang="en-US" sz="2800" dirty="0" smtClean="0"/>
              <a:t>Any patient whose culture results have not become negative after 2 months of treatment, or whose results become positive after being negative, should be reevaluated</a:t>
            </a:r>
            <a:endParaRPr lang="en-US" altLang="en-US" sz="2000" dirty="0" smtClean="0"/>
          </a:p>
          <a:p>
            <a:pPr marL="609600" indent="-609600" eaLnBrk="1" hangingPunct="1">
              <a:lnSpc>
                <a:spcPct val="80000"/>
              </a:lnSpc>
            </a:pPr>
            <a:endParaRPr lang="en-US" alt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924F106-47A1-408A-BB93-3CDF9D22D124}" type="slidenum">
              <a:rPr lang="en-US" altLang="en-US" sz="2000" smtClean="0"/>
              <a:pPr>
                <a:spcBef>
                  <a:spcPct val="0"/>
                </a:spcBef>
                <a:buClrTx/>
                <a:buFontTx/>
                <a:buNone/>
              </a:pPr>
              <a:t>12</a:t>
            </a:fld>
            <a:endParaRPr lang="en-US" altLang="en-US" sz="2000" smtClean="0"/>
          </a:p>
        </p:txBody>
      </p:sp>
      <p:sp>
        <p:nvSpPr>
          <p:cNvPr id="17411" name="Rectangle 2"/>
          <p:cNvSpPr>
            <a:spLocks noGrp="1" noChangeArrowheads="1"/>
          </p:cNvSpPr>
          <p:nvPr>
            <p:ph type="ctrTitle"/>
          </p:nvPr>
        </p:nvSpPr>
        <p:spPr>
          <a:xfrm>
            <a:off x="0" y="762000"/>
            <a:ext cx="9067800" cy="3124200"/>
          </a:xfrm>
        </p:spPr>
        <p:txBody>
          <a:bodyPr/>
          <a:lstStyle/>
          <a:p>
            <a:pPr eaLnBrk="1" hangingPunct="1">
              <a:defRPr/>
            </a:pPr>
            <a:r>
              <a:rPr lang="en-US" dirty="0" smtClean="0">
                <a:solidFill>
                  <a:srgbClr val="532B64"/>
                </a:solidFill>
              </a:rPr>
              <a:t>Treatment of Latent TB Infection (LTBI)</a:t>
            </a:r>
            <a:r>
              <a:rPr lang="en-US" dirty="0" smtClean="0">
                <a:solidFill>
                  <a:schemeClr val="accent1">
                    <a:lumMod val="25000"/>
                  </a:schemeClr>
                </a:solidFill>
              </a:rPr>
              <a:t/>
            </a:r>
            <a:br>
              <a:rPr lang="en-US" dirty="0" smtClean="0">
                <a:solidFill>
                  <a:schemeClr val="accent1">
                    <a:lumMod val="25000"/>
                  </a:schemeClr>
                </a:solidFill>
              </a:rPr>
            </a:br>
            <a:r>
              <a:rPr lang="en-US" sz="1600" dirty="0" smtClean="0"/>
              <a:t/>
            </a:r>
            <a:br>
              <a:rPr lang="en-US" sz="1600" dirty="0" smtClean="0"/>
            </a:br>
            <a:r>
              <a:rPr lang="en-US" sz="4000" dirty="0" smtClean="0">
                <a:solidFill>
                  <a:srgbClr val="532B64"/>
                </a:solidFill>
              </a:rPr>
              <a:t>Patient Medical Evaluation</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extLst>
      <p:ext uri="{BB962C8B-B14F-4D97-AF65-F5344CB8AC3E}">
        <p14:creationId xmlns:p14="http://schemas.microsoft.com/office/powerpoint/2010/main" val="298513603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549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F54D7BA-5574-417C-9183-2C41B359D073}" type="slidenum">
              <a:rPr lang="en-US" altLang="en-US" sz="2000" smtClean="0"/>
              <a:pPr>
                <a:spcBef>
                  <a:spcPct val="0"/>
                </a:spcBef>
                <a:buClrTx/>
                <a:buFontTx/>
                <a:buNone/>
              </a:pPr>
              <a:t>120</a:t>
            </a:fld>
            <a:endParaRPr lang="en-US" altLang="en-US" sz="2000" smtClean="0"/>
          </a:p>
        </p:txBody>
      </p:sp>
      <p:sp>
        <p:nvSpPr>
          <p:cNvPr id="254980" name="Rectangle 2"/>
          <p:cNvSpPr>
            <a:spLocks noGrp="1" noChangeArrowheads="1"/>
          </p:cNvSpPr>
          <p:nvPr>
            <p:ph type="title"/>
          </p:nvPr>
        </p:nvSpPr>
        <p:spPr/>
        <p:txBody>
          <a:bodyPr/>
          <a:lstStyle/>
          <a:p>
            <a:pPr eaLnBrk="1" hangingPunct="1"/>
            <a:r>
              <a:rPr lang="en-US" altLang="en-US" smtClean="0"/>
              <a:t>Evaluating Patients’ Response to Treatment (4)</a:t>
            </a:r>
          </a:p>
        </p:txBody>
      </p:sp>
      <p:sp>
        <p:nvSpPr>
          <p:cNvPr id="254981" name="Rectangle 3"/>
          <p:cNvSpPr>
            <a:spLocks noGrp="1" noChangeArrowheads="1"/>
          </p:cNvSpPr>
          <p:nvPr>
            <p:ph type="body" idx="1"/>
          </p:nvPr>
        </p:nvSpPr>
        <p:spPr>
          <a:xfrm>
            <a:off x="152400" y="1447800"/>
            <a:ext cx="8839200" cy="5029200"/>
          </a:xfrm>
        </p:spPr>
        <p:txBody>
          <a:bodyPr/>
          <a:lstStyle/>
          <a:p>
            <a:pPr marL="609600" indent="-609600" eaLnBrk="1" hangingPunct="1">
              <a:buFontTx/>
              <a:buAutoNum type="arabicPeriod" startAt="3"/>
            </a:pPr>
            <a:r>
              <a:rPr lang="en-US" altLang="en-US" sz="2800" dirty="0" smtClean="0"/>
              <a:t>Use chest x-rays to monitor patient’s response to treatment</a:t>
            </a:r>
          </a:p>
          <a:p>
            <a:pPr marL="609600" indent="-609600" eaLnBrk="1" hangingPunct="1">
              <a:buFontTx/>
              <a:buAutoNum type="arabicPeriod" startAt="3"/>
            </a:pPr>
            <a:endParaRPr lang="en-US" altLang="en-US" sz="2800" dirty="0" smtClean="0"/>
          </a:p>
          <a:p>
            <a:pPr marL="1371600" lvl="2" indent="-457200" eaLnBrk="1" hangingPunct="1"/>
            <a:r>
              <a:rPr lang="en-US" altLang="en-US" sz="2800" dirty="0" smtClean="0"/>
              <a:t>Repeated x-rays are not as helpful as monthly bacteriologic and clinical evaluations</a:t>
            </a:r>
          </a:p>
          <a:p>
            <a:pPr marL="1371600" lvl="2" indent="-457200" eaLnBrk="1" hangingPunct="1"/>
            <a:endParaRPr lang="en-US" altLang="en-US" sz="2800" dirty="0" smtClean="0"/>
          </a:p>
          <a:p>
            <a:pPr marL="1371600" lvl="2" indent="-457200" eaLnBrk="1" hangingPunct="1"/>
            <a:r>
              <a:rPr lang="en-US" altLang="en-US" sz="2800" dirty="0" smtClean="0"/>
              <a:t>Chest x-rays taken at end of treatment can be compared to any follow-up x-rays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5702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B7477DC-3885-434B-8563-2F733FFEEC85}" type="slidenum">
              <a:rPr lang="en-US" altLang="en-US" sz="2000" smtClean="0"/>
              <a:pPr>
                <a:spcBef>
                  <a:spcPct val="0"/>
                </a:spcBef>
                <a:buClrTx/>
                <a:buFontTx/>
                <a:buNone/>
              </a:pPr>
              <a:t>121</a:t>
            </a:fld>
            <a:endParaRPr lang="en-US" altLang="en-US" sz="2000" smtClean="0"/>
          </a:p>
        </p:txBody>
      </p:sp>
      <p:sp>
        <p:nvSpPr>
          <p:cNvPr id="257028" name="Rectangle 2"/>
          <p:cNvSpPr>
            <a:spLocks noGrp="1" noChangeArrowheads="1"/>
          </p:cNvSpPr>
          <p:nvPr>
            <p:ph type="title"/>
          </p:nvPr>
        </p:nvSpPr>
        <p:spPr/>
        <p:txBody>
          <a:bodyPr/>
          <a:lstStyle/>
          <a:p>
            <a:pPr eaLnBrk="1" hangingPunct="1"/>
            <a:r>
              <a:rPr lang="en-US" altLang="en-US" smtClean="0"/>
              <a:t>Evaluating Patients’ Response to Treatment (5)</a:t>
            </a:r>
          </a:p>
        </p:txBody>
      </p:sp>
      <p:sp>
        <p:nvSpPr>
          <p:cNvPr id="257029" name="Rectangle 3"/>
          <p:cNvSpPr>
            <a:spLocks noGrp="1" noChangeArrowheads="1"/>
          </p:cNvSpPr>
          <p:nvPr>
            <p:ph type="body" idx="1"/>
          </p:nvPr>
        </p:nvSpPr>
        <p:spPr>
          <a:xfrm>
            <a:off x="457200" y="1524000"/>
            <a:ext cx="8305800" cy="4800600"/>
          </a:xfrm>
        </p:spPr>
        <p:txBody>
          <a:bodyPr/>
          <a:lstStyle/>
          <a:p>
            <a:pPr eaLnBrk="1" hangingPunct="1"/>
            <a:r>
              <a:rPr lang="en-US" altLang="en-US" sz="2800" dirty="0" smtClean="0"/>
              <a:t>TST or IGRA </a:t>
            </a:r>
            <a:r>
              <a:rPr lang="en-US" altLang="en-US" sz="2800" u="sng" dirty="0" smtClean="0"/>
              <a:t>cannot</a:t>
            </a:r>
            <a:r>
              <a:rPr lang="en-US" altLang="en-US" sz="2800" dirty="0" smtClean="0"/>
              <a:t> be used to determine whether the patient is responding to treatment</a:t>
            </a:r>
          </a:p>
          <a:p>
            <a:pPr eaLnBrk="1" hangingPunct="1"/>
            <a:endParaRPr lang="en-US" altLang="en-US" sz="1600" dirty="0" smtClean="0"/>
          </a:p>
          <a:p>
            <a:pPr eaLnBrk="1" hangingPunct="1"/>
            <a:r>
              <a:rPr lang="en-US" altLang="en-US" sz="2800" dirty="0" smtClean="0"/>
              <a:t>Treatment completion is defined by number of doses the patient takes within a specific time frame</a:t>
            </a:r>
          </a:p>
          <a:p>
            <a:pPr eaLnBrk="1" hangingPunct="1"/>
            <a:endParaRPr lang="en-US" altLang="en-US" sz="1600" dirty="0" smtClean="0"/>
          </a:p>
          <a:p>
            <a:pPr eaLnBrk="1" hangingPunct="1"/>
            <a:r>
              <a:rPr lang="en-US" altLang="en-US" sz="2800" dirty="0" smtClean="0"/>
              <a:t>Length of treatment depends on drugs used, drug susceptibility test results, and the patient’s response to therapy</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590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A772244-64FA-4F4B-A068-50A3A5618EF6}" type="slidenum">
              <a:rPr lang="en-US" altLang="en-US" sz="2000" smtClean="0"/>
              <a:pPr>
                <a:spcBef>
                  <a:spcPct val="0"/>
                </a:spcBef>
                <a:buClrTx/>
                <a:buFontTx/>
                <a:buNone/>
              </a:pPr>
              <a:t>122</a:t>
            </a:fld>
            <a:endParaRPr lang="en-US" altLang="en-US" sz="2000" smtClean="0"/>
          </a:p>
        </p:txBody>
      </p:sp>
      <p:sp>
        <p:nvSpPr>
          <p:cNvPr id="259076" name="Rectangle 2"/>
          <p:cNvSpPr>
            <a:spLocks noGrp="1" noChangeArrowheads="1"/>
          </p:cNvSpPr>
          <p:nvPr>
            <p:ph type="title"/>
          </p:nvPr>
        </p:nvSpPr>
        <p:spPr/>
        <p:txBody>
          <a:bodyPr/>
          <a:lstStyle/>
          <a:p>
            <a:pPr eaLnBrk="1" hangingPunct="1"/>
            <a:r>
              <a:rPr lang="en-US" altLang="en-US" smtClean="0"/>
              <a:t>Reevaluating Patients Who Do Not Respond to Treatment (1)</a:t>
            </a:r>
          </a:p>
        </p:txBody>
      </p:sp>
      <p:sp>
        <p:nvSpPr>
          <p:cNvPr id="259077" name="Rectangle 3"/>
          <p:cNvSpPr>
            <a:spLocks noGrp="1" noChangeArrowheads="1"/>
          </p:cNvSpPr>
          <p:nvPr>
            <p:ph type="body" idx="1"/>
          </p:nvPr>
        </p:nvSpPr>
        <p:spPr>
          <a:xfrm>
            <a:off x="152400" y="1447800"/>
            <a:ext cx="8991600" cy="4924425"/>
          </a:xfrm>
        </p:spPr>
        <p:txBody>
          <a:bodyPr/>
          <a:lstStyle/>
          <a:p>
            <a:pPr eaLnBrk="1" hangingPunct="1">
              <a:lnSpc>
                <a:spcPct val="90000"/>
              </a:lnSpc>
            </a:pPr>
            <a:r>
              <a:rPr lang="en-US" altLang="en-US" sz="2800" dirty="0" smtClean="0"/>
              <a:t>Reevaluating the patient means </a:t>
            </a:r>
          </a:p>
          <a:p>
            <a:pPr lvl="1" eaLnBrk="1" hangingPunct="1">
              <a:lnSpc>
                <a:spcPct val="90000"/>
              </a:lnSpc>
            </a:pPr>
            <a:endParaRPr lang="en-US" altLang="en-US" sz="1400" dirty="0" smtClean="0"/>
          </a:p>
          <a:p>
            <a:pPr lvl="1" eaLnBrk="1" hangingPunct="1">
              <a:lnSpc>
                <a:spcPct val="90000"/>
              </a:lnSpc>
            </a:pPr>
            <a:r>
              <a:rPr lang="en-US" altLang="en-US" dirty="0" smtClean="0"/>
              <a:t>Obtaining a new specimen for TB culture, and (if positive) drug susceptibility testing</a:t>
            </a:r>
          </a:p>
          <a:p>
            <a:pPr lvl="1" eaLnBrk="1" hangingPunct="1">
              <a:lnSpc>
                <a:spcPct val="90000"/>
              </a:lnSpc>
            </a:pPr>
            <a:endParaRPr lang="en-US" altLang="en-US" sz="1400" dirty="0" smtClean="0"/>
          </a:p>
          <a:p>
            <a:pPr lvl="1" eaLnBrk="1" hangingPunct="1">
              <a:lnSpc>
                <a:spcPct val="90000"/>
              </a:lnSpc>
            </a:pPr>
            <a:r>
              <a:rPr lang="en-US" altLang="en-US" dirty="0" smtClean="0"/>
              <a:t>Assessing whether the patient has taken medication as prescribed</a:t>
            </a:r>
          </a:p>
          <a:p>
            <a:pPr lvl="1" eaLnBrk="1" hangingPunct="1">
              <a:lnSpc>
                <a:spcPct val="90000"/>
              </a:lnSpc>
            </a:pPr>
            <a:endParaRPr lang="en-US" altLang="en-US" sz="1400" dirty="0" smtClean="0"/>
          </a:p>
          <a:p>
            <a:pPr lvl="1" eaLnBrk="1" hangingPunct="1">
              <a:lnSpc>
                <a:spcPct val="90000"/>
              </a:lnSpc>
            </a:pPr>
            <a:r>
              <a:rPr lang="en-US" altLang="en-US" dirty="0" smtClean="0"/>
              <a:t>Reviewing symptoms</a:t>
            </a:r>
          </a:p>
          <a:p>
            <a:pPr lvl="1" eaLnBrk="1" hangingPunct="1">
              <a:lnSpc>
                <a:spcPct val="90000"/>
              </a:lnSpc>
            </a:pPr>
            <a:endParaRPr lang="en-US" altLang="en-US" sz="1400" dirty="0" smtClean="0"/>
          </a:p>
          <a:p>
            <a:pPr lvl="1" eaLnBrk="1" hangingPunct="1">
              <a:lnSpc>
                <a:spcPct val="90000"/>
              </a:lnSpc>
            </a:pPr>
            <a:r>
              <a:rPr lang="en-US" altLang="en-US" dirty="0" smtClean="0"/>
              <a:t>Performing </a:t>
            </a:r>
            <a:r>
              <a:rPr lang="en-US" altLang="en-US" dirty="0"/>
              <a:t>a clinical </a:t>
            </a:r>
            <a:r>
              <a:rPr lang="en-US" altLang="en-US" dirty="0" smtClean="0"/>
              <a:t>examination</a:t>
            </a:r>
          </a:p>
          <a:p>
            <a:pPr lvl="1" eaLnBrk="1" hangingPunct="1">
              <a:lnSpc>
                <a:spcPct val="90000"/>
              </a:lnSpc>
            </a:pPr>
            <a:endParaRPr lang="en-US" altLang="en-US" sz="1400" dirty="0" smtClean="0"/>
          </a:p>
          <a:p>
            <a:pPr lvl="1" eaLnBrk="1" hangingPunct="1">
              <a:lnSpc>
                <a:spcPct val="90000"/>
              </a:lnSpc>
            </a:pPr>
            <a:r>
              <a:rPr lang="en-US" altLang="en-US" dirty="0" smtClean="0"/>
              <a:t>Repeating </a:t>
            </a:r>
            <a:r>
              <a:rPr lang="en-US" altLang="en-US" dirty="0"/>
              <a:t>chest </a:t>
            </a:r>
            <a:r>
              <a:rPr lang="en-US" altLang="en-US" dirty="0" smtClean="0"/>
              <a:t>x-rays</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6112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3048B9F-5C44-49E4-938F-3727E8D72102}" type="slidenum">
              <a:rPr lang="en-US" altLang="en-US" sz="2000" smtClean="0"/>
              <a:pPr>
                <a:spcBef>
                  <a:spcPct val="0"/>
                </a:spcBef>
                <a:buClrTx/>
                <a:buFontTx/>
                <a:buNone/>
              </a:pPr>
              <a:t>123</a:t>
            </a:fld>
            <a:endParaRPr lang="en-US" altLang="en-US" sz="2000" smtClean="0"/>
          </a:p>
        </p:txBody>
      </p:sp>
      <p:sp>
        <p:nvSpPr>
          <p:cNvPr id="261124" name="Rectangle 2"/>
          <p:cNvSpPr>
            <a:spLocks noGrp="1" noChangeArrowheads="1"/>
          </p:cNvSpPr>
          <p:nvPr>
            <p:ph type="body" idx="1"/>
          </p:nvPr>
        </p:nvSpPr>
        <p:spPr>
          <a:xfrm>
            <a:off x="304800" y="1447800"/>
            <a:ext cx="8458200" cy="4906963"/>
          </a:xfrm>
        </p:spPr>
        <p:txBody>
          <a:bodyPr/>
          <a:lstStyle/>
          <a:p>
            <a:pPr eaLnBrk="1" hangingPunct="1">
              <a:lnSpc>
                <a:spcPct val="90000"/>
              </a:lnSpc>
            </a:pPr>
            <a:r>
              <a:rPr lang="en-US" altLang="en-US" sz="2800" dirty="0" smtClean="0"/>
              <a:t>Patients should be reevaluated if:</a:t>
            </a:r>
          </a:p>
          <a:p>
            <a:pPr lvl="1" eaLnBrk="1" hangingPunct="1">
              <a:lnSpc>
                <a:spcPct val="90000"/>
              </a:lnSpc>
            </a:pPr>
            <a:r>
              <a:rPr lang="en-US" altLang="en-US" dirty="0" smtClean="0"/>
              <a:t>Symptoms do not improve in first 2 months of therapy</a:t>
            </a:r>
          </a:p>
          <a:p>
            <a:pPr lvl="1" eaLnBrk="1" hangingPunct="1">
              <a:lnSpc>
                <a:spcPct val="90000"/>
              </a:lnSpc>
            </a:pPr>
            <a:endParaRPr lang="en-US" altLang="en-US" sz="1600" dirty="0" smtClean="0"/>
          </a:p>
          <a:p>
            <a:pPr lvl="1" eaLnBrk="1" hangingPunct="1">
              <a:lnSpc>
                <a:spcPct val="90000"/>
              </a:lnSpc>
            </a:pPr>
            <a:r>
              <a:rPr lang="en-US" altLang="en-US" dirty="0" smtClean="0"/>
              <a:t>Symptoms worsen after improving initially</a:t>
            </a:r>
          </a:p>
          <a:p>
            <a:pPr lvl="1" eaLnBrk="1" hangingPunct="1">
              <a:lnSpc>
                <a:spcPct val="90000"/>
              </a:lnSpc>
            </a:pPr>
            <a:endParaRPr lang="en-US" altLang="en-US" sz="1600" dirty="0" smtClean="0"/>
          </a:p>
          <a:p>
            <a:pPr lvl="1" eaLnBrk="1" hangingPunct="1">
              <a:lnSpc>
                <a:spcPct val="90000"/>
              </a:lnSpc>
            </a:pPr>
            <a:r>
              <a:rPr lang="en-US" altLang="en-US" dirty="0" smtClean="0"/>
              <a:t>Culture results have not become negative after 2 months of treatment</a:t>
            </a:r>
          </a:p>
          <a:p>
            <a:pPr lvl="1" eaLnBrk="1" hangingPunct="1">
              <a:lnSpc>
                <a:spcPct val="90000"/>
              </a:lnSpc>
            </a:pPr>
            <a:endParaRPr lang="en-US" altLang="en-US" sz="1600" dirty="0" smtClean="0"/>
          </a:p>
          <a:p>
            <a:pPr lvl="1" eaLnBrk="1" hangingPunct="1">
              <a:lnSpc>
                <a:spcPct val="90000"/>
              </a:lnSpc>
            </a:pPr>
            <a:r>
              <a:rPr lang="en-US" altLang="en-US" dirty="0" smtClean="0"/>
              <a:t>Culture results become positive after being negative</a:t>
            </a:r>
          </a:p>
          <a:p>
            <a:pPr lvl="1" eaLnBrk="1" hangingPunct="1">
              <a:lnSpc>
                <a:spcPct val="90000"/>
              </a:lnSpc>
            </a:pPr>
            <a:endParaRPr lang="en-US" altLang="en-US" sz="1600" dirty="0" smtClean="0"/>
          </a:p>
          <a:p>
            <a:pPr lvl="1" eaLnBrk="1" hangingPunct="1">
              <a:lnSpc>
                <a:spcPct val="90000"/>
              </a:lnSpc>
            </a:pPr>
            <a:r>
              <a:rPr lang="en-US" altLang="en-US" dirty="0" smtClean="0"/>
              <a:t>Chest x-rays show worsening</a:t>
            </a:r>
          </a:p>
        </p:txBody>
      </p:sp>
      <p:sp>
        <p:nvSpPr>
          <p:cNvPr id="261125" name="Rectangle 3"/>
          <p:cNvSpPr>
            <a:spLocks noGrp="1" noChangeArrowheads="1"/>
          </p:cNvSpPr>
          <p:nvPr>
            <p:ph type="title"/>
          </p:nvPr>
        </p:nvSpPr>
        <p:spPr>
          <a:xfrm>
            <a:off x="381000" y="76200"/>
            <a:ext cx="8534400" cy="1219200"/>
          </a:xfrm>
          <a:noFill/>
        </p:spPr>
        <p:txBody>
          <a:bodyPr/>
          <a:lstStyle/>
          <a:p>
            <a:pPr eaLnBrk="1" hangingPunct="1"/>
            <a:r>
              <a:rPr lang="en-US" altLang="en-US" smtClean="0"/>
              <a:t>Reevaluating Patients Who Do Not Respond to Treatment (2)</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631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ECB5031-64FE-43DD-AB1B-1C18FFD49611}" type="slidenum">
              <a:rPr lang="en-US" altLang="en-US" sz="2000" smtClean="0"/>
              <a:pPr>
                <a:spcBef>
                  <a:spcPct val="0"/>
                </a:spcBef>
                <a:buClrTx/>
                <a:buFontTx/>
                <a:buNone/>
              </a:pPr>
              <a:t>124</a:t>
            </a:fld>
            <a:endParaRPr lang="en-US" altLang="en-US" sz="2000" smtClean="0"/>
          </a:p>
        </p:txBody>
      </p:sp>
      <p:sp>
        <p:nvSpPr>
          <p:cNvPr id="307202" name="Rectangle 2"/>
          <p:cNvSpPr>
            <a:spLocks noGrp="1" noChangeArrowheads="1"/>
          </p:cNvSpPr>
          <p:nvPr>
            <p:ph type="body" idx="1"/>
          </p:nvPr>
        </p:nvSpPr>
        <p:spPr>
          <a:xfrm>
            <a:off x="457200" y="1447800"/>
            <a:ext cx="8229600" cy="5257800"/>
          </a:xfrm>
        </p:spPr>
        <p:txBody>
          <a:bodyPr/>
          <a:lstStyle/>
          <a:p>
            <a:pPr eaLnBrk="1" hangingPunct="1">
              <a:buFontTx/>
              <a:buNone/>
            </a:pPr>
            <a:r>
              <a:rPr lang="en-US" altLang="en-US" sz="2400" dirty="0" smtClean="0"/>
              <a:t>	</a:t>
            </a:r>
            <a:r>
              <a:rPr lang="en-US" altLang="en-US" sz="2800" dirty="0" smtClean="0"/>
              <a:t>Name 4 ways clinicians can assess whether a patient is adhering to treatment.</a:t>
            </a:r>
            <a:r>
              <a:rPr lang="en-US" altLang="en-US" sz="2400" dirty="0" smtClean="0"/>
              <a:t> </a:t>
            </a:r>
          </a:p>
          <a:p>
            <a:pPr eaLnBrk="1" hangingPunct="1">
              <a:buFontTx/>
              <a:buNone/>
            </a:pPr>
            <a:endParaRPr lang="en-US" altLang="en-US" sz="1600" i="1" dirty="0" smtClean="0"/>
          </a:p>
          <a:p>
            <a:pPr lvl="2" eaLnBrk="1" hangingPunct="1"/>
            <a:r>
              <a:rPr lang="en-US" altLang="en-US" dirty="0" smtClean="0">
                <a:solidFill>
                  <a:srgbClr val="532B64"/>
                </a:solidFill>
              </a:rPr>
              <a:t>Check whether patient is reporting to clinic as scheduled</a:t>
            </a:r>
          </a:p>
          <a:p>
            <a:pPr lvl="2" eaLnBrk="1" hangingPunct="1"/>
            <a:endParaRPr lang="en-US" altLang="en-US" sz="1600" dirty="0" smtClean="0">
              <a:solidFill>
                <a:srgbClr val="532B64"/>
              </a:solidFill>
            </a:endParaRPr>
          </a:p>
          <a:p>
            <a:pPr lvl="2" eaLnBrk="1" hangingPunct="1"/>
            <a:r>
              <a:rPr lang="en-US" altLang="en-US" dirty="0" smtClean="0">
                <a:solidFill>
                  <a:srgbClr val="532B64"/>
                </a:solidFill>
              </a:rPr>
              <a:t>Ask patient to bring medications to each clinic visit and count the number of pills</a:t>
            </a:r>
          </a:p>
          <a:p>
            <a:pPr lvl="2" eaLnBrk="1" hangingPunct="1"/>
            <a:endParaRPr lang="en-US" altLang="en-US" sz="1600" dirty="0" smtClean="0">
              <a:solidFill>
                <a:srgbClr val="532B64"/>
              </a:solidFill>
            </a:endParaRPr>
          </a:p>
          <a:p>
            <a:pPr lvl="2" eaLnBrk="1" hangingPunct="1"/>
            <a:r>
              <a:rPr lang="en-US" altLang="en-US" dirty="0" smtClean="0">
                <a:solidFill>
                  <a:srgbClr val="532B64"/>
                </a:solidFill>
              </a:rPr>
              <a:t>Use urine tests to detect medication </a:t>
            </a:r>
          </a:p>
          <a:p>
            <a:pPr lvl="2" eaLnBrk="1" hangingPunct="1"/>
            <a:endParaRPr lang="en-US" altLang="en-US" sz="1600" dirty="0" smtClean="0">
              <a:solidFill>
                <a:srgbClr val="532B64"/>
              </a:solidFill>
            </a:endParaRPr>
          </a:p>
          <a:p>
            <a:pPr lvl="2" eaLnBrk="1" hangingPunct="1"/>
            <a:r>
              <a:rPr lang="en-US" altLang="en-US" dirty="0" smtClean="0">
                <a:solidFill>
                  <a:srgbClr val="532B64"/>
                </a:solidFill>
              </a:rPr>
              <a:t>Assess patient’s clinical response to therapy</a:t>
            </a:r>
          </a:p>
          <a:p>
            <a:pPr lvl="2" eaLnBrk="1" hangingPunct="1"/>
            <a:endParaRPr lang="en-US" altLang="en-US" dirty="0" smtClean="0">
              <a:solidFill>
                <a:srgbClr val="008080"/>
              </a:solidFill>
            </a:endParaRPr>
          </a:p>
        </p:txBody>
      </p:sp>
      <p:sp>
        <p:nvSpPr>
          <p:cNvPr id="263173" name="Rectangle 4"/>
          <p:cNvSpPr>
            <a:spLocks noGrp="1" noChangeArrowheads="1"/>
          </p:cNvSpPr>
          <p:nvPr>
            <p:ph type="title"/>
          </p:nvPr>
        </p:nvSpPr>
        <p:spPr>
          <a:xfrm>
            <a:off x="304800" y="76200"/>
            <a:ext cx="8229600" cy="1219200"/>
          </a:xfrm>
          <a:noFill/>
        </p:spPr>
        <p:txBody>
          <a:bodyPr/>
          <a:lstStyle/>
          <a:p>
            <a:pPr eaLnBrk="1" hangingPunct="1"/>
            <a:r>
              <a:rPr lang="en-US" altLang="en-US" smtClean="0"/>
              <a:t>Adherence to Therapy</a:t>
            </a:r>
            <a:br>
              <a:rPr lang="en-US" altLang="en-US" smtClean="0"/>
            </a:br>
            <a:r>
              <a:rPr lang="en-US" altLang="en-US" smtClean="0"/>
              <a:t>Study Question 4.23</a:t>
            </a:r>
          </a:p>
        </p:txBody>
      </p:sp>
      <p:sp>
        <p:nvSpPr>
          <p:cNvPr id="263174" name="Rectangle 5"/>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0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0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0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0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6521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CFEAC69-2514-4CF1-B1E4-C66743B2B78C}" type="slidenum">
              <a:rPr lang="en-US" altLang="en-US" sz="2000" smtClean="0"/>
              <a:pPr>
                <a:spcBef>
                  <a:spcPct val="0"/>
                </a:spcBef>
                <a:buClrTx/>
                <a:buFontTx/>
                <a:buNone/>
              </a:pPr>
              <a:t>125</a:t>
            </a:fld>
            <a:endParaRPr lang="en-US" altLang="en-US" sz="2000" smtClean="0"/>
          </a:p>
        </p:txBody>
      </p:sp>
      <p:sp>
        <p:nvSpPr>
          <p:cNvPr id="334851" name="Rectangle 3"/>
          <p:cNvSpPr>
            <a:spLocks noGrp="1" noChangeArrowheads="1"/>
          </p:cNvSpPr>
          <p:nvPr>
            <p:ph type="body" idx="1"/>
          </p:nvPr>
        </p:nvSpPr>
        <p:spPr/>
        <p:txBody>
          <a:bodyPr/>
          <a:lstStyle/>
          <a:p>
            <a:pPr eaLnBrk="1" hangingPunct="1">
              <a:buFontTx/>
              <a:buNone/>
            </a:pPr>
            <a:r>
              <a:rPr lang="en-US" altLang="en-US" sz="2400" dirty="0" smtClean="0"/>
              <a:t>	</a:t>
            </a:r>
            <a:r>
              <a:rPr lang="en-US" altLang="en-US" sz="2800" dirty="0" smtClean="0"/>
              <a:t>What is the best way to ensure that a patient adheres to treatment?</a:t>
            </a:r>
            <a:r>
              <a:rPr lang="en-US" altLang="en-US" sz="2400" dirty="0" smtClean="0"/>
              <a:t> </a:t>
            </a:r>
            <a:endParaRPr lang="en-US" altLang="en-US" sz="1800" i="1" dirty="0" smtClean="0"/>
          </a:p>
          <a:p>
            <a:pPr lvl="2" eaLnBrk="1" hangingPunct="1">
              <a:buFontTx/>
              <a:buNone/>
            </a:pPr>
            <a:endParaRPr lang="en-US" altLang="en-US" sz="2000" dirty="0" smtClean="0">
              <a:solidFill>
                <a:schemeClr val="hlink"/>
              </a:solidFill>
            </a:endParaRPr>
          </a:p>
          <a:p>
            <a:pPr lvl="2" eaLnBrk="1" hangingPunct="1">
              <a:buFontTx/>
              <a:buNone/>
            </a:pPr>
            <a:r>
              <a:rPr lang="en-US" altLang="en-US" sz="2800" dirty="0" smtClean="0">
                <a:solidFill>
                  <a:srgbClr val="532B64"/>
                </a:solidFill>
              </a:rPr>
              <a:t>Directly observed therapy (DOT)</a:t>
            </a:r>
          </a:p>
        </p:txBody>
      </p:sp>
      <p:sp>
        <p:nvSpPr>
          <p:cNvPr id="265221" name="Rectangle 4"/>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265222" name="Rectangle 5"/>
          <p:cNvSpPr>
            <a:spLocks noGrp="1" noChangeArrowheads="1"/>
          </p:cNvSpPr>
          <p:nvPr>
            <p:ph type="title"/>
          </p:nvPr>
        </p:nvSpPr>
        <p:spPr>
          <a:xfrm>
            <a:off x="304800" y="76200"/>
            <a:ext cx="8229600" cy="1219200"/>
          </a:xfrm>
          <a:noFill/>
        </p:spPr>
        <p:txBody>
          <a:bodyPr/>
          <a:lstStyle/>
          <a:p>
            <a:pPr eaLnBrk="1" hangingPunct="1"/>
            <a:r>
              <a:rPr lang="en-US" altLang="en-US" smtClean="0"/>
              <a:t>Adherence to Therapy</a:t>
            </a:r>
            <a:br>
              <a:rPr lang="en-US" altLang="en-US" smtClean="0"/>
            </a:br>
            <a:r>
              <a:rPr lang="en-US" altLang="en-US" smtClean="0"/>
              <a:t>Study Question 4.24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4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672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211B6EF-1EFA-4252-9455-843315ACAC4E}" type="slidenum">
              <a:rPr lang="en-US" altLang="en-US" sz="2000" smtClean="0"/>
              <a:pPr>
                <a:spcBef>
                  <a:spcPct val="0"/>
                </a:spcBef>
                <a:buClrTx/>
                <a:buFontTx/>
                <a:buNone/>
              </a:pPr>
              <a:t>126</a:t>
            </a:fld>
            <a:endParaRPr lang="en-US" altLang="en-US" sz="2000" smtClean="0"/>
          </a:p>
        </p:txBody>
      </p:sp>
      <p:sp>
        <p:nvSpPr>
          <p:cNvPr id="308226" name="Rectangle 2"/>
          <p:cNvSpPr>
            <a:spLocks noGrp="1" noChangeArrowheads="1"/>
          </p:cNvSpPr>
          <p:nvPr>
            <p:ph type="body" idx="1"/>
          </p:nvPr>
        </p:nvSpPr>
        <p:spPr>
          <a:xfrm>
            <a:off x="457200" y="1447800"/>
            <a:ext cx="8305800" cy="4419600"/>
          </a:xfrm>
        </p:spPr>
        <p:txBody>
          <a:bodyPr/>
          <a:lstStyle/>
          <a:p>
            <a:pPr eaLnBrk="1" hangingPunct="1">
              <a:buFontTx/>
              <a:buNone/>
            </a:pPr>
            <a:r>
              <a:rPr lang="en-US" altLang="en-US" sz="2400" dirty="0" smtClean="0"/>
              <a:t>	</a:t>
            </a:r>
            <a:r>
              <a:rPr lang="en-US" altLang="en-US" sz="2800" dirty="0" smtClean="0"/>
              <a:t>How can clinicians determine whether a patient is responding to treatment?</a:t>
            </a:r>
            <a:r>
              <a:rPr lang="en-US" altLang="en-US" sz="2400" dirty="0" smtClean="0"/>
              <a:t> </a:t>
            </a:r>
            <a:endParaRPr lang="en-US" altLang="en-US" sz="1800" i="1" dirty="0" smtClean="0"/>
          </a:p>
          <a:p>
            <a:pPr eaLnBrk="1" hangingPunct="1">
              <a:buFontTx/>
              <a:buNone/>
            </a:pPr>
            <a:endParaRPr lang="en-US" altLang="en-US" sz="2800" i="1" dirty="0" smtClean="0"/>
          </a:p>
          <a:p>
            <a:pPr lvl="2" eaLnBrk="1" hangingPunct="1"/>
            <a:r>
              <a:rPr lang="en-US" altLang="en-US" sz="2800" dirty="0" smtClean="0">
                <a:solidFill>
                  <a:srgbClr val="532B64"/>
                </a:solidFill>
              </a:rPr>
              <a:t>Clinical evaluations</a:t>
            </a:r>
          </a:p>
          <a:p>
            <a:pPr lvl="2" eaLnBrk="1" hangingPunct="1"/>
            <a:endParaRPr lang="en-US" altLang="en-US" sz="2800" dirty="0" smtClean="0">
              <a:solidFill>
                <a:srgbClr val="532B64"/>
              </a:solidFill>
            </a:endParaRPr>
          </a:p>
          <a:p>
            <a:pPr lvl="2" eaLnBrk="1" hangingPunct="1"/>
            <a:r>
              <a:rPr lang="en-US" altLang="en-US" sz="2800" dirty="0" smtClean="0">
                <a:solidFill>
                  <a:srgbClr val="532B64"/>
                </a:solidFill>
              </a:rPr>
              <a:t>Bacteriologic evaluations</a:t>
            </a:r>
          </a:p>
          <a:p>
            <a:pPr lvl="2" eaLnBrk="1" hangingPunct="1"/>
            <a:endParaRPr lang="en-US" altLang="en-US" sz="2800" dirty="0" smtClean="0">
              <a:solidFill>
                <a:srgbClr val="532B64"/>
              </a:solidFill>
            </a:endParaRPr>
          </a:p>
          <a:p>
            <a:pPr lvl="2" eaLnBrk="1" hangingPunct="1"/>
            <a:r>
              <a:rPr lang="en-US" altLang="en-US" sz="2800" dirty="0" smtClean="0">
                <a:solidFill>
                  <a:srgbClr val="532B64"/>
                </a:solidFill>
              </a:rPr>
              <a:t>Chest x-rays</a:t>
            </a:r>
            <a:r>
              <a:rPr lang="en-US" altLang="en-US" dirty="0" smtClean="0">
                <a:solidFill>
                  <a:srgbClr val="532B64"/>
                </a:solidFill>
              </a:rPr>
              <a:t> </a:t>
            </a:r>
          </a:p>
          <a:p>
            <a:pPr lvl="2" eaLnBrk="1" hangingPunct="1"/>
            <a:endParaRPr lang="en-US" altLang="en-US" dirty="0" smtClean="0">
              <a:solidFill>
                <a:srgbClr val="008080"/>
              </a:solidFill>
            </a:endParaRPr>
          </a:p>
        </p:txBody>
      </p:sp>
      <p:sp>
        <p:nvSpPr>
          <p:cNvPr id="267269" name="Rectangle 4"/>
          <p:cNvSpPr>
            <a:spLocks noGrp="1" noChangeArrowheads="1"/>
          </p:cNvSpPr>
          <p:nvPr>
            <p:ph type="title"/>
          </p:nvPr>
        </p:nvSpPr>
        <p:spPr>
          <a:xfrm>
            <a:off x="427038" y="76200"/>
            <a:ext cx="8229600" cy="1219200"/>
          </a:xfrm>
          <a:noFill/>
        </p:spPr>
        <p:txBody>
          <a:bodyPr/>
          <a:lstStyle/>
          <a:p>
            <a:pPr eaLnBrk="1" hangingPunct="1"/>
            <a:r>
              <a:rPr lang="en-US" altLang="en-US" smtClean="0"/>
              <a:t>Response to Treatment</a:t>
            </a:r>
            <a:br>
              <a:rPr lang="en-US" altLang="en-US" smtClean="0"/>
            </a:br>
            <a:r>
              <a:rPr lang="en-US" altLang="en-US" smtClean="0"/>
              <a:t>Study Question 4.25</a:t>
            </a:r>
          </a:p>
        </p:txBody>
      </p:sp>
      <p:sp>
        <p:nvSpPr>
          <p:cNvPr id="267270" name="Rectangle 5"/>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822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822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82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6931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1A5B7AB-2990-41FB-8EE8-591DACB04850}" type="slidenum">
              <a:rPr lang="en-US" altLang="en-US" sz="2000" smtClean="0"/>
              <a:pPr>
                <a:spcBef>
                  <a:spcPct val="0"/>
                </a:spcBef>
                <a:buClrTx/>
                <a:buFontTx/>
                <a:buNone/>
              </a:pPr>
              <a:t>127</a:t>
            </a:fld>
            <a:endParaRPr lang="en-US" altLang="en-US" sz="2000" smtClean="0"/>
          </a:p>
        </p:txBody>
      </p:sp>
      <p:sp>
        <p:nvSpPr>
          <p:cNvPr id="335875" name="Rectangle 3"/>
          <p:cNvSpPr>
            <a:spLocks noGrp="1" noChangeArrowheads="1"/>
          </p:cNvSpPr>
          <p:nvPr>
            <p:ph type="body" idx="1"/>
          </p:nvPr>
        </p:nvSpPr>
        <p:spPr>
          <a:xfrm>
            <a:off x="228599" y="1371600"/>
            <a:ext cx="8791575" cy="4953000"/>
          </a:xfrm>
        </p:spPr>
        <p:txBody>
          <a:bodyPr/>
          <a:lstStyle/>
          <a:p>
            <a:pPr eaLnBrk="1" hangingPunct="1">
              <a:lnSpc>
                <a:spcPct val="90000"/>
              </a:lnSpc>
              <a:buFontTx/>
              <a:buNone/>
            </a:pPr>
            <a:r>
              <a:rPr lang="en-US" altLang="en-US" sz="2000" dirty="0" smtClean="0"/>
              <a:t>	</a:t>
            </a:r>
            <a:r>
              <a:rPr lang="en-US" altLang="en-US" sz="2800" dirty="0" smtClean="0"/>
              <a:t>Under what circumstances should patients be reevaluated?</a:t>
            </a:r>
            <a:r>
              <a:rPr lang="en-US" altLang="en-US" sz="2000" dirty="0" smtClean="0"/>
              <a:t> </a:t>
            </a:r>
            <a:endParaRPr lang="en-US" altLang="en-US" sz="1600" i="1" dirty="0" smtClean="0"/>
          </a:p>
          <a:p>
            <a:pPr eaLnBrk="1" hangingPunct="1">
              <a:lnSpc>
                <a:spcPct val="90000"/>
              </a:lnSpc>
              <a:buFontTx/>
              <a:buNone/>
            </a:pPr>
            <a:endParaRPr lang="en-US" altLang="en-US" sz="1200" i="1" dirty="0" smtClean="0"/>
          </a:p>
          <a:p>
            <a:pPr lvl="2" eaLnBrk="1" hangingPunct="1">
              <a:lnSpc>
                <a:spcPct val="90000"/>
              </a:lnSpc>
            </a:pPr>
            <a:r>
              <a:rPr lang="en-US" altLang="en-US" dirty="0" smtClean="0">
                <a:solidFill>
                  <a:srgbClr val="532B64"/>
                </a:solidFill>
              </a:rPr>
              <a:t>Symptoms do not improve during first 2 months of therapy</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dirty="0" smtClean="0">
                <a:solidFill>
                  <a:srgbClr val="532B64"/>
                </a:solidFill>
              </a:rPr>
              <a:t>Symptoms worsen after improving initially</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dirty="0" smtClean="0">
                <a:solidFill>
                  <a:srgbClr val="532B64"/>
                </a:solidFill>
              </a:rPr>
              <a:t>Culture results have not become negative after 2 months of treatment</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dirty="0" smtClean="0">
                <a:solidFill>
                  <a:srgbClr val="532B64"/>
                </a:solidFill>
              </a:rPr>
              <a:t>Culture results become positive after being negative</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dirty="0">
                <a:solidFill>
                  <a:srgbClr val="532B64"/>
                </a:solidFill>
              </a:rPr>
              <a:t>Chest x-rays show worsening</a:t>
            </a:r>
            <a:endParaRPr lang="en-US" altLang="en-US" dirty="0" smtClean="0">
              <a:solidFill>
                <a:srgbClr val="532B64"/>
              </a:solidFill>
            </a:endParaRPr>
          </a:p>
        </p:txBody>
      </p:sp>
      <p:sp>
        <p:nvSpPr>
          <p:cNvPr id="269317" name="Rectangle 4"/>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269318" name="Rectangle 5"/>
          <p:cNvSpPr>
            <a:spLocks noGrp="1" noChangeArrowheads="1"/>
          </p:cNvSpPr>
          <p:nvPr>
            <p:ph type="title"/>
          </p:nvPr>
        </p:nvSpPr>
        <p:spPr>
          <a:xfrm>
            <a:off x="427038" y="76200"/>
            <a:ext cx="8229600" cy="1219200"/>
          </a:xfrm>
          <a:noFill/>
        </p:spPr>
        <p:txBody>
          <a:bodyPr/>
          <a:lstStyle/>
          <a:p>
            <a:pPr eaLnBrk="1" hangingPunct="1"/>
            <a:r>
              <a:rPr lang="en-US" altLang="en-US" smtClean="0"/>
              <a:t>Reevaluating the Patient</a:t>
            </a:r>
            <a:r>
              <a:rPr lang="en-US" altLang="en-US" sz="3600" smtClean="0"/>
              <a:t/>
            </a:r>
            <a:br>
              <a:rPr lang="en-US" altLang="en-US" sz="3600" smtClean="0"/>
            </a:br>
            <a:r>
              <a:rPr lang="en-US" altLang="en-US" smtClean="0"/>
              <a:t>Study Question 4.26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58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587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587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587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58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7136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C473D76-030E-44CB-9BCE-BC21ECD5156E}" type="slidenum">
              <a:rPr lang="en-US" altLang="en-US" sz="2000" smtClean="0"/>
              <a:pPr>
                <a:spcBef>
                  <a:spcPct val="0"/>
                </a:spcBef>
                <a:buClrTx/>
                <a:buFontTx/>
                <a:buNone/>
              </a:pPr>
              <a:t>128</a:t>
            </a:fld>
            <a:endParaRPr lang="en-US" altLang="en-US" sz="2000" smtClean="0"/>
          </a:p>
        </p:txBody>
      </p:sp>
      <p:sp>
        <p:nvSpPr>
          <p:cNvPr id="309250" name="Rectangle 2"/>
          <p:cNvSpPr>
            <a:spLocks noGrp="1" noChangeArrowheads="1"/>
          </p:cNvSpPr>
          <p:nvPr>
            <p:ph type="body" idx="1"/>
          </p:nvPr>
        </p:nvSpPr>
        <p:spPr>
          <a:xfrm>
            <a:off x="457200" y="1447800"/>
            <a:ext cx="8229600" cy="3886200"/>
          </a:xfrm>
        </p:spPr>
        <p:txBody>
          <a:bodyPr/>
          <a:lstStyle/>
          <a:p>
            <a:pPr eaLnBrk="1" hangingPunct="1">
              <a:buFontTx/>
              <a:buNone/>
            </a:pPr>
            <a:r>
              <a:rPr lang="en-US" altLang="en-US" sz="2800" dirty="0" smtClean="0"/>
              <a:t>What does reevaluating the patient mean?</a:t>
            </a:r>
            <a:r>
              <a:rPr lang="en-US" altLang="en-US" sz="2400" dirty="0" smtClean="0"/>
              <a:t> </a:t>
            </a:r>
            <a:endParaRPr lang="en-US" altLang="en-US" sz="1800" i="1" dirty="0" smtClean="0"/>
          </a:p>
          <a:p>
            <a:pPr eaLnBrk="1" hangingPunct="1">
              <a:buFontTx/>
              <a:buNone/>
            </a:pPr>
            <a:endParaRPr lang="en-US" altLang="en-US" sz="1800" i="1" dirty="0" smtClean="0"/>
          </a:p>
          <a:p>
            <a:pPr eaLnBrk="1" hangingPunct="1">
              <a:buFontTx/>
              <a:buNone/>
            </a:pPr>
            <a:r>
              <a:rPr lang="en-US" altLang="en-US" sz="2400" dirty="0" smtClean="0">
                <a:solidFill>
                  <a:srgbClr val="532B64"/>
                </a:solidFill>
              </a:rPr>
              <a:t>	</a:t>
            </a:r>
            <a:r>
              <a:rPr lang="en-US" altLang="en-US" sz="2800" dirty="0" smtClean="0">
                <a:solidFill>
                  <a:srgbClr val="532B64"/>
                </a:solidFill>
              </a:rPr>
              <a:t>Reevaluating </a:t>
            </a:r>
            <a:r>
              <a:rPr lang="en-US" altLang="en-US" sz="2800" dirty="0">
                <a:solidFill>
                  <a:srgbClr val="532B64"/>
                </a:solidFill>
              </a:rPr>
              <a:t>the patient means </a:t>
            </a:r>
            <a:r>
              <a:rPr lang="en-US" altLang="en-US" sz="2800" dirty="0" smtClean="0">
                <a:solidFill>
                  <a:srgbClr val="532B64"/>
                </a:solidFill>
              </a:rPr>
              <a:t>obtaining a new specimen for TB culture, and (if positive)  drug </a:t>
            </a:r>
            <a:r>
              <a:rPr lang="en-US" altLang="en-US" sz="2800" dirty="0">
                <a:solidFill>
                  <a:srgbClr val="532B64"/>
                </a:solidFill>
              </a:rPr>
              <a:t>susceptibility </a:t>
            </a:r>
            <a:r>
              <a:rPr lang="en-US" altLang="en-US" sz="2800" dirty="0" smtClean="0">
                <a:solidFill>
                  <a:srgbClr val="532B64"/>
                </a:solidFill>
              </a:rPr>
              <a:t>testing, </a:t>
            </a:r>
            <a:r>
              <a:rPr lang="en-US" altLang="en-US" sz="2800" dirty="0">
                <a:solidFill>
                  <a:srgbClr val="532B64"/>
                </a:solidFill>
              </a:rPr>
              <a:t>assessing whether the patient has been taking medication as prescribed, reviewing symptoms, performing a clinical evaluation, and repeating chest </a:t>
            </a:r>
            <a:r>
              <a:rPr lang="en-US" altLang="en-US" sz="2800" dirty="0" smtClean="0">
                <a:solidFill>
                  <a:srgbClr val="532B64"/>
                </a:solidFill>
              </a:rPr>
              <a:t>x-rays</a:t>
            </a:r>
            <a:r>
              <a:rPr lang="en-US" altLang="en-US" sz="2800" dirty="0">
                <a:solidFill>
                  <a:srgbClr val="532B64"/>
                </a:solidFill>
              </a:rPr>
              <a:t>.</a:t>
            </a:r>
            <a:endParaRPr lang="en-US" altLang="en-US" sz="2400" dirty="0" smtClean="0">
              <a:solidFill>
                <a:srgbClr val="532B64"/>
              </a:solidFill>
            </a:endParaRPr>
          </a:p>
        </p:txBody>
      </p:sp>
      <p:sp>
        <p:nvSpPr>
          <p:cNvPr id="271365" name="Rectangle 6"/>
          <p:cNvSpPr>
            <a:spLocks noGrp="1" noChangeArrowheads="1"/>
          </p:cNvSpPr>
          <p:nvPr>
            <p:ph type="title"/>
          </p:nvPr>
        </p:nvSpPr>
        <p:spPr>
          <a:xfrm>
            <a:off x="427038" y="76200"/>
            <a:ext cx="8229600" cy="1219200"/>
          </a:xfrm>
          <a:noFill/>
        </p:spPr>
        <p:txBody>
          <a:bodyPr/>
          <a:lstStyle/>
          <a:p>
            <a:pPr eaLnBrk="1" hangingPunct="1"/>
            <a:r>
              <a:rPr lang="en-US" altLang="en-US" smtClean="0"/>
              <a:t>Reevaluating the Patient</a:t>
            </a:r>
            <a:br>
              <a:rPr lang="en-US" altLang="en-US" smtClean="0"/>
            </a:br>
            <a:r>
              <a:rPr lang="en-US" altLang="en-US" smtClean="0"/>
              <a:t>Study Question 4.27</a:t>
            </a:r>
          </a:p>
        </p:txBody>
      </p:sp>
      <p:sp>
        <p:nvSpPr>
          <p:cNvPr id="271366" name="Rectangle 7"/>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92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7E09AD3-CC8F-40A2-ACCC-F92FEC5CF4CF}" type="slidenum">
              <a:rPr lang="en-US" altLang="en-US" sz="2000" smtClean="0"/>
              <a:pPr>
                <a:spcBef>
                  <a:spcPct val="0"/>
                </a:spcBef>
                <a:buClrTx/>
                <a:buFontTx/>
                <a:buNone/>
              </a:pPr>
              <a:t>129</a:t>
            </a:fld>
            <a:endParaRPr lang="en-US" altLang="en-US" sz="2000" smtClean="0"/>
          </a:p>
        </p:txBody>
      </p:sp>
      <p:sp>
        <p:nvSpPr>
          <p:cNvPr id="17411" name="Rectangle 2"/>
          <p:cNvSpPr>
            <a:spLocks noGrp="1" noChangeArrowheads="1"/>
          </p:cNvSpPr>
          <p:nvPr>
            <p:ph type="ctrTitle"/>
          </p:nvPr>
        </p:nvSpPr>
        <p:spPr>
          <a:xfrm>
            <a:off x="0" y="838200"/>
            <a:ext cx="9144000" cy="3124200"/>
          </a:xfrm>
        </p:spPr>
        <p:txBody>
          <a:bodyPr/>
          <a:lstStyle/>
          <a:p>
            <a:pPr eaLnBrk="1" hangingPunct="1">
              <a:defRPr/>
            </a:pPr>
            <a:r>
              <a:rPr lang="en-US" dirty="0" smtClean="0">
                <a:solidFill>
                  <a:srgbClr val="532B64"/>
                </a:solidFill>
              </a:rPr>
              <a:t>Treatment of TB Disease</a:t>
            </a:r>
            <a:br>
              <a:rPr lang="en-US" dirty="0" smtClean="0">
                <a:solidFill>
                  <a:srgbClr val="532B64"/>
                </a:solidFill>
              </a:rPr>
            </a:br>
            <a:r>
              <a:rPr lang="en-US" sz="1600" dirty="0" smtClean="0">
                <a:solidFill>
                  <a:srgbClr val="532B64"/>
                </a:solidFill>
              </a:rPr>
              <a:t/>
            </a:r>
            <a:br>
              <a:rPr lang="en-US" sz="1600" dirty="0" smtClean="0">
                <a:solidFill>
                  <a:srgbClr val="532B64"/>
                </a:solidFill>
              </a:rPr>
            </a:br>
            <a:r>
              <a:rPr lang="en-US" sz="4000" dirty="0" smtClean="0">
                <a:solidFill>
                  <a:srgbClr val="532B64"/>
                </a:solidFill>
              </a:rPr>
              <a:t>Role of Public Health Workers</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8909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66532D9-A531-4808-BC10-A893B00DB076}" type="slidenum">
              <a:rPr lang="en-US" altLang="en-US" sz="2000" smtClean="0"/>
              <a:pPr>
                <a:spcBef>
                  <a:spcPct val="0"/>
                </a:spcBef>
                <a:buClrTx/>
                <a:buFontTx/>
                <a:buNone/>
              </a:pPr>
              <a:t>13</a:t>
            </a:fld>
            <a:endParaRPr lang="en-US" altLang="en-US" sz="2000" smtClean="0"/>
          </a:p>
        </p:txBody>
      </p:sp>
      <p:sp>
        <p:nvSpPr>
          <p:cNvPr id="89092" name="Rectangle 2"/>
          <p:cNvSpPr>
            <a:spLocks noGrp="1" noChangeArrowheads="1"/>
          </p:cNvSpPr>
          <p:nvPr>
            <p:ph type="title"/>
          </p:nvPr>
        </p:nvSpPr>
        <p:spPr>
          <a:xfrm>
            <a:off x="0" y="76200"/>
            <a:ext cx="9144000" cy="838200"/>
          </a:xfrm>
        </p:spPr>
        <p:txBody>
          <a:bodyPr/>
          <a:lstStyle/>
          <a:p>
            <a:pPr eaLnBrk="1" hangingPunct="1"/>
            <a:r>
              <a:rPr lang="en-US" altLang="en-US" dirty="0" smtClean="0">
                <a:solidFill>
                  <a:srgbClr val="532B64"/>
                </a:solidFill>
              </a:rPr>
              <a:t>Patient Medical Evaluation (1)</a:t>
            </a:r>
          </a:p>
        </p:txBody>
      </p:sp>
      <p:sp>
        <p:nvSpPr>
          <p:cNvPr id="89093" name="Rectangle 3"/>
          <p:cNvSpPr>
            <a:spLocks noGrp="1" noChangeArrowheads="1"/>
          </p:cNvSpPr>
          <p:nvPr>
            <p:ph type="body" idx="1"/>
          </p:nvPr>
        </p:nvSpPr>
        <p:spPr>
          <a:xfrm>
            <a:off x="76200" y="1219200"/>
            <a:ext cx="8915400" cy="4953000"/>
          </a:xfrm>
        </p:spPr>
        <p:txBody>
          <a:bodyPr/>
          <a:lstStyle/>
          <a:p>
            <a:pPr marL="609600" indent="-609600" eaLnBrk="1" hangingPunct="1">
              <a:buFontTx/>
              <a:buNone/>
            </a:pPr>
            <a:r>
              <a:rPr lang="en-US" altLang="en-US" sz="2800" dirty="0" smtClean="0"/>
              <a:t>   Medical evaluations should be done to:</a:t>
            </a:r>
          </a:p>
          <a:p>
            <a:pPr marL="609600" indent="-609600" eaLnBrk="1" hangingPunct="1"/>
            <a:endParaRPr lang="en-US" altLang="en-US" sz="1600" dirty="0" smtClean="0"/>
          </a:p>
          <a:p>
            <a:pPr marL="990600" lvl="1" indent="-533400" eaLnBrk="1" hangingPunct="1">
              <a:buFontTx/>
              <a:buAutoNum type="arabicPeriod"/>
            </a:pPr>
            <a:r>
              <a:rPr lang="en-US" altLang="en-US" dirty="0" smtClean="0"/>
              <a:t>Exclude possibility of TB disease</a:t>
            </a:r>
          </a:p>
          <a:p>
            <a:pPr marL="990600" lvl="1" indent="-533400" eaLnBrk="1" hangingPunct="1">
              <a:buFontTx/>
              <a:buAutoNum type="arabicPeriod"/>
            </a:pPr>
            <a:endParaRPr lang="en-US" altLang="en-US" sz="1600" dirty="0" smtClean="0"/>
          </a:p>
          <a:p>
            <a:pPr marL="990600" lvl="1" indent="-533400" eaLnBrk="1" hangingPunct="1">
              <a:buFontTx/>
              <a:buAutoNum type="arabicPeriod"/>
            </a:pPr>
            <a:r>
              <a:rPr lang="en-US" altLang="en-US" dirty="0" smtClean="0"/>
              <a:t>Determine whether patient has ever been treated for TB infection or TB disease</a:t>
            </a:r>
          </a:p>
          <a:p>
            <a:pPr marL="990600" lvl="1" indent="-533400" eaLnBrk="1" hangingPunct="1">
              <a:buFontTx/>
              <a:buAutoNum type="arabicPeriod"/>
            </a:pPr>
            <a:endParaRPr lang="en-US" altLang="en-US" sz="1600" dirty="0" smtClean="0"/>
          </a:p>
          <a:p>
            <a:pPr marL="990600" lvl="1" indent="-533400" eaLnBrk="1" hangingPunct="1">
              <a:buFontTx/>
              <a:buAutoNum type="arabicPeriod"/>
            </a:pPr>
            <a:r>
              <a:rPr lang="en-US" altLang="en-US" dirty="0" smtClean="0"/>
              <a:t>Find out if patient has any medical conditions that may complicate therapy</a:t>
            </a:r>
          </a:p>
          <a:p>
            <a:pPr marL="990600" lvl="1" indent="-533400" eaLnBrk="1" hangingPunct="1">
              <a:buFontTx/>
              <a:buAutoNum type="arabicPeriod"/>
            </a:pPr>
            <a:endParaRPr lang="en-US" altLang="en-US" sz="1600" dirty="0" smtClean="0"/>
          </a:p>
          <a:p>
            <a:pPr marL="990600" lvl="1" indent="-533400" eaLnBrk="1" hangingPunct="1">
              <a:buFontTx/>
              <a:buAutoNum type="arabicPeriod"/>
            </a:pPr>
            <a:r>
              <a:rPr lang="en-US" altLang="en-US" dirty="0" smtClean="0"/>
              <a:t>Establish and build rapport with patient</a:t>
            </a:r>
          </a:p>
        </p:txBody>
      </p:sp>
    </p:spTree>
    <p:extLst>
      <p:ext uri="{BB962C8B-B14F-4D97-AF65-F5344CB8AC3E}">
        <p14:creationId xmlns:p14="http://schemas.microsoft.com/office/powerpoint/2010/main" val="7165796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7545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D8D2351-A86D-4333-825F-8F9FE67B9D52}" type="slidenum">
              <a:rPr lang="en-US" altLang="en-US" sz="2000" smtClean="0"/>
              <a:pPr>
                <a:spcBef>
                  <a:spcPct val="0"/>
                </a:spcBef>
                <a:buClrTx/>
                <a:buFontTx/>
                <a:buNone/>
              </a:pPr>
              <a:t>130</a:t>
            </a:fld>
            <a:endParaRPr lang="en-US" altLang="en-US" sz="2000" smtClean="0"/>
          </a:p>
        </p:txBody>
      </p:sp>
      <p:sp>
        <p:nvSpPr>
          <p:cNvPr id="275460" name="Rectangle 2"/>
          <p:cNvSpPr>
            <a:spLocks noGrp="1" noChangeArrowheads="1"/>
          </p:cNvSpPr>
          <p:nvPr>
            <p:ph type="body" idx="1"/>
          </p:nvPr>
        </p:nvSpPr>
        <p:spPr>
          <a:xfrm>
            <a:off x="381000" y="1219200"/>
            <a:ext cx="8534400" cy="5105400"/>
          </a:xfrm>
        </p:spPr>
        <p:txBody>
          <a:bodyPr/>
          <a:lstStyle/>
          <a:p>
            <a:pPr eaLnBrk="1" hangingPunct="1">
              <a:lnSpc>
                <a:spcPct val="80000"/>
              </a:lnSpc>
            </a:pPr>
            <a:r>
              <a:rPr lang="en-US" altLang="en-US" sz="2800" dirty="0" smtClean="0"/>
              <a:t>Successful TB treatment is the responsibility of medical providers and HCWs, not the patient</a:t>
            </a:r>
          </a:p>
          <a:p>
            <a:pPr eaLnBrk="1" hangingPunct="1">
              <a:lnSpc>
                <a:spcPct val="80000"/>
              </a:lnSpc>
            </a:pPr>
            <a:endParaRPr lang="en-US" altLang="en-US" sz="2800" dirty="0" smtClean="0"/>
          </a:p>
          <a:p>
            <a:pPr eaLnBrk="1" hangingPunct="1">
              <a:lnSpc>
                <a:spcPct val="80000"/>
              </a:lnSpc>
            </a:pPr>
            <a:r>
              <a:rPr lang="en-US" altLang="en-US" sz="2800" dirty="0" smtClean="0"/>
              <a:t>Case management can be used to ensure that patients complete TB treatment</a:t>
            </a:r>
          </a:p>
          <a:p>
            <a:pPr eaLnBrk="1" hangingPunct="1">
              <a:lnSpc>
                <a:spcPct val="80000"/>
              </a:lnSpc>
            </a:pPr>
            <a:endParaRPr lang="en-US" altLang="en-US" sz="2800" dirty="0" smtClean="0"/>
          </a:p>
          <a:p>
            <a:pPr eaLnBrk="1" hangingPunct="1">
              <a:lnSpc>
                <a:spcPct val="80000"/>
              </a:lnSpc>
            </a:pPr>
            <a:r>
              <a:rPr lang="en-US" altLang="en-US" sz="2800" dirty="0" smtClean="0"/>
              <a:t>A health department employee is assigned responsibility for the management of specific patients</a:t>
            </a:r>
          </a:p>
        </p:txBody>
      </p:sp>
      <p:sp>
        <p:nvSpPr>
          <p:cNvPr id="275461" name="Rectangle 3"/>
          <p:cNvSpPr>
            <a:spLocks noGrp="1" noChangeArrowheads="1"/>
          </p:cNvSpPr>
          <p:nvPr>
            <p:ph type="title"/>
          </p:nvPr>
        </p:nvSpPr>
        <p:spPr>
          <a:xfrm>
            <a:off x="381000" y="152400"/>
            <a:ext cx="8534400" cy="762000"/>
          </a:xfrm>
          <a:noFill/>
        </p:spPr>
        <p:txBody>
          <a:bodyPr/>
          <a:lstStyle/>
          <a:p>
            <a:pPr eaLnBrk="1" hangingPunct="1"/>
            <a:r>
              <a:rPr lang="en-US" altLang="en-US" smtClean="0"/>
              <a:t>Role of Public Health Workers (1)</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7750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267DF10-58CB-4383-8BD2-84614704A34F}" type="slidenum">
              <a:rPr lang="en-US" altLang="en-US" sz="2000" smtClean="0"/>
              <a:pPr>
                <a:spcBef>
                  <a:spcPct val="0"/>
                </a:spcBef>
                <a:buClrTx/>
                <a:buFontTx/>
                <a:buNone/>
              </a:pPr>
              <a:t>131</a:t>
            </a:fld>
            <a:endParaRPr lang="en-US" altLang="en-US" sz="2000" smtClean="0"/>
          </a:p>
        </p:txBody>
      </p:sp>
      <p:sp>
        <p:nvSpPr>
          <p:cNvPr id="277508" name="Rectangle 2"/>
          <p:cNvSpPr>
            <a:spLocks noGrp="1" noChangeArrowheads="1"/>
          </p:cNvSpPr>
          <p:nvPr>
            <p:ph type="body" idx="1"/>
          </p:nvPr>
        </p:nvSpPr>
        <p:spPr>
          <a:xfrm>
            <a:off x="228600" y="1219200"/>
            <a:ext cx="8686800" cy="5181600"/>
          </a:xfrm>
        </p:spPr>
        <p:txBody>
          <a:bodyPr/>
          <a:lstStyle/>
          <a:p>
            <a:pPr eaLnBrk="1" hangingPunct="1">
              <a:lnSpc>
                <a:spcPct val="80000"/>
              </a:lnSpc>
            </a:pPr>
            <a:r>
              <a:rPr lang="en-US" altLang="en-US" sz="2800" smtClean="0"/>
              <a:t>Provide DOT</a:t>
            </a:r>
          </a:p>
          <a:p>
            <a:pPr eaLnBrk="1" hangingPunct="1">
              <a:lnSpc>
                <a:spcPct val="80000"/>
              </a:lnSpc>
            </a:pPr>
            <a:endParaRPr lang="en-US" altLang="en-US" sz="1600" smtClean="0"/>
          </a:p>
          <a:p>
            <a:pPr eaLnBrk="1" hangingPunct="1">
              <a:lnSpc>
                <a:spcPct val="80000"/>
              </a:lnSpc>
            </a:pPr>
            <a:r>
              <a:rPr lang="en-US" altLang="en-US" sz="2800" smtClean="0"/>
              <a:t>Help monitor patients’ response to treatment</a:t>
            </a:r>
          </a:p>
          <a:p>
            <a:pPr eaLnBrk="1" hangingPunct="1">
              <a:lnSpc>
                <a:spcPct val="80000"/>
              </a:lnSpc>
            </a:pPr>
            <a:endParaRPr lang="en-US" altLang="en-US" sz="1600" smtClean="0"/>
          </a:p>
          <a:p>
            <a:pPr eaLnBrk="1" hangingPunct="1">
              <a:lnSpc>
                <a:spcPct val="80000"/>
              </a:lnSpc>
            </a:pPr>
            <a:r>
              <a:rPr lang="en-US" altLang="en-US" sz="2800" smtClean="0"/>
              <a:t>Educate patients and families about TB</a:t>
            </a:r>
          </a:p>
          <a:p>
            <a:pPr eaLnBrk="1" hangingPunct="1">
              <a:lnSpc>
                <a:spcPct val="80000"/>
              </a:lnSpc>
            </a:pPr>
            <a:endParaRPr lang="en-US" altLang="en-US" sz="1600" smtClean="0"/>
          </a:p>
          <a:p>
            <a:pPr eaLnBrk="1" hangingPunct="1">
              <a:lnSpc>
                <a:spcPct val="80000"/>
              </a:lnSpc>
            </a:pPr>
            <a:r>
              <a:rPr lang="en-US" altLang="en-US" sz="2800" smtClean="0"/>
              <a:t>Locate patients who have missed DOT visits or clinic appointments</a:t>
            </a:r>
          </a:p>
          <a:p>
            <a:pPr eaLnBrk="1" hangingPunct="1">
              <a:lnSpc>
                <a:spcPct val="80000"/>
              </a:lnSpc>
            </a:pPr>
            <a:endParaRPr lang="en-US" altLang="en-US" sz="1600" smtClean="0"/>
          </a:p>
          <a:p>
            <a:pPr eaLnBrk="1" hangingPunct="1">
              <a:lnSpc>
                <a:spcPct val="80000"/>
              </a:lnSpc>
            </a:pPr>
            <a:r>
              <a:rPr lang="en-US" altLang="en-US" sz="2800" smtClean="0"/>
              <a:t>Act as interpreters, arrange and provide transportation for patients, and refer patients to other social services</a:t>
            </a:r>
          </a:p>
          <a:p>
            <a:pPr eaLnBrk="1" hangingPunct="1">
              <a:lnSpc>
                <a:spcPct val="80000"/>
              </a:lnSpc>
            </a:pPr>
            <a:endParaRPr lang="en-US" altLang="en-US" sz="1600" smtClean="0"/>
          </a:p>
          <a:p>
            <a:pPr eaLnBrk="1" hangingPunct="1">
              <a:lnSpc>
                <a:spcPct val="80000"/>
              </a:lnSpc>
            </a:pPr>
            <a:r>
              <a:rPr lang="en-US" altLang="en-US" sz="2800" smtClean="0"/>
              <a:t>Work with private physicians to make sure TB patients complete an adequate regimen</a:t>
            </a:r>
          </a:p>
        </p:txBody>
      </p:sp>
      <p:sp>
        <p:nvSpPr>
          <p:cNvPr id="277509" name="Rectangle 3"/>
          <p:cNvSpPr>
            <a:spLocks noGrp="1" noChangeArrowheads="1"/>
          </p:cNvSpPr>
          <p:nvPr>
            <p:ph type="title"/>
          </p:nvPr>
        </p:nvSpPr>
        <p:spPr>
          <a:xfrm>
            <a:off x="304800" y="152400"/>
            <a:ext cx="8534400" cy="838200"/>
          </a:xfrm>
          <a:noFill/>
        </p:spPr>
        <p:txBody>
          <a:bodyPr/>
          <a:lstStyle/>
          <a:p>
            <a:pPr eaLnBrk="1" hangingPunct="1"/>
            <a:r>
              <a:rPr lang="en-US" altLang="en-US" smtClean="0"/>
              <a:t>Role of Public Health Workers (2)</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7955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C3F2983-CDCB-463A-8BD8-0F212A95B65D}" type="slidenum">
              <a:rPr lang="en-US" altLang="en-US" sz="2000" smtClean="0"/>
              <a:pPr>
                <a:spcBef>
                  <a:spcPct val="0"/>
                </a:spcBef>
                <a:buClrTx/>
                <a:buFontTx/>
                <a:buNone/>
              </a:pPr>
              <a:t>132</a:t>
            </a:fld>
            <a:endParaRPr lang="en-US" altLang="en-US" sz="2000" smtClean="0"/>
          </a:p>
        </p:txBody>
      </p:sp>
      <p:sp>
        <p:nvSpPr>
          <p:cNvPr id="279556" name="Rectangle 2"/>
          <p:cNvSpPr>
            <a:spLocks noGrp="1" noChangeArrowheads="1"/>
          </p:cNvSpPr>
          <p:nvPr>
            <p:ph type="body" idx="1"/>
          </p:nvPr>
        </p:nvSpPr>
        <p:spPr>
          <a:xfrm>
            <a:off x="457200" y="1600200"/>
            <a:ext cx="8229600" cy="4648200"/>
          </a:xfrm>
        </p:spPr>
        <p:txBody>
          <a:bodyPr/>
          <a:lstStyle/>
          <a:p>
            <a:pPr eaLnBrk="1" hangingPunct="1">
              <a:buFontTx/>
              <a:buNone/>
            </a:pPr>
            <a:r>
              <a:rPr lang="en-US" altLang="en-US" sz="2400" dirty="0" smtClean="0"/>
              <a:t>	</a:t>
            </a:r>
            <a:r>
              <a:rPr lang="en-US" altLang="en-US" sz="2800" dirty="0" smtClean="0"/>
              <a:t>What is the goal of case management?</a:t>
            </a:r>
            <a:r>
              <a:rPr lang="en-US" altLang="en-US" sz="2400" dirty="0" smtClean="0"/>
              <a:t> </a:t>
            </a:r>
            <a:endParaRPr lang="en-US" altLang="en-US" sz="1800" i="1" dirty="0" smtClean="0"/>
          </a:p>
          <a:p>
            <a:pPr eaLnBrk="1" hangingPunct="1">
              <a:buFontTx/>
              <a:buNone/>
            </a:pPr>
            <a:endParaRPr lang="en-US" altLang="en-US" sz="1400" i="1" dirty="0" smtClean="0"/>
          </a:p>
          <a:p>
            <a:pPr marL="914400" lvl="2" indent="0" eaLnBrk="1" hangingPunct="1">
              <a:buFontTx/>
              <a:buNone/>
            </a:pPr>
            <a:r>
              <a:rPr lang="en-US" altLang="en-US" sz="2800" dirty="0" smtClean="0">
                <a:solidFill>
                  <a:srgbClr val="532B64"/>
                </a:solidFill>
              </a:rPr>
              <a:t>To provide patient-centered care for completion of treatment and to ensure all public health activities related to stopping TB transmission are completed.</a:t>
            </a:r>
          </a:p>
        </p:txBody>
      </p:sp>
      <p:sp>
        <p:nvSpPr>
          <p:cNvPr id="279557" name="Rectangle 4"/>
          <p:cNvSpPr>
            <a:spLocks noGrp="1" noChangeArrowheads="1"/>
          </p:cNvSpPr>
          <p:nvPr>
            <p:ph type="title"/>
          </p:nvPr>
        </p:nvSpPr>
        <p:spPr>
          <a:xfrm>
            <a:off x="427038" y="76200"/>
            <a:ext cx="8229600" cy="1219200"/>
          </a:xfrm>
          <a:noFill/>
        </p:spPr>
        <p:txBody>
          <a:bodyPr/>
          <a:lstStyle/>
          <a:p>
            <a:pPr eaLnBrk="1" hangingPunct="1"/>
            <a:r>
              <a:rPr lang="en-US" altLang="en-US" smtClean="0"/>
              <a:t>Role of Public Health Workers</a:t>
            </a:r>
            <a:r>
              <a:rPr lang="en-US" altLang="en-US" sz="3600" smtClean="0"/>
              <a:t> </a:t>
            </a:r>
            <a:br>
              <a:rPr lang="en-US" altLang="en-US" sz="3600" smtClean="0"/>
            </a:br>
            <a:r>
              <a:rPr lang="en-US" altLang="en-US" smtClean="0"/>
              <a:t>Study Question 4.28</a:t>
            </a:r>
          </a:p>
        </p:txBody>
      </p:sp>
      <p:sp>
        <p:nvSpPr>
          <p:cNvPr id="279558" name="Rectangle 5"/>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955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8160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E67CFD3-ABA3-4AB7-8958-612AA30DC22E}" type="slidenum">
              <a:rPr lang="en-US" altLang="en-US" sz="2000" smtClean="0"/>
              <a:pPr>
                <a:spcBef>
                  <a:spcPct val="0"/>
                </a:spcBef>
                <a:buClrTx/>
                <a:buFontTx/>
                <a:buNone/>
              </a:pPr>
              <a:t>133</a:t>
            </a:fld>
            <a:endParaRPr lang="en-US" altLang="en-US" sz="2000" smtClean="0"/>
          </a:p>
        </p:txBody>
      </p:sp>
      <p:sp>
        <p:nvSpPr>
          <p:cNvPr id="336899" name="Rectangle 3"/>
          <p:cNvSpPr>
            <a:spLocks noGrp="1" noChangeArrowheads="1"/>
          </p:cNvSpPr>
          <p:nvPr>
            <p:ph type="body" idx="1"/>
          </p:nvPr>
        </p:nvSpPr>
        <p:spPr>
          <a:xfrm>
            <a:off x="457200" y="1447800"/>
            <a:ext cx="8229600" cy="4678363"/>
          </a:xfrm>
        </p:spPr>
        <p:txBody>
          <a:bodyPr/>
          <a:lstStyle/>
          <a:p>
            <a:pPr eaLnBrk="1" hangingPunct="1">
              <a:lnSpc>
                <a:spcPct val="90000"/>
              </a:lnSpc>
              <a:buFontTx/>
              <a:buNone/>
            </a:pPr>
            <a:r>
              <a:rPr lang="en-US" altLang="en-US" sz="2400" dirty="0" smtClean="0"/>
              <a:t>	</a:t>
            </a:r>
            <a:r>
              <a:rPr lang="en-US" altLang="en-US" sz="2800" dirty="0" smtClean="0"/>
              <a:t>What should a public health worker do if he or she notices that a patient has symptoms of a serious adverse reaction?</a:t>
            </a:r>
            <a:r>
              <a:rPr lang="en-US" altLang="en-US" sz="2400" dirty="0" smtClean="0"/>
              <a:t> </a:t>
            </a:r>
            <a:endParaRPr lang="en-US" altLang="en-US" sz="1800" i="1" dirty="0" smtClean="0"/>
          </a:p>
          <a:p>
            <a:pPr eaLnBrk="1" hangingPunct="1">
              <a:lnSpc>
                <a:spcPct val="90000"/>
              </a:lnSpc>
              <a:buFontTx/>
              <a:buNone/>
            </a:pPr>
            <a:endParaRPr lang="en-US" altLang="en-US" sz="1800" i="1" dirty="0" smtClean="0"/>
          </a:p>
          <a:p>
            <a:pPr lvl="2" eaLnBrk="1" hangingPunct="1">
              <a:lnSpc>
                <a:spcPct val="90000"/>
              </a:lnSpc>
            </a:pPr>
            <a:r>
              <a:rPr lang="en-US" altLang="en-US" sz="2800" dirty="0" smtClean="0">
                <a:solidFill>
                  <a:srgbClr val="532B64"/>
                </a:solidFill>
              </a:rPr>
              <a:t>Instruct patient to stop taking medication</a:t>
            </a:r>
          </a:p>
          <a:p>
            <a:pPr lvl="2" eaLnBrk="1" hangingPunct="1">
              <a:lnSpc>
                <a:spcPct val="90000"/>
              </a:lnSpc>
            </a:pPr>
            <a:endParaRPr lang="en-US" altLang="en-US" sz="2800" dirty="0" smtClean="0">
              <a:solidFill>
                <a:srgbClr val="532B64"/>
              </a:solidFill>
            </a:endParaRPr>
          </a:p>
          <a:p>
            <a:pPr lvl="2" eaLnBrk="1" hangingPunct="1">
              <a:lnSpc>
                <a:spcPct val="90000"/>
              </a:lnSpc>
            </a:pPr>
            <a:r>
              <a:rPr lang="en-US" altLang="en-US" sz="2800" dirty="0" smtClean="0">
                <a:solidFill>
                  <a:srgbClr val="532B64"/>
                </a:solidFill>
              </a:rPr>
              <a:t>Report situation to clinician and arrange for a medical evaluation right away</a:t>
            </a:r>
          </a:p>
          <a:p>
            <a:pPr lvl="2" eaLnBrk="1" hangingPunct="1">
              <a:lnSpc>
                <a:spcPct val="90000"/>
              </a:lnSpc>
            </a:pPr>
            <a:endParaRPr lang="en-US" altLang="en-US" sz="2800" dirty="0" smtClean="0">
              <a:solidFill>
                <a:srgbClr val="532B64"/>
              </a:solidFill>
            </a:endParaRPr>
          </a:p>
          <a:p>
            <a:pPr lvl="2" eaLnBrk="1" hangingPunct="1">
              <a:lnSpc>
                <a:spcPct val="90000"/>
              </a:lnSpc>
            </a:pPr>
            <a:r>
              <a:rPr lang="en-US" altLang="en-US" sz="2800" dirty="0" smtClean="0">
                <a:solidFill>
                  <a:srgbClr val="532B64"/>
                </a:solidFill>
              </a:rPr>
              <a:t>Note symptoms on patient’s form</a:t>
            </a:r>
          </a:p>
        </p:txBody>
      </p:sp>
      <p:sp>
        <p:nvSpPr>
          <p:cNvPr id="281605" name="Rectangle 4"/>
          <p:cNvSpPr>
            <a:spLocks noGrp="1" noChangeArrowheads="1"/>
          </p:cNvSpPr>
          <p:nvPr>
            <p:ph type="title"/>
          </p:nvPr>
        </p:nvSpPr>
        <p:spPr>
          <a:xfrm>
            <a:off x="427038" y="76200"/>
            <a:ext cx="8229600" cy="1219200"/>
          </a:xfrm>
          <a:noFill/>
        </p:spPr>
        <p:txBody>
          <a:bodyPr/>
          <a:lstStyle/>
          <a:p>
            <a:pPr eaLnBrk="1" hangingPunct="1"/>
            <a:r>
              <a:rPr lang="en-US" altLang="en-US" smtClean="0"/>
              <a:t>Role of Public Health Workers</a:t>
            </a:r>
            <a:r>
              <a:rPr lang="en-US" altLang="en-US" sz="3600" smtClean="0"/>
              <a:t> </a:t>
            </a:r>
            <a:br>
              <a:rPr lang="en-US" altLang="en-US" sz="3600" smtClean="0"/>
            </a:br>
            <a:r>
              <a:rPr lang="en-US" altLang="en-US" smtClean="0"/>
              <a:t>Study Question 4.29</a:t>
            </a:r>
          </a:p>
        </p:txBody>
      </p:sp>
      <p:sp>
        <p:nvSpPr>
          <p:cNvPr id="281606" name="Rectangle 5"/>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68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689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68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E3A22E5-64B4-4E09-A9DA-C4829DA9615D}" type="slidenum">
              <a:rPr lang="en-US" altLang="en-US" sz="2000" smtClean="0"/>
              <a:pPr>
                <a:spcBef>
                  <a:spcPct val="0"/>
                </a:spcBef>
                <a:buClrTx/>
                <a:buFontTx/>
                <a:buNone/>
              </a:pPr>
              <a:t>134</a:t>
            </a:fld>
            <a:endParaRPr lang="en-US" altLang="en-US" sz="2000" smtClean="0"/>
          </a:p>
        </p:txBody>
      </p:sp>
      <p:sp>
        <p:nvSpPr>
          <p:cNvPr id="283651" name="Rectangle 2"/>
          <p:cNvSpPr>
            <a:spLocks noGrp="1" noChangeArrowheads="1"/>
          </p:cNvSpPr>
          <p:nvPr>
            <p:ph type="ctrTitle"/>
          </p:nvPr>
        </p:nvSpPr>
        <p:spPr/>
        <p:txBody>
          <a:bodyPr/>
          <a:lstStyle/>
          <a:p>
            <a:pPr eaLnBrk="1" hangingPunct="1"/>
            <a:r>
              <a:rPr lang="en-US" altLang="en-US" dirty="0" smtClean="0">
                <a:solidFill>
                  <a:srgbClr val="532B64"/>
                </a:solidFill>
              </a:rPr>
              <a:t>Case Studies</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856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BEACFF8-C6DC-4E33-961A-079A6B78E927}" type="slidenum">
              <a:rPr lang="en-US" altLang="en-US" sz="2000" smtClean="0"/>
              <a:pPr>
                <a:spcBef>
                  <a:spcPct val="0"/>
                </a:spcBef>
                <a:buClrTx/>
                <a:buFontTx/>
                <a:buNone/>
              </a:pPr>
              <a:t>135</a:t>
            </a:fld>
            <a:endParaRPr lang="en-US" altLang="en-US" sz="2000" smtClean="0"/>
          </a:p>
        </p:txBody>
      </p:sp>
      <p:sp>
        <p:nvSpPr>
          <p:cNvPr id="285700" name="Rectangle 2"/>
          <p:cNvSpPr>
            <a:spLocks noGrp="1" noChangeArrowheads="1"/>
          </p:cNvSpPr>
          <p:nvPr>
            <p:ph type="title"/>
          </p:nvPr>
        </p:nvSpPr>
        <p:spPr>
          <a:xfrm>
            <a:off x="457200" y="381000"/>
            <a:ext cx="8229600" cy="762000"/>
          </a:xfrm>
        </p:spPr>
        <p:txBody>
          <a:bodyPr/>
          <a:lstStyle/>
          <a:p>
            <a:pPr eaLnBrk="1" hangingPunct="1"/>
            <a:r>
              <a:rPr lang="en-US" altLang="en-US" smtClean="0"/>
              <a:t>Module 4: Case Study 4.1 (1)</a:t>
            </a:r>
          </a:p>
        </p:txBody>
      </p:sp>
      <p:sp>
        <p:nvSpPr>
          <p:cNvPr id="285701" name="Rectangle 3"/>
          <p:cNvSpPr>
            <a:spLocks noGrp="1" noChangeArrowheads="1"/>
          </p:cNvSpPr>
          <p:nvPr>
            <p:ph type="body" idx="1"/>
          </p:nvPr>
        </p:nvSpPr>
        <p:spPr/>
        <p:txBody>
          <a:bodyPr/>
          <a:lstStyle/>
          <a:p>
            <a:pPr eaLnBrk="1" hangingPunct="1">
              <a:buFontTx/>
              <a:buNone/>
            </a:pPr>
            <a:r>
              <a:rPr lang="en-US" altLang="en-US" sz="2800" dirty="0" smtClean="0"/>
              <a:t>	You are sent to visit the home of a TB patient who was admitted to the hospital last week and diagnosed with infectious TB disease.  Living in the home are his wife and his 1-year-old daughter. Neither one has symptoms of TB disease. You give them both a TST and return 2 days later to read the results. You find that the wife has 14 mm of induration, but the daughter has no induration. </a:t>
            </a:r>
            <a:endParaRPr lang="en-US" altLang="en-US" sz="1800" i="1" dirty="0" smtClean="0"/>
          </a:p>
        </p:txBody>
      </p:sp>
      <p:sp>
        <p:nvSpPr>
          <p:cNvPr id="285702" name="Rectangle 4"/>
          <p:cNvSpPr>
            <a:spLocks noChangeArrowheads="1"/>
          </p:cNvSpPr>
          <p:nvPr/>
        </p:nvSpPr>
        <p:spPr bwMode="auto">
          <a:xfrm>
            <a:off x="381000" y="304800"/>
            <a:ext cx="8305800" cy="59436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808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877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1F57719-6BBA-49AA-A22E-4BA5E82E123B}" type="slidenum">
              <a:rPr lang="en-US" altLang="en-US" sz="2000" smtClean="0"/>
              <a:pPr>
                <a:spcBef>
                  <a:spcPct val="0"/>
                </a:spcBef>
                <a:buClrTx/>
                <a:buFontTx/>
                <a:buNone/>
              </a:pPr>
              <a:t>136</a:t>
            </a:fld>
            <a:endParaRPr lang="en-US" altLang="en-US" sz="2000" smtClean="0"/>
          </a:p>
        </p:txBody>
      </p:sp>
      <p:sp>
        <p:nvSpPr>
          <p:cNvPr id="259075" name="Rectangle 3"/>
          <p:cNvSpPr>
            <a:spLocks noGrp="1" noChangeArrowheads="1"/>
          </p:cNvSpPr>
          <p:nvPr>
            <p:ph type="body" idx="1"/>
          </p:nvPr>
        </p:nvSpPr>
        <p:spPr>
          <a:xfrm>
            <a:off x="457200" y="1570038"/>
            <a:ext cx="8229600" cy="4525962"/>
          </a:xfrm>
        </p:spPr>
        <p:txBody>
          <a:bodyPr/>
          <a:lstStyle/>
          <a:p>
            <a:pPr eaLnBrk="1" hangingPunct="1">
              <a:buFontTx/>
              <a:buNone/>
            </a:pPr>
            <a:r>
              <a:rPr lang="en-US" altLang="en-US" sz="2800" dirty="0" smtClean="0"/>
              <a:t>	</a:t>
            </a:r>
            <a:r>
              <a:rPr lang="en-US" sz="2800" dirty="0"/>
              <a:t>Should either one receive further evaluation for LTBI or TB disease? </a:t>
            </a:r>
            <a:endParaRPr lang="en-US" altLang="en-US" sz="2800" dirty="0" smtClean="0"/>
          </a:p>
          <a:p>
            <a:pPr lvl="1" eaLnBrk="1" hangingPunct="1">
              <a:buFontTx/>
              <a:buNone/>
            </a:pPr>
            <a:endParaRPr lang="en-US" altLang="en-US" dirty="0" smtClean="0"/>
          </a:p>
          <a:p>
            <a:pPr lvl="1" eaLnBrk="1" hangingPunct="1">
              <a:buFontTx/>
              <a:buNone/>
            </a:pPr>
            <a:r>
              <a:rPr lang="en-US" altLang="en-US" dirty="0" smtClean="0">
                <a:solidFill>
                  <a:srgbClr val="532B64"/>
                </a:solidFill>
              </a:rPr>
              <a:t>	</a:t>
            </a:r>
            <a:r>
              <a:rPr lang="en-US" altLang="en-US" dirty="0">
                <a:solidFill>
                  <a:srgbClr val="532B64"/>
                </a:solidFill>
              </a:rPr>
              <a:t>Yes, both should receive further evaluation for LTBI or TB disease</a:t>
            </a:r>
            <a:r>
              <a:rPr lang="en-US" altLang="en-US" dirty="0" smtClean="0">
                <a:solidFill>
                  <a:srgbClr val="532B64"/>
                </a:solidFill>
              </a:rPr>
              <a:t>. </a:t>
            </a:r>
          </a:p>
        </p:txBody>
      </p:sp>
      <p:sp>
        <p:nvSpPr>
          <p:cNvPr id="287749" name="Rectangle 4"/>
          <p:cNvSpPr>
            <a:spLocks noChangeArrowheads="1"/>
          </p:cNvSpPr>
          <p:nvPr/>
        </p:nvSpPr>
        <p:spPr bwMode="auto">
          <a:xfrm>
            <a:off x="381000" y="152400"/>
            <a:ext cx="83058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287750" name="Rectangle 6"/>
          <p:cNvSpPr>
            <a:spLocks noGrp="1" noChangeArrowheads="1"/>
          </p:cNvSpPr>
          <p:nvPr>
            <p:ph type="title"/>
          </p:nvPr>
        </p:nvSpPr>
        <p:spPr>
          <a:xfrm>
            <a:off x="457200" y="228600"/>
            <a:ext cx="8229600" cy="762000"/>
          </a:xfrm>
          <a:noFill/>
        </p:spPr>
        <p:txBody>
          <a:bodyPr/>
          <a:lstStyle/>
          <a:p>
            <a:pPr eaLnBrk="1" hangingPunct="1"/>
            <a:r>
              <a:rPr lang="en-US" altLang="en-US" smtClean="0"/>
              <a:t>Module 4: Case Study 4.1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9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8979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E9C7E1C-2428-4A35-8D73-BDBE525D8872}" type="slidenum">
              <a:rPr lang="en-US" altLang="en-US" sz="2000" smtClean="0"/>
              <a:pPr>
                <a:spcBef>
                  <a:spcPct val="0"/>
                </a:spcBef>
                <a:buClrTx/>
                <a:buFontTx/>
                <a:buNone/>
              </a:pPr>
              <a:t>137</a:t>
            </a:fld>
            <a:endParaRPr lang="en-US" altLang="en-US" sz="2000" smtClean="0"/>
          </a:p>
        </p:txBody>
      </p:sp>
      <p:sp>
        <p:nvSpPr>
          <p:cNvPr id="260099" name="Rectangle 3"/>
          <p:cNvSpPr>
            <a:spLocks noGrp="1" noChangeArrowheads="1"/>
          </p:cNvSpPr>
          <p:nvPr>
            <p:ph type="body" idx="1"/>
          </p:nvPr>
        </p:nvSpPr>
        <p:spPr>
          <a:xfrm>
            <a:off x="304800" y="1447800"/>
            <a:ext cx="8382000" cy="4495800"/>
          </a:xfrm>
        </p:spPr>
        <p:txBody>
          <a:bodyPr/>
          <a:lstStyle/>
          <a:p>
            <a:pPr eaLnBrk="1" hangingPunct="1">
              <a:lnSpc>
                <a:spcPct val="90000"/>
              </a:lnSpc>
              <a:buFontTx/>
              <a:buNone/>
            </a:pPr>
            <a:r>
              <a:rPr lang="en-US" sz="2800" dirty="0" smtClean="0"/>
              <a:t>Should either </a:t>
            </a:r>
            <a:r>
              <a:rPr lang="en-US" sz="2800" dirty="0"/>
              <a:t>one start LTBI </a:t>
            </a:r>
            <a:r>
              <a:rPr lang="en-US" sz="2800" dirty="0" smtClean="0"/>
              <a:t>treatment? Explain</a:t>
            </a:r>
            <a:r>
              <a:rPr lang="en-US" sz="2800" dirty="0"/>
              <a:t>.</a:t>
            </a:r>
            <a:endParaRPr lang="en-US" altLang="en-US" sz="1400" dirty="0" smtClean="0"/>
          </a:p>
          <a:p>
            <a:pPr lvl="1" eaLnBrk="1" hangingPunct="1">
              <a:lnSpc>
                <a:spcPct val="90000"/>
              </a:lnSpc>
              <a:buNone/>
            </a:pPr>
            <a:r>
              <a:rPr lang="en-US" altLang="en-US" sz="2800" dirty="0" smtClean="0">
                <a:solidFill>
                  <a:srgbClr val="7030A0"/>
                </a:solidFill>
              </a:rPr>
              <a:t>	</a:t>
            </a:r>
          </a:p>
          <a:p>
            <a:pPr lvl="1" eaLnBrk="1" hangingPunct="1">
              <a:lnSpc>
                <a:spcPct val="90000"/>
              </a:lnSpc>
              <a:buNone/>
            </a:pPr>
            <a:r>
              <a:rPr lang="en-US" dirty="0">
                <a:solidFill>
                  <a:srgbClr val="7030A0"/>
                </a:solidFill>
              </a:rPr>
              <a:t>	</a:t>
            </a:r>
            <a:r>
              <a:rPr lang="en-US" altLang="en-US" dirty="0" smtClean="0">
                <a:solidFill>
                  <a:srgbClr val="532B64"/>
                </a:solidFill>
              </a:rPr>
              <a:t>Yes</a:t>
            </a:r>
            <a:r>
              <a:rPr lang="en-US" altLang="en-US" dirty="0">
                <a:solidFill>
                  <a:srgbClr val="532B64"/>
                </a:solidFill>
              </a:rPr>
              <a:t>, both should start LTBI treatment. </a:t>
            </a:r>
            <a:r>
              <a:rPr lang="en-US" dirty="0" smtClean="0">
                <a:solidFill>
                  <a:srgbClr val="532B64"/>
                </a:solidFill>
              </a:rPr>
              <a:t>The </a:t>
            </a:r>
            <a:r>
              <a:rPr lang="en-US" dirty="0">
                <a:solidFill>
                  <a:srgbClr val="532B64"/>
                </a:solidFill>
              </a:rPr>
              <a:t>wife is a contact of someone with infectious TB disease, and she has a positive </a:t>
            </a:r>
            <a:r>
              <a:rPr lang="en-US" dirty="0" smtClean="0">
                <a:solidFill>
                  <a:srgbClr val="532B64"/>
                </a:solidFill>
              </a:rPr>
              <a:t>TST. </a:t>
            </a:r>
            <a:r>
              <a:rPr lang="en-US" dirty="0">
                <a:solidFill>
                  <a:srgbClr val="532B64"/>
                </a:solidFill>
              </a:rPr>
              <a:t>Therefore, after receiving a medical </a:t>
            </a:r>
            <a:r>
              <a:rPr lang="en-US" dirty="0" smtClean="0">
                <a:solidFill>
                  <a:srgbClr val="532B64"/>
                </a:solidFill>
              </a:rPr>
              <a:t>evaluation (and TB disease is ruled out), </a:t>
            </a:r>
            <a:r>
              <a:rPr lang="en-US" dirty="0">
                <a:solidFill>
                  <a:srgbClr val="532B64"/>
                </a:solidFill>
              </a:rPr>
              <a:t>she should complete an entire course of LTBI treatment, regardless of her </a:t>
            </a:r>
            <a:r>
              <a:rPr lang="en-US" dirty="0" smtClean="0">
                <a:solidFill>
                  <a:srgbClr val="532B64"/>
                </a:solidFill>
              </a:rPr>
              <a:t>age.</a:t>
            </a:r>
            <a:endParaRPr lang="en-US" altLang="en-US" dirty="0">
              <a:solidFill>
                <a:srgbClr val="532B64"/>
              </a:solidFill>
            </a:endParaRPr>
          </a:p>
        </p:txBody>
      </p:sp>
      <p:sp>
        <p:nvSpPr>
          <p:cNvPr id="289797" name="Rectangle 4"/>
          <p:cNvSpPr>
            <a:spLocks noChangeArrowheads="1"/>
          </p:cNvSpPr>
          <p:nvPr/>
        </p:nvSpPr>
        <p:spPr bwMode="auto">
          <a:xfrm>
            <a:off x="304800" y="228600"/>
            <a:ext cx="8534400" cy="60198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289798" name="Rectangle 6"/>
          <p:cNvSpPr>
            <a:spLocks noGrp="1" noChangeArrowheads="1"/>
          </p:cNvSpPr>
          <p:nvPr>
            <p:ph type="title"/>
          </p:nvPr>
        </p:nvSpPr>
        <p:spPr>
          <a:xfrm>
            <a:off x="427038" y="304800"/>
            <a:ext cx="8229600" cy="762000"/>
          </a:xfrm>
          <a:noFill/>
        </p:spPr>
        <p:txBody>
          <a:bodyPr/>
          <a:lstStyle/>
          <a:p>
            <a:pPr eaLnBrk="1" hangingPunct="1"/>
            <a:r>
              <a:rPr lang="en-US" altLang="en-US" smtClean="0"/>
              <a:t>Module 4: Case Study 4.1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0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0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9184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C4B9CFC-0231-4E20-9BF9-264C9C98CC89}" type="slidenum">
              <a:rPr lang="en-US" altLang="en-US" sz="2000" smtClean="0"/>
              <a:pPr>
                <a:spcBef>
                  <a:spcPct val="0"/>
                </a:spcBef>
                <a:buClrTx/>
                <a:buFontTx/>
                <a:buNone/>
              </a:pPr>
              <a:t>138</a:t>
            </a:fld>
            <a:endParaRPr lang="en-US" altLang="en-US" sz="2000" smtClean="0"/>
          </a:p>
        </p:txBody>
      </p:sp>
      <p:sp>
        <p:nvSpPr>
          <p:cNvPr id="291844" name="Rectangle 2"/>
          <p:cNvSpPr>
            <a:spLocks noGrp="1" noChangeArrowheads="1"/>
          </p:cNvSpPr>
          <p:nvPr>
            <p:ph type="title"/>
          </p:nvPr>
        </p:nvSpPr>
        <p:spPr>
          <a:xfrm>
            <a:off x="381000" y="228600"/>
            <a:ext cx="8229600" cy="762000"/>
          </a:xfrm>
        </p:spPr>
        <p:txBody>
          <a:bodyPr/>
          <a:lstStyle/>
          <a:p>
            <a:pPr eaLnBrk="1" hangingPunct="1"/>
            <a:r>
              <a:rPr lang="en-US" altLang="en-US" smtClean="0"/>
              <a:t>Module 4: Case Study 4.1 (4)</a:t>
            </a:r>
          </a:p>
        </p:txBody>
      </p:sp>
      <p:sp>
        <p:nvSpPr>
          <p:cNvPr id="136197" name="Rectangle 3"/>
          <p:cNvSpPr>
            <a:spLocks noGrp="1" noChangeArrowheads="1"/>
          </p:cNvSpPr>
          <p:nvPr>
            <p:ph type="body" idx="1"/>
          </p:nvPr>
        </p:nvSpPr>
        <p:spPr>
          <a:xfrm>
            <a:off x="457200" y="1295400"/>
            <a:ext cx="8382000" cy="5029200"/>
          </a:xfrm>
        </p:spPr>
        <p:txBody>
          <a:bodyPr/>
          <a:lstStyle/>
          <a:p>
            <a:pPr eaLnBrk="1" hangingPunct="1">
              <a:lnSpc>
                <a:spcPct val="80000"/>
              </a:lnSpc>
              <a:buNone/>
            </a:pPr>
            <a:r>
              <a:rPr lang="en-US" sz="2800" dirty="0"/>
              <a:t>Should either one start LTBI treatment? Explain.</a:t>
            </a:r>
            <a:endParaRPr lang="en-US" altLang="en-US" sz="1400" dirty="0"/>
          </a:p>
          <a:p>
            <a:pPr eaLnBrk="1" hangingPunct="1">
              <a:lnSpc>
                <a:spcPct val="80000"/>
              </a:lnSpc>
              <a:buFontTx/>
              <a:buNone/>
            </a:pPr>
            <a:r>
              <a:rPr lang="en-US" altLang="en-US" sz="2800" dirty="0" smtClean="0"/>
              <a:t>(cont.)</a:t>
            </a:r>
          </a:p>
          <a:p>
            <a:pPr eaLnBrk="1" hangingPunct="1">
              <a:lnSpc>
                <a:spcPct val="80000"/>
              </a:lnSpc>
              <a:buFontTx/>
              <a:buNone/>
            </a:pPr>
            <a:r>
              <a:rPr lang="en-US" altLang="en-US" sz="2400" dirty="0" smtClean="0">
                <a:solidFill>
                  <a:srgbClr val="7030A0"/>
                </a:solidFill>
              </a:rPr>
              <a:t>	</a:t>
            </a:r>
            <a:r>
              <a:rPr lang="en-US" altLang="en-US" sz="2400" dirty="0">
                <a:solidFill>
                  <a:srgbClr val="532B64"/>
                </a:solidFill>
              </a:rPr>
              <a:t>The daughter </a:t>
            </a:r>
            <a:r>
              <a:rPr lang="en-US" altLang="en-US" sz="2400" dirty="0" smtClean="0">
                <a:solidFill>
                  <a:srgbClr val="532B64"/>
                </a:solidFill>
              </a:rPr>
              <a:t>has </a:t>
            </a:r>
            <a:r>
              <a:rPr lang="en-US" altLang="en-US" sz="2400" dirty="0">
                <a:solidFill>
                  <a:srgbClr val="532B64"/>
                </a:solidFill>
              </a:rPr>
              <a:t>a </a:t>
            </a:r>
            <a:r>
              <a:rPr lang="en-US" altLang="en-US" sz="2400" dirty="0" smtClean="0">
                <a:solidFill>
                  <a:srgbClr val="532B64"/>
                </a:solidFill>
              </a:rPr>
              <a:t>negative TST, </a:t>
            </a:r>
            <a:r>
              <a:rPr lang="en-US" altLang="en-US" sz="2400" dirty="0">
                <a:solidFill>
                  <a:srgbClr val="532B64"/>
                </a:solidFill>
              </a:rPr>
              <a:t>but only one week has passed since her last TB exposure. </a:t>
            </a:r>
            <a:r>
              <a:rPr lang="en-US" sz="2400" dirty="0">
                <a:solidFill>
                  <a:srgbClr val="532B64"/>
                </a:solidFill>
              </a:rPr>
              <a:t>It is possible that not enough time has passed for her to be able to react to the </a:t>
            </a:r>
            <a:r>
              <a:rPr lang="en-US" sz="2400" dirty="0" smtClean="0">
                <a:solidFill>
                  <a:srgbClr val="532B64"/>
                </a:solidFill>
              </a:rPr>
              <a:t>TST. </a:t>
            </a:r>
          </a:p>
          <a:p>
            <a:pPr eaLnBrk="1" hangingPunct="1">
              <a:lnSpc>
                <a:spcPct val="80000"/>
              </a:lnSpc>
              <a:buFontTx/>
              <a:buNone/>
            </a:pPr>
            <a:endParaRPr lang="en-US" altLang="en-US" sz="1000" dirty="0">
              <a:solidFill>
                <a:srgbClr val="532B64"/>
              </a:solidFill>
            </a:endParaRPr>
          </a:p>
          <a:p>
            <a:pPr eaLnBrk="1" hangingPunct="1">
              <a:lnSpc>
                <a:spcPct val="80000"/>
              </a:lnSpc>
              <a:buFontTx/>
              <a:buNone/>
            </a:pPr>
            <a:r>
              <a:rPr lang="en-US" altLang="en-US" sz="2400" dirty="0">
                <a:solidFill>
                  <a:srgbClr val="532B64"/>
                </a:solidFill>
              </a:rPr>
              <a:t>	Since it is currently impossible to tell whether she has TB infection and because she may develop TB disease very quickly after infection, she should start LTBI treatment now and be retested 8 to 10 weeks after last exposure to TB. If </a:t>
            </a:r>
            <a:r>
              <a:rPr lang="en-US" altLang="en-US" sz="2400" dirty="0" smtClean="0">
                <a:solidFill>
                  <a:srgbClr val="532B64"/>
                </a:solidFill>
              </a:rPr>
              <a:t>negative upon retest, </a:t>
            </a:r>
            <a:r>
              <a:rPr lang="en-US" altLang="en-US" sz="2400" dirty="0">
                <a:solidFill>
                  <a:srgbClr val="532B64"/>
                </a:solidFill>
              </a:rPr>
              <a:t>she may stop taking medicine. If positive, she should complete the entire course of LTBI treatment (9 months for children</a:t>
            </a:r>
            <a:r>
              <a:rPr lang="en-US" altLang="en-US" sz="2800" dirty="0">
                <a:solidFill>
                  <a:srgbClr val="532B64"/>
                </a:solidFill>
              </a:rPr>
              <a:t>).</a:t>
            </a:r>
          </a:p>
        </p:txBody>
      </p:sp>
      <p:sp>
        <p:nvSpPr>
          <p:cNvPr id="291846" name="Rectangle 4"/>
          <p:cNvSpPr>
            <a:spLocks noChangeArrowheads="1"/>
          </p:cNvSpPr>
          <p:nvPr/>
        </p:nvSpPr>
        <p:spPr bwMode="auto">
          <a:xfrm>
            <a:off x="304800" y="152400"/>
            <a:ext cx="8534400" cy="6172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1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9389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A7B8346-15BA-4CD8-A1DC-910224EAD995}" type="slidenum">
              <a:rPr lang="en-US" altLang="en-US" sz="2000" smtClean="0"/>
              <a:pPr>
                <a:spcBef>
                  <a:spcPct val="0"/>
                </a:spcBef>
                <a:buClrTx/>
                <a:buFontTx/>
                <a:buNone/>
              </a:pPr>
              <a:t>139</a:t>
            </a:fld>
            <a:endParaRPr lang="en-US" altLang="en-US" sz="2000" smtClean="0"/>
          </a:p>
        </p:txBody>
      </p:sp>
      <p:sp>
        <p:nvSpPr>
          <p:cNvPr id="293892" name="Rectangle 2"/>
          <p:cNvSpPr>
            <a:spLocks noGrp="1" noChangeArrowheads="1"/>
          </p:cNvSpPr>
          <p:nvPr>
            <p:ph type="title"/>
          </p:nvPr>
        </p:nvSpPr>
        <p:spPr/>
        <p:txBody>
          <a:bodyPr/>
          <a:lstStyle/>
          <a:p>
            <a:pPr eaLnBrk="1" hangingPunct="1"/>
            <a:r>
              <a:rPr lang="en-US" altLang="en-US" smtClean="0"/>
              <a:t>Module 4: Case Study 4.2 (1)</a:t>
            </a:r>
          </a:p>
        </p:txBody>
      </p:sp>
      <p:sp>
        <p:nvSpPr>
          <p:cNvPr id="293893" name="Rectangle 3"/>
          <p:cNvSpPr>
            <a:spLocks noGrp="1" noChangeArrowheads="1"/>
          </p:cNvSpPr>
          <p:nvPr>
            <p:ph type="body" idx="1"/>
          </p:nvPr>
        </p:nvSpPr>
        <p:spPr/>
        <p:txBody>
          <a:bodyPr/>
          <a:lstStyle/>
          <a:p>
            <a:pPr eaLnBrk="1" hangingPunct="1">
              <a:buFontTx/>
              <a:buNone/>
            </a:pPr>
            <a:r>
              <a:rPr lang="en-US" altLang="en-US" sz="2800" dirty="0" smtClean="0"/>
              <a:t>	</a:t>
            </a:r>
            <a:r>
              <a:rPr lang="en-US" sz="2800" dirty="0"/>
              <a:t>A 65-year-old man is prescribed LTBI treatment with </a:t>
            </a:r>
            <a:r>
              <a:rPr lang="en-US" sz="2800" dirty="0" smtClean="0"/>
              <a:t>INH </a:t>
            </a:r>
            <a:r>
              <a:rPr lang="en-US" sz="2800" dirty="0"/>
              <a:t>because he is a contact of a person with infectious </a:t>
            </a:r>
            <a:r>
              <a:rPr lang="en-US" sz="2800" dirty="0" smtClean="0"/>
              <a:t>TB disease </a:t>
            </a:r>
            <a:r>
              <a:rPr lang="en-US" sz="2800" dirty="0"/>
              <a:t>and he has an induration of 20 mm to the </a:t>
            </a:r>
            <a:r>
              <a:rPr lang="en-US" sz="2800" dirty="0" smtClean="0"/>
              <a:t>TST. </a:t>
            </a:r>
            <a:r>
              <a:rPr lang="en-US" sz="2800" dirty="0"/>
              <a:t>His baseline liver function tests are normal, but he drinks a six-pack of beer every </a:t>
            </a:r>
            <a:r>
              <a:rPr lang="en-US" sz="2800" dirty="0" smtClean="0"/>
              <a:t>day.</a:t>
            </a:r>
            <a:endParaRPr lang="en-US" altLang="en-US" sz="1800" dirty="0" smtClean="0"/>
          </a:p>
        </p:txBody>
      </p:sp>
      <p:sp>
        <p:nvSpPr>
          <p:cNvPr id="293894" name="Rectangle 4"/>
          <p:cNvSpPr>
            <a:spLocks noChangeArrowheads="1"/>
          </p:cNvSpPr>
          <p:nvPr/>
        </p:nvSpPr>
        <p:spPr bwMode="auto">
          <a:xfrm>
            <a:off x="381000" y="304800"/>
            <a:ext cx="8305800" cy="59436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911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73FBA75-CDFA-4623-B70B-A310B48A3924}" type="slidenum">
              <a:rPr lang="en-US" altLang="en-US" sz="2000" smtClean="0"/>
              <a:pPr>
                <a:spcBef>
                  <a:spcPct val="0"/>
                </a:spcBef>
                <a:buClrTx/>
                <a:buFontTx/>
                <a:buNone/>
              </a:pPr>
              <a:t>14</a:t>
            </a:fld>
            <a:endParaRPr lang="en-US" altLang="en-US" sz="2000" smtClean="0"/>
          </a:p>
        </p:txBody>
      </p:sp>
      <p:sp>
        <p:nvSpPr>
          <p:cNvPr id="91140" name="Rectangle 3"/>
          <p:cNvSpPr>
            <a:spLocks noGrp="1" noChangeArrowheads="1"/>
          </p:cNvSpPr>
          <p:nvPr>
            <p:ph type="body" idx="1"/>
          </p:nvPr>
        </p:nvSpPr>
        <p:spPr>
          <a:xfrm>
            <a:off x="152400" y="1219199"/>
            <a:ext cx="8763000" cy="5153025"/>
          </a:xfrm>
        </p:spPr>
        <p:txBody>
          <a:bodyPr/>
          <a:lstStyle/>
          <a:p>
            <a:pPr eaLnBrk="1" hangingPunct="1">
              <a:buFontTx/>
              <a:buNone/>
            </a:pPr>
            <a:r>
              <a:rPr lang="en-US" altLang="en-US" sz="2400" dirty="0" smtClean="0"/>
              <a:t>1.  Exclude possibility of TB disease</a:t>
            </a:r>
          </a:p>
          <a:p>
            <a:pPr lvl="1" eaLnBrk="1" hangingPunct="1"/>
            <a:endParaRPr lang="en-US" altLang="en-US" sz="1600" dirty="0" smtClean="0"/>
          </a:p>
          <a:p>
            <a:pPr lvl="2" eaLnBrk="1" hangingPunct="1"/>
            <a:r>
              <a:rPr lang="en-US" altLang="en-US" dirty="0" smtClean="0"/>
              <a:t>Treating TB disease with LTBI treatment regimen can lead to drug resistance</a:t>
            </a:r>
          </a:p>
          <a:p>
            <a:pPr lvl="2" eaLnBrk="1" hangingPunct="1"/>
            <a:endParaRPr lang="en-US" altLang="en-US" sz="1600" dirty="0" smtClean="0"/>
          </a:p>
          <a:p>
            <a:pPr lvl="2" eaLnBrk="1" hangingPunct="1"/>
            <a:r>
              <a:rPr lang="en-US" altLang="en-US" dirty="0" smtClean="0"/>
              <a:t>Clinicians should determine if the patient has symptoms of TB disease</a:t>
            </a:r>
          </a:p>
          <a:p>
            <a:pPr lvl="2" eaLnBrk="1" hangingPunct="1"/>
            <a:endParaRPr lang="en-US" altLang="en-US" sz="1600" dirty="0" smtClean="0"/>
          </a:p>
          <a:p>
            <a:pPr lvl="2" eaLnBrk="1" hangingPunct="1"/>
            <a:r>
              <a:rPr lang="en-US" altLang="en-US" dirty="0" smtClean="0"/>
              <a:t>Clinicians should evaluate the patient with a chest x-ray</a:t>
            </a:r>
          </a:p>
          <a:p>
            <a:pPr lvl="2" eaLnBrk="1" hangingPunct="1"/>
            <a:endParaRPr lang="en-US" altLang="en-US" sz="1600" dirty="0" smtClean="0"/>
          </a:p>
          <a:p>
            <a:pPr lvl="2" eaLnBrk="1" hangingPunct="1"/>
            <a:r>
              <a:rPr lang="en-US" altLang="en-US" dirty="0" smtClean="0"/>
              <a:t>Patients with symptoms or chest x-ray findings of TB disease should be given TB disease treatment, not LTBI treatment</a:t>
            </a:r>
          </a:p>
        </p:txBody>
      </p:sp>
      <p:sp>
        <p:nvSpPr>
          <p:cNvPr id="91141" name="Rectangle 5"/>
          <p:cNvSpPr>
            <a:spLocks noChangeArrowheads="1"/>
          </p:cNvSpPr>
          <p:nvPr/>
        </p:nvSpPr>
        <p:spPr bwMode="auto">
          <a:xfrm>
            <a:off x="0" y="762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dirty="0">
                <a:solidFill>
                  <a:srgbClr val="532B64"/>
                </a:solidFill>
              </a:rPr>
              <a:t>Patient Medical Evaluation (2)</a:t>
            </a:r>
          </a:p>
        </p:txBody>
      </p:sp>
    </p:spTree>
    <p:extLst>
      <p:ext uri="{BB962C8B-B14F-4D97-AF65-F5344CB8AC3E}">
        <p14:creationId xmlns:p14="http://schemas.microsoft.com/office/powerpoint/2010/main" val="387498770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959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623CDF7-FF03-4EF1-B755-2E4AE7FA8319}" type="slidenum">
              <a:rPr lang="en-US" altLang="en-US" sz="2000" smtClean="0"/>
              <a:pPr>
                <a:spcBef>
                  <a:spcPct val="0"/>
                </a:spcBef>
                <a:buClrTx/>
                <a:buFontTx/>
                <a:buNone/>
              </a:pPr>
              <a:t>140</a:t>
            </a:fld>
            <a:endParaRPr lang="en-US" altLang="en-US" sz="2000" smtClean="0"/>
          </a:p>
        </p:txBody>
      </p:sp>
      <p:sp>
        <p:nvSpPr>
          <p:cNvPr id="262147" name="Rectangle 3"/>
          <p:cNvSpPr>
            <a:spLocks noGrp="1" noChangeArrowheads="1"/>
          </p:cNvSpPr>
          <p:nvPr>
            <p:ph type="body" idx="1"/>
          </p:nvPr>
        </p:nvSpPr>
        <p:spPr>
          <a:xfrm>
            <a:off x="152400" y="1219200"/>
            <a:ext cx="8458200" cy="5029200"/>
          </a:xfrm>
        </p:spPr>
        <p:txBody>
          <a:bodyPr/>
          <a:lstStyle/>
          <a:p>
            <a:pPr eaLnBrk="1" hangingPunct="1">
              <a:lnSpc>
                <a:spcPct val="80000"/>
              </a:lnSpc>
              <a:buFontTx/>
              <a:buNone/>
            </a:pPr>
            <a:r>
              <a:rPr lang="en-US" altLang="en-US" sz="2400" dirty="0" smtClean="0"/>
              <a:t>	</a:t>
            </a:r>
            <a:r>
              <a:rPr lang="en-US" altLang="en-US" sz="2800" dirty="0" smtClean="0"/>
              <a:t>What kind of monitoring is necessary for this patient while he is taking INH?</a:t>
            </a:r>
          </a:p>
          <a:p>
            <a:pPr eaLnBrk="1" hangingPunct="1">
              <a:lnSpc>
                <a:spcPct val="80000"/>
              </a:lnSpc>
              <a:buFontTx/>
              <a:buNone/>
            </a:pPr>
            <a:endParaRPr lang="en-US" altLang="en-US" sz="1600" dirty="0" smtClean="0"/>
          </a:p>
          <a:p>
            <a:pPr lvl="2" eaLnBrk="1" hangingPunct="1">
              <a:lnSpc>
                <a:spcPct val="80000"/>
              </a:lnSpc>
            </a:pPr>
            <a:r>
              <a:rPr lang="en-US" altLang="en-US" dirty="0" smtClean="0">
                <a:solidFill>
                  <a:srgbClr val="532B64"/>
                </a:solidFill>
              </a:rPr>
              <a:t>Although his liver function tests are normal, he is at high risk of INH-associated hepatitis because he is older and he abuses alcohol.</a:t>
            </a:r>
          </a:p>
          <a:p>
            <a:pPr lvl="2" eaLnBrk="1" hangingPunct="1">
              <a:lnSpc>
                <a:spcPct val="80000"/>
              </a:lnSpc>
            </a:pPr>
            <a:endParaRPr lang="en-US" altLang="en-US" sz="1600" dirty="0" smtClean="0">
              <a:solidFill>
                <a:srgbClr val="532B64"/>
              </a:solidFill>
            </a:endParaRPr>
          </a:p>
          <a:p>
            <a:pPr lvl="2" eaLnBrk="1" hangingPunct="1">
              <a:lnSpc>
                <a:spcPct val="80000"/>
              </a:lnSpc>
            </a:pPr>
            <a:r>
              <a:rPr lang="en-US" altLang="en-US" dirty="0" smtClean="0">
                <a:solidFill>
                  <a:srgbClr val="532B64"/>
                </a:solidFill>
              </a:rPr>
              <a:t>He should be educated about the symptoms of adverse reactions to INH and instructed to seek medical attention immediately if these symptoms occur.</a:t>
            </a:r>
          </a:p>
          <a:p>
            <a:pPr lvl="2" eaLnBrk="1" hangingPunct="1">
              <a:lnSpc>
                <a:spcPct val="80000"/>
              </a:lnSpc>
              <a:buFontTx/>
              <a:buNone/>
            </a:pPr>
            <a:endParaRPr lang="en-US" altLang="en-US" sz="1600" dirty="0" smtClean="0">
              <a:solidFill>
                <a:srgbClr val="532B64"/>
              </a:solidFill>
            </a:endParaRPr>
          </a:p>
          <a:p>
            <a:pPr lvl="2" eaLnBrk="1" hangingPunct="1">
              <a:lnSpc>
                <a:spcPct val="80000"/>
              </a:lnSpc>
            </a:pPr>
            <a:r>
              <a:rPr lang="en-US" altLang="en-US" dirty="0" smtClean="0">
                <a:solidFill>
                  <a:srgbClr val="532B64"/>
                </a:solidFill>
              </a:rPr>
              <a:t>He should be seen by a clinician monthly to ask about his symptoms, examine him for signs of adverse reactions, and consider performing liver function tests.</a:t>
            </a:r>
            <a:endParaRPr lang="en-US" altLang="en-US" sz="1800" dirty="0" smtClean="0">
              <a:solidFill>
                <a:srgbClr val="532B64"/>
              </a:solidFill>
            </a:endParaRPr>
          </a:p>
        </p:txBody>
      </p:sp>
      <p:sp>
        <p:nvSpPr>
          <p:cNvPr id="295941" name="Rectangle 6"/>
          <p:cNvSpPr>
            <a:spLocks noChangeArrowheads="1"/>
          </p:cNvSpPr>
          <p:nvPr/>
        </p:nvSpPr>
        <p:spPr bwMode="auto">
          <a:xfrm>
            <a:off x="304800" y="228600"/>
            <a:ext cx="8534400" cy="6172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295942" name="Rectangle 8"/>
          <p:cNvSpPr>
            <a:spLocks noGrp="1" noChangeArrowheads="1"/>
          </p:cNvSpPr>
          <p:nvPr>
            <p:ph type="title"/>
          </p:nvPr>
        </p:nvSpPr>
        <p:spPr>
          <a:xfrm>
            <a:off x="457200" y="228600"/>
            <a:ext cx="8229600" cy="914400"/>
          </a:xfrm>
          <a:noFill/>
        </p:spPr>
        <p:txBody>
          <a:bodyPr/>
          <a:lstStyle/>
          <a:p>
            <a:pPr eaLnBrk="1" hangingPunct="1"/>
            <a:r>
              <a:rPr lang="en-US" altLang="en-US" smtClean="0"/>
              <a:t>Module 4: Case Study 4.2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21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21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2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9798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DA88B8D-F086-418A-B971-55A306033829}" type="slidenum">
              <a:rPr lang="en-US" altLang="en-US" sz="2000" smtClean="0"/>
              <a:pPr>
                <a:spcBef>
                  <a:spcPct val="0"/>
                </a:spcBef>
                <a:buClrTx/>
                <a:buFontTx/>
                <a:buNone/>
              </a:pPr>
              <a:t>141</a:t>
            </a:fld>
            <a:endParaRPr lang="en-US" altLang="en-US" sz="2000" smtClean="0"/>
          </a:p>
        </p:txBody>
      </p:sp>
      <p:sp>
        <p:nvSpPr>
          <p:cNvPr id="297988" name="Rectangle 2"/>
          <p:cNvSpPr>
            <a:spLocks noGrp="1" noChangeArrowheads="1"/>
          </p:cNvSpPr>
          <p:nvPr>
            <p:ph type="title"/>
          </p:nvPr>
        </p:nvSpPr>
        <p:spPr>
          <a:xfrm>
            <a:off x="427038" y="152400"/>
            <a:ext cx="8229600" cy="914400"/>
          </a:xfrm>
        </p:spPr>
        <p:txBody>
          <a:bodyPr/>
          <a:lstStyle/>
          <a:p>
            <a:pPr eaLnBrk="1" hangingPunct="1"/>
            <a:r>
              <a:rPr lang="en-US" altLang="en-US" smtClean="0"/>
              <a:t>Module 4: Case Study 4.3 (1)</a:t>
            </a:r>
          </a:p>
        </p:txBody>
      </p:sp>
      <p:sp>
        <p:nvSpPr>
          <p:cNvPr id="297989" name="Rectangle 3"/>
          <p:cNvSpPr>
            <a:spLocks noGrp="1" noChangeArrowheads="1"/>
          </p:cNvSpPr>
          <p:nvPr>
            <p:ph type="body" idx="1"/>
          </p:nvPr>
        </p:nvSpPr>
        <p:spPr>
          <a:xfrm>
            <a:off x="457200" y="1447800"/>
            <a:ext cx="8229600" cy="4525963"/>
          </a:xfrm>
        </p:spPr>
        <p:txBody>
          <a:bodyPr/>
          <a:lstStyle/>
          <a:p>
            <a:pPr marL="0" indent="0" algn="ctr" eaLnBrk="1" hangingPunct="1">
              <a:buFontTx/>
              <a:buNone/>
            </a:pPr>
            <a:endParaRPr lang="en-US" altLang="en-US" sz="2400" dirty="0" smtClean="0"/>
          </a:p>
          <a:p>
            <a:pPr marL="0" indent="0" eaLnBrk="1" hangingPunct="1">
              <a:buFontTx/>
              <a:buNone/>
            </a:pPr>
            <a:r>
              <a:rPr lang="en-US" altLang="en-US" sz="2800" dirty="0" smtClean="0"/>
              <a:t>An 18-month-old girl is admitted to the hospital because of meningitis. Doctors discover that her grandmother had pulmonary TB </a:t>
            </a:r>
            <a:r>
              <a:rPr lang="en-US" altLang="en-US" sz="2800" dirty="0"/>
              <a:t>disease and was treated with a 6-month regimen</a:t>
            </a:r>
            <a:r>
              <a:rPr lang="en-US" altLang="en-US" sz="2800" dirty="0" smtClean="0"/>
              <a:t>. The medical evaluation of the child confirms the diagnosis of TB meningitis.</a:t>
            </a:r>
            <a:r>
              <a:rPr lang="en-US" altLang="en-US" sz="2400" dirty="0" smtClean="0"/>
              <a:t>  </a:t>
            </a:r>
            <a:endParaRPr lang="en-US" altLang="en-US" sz="1800" i="1" dirty="0" smtClean="0"/>
          </a:p>
          <a:p>
            <a:pPr lvl="1" eaLnBrk="1" hangingPunct="1">
              <a:buFontTx/>
              <a:buNone/>
            </a:pPr>
            <a:endParaRPr lang="en-US" altLang="en-US" sz="3200" dirty="0" smtClean="0"/>
          </a:p>
        </p:txBody>
      </p:sp>
      <p:sp>
        <p:nvSpPr>
          <p:cNvPr id="297990" name="Rectangle 4"/>
          <p:cNvSpPr>
            <a:spLocks noChangeArrowheads="1"/>
          </p:cNvSpPr>
          <p:nvPr/>
        </p:nvSpPr>
        <p:spPr bwMode="auto">
          <a:xfrm>
            <a:off x="228600" y="228600"/>
            <a:ext cx="86868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000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AD2FE7F-34BB-422D-86E9-8FA6A2D03156}" type="slidenum">
              <a:rPr lang="en-US" altLang="en-US" sz="2000" smtClean="0"/>
              <a:pPr>
                <a:spcBef>
                  <a:spcPct val="0"/>
                </a:spcBef>
                <a:buClrTx/>
                <a:buFontTx/>
                <a:buNone/>
              </a:pPr>
              <a:t>142</a:t>
            </a:fld>
            <a:endParaRPr lang="en-US" altLang="en-US" sz="2000" smtClean="0"/>
          </a:p>
        </p:txBody>
      </p:sp>
      <p:sp>
        <p:nvSpPr>
          <p:cNvPr id="300036" name="Rectangle 2"/>
          <p:cNvSpPr>
            <a:spLocks noGrp="1" noChangeArrowheads="1"/>
          </p:cNvSpPr>
          <p:nvPr>
            <p:ph type="title"/>
          </p:nvPr>
        </p:nvSpPr>
        <p:spPr>
          <a:xfrm>
            <a:off x="457200" y="152400"/>
            <a:ext cx="8229600" cy="838200"/>
          </a:xfrm>
        </p:spPr>
        <p:txBody>
          <a:bodyPr/>
          <a:lstStyle/>
          <a:p>
            <a:pPr eaLnBrk="1" hangingPunct="1"/>
            <a:r>
              <a:rPr lang="en-US" altLang="en-US" smtClean="0"/>
              <a:t>Module 4: Case Study 4.3 (2)</a:t>
            </a:r>
          </a:p>
        </p:txBody>
      </p:sp>
      <p:sp>
        <p:nvSpPr>
          <p:cNvPr id="314371" name="Rectangle 3"/>
          <p:cNvSpPr>
            <a:spLocks noGrp="1" noChangeArrowheads="1"/>
          </p:cNvSpPr>
          <p:nvPr>
            <p:ph type="body" idx="1"/>
          </p:nvPr>
        </p:nvSpPr>
        <p:spPr>
          <a:xfrm>
            <a:off x="457200" y="1371600"/>
            <a:ext cx="8229600" cy="4983163"/>
          </a:xfrm>
        </p:spPr>
        <p:txBody>
          <a:bodyPr/>
          <a:lstStyle/>
          <a:p>
            <a:pPr eaLnBrk="1" hangingPunct="1">
              <a:buFontTx/>
              <a:buNone/>
            </a:pPr>
            <a:r>
              <a:rPr lang="en-US" altLang="en-US" sz="2800" dirty="0" smtClean="0"/>
              <a:t>	How long should the child be treated?</a:t>
            </a:r>
          </a:p>
          <a:p>
            <a:pPr eaLnBrk="1" hangingPunct="1">
              <a:buFontTx/>
              <a:buNone/>
            </a:pPr>
            <a:r>
              <a:rPr lang="en-US" altLang="en-US" sz="2800" dirty="0" smtClean="0">
                <a:solidFill>
                  <a:srgbClr val="008080"/>
                </a:solidFill>
              </a:rPr>
              <a:t>		</a:t>
            </a:r>
          </a:p>
          <a:p>
            <a:pPr eaLnBrk="1" hangingPunct="1">
              <a:buFontTx/>
              <a:buNone/>
            </a:pPr>
            <a:r>
              <a:rPr lang="en-US" altLang="en-US" sz="2800" dirty="0" smtClean="0">
                <a:solidFill>
                  <a:srgbClr val="008080"/>
                </a:solidFill>
              </a:rPr>
              <a:t>		</a:t>
            </a:r>
            <a:r>
              <a:rPr lang="en-US" altLang="en-US" sz="2800" dirty="0">
                <a:solidFill>
                  <a:srgbClr val="532B64"/>
                </a:solidFill>
              </a:rPr>
              <a:t>The child should be treated for 9 to 12 </a:t>
            </a:r>
            <a:r>
              <a:rPr lang="en-US" altLang="en-US" sz="2800" dirty="0" smtClean="0">
                <a:solidFill>
                  <a:srgbClr val="532B64"/>
                </a:solidFill>
              </a:rPr>
              <a:t>	months </a:t>
            </a:r>
            <a:r>
              <a:rPr lang="en-US" altLang="en-US" sz="2800" dirty="0">
                <a:solidFill>
                  <a:srgbClr val="532B64"/>
                </a:solidFill>
              </a:rPr>
              <a:t>because she has TB </a:t>
            </a:r>
            <a:r>
              <a:rPr lang="en-US" altLang="en-US" sz="2800" dirty="0" smtClean="0">
                <a:solidFill>
                  <a:srgbClr val="532B64"/>
                </a:solidFill>
              </a:rPr>
              <a:t>meningitis.</a:t>
            </a:r>
          </a:p>
        </p:txBody>
      </p:sp>
      <p:sp>
        <p:nvSpPr>
          <p:cNvPr id="300038" name="Rectangle 11"/>
          <p:cNvSpPr>
            <a:spLocks noChangeArrowheads="1"/>
          </p:cNvSpPr>
          <p:nvPr/>
        </p:nvSpPr>
        <p:spPr bwMode="auto">
          <a:xfrm>
            <a:off x="228600" y="228600"/>
            <a:ext cx="86868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4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020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9D3C929-040A-4599-B023-21A68CDF8106}" type="slidenum">
              <a:rPr lang="en-US" altLang="en-US" sz="2000" smtClean="0"/>
              <a:pPr>
                <a:spcBef>
                  <a:spcPct val="0"/>
                </a:spcBef>
                <a:buClrTx/>
                <a:buFontTx/>
                <a:buNone/>
              </a:pPr>
              <a:t>143</a:t>
            </a:fld>
            <a:endParaRPr lang="en-US" altLang="en-US" sz="2000" smtClean="0"/>
          </a:p>
        </p:txBody>
      </p:sp>
      <p:sp>
        <p:nvSpPr>
          <p:cNvPr id="302084" name="Rectangle 2"/>
          <p:cNvSpPr>
            <a:spLocks noGrp="1" noChangeArrowheads="1"/>
          </p:cNvSpPr>
          <p:nvPr>
            <p:ph type="title"/>
          </p:nvPr>
        </p:nvSpPr>
        <p:spPr>
          <a:xfrm>
            <a:off x="427038" y="152400"/>
            <a:ext cx="8229600" cy="914400"/>
          </a:xfrm>
        </p:spPr>
        <p:txBody>
          <a:bodyPr/>
          <a:lstStyle/>
          <a:p>
            <a:pPr eaLnBrk="1" hangingPunct="1"/>
            <a:r>
              <a:rPr lang="en-US" altLang="en-US" smtClean="0"/>
              <a:t>Module 4: Case Study 4.4 (1)</a:t>
            </a:r>
          </a:p>
        </p:txBody>
      </p:sp>
      <p:sp>
        <p:nvSpPr>
          <p:cNvPr id="302085" name="Rectangle 3"/>
          <p:cNvSpPr>
            <a:spLocks noGrp="1" noChangeArrowheads="1"/>
          </p:cNvSpPr>
          <p:nvPr>
            <p:ph type="body" idx="1"/>
          </p:nvPr>
        </p:nvSpPr>
        <p:spPr>
          <a:xfrm>
            <a:off x="457200" y="1447800"/>
            <a:ext cx="8229600" cy="4525963"/>
          </a:xfrm>
        </p:spPr>
        <p:txBody>
          <a:bodyPr/>
          <a:lstStyle/>
          <a:p>
            <a:pPr marL="0" indent="0" algn="ctr" eaLnBrk="1" hangingPunct="1">
              <a:buFontTx/>
              <a:buNone/>
            </a:pPr>
            <a:endParaRPr lang="en-US" altLang="en-US" sz="2400" dirty="0" smtClean="0"/>
          </a:p>
          <a:p>
            <a:pPr marL="0" indent="0" eaLnBrk="1" hangingPunct="1">
              <a:buFontTx/>
              <a:buNone/>
            </a:pPr>
            <a:r>
              <a:rPr lang="en-US" altLang="en-US" sz="2800" dirty="0"/>
              <a:t>You are assigned to deliver medications to TB patients as part of the DOT program where you work. When you visit Mr. Jackson’s house, you ask him how he is feeling. He tells you that he was up all night </a:t>
            </a:r>
            <a:r>
              <a:rPr lang="en-US" altLang="en-US" sz="2800" dirty="0" smtClean="0"/>
              <a:t>vomiting.</a:t>
            </a:r>
            <a:r>
              <a:rPr lang="en-US" altLang="en-US" sz="2400" dirty="0" smtClean="0"/>
              <a:t>  </a:t>
            </a:r>
          </a:p>
          <a:p>
            <a:pPr lvl="1" eaLnBrk="1" hangingPunct="1">
              <a:buFontTx/>
              <a:buNone/>
            </a:pPr>
            <a:endParaRPr lang="en-US" altLang="en-US" sz="3200" dirty="0" smtClean="0"/>
          </a:p>
        </p:txBody>
      </p:sp>
      <p:sp>
        <p:nvSpPr>
          <p:cNvPr id="302086" name="Rectangle 4"/>
          <p:cNvSpPr>
            <a:spLocks noChangeArrowheads="1"/>
          </p:cNvSpPr>
          <p:nvPr/>
        </p:nvSpPr>
        <p:spPr bwMode="auto">
          <a:xfrm>
            <a:off x="228600" y="228600"/>
            <a:ext cx="86868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le 1"/>
          <p:cNvSpPr>
            <a:spLocks noGrp="1"/>
          </p:cNvSpPr>
          <p:nvPr>
            <p:ph type="title"/>
          </p:nvPr>
        </p:nvSpPr>
        <p:spPr/>
        <p:txBody>
          <a:bodyPr/>
          <a:lstStyle/>
          <a:p>
            <a:r>
              <a:rPr lang="en-US" altLang="en-US" smtClean="0"/>
              <a:t>Module 4: Case Study 4.4 (2)</a:t>
            </a:r>
          </a:p>
        </p:txBody>
      </p:sp>
      <p:sp>
        <p:nvSpPr>
          <p:cNvPr id="304131" name="Content Placeholder 2"/>
          <p:cNvSpPr>
            <a:spLocks noGrp="1"/>
          </p:cNvSpPr>
          <p:nvPr>
            <p:ph idx="1"/>
          </p:nvPr>
        </p:nvSpPr>
        <p:spPr>
          <a:xfrm>
            <a:off x="457200" y="1600200"/>
            <a:ext cx="8229600" cy="4600575"/>
          </a:xfrm>
        </p:spPr>
        <p:txBody>
          <a:bodyPr/>
          <a:lstStyle/>
          <a:p>
            <a:pPr eaLnBrk="1" hangingPunct="1">
              <a:buNone/>
            </a:pPr>
            <a:r>
              <a:rPr lang="en-US" altLang="en-US" sz="2800" dirty="0" smtClean="0"/>
              <a:t>	</a:t>
            </a:r>
            <a:r>
              <a:rPr lang="en-US" altLang="en-US" sz="2800" dirty="0"/>
              <a:t>What are the possible causes? What </a:t>
            </a:r>
            <a:r>
              <a:rPr lang="en-US" altLang="en-US" sz="2800" dirty="0" smtClean="0"/>
              <a:t>should </a:t>
            </a:r>
            <a:r>
              <a:rPr lang="en-US" altLang="en-US" sz="2800" dirty="0"/>
              <a:t>you do?</a:t>
            </a:r>
          </a:p>
          <a:p>
            <a:pPr marL="0" indent="0">
              <a:buFontTx/>
              <a:buNone/>
            </a:pPr>
            <a:endParaRPr lang="en-US" altLang="en-US" sz="1000" dirty="0" smtClean="0"/>
          </a:p>
          <a:p>
            <a:pPr marL="0" indent="0">
              <a:buFontTx/>
              <a:buNone/>
            </a:pPr>
            <a:r>
              <a:rPr lang="en-US" altLang="en-US" sz="2800" dirty="0" smtClean="0">
                <a:solidFill>
                  <a:srgbClr val="7030A0"/>
                </a:solidFill>
              </a:rPr>
              <a:t>	</a:t>
            </a:r>
            <a:r>
              <a:rPr lang="en-US" altLang="en-US" sz="2800" dirty="0" smtClean="0">
                <a:solidFill>
                  <a:srgbClr val="532B64"/>
                </a:solidFill>
              </a:rPr>
              <a:t>His vomiting may be a symptom of 	hepatitis (caused by INH, RIF, and PZA) or 	of stomach upset due to PZA. Mr. 	Jackson should be advised to stop his 	medication, and the situation should be 	reported to the clinician immediately. Mr. 	Jackson should be given a medical 	evaluation right away.</a:t>
            </a:r>
          </a:p>
          <a:p>
            <a:pPr marL="0" indent="0">
              <a:buFontTx/>
              <a:buNone/>
            </a:pPr>
            <a:endParaRPr lang="en-US" altLang="en-US" dirty="0" smtClean="0"/>
          </a:p>
        </p:txBody>
      </p:sp>
      <p:sp>
        <p:nvSpPr>
          <p:cNvPr id="3041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041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14D8260-8C33-45C0-A591-97C90418D6BA}" type="slidenum">
              <a:rPr lang="en-US" altLang="en-US" sz="2000" smtClean="0"/>
              <a:pPr>
                <a:spcBef>
                  <a:spcPct val="0"/>
                </a:spcBef>
                <a:buClrTx/>
                <a:buFontTx/>
                <a:buNone/>
              </a:pPr>
              <a:t>144</a:t>
            </a:fld>
            <a:endParaRPr lang="en-US" altLang="en-US" sz="2000" smtClean="0"/>
          </a:p>
        </p:txBody>
      </p:sp>
      <p:sp>
        <p:nvSpPr>
          <p:cNvPr id="304134" name="Rectangle 4"/>
          <p:cNvSpPr>
            <a:spLocks noChangeArrowheads="1"/>
          </p:cNvSpPr>
          <p:nvPr/>
        </p:nvSpPr>
        <p:spPr bwMode="auto">
          <a:xfrm>
            <a:off x="228600" y="228600"/>
            <a:ext cx="8686800" cy="60960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4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061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1D0892E-1A0C-43EA-9E37-8E0381D987EF}" type="slidenum">
              <a:rPr lang="en-US" altLang="en-US" sz="2000" smtClean="0"/>
              <a:pPr>
                <a:spcBef>
                  <a:spcPct val="0"/>
                </a:spcBef>
                <a:buClrTx/>
                <a:buFontTx/>
                <a:buNone/>
              </a:pPr>
              <a:t>145</a:t>
            </a:fld>
            <a:endParaRPr lang="en-US" altLang="en-US" sz="2000" smtClean="0"/>
          </a:p>
        </p:txBody>
      </p:sp>
      <p:sp>
        <p:nvSpPr>
          <p:cNvPr id="306180" name="Rectangle 2"/>
          <p:cNvSpPr>
            <a:spLocks noGrp="1" noChangeArrowheads="1"/>
          </p:cNvSpPr>
          <p:nvPr>
            <p:ph type="title"/>
          </p:nvPr>
        </p:nvSpPr>
        <p:spPr>
          <a:xfrm>
            <a:off x="427038" y="152400"/>
            <a:ext cx="8229600" cy="838200"/>
          </a:xfrm>
        </p:spPr>
        <p:txBody>
          <a:bodyPr/>
          <a:lstStyle/>
          <a:p>
            <a:pPr eaLnBrk="1" hangingPunct="1"/>
            <a:r>
              <a:rPr lang="en-US" altLang="en-US" smtClean="0"/>
              <a:t>Module 4: Case Study 4.5 (1)</a:t>
            </a:r>
          </a:p>
        </p:txBody>
      </p:sp>
      <p:sp>
        <p:nvSpPr>
          <p:cNvPr id="306181" name="Rectangle 3"/>
          <p:cNvSpPr>
            <a:spLocks noGrp="1" noChangeArrowheads="1"/>
          </p:cNvSpPr>
          <p:nvPr>
            <p:ph type="body" idx="1"/>
          </p:nvPr>
        </p:nvSpPr>
        <p:spPr>
          <a:xfrm>
            <a:off x="457200" y="1447800"/>
            <a:ext cx="8229600" cy="4525963"/>
          </a:xfrm>
        </p:spPr>
        <p:txBody>
          <a:bodyPr/>
          <a:lstStyle/>
          <a:p>
            <a:pPr marL="0" indent="0" algn="ctr" eaLnBrk="1" hangingPunct="1">
              <a:buFontTx/>
              <a:buNone/>
            </a:pPr>
            <a:endParaRPr lang="en-US" altLang="en-US" sz="2400" dirty="0" smtClean="0"/>
          </a:p>
          <a:p>
            <a:pPr marL="0" indent="0" algn="ctr" eaLnBrk="1" hangingPunct="1">
              <a:buFontTx/>
              <a:buNone/>
            </a:pPr>
            <a:endParaRPr lang="en-US" altLang="en-US" sz="2400" dirty="0" smtClean="0"/>
          </a:p>
          <a:p>
            <a:pPr marL="0" indent="0" eaLnBrk="1" hangingPunct="1">
              <a:buFontTx/>
              <a:buNone/>
            </a:pPr>
            <a:r>
              <a:rPr lang="en-US" altLang="en-US" sz="2800" dirty="0" smtClean="0"/>
              <a:t>Ms. Young, a patient who started treatment for TB disease last week, calls the TB clinic to complain that her urine has changed to an odd color.</a:t>
            </a:r>
            <a:r>
              <a:rPr lang="en-US" altLang="en-US" sz="2400" dirty="0" smtClean="0"/>
              <a:t>  </a:t>
            </a:r>
            <a:endParaRPr lang="en-US" altLang="en-US" sz="1800" i="1" dirty="0" smtClean="0"/>
          </a:p>
          <a:p>
            <a:pPr lvl="1" eaLnBrk="1" hangingPunct="1">
              <a:buFontTx/>
              <a:buNone/>
            </a:pPr>
            <a:endParaRPr lang="en-US" altLang="en-US" sz="3200" dirty="0" smtClean="0"/>
          </a:p>
        </p:txBody>
      </p:sp>
      <p:sp>
        <p:nvSpPr>
          <p:cNvPr id="306182" name="Rectangle 4"/>
          <p:cNvSpPr>
            <a:spLocks noChangeArrowheads="1"/>
          </p:cNvSpPr>
          <p:nvPr/>
        </p:nvSpPr>
        <p:spPr bwMode="auto">
          <a:xfrm>
            <a:off x="228600" y="228600"/>
            <a:ext cx="8686800" cy="60960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itle 1"/>
          <p:cNvSpPr>
            <a:spLocks noGrp="1"/>
          </p:cNvSpPr>
          <p:nvPr>
            <p:ph type="title"/>
          </p:nvPr>
        </p:nvSpPr>
        <p:spPr/>
        <p:txBody>
          <a:bodyPr/>
          <a:lstStyle/>
          <a:p>
            <a:r>
              <a:rPr lang="en-US" altLang="en-US" smtClean="0"/>
              <a:t>Module 4: Case Study 4.5 (2)</a:t>
            </a:r>
          </a:p>
        </p:txBody>
      </p:sp>
      <p:sp>
        <p:nvSpPr>
          <p:cNvPr id="308227" name="Content Placeholder 2"/>
          <p:cNvSpPr>
            <a:spLocks noGrp="1"/>
          </p:cNvSpPr>
          <p:nvPr>
            <p:ph idx="1"/>
          </p:nvPr>
        </p:nvSpPr>
        <p:spPr>
          <a:xfrm>
            <a:off x="427038" y="1384300"/>
            <a:ext cx="8229600" cy="4816475"/>
          </a:xfrm>
        </p:spPr>
        <p:txBody>
          <a:bodyPr/>
          <a:lstStyle/>
          <a:p>
            <a:pPr marL="0" indent="0">
              <a:buFontTx/>
              <a:buNone/>
            </a:pPr>
            <a:r>
              <a:rPr lang="en-US" altLang="en-US" sz="2800" dirty="0" smtClean="0"/>
              <a:t>Name 2 possible causes, and explain how each would affect the color of urine.</a:t>
            </a:r>
          </a:p>
          <a:p>
            <a:pPr marL="0" indent="0">
              <a:buFontTx/>
              <a:buNone/>
            </a:pPr>
            <a:endParaRPr lang="en-US" altLang="en-US" sz="1000" dirty="0" smtClean="0"/>
          </a:p>
          <a:p>
            <a:pPr marL="0" indent="0">
              <a:buFontTx/>
              <a:buNone/>
            </a:pPr>
            <a:r>
              <a:rPr lang="en-US" altLang="en-US" sz="2200" dirty="0" smtClean="0">
                <a:solidFill>
                  <a:srgbClr val="7030A0"/>
                </a:solidFill>
              </a:rPr>
              <a:t>	</a:t>
            </a:r>
            <a:r>
              <a:rPr lang="en-US" altLang="en-US" sz="2200" dirty="0" smtClean="0">
                <a:solidFill>
                  <a:srgbClr val="532B64"/>
                </a:solidFill>
              </a:rPr>
              <a:t>One possible cause is the discoloration of body 	fluids, a common side effect of RIF. This would cause 	Ms. Young’s urine to turn orange. This is NOT a 	serious condition.</a:t>
            </a:r>
          </a:p>
          <a:p>
            <a:pPr marL="0" indent="0">
              <a:buFontTx/>
              <a:buNone/>
            </a:pPr>
            <a:endParaRPr lang="en-US" altLang="en-US" sz="1000" dirty="0" smtClean="0">
              <a:solidFill>
                <a:srgbClr val="532B64"/>
              </a:solidFill>
            </a:endParaRPr>
          </a:p>
          <a:p>
            <a:pPr marL="0" indent="0">
              <a:buFontTx/>
              <a:buNone/>
            </a:pPr>
            <a:r>
              <a:rPr lang="en-US" altLang="en-US" sz="2200" dirty="0" smtClean="0">
                <a:solidFill>
                  <a:srgbClr val="532B64"/>
                </a:solidFill>
              </a:rPr>
              <a:t>	Another possible cause is hepatitis, which can be 	caused by INH, RIF, or PZA. Hepatitis, a serious 	condition, would cause Ms. Young’s urine to turn 	dark. If Ms. Young’s urine is brown, the situation 	should be reported to the clinician and Ms. Young 	should receive a medical examination right away.</a:t>
            </a:r>
          </a:p>
          <a:p>
            <a:pPr marL="0" indent="0">
              <a:buFontTx/>
              <a:buNone/>
            </a:pPr>
            <a:endParaRPr lang="en-US" altLang="en-US" dirty="0" smtClean="0"/>
          </a:p>
        </p:txBody>
      </p:sp>
      <p:sp>
        <p:nvSpPr>
          <p:cNvPr id="30822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0822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018F824-A4A4-4922-BDFE-F2087C570A90}" type="slidenum">
              <a:rPr lang="en-US" altLang="en-US" sz="2000" smtClean="0"/>
              <a:pPr>
                <a:spcBef>
                  <a:spcPct val="0"/>
                </a:spcBef>
                <a:buClrTx/>
                <a:buFontTx/>
                <a:buNone/>
              </a:pPr>
              <a:t>146</a:t>
            </a:fld>
            <a:endParaRPr lang="en-US" altLang="en-US" sz="2000" smtClean="0"/>
          </a:p>
        </p:txBody>
      </p:sp>
      <p:sp>
        <p:nvSpPr>
          <p:cNvPr id="308230" name="Rectangle 4"/>
          <p:cNvSpPr>
            <a:spLocks noChangeArrowheads="1"/>
          </p:cNvSpPr>
          <p:nvPr/>
        </p:nvSpPr>
        <p:spPr bwMode="auto">
          <a:xfrm>
            <a:off x="228600" y="228600"/>
            <a:ext cx="8686800" cy="60960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22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8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102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0EF36C1-945E-428F-A890-A2314912F492}" type="slidenum">
              <a:rPr lang="en-US" altLang="en-US" sz="2000" smtClean="0"/>
              <a:pPr>
                <a:spcBef>
                  <a:spcPct val="0"/>
                </a:spcBef>
                <a:buClrTx/>
                <a:buFontTx/>
                <a:buNone/>
              </a:pPr>
              <a:t>147</a:t>
            </a:fld>
            <a:endParaRPr lang="en-US" altLang="en-US" sz="2000" smtClean="0"/>
          </a:p>
        </p:txBody>
      </p:sp>
      <p:sp>
        <p:nvSpPr>
          <p:cNvPr id="310276" name="Rectangle 2"/>
          <p:cNvSpPr>
            <a:spLocks noGrp="1" noChangeArrowheads="1"/>
          </p:cNvSpPr>
          <p:nvPr>
            <p:ph type="title"/>
          </p:nvPr>
        </p:nvSpPr>
        <p:spPr>
          <a:xfrm>
            <a:off x="427038" y="152400"/>
            <a:ext cx="8229600" cy="914400"/>
          </a:xfrm>
        </p:spPr>
        <p:txBody>
          <a:bodyPr/>
          <a:lstStyle/>
          <a:p>
            <a:pPr eaLnBrk="1" hangingPunct="1"/>
            <a:r>
              <a:rPr lang="en-US" altLang="en-US" smtClean="0"/>
              <a:t>Module 4: Case Study 4.6 (1)</a:t>
            </a:r>
          </a:p>
        </p:txBody>
      </p:sp>
      <p:sp>
        <p:nvSpPr>
          <p:cNvPr id="310277" name="Rectangle 3"/>
          <p:cNvSpPr>
            <a:spLocks noGrp="1" noChangeArrowheads="1"/>
          </p:cNvSpPr>
          <p:nvPr>
            <p:ph type="body" idx="1"/>
          </p:nvPr>
        </p:nvSpPr>
        <p:spPr>
          <a:xfrm>
            <a:off x="381000" y="1295400"/>
            <a:ext cx="8534400" cy="4953000"/>
          </a:xfrm>
        </p:spPr>
        <p:txBody>
          <a:bodyPr/>
          <a:lstStyle/>
          <a:p>
            <a:pPr marL="0" indent="0" eaLnBrk="1" hangingPunct="1">
              <a:buFontTx/>
              <a:buNone/>
            </a:pPr>
            <a:r>
              <a:rPr lang="en-US" altLang="en-US" sz="2800" dirty="0" smtClean="0"/>
              <a:t>Mr. Vigo was diagnosed with smear-positive </a:t>
            </a:r>
            <a:r>
              <a:rPr lang="en-US" altLang="en-US" sz="2800" dirty="0"/>
              <a:t>pulmonary TB disease in </a:t>
            </a:r>
            <a:r>
              <a:rPr lang="en-US" altLang="en-US" sz="2800" dirty="0" smtClean="0"/>
              <a:t>January.  He was treated with INH, RIF, and PZA by his private physician.  He visited his physician again in March.  His drug susceptibility test results were not available at the time of this appointment.  Nevertheless, the physician discontinued his prescription of PZA and gave him refills of INH and RIF.  Mr. Vigo visited his physician again in April.  He had a persistent cough, and his sputum smear was found to be positive.  </a:t>
            </a:r>
            <a:endParaRPr lang="en-US" altLang="en-US" sz="4000" dirty="0" smtClean="0"/>
          </a:p>
        </p:txBody>
      </p:sp>
      <p:sp>
        <p:nvSpPr>
          <p:cNvPr id="310278" name="Rectangle 4"/>
          <p:cNvSpPr>
            <a:spLocks noChangeArrowheads="1"/>
          </p:cNvSpPr>
          <p:nvPr/>
        </p:nvSpPr>
        <p:spPr bwMode="auto">
          <a:xfrm>
            <a:off x="228600" y="228600"/>
            <a:ext cx="8686800" cy="60960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le 1"/>
          <p:cNvSpPr>
            <a:spLocks noGrp="1"/>
          </p:cNvSpPr>
          <p:nvPr>
            <p:ph type="title"/>
          </p:nvPr>
        </p:nvSpPr>
        <p:spPr/>
        <p:txBody>
          <a:bodyPr/>
          <a:lstStyle/>
          <a:p>
            <a:r>
              <a:rPr lang="en-US" altLang="en-US" smtClean="0"/>
              <a:t>Module 4: Case Study 4.6 (2)</a:t>
            </a:r>
          </a:p>
        </p:txBody>
      </p:sp>
      <p:sp>
        <p:nvSpPr>
          <p:cNvPr id="312323" name="Content Placeholder 2"/>
          <p:cNvSpPr>
            <a:spLocks noGrp="1"/>
          </p:cNvSpPr>
          <p:nvPr>
            <p:ph idx="1"/>
          </p:nvPr>
        </p:nvSpPr>
        <p:spPr>
          <a:xfrm>
            <a:off x="427038" y="1387474"/>
            <a:ext cx="8509000" cy="5013325"/>
          </a:xfrm>
        </p:spPr>
        <p:txBody>
          <a:bodyPr/>
          <a:lstStyle/>
          <a:p>
            <a:pPr marL="0" indent="0">
              <a:buFontTx/>
              <a:buNone/>
            </a:pPr>
            <a:r>
              <a:rPr lang="en-US" altLang="en-US" dirty="0" smtClean="0"/>
              <a:t>What should be done next?</a:t>
            </a:r>
          </a:p>
          <a:p>
            <a:pPr marL="0" indent="0" defTabSz="457200">
              <a:buFontTx/>
              <a:buNone/>
            </a:pPr>
            <a:r>
              <a:rPr lang="en-US" altLang="en-US" sz="2200" dirty="0" smtClean="0">
                <a:solidFill>
                  <a:srgbClr val="7030A0"/>
                </a:solidFill>
              </a:rPr>
              <a:t>	</a:t>
            </a:r>
            <a:r>
              <a:rPr lang="en-US" altLang="en-US" sz="2100" dirty="0" smtClean="0">
                <a:solidFill>
                  <a:srgbClr val="532B64"/>
                </a:solidFill>
              </a:rPr>
              <a:t>Mr</a:t>
            </a:r>
            <a:r>
              <a:rPr lang="en-US" altLang="en-US" sz="2100" dirty="0">
                <a:solidFill>
                  <a:srgbClr val="532B64"/>
                </a:solidFill>
              </a:rPr>
              <a:t>. Vigo’s persistent cough and positive sputum smear </a:t>
            </a:r>
            <a:r>
              <a:rPr lang="en-US" altLang="en-US" sz="2100" dirty="0" smtClean="0">
                <a:solidFill>
                  <a:srgbClr val="532B64"/>
                </a:solidFill>
              </a:rPr>
              <a:t>	indicate </a:t>
            </a:r>
            <a:r>
              <a:rPr lang="en-US" altLang="en-US" sz="2100" dirty="0">
                <a:solidFill>
                  <a:srgbClr val="532B64"/>
                </a:solidFill>
              </a:rPr>
              <a:t>that he is not responding to therapy. The most </a:t>
            </a:r>
            <a:r>
              <a:rPr lang="en-US" altLang="en-US" sz="2100" dirty="0" smtClean="0">
                <a:solidFill>
                  <a:srgbClr val="532B64"/>
                </a:solidFill>
              </a:rPr>
              <a:t>	likely </a:t>
            </a:r>
            <a:r>
              <a:rPr lang="en-US" altLang="en-US" sz="2100" dirty="0">
                <a:solidFill>
                  <a:srgbClr val="532B64"/>
                </a:solidFill>
              </a:rPr>
              <a:t>explanations are: </a:t>
            </a:r>
            <a:endParaRPr lang="en-US" altLang="en-US" sz="2100" dirty="0" smtClean="0">
              <a:solidFill>
                <a:srgbClr val="532B64"/>
              </a:solidFill>
            </a:endParaRPr>
          </a:p>
          <a:p>
            <a:pPr marL="0" indent="0" defTabSz="457200">
              <a:buFontTx/>
              <a:buNone/>
            </a:pPr>
            <a:endParaRPr lang="en-US" altLang="en-US" sz="1000" dirty="0">
              <a:solidFill>
                <a:srgbClr val="532B64"/>
              </a:solidFill>
            </a:endParaRPr>
          </a:p>
          <a:p>
            <a:pPr lvl="2" defTabSz="457200" eaLnBrk="1" hangingPunct="1">
              <a:lnSpc>
                <a:spcPct val="80000"/>
              </a:lnSpc>
            </a:pPr>
            <a:r>
              <a:rPr lang="en-US" altLang="en-US" sz="2100" dirty="0" smtClean="0">
                <a:solidFill>
                  <a:srgbClr val="532B64"/>
                </a:solidFill>
              </a:rPr>
              <a:t>He </a:t>
            </a:r>
            <a:r>
              <a:rPr lang="en-US" altLang="en-US" sz="2100" dirty="0">
                <a:solidFill>
                  <a:srgbClr val="532B64"/>
                </a:solidFill>
              </a:rPr>
              <a:t>is not taking his medications as prescribed,</a:t>
            </a:r>
          </a:p>
          <a:p>
            <a:pPr lvl="2" defTabSz="457200" eaLnBrk="1" hangingPunct="1">
              <a:lnSpc>
                <a:spcPct val="80000"/>
              </a:lnSpc>
            </a:pPr>
            <a:endParaRPr lang="en-US" altLang="en-US" sz="1000" dirty="0" smtClean="0">
              <a:solidFill>
                <a:srgbClr val="532B64"/>
              </a:solidFill>
            </a:endParaRPr>
          </a:p>
          <a:p>
            <a:pPr lvl="2" defTabSz="457200" eaLnBrk="1" hangingPunct="1">
              <a:lnSpc>
                <a:spcPct val="80000"/>
              </a:lnSpc>
            </a:pPr>
            <a:r>
              <a:rPr lang="en-US" altLang="en-US" sz="2100" dirty="0" smtClean="0">
                <a:solidFill>
                  <a:srgbClr val="532B64"/>
                </a:solidFill>
              </a:rPr>
              <a:t>The </a:t>
            </a:r>
            <a:r>
              <a:rPr lang="en-US" altLang="en-US" sz="2100" dirty="0">
                <a:solidFill>
                  <a:srgbClr val="532B64"/>
                </a:solidFill>
              </a:rPr>
              <a:t>regimen he has been prescribed is not adequate to treat his TB and he may have drug-resistant TB, or</a:t>
            </a:r>
          </a:p>
          <a:p>
            <a:pPr lvl="2" defTabSz="457200" eaLnBrk="1" hangingPunct="1">
              <a:lnSpc>
                <a:spcPct val="80000"/>
              </a:lnSpc>
            </a:pPr>
            <a:endParaRPr lang="en-US" altLang="en-US" sz="1000" dirty="0" smtClean="0">
              <a:solidFill>
                <a:srgbClr val="532B64"/>
              </a:solidFill>
            </a:endParaRPr>
          </a:p>
          <a:p>
            <a:pPr lvl="2" defTabSz="457200" eaLnBrk="1" hangingPunct="1">
              <a:lnSpc>
                <a:spcPct val="80000"/>
              </a:lnSpc>
            </a:pPr>
            <a:r>
              <a:rPr lang="en-US" altLang="en-US" sz="2100" dirty="0" smtClean="0">
                <a:solidFill>
                  <a:srgbClr val="532B64"/>
                </a:solidFill>
              </a:rPr>
              <a:t>A </a:t>
            </a:r>
            <a:r>
              <a:rPr lang="en-US" altLang="en-US" sz="2100" dirty="0">
                <a:solidFill>
                  <a:srgbClr val="532B64"/>
                </a:solidFill>
              </a:rPr>
              <a:t>combination of the two factors listed above.</a:t>
            </a:r>
            <a:endParaRPr lang="en-US" altLang="en-US" sz="1000" dirty="0">
              <a:solidFill>
                <a:srgbClr val="532B64"/>
              </a:solidFill>
            </a:endParaRPr>
          </a:p>
          <a:p>
            <a:pPr marL="0" lvl="1" indent="0" defTabSz="457200">
              <a:buNone/>
            </a:pPr>
            <a:r>
              <a:rPr lang="en-US" altLang="en-US" sz="1000" dirty="0">
                <a:solidFill>
                  <a:srgbClr val="532B64"/>
                </a:solidFill>
                <a:ea typeface="+mn-ea"/>
                <a:cs typeface="+mn-cs"/>
              </a:rPr>
              <a:t>	</a:t>
            </a:r>
            <a:endParaRPr lang="en-US" altLang="en-US" sz="1000" dirty="0" smtClean="0">
              <a:solidFill>
                <a:srgbClr val="532B64"/>
              </a:solidFill>
              <a:ea typeface="+mn-ea"/>
              <a:cs typeface="+mn-cs"/>
            </a:endParaRPr>
          </a:p>
          <a:p>
            <a:pPr marL="0" lvl="1" indent="0" defTabSz="457200">
              <a:buNone/>
            </a:pPr>
            <a:r>
              <a:rPr lang="en-US" altLang="en-US" sz="2100" dirty="0" smtClean="0">
                <a:solidFill>
                  <a:srgbClr val="532B64"/>
                </a:solidFill>
                <a:ea typeface="+mn-ea"/>
                <a:cs typeface="+mn-cs"/>
              </a:rPr>
              <a:t>	The </a:t>
            </a:r>
            <a:r>
              <a:rPr lang="en-US" altLang="en-US" sz="2100" dirty="0">
                <a:solidFill>
                  <a:srgbClr val="532B64"/>
                </a:solidFill>
                <a:ea typeface="+mn-ea"/>
                <a:cs typeface="+mn-cs"/>
              </a:rPr>
              <a:t>initial drug susceptibility test results </a:t>
            </a:r>
            <a:r>
              <a:rPr lang="en-US" altLang="en-US" sz="2100" dirty="0" smtClean="0">
                <a:solidFill>
                  <a:srgbClr val="532B64"/>
                </a:solidFill>
                <a:ea typeface="+mn-ea"/>
                <a:cs typeface="+mn-cs"/>
              </a:rPr>
              <a:t>should be located</a:t>
            </a:r>
            <a:r>
              <a:rPr lang="en-US" altLang="en-US" sz="2100" dirty="0">
                <a:solidFill>
                  <a:srgbClr val="532B64"/>
                </a:solidFill>
                <a:ea typeface="+mn-ea"/>
                <a:cs typeface="+mn-cs"/>
              </a:rPr>
              <a:t>, </a:t>
            </a:r>
            <a:r>
              <a:rPr lang="en-US" altLang="en-US" sz="2100" dirty="0" smtClean="0">
                <a:solidFill>
                  <a:srgbClr val="532B64"/>
                </a:solidFill>
                <a:ea typeface="+mn-ea"/>
                <a:cs typeface="+mn-cs"/>
              </a:rPr>
              <a:t>	and </a:t>
            </a:r>
            <a:r>
              <a:rPr lang="en-US" altLang="en-US" sz="2100" dirty="0">
                <a:solidFill>
                  <a:srgbClr val="532B64"/>
                </a:solidFill>
                <a:ea typeface="+mn-ea"/>
                <a:cs typeface="+mn-cs"/>
              </a:rPr>
              <a:t>susceptibility tests </a:t>
            </a:r>
            <a:r>
              <a:rPr lang="en-US" altLang="en-US" sz="2100" dirty="0" smtClean="0">
                <a:solidFill>
                  <a:srgbClr val="532B64"/>
                </a:solidFill>
                <a:ea typeface="+mn-ea"/>
                <a:cs typeface="+mn-cs"/>
              </a:rPr>
              <a:t>should </a:t>
            </a:r>
            <a:r>
              <a:rPr lang="en-US" altLang="en-US" sz="2100" dirty="0">
                <a:solidFill>
                  <a:srgbClr val="532B64"/>
                </a:solidFill>
                <a:ea typeface="+mn-ea"/>
                <a:cs typeface="+mn-cs"/>
              </a:rPr>
              <a:t>be repeated on </a:t>
            </a:r>
            <a:r>
              <a:rPr lang="en-US" altLang="en-US" sz="2100" dirty="0" smtClean="0">
                <a:solidFill>
                  <a:srgbClr val="532B64"/>
                </a:solidFill>
                <a:ea typeface="+mn-ea"/>
                <a:cs typeface="+mn-cs"/>
              </a:rPr>
              <a:t>a recent 	sputum specimen</a:t>
            </a:r>
            <a:r>
              <a:rPr lang="en-US" altLang="en-US" sz="2100" dirty="0">
                <a:solidFill>
                  <a:srgbClr val="532B64"/>
                </a:solidFill>
                <a:ea typeface="+mn-ea"/>
                <a:cs typeface="+mn-cs"/>
              </a:rPr>
              <a:t>. In addition, his adherence </a:t>
            </a:r>
            <a:r>
              <a:rPr lang="en-US" altLang="en-US" sz="2100" dirty="0" smtClean="0">
                <a:solidFill>
                  <a:srgbClr val="532B64"/>
                </a:solidFill>
                <a:ea typeface="+mn-ea"/>
                <a:cs typeface="+mn-cs"/>
              </a:rPr>
              <a:t>should be 	evaluated</a:t>
            </a:r>
            <a:r>
              <a:rPr lang="en-US" altLang="en-US" sz="2100" dirty="0">
                <a:solidFill>
                  <a:srgbClr val="532B64"/>
                </a:solidFill>
                <a:ea typeface="+mn-ea"/>
                <a:cs typeface="+mn-cs"/>
              </a:rPr>
              <a:t>, and he should be given DOT if </a:t>
            </a:r>
            <a:r>
              <a:rPr lang="en-US" altLang="en-US" sz="2100" dirty="0" smtClean="0">
                <a:solidFill>
                  <a:srgbClr val="532B64"/>
                </a:solidFill>
                <a:ea typeface="+mn-ea"/>
                <a:cs typeface="+mn-cs"/>
              </a:rPr>
              <a:t>possible.</a:t>
            </a:r>
            <a:endParaRPr lang="en-US" altLang="en-US" sz="2100" dirty="0">
              <a:solidFill>
                <a:srgbClr val="532B64"/>
              </a:solidFill>
              <a:ea typeface="+mn-ea"/>
              <a:cs typeface="+mn-cs"/>
            </a:endParaRPr>
          </a:p>
        </p:txBody>
      </p:sp>
      <p:sp>
        <p:nvSpPr>
          <p:cNvPr id="3123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1232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21F131A-0E72-4042-9177-C0328A078A8D}" type="slidenum">
              <a:rPr lang="en-US" altLang="en-US" sz="2000" smtClean="0"/>
              <a:pPr>
                <a:spcBef>
                  <a:spcPct val="0"/>
                </a:spcBef>
                <a:buClrTx/>
                <a:buFontTx/>
                <a:buNone/>
              </a:pPr>
              <a:t>148</a:t>
            </a:fld>
            <a:endParaRPr lang="en-US" altLang="en-US" sz="2000" smtClean="0"/>
          </a:p>
        </p:txBody>
      </p:sp>
      <p:sp>
        <p:nvSpPr>
          <p:cNvPr id="312326" name="Rectangle 4"/>
          <p:cNvSpPr>
            <a:spLocks noChangeArrowheads="1"/>
          </p:cNvSpPr>
          <p:nvPr/>
        </p:nvSpPr>
        <p:spPr bwMode="auto">
          <a:xfrm>
            <a:off x="228600" y="228600"/>
            <a:ext cx="8686800" cy="60960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3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23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232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232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232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23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143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CBAE175-7DF2-4E76-8EFB-F4F0A766B926}" type="slidenum">
              <a:rPr lang="en-US" altLang="en-US" sz="2000" smtClean="0"/>
              <a:pPr>
                <a:spcBef>
                  <a:spcPct val="0"/>
                </a:spcBef>
                <a:buClrTx/>
                <a:buFontTx/>
                <a:buNone/>
              </a:pPr>
              <a:t>149</a:t>
            </a:fld>
            <a:endParaRPr lang="en-US" altLang="en-US" sz="2000" smtClean="0"/>
          </a:p>
        </p:txBody>
      </p:sp>
      <p:sp>
        <p:nvSpPr>
          <p:cNvPr id="314372" name="Rectangle 2"/>
          <p:cNvSpPr>
            <a:spLocks noGrp="1" noChangeArrowheads="1"/>
          </p:cNvSpPr>
          <p:nvPr>
            <p:ph type="title"/>
          </p:nvPr>
        </p:nvSpPr>
        <p:spPr>
          <a:xfrm>
            <a:off x="427038" y="152400"/>
            <a:ext cx="8229600" cy="838200"/>
          </a:xfrm>
        </p:spPr>
        <p:txBody>
          <a:bodyPr/>
          <a:lstStyle/>
          <a:p>
            <a:pPr eaLnBrk="1" hangingPunct="1"/>
            <a:r>
              <a:rPr lang="en-US" altLang="en-US" smtClean="0"/>
              <a:t>Module 4: Case Study 4.7 (1)</a:t>
            </a:r>
          </a:p>
        </p:txBody>
      </p:sp>
      <p:sp>
        <p:nvSpPr>
          <p:cNvPr id="314373" name="Rectangle 3"/>
          <p:cNvSpPr>
            <a:spLocks noGrp="1" noChangeArrowheads="1"/>
          </p:cNvSpPr>
          <p:nvPr>
            <p:ph type="body" idx="1"/>
          </p:nvPr>
        </p:nvSpPr>
        <p:spPr>
          <a:xfrm>
            <a:off x="457200" y="1219200"/>
            <a:ext cx="8229600" cy="4876800"/>
          </a:xfrm>
        </p:spPr>
        <p:txBody>
          <a:bodyPr/>
          <a:lstStyle/>
          <a:p>
            <a:pPr marL="0" indent="0" eaLnBrk="1" hangingPunct="1">
              <a:buFontTx/>
              <a:buNone/>
            </a:pPr>
            <a:r>
              <a:rPr lang="en-US" altLang="en-US" sz="2800" dirty="0" smtClean="0"/>
              <a:t>Ms. </a:t>
            </a:r>
            <a:r>
              <a:rPr lang="en-US" altLang="en-US" sz="2800" dirty="0" err="1" smtClean="0"/>
              <a:t>DeVonne</a:t>
            </a:r>
            <a:r>
              <a:rPr lang="en-US" altLang="en-US" sz="2800" dirty="0" smtClean="0"/>
              <a:t> began treatment for pulmonary TB disease 2 months ago, at the beginning of September.  You have been </a:t>
            </a:r>
            <a:r>
              <a:rPr lang="en-US" altLang="en-US" sz="2800" dirty="0"/>
              <a:t>supervising her DOT.  During the first few weeks of therapy</a:t>
            </a:r>
            <a:r>
              <a:rPr lang="en-US" altLang="en-US" sz="2800" dirty="0" smtClean="0"/>
              <a:t>, you noticed that Ms. </a:t>
            </a:r>
            <a:r>
              <a:rPr lang="en-US" altLang="en-US" sz="2800" dirty="0" err="1" smtClean="0"/>
              <a:t>DeVonne’s</a:t>
            </a:r>
            <a:r>
              <a:rPr lang="en-US" altLang="en-US" sz="2800" dirty="0" smtClean="0"/>
              <a:t> symptoms were improving a little.  However, at a visit in October, you see that Ms. </a:t>
            </a:r>
            <a:r>
              <a:rPr lang="en-US" altLang="en-US" sz="2800" dirty="0" err="1" smtClean="0"/>
              <a:t>DeVonne</a:t>
            </a:r>
            <a:r>
              <a:rPr lang="en-US" altLang="en-US" sz="2800" dirty="0" smtClean="0"/>
              <a:t> is coughing up blood, and she tells you that she feels like she has a fever.</a:t>
            </a:r>
            <a:r>
              <a:rPr lang="en-US" altLang="en-US" sz="2400" dirty="0" smtClean="0"/>
              <a:t>  </a:t>
            </a:r>
            <a:endParaRPr lang="en-US" altLang="en-US" sz="1800" i="1" dirty="0" smtClean="0"/>
          </a:p>
          <a:p>
            <a:pPr lvl="1" eaLnBrk="1" hangingPunct="1">
              <a:buFontTx/>
              <a:buNone/>
            </a:pPr>
            <a:endParaRPr lang="en-US" altLang="en-US" sz="3200" dirty="0" smtClean="0"/>
          </a:p>
        </p:txBody>
      </p:sp>
      <p:sp>
        <p:nvSpPr>
          <p:cNvPr id="314374" name="Rectangle 4"/>
          <p:cNvSpPr>
            <a:spLocks noChangeArrowheads="1"/>
          </p:cNvSpPr>
          <p:nvPr/>
        </p:nvSpPr>
        <p:spPr bwMode="auto">
          <a:xfrm>
            <a:off x="228600" y="228600"/>
            <a:ext cx="8686800" cy="60960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9318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DEA1DAD-27A0-4EED-BEB1-7A9B29EC8BBA}" type="slidenum">
              <a:rPr lang="en-US" altLang="en-US" sz="2000" smtClean="0"/>
              <a:pPr>
                <a:spcBef>
                  <a:spcPct val="0"/>
                </a:spcBef>
                <a:buClrTx/>
                <a:buFontTx/>
                <a:buNone/>
              </a:pPr>
              <a:t>15</a:t>
            </a:fld>
            <a:endParaRPr lang="en-US" altLang="en-US" sz="2000" smtClean="0"/>
          </a:p>
        </p:txBody>
      </p:sp>
      <p:sp>
        <p:nvSpPr>
          <p:cNvPr id="93188" name="Rectangle 2"/>
          <p:cNvSpPr>
            <a:spLocks noGrp="1" noChangeArrowheads="1"/>
          </p:cNvSpPr>
          <p:nvPr>
            <p:ph type="title"/>
          </p:nvPr>
        </p:nvSpPr>
        <p:spPr>
          <a:xfrm>
            <a:off x="152400" y="152400"/>
            <a:ext cx="8991600" cy="762000"/>
          </a:xfrm>
        </p:spPr>
        <p:txBody>
          <a:bodyPr/>
          <a:lstStyle/>
          <a:p>
            <a:pPr eaLnBrk="1" hangingPunct="1"/>
            <a:r>
              <a:rPr lang="en-US" altLang="en-US" dirty="0" smtClean="0"/>
              <a:t>Patient Medical Evaluation (3)</a:t>
            </a:r>
          </a:p>
        </p:txBody>
      </p:sp>
      <p:sp>
        <p:nvSpPr>
          <p:cNvPr id="93189" name="Rectangle 3"/>
          <p:cNvSpPr>
            <a:spLocks noGrp="1" noChangeArrowheads="1"/>
          </p:cNvSpPr>
          <p:nvPr>
            <p:ph type="body" idx="1"/>
          </p:nvPr>
        </p:nvSpPr>
        <p:spPr>
          <a:xfrm>
            <a:off x="152400" y="1295400"/>
            <a:ext cx="8763000" cy="4953000"/>
          </a:xfrm>
        </p:spPr>
        <p:txBody>
          <a:bodyPr/>
          <a:lstStyle/>
          <a:p>
            <a:pPr marL="609600" indent="-609600" eaLnBrk="1" hangingPunct="1">
              <a:buFontTx/>
              <a:buAutoNum type="arabicPeriod" startAt="2"/>
            </a:pPr>
            <a:r>
              <a:rPr lang="en-US" altLang="en-US" sz="2800" dirty="0" smtClean="0"/>
              <a:t>Determine whether patient has ever been</a:t>
            </a:r>
          </a:p>
          <a:p>
            <a:pPr marL="609600" indent="-609600" eaLnBrk="1" hangingPunct="1">
              <a:buFontTx/>
              <a:buNone/>
            </a:pPr>
            <a:r>
              <a:rPr lang="en-US" altLang="en-US" sz="2800" dirty="0" smtClean="0"/>
              <a:t>	treated for TB infection or TB disease</a:t>
            </a:r>
          </a:p>
          <a:p>
            <a:pPr marL="990600" lvl="1" indent="-533400" eaLnBrk="1" hangingPunct="1"/>
            <a:endParaRPr lang="en-US" altLang="en-US" sz="2000" dirty="0" smtClean="0"/>
          </a:p>
          <a:p>
            <a:pPr marL="1371600" lvl="2" indent="-457200" eaLnBrk="1" hangingPunct="1"/>
            <a:r>
              <a:rPr lang="en-US" altLang="en-US" sz="2800" dirty="0" smtClean="0"/>
              <a:t>Patients who have been adequately treated should not be treated again</a:t>
            </a:r>
          </a:p>
          <a:p>
            <a:pPr marL="1371600" lvl="2" indent="-457200" eaLnBrk="1" hangingPunct="1"/>
            <a:endParaRPr lang="en-US" altLang="en-US" sz="2000" dirty="0" smtClean="0"/>
          </a:p>
          <a:p>
            <a:pPr marL="1371600" lvl="2" indent="-457200" eaLnBrk="1" hangingPunct="1"/>
            <a:r>
              <a:rPr lang="en-US" altLang="en-US" sz="2800" dirty="0" smtClean="0"/>
              <a:t>TST or IGRA results cannot determine if patient has received treatment for LTBI or TB disease; or if they have been re-infected after treatment</a:t>
            </a:r>
            <a:endParaRPr lang="en-US" altLang="en-US" sz="2000" dirty="0" smtClean="0"/>
          </a:p>
        </p:txBody>
      </p:sp>
    </p:spTree>
    <p:extLst>
      <p:ext uri="{BB962C8B-B14F-4D97-AF65-F5344CB8AC3E}">
        <p14:creationId xmlns:p14="http://schemas.microsoft.com/office/powerpoint/2010/main" val="426869926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title"/>
          </p:nvPr>
        </p:nvSpPr>
        <p:spPr>
          <a:xfrm>
            <a:off x="427038" y="152400"/>
            <a:ext cx="8229600" cy="942975"/>
          </a:xfrm>
        </p:spPr>
        <p:txBody>
          <a:bodyPr/>
          <a:lstStyle/>
          <a:p>
            <a:r>
              <a:rPr lang="en-US" altLang="en-US" smtClean="0"/>
              <a:t>Module 4: Case Study 4.7 (2)</a:t>
            </a:r>
          </a:p>
        </p:txBody>
      </p:sp>
      <p:sp>
        <p:nvSpPr>
          <p:cNvPr id="316419" name="Content Placeholder 2"/>
          <p:cNvSpPr>
            <a:spLocks noGrp="1"/>
          </p:cNvSpPr>
          <p:nvPr>
            <p:ph idx="1"/>
          </p:nvPr>
        </p:nvSpPr>
        <p:spPr>
          <a:xfrm>
            <a:off x="427038" y="1143000"/>
            <a:ext cx="8488362" cy="5029200"/>
          </a:xfrm>
        </p:spPr>
        <p:txBody>
          <a:bodyPr/>
          <a:lstStyle/>
          <a:p>
            <a:pPr marL="0" indent="0">
              <a:buFontTx/>
              <a:buNone/>
            </a:pPr>
            <a:r>
              <a:rPr lang="en-US" altLang="en-US" dirty="0" smtClean="0"/>
              <a:t>What should you do?</a:t>
            </a:r>
          </a:p>
          <a:p>
            <a:pPr marL="0" indent="0">
              <a:buFontTx/>
              <a:buNone/>
            </a:pPr>
            <a:endParaRPr lang="en-US" altLang="en-US" sz="800" dirty="0" smtClean="0"/>
          </a:p>
          <a:p>
            <a:pPr marL="0" indent="0" defTabSz="457200">
              <a:buFontTx/>
              <a:buNone/>
            </a:pPr>
            <a:r>
              <a:rPr lang="en-US" altLang="en-US" sz="1900" dirty="0" smtClean="0">
                <a:solidFill>
                  <a:srgbClr val="7030A0"/>
                </a:solidFill>
              </a:rPr>
              <a:t>	</a:t>
            </a:r>
            <a:r>
              <a:rPr lang="en-US" altLang="en-US" sz="2200" dirty="0" smtClean="0">
                <a:solidFill>
                  <a:srgbClr val="532B64"/>
                </a:solidFill>
              </a:rPr>
              <a:t>You should report her symptoms to the clinician and 	arrange for her to receive a medical evaluation right 	away. Also, you should note her symptoms on her record.</a:t>
            </a:r>
          </a:p>
          <a:p>
            <a:pPr marL="0" indent="0">
              <a:buFontTx/>
              <a:buNone/>
            </a:pPr>
            <a:endParaRPr lang="en-US" altLang="en-US" sz="1100" dirty="0" smtClean="0">
              <a:solidFill>
                <a:srgbClr val="532B64"/>
              </a:solidFill>
            </a:endParaRPr>
          </a:p>
          <a:p>
            <a:pPr marL="0" indent="0" defTabSz="457200">
              <a:buFontTx/>
              <a:buNone/>
            </a:pPr>
            <a:r>
              <a:rPr lang="en-US" altLang="en-US" sz="2200" dirty="0" smtClean="0">
                <a:solidFill>
                  <a:srgbClr val="532B64"/>
                </a:solidFill>
              </a:rPr>
              <a:t>	</a:t>
            </a:r>
            <a:r>
              <a:rPr lang="en-US" altLang="en-US" sz="2200" dirty="0">
                <a:solidFill>
                  <a:srgbClr val="532B64"/>
                </a:solidFill>
              </a:rPr>
              <a:t>Symptoms becoming worse after improving initially 	indicates that she is not responding to therapy. 	Because </a:t>
            </a:r>
            <a:r>
              <a:rPr lang="en-US" altLang="en-US" sz="2200" dirty="0" smtClean="0">
                <a:solidFill>
                  <a:srgbClr val="532B64"/>
                </a:solidFill>
              </a:rPr>
              <a:t>	she </a:t>
            </a:r>
            <a:r>
              <a:rPr lang="en-US" altLang="en-US" sz="2200" dirty="0">
                <a:solidFill>
                  <a:srgbClr val="532B64"/>
                </a:solidFill>
              </a:rPr>
              <a:t>is receiving DOT, </a:t>
            </a:r>
            <a:r>
              <a:rPr lang="en-US" altLang="en-US" sz="2200" dirty="0" smtClean="0">
                <a:solidFill>
                  <a:srgbClr val="532B64"/>
                </a:solidFill>
              </a:rPr>
              <a:t>she is probably </a:t>
            </a:r>
            <a:r>
              <a:rPr lang="en-US" altLang="en-US" sz="2200" dirty="0">
                <a:solidFill>
                  <a:srgbClr val="532B64"/>
                </a:solidFill>
              </a:rPr>
              <a:t>taking her </a:t>
            </a:r>
            <a:r>
              <a:rPr lang="en-US" altLang="en-US" sz="2200" dirty="0" smtClean="0">
                <a:solidFill>
                  <a:srgbClr val="532B64"/>
                </a:solidFill>
              </a:rPr>
              <a:t>	medications </a:t>
            </a:r>
            <a:r>
              <a:rPr lang="en-US" altLang="en-US" sz="2200" dirty="0">
                <a:solidFill>
                  <a:srgbClr val="532B64"/>
                </a:solidFill>
              </a:rPr>
              <a:t>as </a:t>
            </a:r>
            <a:r>
              <a:rPr lang="en-US" altLang="en-US" sz="2200" dirty="0" smtClean="0">
                <a:solidFill>
                  <a:srgbClr val="532B64"/>
                </a:solidFill>
              </a:rPr>
              <a:t>prescribed. Therefore</a:t>
            </a:r>
            <a:r>
              <a:rPr lang="en-US" altLang="en-US" sz="2200" dirty="0">
                <a:solidFill>
                  <a:srgbClr val="532B64"/>
                </a:solidFill>
              </a:rPr>
              <a:t>, the most likely </a:t>
            </a:r>
            <a:r>
              <a:rPr lang="en-US" altLang="en-US" sz="2200" dirty="0" smtClean="0">
                <a:solidFill>
                  <a:srgbClr val="532B64"/>
                </a:solidFill>
              </a:rPr>
              <a:t>	explanation </a:t>
            </a:r>
            <a:r>
              <a:rPr lang="en-US" altLang="en-US" sz="2200" dirty="0">
                <a:solidFill>
                  <a:srgbClr val="532B64"/>
                </a:solidFill>
              </a:rPr>
              <a:t>is that she has </a:t>
            </a:r>
            <a:r>
              <a:rPr lang="en-US" altLang="en-US" sz="2200" dirty="0" smtClean="0">
                <a:solidFill>
                  <a:srgbClr val="532B64"/>
                </a:solidFill>
              </a:rPr>
              <a:t>drug-resistant </a:t>
            </a:r>
            <a:r>
              <a:rPr lang="en-US" altLang="en-US" sz="2200" dirty="0">
                <a:solidFill>
                  <a:srgbClr val="532B64"/>
                </a:solidFill>
              </a:rPr>
              <a:t>TB.</a:t>
            </a:r>
          </a:p>
          <a:p>
            <a:pPr marL="0" indent="0">
              <a:buFontTx/>
              <a:buNone/>
            </a:pPr>
            <a:endParaRPr lang="en-US" altLang="en-US" sz="1200" dirty="0" smtClean="0">
              <a:solidFill>
                <a:srgbClr val="532B64"/>
              </a:solidFill>
            </a:endParaRPr>
          </a:p>
          <a:p>
            <a:pPr marL="0" indent="0" defTabSz="457200">
              <a:buNone/>
            </a:pPr>
            <a:r>
              <a:rPr lang="en-US" altLang="en-US" sz="2200" dirty="0">
                <a:solidFill>
                  <a:srgbClr val="532B64"/>
                </a:solidFill>
              </a:rPr>
              <a:t>	Ms. </a:t>
            </a:r>
            <a:r>
              <a:rPr lang="en-US" altLang="en-US" sz="2200" dirty="0" err="1">
                <a:solidFill>
                  <a:srgbClr val="532B64"/>
                </a:solidFill>
              </a:rPr>
              <a:t>DeVonne’s</a:t>
            </a:r>
            <a:r>
              <a:rPr lang="en-US" altLang="en-US" sz="2200" dirty="0">
                <a:solidFill>
                  <a:srgbClr val="532B64"/>
                </a:solidFill>
              </a:rPr>
              <a:t> initial drug susceptibility test results </a:t>
            </a:r>
            <a:r>
              <a:rPr lang="en-US" altLang="en-US" sz="2200" dirty="0" smtClean="0">
                <a:solidFill>
                  <a:srgbClr val="532B64"/>
                </a:solidFill>
              </a:rPr>
              <a:t>	should be </a:t>
            </a:r>
            <a:r>
              <a:rPr lang="en-US" altLang="en-US" sz="2200" dirty="0">
                <a:solidFill>
                  <a:srgbClr val="532B64"/>
                </a:solidFill>
              </a:rPr>
              <a:t>located, and drug susceptibility tests should be </a:t>
            </a:r>
            <a:r>
              <a:rPr lang="en-US" altLang="en-US" sz="2200" dirty="0" smtClean="0">
                <a:solidFill>
                  <a:srgbClr val="532B64"/>
                </a:solidFill>
              </a:rPr>
              <a:t>	repeated on </a:t>
            </a:r>
            <a:r>
              <a:rPr lang="en-US" altLang="en-US" sz="2200" dirty="0">
                <a:solidFill>
                  <a:srgbClr val="532B64"/>
                </a:solidFill>
              </a:rPr>
              <a:t>a recent sputum specimen.</a:t>
            </a:r>
          </a:p>
          <a:p>
            <a:pPr marL="0" indent="0">
              <a:buFontTx/>
              <a:buNone/>
            </a:pPr>
            <a:endParaRPr lang="en-US" altLang="en-US" dirty="0" smtClean="0"/>
          </a:p>
        </p:txBody>
      </p:sp>
      <p:sp>
        <p:nvSpPr>
          <p:cNvPr id="31642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1642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4C7A948-1AC7-47C7-B945-D537F42A2E41}" type="slidenum">
              <a:rPr lang="en-US" altLang="en-US" sz="2000" smtClean="0"/>
              <a:pPr>
                <a:spcBef>
                  <a:spcPct val="0"/>
                </a:spcBef>
                <a:buClrTx/>
                <a:buFontTx/>
                <a:buNone/>
              </a:pPr>
              <a:t>150</a:t>
            </a:fld>
            <a:endParaRPr lang="en-US" altLang="en-US" sz="2000" smtClean="0"/>
          </a:p>
        </p:txBody>
      </p:sp>
      <p:sp>
        <p:nvSpPr>
          <p:cNvPr id="316422" name="Rectangle 4"/>
          <p:cNvSpPr>
            <a:spLocks noChangeArrowheads="1"/>
          </p:cNvSpPr>
          <p:nvPr/>
        </p:nvSpPr>
        <p:spPr bwMode="auto">
          <a:xfrm>
            <a:off x="228600" y="228600"/>
            <a:ext cx="86868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64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64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6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952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CCE08BC-BC0B-4F26-987A-30C0AFC45480}" type="slidenum">
              <a:rPr lang="en-US" altLang="en-US" sz="2000" smtClean="0"/>
              <a:pPr>
                <a:spcBef>
                  <a:spcPct val="0"/>
                </a:spcBef>
                <a:buClrTx/>
                <a:buFontTx/>
                <a:buNone/>
              </a:pPr>
              <a:t>16</a:t>
            </a:fld>
            <a:endParaRPr lang="en-US" altLang="en-US" sz="2000" smtClean="0"/>
          </a:p>
        </p:txBody>
      </p:sp>
      <p:sp>
        <p:nvSpPr>
          <p:cNvPr id="95236" name="Rectangle 2"/>
          <p:cNvSpPr>
            <a:spLocks noGrp="1" noChangeArrowheads="1"/>
          </p:cNvSpPr>
          <p:nvPr>
            <p:ph type="title"/>
          </p:nvPr>
        </p:nvSpPr>
        <p:spPr>
          <a:xfrm>
            <a:off x="152400" y="152400"/>
            <a:ext cx="8839200" cy="685800"/>
          </a:xfrm>
        </p:spPr>
        <p:txBody>
          <a:bodyPr/>
          <a:lstStyle/>
          <a:p>
            <a:pPr eaLnBrk="1" hangingPunct="1"/>
            <a:r>
              <a:rPr lang="en-US" altLang="en-US" dirty="0" smtClean="0"/>
              <a:t>Patient Medical Evaluation (4)</a:t>
            </a:r>
          </a:p>
        </p:txBody>
      </p:sp>
      <p:sp>
        <p:nvSpPr>
          <p:cNvPr id="95237" name="Rectangle 3"/>
          <p:cNvSpPr>
            <a:spLocks noGrp="1" noChangeArrowheads="1"/>
          </p:cNvSpPr>
          <p:nvPr>
            <p:ph type="body" idx="1"/>
          </p:nvPr>
        </p:nvSpPr>
        <p:spPr>
          <a:xfrm>
            <a:off x="152400" y="990600"/>
            <a:ext cx="8763000" cy="5334000"/>
          </a:xfrm>
        </p:spPr>
        <p:txBody>
          <a:bodyPr/>
          <a:lstStyle/>
          <a:p>
            <a:pPr marL="609600" indent="-609600" eaLnBrk="1" hangingPunct="1">
              <a:buFontTx/>
              <a:buNone/>
            </a:pPr>
            <a:r>
              <a:rPr lang="en-US" altLang="en-US" sz="2800" dirty="0" smtClean="0"/>
              <a:t>3.   Find </a:t>
            </a:r>
            <a:r>
              <a:rPr lang="en-US" altLang="en-US" sz="2800" dirty="0"/>
              <a:t>out if patient has any medical conditions that may complicate therapy or require more careful monitoring. These patients include: </a:t>
            </a:r>
          </a:p>
          <a:p>
            <a:pPr lvl="1" eaLnBrk="1" hangingPunct="1"/>
            <a:endParaRPr lang="en-US" altLang="en-US" sz="800" dirty="0" smtClean="0"/>
          </a:p>
          <a:p>
            <a:pPr lvl="2" eaLnBrk="1" hangingPunct="1"/>
            <a:r>
              <a:rPr lang="en-US" altLang="en-US" dirty="0" smtClean="0"/>
              <a:t>People living with HIV</a:t>
            </a:r>
          </a:p>
          <a:p>
            <a:pPr lvl="2" eaLnBrk="1" hangingPunct="1"/>
            <a:endParaRPr lang="en-US" altLang="en-US" sz="800" dirty="0" smtClean="0"/>
          </a:p>
          <a:p>
            <a:pPr lvl="2" eaLnBrk="1" hangingPunct="1"/>
            <a:r>
              <a:rPr lang="en-US" altLang="en-US" dirty="0" smtClean="0"/>
              <a:t>People with history of liver disorder or disease</a:t>
            </a:r>
          </a:p>
          <a:p>
            <a:pPr lvl="2" eaLnBrk="1" hangingPunct="1"/>
            <a:endParaRPr lang="en-US" altLang="en-US" sz="800" dirty="0" smtClean="0"/>
          </a:p>
          <a:p>
            <a:pPr lvl="2" eaLnBrk="1" hangingPunct="1"/>
            <a:r>
              <a:rPr lang="en-US" altLang="en-US" dirty="0" smtClean="0"/>
              <a:t>People who use alcohol regularly</a:t>
            </a:r>
          </a:p>
          <a:p>
            <a:pPr lvl="2" eaLnBrk="1" hangingPunct="1"/>
            <a:endParaRPr lang="en-US" altLang="en-US" sz="800" dirty="0" smtClean="0"/>
          </a:p>
          <a:p>
            <a:pPr lvl="2" eaLnBrk="1" hangingPunct="1"/>
            <a:r>
              <a:rPr lang="en-US" altLang="en-US" dirty="0" smtClean="0"/>
              <a:t>Women who are pregnant or just had a baby (within 3 months of delivery)</a:t>
            </a:r>
          </a:p>
          <a:p>
            <a:pPr lvl="2" eaLnBrk="1" hangingPunct="1"/>
            <a:endParaRPr lang="en-US" altLang="en-US" sz="800" dirty="0" smtClean="0"/>
          </a:p>
          <a:p>
            <a:pPr lvl="2" eaLnBrk="1" hangingPunct="1"/>
            <a:r>
              <a:rPr lang="en-US" altLang="en-US" dirty="0" smtClean="0"/>
              <a:t>People who are taking other medications that may increase the risk of hepatitis</a:t>
            </a:r>
          </a:p>
        </p:txBody>
      </p:sp>
    </p:spTree>
    <p:extLst>
      <p:ext uri="{BB962C8B-B14F-4D97-AF65-F5344CB8AC3E}">
        <p14:creationId xmlns:p14="http://schemas.microsoft.com/office/powerpoint/2010/main" val="449450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972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509C7E8-E800-4105-B27E-1575AD9EF893}" type="slidenum">
              <a:rPr lang="en-US" altLang="en-US" sz="2000" smtClean="0"/>
              <a:pPr>
                <a:spcBef>
                  <a:spcPct val="0"/>
                </a:spcBef>
                <a:buClrTx/>
                <a:buFontTx/>
                <a:buNone/>
              </a:pPr>
              <a:t>17</a:t>
            </a:fld>
            <a:endParaRPr lang="en-US" altLang="en-US" sz="2000" smtClean="0"/>
          </a:p>
        </p:txBody>
      </p:sp>
      <p:sp>
        <p:nvSpPr>
          <p:cNvPr id="97284" name="Rectangle 2"/>
          <p:cNvSpPr>
            <a:spLocks noGrp="1" noChangeArrowheads="1"/>
          </p:cNvSpPr>
          <p:nvPr>
            <p:ph type="title"/>
          </p:nvPr>
        </p:nvSpPr>
        <p:spPr>
          <a:xfrm>
            <a:off x="152400" y="152400"/>
            <a:ext cx="8839200" cy="762000"/>
          </a:xfrm>
        </p:spPr>
        <p:txBody>
          <a:bodyPr/>
          <a:lstStyle/>
          <a:p>
            <a:pPr eaLnBrk="1" hangingPunct="1"/>
            <a:r>
              <a:rPr lang="en-US" altLang="en-US" dirty="0" smtClean="0"/>
              <a:t>Patient Medical Evaluation (5)</a:t>
            </a:r>
          </a:p>
        </p:txBody>
      </p:sp>
      <p:sp>
        <p:nvSpPr>
          <p:cNvPr id="97285" name="Rectangle 3"/>
          <p:cNvSpPr>
            <a:spLocks noGrp="1" noChangeArrowheads="1"/>
          </p:cNvSpPr>
          <p:nvPr>
            <p:ph type="body" idx="1"/>
          </p:nvPr>
        </p:nvSpPr>
        <p:spPr/>
        <p:txBody>
          <a:bodyPr/>
          <a:lstStyle/>
          <a:p>
            <a:pPr marL="0" indent="0" eaLnBrk="1" hangingPunct="1">
              <a:buNone/>
            </a:pPr>
            <a:r>
              <a:rPr lang="en-US" altLang="en-US" sz="2800" dirty="0" smtClean="0"/>
              <a:t>For patients with the medical conditions listed on the previous slide, baseline laboratory liver function tests (to detect injury to liver) are recommended before starting LTBI treatment.</a:t>
            </a:r>
          </a:p>
        </p:txBody>
      </p:sp>
    </p:spTree>
    <p:extLst>
      <p:ext uri="{BB962C8B-B14F-4D97-AF65-F5344CB8AC3E}">
        <p14:creationId xmlns:p14="http://schemas.microsoft.com/office/powerpoint/2010/main" val="1262091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4 – Treatment of Latent Tuberculosis Infection and Tuberculosis Disease</a:t>
            </a:r>
          </a:p>
        </p:txBody>
      </p:sp>
      <p:sp>
        <p:nvSpPr>
          <p:cNvPr id="9933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25C6015-D094-4E1C-B335-C702E0930841}" type="slidenum">
              <a:rPr lang="en-US" altLang="en-US" sz="2000" smtClean="0"/>
              <a:pPr>
                <a:spcBef>
                  <a:spcPct val="0"/>
                </a:spcBef>
                <a:buClrTx/>
                <a:buFontTx/>
                <a:buNone/>
              </a:pPr>
              <a:t>18</a:t>
            </a:fld>
            <a:endParaRPr lang="en-US" altLang="en-US" sz="2000" smtClean="0"/>
          </a:p>
        </p:txBody>
      </p:sp>
      <p:sp>
        <p:nvSpPr>
          <p:cNvPr id="99332" name="Rectangle 3"/>
          <p:cNvSpPr>
            <a:spLocks noGrp="1" noChangeArrowheads="1"/>
          </p:cNvSpPr>
          <p:nvPr>
            <p:ph type="body" sz="half" idx="1"/>
          </p:nvPr>
        </p:nvSpPr>
        <p:spPr>
          <a:xfrm>
            <a:off x="76200" y="1219200"/>
            <a:ext cx="4495800" cy="4724400"/>
          </a:xfrm>
        </p:spPr>
        <p:txBody>
          <a:bodyPr/>
          <a:lstStyle/>
          <a:p>
            <a:pPr eaLnBrk="1" hangingPunct="1"/>
            <a:r>
              <a:rPr lang="en-US" altLang="en-US" sz="2800" dirty="0" smtClean="0"/>
              <a:t>It is important to find out if:</a:t>
            </a:r>
          </a:p>
          <a:p>
            <a:pPr eaLnBrk="1" hangingPunct="1"/>
            <a:endParaRPr lang="en-US" altLang="en-US" sz="1600" dirty="0" smtClean="0"/>
          </a:p>
          <a:p>
            <a:pPr lvl="1" eaLnBrk="1" hangingPunct="1"/>
            <a:r>
              <a:rPr lang="en-US" altLang="en-US" dirty="0" smtClean="0"/>
              <a:t>Patient has ever had adverse reactions to LTBI drugs</a:t>
            </a:r>
          </a:p>
          <a:p>
            <a:pPr lvl="1" eaLnBrk="1" hangingPunct="1"/>
            <a:endParaRPr lang="en-US" altLang="en-US" sz="1600" dirty="0" smtClean="0"/>
          </a:p>
          <a:p>
            <a:pPr lvl="1" eaLnBrk="1" hangingPunct="1"/>
            <a:r>
              <a:rPr lang="en-US" altLang="en-US" dirty="0" smtClean="0"/>
              <a:t>Patient is currently on medications that may interact with LTBI drugs</a:t>
            </a:r>
          </a:p>
        </p:txBody>
      </p:sp>
      <p:pic>
        <p:nvPicPr>
          <p:cNvPr id="99333" name="Picture 9" descr="IMG_203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24400" y="2274888"/>
            <a:ext cx="4267200" cy="2678112"/>
          </a:xfrm>
          <a:noFill/>
        </p:spPr>
      </p:pic>
      <p:sp>
        <p:nvSpPr>
          <p:cNvPr id="99334" name="Rectangle 4"/>
          <p:cNvSpPr>
            <a:spLocks noChangeArrowheads="1"/>
          </p:cNvSpPr>
          <p:nvPr/>
        </p:nvSpPr>
        <p:spPr bwMode="auto">
          <a:xfrm>
            <a:off x="152400" y="152400"/>
            <a:ext cx="876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dirty="0">
                <a:solidFill>
                  <a:srgbClr val="532B64"/>
                </a:solidFill>
              </a:rPr>
              <a:t>Patient Medical Evaluation (6)</a:t>
            </a:r>
          </a:p>
        </p:txBody>
      </p:sp>
    </p:spTree>
    <p:extLst>
      <p:ext uri="{BB962C8B-B14F-4D97-AF65-F5344CB8AC3E}">
        <p14:creationId xmlns:p14="http://schemas.microsoft.com/office/powerpoint/2010/main" val="1660695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013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ADA978E-A594-475B-80D8-8182AEEFC5D0}" type="slidenum">
              <a:rPr lang="en-US" altLang="en-US" sz="2000" smtClean="0"/>
              <a:pPr>
                <a:spcBef>
                  <a:spcPct val="0"/>
                </a:spcBef>
                <a:buClrTx/>
                <a:buFontTx/>
                <a:buNone/>
              </a:pPr>
              <a:t>19</a:t>
            </a:fld>
            <a:endParaRPr lang="en-US" altLang="en-US" sz="2000" smtClean="0"/>
          </a:p>
        </p:txBody>
      </p:sp>
      <p:sp>
        <p:nvSpPr>
          <p:cNvPr id="101380" name="Rectangle 2"/>
          <p:cNvSpPr>
            <a:spLocks noGrp="1" noChangeArrowheads="1"/>
          </p:cNvSpPr>
          <p:nvPr>
            <p:ph type="title"/>
          </p:nvPr>
        </p:nvSpPr>
        <p:spPr>
          <a:xfrm>
            <a:off x="152400" y="152400"/>
            <a:ext cx="8839200" cy="762000"/>
          </a:xfrm>
        </p:spPr>
        <p:txBody>
          <a:bodyPr/>
          <a:lstStyle/>
          <a:p>
            <a:pPr eaLnBrk="1" hangingPunct="1"/>
            <a:r>
              <a:rPr lang="en-US" altLang="en-US" dirty="0" smtClean="0"/>
              <a:t>Patient Medical Evaluation (7)</a:t>
            </a:r>
          </a:p>
        </p:txBody>
      </p:sp>
      <p:sp>
        <p:nvSpPr>
          <p:cNvPr id="101381" name="Rectangle 3"/>
          <p:cNvSpPr>
            <a:spLocks noGrp="1" noChangeArrowheads="1"/>
          </p:cNvSpPr>
          <p:nvPr>
            <p:ph type="body" idx="1"/>
          </p:nvPr>
        </p:nvSpPr>
        <p:spPr>
          <a:xfrm>
            <a:off x="457200" y="1219199"/>
            <a:ext cx="8382000" cy="5153025"/>
          </a:xfrm>
        </p:spPr>
        <p:txBody>
          <a:bodyPr/>
          <a:lstStyle/>
          <a:p>
            <a:pPr marL="609600" indent="-609600" eaLnBrk="1" hangingPunct="1">
              <a:lnSpc>
                <a:spcPct val="90000"/>
              </a:lnSpc>
              <a:buNone/>
            </a:pPr>
            <a:r>
              <a:rPr lang="en-US" altLang="en-US" sz="2800" dirty="0"/>
              <a:t>4.   Establish and build rapport with patient</a:t>
            </a:r>
          </a:p>
          <a:p>
            <a:pPr eaLnBrk="1" hangingPunct="1">
              <a:lnSpc>
                <a:spcPct val="90000"/>
              </a:lnSpc>
              <a:buFontTx/>
              <a:buNone/>
            </a:pPr>
            <a:endParaRPr lang="en-US" altLang="en-US" sz="1800" dirty="0" smtClean="0"/>
          </a:p>
          <a:p>
            <a:pPr lvl="2" eaLnBrk="1" hangingPunct="1">
              <a:lnSpc>
                <a:spcPct val="90000"/>
              </a:lnSpc>
            </a:pPr>
            <a:r>
              <a:rPr lang="en-US" altLang="en-US" sz="2800" dirty="0" smtClean="0"/>
              <a:t>Health care workers (HCWs) should highlight important aspects of treatment, such as:</a:t>
            </a:r>
          </a:p>
          <a:p>
            <a:pPr lvl="2" eaLnBrk="1" hangingPunct="1">
              <a:lnSpc>
                <a:spcPct val="90000"/>
              </a:lnSpc>
            </a:pPr>
            <a:endParaRPr lang="en-US" altLang="en-US" sz="1800" dirty="0" smtClean="0"/>
          </a:p>
          <a:p>
            <a:pPr lvl="3" eaLnBrk="1" hangingPunct="1">
              <a:lnSpc>
                <a:spcPct val="90000"/>
              </a:lnSpc>
            </a:pPr>
            <a:r>
              <a:rPr lang="en-US" altLang="en-US" sz="2800" dirty="0" smtClean="0"/>
              <a:t>Benefits of treatment</a:t>
            </a:r>
          </a:p>
          <a:p>
            <a:pPr lvl="3" eaLnBrk="1" hangingPunct="1">
              <a:lnSpc>
                <a:spcPct val="90000"/>
              </a:lnSpc>
            </a:pPr>
            <a:endParaRPr lang="en-US" altLang="en-US" sz="1800" dirty="0" smtClean="0"/>
          </a:p>
          <a:p>
            <a:pPr lvl="3" eaLnBrk="1" hangingPunct="1">
              <a:lnSpc>
                <a:spcPct val="90000"/>
              </a:lnSpc>
            </a:pPr>
            <a:r>
              <a:rPr lang="en-US" altLang="en-US" sz="2800" dirty="0" smtClean="0"/>
              <a:t>Importance of adherence to treatment</a:t>
            </a:r>
          </a:p>
          <a:p>
            <a:pPr lvl="3" eaLnBrk="1" hangingPunct="1">
              <a:lnSpc>
                <a:spcPct val="90000"/>
              </a:lnSpc>
            </a:pPr>
            <a:endParaRPr lang="en-US" altLang="en-US" sz="1800" dirty="0" smtClean="0"/>
          </a:p>
          <a:p>
            <a:pPr lvl="3" eaLnBrk="1" hangingPunct="1">
              <a:lnSpc>
                <a:spcPct val="90000"/>
              </a:lnSpc>
            </a:pPr>
            <a:r>
              <a:rPr lang="en-US" altLang="en-US" sz="2800" dirty="0" smtClean="0"/>
              <a:t>Possible adverse reactions</a:t>
            </a:r>
            <a:endParaRPr lang="en-US" altLang="en-US" dirty="0" smtClean="0"/>
          </a:p>
          <a:p>
            <a:pPr lvl="3" eaLnBrk="1" hangingPunct="1">
              <a:lnSpc>
                <a:spcPct val="90000"/>
              </a:lnSpc>
            </a:pPr>
            <a:endParaRPr lang="en-US" altLang="en-US" sz="1800" dirty="0" smtClean="0"/>
          </a:p>
          <a:p>
            <a:pPr lvl="3" eaLnBrk="1" hangingPunct="1">
              <a:lnSpc>
                <a:spcPct val="90000"/>
              </a:lnSpc>
            </a:pPr>
            <a:r>
              <a:rPr lang="en-US" altLang="en-US" sz="2800" dirty="0" smtClean="0"/>
              <a:t>Establishment of a follow-up plan</a:t>
            </a:r>
            <a:endParaRPr lang="en-US" altLang="en-US" sz="1400" dirty="0" smtClean="0"/>
          </a:p>
        </p:txBody>
      </p:sp>
    </p:spTree>
    <p:extLst>
      <p:ext uri="{BB962C8B-B14F-4D97-AF65-F5344CB8AC3E}">
        <p14:creationId xmlns:p14="http://schemas.microsoft.com/office/powerpoint/2010/main" val="1887799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819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51C69CF-9F46-42BC-A836-9FF11256845F}" type="slidenum">
              <a:rPr lang="en-US" altLang="en-US" sz="2000" smtClean="0"/>
              <a:pPr>
                <a:spcBef>
                  <a:spcPct val="0"/>
                </a:spcBef>
                <a:buClrTx/>
                <a:buFontTx/>
                <a:buNone/>
              </a:pPr>
              <a:t>2</a:t>
            </a:fld>
            <a:endParaRPr lang="en-US" altLang="en-US" sz="2000" smtClean="0"/>
          </a:p>
        </p:txBody>
      </p:sp>
      <p:sp>
        <p:nvSpPr>
          <p:cNvPr id="8196" name="Rectangle 2"/>
          <p:cNvSpPr>
            <a:spLocks noGrp="1" noChangeArrowheads="1"/>
          </p:cNvSpPr>
          <p:nvPr>
            <p:ph type="title"/>
          </p:nvPr>
        </p:nvSpPr>
        <p:spPr>
          <a:xfrm>
            <a:off x="457200" y="0"/>
            <a:ext cx="8229600" cy="762000"/>
          </a:xfrm>
        </p:spPr>
        <p:txBody>
          <a:bodyPr/>
          <a:lstStyle/>
          <a:p>
            <a:pPr eaLnBrk="1" hangingPunct="1"/>
            <a:r>
              <a:rPr lang="en-US" altLang="en-US" dirty="0">
                <a:solidFill>
                  <a:srgbClr val="532B64"/>
                </a:solidFill>
              </a:rPr>
              <a:t>Module 4: Objectives</a:t>
            </a:r>
          </a:p>
        </p:txBody>
      </p:sp>
      <p:sp>
        <p:nvSpPr>
          <p:cNvPr id="8197" name="Rectangle 3"/>
          <p:cNvSpPr>
            <a:spLocks noGrp="1" noChangeArrowheads="1"/>
          </p:cNvSpPr>
          <p:nvPr>
            <p:ph type="body" idx="1"/>
          </p:nvPr>
        </p:nvSpPr>
        <p:spPr>
          <a:xfrm>
            <a:off x="228600" y="914400"/>
            <a:ext cx="8915400" cy="5486400"/>
          </a:xfrm>
        </p:spPr>
        <p:txBody>
          <a:bodyPr/>
          <a:lstStyle/>
          <a:p>
            <a:pPr marL="990600" lvl="1" indent="-533400" eaLnBrk="1" hangingPunct="1">
              <a:lnSpc>
                <a:spcPct val="80000"/>
              </a:lnSpc>
              <a:buFontTx/>
              <a:buNone/>
            </a:pPr>
            <a:r>
              <a:rPr lang="en-US" altLang="en-US" sz="2400" dirty="0" smtClean="0"/>
              <a:t>At completion of this module, learners will be able to:</a:t>
            </a:r>
          </a:p>
          <a:p>
            <a:pPr marL="990600" lvl="1" indent="-533400" eaLnBrk="1" hangingPunct="1">
              <a:lnSpc>
                <a:spcPct val="80000"/>
              </a:lnSpc>
              <a:buFontTx/>
              <a:buNone/>
            </a:pPr>
            <a:endParaRPr lang="en-US" altLang="en-US" sz="1600" dirty="0" smtClean="0"/>
          </a:p>
          <a:p>
            <a:pPr marL="990600" lvl="1" indent="-533400" eaLnBrk="1" hangingPunct="1">
              <a:lnSpc>
                <a:spcPct val="80000"/>
              </a:lnSpc>
              <a:buFontTx/>
              <a:buAutoNum type="arabicPeriod"/>
            </a:pPr>
            <a:r>
              <a:rPr lang="en-US" altLang="en-US" sz="2400" dirty="0" smtClean="0"/>
              <a:t>List groups of people who should receive high priority for latent TB infection (LTBI) treatment</a:t>
            </a:r>
          </a:p>
          <a:p>
            <a:pPr marL="990600" lvl="1" indent="-533400" eaLnBrk="1" hangingPunct="1">
              <a:lnSpc>
                <a:spcPct val="80000"/>
              </a:lnSpc>
              <a:buFontTx/>
              <a:buAutoNum type="arabicPeriod"/>
            </a:pPr>
            <a:endParaRPr lang="en-US" altLang="en-US" sz="1600" dirty="0" smtClean="0"/>
          </a:p>
          <a:p>
            <a:pPr marL="990600" lvl="1" indent="-533400" eaLnBrk="1" hangingPunct="1">
              <a:lnSpc>
                <a:spcPct val="80000"/>
              </a:lnSpc>
              <a:buFontTx/>
              <a:buAutoNum type="arabicPeriod"/>
            </a:pPr>
            <a:r>
              <a:rPr lang="en-US" altLang="en-US" sz="2400" dirty="0" smtClean="0"/>
              <a:t>Describe treatment regimens for LTBI</a:t>
            </a:r>
          </a:p>
          <a:p>
            <a:pPr marL="990600" lvl="1" indent="-533400" eaLnBrk="1" hangingPunct="1">
              <a:lnSpc>
                <a:spcPct val="80000"/>
              </a:lnSpc>
              <a:buFontTx/>
              <a:buAutoNum type="arabicPeriod"/>
            </a:pPr>
            <a:endParaRPr lang="en-US" altLang="en-US" sz="1600" dirty="0" smtClean="0"/>
          </a:p>
          <a:p>
            <a:pPr marL="990600" lvl="1" indent="-533400" eaLnBrk="1" hangingPunct="1">
              <a:lnSpc>
                <a:spcPct val="80000"/>
              </a:lnSpc>
              <a:buFontTx/>
              <a:buAutoNum type="arabicPeriod"/>
            </a:pPr>
            <a:r>
              <a:rPr lang="en-US" altLang="en-US" sz="2400" dirty="0" smtClean="0"/>
              <a:t>Describe treatment regimens for TB disease</a:t>
            </a:r>
          </a:p>
          <a:p>
            <a:pPr marL="990600" lvl="1" indent="-533400" eaLnBrk="1" hangingPunct="1">
              <a:lnSpc>
                <a:spcPct val="80000"/>
              </a:lnSpc>
              <a:buFontTx/>
              <a:buAutoNum type="arabicPeriod"/>
            </a:pPr>
            <a:endParaRPr lang="en-US" altLang="en-US" sz="1600" dirty="0" smtClean="0"/>
          </a:p>
          <a:p>
            <a:pPr marL="990600" lvl="1" indent="-533400" eaLnBrk="1" hangingPunct="1">
              <a:lnSpc>
                <a:spcPct val="80000"/>
              </a:lnSpc>
              <a:buFontTx/>
              <a:buAutoNum type="arabicPeriod"/>
            </a:pPr>
            <a:r>
              <a:rPr lang="en-US" altLang="en-US" sz="2400" dirty="0" smtClean="0"/>
              <a:t>Describe principles of preventing drug resistance</a:t>
            </a:r>
          </a:p>
          <a:p>
            <a:pPr marL="990600" lvl="1" indent="-533400" eaLnBrk="1" hangingPunct="1">
              <a:lnSpc>
                <a:spcPct val="80000"/>
              </a:lnSpc>
              <a:buFontTx/>
              <a:buAutoNum type="arabicPeriod"/>
            </a:pPr>
            <a:endParaRPr lang="en-US" altLang="en-US" sz="1600" dirty="0" smtClean="0"/>
          </a:p>
          <a:p>
            <a:pPr marL="990600" lvl="1" indent="-533400" eaLnBrk="1" hangingPunct="1">
              <a:lnSpc>
                <a:spcPct val="80000"/>
              </a:lnSpc>
              <a:buFontTx/>
              <a:buAutoNum type="arabicPeriod"/>
            </a:pPr>
            <a:r>
              <a:rPr lang="en-US" altLang="en-US" sz="2400" dirty="0" smtClean="0"/>
              <a:t>Describe patient monitoring during LTBI and TB disease treatment</a:t>
            </a:r>
          </a:p>
          <a:p>
            <a:pPr marL="990600" lvl="1" indent="-533400" eaLnBrk="1" hangingPunct="1">
              <a:lnSpc>
                <a:spcPct val="80000"/>
              </a:lnSpc>
              <a:buFontTx/>
              <a:buAutoNum type="arabicPeriod"/>
            </a:pPr>
            <a:endParaRPr lang="en-US" altLang="en-US" sz="1600" dirty="0" smtClean="0"/>
          </a:p>
          <a:p>
            <a:pPr marL="990600" lvl="1" indent="-533400" eaLnBrk="1" hangingPunct="1">
              <a:lnSpc>
                <a:spcPct val="80000"/>
              </a:lnSpc>
              <a:buFontTx/>
              <a:buAutoNum type="arabicPeriod"/>
            </a:pPr>
            <a:r>
              <a:rPr lang="en-US" altLang="en-US" sz="2400" dirty="0" smtClean="0"/>
              <a:t>Describe TB treatment adherence strategies</a:t>
            </a:r>
          </a:p>
          <a:p>
            <a:pPr marL="990600" lvl="1" indent="-533400" eaLnBrk="1" hangingPunct="1">
              <a:lnSpc>
                <a:spcPct val="80000"/>
              </a:lnSpc>
              <a:buFontTx/>
              <a:buAutoNum type="arabicPeriod"/>
            </a:pPr>
            <a:endParaRPr lang="en-US" altLang="en-US" sz="1600" dirty="0" smtClean="0"/>
          </a:p>
          <a:p>
            <a:pPr marL="990600" lvl="1" indent="-533400" eaLnBrk="1" hangingPunct="1">
              <a:lnSpc>
                <a:spcPct val="80000"/>
              </a:lnSpc>
              <a:buFontTx/>
              <a:buAutoNum type="arabicPeriod"/>
            </a:pPr>
            <a:r>
              <a:rPr lang="en-US" altLang="en-US" sz="2400" dirty="0" smtClean="0"/>
              <a:t>List common adverse reactions to drugs used to treat LTBI and TB disease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0342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B6E15F2-99BD-4C51-8BD2-8EDBE06FFE4C}" type="slidenum">
              <a:rPr lang="en-US" altLang="en-US" sz="2000" smtClean="0"/>
              <a:pPr>
                <a:spcBef>
                  <a:spcPct val="0"/>
                </a:spcBef>
                <a:buClrTx/>
                <a:buFontTx/>
                <a:buNone/>
              </a:pPr>
              <a:t>20</a:t>
            </a:fld>
            <a:endParaRPr lang="en-US" altLang="en-US" sz="2000" smtClean="0"/>
          </a:p>
        </p:txBody>
      </p:sp>
      <p:sp>
        <p:nvSpPr>
          <p:cNvPr id="103428" name="Rectangle 2"/>
          <p:cNvSpPr>
            <a:spLocks noGrp="1" noChangeArrowheads="1"/>
          </p:cNvSpPr>
          <p:nvPr>
            <p:ph type="title"/>
          </p:nvPr>
        </p:nvSpPr>
        <p:spPr>
          <a:xfrm>
            <a:off x="0" y="152400"/>
            <a:ext cx="9144000" cy="838200"/>
          </a:xfrm>
        </p:spPr>
        <p:txBody>
          <a:bodyPr/>
          <a:lstStyle/>
          <a:p>
            <a:pPr eaLnBrk="1" hangingPunct="1"/>
            <a:r>
              <a:rPr lang="en-US" altLang="en-US" dirty="0" smtClean="0"/>
              <a:t/>
            </a:r>
            <a:br>
              <a:rPr lang="en-US" altLang="en-US" dirty="0" smtClean="0"/>
            </a:br>
            <a:r>
              <a:rPr lang="en-US" altLang="en-US" dirty="0" smtClean="0"/>
              <a:t>Patient Medical Evaluation (8)</a:t>
            </a:r>
          </a:p>
        </p:txBody>
      </p:sp>
      <p:sp>
        <p:nvSpPr>
          <p:cNvPr id="103429" name="Rectangle 3"/>
          <p:cNvSpPr>
            <a:spLocks noGrp="1" noChangeArrowheads="1"/>
          </p:cNvSpPr>
          <p:nvPr>
            <p:ph type="body" idx="1"/>
          </p:nvPr>
        </p:nvSpPr>
        <p:spPr>
          <a:xfrm>
            <a:off x="457200" y="1676400"/>
            <a:ext cx="8458200" cy="4267200"/>
          </a:xfrm>
        </p:spPr>
        <p:txBody>
          <a:bodyPr/>
          <a:lstStyle/>
          <a:p>
            <a:pPr marL="0" indent="0" eaLnBrk="1" hangingPunct="1">
              <a:buNone/>
            </a:pPr>
            <a:r>
              <a:rPr lang="en-US" altLang="en-US" sz="2800" dirty="0" smtClean="0"/>
              <a:t>Because of the interaction between TB and HIV, HCWs should also recommend that patients undergo HIV counseling and testing</a:t>
            </a:r>
          </a:p>
        </p:txBody>
      </p:sp>
    </p:spTree>
    <p:extLst>
      <p:ext uri="{BB962C8B-B14F-4D97-AF65-F5344CB8AC3E}">
        <p14:creationId xmlns:p14="http://schemas.microsoft.com/office/powerpoint/2010/main" val="1147213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4567BD5-8FC7-4E9B-B062-70A006D5A9E3}" type="slidenum">
              <a:rPr lang="en-US" altLang="en-US" sz="2000" smtClean="0"/>
              <a:pPr>
                <a:spcBef>
                  <a:spcPct val="0"/>
                </a:spcBef>
                <a:buClrTx/>
                <a:buFontTx/>
                <a:buNone/>
              </a:pPr>
              <a:t>21</a:t>
            </a:fld>
            <a:endParaRPr lang="en-US" altLang="en-US" sz="2000" smtClean="0"/>
          </a:p>
        </p:txBody>
      </p:sp>
      <p:sp>
        <p:nvSpPr>
          <p:cNvPr id="17411" name="Rectangle 2"/>
          <p:cNvSpPr>
            <a:spLocks noGrp="1" noChangeArrowheads="1"/>
          </p:cNvSpPr>
          <p:nvPr>
            <p:ph type="ctrTitle"/>
          </p:nvPr>
        </p:nvSpPr>
        <p:spPr>
          <a:xfrm>
            <a:off x="0" y="762000"/>
            <a:ext cx="9067800" cy="3124200"/>
          </a:xfrm>
        </p:spPr>
        <p:txBody>
          <a:bodyPr/>
          <a:lstStyle/>
          <a:p>
            <a:pPr eaLnBrk="1" hangingPunct="1">
              <a:defRPr/>
            </a:pPr>
            <a:r>
              <a:rPr lang="en-US" dirty="0" smtClean="0">
                <a:solidFill>
                  <a:srgbClr val="532B64"/>
                </a:solidFill>
              </a:rPr>
              <a:t>Treatment of Latent TB Infection (LTBI)</a:t>
            </a:r>
            <a:r>
              <a:rPr lang="en-US" dirty="0" smtClean="0">
                <a:solidFill>
                  <a:schemeClr val="accent1">
                    <a:lumMod val="25000"/>
                  </a:schemeClr>
                </a:solidFill>
              </a:rPr>
              <a:t/>
            </a:r>
            <a:br>
              <a:rPr lang="en-US" dirty="0" smtClean="0">
                <a:solidFill>
                  <a:schemeClr val="accent1">
                    <a:lumMod val="25000"/>
                  </a:schemeClr>
                </a:solidFill>
              </a:rPr>
            </a:br>
            <a:r>
              <a:rPr lang="en-US" sz="1600" dirty="0" smtClean="0"/>
              <a:t/>
            </a:r>
            <a:br>
              <a:rPr lang="en-US" sz="1600" dirty="0" smtClean="0"/>
            </a:br>
            <a:r>
              <a:rPr lang="en-US" sz="4000" dirty="0" smtClean="0">
                <a:solidFill>
                  <a:srgbClr val="532B64"/>
                </a:solidFill>
              </a:rPr>
              <a:t>LTBI Treatment Regimens</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68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2927BC8-59A0-4E55-9046-458A274AE0ED}" type="slidenum">
              <a:rPr lang="en-US" altLang="en-US" sz="2000" smtClean="0"/>
              <a:pPr>
                <a:spcBef>
                  <a:spcPct val="0"/>
                </a:spcBef>
                <a:buClrTx/>
                <a:buFontTx/>
                <a:buNone/>
              </a:pPr>
              <a:t>22</a:t>
            </a:fld>
            <a:endParaRPr lang="en-US" altLang="en-US" sz="2000" smtClean="0"/>
          </a:p>
        </p:txBody>
      </p:sp>
      <p:sp>
        <p:nvSpPr>
          <p:cNvPr id="36868" name="Rectangle 3"/>
          <p:cNvSpPr>
            <a:spLocks noGrp="1" noChangeArrowheads="1"/>
          </p:cNvSpPr>
          <p:nvPr>
            <p:ph type="body" idx="1"/>
          </p:nvPr>
        </p:nvSpPr>
        <p:spPr>
          <a:xfrm>
            <a:off x="152400" y="1219199"/>
            <a:ext cx="8915400" cy="5153025"/>
          </a:xfrm>
        </p:spPr>
        <p:txBody>
          <a:bodyPr/>
          <a:lstStyle/>
          <a:p>
            <a:pPr eaLnBrk="1" hangingPunct="1"/>
            <a:r>
              <a:rPr lang="en-US" altLang="en-US" sz="2600" dirty="0" smtClean="0"/>
              <a:t>Isoniazid (INH) daily for 9 months is very effective in preventing the development of TB disease</a:t>
            </a:r>
          </a:p>
          <a:p>
            <a:pPr eaLnBrk="1" hangingPunct="1"/>
            <a:endParaRPr lang="en-US" altLang="en-US" sz="1600" dirty="0" smtClean="0"/>
          </a:p>
          <a:p>
            <a:pPr eaLnBrk="1" hangingPunct="1"/>
            <a:r>
              <a:rPr lang="en-US" altLang="en-US" sz="2600" dirty="0" smtClean="0"/>
              <a:t>INH may also be given for 6 months</a:t>
            </a:r>
          </a:p>
          <a:p>
            <a:pPr eaLnBrk="1" hangingPunct="1"/>
            <a:endParaRPr lang="en-US" altLang="en-US" sz="1600" dirty="0" smtClean="0"/>
          </a:p>
          <a:p>
            <a:pPr lvl="1" eaLnBrk="1" hangingPunct="1"/>
            <a:r>
              <a:rPr lang="en-US" altLang="en-US" sz="2600" dirty="0" smtClean="0"/>
              <a:t>Cost effective and patients may find it easier to adhere, BUT:</a:t>
            </a:r>
          </a:p>
          <a:p>
            <a:pPr eaLnBrk="1" hangingPunct="1"/>
            <a:endParaRPr lang="en-US" altLang="en-US" sz="1600" dirty="0" smtClean="0"/>
          </a:p>
          <a:p>
            <a:pPr lvl="2" eaLnBrk="1" hangingPunct="1"/>
            <a:r>
              <a:rPr lang="en-US" altLang="en-US" sz="2600" dirty="0" smtClean="0"/>
              <a:t>Not as effective if given for less than 6 months</a:t>
            </a:r>
          </a:p>
          <a:p>
            <a:pPr lvl="1" eaLnBrk="1" hangingPunct="1"/>
            <a:endParaRPr lang="en-US" altLang="en-US" sz="1600" dirty="0" smtClean="0"/>
          </a:p>
          <a:p>
            <a:pPr lvl="2" eaLnBrk="1" hangingPunct="1"/>
            <a:r>
              <a:rPr lang="en-US" altLang="en-US" sz="2600" dirty="0" smtClean="0"/>
              <a:t>Not recommended for people living with HIV, individuals with previous TB disease, or children</a:t>
            </a:r>
          </a:p>
        </p:txBody>
      </p:sp>
      <p:sp>
        <p:nvSpPr>
          <p:cNvPr id="36869" name="Rectangle 4"/>
          <p:cNvSpPr>
            <a:spLocks noChangeArrowheads="1"/>
          </p:cNvSpPr>
          <p:nvPr/>
        </p:nvSpPr>
        <p:spPr bwMode="auto">
          <a:xfrm>
            <a:off x="304800" y="-76200"/>
            <a:ext cx="8534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dirty="0">
                <a:solidFill>
                  <a:srgbClr val="532B64"/>
                </a:solidFill>
              </a:rPr>
              <a:t>LTBI Treatment Regimens (1)</a:t>
            </a:r>
            <a:br>
              <a:rPr lang="en-US" altLang="en-US" sz="4000" dirty="0">
                <a:solidFill>
                  <a:srgbClr val="532B64"/>
                </a:solidFill>
              </a:rPr>
            </a:br>
            <a:r>
              <a:rPr lang="en-US" altLang="en-US" dirty="0">
                <a:solidFill>
                  <a:srgbClr val="532B64"/>
                </a:solidFill>
              </a:rPr>
              <a:t>Isoniazid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9144000" cy="1143000"/>
          </a:xfrm>
        </p:spPr>
        <p:txBody>
          <a:bodyPr/>
          <a:lstStyle/>
          <a:p>
            <a:r>
              <a:rPr lang="en-US" altLang="en-US" dirty="0" smtClean="0"/>
              <a:t>LTBI Treatment Regimens (2)</a:t>
            </a:r>
            <a:br>
              <a:rPr lang="en-US" altLang="en-US" dirty="0" smtClean="0"/>
            </a:br>
            <a:r>
              <a:rPr lang="en-US" altLang="en-US" sz="3200" dirty="0" smtClean="0"/>
              <a:t>Isoniazid and Rifapentine (12-Dose Regimen)</a:t>
            </a:r>
            <a:endParaRPr lang="en-US" altLang="en-US" sz="2800" dirty="0" smtClean="0"/>
          </a:p>
        </p:txBody>
      </p:sp>
      <p:sp>
        <p:nvSpPr>
          <p:cNvPr id="38915" name="Content Placeholder 2"/>
          <p:cNvSpPr>
            <a:spLocks noGrp="1"/>
          </p:cNvSpPr>
          <p:nvPr>
            <p:ph idx="1"/>
          </p:nvPr>
        </p:nvSpPr>
        <p:spPr>
          <a:xfrm>
            <a:off x="200026" y="1295400"/>
            <a:ext cx="8867774" cy="5334000"/>
          </a:xfrm>
        </p:spPr>
        <p:txBody>
          <a:bodyPr/>
          <a:lstStyle/>
          <a:p>
            <a:r>
              <a:rPr lang="en-US" altLang="en-US" sz="2200" dirty="0"/>
              <a:t>C</a:t>
            </a:r>
            <a:r>
              <a:rPr lang="en-US" altLang="en-US" sz="2200" dirty="0" smtClean="0"/>
              <a:t>ombination of INH and rifapentine (RPT) given in 12, once-a-week doses under DOT, if possible</a:t>
            </a:r>
          </a:p>
          <a:p>
            <a:endParaRPr lang="en-US" altLang="en-US" sz="1000" dirty="0" smtClean="0"/>
          </a:p>
          <a:p>
            <a:r>
              <a:rPr lang="en-US" altLang="en-US" sz="2200" dirty="0" smtClean="0"/>
              <a:t>Recommended for patients who:</a:t>
            </a:r>
          </a:p>
          <a:p>
            <a:pPr lvl="1"/>
            <a:r>
              <a:rPr lang="en-US" altLang="en-US" sz="2200" dirty="0" smtClean="0"/>
              <a:t>Are 12 years of age or older</a:t>
            </a:r>
          </a:p>
          <a:p>
            <a:pPr lvl="1"/>
            <a:r>
              <a:rPr lang="en-US" altLang="en-US" sz="2200" dirty="0" smtClean="0"/>
              <a:t>Were recently exposed to infectious TB</a:t>
            </a:r>
          </a:p>
          <a:p>
            <a:pPr lvl="1"/>
            <a:r>
              <a:rPr lang="en-US" altLang="en-US" sz="2200" dirty="0" smtClean="0"/>
              <a:t>Have a TST or IGRA conversion from negative to positive</a:t>
            </a:r>
          </a:p>
          <a:p>
            <a:pPr lvl="1"/>
            <a:r>
              <a:rPr lang="en-US" altLang="en-US" sz="2200" dirty="0" smtClean="0"/>
              <a:t>Have chest x-ray findings of previous TB disease</a:t>
            </a:r>
          </a:p>
          <a:p>
            <a:endParaRPr lang="en-US" altLang="en-US" sz="1000" dirty="0" smtClean="0"/>
          </a:p>
          <a:p>
            <a:r>
              <a:rPr lang="en-US" altLang="en-US" sz="2200" dirty="0" smtClean="0"/>
              <a:t>Regimen may be </a:t>
            </a:r>
            <a:r>
              <a:rPr lang="en-US" altLang="en-US" sz="2200" dirty="0"/>
              <a:t>used in otherwise healthy HIV-infected </a:t>
            </a:r>
            <a:r>
              <a:rPr lang="en-US" altLang="en-US" sz="2200" dirty="0" smtClean="0"/>
              <a:t>persons who are:</a:t>
            </a:r>
          </a:p>
          <a:p>
            <a:pPr lvl="1"/>
            <a:r>
              <a:rPr lang="en-US" altLang="en-US" sz="2200" dirty="0" smtClean="0"/>
              <a:t>12 </a:t>
            </a:r>
            <a:r>
              <a:rPr lang="en-US" altLang="en-US" sz="2200" dirty="0"/>
              <a:t>years of age </a:t>
            </a:r>
            <a:r>
              <a:rPr lang="en-US" altLang="en-US" sz="2200" dirty="0" smtClean="0"/>
              <a:t>or older</a:t>
            </a:r>
          </a:p>
          <a:p>
            <a:pPr lvl="1"/>
            <a:r>
              <a:rPr lang="en-US" altLang="en-US" sz="2200" dirty="0" smtClean="0"/>
              <a:t>Not </a:t>
            </a:r>
            <a:r>
              <a:rPr lang="en-US" altLang="en-US" sz="2200" dirty="0"/>
              <a:t>on antiretroviral therapy (ART</a:t>
            </a:r>
            <a:r>
              <a:rPr lang="en-US" altLang="en-US" sz="2200" dirty="0" smtClean="0"/>
              <a:t>), except those taking </a:t>
            </a:r>
            <a:r>
              <a:rPr lang="en-US" altLang="en-US" sz="2200" dirty="0"/>
              <a:t>an </a:t>
            </a:r>
            <a:r>
              <a:rPr lang="en-US" altLang="en-US" sz="2200" dirty="0" err="1"/>
              <a:t>efavirenz</a:t>
            </a:r>
            <a:r>
              <a:rPr lang="en-US" altLang="en-US" sz="2200" dirty="0"/>
              <a:t> or </a:t>
            </a:r>
            <a:r>
              <a:rPr lang="en-US" altLang="en-US" sz="2200" dirty="0" err="1"/>
              <a:t>raltegravir</a:t>
            </a:r>
            <a:r>
              <a:rPr lang="en-US" altLang="en-US" sz="2200" dirty="0"/>
              <a:t>-based ART </a:t>
            </a:r>
            <a:r>
              <a:rPr lang="en-US" altLang="en-US" sz="2200" dirty="0" smtClean="0"/>
              <a:t>regimen</a:t>
            </a:r>
          </a:p>
        </p:txBody>
      </p:sp>
      <p:sp>
        <p:nvSpPr>
          <p:cNvPr id="3891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b="1">
                <a:solidFill>
                  <a:srgbClr val="009999"/>
                </a:solidFill>
                <a:latin typeface="Times New Roman" panose="02020603050405020304" pitchFamily="18" charset="0"/>
              </a:defRPr>
            </a:lvl1pPr>
            <a:lvl2pPr marL="742950" indent="-285750">
              <a:defRPr sz="800" b="1">
                <a:solidFill>
                  <a:srgbClr val="009999"/>
                </a:solidFill>
                <a:latin typeface="Times New Roman" panose="02020603050405020304" pitchFamily="18" charset="0"/>
              </a:defRPr>
            </a:lvl2pPr>
            <a:lvl3pPr marL="1143000" indent="-228600">
              <a:defRPr sz="800" b="1">
                <a:solidFill>
                  <a:srgbClr val="009999"/>
                </a:solidFill>
                <a:latin typeface="Times New Roman" panose="02020603050405020304" pitchFamily="18" charset="0"/>
              </a:defRPr>
            </a:lvl3pPr>
            <a:lvl4pPr marL="1600200" indent="-228600">
              <a:defRPr sz="800" b="1">
                <a:solidFill>
                  <a:srgbClr val="009999"/>
                </a:solidFill>
                <a:latin typeface="Times New Roman" panose="02020603050405020304" pitchFamily="18" charset="0"/>
              </a:defRPr>
            </a:lvl4pPr>
            <a:lvl5pPr marL="2057400" indent="-228600">
              <a:defRPr sz="800" b="1">
                <a:solidFill>
                  <a:srgbClr val="009999"/>
                </a:solidFill>
                <a:latin typeface="Times New Roman" panose="02020603050405020304" pitchFamily="18" charset="0"/>
              </a:defRPr>
            </a:lvl5pPr>
            <a:lvl6pPr marL="2514600" indent="-228600"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eaLnBrk="0" fontAlgn="base" hangingPunct="0">
              <a:spcBef>
                <a:spcPct val="0"/>
              </a:spcBef>
              <a:spcAft>
                <a:spcPct val="0"/>
              </a:spcAft>
              <a:defRPr sz="800" b="1">
                <a:solidFill>
                  <a:srgbClr val="009999"/>
                </a:solidFill>
                <a:latin typeface="Times New Roman" panose="02020603050405020304" pitchFamily="18" charset="0"/>
              </a:defRPr>
            </a:lvl9pPr>
          </a:lstStyle>
          <a:p>
            <a:r>
              <a:rPr lang="en-US" altLang="en-US" sz="1400" dirty="0" smtClean="0">
                <a:solidFill>
                  <a:schemeClr val="tx1"/>
                </a:solidFill>
                <a:latin typeface="Arial" panose="020B0604020202020204" pitchFamily="34" charset="0"/>
              </a:rPr>
              <a:t>Module 4 – Treatment of Latent Tuberculosis Infection and Tuberculosis Disease</a:t>
            </a:r>
          </a:p>
        </p:txBody>
      </p:sp>
      <p:sp>
        <p:nvSpPr>
          <p:cNvPr id="3891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b="1">
                <a:solidFill>
                  <a:srgbClr val="009999"/>
                </a:solidFill>
                <a:latin typeface="Times New Roman" panose="02020603050405020304" pitchFamily="18" charset="0"/>
              </a:defRPr>
            </a:lvl1pPr>
            <a:lvl2pPr marL="742950" indent="-285750">
              <a:defRPr sz="800" b="1">
                <a:solidFill>
                  <a:srgbClr val="009999"/>
                </a:solidFill>
                <a:latin typeface="Times New Roman" panose="02020603050405020304" pitchFamily="18" charset="0"/>
              </a:defRPr>
            </a:lvl2pPr>
            <a:lvl3pPr marL="1143000" indent="-228600">
              <a:defRPr sz="800" b="1">
                <a:solidFill>
                  <a:srgbClr val="009999"/>
                </a:solidFill>
                <a:latin typeface="Times New Roman" panose="02020603050405020304" pitchFamily="18" charset="0"/>
              </a:defRPr>
            </a:lvl3pPr>
            <a:lvl4pPr marL="1600200" indent="-228600">
              <a:defRPr sz="800" b="1">
                <a:solidFill>
                  <a:srgbClr val="009999"/>
                </a:solidFill>
                <a:latin typeface="Times New Roman" panose="02020603050405020304" pitchFamily="18" charset="0"/>
              </a:defRPr>
            </a:lvl4pPr>
            <a:lvl5pPr marL="2057400" indent="-228600">
              <a:defRPr sz="800" b="1">
                <a:solidFill>
                  <a:srgbClr val="009999"/>
                </a:solidFill>
                <a:latin typeface="Times New Roman" panose="02020603050405020304" pitchFamily="18" charset="0"/>
              </a:defRPr>
            </a:lvl5pPr>
            <a:lvl6pPr marL="2514600" indent="-228600"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eaLnBrk="0" fontAlgn="base" hangingPunct="0">
              <a:spcBef>
                <a:spcPct val="0"/>
              </a:spcBef>
              <a:spcAft>
                <a:spcPct val="0"/>
              </a:spcAft>
              <a:defRPr sz="800" b="1">
                <a:solidFill>
                  <a:srgbClr val="009999"/>
                </a:solidFill>
                <a:latin typeface="Times New Roman" panose="02020603050405020304" pitchFamily="18" charset="0"/>
              </a:defRPr>
            </a:lvl9pPr>
          </a:lstStyle>
          <a:p>
            <a:fld id="{22F93062-1A1C-49E0-ACC2-1F659827E779}" type="slidenum">
              <a:rPr lang="en-US" altLang="en-US" sz="2000" smtClean="0">
                <a:solidFill>
                  <a:schemeClr val="tx1"/>
                </a:solidFill>
                <a:latin typeface="Arial" panose="020B0604020202020204" pitchFamily="34" charset="0"/>
              </a:rPr>
              <a:pPr/>
              <a:t>23</a:t>
            </a:fld>
            <a:endParaRPr lang="en-US" altLang="en-US" sz="2000" smtClean="0">
              <a:solidFill>
                <a:schemeClr val="tx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9144000" cy="1143000"/>
          </a:xfrm>
        </p:spPr>
        <p:txBody>
          <a:bodyPr/>
          <a:lstStyle/>
          <a:p>
            <a:r>
              <a:rPr lang="en-US" altLang="en-US" dirty="0" smtClean="0"/>
              <a:t>LTBI Treatment Regimens (3)</a:t>
            </a:r>
            <a:br>
              <a:rPr lang="en-US" altLang="en-US" dirty="0" smtClean="0"/>
            </a:br>
            <a:r>
              <a:rPr lang="en-US" altLang="en-US" sz="3200" dirty="0" smtClean="0"/>
              <a:t>Isoniazid and Rifapentine (12-Dose Regimen)</a:t>
            </a:r>
            <a:endParaRPr lang="en-US" altLang="en-US" sz="2800" dirty="0" smtClean="0"/>
          </a:p>
        </p:txBody>
      </p:sp>
      <p:sp>
        <p:nvSpPr>
          <p:cNvPr id="38915" name="Content Placeholder 2"/>
          <p:cNvSpPr>
            <a:spLocks noGrp="1"/>
          </p:cNvSpPr>
          <p:nvPr>
            <p:ph idx="1"/>
          </p:nvPr>
        </p:nvSpPr>
        <p:spPr>
          <a:xfrm>
            <a:off x="228600" y="1371600"/>
            <a:ext cx="8610600" cy="5029200"/>
          </a:xfrm>
        </p:spPr>
        <p:txBody>
          <a:bodyPr/>
          <a:lstStyle/>
          <a:p>
            <a:r>
              <a:rPr lang="en-US" altLang="en-US" sz="2600" dirty="0" smtClean="0"/>
              <a:t>This regimen is not recommended for</a:t>
            </a:r>
          </a:p>
          <a:p>
            <a:endParaRPr lang="en-US" altLang="en-US" sz="2000" dirty="0" smtClean="0"/>
          </a:p>
          <a:p>
            <a:pPr lvl="1"/>
            <a:r>
              <a:rPr lang="en-US" altLang="en-US" sz="2600" dirty="0" smtClean="0"/>
              <a:t>Children younger than 2 years of age</a:t>
            </a:r>
          </a:p>
          <a:p>
            <a:pPr lvl="1"/>
            <a:endParaRPr lang="en-US" altLang="en-US" sz="2000" dirty="0" smtClean="0"/>
          </a:p>
          <a:p>
            <a:pPr lvl="1"/>
            <a:r>
              <a:rPr lang="en-US" altLang="en-US" sz="2600" dirty="0" smtClean="0"/>
              <a:t>People with HIV/AIDS who are taking</a:t>
            </a:r>
            <a:r>
              <a:rPr lang="en-US" altLang="en-US" sz="2400" dirty="0"/>
              <a:t> </a:t>
            </a:r>
            <a:r>
              <a:rPr lang="en-US" altLang="en-US" sz="2400" dirty="0" smtClean="0"/>
              <a:t>certain </a:t>
            </a:r>
            <a:r>
              <a:rPr lang="en-US" altLang="en-US" sz="2600" dirty="0" smtClean="0"/>
              <a:t>ART regimens</a:t>
            </a:r>
          </a:p>
          <a:p>
            <a:pPr lvl="1"/>
            <a:endParaRPr lang="en-US" altLang="en-US" sz="2000" dirty="0" smtClean="0"/>
          </a:p>
          <a:p>
            <a:pPr lvl="1"/>
            <a:r>
              <a:rPr lang="en-US" altLang="en-US" sz="2600" dirty="0" smtClean="0"/>
              <a:t>People presumed </a:t>
            </a:r>
            <a:r>
              <a:rPr lang="en-US" altLang="en-US" sz="2600" dirty="0"/>
              <a:t>to be infected with isoniazid or rifampin-resistant </a:t>
            </a:r>
            <a:r>
              <a:rPr lang="en-US" altLang="en-US" sz="2600" i="1" dirty="0"/>
              <a:t>M. </a:t>
            </a:r>
            <a:r>
              <a:rPr lang="en-US" altLang="en-US" sz="2600" i="1" dirty="0" smtClean="0"/>
              <a:t>tuberculosis</a:t>
            </a:r>
          </a:p>
          <a:p>
            <a:pPr lvl="1"/>
            <a:endParaRPr lang="en-US" altLang="en-US" sz="2000" dirty="0" smtClean="0"/>
          </a:p>
          <a:p>
            <a:pPr lvl="1"/>
            <a:r>
              <a:rPr lang="en-US" altLang="en-US" sz="2600" dirty="0"/>
              <a:t>Pregnant women or women expecting to become pregnant within the 12–week </a:t>
            </a:r>
            <a:r>
              <a:rPr lang="en-US" altLang="en-US" sz="2600" dirty="0" smtClean="0"/>
              <a:t>regimen</a:t>
            </a:r>
            <a:endParaRPr lang="en-US" altLang="en-US" sz="2600" dirty="0"/>
          </a:p>
        </p:txBody>
      </p:sp>
      <p:sp>
        <p:nvSpPr>
          <p:cNvPr id="3891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b="1">
                <a:solidFill>
                  <a:srgbClr val="009999"/>
                </a:solidFill>
                <a:latin typeface="Times New Roman" panose="02020603050405020304" pitchFamily="18" charset="0"/>
              </a:defRPr>
            </a:lvl1pPr>
            <a:lvl2pPr marL="742950" indent="-285750">
              <a:defRPr sz="800" b="1">
                <a:solidFill>
                  <a:srgbClr val="009999"/>
                </a:solidFill>
                <a:latin typeface="Times New Roman" panose="02020603050405020304" pitchFamily="18" charset="0"/>
              </a:defRPr>
            </a:lvl2pPr>
            <a:lvl3pPr marL="1143000" indent="-228600">
              <a:defRPr sz="800" b="1">
                <a:solidFill>
                  <a:srgbClr val="009999"/>
                </a:solidFill>
                <a:latin typeface="Times New Roman" panose="02020603050405020304" pitchFamily="18" charset="0"/>
              </a:defRPr>
            </a:lvl3pPr>
            <a:lvl4pPr marL="1600200" indent="-228600">
              <a:defRPr sz="800" b="1">
                <a:solidFill>
                  <a:srgbClr val="009999"/>
                </a:solidFill>
                <a:latin typeface="Times New Roman" panose="02020603050405020304" pitchFamily="18" charset="0"/>
              </a:defRPr>
            </a:lvl4pPr>
            <a:lvl5pPr marL="2057400" indent="-228600">
              <a:defRPr sz="800" b="1">
                <a:solidFill>
                  <a:srgbClr val="009999"/>
                </a:solidFill>
                <a:latin typeface="Times New Roman" panose="02020603050405020304" pitchFamily="18" charset="0"/>
              </a:defRPr>
            </a:lvl5pPr>
            <a:lvl6pPr marL="2514600" indent="-228600"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eaLnBrk="0" fontAlgn="base" hangingPunct="0">
              <a:spcBef>
                <a:spcPct val="0"/>
              </a:spcBef>
              <a:spcAft>
                <a:spcPct val="0"/>
              </a:spcAft>
              <a:defRPr sz="800" b="1">
                <a:solidFill>
                  <a:srgbClr val="009999"/>
                </a:solidFill>
                <a:latin typeface="Times New Roman" panose="02020603050405020304" pitchFamily="18" charset="0"/>
              </a:defRPr>
            </a:lvl9pPr>
          </a:lstStyle>
          <a:p>
            <a:r>
              <a:rPr lang="en-US" altLang="en-US" sz="1400" smtClean="0">
                <a:solidFill>
                  <a:schemeClr val="tx1"/>
                </a:solidFill>
                <a:latin typeface="Arial" panose="020B0604020202020204" pitchFamily="34" charset="0"/>
              </a:rPr>
              <a:t>Module 4 – Treatment of Latent Tuberculosis Infection and Tuberculosis Disease</a:t>
            </a:r>
          </a:p>
        </p:txBody>
      </p:sp>
      <p:sp>
        <p:nvSpPr>
          <p:cNvPr id="3891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00" b="1">
                <a:solidFill>
                  <a:srgbClr val="009999"/>
                </a:solidFill>
                <a:latin typeface="Times New Roman" panose="02020603050405020304" pitchFamily="18" charset="0"/>
              </a:defRPr>
            </a:lvl1pPr>
            <a:lvl2pPr marL="742950" indent="-285750">
              <a:defRPr sz="800" b="1">
                <a:solidFill>
                  <a:srgbClr val="009999"/>
                </a:solidFill>
                <a:latin typeface="Times New Roman" panose="02020603050405020304" pitchFamily="18" charset="0"/>
              </a:defRPr>
            </a:lvl2pPr>
            <a:lvl3pPr marL="1143000" indent="-228600">
              <a:defRPr sz="800" b="1">
                <a:solidFill>
                  <a:srgbClr val="009999"/>
                </a:solidFill>
                <a:latin typeface="Times New Roman" panose="02020603050405020304" pitchFamily="18" charset="0"/>
              </a:defRPr>
            </a:lvl3pPr>
            <a:lvl4pPr marL="1600200" indent="-228600">
              <a:defRPr sz="800" b="1">
                <a:solidFill>
                  <a:srgbClr val="009999"/>
                </a:solidFill>
                <a:latin typeface="Times New Roman" panose="02020603050405020304" pitchFamily="18" charset="0"/>
              </a:defRPr>
            </a:lvl4pPr>
            <a:lvl5pPr marL="2057400" indent="-228600">
              <a:defRPr sz="800" b="1">
                <a:solidFill>
                  <a:srgbClr val="009999"/>
                </a:solidFill>
                <a:latin typeface="Times New Roman" panose="02020603050405020304" pitchFamily="18" charset="0"/>
              </a:defRPr>
            </a:lvl5pPr>
            <a:lvl6pPr marL="2514600" indent="-228600" eaLnBrk="0" fontAlgn="base" hangingPunct="0">
              <a:spcBef>
                <a:spcPct val="0"/>
              </a:spcBef>
              <a:spcAft>
                <a:spcPct val="0"/>
              </a:spcAft>
              <a:defRPr sz="800" b="1">
                <a:solidFill>
                  <a:srgbClr val="009999"/>
                </a:solidFill>
                <a:latin typeface="Times New Roman" panose="02020603050405020304" pitchFamily="18" charset="0"/>
              </a:defRPr>
            </a:lvl6pPr>
            <a:lvl7pPr marL="2971800" indent="-228600" eaLnBrk="0" fontAlgn="base" hangingPunct="0">
              <a:spcBef>
                <a:spcPct val="0"/>
              </a:spcBef>
              <a:spcAft>
                <a:spcPct val="0"/>
              </a:spcAft>
              <a:defRPr sz="800" b="1">
                <a:solidFill>
                  <a:srgbClr val="009999"/>
                </a:solidFill>
                <a:latin typeface="Times New Roman" panose="02020603050405020304" pitchFamily="18" charset="0"/>
              </a:defRPr>
            </a:lvl7pPr>
            <a:lvl8pPr marL="3429000" indent="-228600" eaLnBrk="0" fontAlgn="base" hangingPunct="0">
              <a:spcBef>
                <a:spcPct val="0"/>
              </a:spcBef>
              <a:spcAft>
                <a:spcPct val="0"/>
              </a:spcAft>
              <a:defRPr sz="800" b="1">
                <a:solidFill>
                  <a:srgbClr val="009999"/>
                </a:solidFill>
                <a:latin typeface="Times New Roman" panose="02020603050405020304" pitchFamily="18" charset="0"/>
              </a:defRPr>
            </a:lvl8pPr>
            <a:lvl9pPr marL="3886200" indent="-228600" eaLnBrk="0" fontAlgn="base" hangingPunct="0">
              <a:spcBef>
                <a:spcPct val="0"/>
              </a:spcBef>
              <a:spcAft>
                <a:spcPct val="0"/>
              </a:spcAft>
              <a:defRPr sz="800" b="1">
                <a:solidFill>
                  <a:srgbClr val="009999"/>
                </a:solidFill>
                <a:latin typeface="Times New Roman" panose="02020603050405020304" pitchFamily="18" charset="0"/>
              </a:defRPr>
            </a:lvl9pPr>
          </a:lstStyle>
          <a:p>
            <a:fld id="{22F93062-1A1C-49E0-ACC2-1F659827E779}" type="slidenum">
              <a:rPr lang="en-US" altLang="en-US" sz="2000" smtClean="0">
                <a:solidFill>
                  <a:schemeClr val="tx1"/>
                </a:solidFill>
                <a:latin typeface="Arial" panose="020B0604020202020204" pitchFamily="34" charset="0"/>
              </a:rPr>
              <a:pPr/>
              <a:t>24</a:t>
            </a:fld>
            <a:endParaRPr lang="en-US" altLang="en-US" sz="20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44934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99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033C25D-6312-43BA-AD90-F74757FFE525}" type="slidenum">
              <a:rPr lang="en-US" altLang="en-US" sz="2000" smtClean="0"/>
              <a:pPr>
                <a:spcBef>
                  <a:spcPct val="0"/>
                </a:spcBef>
                <a:buClrTx/>
                <a:buFontTx/>
                <a:buNone/>
              </a:pPr>
              <a:t>25</a:t>
            </a:fld>
            <a:endParaRPr lang="en-US" altLang="en-US" sz="2000" smtClean="0"/>
          </a:p>
        </p:txBody>
      </p:sp>
      <p:sp>
        <p:nvSpPr>
          <p:cNvPr id="39940" name="Rectangle 2"/>
          <p:cNvSpPr>
            <a:spLocks noGrp="1" noChangeArrowheads="1"/>
          </p:cNvSpPr>
          <p:nvPr>
            <p:ph type="title"/>
          </p:nvPr>
        </p:nvSpPr>
        <p:spPr>
          <a:xfrm>
            <a:off x="304800" y="0"/>
            <a:ext cx="8488363" cy="1143000"/>
          </a:xfrm>
        </p:spPr>
        <p:txBody>
          <a:bodyPr/>
          <a:lstStyle/>
          <a:p>
            <a:pPr eaLnBrk="1" hangingPunct="1"/>
            <a:r>
              <a:rPr lang="en-US" altLang="en-US" dirty="0" smtClean="0"/>
              <a:t>LTBI Treatment Regimens (4)</a:t>
            </a:r>
            <a:r>
              <a:rPr lang="en-US" altLang="en-US" sz="3600" dirty="0" smtClean="0"/>
              <a:t/>
            </a:r>
            <a:br>
              <a:rPr lang="en-US" altLang="en-US" sz="3600" dirty="0" smtClean="0"/>
            </a:br>
            <a:r>
              <a:rPr lang="en-US" altLang="en-US" sz="3200" dirty="0" smtClean="0"/>
              <a:t>Rifampin</a:t>
            </a:r>
          </a:p>
        </p:txBody>
      </p:sp>
      <p:sp>
        <p:nvSpPr>
          <p:cNvPr id="39941" name="Rectangle 3"/>
          <p:cNvSpPr>
            <a:spLocks noGrp="1" noChangeArrowheads="1"/>
          </p:cNvSpPr>
          <p:nvPr>
            <p:ph type="body" idx="1"/>
          </p:nvPr>
        </p:nvSpPr>
        <p:spPr>
          <a:xfrm>
            <a:off x="152400" y="1143000"/>
            <a:ext cx="8915400" cy="5410200"/>
          </a:xfrm>
        </p:spPr>
        <p:txBody>
          <a:bodyPr/>
          <a:lstStyle/>
          <a:p>
            <a:pPr eaLnBrk="1" hangingPunct="1"/>
            <a:r>
              <a:rPr lang="en-US" altLang="en-US" sz="2600" dirty="0"/>
              <a:t>Rifampin (RIF) is also recommended for people with a positive TST or IGRA </a:t>
            </a:r>
            <a:r>
              <a:rPr lang="en-US" altLang="en-US" sz="2600" dirty="0" smtClean="0"/>
              <a:t>result</a:t>
            </a:r>
          </a:p>
          <a:p>
            <a:pPr eaLnBrk="1" hangingPunct="1"/>
            <a:endParaRPr lang="en-US" altLang="en-US" sz="1000" dirty="0" smtClean="0"/>
          </a:p>
          <a:p>
            <a:pPr lvl="1" eaLnBrk="1" hangingPunct="1"/>
            <a:r>
              <a:rPr lang="en-US" altLang="en-US" sz="2600" dirty="0" smtClean="0"/>
              <a:t>Especially </a:t>
            </a:r>
            <a:r>
              <a:rPr lang="en-US" altLang="en-US" sz="2600" dirty="0"/>
              <a:t>if </a:t>
            </a:r>
            <a:r>
              <a:rPr lang="en-US" altLang="en-US" sz="2600" dirty="0" smtClean="0"/>
              <a:t>the person has been </a:t>
            </a:r>
            <a:r>
              <a:rPr lang="en-US" altLang="en-US" sz="2600" dirty="0"/>
              <a:t>exposed to INH-resistant TB</a:t>
            </a:r>
          </a:p>
          <a:p>
            <a:pPr eaLnBrk="1" hangingPunct="1">
              <a:buFontTx/>
              <a:buNone/>
            </a:pPr>
            <a:endParaRPr lang="en-US" altLang="en-US" sz="1600" dirty="0" smtClean="0"/>
          </a:p>
          <a:p>
            <a:pPr eaLnBrk="1" hangingPunct="1"/>
            <a:r>
              <a:rPr lang="en-US" altLang="en-US" sz="2600" dirty="0" smtClean="0"/>
              <a:t>RIF should be given daily for 4 months</a:t>
            </a:r>
          </a:p>
          <a:p>
            <a:pPr lvl="1" eaLnBrk="1" hangingPunct="1"/>
            <a:endParaRPr lang="en-US" altLang="en-US" sz="1600" dirty="0" smtClean="0"/>
          </a:p>
          <a:p>
            <a:pPr eaLnBrk="1" hangingPunct="1"/>
            <a:r>
              <a:rPr lang="en-US" altLang="en-US" sz="2600" dirty="0" smtClean="0"/>
              <a:t>RIF should not be used with certain combinations of ART</a:t>
            </a:r>
          </a:p>
          <a:p>
            <a:pPr lvl="1" eaLnBrk="1" hangingPunct="1"/>
            <a:endParaRPr lang="en-US" altLang="en-US" sz="1600" dirty="0" smtClean="0"/>
          </a:p>
          <a:p>
            <a:pPr eaLnBrk="1" hangingPunct="1"/>
            <a:r>
              <a:rPr lang="en-US" altLang="en-US" sz="2600" dirty="0" smtClean="0"/>
              <a:t>In some cases, rifabutin (RFB) may be substituted when RIF cannot be used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4198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C2BE5CC-B642-43D1-969A-FC09C6E6C1DF}" type="slidenum">
              <a:rPr lang="en-US" altLang="en-US" sz="2000" smtClean="0"/>
              <a:pPr>
                <a:spcBef>
                  <a:spcPct val="0"/>
                </a:spcBef>
                <a:buClrTx/>
                <a:buFontTx/>
                <a:buNone/>
              </a:pPr>
              <a:t>26</a:t>
            </a:fld>
            <a:endParaRPr lang="en-US" altLang="en-US" sz="2000" smtClean="0"/>
          </a:p>
        </p:txBody>
      </p:sp>
      <p:sp>
        <p:nvSpPr>
          <p:cNvPr id="41988" name="Rectangle 2"/>
          <p:cNvSpPr>
            <a:spLocks noGrp="1" noChangeArrowheads="1"/>
          </p:cNvSpPr>
          <p:nvPr>
            <p:ph type="title"/>
          </p:nvPr>
        </p:nvSpPr>
        <p:spPr>
          <a:xfrm>
            <a:off x="304800" y="152400"/>
            <a:ext cx="8488363" cy="1143000"/>
          </a:xfrm>
        </p:spPr>
        <p:txBody>
          <a:bodyPr/>
          <a:lstStyle/>
          <a:p>
            <a:pPr eaLnBrk="1" hangingPunct="1"/>
            <a:r>
              <a:rPr lang="en-US" altLang="en-US" dirty="0" smtClean="0"/>
              <a:t>LTBI Treatment Regimens (5)</a:t>
            </a:r>
            <a:r>
              <a:rPr lang="en-US" altLang="en-US" sz="3600" dirty="0" smtClean="0"/>
              <a:t/>
            </a:r>
            <a:br>
              <a:rPr lang="en-US" altLang="en-US" sz="3600" dirty="0" smtClean="0"/>
            </a:br>
            <a:r>
              <a:rPr lang="en-US" altLang="en-US" sz="3200" dirty="0" smtClean="0"/>
              <a:t>Rifampin and Pyrazinamide</a:t>
            </a:r>
          </a:p>
        </p:txBody>
      </p:sp>
      <p:sp>
        <p:nvSpPr>
          <p:cNvPr id="41989" name="Rectangle 3"/>
          <p:cNvSpPr>
            <a:spLocks noGrp="1" noChangeArrowheads="1"/>
          </p:cNvSpPr>
          <p:nvPr>
            <p:ph type="body" idx="1"/>
          </p:nvPr>
        </p:nvSpPr>
        <p:spPr>
          <a:xfrm>
            <a:off x="457200" y="1524000"/>
            <a:ext cx="8229600" cy="4525963"/>
          </a:xfrm>
        </p:spPr>
        <p:txBody>
          <a:bodyPr/>
          <a:lstStyle/>
          <a:p>
            <a:pPr eaLnBrk="1" hangingPunct="1"/>
            <a:r>
              <a:rPr lang="en-US" altLang="en-US" sz="2800" dirty="0" smtClean="0"/>
              <a:t>CDC advises </a:t>
            </a:r>
            <a:r>
              <a:rPr lang="en-US" altLang="en-US" sz="2800" u="sng" dirty="0" smtClean="0"/>
              <a:t>against</a:t>
            </a:r>
            <a:r>
              <a:rPr lang="en-US" altLang="en-US" sz="2800" dirty="0" smtClean="0"/>
              <a:t> using a combination of RIF and pyrazinamide (PZA) due to serious side effects such as:</a:t>
            </a:r>
          </a:p>
          <a:p>
            <a:pPr eaLnBrk="1" hangingPunct="1"/>
            <a:endParaRPr lang="en-US" altLang="en-US" sz="2800" dirty="0" smtClean="0"/>
          </a:p>
          <a:p>
            <a:pPr lvl="1" eaLnBrk="1" hangingPunct="1"/>
            <a:r>
              <a:rPr lang="en-US" altLang="en-US" dirty="0" smtClean="0"/>
              <a:t>Severe liver injury </a:t>
            </a:r>
          </a:p>
          <a:p>
            <a:pPr lvl="1" eaLnBrk="1" hangingPunct="1"/>
            <a:endParaRPr lang="en-US" altLang="en-US" dirty="0" smtClean="0"/>
          </a:p>
          <a:p>
            <a:pPr lvl="1" eaLnBrk="1" hangingPunct="1"/>
            <a:r>
              <a:rPr lang="en-US" altLang="en-US" dirty="0" smtClean="0"/>
              <a:t>Death</a:t>
            </a:r>
          </a:p>
          <a:p>
            <a:pPr eaLnBrk="1" hangingPunct="1">
              <a:buFontTx/>
              <a:buNone/>
            </a:pPr>
            <a:endParaRPr lang="en-US" alt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dirty="0" smtClean="0"/>
              <a:t>Module 4 – Treatment of Latent Tuberculosis Infection and Tuberculosis Disease</a:t>
            </a:r>
          </a:p>
        </p:txBody>
      </p:sp>
      <p:sp>
        <p:nvSpPr>
          <p:cNvPr id="440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7F12C53-71B3-42F1-85B1-BFF21E777260}" type="slidenum">
              <a:rPr lang="en-US" altLang="en-US" sz="2000" smtClean="0"/>
              <a:pPr>
                <a:spcBef>
                  <a:spcPct val="0"/>
                </a:spcBef>
                <a:buClrTx/>
                <a:buFontTx/>
                <a:buNone/>
              </a:pPr>
              <a:t>27</a:t>
            </a:fld>
            <a:endParaRPr lang="en-US" altLang="en-US" sz="2000" smtClean="0"/>
          </a:p>
        </p:txBody>
      </p:sp>
      <p:sp>
        <p:nvSpPr>
          <p:cNvPr id="44036" name="Rectangle 214"/>
          <p:cNvSpPr>
            <a:spLocks noGrp="1" noChangeArrowheads="1"/>
          </p:cNvSpPr>
          <p:nvPr>
            <p:ph type="title"/>
          </p:nvPr>
        </p:nvSpPr>
        <p:spPr>
          <a:xfrm>
            <a:off x="304800" y="76200"/>
            <a:ext cx="8686800" cy="685800"/>
          </a:xfrm>
        </p:spPr>
        <p:txBody>
          <a:bodyPr/>
          <a:lstStyle/>
          <a:p>
            <a:pPr eaLnBrk="1" hangingPunct="1"/>
            <a:r>
              <a:rPr lang="en-US" altLang="en-US" dirty="0" smtClean="0"/>
              <a:t>LTBI Treatment Regimens (6)</a:t>
            </a:r>
          </a:p>
        </p:txBody>
      </p:sp>
      <p:graphicFrame>
        <p:nvGraphicFramePr>
          <p:cNvPr id="225604" name="Group 324"/>
          <p:cNvGraphicFramePr>
            <a:graphicFrameLocks noGrp="1"/>
          </p:cNvGraphicFramePr>
          <p:nvPr>
            <p:ph type="tbl" idx="1"/>
            <p:extLst>
              <p:ext uri="{D42A27DB-BD31-4B8C-83A1-F6EECF244321}">
                <p14:modId xmlns:p14="http://schemas.microsoft.com/office/powerpoint/2010/main" val="1387988865"/>
              </p:ext>
            </p:extLst>
          </p:nvPr>
        </p:nvGraphicFramePr>
        <p:xfrm>
          <a:off x="228600" y="838200"/>
          <a:ext cx="8763000" cy="5521926"/>
        </p:xfrm>
        <a:graphic>
          <a:graphicData uri="http://schemas.openxmlformats.org/drawingml/2006/table">
            <a:tbl>
              <a:tblPr/>
              <a:tblGrid>
                <a:gridCol w="838200"/>
                <a:gridCol w="1295400"/>
                <a:gridCol w="1524000"/>
                <a:gridCol w="1447800"/>
                <a:gridCol w="3657600"/>
              </a:tblGrid>
              <a:tr h="762097">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Drug</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Duration</a:t>
                      </a: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(months)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Frequency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Minimum Dose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Comments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318">
                <a:tc rowSpan="2">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INH</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Daily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270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Arial" charset="0"/>
                        </a:rPr>
                        <a:t>Preferred regimen is daily treatment for 9 months</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endParaRPr kumimoji="0" lang="en-US" sz="1800" b="1"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Arial" charset="0"/>
                        </a:rPr>
                        <a:t>DOT must be used with twice-weekly dosing</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3771">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Twice weekly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76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587450">
                <a:tc rowSpan="2">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INH</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Daily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180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800" b="1" i="0" u="none" strike="noStrike" kern="1200" cap="none" normalizeH="0" baseline="0" dirty="0" smtClean="0">
                          <a:ln>
                            <a:noFill/>
                          </a:ln>
                          <a:solidFill>
                            <a:schemeClr val="tx1"/>
                          </a:solidFill>
                          <a:effectLst/>
                          <a:latin typeface="Arial" charset="0"/>
                          <a:ea typeface="+mn-ea"/>
                          <a:cs typeface="+mn-cs"/>
                        </a:rPr>
                        <a:t>NOT recommended for people living with HIV, children, or people with chest x-rays suggestive of previous TB disease</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defRPr/>
                      </a:pPr>
                      <a:endParaRPr kumimoji="0" lang="en-US" sz="1800" b="1" i="0" u="none" strike="noStrike" kern="1200" cap="none" normalizeH="0" baseline="0" dirty="0" smtClean="0">
                        <a:ln>
                          <a:noFill/>
                        </a:ln>
                        <a:solidFill>
                          <a:schemeClr val="tx1"/>
                        </a:solidFill>
                        <a:effectLst/>
                        <a:latin typeface="Arial" charset="0"/>
                        <a:ea typeface="+mn-ea"/>
                        <a:cs typeface="+mn-cs"/>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defRPr/>
                      </a:pPr>
                      <a:r>
                        <a:rPr kumimoji="0" lang="en-US" sz="1800" b="1" i="0" u="none" strike="noStrike" kern="1200" cap="none" normalizeH="0" baseline="0" dirty="0" smtClean="0">
                          <a:ln>
                            <a:noFill/>
                          </a:ln>
                          <a:solidFill>
                            <a:schemeClr val="tx1"/>
                          </a:solidFill>
                          <a:effectLst/>
                          <a:latin typeface="Arial" charset="0"/>
                          <a:ea typeface="+mn-ea"/>
                          <a:cs typeface="+mn-cs"/>
                        </a:rPr>
                        <a:t>DOT must be used with twice-weekly dosing</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753713">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Twice weekly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52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44069" name="Text Box 317"/>
          <p:cNvSpPr txBox="1">
            <a:spLocks noChangeArrowheads="1"/>
          </p:cNvSpPr>
          <p:nvPr/>
        </p:nvSpPr>
        <p:spPr bwMode="auto">
          <a:xfrm>
            <a:off x="-76200" y="6324600"/>
            <a:ext cx="1371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a:t>Table 4.2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pPr>
              <a:defRPr/>
            </a:pPr>
            <a:r>
              <a:rPr lang="en-US"/>
              <a:t>Module 4 – Treatment of Latent Tuberculosis Infection and Tuberculosis Disease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A5A8DA6-2299-4F20-A645-3673E726266B}" type="slidenum">
              <a:rPr lang="en-US" altLang="en-US" sz="2000" smtClean="0"/>
              <a:pPr>
                <a:spcBef>
                  <a:spcPct val="0"/>
                </a:spcBef>
                <a:buClrTx/>
                <a:buFontTx/>
                <a:buNone/>
              </a:pPr>
              <a:t>28</a:t>
            </a:fld>
            <a:endParaRPr lang="en-US" altLang="en-US" sz="2000" smtClean="0"/>
          </a:p>
        </p:txBody>
      </p:sp>
      <p:sp>
        <p:nvSpPr>
          <p:cNvPr id="46084" name="Rectangle 45"/>
          <p:cNvSpPr>
            <a:spLocks noGrp="1" noChangeArrowheads="1"/>
          </p:cNvSpPr>
          <p:nvPr>
            <p:ph type="title"/>
          </p:nvPr>
        </p:nvSpPr>
        <p:spPr>
          <a:xfrm>
            <a:off x="304800" y="76200"/>
            <a:ext cx="8534400" cy="762000"/>
          </a:xfrm>
        </p:spPr>
        <p:txBody>
          <a:bodyPr/>
          <a:lstStyle/>
          <a:p>
            <a:pPr eaLnBrk="1" hangingPunct="1"/>
            <a:r>
              <a:rPr lang="en-US" altLang="en-US" dirty="0" smtClean="0"/>
              <a:t>LTBI Treatment Regimens (7)</a:t>
            </a:r>
          </a:p>
        </p:txBody>
      </p:sp>
      <p:graphicFrame>
        <p:nvGraphicFramePr>
          <p:cNvPr id="386148" name="Group 100"/>
          <p:cNvGraphicFramePr>
            <a:graphicFrameLocks noGrp="1"/>
          </p:cNvGraphicFramePr>
          <p:nvPr>
            <p:ph idx="1"/>
            <p:extLst>
              <p:ext uri="{D42A27DB-BD31-4B8C-83A1-F6EECF244321}">
                <p14:modId xmlns:p14="http://schemas.microsoft.com/office/powerpoint/2010/main" val="1889270057"/>
              </p:ext>
            </p:extLst>
          </p:nvPr>
        </p:nvGraphicFramePr>
        <p:xfrm>
          <a:off x="123824" y="914400"/>
          <a:ext cx="8943976" cy="5253743"/>
        </p:xfrm>
        <a:graphic>
          <a:graphicData uri="http://schemas.openxmlformats.org/drawingml/2006/table">
            <a:tbl>
              <a:tblPr/>
              <a:tblGrid>
                <a:gridCol w="757964"/>
                <a:gridCol w="1212742"/>
                <a:gridCol w="1382095"/>
                <a:gridCol w="1295400"/>
                <a:gridCol w="4295775"/>
              </a:tblGrid>
              <a:tr h="820045">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Drug</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Duration</a:t>
                      </a: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(months)</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Frequency</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Minimum Dose</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Comments</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9342">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INH and RPT</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3</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Once Weekly</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defRPr/>
                      </a:pPr>
                      <a:r>
                        <a:rPr kumimoji="0" lang="en-US" sz="2000" b="1" i="0" u="none" strike="noStrike" cap="none" normalizeH="0" baseline="0" dirty="0" smtClean="0">
                          <a:ln>
                            <a:noFill/>
                          </a:ln>
                          <a:solidFill>
                            <a:schemeClr val="tx1"/>
                          </a:solidFill>
                          <a:effectLst/>
                          <a:latin typeface="Arial" charset="0"/>
                        </a:rPr>
                        <a:t>12</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kumimoji="0" lang="en-US" sz="1600" b="1" i="0" u="none" strike="noStrike" cap="none" normalizeH="0" baseline="0" dirty="0" smtClean="0">
                          <a:ln>
                            <a:noFill/>
                          </a:ln>
                          <a:solidFill>
                            <a:schemeClr val="tx1"/>
                          </a:solidFill>
                          <a:effectLst/>
                          <a:latin typeface="Arial" charset="0"/>
                        </a:rPr>
                        <a:t>NOT recommended for children younger than 2 years of age, HIV-infected patients taking certain ART regimens, patients with resumed INH or RIF-resistant TB, pregnant women, or women expecting to become pregnant</a:t>
                      </a: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kumimoji="0" lang="en-US" sz="1600" b="1" i="0" u="none" strike="noStrike" cap="none" normalizeH="0" baseline="0" dirty="0" smtClean="0">
                          <a:ln>
                            <a:noFill/>
                          </a:ln>
                          <a:solidFill>
                            <a:schemeClr val="tx1"/>
                          </a:solidFill>
                          <a:effectLst/>
                          <a:latin typeface="Arial" charset="0"/>
                        </a:rPr>
                        <a:t>DOT is recommended, if possible</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013">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RIF</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4</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chemeClr val="tx1"/>
                          </a:solidFill>
                          <a:effectLst/>
                          <a:latin typeface="Arial" charset="0"/>
                        </a:rPr>
                        <a:t>Daily</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defRPr/>
                      </a:pPr>
                      <a:r>
                        <a:rPr kumimoji="0" lang="en-US" sz="2000" b="1" i="0" u="none" strike="noStrike" cap="none" normalizeH="0" baseline="0" dirty="0" smtClean="0">
                          <a:ln>
                            <a:noFill/>
                          </a:ln>
                          <a:solidFill>
                            <a:schemeClr val="tx1"/>
                          </a:solidFill>
                          <a:effectLst/>
                          <a:latin typeface="Arial" charset="0"/>
                        </a:rPr>
                        <a:t>120</a:t>
                      </a: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kumimoji="0" lang="en-US" sz="1600" b="1" i="0" u="none" strike="noStrike" kern="1200" cap="none" normalizeH="0" baseline="0" dirty="0" smtClean="0">
                          <a:ln>
                            <a:noFill/>
                          </a:ln>
                          <a:solidFill>
                            <a:schemeClr val="tx1"/>
                          </a:solidFill>
                          <a:effectLst/>
                          <a:latin typeface="Arial" charset="0"/>
                          <a:ea typeface="+mn-ea"/>
                          <a:cs typeface="+mn-cs"/>
                        </a:rPr>
                        <a:t>Recommended for patients who have INH-resistant TB </a:t>
                      </a: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kumimoji="0" lang="en-US" sz="1600" b="1" i="0" u="none" strike="noStrike" kern="1200" cap="none" normalizeH="0" baseline="0" dirty="0" smtClean="0">
                          <a:ln>
                            <a:noFill/>
                          </a:ln>
                          <a:solidFill>
                            <a:schemeClr val="tx1"/>
                          </a:solidFill>
                          <a:effectLst/>
                          <a:latin typeface="Arial" charset="0"/>
                          <a:ea typeface="+mn-ea"/>
                          <a:cs typeface="+mn-cs"/>
                        </a:rPr>
                        <a:t>NOT recommended for HIV-infected patients on certain combinations of ART. RFB may be used instead for some patients.</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8793">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RIF/</a:t>
                      </a: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800" b="1" i="0" u="none" strike="noStrike" cap="none" normalizeH="0" baseline="0" dirty="0" smtClean="0">
                          <a:ln>
                            <a:noFill/>
                          </a:ln>
                          <a:solidFill>
                            <a:srgbClr val="532B64"/>
                          </a:solidFill>
                          <a:effectLst/>
                          <a:latin typeface="Arial" charset="0"/>
                        </a:rPr>
                        <a:t>PZA</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1600" b="1" i="0" u="none" strike="noStrike" cap="none" normalizeH="0" baseline="0" dirty="0" smtClean="0">
                          <a:ln>
                            <a:noFill/>
                          </a:ln>
                          <a:solidFill>
                            <a:schemeClr val="tx1"/>
                          </a:solidFill>
                          <a:effectLst/>
                          <a:latin typeface="Arial" charset="0"/>
                        </a:rPr>
                        <a:t>Due to the reports of severe liver injury and deaths, RIF and PZA combinations generally should not be offered for treatment of LTBI</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6114" name="Text Box 86"/>
          <p:cNvSpPr txBox="1">
            <a:spLocks noChangeArrowheads="1"/>
          </p:cNvSpPr>
          <p:nvPr/>
        </p:nvSpPr>
        <p:spPr bwMode="auto">
          <a:xfrm>
            <a:off x="-2743200" y="6097588"/>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a:t>Table 4.2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AA36C4C-AF66-4482-829E-1580D235A5D2}" type="slidenum">
              <a:rPr lang="en-US" altLang="en-US" sz="2000" smtClean="0"/>
              <a:pPr>
                <a:spcBef>
                  <a:spcPct val="0"/>
                </a:spcBef>
                <a:buClrTx/>
                <a:buFontTx/>
                <a:buNone/>
              </a:pPr>
              <a:t>29</a:t>
            </a:fld>
            <a:endParaRPr lang="en-US" altLang="en-US" sz="2000" smtClean="0"/>
          </a:p>
        </p:txBody>
      </p:sp>
      <p:sp>
        <p:nvSpPr>
          <p:cNvPr id="28676" name="Rectangle 2"/>
          <p:cNvSpPr>
            <a:spLocks noGrp="1" noChangeArrowheads="1"/>
          </p:cNvSpPr>
          <p:nvPr>
            <p:ph type="title"/>
          </p:nvPr>
        </p:nvSpPr>
        <p:spPr>
          <a:xfrm>
            <a:off x="228600" y="76200"/>
            <a:ext cx="8915400" cy="1219200"/>
          </a:xfrm>
        </p:spPr>
        <p:txBody>
          <a:bodyPr/>
          <a:lstStyle/>
          <a:p>
            <a:pPr eaLnBrk="1" hangingPunct="1"/>
            <a:r>
              <a:rPr lang="en-US" altLang="en-US" dirty="0" smtClean="0">
                <a:solidFill>
                  <a:srgbClr val="532B64"/>
                </a:solidFill>
              </a:rPr>
              <a:t>Treatment of LTBI </a:t>
            </a:r>
            <a:br>
              <a:rPr lang="en-US" altLang="en-US" dirty="0" smtClean="0">
                <a:solidFill>
                  <a:srgbClr val="532B64"/>
                </a:solidFill>
              </a:rPr>
            </a:br>
            <a:r>
              <a:rPr lang="en-US" altLang="en-US" dirty="0" smtClean="0">
                <a:solidFill>
                  <a:srgbClr val="532B64"/>
                </a:solidFill>
              </a:rPr>
              <a:t>Study Question 4.1</a:t>
            </a:r>
          </a:p>
        </p:txBody>
      </p:sp>
      <p:sp>
        <p:nvSpPr>
          <p:cNvPr id="219139" name="Rectangle 3"/>
          <p:cNvSpPr>
            <a:spLocks noGrp="1" noChangeArrowheads="1"/>
          </p:cNvSpPr>
          <p:nvPr>
            <p:ph type="body" idx="1"/>
          </p:nvPr>
        </p:nvSpPr>
        <p:spPr>
          <a:xfrm>
            <a:off x="457200" y="1447800"/>
            <a:ext cx="8229600" cy="2286000"/>
          </a:xfrm>
        </p:spPr>
        <p:txBody>
          <a:bodyPr/>
          <a:lstStyle/>
          <a:p>
            <a:pPr eaLnBrk="1" hangingPunct="1">
              <a:buFontTx/>
              <a:buNone/>
            </a:pPr>
            <a:r>
              <a:rPr lang="en-US" altLang="en-US" sz="2400" dirty="0" smtClean="0"/>
              <a:t>	</a:t>
            </a:r>
            <a:r>
              <a:rPr lang="en-US" altLang="en-US" sz="2800" dirty="0" smtClean="0"/>
              <a:t>What is the purpose of LTBI treatment?</a:t>
            </a:r>
            <a:r>
              <a:rPr lang="en-US" altLang="en-US" dirty="0" smtClean="0"/>
              <a:t> </a:t>
            </a:r>
            <a:endParaRPr lang="en-US" altLang="en-US" sz="2000" dirty="0" smtClean="0">
              <a:solidFill>
                <a:srgbClr val="008080"/>
              </a:solidFill>
            </a:endParaRPr>
          </a:p>
          <a:p>
            <a:pPr eaLnBrk="1" hangingPunct="1">
              <a:buFontTx/>
              <a:buNone/>
            </a:pPr>
            <a:r>
              <a:rPr lang="en-US" altLang="en-US" sz="2000" dirty="0" smtClean="0">
                <a:solidFill>
                  <a:srgbClr val="7030A0"/>
                </a:solidFill>
              </a:rPr>
              <a:t>		</a:t>
            </a:r>
            <a:r>
              <a:rPr lang="en-US" altLang="en-US" sz="2800" dirty="0" smtClean="0">
                <a:solidFill>
                  <a:srgbClr val="532B64"/>
                </a:solidFill>
              </a:rPr>
              <a:t>To prevent people with latent TB infection  	from developing TB disease</a:t>
            </a:r>
            <a:r>
              <a:rPr lang="en-US" altLang="en-US" sz="2400" dirty="0" smtClean="0">
                <a:solidFill>
                  <a:srgbClr val="532B64"/>
                </a:solidFill>
              </a:rPr>
              <a:t>.</a:t>
            </a:r>
            <a:endParaRPr lang="en-US" altLang="en-US" sz="2400" i="1" dirty="0" smtClean="0">
              <a:solidFill>
                <a:srgbClr val="532B64"/>
              </a:solidFill>
            </a:endParaRPr>
          </a:p>
        </p:txBody>
      </p:sp>
      <p:sp>
        <p:nvSpPr>
          <p:cNvPr id="28678" name="Rectangle 5"/>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extLst>
      <p:ext uri="{BB962C8B-B14F-4D97-AF65-F5344CB8AC3E}">
        <p14:creationId xmlns:p14="http://schemas.microsoft.com/office/powerpoint/2010/main" val="400690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024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794F61B-3EBE-4468-A3E2-90BE4C3718BC}" type="slidenum">
              <a:rPr lang="en-US" altLang="en-US" sz="2000" smtClean="0"/>
              <a:pPr>
                <a:spcBef>
                  <a:spcPct val="0"/>
                </a:spcBef>
                <a:buClrTx/>
                <a:buFontTx/>
                <a:buNone/>
              </a:pPr>
              <a:t>3</a:t>
            </a:fld>
            <a:endParaRPr lang="en-US" altLang="en-US" sz="2000" smtClean="0"/>
          </a:p>
        </p:txBody>
      </p:sp>
      <p:sp>
        <p:nvSpPr>
          <p:cNvPr id="10244" name="Rectangle 3"/>
          <p:cNvSpPr>
            <a:spLocks noGrp="1" noChangeArrowheads="1"/>
          </p:cNvSpPr>
          <p:nvPr>
            <p:ph type="body" idx="1"/>
          </p:nvPr>
        </p:nvSpPr>
        <p:spPr>
          <a:xfrm>
            <a:off x="228600" y="838200"/>
            <a:ext cx="8686800" cy="5410200"/>
          </a:xfrm>
          <a:noFill/>
        </p:spPr>
        <p:txBody>
          <a:bodyPr/>
          <a:lstStyle/>
          <a:p>
            <a:pPr eaLnBrk="1" hangingPunct="1"/>
            <a:r>
              <a:rPr lang="en-US" altLang="en-US" sz="2800" dirty="0" smtClean="0"/>
              <a:t>Treatment of LTBI</a:t>
            </a:r>
          </a:p>
          <a:p>
            <a:pPr eaLnBrk="1" hangingPunct="1"/>
            <a:endParaRPr lang="en-US" altLang="en-US" sz="2000" dirty="0" smtClean="0"/>
          </a:p>
          <a:p>
            <a:pPr lvl="1" eaLnBrk="1" hangingPunct="1"/>
            <a:r>
              <a:rPr lang="en-US" altLang="en-US" dirty="0"/>
              <a:t>Patient Medical </a:t>
            </a:r>
            <a:r>
              <a:rPr lang="en-US" altLang="en-US" dirty="0" smtClean="0"/>
              <a:t>Evaluation</a:t>
            </a:r>
          </a:p>
          <a:p>
            <a:pPr lvl="1" eaLnBrk="1" hangingPunct="1"/>
            <a:endParaRPr lang="en-US" altLang="en-US" sz="2000" dirty="0"/>
          </a:p>
          <a:p>
            <a:pPr lvl="1" eaLnBrk="1" hangingPunct="1"/>
            <a:r>
              <a:rPr lang="en-US" altLang="en-US" dirty="0" smtClean="0"/>
              <a:t>LTBI Treatment Regimens</a:t>
            </a:r>
          </a:p>
          <a:p>
            <a:pPr lvl="1" eaLnBrk="1" hangingPunct="1"/>
            <a:endParaRPr lang="en-US" altLang="en-US" sz="2000" dirty="0" smtClean="0"/>
          </a:p>
          <a:p>
            <a:pPr lvl="1" eaLnBrk="1" hangingPunct="1"/>
            <a:r>
              <a:rPr lang="en-US" altLang="en-US" dirty="0" smtClean="0"/>
              <a:t>Special Considerations for LTBI Treatment</a:t>
            </a:r>
          </a:p>
          <a:p>
            <a:pPr lvl="1" eaLnBrk="1" hangingPunct="1"/>
            <a:endParaRPr lang="en-US" altLang="en-US" sz="2000" dirty="0" smtClean="0"/>
          </a:p>
          <a:p>
            <a:pPr eaLnBrk="1" hangingPunct="1"/>
            <a:r>
              <a:rPr lang="en-US" altLang="en-US" sz="2800" dirty="0" smtClean="0"/>
              <a:t>Treatment of TB Disease</a:t>
            </a:r>
          </a:p>
          <a:p>
            <a:pPr eaLnBrk="1" hangingPunct="1"/>
            <a:endParaRPr lang="en-US" altLang="en-US" sz="2000" dirty="0" smtClean="0"/>
          </a:p>
          <a:p>
            <a:pPr lvl="1" eaLnBrk="1" hangingPunct="1"/>
            <a:r>
              <a:rPr lang="en-US" altLang="en-US" dirty="0" smtClean="0"/>
              <a:t>TB Disease Treatment Regimens</a:t>
            </a:r>
          </a:p>
        </p:txBody>
      </p:sp>
      <p:sp>
        <p:nvSpPr>
          <p:cNvPr id="10245" name="Rectangle 5"/>
          <p:cNvSpPr>
            <a:spLocks noGrp="1" noChangeArrowheads="1"/>
          </p:cNvSpPr>
          <p:nvPr>
            <p:ph type="title"/>
          </p:nvPr>
        </p:nvSpPr>
        <p:spPr>
          <a:xfrm>
            <a:off x="381000" y="0"/>
            <a:ext cx="8534400" cy="685800"/>
          </a:xfrm>
          <a:noFill/>
        </p:spPr>
        <p:txBody>
          <a:bodyPr/>
          <a:lstStyle/>
          <a:p>
            <a:pPr eaLnBrk="1" hangingPunct="1"/>
            <a:r>
              <a:rPr lang="en-US" altLang="en-US" dirty="0" smtClean="0"/>
              <a:t>Module 4: Overview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072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9F098E0-5E0B-489D-A09D-72D7FC37E416}" type="slidenum">
              <a:rPr lang="en-US" altLang="en-US" sz="2000" smtClean="0"/>
              <a:pPr>
                <a:spcBef>
                  <a:spcPct val="0"/>
                </a:spcBef>
                <a:buClrTx/>
                <a:buFontTx/>
                <a:buNone/>
              </a:pPr>
              <a:t>30</a:t>
            </a:fld>
            <a:endParaRPr lang="en-US" altLang="en-US" sz="2000" smtClean="0"/>
          </a:p>
        </p:txBody>
      </p:sp>
      <p:sp>
        <p:nvSpPr>
          <p:cNvPr id="220163" name="Rectangle 3"/>
          <p:cNvSpPr>
            <a:spLocks noGrp="1" noChangeArrowheads="1"/>
          </p:cNvSpPr>
          <p:nvPr>
            <p:ph type="body" idx="1"/>
          </p:nvPr>
        </p:nvSpPr>
        <p:spPr>
          <a:xfrm>
            <a:off x="152400" y="1419225"/>
            <a:ext cx="8915400" cy="4953000"/>
          </a:xfrm>
          <a:noFill/>
        </p:spPr>
        <p:txBody>
          <a:bodyPr/>
          <a:lstStyle/>
          <a:p>
            <a:pPr eaLnBrk="1" hangingPunct="1">
              <a:lnSpc>
                <a:spcPct val="90000"/>
              </a:lnSpc>
              <a:buFontTx/>
              <a:buNone/>
            </a:pPr>
            <a:r>
              <a:rPr lang="en-US" altLang="en-US" sz="2400" dirty="0" smtClean="0"/>
              <a:t>	</a:t>
            </a:r>
            <a:r>
              <a:rPr lang="en-US" altLang="en-US" sz="2800" dirty="0" smtClean="0"/>
              <a:t>Which groups of people should receive high-priority for LTBI treatment if they have a positive IGRA or TST result of </a:t>
            </a:r>
            <a:r>
              <a:rPr lang="en-US" altLang="en-US" sz="2800" u="sng" dirty="0" smtClean="0"/>
              <a:t>&gt;</a:t>
            </a:r>
            <a:r>
              <a:rPr lang="en-US" altLang="en-US" sz="2800" dirty="0" smtClean="0"/>
              <a:t> 5 mm?  Name 5.</a:t>
            </a:r>
            <a:r>
              <a:rPr lang="en-US" altLang="en-US" sz="2400" dirty="0" smtClean="0"/>
              <a:t> </a:t>
            </a:r>
            <a:r>
              <a:rPr lang="en-US" altLang="en-US" sz="1800" i="1" dirty="0" smtClean="0"/>
              <a:t> </a:t>
            </a:r>
          </a:p>
          <a:p>
            <a:pPr eaLnBrk="1" hangingPunct="1">
              <a:lnSpc>
                <a:spcPct val="90000"/>
              </a:lnSpc>
              <a:buFontTx/>
              <a:buNone/>
            </a:pPr>
            <a:endParaRPr lang="en-US" altLang="en-US" sz="1600" i="1" dirty="0" smtClean="0"/>
          </a:p>
          <a:p>
            <a:pPr lvl="2" eaLnBrk="1" hangingPunct="1">
              <a:lnSpc>
                <a:spcPct val="90000"/>
              </a:lnSpc>
            </a:pPr>
            <a:r>
              <a:rPr lang="en-US" altLang="en-US" dirty="0" smtClean="0">
                <a:solidFill>
                  <a:srgbClr val="532B64"/>
                </a:solidFill>
              </a:rPr>
              <a:t>Recent contacts of people with infectious TB disease</a:t>
            </a:r>
          </a:p>
          <a:p>
            <a:pPr lvl="2" eaLnBrk="1" hangingPunct="1">
              <a:lnSpc>
                <a:spcPct val="90000"/>
              </a:lnSpc>
            </a:pPr>
            <a:endParaRPr lang="en-US" altLang="en-US" sz="1200" dirty="0" smtClean="0">
              <a:solidFill>
                <a:srgbClr val="532B64"/>
              </a:solidFill>
            </a:endParaRPr>
          </a:p>
          <a:p>
            <a:pPr lvl="2" eaLnBrk="1" hangingPunct="1">
              <a:lnSpc>
                <a:spcPct val="90000"/>
              </a:lnSpc>
            </a:pPr>
            <a:r>
              <a:rPr lang="en-US" altLang="en-US" dirty="0" smtClean="0">
                <a:solidFill>
                  <a:srgbClr val="532B64"/>
                </a:solidFill>
              </a:rPr>
              <a:t>People living with HIV</a:t>
            </a:r>
          </a:p>
          <a:p>
            <a:pPr lvl="2" eaLnBrk="1" hangingPunct="1">
              <a:lnSpc>
                <a:spcPct val="90000"/>
              </a:lnSpc>
            </a:pPr>
            <a:endParaRPr lang="en-US" altLang="en-US" sz="1200" dirty="0" smtClean="0">
              <a:solidFill>
                <a:srgbClr val="532B64"/>
              </a:solidFill>
            </a:endParaRPr>
          </a:p>
          <a:p>
            <a:pPr lvl="2" eaLnBrk="1" hangingPunct="1">
              <a:lnSpc>
                <a:spcPct val="90000"/>
              </a:lnSpc>
            </a:pPr>
            <a:r>
              <a:rPr lang="en-US" altLang="en-US" dirty="0" smtClean="0">
                <a:solidFill>
                  <a:srgbClr val="532B64"/>
                </a:solidFill>
              </a:rPr>
              <a:t>People with chest x-ray findings suggestive of previous TB disease</a:t>
            </a:r>
          </a:p>
          <a:p>
            <a:pPr lvl="2" eaLnBrk="1" hangingPunct="1">
              <a:lnSpc>
                <a:spcPct val="90000"/>
              </a:lnSpc>
            </a:pPr>
            <a:endParaRPr lang="en-US" altLang="en-US" sz="1200" dirty="0" smtClean="0">
              <a:solidFill>
                <a:srgbClr val="532B64"/>
              </a:solidFill>
            </a:endParaRPr>
          </a:p>
          <a:p>
            <a:pPr lvl="2" eaLnBrk="1" hangingPunct="1">
              <a:lnSpc>
                <a:spcPct val="90000"/>
              </a:lnSpc>
            </a:pPr>
            <a:r>
              <a:rPr lang="en-US" altLang="en-US" dirty="0" smtClean="0">
                <a:solidFill>
                  <a:srgbClr val="532B64"/>
                </a:solidFill>
              </a:rPr>
              <a:t>Patients with an organ transplant</a:t>
            </a:r>
          </a:p>
          <a:p>
            <a:pPr lvl="2" eaLnBrk="1" hangingPunct="1">
              <a:lnSpc>
                <a:spcPct val="90000"/>
              </a:lnSpc>
            </a:pPr>
            <a:endParaRPr lang="en-US" altLang="en-US" sz="1200" dirty="0" smtClean="0">
              <a:solidFill>
                <a:srgbClr val="532B64"/>
              </a:solidFill>
            </a:endParaRPr>
          </a:p>
          <a:p>
            <a:pPr lvl="2" eaLnBrk="1" hangingPunct="1">
              <a:lnSpc>
                <a:spcPct val="90000"/>
              </a:lnSpc>
            </a:pPr>
            <a:r>
              <a:rPr lang="en-US" altLang="en-US" dirty="0" smtClean="0">
                <a:solidFill>
                  <a:srgbClr val="532B64"/>
                </a:solidFill>
              </a:rPr>
              <a:t>Other immunosuppressed patients </a:t>
            </a:r>
            <a:r>
              <a:rPr lang="en-US" altLang="en-US" i="1" dirty="0" smtClean="0">
                <a:solidFill>
                  <a:srgbClr val="7030A0"/>
                </a:solidFill>
              </a:rPr>
              <a:t>	</a:t>
            </a:r>
            <a:r>
              <a:rPr lang="en-US" altLang="en-US" sz="1400" i="1" dirty="0" smtClean="0"/>
              <a:t>			</a:t>
            </a:r>
          </a:p>
        </p:txBody>
      </p:sp>
      <p:sp>
        <p:nvSpPr>
          <p:cNvPr id="30725" name="Rectangle 11"/>
          <p:cNvSpPr>
            <a:spLocks noGrp="1" noChangeArrowheads="1"/>
          </p:cNvSpPr>
          <p:nvPr>
            <p:ph type="title"/>
          </p:nvPr>
        </p:nvSpPr>
        <p:spPr>
          <a:xfrm>
            <a:off x="228600" y="76200"/>
            <a:ext cx="8915400" cy="1219200"/>
          </a:xfrm>
          <a:noFill/>
        </p:spPr>
        <p:txBody>
          <a:bodyPr/>
          <a:lstStyle/>
          <a:p>
            <a:pPr eaLnBrk="1" hangingPunct="1"/>
            <a:r>
              <a:rPr lang="en-US" altLang="en-US" dirty="0" smtClean="0">
                <a:solidFill>
                  <a:srgbClr val="532B64"/>
                </a:solidFill>
              </a:rPr>
              <a:t>Treatment of LTBI </a:t>
            </a:r>
            <a:br>
              <a:rPr lang="en-US" altLang="en-US" dirty="0" smtClean="0">
                <a:solidFill>
                  <a:srgbClr val="532B64"/>
                </a:solidFill>
              </a:rPr>
            </a:br>
            <a:r>
              <a:rPr lang="en-US" altLang="en-US" dirty="0" smtClean="0">
                <a:solidFill>
                  <a:srgbClr val="532B64"/>
                </a:solidFill>
              </a:rPr>
              <a:t>Study Question 4.2</a:t>
            </a:r>
          </a:p>
        </p:txBody>
      </p:sp>
      <p:sp>
        <p:nvSpPr>
          <p:cNvPr id="30726" name="Rectangle 12"/>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extLst>
      <p:ext uri="{BB962C8B-B14F-4D97-AF65-F5344CB8AC3E}">
        <p14:creationId xmlns:p14="http://schemas.microsoft.com/office/powerpoint/2010/main" val="2738374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01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016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016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016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01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327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0EBEC89-C98F-4376-8BBF-EA9008EBC3D7}" type="slidenum">
              <a:rPr lang="en-US" altLang="en-US" sz="2000" smtClean="0"/>
              <a:pPr>
                <a:spcBef>
                  <a:spcPct val="0"/>
                </a:spcBef>
                <a:buClrTx/>
                <a:buFontTx/>
                <a:buNone/>
              </a:pPr>
              <a:t>31</a:t>
            </a:fld>
            <a:endParaRPr lang="en-US" altLang="en-US" sz="2000" smtClean="0"/>
          </a:p>
        </p:txBody>
      </p:sp>
      <p:sp>
        <p:nvSpPr>
          <p:cNvPr id="221187" name="Rectangle 3"/>
          <p:cNvSpPr>
            <a:spLocks noGrp="1" noChangeArrowheads="1"/>
          </p:cNvSpPr>
          <p:nvPr>
            <p:ph type="body" idx="1"/>
          </p:nvPr>
        </p:nvSpPr>
        <p:spPr>
          <a:xfrm>
            <a:off x="228600" y="1371600"/>
            <a:ext cx="8686800" cy="5486400"/>
          </a:xfrm>
        </p:spPr>
        <p:txBody>
          <a:bodyPr/>
          <a:lstStyle/>
          <a:p>
            <a:pPr eaLnBrk="1" hangingPunct="1">
              <a:lnSpc>
                <a:spcPct val="90000"/>
              </a:lnSpc>
              <a:buFontTx/>
              <a:buNone/>
            </a:pPr>
            <a:r>
              <a:rPr lang="en-US" altLang="en-US" sz="2800" dirty="0" smtClean="0"/>
              <a:t>	</a:t>
            </a:r>
            <a:r>
              <a:rPr lang="en-US" altLang="en-US" sz="2600" dirty="0" smtClean="0"/>
              <a:t>Which groups of people should receive high priority for LTBI treatment if they have a positive IGRA result or a TST reaction that is </a:t>
            </a:r>
            <a:r>
              <a:rPr lang="en-US" altLang="en-US" sz="2600" u="sng" dirty="0" smtClean="0"/>
              <a:t>&gt;</a:t>
            </a:r>
            <a:r>
              <a:rPr lang="en-US" altLang="en-US" sz="2600" dirty="0" smtClean="0"/>
              <a:t> 10 mm? Name 7. </a:t>
            </a:r>
          </a:p>
          <a:p>
            <a:pPr eaLnBrk="1" hangingPunct="1">
              <a:lnSpc>
                <a:spcPct val="90000"/>
              </a:lnSpc>
              <a:buFontTx/>
              <a:buNone/>
            </a:pPr>
            <a:endParaRPr lang="en-US" altLang="en-US" sz="800" i="1" dirty="0" smtClean="0"/>
          </a:p>
          <a:p>
            <a:pPr lvl="2" eaLnBrk="1" hangingPunct="1">
              <a:lnSpc>
                <a:spcPct val="90000"/>
              </a:lnSpc>
            </a:pPr>
            <a:r>
              <a:rPr lang="en-US" altLang="en-US" sz="1800" dirty="0" smtClean="0">
                <a:solidFill>
                  <a:srgbClr val="532B64"/>
                </a:solidFill>
              </a:rPr>
              <a:t>People who come to the U.S. from areas of the world where TB is common</a:t>
            </a:r>
            <a:endParaRPr lang="en-US" altLang="en-US" sz="1200" dirty="0" smtClean="0">
              <a:solidFill>
                <a:srgbClr val="532B64"/>
              </a:solidFill>
            </a:endParaRPr>
          </a:p>
          <a:p>
            <a:pPr lvl="2" eaLnBrk="1" hangingPunct="1">
              <a:lnSpc>
                <a:spcPct val="90000"/>
              </a:lnSpc>
            </a:pPr>
            <a:endParaRPr lang="en-US" altLang="en-US" sz="800" dirty="0" smtClean="0">
              <a:solidFill>
                <a:srgbClr val="532B64"/>
              </a:solidFill>
            </a:endParaRPr>
          </a:p>
          <a:p>
            <a:pPr lvl="2" eaLnBrk="1" hangingPunct="1">
              <a:lnSpc>
                <a:spcPct val="90000"/>
              </a:lnSpc>
            </a:pPr>
            <a:r>
              <a:rPr lang="en-US" altLang="en-US" sz="1800" dirty="0" smtClean="0">
                <a:solidFill>
                  <a:srgbClr val="532B64"/>
                </a:solidFill>
              </a:rPr>
              <a:t>People who abuse drugs</a:t>
            </a:r>
          </a:p>
          <a:p>
            <a:pPr lvl="2" eaLnBrk="1" hangingPunct="1">
              <a:lnSpc>
                <a:spcPct val="90000"/>
              </a:lnSpc>
            </a:pPr>
            <a:endParaRPr lang="en-US" altLang="en-US" sz="800" dirty="0" smtClean="0">
              <a:solidFill>
                <a:srgbClr val="532B64"/>
              </a:solidFill>
            </a:endParaRPr>
          </a:p>
          <a:p>
            <a:pPr lvl="2" eaLnBrk="1" hangingPunct="1">
              <a:lnSpc>
                <a:spcPct val="90000"/>
              </a:lnSpc>
            </a:pPr>
            <a:r>
              <a:rPr lang="en-US" altLang="en-US" sz="1800" dirty="0" smtClean="0">
                <a:solidFill>
                  <a:srgbClr val="532B64"/>
                </a:solidFill>
              </a:rPr>
              <a:t>People who live or work in high-risk congregate settings</a:t>
            </a:r>
            <a:endParaRPr lang="en-US" altLang="en-US" sz="1600" dirty="0" smtClean="0">
              <a:solidFill>
                <a:srgbClr val="532B64"/>
              </a:solidFill>
            </a:endParaRPr>
          </a:p>
          <a:p>
            <a:pPr lvl="2" eaLnBrk="1" hangingPunct="1">
              <a:lnSpc>
                <a:spcPct val="90000"/>
              </a:lnSpc>
            </a:pPr>
            <a:endParaRPr lang="en-US" altLang="en-US" sz="800" dirty="0" smtClean="0">
              <a:solidFill>
                <a:srgbClr val="532B64"/>
              </a:solidFill>
            </a:endParaRPr>
          </a:p>
          <a:p>
            <a:pPr lvl="2" eaLnBrk="1" hangingPunct="1">
              <a:lnSpc>
                <a:spcPct val="90000"/>
              </a:lnSpc>
            </a:pPr>
            <a:r>
              <a:rPr lang="en-US" altLang="en-US" sz="1800" dirty="0" smtClean="0">
                <a:solidFill>
                  <a:srgbClr val="532B64"/>
                </a:solidFill>
              </a:rPr>
              <a:t>People who work in mycobacteriology laboratories</a:t>
            </a:r>
          </a:p>
          <a:p>
            <a:pPr lvl="2" eaLnBrk="1" hangingPunct="1">
              <a:lnSpc>
                <a:spcPct val="90000"/>
              </a:lnSpc>
            </a:pPr>
            <a:endParaRPr lang="en-US" altLang="en-US" sz="800" dirty="0" smtClean="0">
              <a:solidFill>
                <a:srgbClr val="532B64"/>
              </a:solidFill>
            </a:endParaRPr>
          </a:p>
          <a:p>
            <a:pPr lvl="2" eaLnBrk="1" hangingPunct="1">
              <a:lnSpc>
                <a:spcPct val="90000"/>
              </a:lnSpc>
            </a:pPr>
            <a:r>
              <a:rPr lang="en-US" altLang="en-US" sz="1800" dirty="0" smtClean="0">
                <a:solidFill>
                  <a:srgbClr val="532B64"/>
                </a:solidFill>
              </a:rPr>
              <a:t>People with medical conditions that increase risk of TB disease</a:t>
            </a:r>
          </a:p>
          <a:p>
            <a:pPr lvl="2" eaLnBrk="1" hangingPunct="1">
              <a:lnSpc>
                <a:spcPct val="90000"/>
              </a:lnSpc>
            </a:pPr>
            <a:endParaRPr lang="en-US" altLang="en-US" sz="800" dirty="0" smtClean="0">
              <a:solidFill>
                <a:srgbClr val="532B64"/>
              </a:solidFill>
            </a:endParaRPr>
          </a:p>
          <a:p>
            <a:pPr lvl="2" eaLnBrk="1" hangingPunct="1">
              <a:lnSpc>
                <a:spcPct val="90000"/>
              </a:lnSpc>
            </a:pPr>
            <a:r>
              <a:rPr lang="en-US" altLang="en-US" sz="1800" dirty="0" smtClean="0">
                <a:solidFill>
                  <a:srgbClr val="532B64"/>
                </a:solidFill>
              </a:rPr>
              <a:t>Children younger than 5 years of age</a:t>
            </a:r>
          </a:p>
          <a:p>
            <a:pPr lvl="2" eaLnBrk="1" hangingPunct="1">
              <a:lnSpc>
                <a:spcPct val="90000"/>
              </a:lnSpc>
            </a:pPr>
            <a:endParaRPr lang="en-US" altLang="en-US" sz="800" dirty="0" smtClean="0">
              <a:solidFill>
                <a:srgbClr val="532B64"/>
              </a:solidFill>
            </a:endParaRPr>
          </a:p>
          <a:p>
            <a:pPr lvl="2" eaLnBrk="1" hangingPunct="1">
              <a:lnSpc>
                <a:spcPct val="90000"/>
              </a:lnSpc>
            </a:pPr>
            <a:r>
              <a:rPr lang="en-US" altLang="en-US" sz="1800" dirty="0" smtClean="0">
                <a:solidFill>
                  <a:srgbClr val="532B64"/>
                </a:solidFill>
              </a:rPr>
              <a:t>Infants, children, and adolescents exposed to adults in high-risk groups</a:t>
            </a:r>
          </a:p>
        </p:txBody>
      </p:sp>
      <p:sp>
        <p:nvSpPr>
          <p:cNvPr id="32773" name="Rectangle 9"/>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32774" name="Rectangle 10"/>
          <p:cNvSpPr>
            <a:spLocks noGrp="1" noChangeArrowheads="1"/>
          </p:cNvSpPr>
          <p:nvPr>
            <p:ph type="title"/>
          </p:nvPr>
        </p:nvSpPr>
        <p:spPr>
          <a:xfrm>
            <a:off x="228600" y="76200"/>
            <a:ext cx="8915400" cy="1219200"/>
          </a:xfrm>
          <a:noFill/>
        </p:spPr>
        <p:txBody>
          <a:bodyPr/>
          <a:lstStyle/>
          <a:p>
            <a:pPr eaLnBrk="1" hangingPunct="1"/>
            <a:r>
              <a:rPr lang="en-US" altLang="en-US" dirty="0" smtClean="0">
                <a:solidFill>
                  <a:srgbClr val="532B64"/>
                </a:solidFill>
              </a:rPr>
              <a:t>Treatment of LTBI </a:t>
            </a:r>
            <a:br>
              <a:rPr lang="en-US" altLang="en-US" dirty="0" smtClean="0">
                <a:solidFill>
                  <a:srgbClr val="532B64"/>
                </a:solidFill>
              </a:rPr>
            </a:br>
            <a:r>
              <a:rPr lang="en-US" altLang="en-US" dirty="0" smtClean="0">
                <a:solidFill>
                  <a:srgbClr val="532B64"/>
                </a:solidFill>
              </a:rPr>
              <a:t>Study Question 4.3</a:t>
            </a:r>
          </a:p>
        </p:txBody>
      </p:sp>
    </p:spTree>
    <p:extLst>
      <p:ext uri="{BB962C8B-B14F-4D97-AF65-F5344CB8AC3E}">
        <p14:creationId xmlns:p14="http://schemas.microsoft.com/office/powerpoint/2010/main" val="480294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118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118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118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1187">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1187">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118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4813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B51A239-F568-4256-A3A2-C15A5F50EE64}" type="slidenum">
              <a:rPr lang="en-US" altLang="en-US" sz="2000" smtClean="0"/>
              <a:pPr>
                <a:spcBef>
                  <a:spcPct val="0"/>
                </a:spcBef>
                <a:buClrTx/>
                <a:buFontTx/>
                <a:buNone/>
              </a:pPr>
              <a:t>32</a:t>
            </a:fld>
            <a:endParaRPr lang="en-US" altLang="en-US" sz="2000" smtClean="0"/>
          </a:p>
        </p:txBody>
      </p:sp>
      <p:sp>
        <p:nvSpPr>
          <p:cNvPr id="226307" name="Rectangle 3"/>
          <p:cNvSpPr>
            <a:spLocks noGrp="1" noChangeArrowheads="1"/>
          </p:cNvSpPr>
          <p:nvPr>
            <p:ph type="body" idx="1"/>
          </p:nvPr>
        </p:nvSpPr>
        <p:spPr>
          <a:xfrm>
            <a:off x="457200" y="1371600"/>
            <a:ext cx="8229600" cy="4754563"/>
          </a:xfrm>
        </p:spPr>
        <p:txBody>
          <a:bodyPr/>
          <a:lstStyle/>
          <a:p>
            <a:pPr eaLnBrk="1" hangingPunct="1">
              <a:buFontTx/>
              <a:buNone/>
            </a:pPr>
            <a:r>
              <a:rPr lang="en-US" altLang="en-US" sz="2400" dirty="0" smtClean="0"/>
              <a:t>	</a:t>
            </a:r>
            <a:r>
              <a:rPr lang="en-US" altLang="en-US" sz="2800" dirty="0" smtClean="0"/>
              <a:t>List 4 regimens that are approved for the treatment of LTBI.</a:t>
            </a:r>
            <a:endParaRPr lang="en-US" altLang="en-US" sz="2400" i="1" dirty="0" smtClean="0"/>
          </a:p>
          <a:p>
            <a:pPr eaLnBrk="1" hangingPunct="1">
              <a:buFontTx/>
              <a:buNone/>
            </a:pPr>
            <a:endParaRPr lang="en-US" altLang="en-US" sz="2000" dirty="0" smtClean="0"/>
          </a:p>
          <a:p>
            <a:pPr lvl="2" eaLnBrk="1" hangingPunct="1"/>
            <a:r>
              <a:rPr lang="en-US" altLang="en-US" sz="2800" dirty="0" smtClean="0">
                <a:solidFill>
                  <a:srgbClr val="532B64"/>
                </a:solidFill>
              </a:rPr>
              <a:t>Isoniazid for 9 months</a:t>
            </a:r>
          </a:p>
          <a:p>
            <a:pPr lvl="2" eaLnBrk="1" hangingPunct="1"/>
            <a:endParaRPr lang="en-US" altLang="en-US" sz="2000" dirty="0" smtClean="0">
              <a:solidFill>
                <a:srgbClr val="532B64"/>
              </a:solidFill>
            </a:endParaRPr>
          </a:p>
          <a:p>
            <a:pPr lvl="2" eaLnBrk="1" hangingPunct="1"/>
            <a:r>
              <a:rPr lang="en-US" altLang="en-US" sz="2800" dirty="0" smtClean="0">
                <a:solidFill>
                  <a:srgbClr val="532B64"/>
                </a:solidFill>
              </a:rPr>
              <a:t>Isoniazid for 6 months</a:t>
            </a:r>
          </a:p>
          <a:p>
            <a:pPr lvl="2" eaLnBrk="1" hangingPunct="1"/>
            <a:endParaRPr lang="en-US" altLang="en-US" sz="2000" dirty="0" smtClean="0">
              <a:solidFill>
                <a:srgbClr val="532B64"/>
              </a:solidFill>
            </a:endParaRPr>
          </a:p>
          <a:p>
            <a:pPr lvl="2" eaLnBrk="1" hangingPunct="1"/>
            <a:r>
              <a:rPr lang="en-US" altLang="en-US" sz="2800" dirty="0" smtClean="0">
                <a:solidFill>
                  <a:srgbClr val="532B64"/>
                </a:solidFill>
              </a:rPr>
              <a:t>Isoniazid and rifapentine for 12, once-weekly doses (12-dose regimen)</a:t>
            </a:r>
          </a:p>
          <a:p>
            <a:pPr lvl="2" eaLnBrk="1" hangingPunct="1"/>
            <a:endParaRPr lang="en-US" altLang="en-US" sz="2000" dirty="0" smtClean="0">
              <a:solidFill>
                <a:srgbClr val="532B64"/>
              </a:solidFill>
            </a:endParaRPr>
          </a:p>
          <a:p>
            <a:pPr lvl="2" eaLnBrk="1" hangingPunct="1"/>
            <a:r>
              <a:rPr lang="en-US" altLang="en-US" sz="2800" dirty="0" smtClean="0">
                <a:solidFill>
                  <a:srgbClr val="532B64"/>
                </a:solidFill>
              </a:rPr>
              <a:t>Rifampin for 4 months</a:t>
            </a:r>
            <a:endParaRPr lang="en-US" altLang="en-US" dirty="0" smtClean="0">
              <a:solidFill>
                <a:srgbClr val="532B64"/>
              </a:solidFill>
            </a:endParaRPr>
          </a:p>
        </p:txBody>
      </p:sp>
      <p:sp>
        <p:nvSpPr>
          <p:cNvPr id="48133" name="Rectangle 6"/>
          <p:cNvSpPr>
            <a:spLocks noGrp="1" noChangeArrowheads="1"/>
          </p:cNvSpPr>
          <p:nvPr>
            <p:ph type="title"/>
          </p:nvPr>
        </p:nvSpPr>
        <p:spPr>
          <a:xfrm>
            <a:off x="427038" y="152400"/>
            <a:ext cx="8229600" cy="1219200"/>
          </a:xfrm>
          <a:noFill/>
        </p:spPr>
        <p:txBody>
          <a:bodyPr/>
          <a:lstStyle/>
          <a:p>
            <a:pPr eaLnBrk="1" hangingPunct="1"/>
            <a:r>
              <a:rPr lang="en-US" altLang="en-US" smtClean="0"/>
              <a:t>LTBI Treatment Regimens </a:t>
            </a:r>
            <a:br>
              <a:rPr lang="en-US" altLang="en-US" smtClean="0"/>
            </a:br>
            <a:r>
              <a:rPr lang="en-US" altLang="en-US" smtClean="0"/>
              <a:t>Study Question 4.4</a:t>
            </a:r>
          </a:p>
        </p:txBody>
      </p:sp>
      <p:sp>
        <p:nvSpPr>
          <p:cNvPr id="48134" name="Rectangle 8"/>
          <p:cNvSpPr>
            <a:spLocks noChangeArrowheads="1"/>
          </p:cNvSpPr>
          <p:nvPr/>
        </p:nvSpPr>
        <p:spPr bwMode="auto">
          <a:xfrm>
            <a:off x="381000" y="76200"/>
            <a:ext cx="8305800" cy="1219200"/>
          </a:xfrm>
          <a:prstGeom prst="rect">
            <a:avLst/>
          </a:prstGeom>
          <a:noFill/>
          <a:ln w="25400" algn="ctr">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63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30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630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63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A1A3DE8-0F4C-47B4-BC03-6B4DC7C7DA63}" type="slidenum">
              <a:rPr lang="en-US" altLang="en-US" sz="2000" smtClean="0"/>
              <a:pPr>
                <a:spcBef>
                  <a:spcPct val="0"/>
                </a:spcBef>
                <a:buClrTx/>
                <a:buFontTx/>
                <a:buNone/>
              </a:pPr>
              <a:t>33</a:t>
            </a:fld>
            <a:endParaRPr lang="en-US" altLang="en-US" sz="2000" smtClean="0"/>
          </a:p>
        </p:txBody>
      </p:sp>
      <p:sp>
        <p:nvSpPr>
          <p:cNvPr id="17411" name="Rectangle 2"/>
          <p:cNvSpPr>
            <a:spLocks noGrp="1" noChangeArrowheads="1"/>
          </p:cNvSpPr>
          <p:nvPr>
            <p:ph type="ctrTitle"/>
          </p:nvPr>
        </p:nvSpPr>
        <p:spPr>
          <a:xfrm>
            <a:off x="0" y="1295400"/>
            <a:ext cx="9067800" cy="3124200"/>
          </a:xfrm>
        </p:spPr>
        <p:txBody>
          <a:bodyPr/>
          <a:lstStyle/>
          <a:p>
            <a:pPr eaLnBrk="1" hangingPunct="1">
              <a:defRPr/>
            </a:pPr>
            <a:r>
              <a:rPr lang="en-US" dirty="0" smtClean="0">
                <a:solidFill>
                  <a:srgbClr val="532B64"/>
                </a:solidFill>
              </a:rPr>
              <a:t>Treatment of Latent TB Infection (LTBI)</a:t>
            </a:r>
            <a:r>
              <a:rPr lang="en-US" dirty="0" smtClean="0">
                <a:solidFill>
                  <a:schemeClr val="accent1">
                    <a:lumMod val="25000"/>
                  </a:schemeClr>
                </a:solidFill>
              </a:rPr>
              <a:t/>
            </a:r>
            <a:br>
              <a:rPr lang="en-US" dirty="0" smtClean="0">
                <a:solidFill>
                  <a:schemeClr val="accent1">
                    <a:lumMod val="25000"/>
                  </a:schemeClr>
                </a:solidFill>
              </a:rPr>
            </a:br>
            <a:r>
              <a:rPr lang="en-US" sz="1600" dirty="0" smtClean="0"/>
              <a:t/>
            </a:r>
            <a:br>
              <a:rPr lang="en-US" sz="1600" dirty="0" smtClean="0"/>
            </a:br>
            <a:r>
              <a:rPr lang="en-US" sz="4000" dirty="0" smtClean="0">
                <a:solidFill>
                  <a:srgbClr val="532B64"/>
                </a:solidFill>
              </a:rPr>
              <a:t>Special Considerations for </a:t>
            </a:r>
            <a:r>
              <a:rPr lang="en-US" sz="4000" dirty="0">
                <a:solidFill>
                  <a:srgbClr val="532B64"/>
                </a:solidFill>
              </a:rPr>
              <a:t>LTBI Treatment</a:t>
            </a:r>
            <a:endParaRPr lang="en-US" sz="4000" dirty="0" smtClean="0">
              <a:solidFill>
                <a:srgbClr val="532B64"/>
              </a:solidFill>
            </a:endParaRP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542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F6671A2-1A64-4CB8-9AD9-3FB71C2399E0}" type="slidenum">
              <a:rPr lang="en-US" altLang="en-US" sz="2000" smtClean="0"/>
              <a:pPr>
                <a:spcBef>
                  <a:spcPct val="0"/>
                </a:spcBef>
                <a:buClrTx/>
                <a:buFontTx/>
                <a:buNone/>
              </a:pPr>
              <a:t>34</a:t>
            </a:fld>
            <a:endParaRPr lang="en-US" altLang="en-US" sz="2000" smtClean="0"/>
          </a:p>
        </p:txBody>
      </p:sp>
      <p:sp>
        <p:nvSpPr>
          <p:cNvPr id="54276" name="Rectangle 8"/>
          <p:cNvSpPr>
            <a:spLocks noGrp="1" noChangeArrowheads="1"/>
          </p:cNvSpPr>
          <p:nvPr>
            <p:ph type="title"/>
          </p:nvPr>
        </p:nvSpPr>
        <p:spPr>
          <a:xfrm>
            <a:off x="0" y="152400"/>
            <a:ext cx="9144000" cy="1143000"/>
          </a:xfrm>
        </p:spPr>
        <p:txBody>
          <a:bodyPr/>
          <a:lstStyle/>
          <a:p>
            <a:pPr eaLnBrk="1" hangingPunct="1"/>
            <a:r>
              <a:rPr lang="en-US" altLang="en-US" smtClean="0"/>
              <a:t>Special Considerations for LTBI (1)</a:t>
            </a:r>
            <a:br>
              <a:rPr lang="en-US" altLang="en-US" smtClean="0"/>
            </a:br>
            <a:r>
              <a:rPr lang="en-US" altLang="en-US" sz="3200" smtClean="0"/>
              <a:t>Directly Observed Therapy (DOT)</a:t>
            </a:r>
          </a:p>
        </p:txBody>
      </p:sp>
      <p:sp>
        <p:nvSpPr>
          <p:cNvPr id="54277" name="Rectangle 9"/>
          <p:cNvSpPr>
            <a:spLocks noGrp="1" noChangeArrowheads="1"/>
          </p:cNvSpPr>
          <p:nvPr>
            <p:ph type="body" idx="1"/>
          </p:nvPr>
        </p:nvSpPr>
        <p:spPr>
          <a:xfrm>
            <a:off x="228600" y="1600200"/>
            <a:ext cx="8686800" cy="4724400"/>
          </a:xfrm>
        </p:spPr>
        <p:txBody>
          <a:bodyPr/>
          <a:lstStyle/>
          <a:p>
            <a:pPr eaLnBrk="1" hangingPunct="1"/>
            <a:r>
              <a:rPr lang="en-US" altLang="en-US" sz="2800" dirty="0" smtClean="0"/>
              <a:t>DOT is when a HCW or another designated person watches a patient swallow each dose of medication</a:t>
            </a:r>
          </a:p>
          <a:p>
            <a:pPr eaLnBrk="1" hangingPunct="1"/>
            <a:endParaRPr lang="en-US" altLang="en-US" sz="1600" dirty="0" smtClean="0"/>
          </a:p>
          <a:p>
            <a:pPr lvl="1" eaLnBrk="1" hangingPunct="1"/>
            <a:r>
              <a:rPr lang="en-US" altLang="en-US" dirty="0" smtClean="0"/>
              <a:t>Used to help patients adhere to treatment</a:t>
            </a:r>
          </a:p>
          <a:p>
            <a:pPr lvl="1" eaLnBrk="1" hangingPunct="1"/>
            <a:endParaRPr lang="en-US" altLang="en-US" sz="1600" dirty="0" smtClean="0"/>
          </a:p>
          <a:p>
            <a:pPr lvl="1" eaLnBrk="1" hangingPunct="1"/>
            <a:r>
              <a:rPr lang="en-US" altLang="en-US" dirty="0" smtClean="0"/>
              <a:t>Should be considered for people who are at high risk for TB or suspected to be non-adherent</a:t>
            </a:r>
          </a:p>
          <a:p>
            <a:pPr lvl="1" eaLnBrk="1" hangingPunct="1"/>
            <a:endParaRPr lang="en-US" altLang="en-US" sz="1600" dirty="0" smtClean="0"/>
          </a:p>
          <a:p>
            <a:pPr lvl="1" eaLnBrk="1" hangingPunct="1"/>
            <a:r>
              <a:rPr lang="en-US" altLang="en-US" dirty="0" smtClean="0"/>
              <a:t>Recommended for intermittent therapy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5632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C7197F8-1473-4BB2-B278-E5567CD88712}" type="slidenum">
              <a:rPr lang="en-US" altLang="en-US" sz="2000" smtClean="0"/>
              <a:pPr>
                <a:spcBef>
                  <a:spcPct val="0"/>
                </a:spcBef>
                <a:buClrTx/>
                <a:buFontTx/>
                <a:buNone/>
              </a:pPr>
              <a:t>35</a:t>
            </a:fld>
            <a:endParaRPr lang="en-US" altLang="en-US" sz="2000" smtClean="0"/>
          </a:p>
        </p:txBody>
      </p:sp>
      <p:sp>
        <p:nvSpPr>
          <p:cNvPr id="56324" name="Rectangle 2"/>
          <p:cNvSpPr>
            <a:spLocks noGrp="1" noChangeArrowheads="1"/>
          </p:cNvSpPr>
          <p:nvPr>
            <p:ph type="title"/>
          </p:nvPr>
        </p:nvSpPr>
        <p:spPr>
          <a:xfrm>
            <a:off x="0" y="76200"/>
            <a:ext cx="9144000" cy="1143000"/>
          </a:xfrm>
        </p:spPr>
        <p:txBody>
          <a:bodyPr/>
          <a:lstStyle/>
          <a:p>
            <a:pPr eaLnBrk="1" hangingPunct="1"/>
            <a:r>
              <a:rPr lang="en-US" altLang="en-US" smtClean="0"/>
              <a:t>Special Considerations for LTBI (2)</a:t>
            </a:r>
            <a:br>
              <a:rPr lang="en-US" altLang="en-US" smtClean="0"/>
            </a:br>
            <a:r>
              <a:rPr lang="en-US" altLang="en-US" sz="3200" smtClean="0"/>
              <a:t>Contacts</a:t>
            </a:r>
          </a:p>
        </p:txBody>
      </p:sp>
      <p:sp>
        <p:nvSpPr>
          <p:cNvPr id="56325" name="Rectangle 3"/>
          <p:cNvSpPr>
            <a:spLocks noGrp="1" noChangeArrowheads="1"/>
          </p:cNvSpPr>
          <p:nvPr>
            <p:ph type="body" idx="1"/>
          </p:nvPr>
        </p:nvSpPr>
        <p:spPr>
          <a:xfrm>
            <a:off x="152400" y="1143000"/>
            <a:ext cx="8915400" cy="5334000"/>
          </a:xfrm>
        </p:spPr>
        <p:txBody>
          <a:bodyPr/>
          <a:lstStyle/>
          <a:p>
            <a:pPr eaLnBrk="1" hangingPunct="1"/>
            <a:r>
              <a:rPr lang="en-US" altLang="en-US" sz="2800" dirty="0" smtClean="0"/>
              <a:t>Contacts are people who have been exposed to someone with infectious TB disease</a:t>
            </a:r>
            <a:endParaRPr lang="en-US" altLang="en-US" sz="1200" dirty="0" smtClean="0"/>
          </a:p>
          <a:p>
            <a:pPr eaLnBrk="1" hangingPunct="1">
              <a:buFontTx/>
              <a:buNone/>
            </a:pPr>
            <a:endParaRPr lang="en-US" altLang="en-US" sz="1200" dirty="0" smtClean="0"/>
          </a:p>
          <a:p>
            <a:pPr eaLnBrk="1" hangingPunct="1"/>
            <a:r>
              <a:rPr lang="en-US" altLang="en-US" sz="2800" dirty="0" smtClean="0"/>
              <a:t>Contacts should be quickly identified, located, and assessed for LTBI and TB disease</a:t>
            </a:r>
            <a:endParaRPr lang="en-US" altLang="en-US" sz="1200" dirty="0" smtClean="0"/>
          </a:p>
          <a:p>
            <a:pPr lvl="1" eaLnBrk="1" hangingPunct="1"/>
            <a:endParaRPr lang="en-US" altLang="en-US" sz="1200" dirty="0" smtClean="0"/>
          </a:p>
          <a:p>
            <a:pPr lvl="1" eaLnBrk="1" hangingPunct="1"/>
            <a:r>
              <a:rPr lang="en-US" altLang="en-US" dirty="0" smtClean="0"/>
              <a:t>If TST or IGRA result is positive, contacts should be given high priority for LTBI treatment (once TB disease is ruled out)</a:t>
            </a:r>
            <a:endParaRPr lang="en-US" altLang="en-US" sz="1400" dirty="0" smtClean="0"/>
          </a:p>
          <a:p>
            <a:pPr lvl="1" eaLnBrk="1" hangingPunct="1"/>
            <a:endParaRPr lang="en-US" altLang="en-US" sz="1200" dirty="0" smtClean="0"/>
          </a:p>
          <a:p>
            <a:pPr lvl="1" eaLnBrk="1" hangingPunct="1"/>
            <a:r>
              <a:rPr lang="en-US" altLang="en-US" dirty="0" smtClean="0"/>
              <a:t>If TST or IGRA result is negative, contacts should be retested in 8 to 10 weeks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624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A19ED3D-7A2B-4C37-9ADC-11DB2E74D5A4}" type="slidenum">
              <a:rPr lang="en-US" altLang="en-US" sz="2000" smtClean="0"/>
              <a:pPr>
                <a:spcBef>
                  <a:spcPct val="0"/>
                </a:spcBef>
                <a:buClrTx/>
                <a:buFontTx/>
                <a:buNone/>
              </a:pPr>
              <a:t>36</a:t>
            </a:fld>
            <a:endParaRPr lang="en-US" altLang="en-US" sz="2000" smtClean="0"/>
          </a:p>
        </p:txBody>
      </p:sp>
      <p:sp>
        <p:nvSpPr>
          <p:cNvPr id="62468" name="Rectangle 3"/>
          <p:cNvSpPr>
            <a:spLocks noGrp="1" noChangeArrowheads="1"/>
          </p:cNvSpPr>
          <p:nvPr>
            <p:ph type="body" idx="1"/>
          </p:nvPr>
        </p:nvSpPr>
        <p:spPr>
          <a:xfrm>
            <a:off x="304800" y="1295400"/>
            <a:ext cx="8534400" cy="5105400"/>
          </a:xfrm>
        </p:spPr>
        <p:txBody>
          <a:bodyPr/>
          <a:lstStyle/>
          <a:p>
            <a:pPr eaLnBrk="1" hangingPunct="1"/>
            <a:r>
              <a:rPr lang="en-US" altLang="en-US" sz="2800" smtClean="0"/>
              <a:t>In general, contacts with positive test result and a </a:t>
            </a:r>
            <a:r>
              <a:rPr lang="en-US" altLang="en-US" sz="2800" u="sng" smtClean="0"/>
              <a:t>documented history</a:t>
            </a:r>
            <a:r>
              <a:rPr lang="en-US" altLang="en-US" sz="2800" smtClean="0"/>
              <a:t> of completion of LTBI treatment do not need to be retreated</a:t>
            </a:r>
          </a:p>
          <a:p>
            <a:pPr eaLnBrk="1" hangingPunct="1"/>
            <a:endParaRPr lang="en-US" altLang="en-US" sz="2800" smtClean="0"/>
          </a:p>
          <a:p>
            <a:pPr eaLnBrk="1" hangingPunct="1"/>
            <a:r>
              <a:rPr lang="en-US" altLang="en-US" sz="2800" smtClean="0"/>
              <a:t>However, retreatment may be necessary for persons at high risk of:</a:t>
            </a:r>
          </a:p>
          <a:p>
            <a:pPr eaLnBrk="1" hangingPunct="1"/>
            <a:endParaRPr lang="en-US" altLang="en-US" sz="2000" smtClean="0"/>
          </a:p>
          <a:p>
            <a:pPr lvl="1" eaLnBrk="1" hangingPunct="1"/>
            <a:r>
              <a:rPr lang="en-US" altLang="en-US" smtClean="0"/>
              <a:t>Becoming re-infected</a:t>
            </a:r>
          </a:p>
          <a:p>
            <a:pPr lvl="1" eaLnBrk="1" hangingPunct="1"/>
            <a:endParaRPr lang="en-US" altLang="en-US" smtClean="0"/>
          </a:p>
          <a:p>
            <a:pPr lvl="1" eaLnBrk="1" hangingPunct="1"/>
            <a:r>
              <a:rPr lang="en-US" altLang="en-US" smtClean="0"/>
              <a:t>Progressing to TB disease</a:t>
            </a:r>
          </a:p>
        </p:txBody>
      </p:sp>
      <p:sp>
        <p:nvSpPr>
          <p:cNvPr id="62469" name="Rectangle 4"/>
          <p:cNvSpPr>
            <a:spLocks noGrp="1" noChangeArrowheads="1"/>
          </p:cNvSpPr>
          <p:nvPr>
            <p:ph type="title"/>
          </p:nvPr>
        </p:nvSpPr>
        <p:spPr>
          <a:xfrm>
            <a:off x="0" y="0"/>
            <a:ext cx="9144000" cy="1143000"/>
          </a:xfrm>
          <a:noFill/>
        </p:spPr>
        <p:txBody>
          <a:bodyPr/>
          <a:lstStyle/>
          <a:p>
            <a:pPr eaLnBrk="1" hangingPunct="1"/>
            <a:r>
              <a:rPr lang="en-US" altLang="en-US" dirty="0" smtClean="0"/>
              <a:t>Special Considerations for LTBI (3)</a:t>
            </a:r>
            <a:br>
              <a:rPr lang="en-US" altLang="en-US" dirty="0" smtClean="0"/>
            </a:br>
            <a:r>
              <a:rPr lang="en-US" altLang="en-US" sz="3200" dirty="0" smtClean="0"/>
              <a:t>Contacts</a:t>
            </a:r>
          </a:p>
        </p:txBody>
      </p:sp>
    </p:spTree>
    <p:extLst>
      <p:ext uri="{BB962C8B-B14F-4D97-AF65-F5344CB8AC3E}">
        <p14:creationId xmlns:p14="http://schemas.microsoft.com/office/powerpoint/2010/main" val="574774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583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869F8B9-D1AA-4C71-B2E7-1BDDD8703E15}" type="slidenum">
              <a:rPr lang="en-US" altLang="en-US" sz="2000" smtClean="0"/>
              <a:pPr>
                <a:spcBef>
                  <a:spcPct val="0"/>
                </a:spcBef>
                <a:buClrTx/>
                <a:buFontTx/>
                <a:buNone/>
              </a:pPr>
              <a:t>37</a:t>
            </a:fld>
            <a:endParaRPr lang="en-US" altLang="en-US" sz="2000" smtClean="0"/>
          </a:p>
        </p:txBody>
      </p:sp>
      <p:sp>
        <p:nvSpPr>
          <p:cNvPr id="58372" name="Rectangle 2"/>
          <p:cNvSpPr>
            <a:spLocks noGrp="1" noChangeArrowheads="1"/>
          </p:cNvSpPr>
          <p:nvPr>
            <p:ph type="title"/>
          </p:nvPr>
        </p:nvSpPr>
        <p:spPr>
          <a:xfrm>
            <a:off x="0" y="-152400"/>
            <a:ext cx="9144000" cy="1600200"/>
          </a:xfrm>
        </p:spPr>
        <p:txBody>
          <a:bodyPr/>
          <a:lstStyle/>
          <a:p>
            <a:pPr eaLnBrk="1" hangingPunct="1"/>
            <a:r>
              <a:rPr lang="en-US" altLang="en-US" dirty="0" smtClean="0"/>
              <a:t>Special Considerations for LTBI (4)</a:t>
            </a:r>
            <a:br>
              <a:rPr lang="en-US" altLang="en-US" dirty="0" smtClean="0"/>
            </a:br>
            <a:r>
              <a:rPr lang="en-US" altLang="en-US" sz="2800" dirty="0" smtClean="0"/>
              <a:t>Contacts at High Risk for Rapid </a:t>
            </a:r>
            <a:r>
              <a:rPr lang="en-US" altLang="en-US" sz="2800" dirty="0"/>
              <a:t>D</a:t>
            </a:r>
            <a:r>
              <a:rPr lang="en-US" altLang="en-US" sz="2800" dirty="0" smtClean="0"/>
              <a:t>evelopment of       TB Disease</a:t>
            </a:r>
          </a:p>
        </p:txBody>
      </p:sp>
      <p:sp>
        <p:nvSpPr>
          <p:cNvPr id="58373" name="Rectangle 3"/>
          <p:cNvSpPr>
            <a:spLocks noGrp="1" noChangeArrowheads="1"/>
          </p:cNvSpPr>
          <p:nvPr>
            <p:ph type="body" idx="1"/>
          </p:nvPr>
        </p:nvSpPr>
        <p:spPr>
          <a:xfrm>
            <a:off x="76200" y="1447800"/>
            <a:ext cx="8991600" cy="4924425"/>
          </a:xfrm>
        </p:spPr>
        <p:txBody>
          <a:bodyPr/>
          <a:lstStyle/>
          <a:p>
            <a:pPr eaLnBrk="1" hangingPunct="1"/>
            <a:r>
              <a:rPr lang="en-US" altLang="en-US" sz="2600" dirty="0" smtClean="0"/>
              <a:t>Some contacts may be started on LTBI treatment even if their test result is negative, and </a:t>
            </a:r>
            <a:r>
              <a:rPr lang="en-US" altLang="en-US" sz="2600" u="sng" dirty="0" smtClean="0"/>
              <a:t>less than 8 to 10 weeks</a:t>
            </a:r>
            <a:r>
              <a:rPr lang="en-US" altLang="en-US" sz="2600" dirty="0" smtClean="0"/>
              <a:t> have passed since last exposure to TB; this includes:</a:t>
            </a:r>
          </a:p>
          <a:p>
            <a:pPr eaLnBrk="1" hangingPunct="1"/>
            <a:endParaRPr lang="en-US" altLang="en-US" sz="1000" dirty="0" smtClean="0"/>
          </a:p>
          <a:p>
            <a:pPr lvl="1" eaLnBrk="1" hangingPunct="1"/>
            <a:r>
              <a:rPr lang="en-US" altLang="en-US" sz="2600" dirty="0" smtClean="0"/>
              <a:t>Children younger than 5 years of age</a:t>
            </a:r>
          </a:p>
          <a:p>
            <a:pPr lvl="1" eaLnBrk="1" hangingPunct="1"/>
            <a:endParaRPr lang="en-US" altLang="en-US" sz="1000" dirty="0" smtClean="0"/>
          </a:p>
          <a:p>
            <a:pPr lvl="1" eaLnBrk="1" hangingPunct="1"/>
            <a:r>
              <a:rPr lang="en-US" altLang="en-US" sz="2600" dirty="0" smtClean="0"/>
              <a:t>People living with HIV</a:t>
            </a:r>
          </a:p>
          <a:p>
            <a:pPr eaLnBrk="1" hangingPunct="1"/>
            <a:endParaRPr lang="en-US" altLang="en-US" sz="1000" dirty="0" smtClean="0"/>
          </a:p>
          <a:p>
            <a:pPr eaLnBrk="1" hangingPunct="1"/>
            <a:r>
              <a:rPr lang="en-US" altLang="en-US" sz="2600" dirty="0" smtClean="0"/>
              <a:t>Expert </a:t>
            </a:r>
            <a:r>
              <a:rPr lang="en-US" altLang="en-US" sz="2600" dirty="0"/>
              <a:t>consultation should be sought to determine if contacts with immunocompromised </a:t>
            </a:r>
            <a:r>
              <a:rPr lang="en-US" altLang="en-US" sz="2600" dirty="0" smtClean="0"/>
              <a:t>states </a:t>
            </a:r>
            <a:r>
              <a:rPr lang="en-US" altLang="en-US" sz="2600" dirty="0"/>
              <a:t>other than HIV </a:t>
            </a:r>
            <a:r>
              <a:rPr lang="en-US" altLang="en-US" sz="2600" dirty="0" smtClean="0"/>
              <a:t>infection </a:t>
            </a:r>
            <a:r>
              <a:rPr lang="en-US" sz="2600" dirty="0"/>
              <a:t>could benefit from treatment even if they have a negative TST or IGRA </a:t>
            </a:r>
            <a:r>
              <a:rPr lang="en-US" sz="2600" dirty="0" smtClean="0"/>
              <a:t>result</a:t>
            </a:r>
            <a:endParaRPr lang="en-US" altLang="en-US" sz="26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6041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87C151B-0FCB-4F6D-9949-C7D24BE73977}" type="slidenum">
              <a:rPr lang="en-US" altLang="en-US" sz="2000" smtClean="0"/>
              <a:pPr>
                <a:spcBef>
                  <a:spcPct val="0"/>
                </a:spcBef>
                <a:buClrTx/>
                <a:buFontTx/>
                <a:buNone/>
              </a:pPr>
              <a:t>38</a:t>
            </a:fld>
            <a:endParaRPr lang="en-US" altLang="en-US" sz="2000" smtClean="0"/>
          </a:p>
        </p:txBody>
      </p:sp>
      <p:sp>
        <p:nvSpPr>
          <p:cNvPr id="60421" name="Rectangle 3"/>
          <p:cNvSpPr>
            <a:spLocks noGrp="1" noChangeArrowheads="1"/>
          </p:cNvSpPr>
          <p:nvPr>
            <p:ph type="body" idx="1"/>
          </p:nvPr>
        </p:nvSpPr>
        <p:spPr>
          <a:xfrm>
            <a:off x="76200" y="1447800"/>
            <a:ext cx="8991600" cy="4953000"/>
          </a:xfrm>
        </p:spPr>
        <p:txBody>
          <a:bodyPr/>
          <a:lstStyle/>
          <a:p>
            <a:pPr eaLnBrk="1" hangingPunct="1"/>
            <a:r>
              <a:rPr lang="en-US" altLang="en-US" sz="2800" dirty="0" smtClean="0"/>
              <a:t>Once active TB disease is ruled out, contacts at high risk for TB disease should:</a:t>
            </a:r>
          </a:p>
          <a:p>
            <a:pPr eaLnBrk="1" hangingPunct="1"/>
            <a:endParaRPr lang="en-US" altLang="en-US" sz="1400" dirty="0" smtClean="0"/>
          </a:p>
          <a:p>
            <a:pPr lvl="1" eaLnBrk="1" hangingPunct="1"/>
            <a:r>
              <a:rPr lang="en-US" altLang="en-US" sz="2600" dirty="0" smtClean="0"/>
              <a:t>Start LTBI treatment</a:t>
            </a:r>
            <a:endParaRPr lang="en-US" altLang="en-US" sz="1400" dirty="0" smtClean="0"/>
          </a:p>
          <a:p>
            <a:pPr lvl="1" eaLnBrk="1" hangingPunct="1"/>
            <a:endParaRPr lang="en-US" altLang="en-US" sz="1400" dirty="0" smtClean="0"/>
          </a:p>
          <a:p>
            <a:pPr lvl="1" eaLnBrk="1" hangingPunct="1"/>
            <a:r>
              <a:rPr lang="en-US" altLang="en-US" sz="2600" dirty="0" smtClean="0"/>
              <a:t>Be retested 8 to 10 weeks after last exposure to TB</a:t>
            </a:r>
            <a:endParaRPr lang="en-US" altLang="en-US" sz="1400" dirty="0" smtClean="0"/>
          </a:p>
          <a:p>
            <a:pPr lvl="2" eaLnBrk="1" hangingPunct="1"/>
            <a:r>
              <a:rPr lang="en-US" altLang="en-US" sz="2600" dirty="0" smtClean="0"/>
              <a:t>If negative test result: stop LTBI treatment</a:t>
            </a:r>
          </a:p>
          <a:p>
            <a:pPr lvl="2" eaLnBrk="1" hangingPunct="1"/>
            <a:r>
              <a:rPr lang="en-US" altLang="en-US" sz="2600" dirty="0" smtClean="0"/>
              <a:t>If positive test result: continue LTBI treatment</a:t>
            </a:r>
          </a:p>
          <a:p>
            <a:pPr lvl="1" eaLnBrk="1" hangingPunct="1"/>
            <a:endParaRPr lang="en-US" altLang="en-US" sz="1400" dirty="0" smtClean="0"/>
          </a:p>
          <a:p>
            <a:pPr eaLnBrk="1" hangingPunct="1"/>
            <a:r>
              <a:rPr lang="en-US" altLang="en-US" sz="2800" dirty="0" smtClean="0"/>
              <a:t>Contacts living with HIV may be given full course of LTBI treatment even if their second TST or IGRA result is negative</a:t>
            </a:r>
          </a:p>
        </p:txBody>
      </p:sp>
      <p:sp>
        <p:nvSpPr>
          <p:cNvPr id="7" name="Rectangle 2"/>
          <p:cNvSpPr>
            <a:spLocks noGrp="1" noChangeArrowheads="1"/>
          </p:cNvSpPr>
          <p:nvPr>
            <p:ph type="title"/>
          </p:nvPr>
        </p:nvSpPr>
        <p:spPr>
          <a:xfrm>
            <a:off x="0" y="-76200"/>
            <a:ext cx="9144000" cy="1600200"/>
          </a:xfrm>
        </p:spPr>
        <p:txBody>
          <a:bodyPr/>
          <a:lstStyle/>
          <a:p>
            <a:pPr eaLnBrk="1" hangingPunct="1"/>
            <a:r>
              <a:rPr lang="en-US" altLang="en-US" dirty="0" smtClean="0"/>
              <a:t>Special Considerations for LTBI (5)</a:t>
            </a:r>
            <a:br>
              <a:rPr lang="en-US" altLang="en-US" dirty="0" smtClean="0"/>
            </a:br>
            <a:r>
              <a:rPr lang="en-US" altLang="en-US" sz="2800" dirty="0" smtClean="0"/>
              <a:t>Contacts at High Risk for Rapid </a:t>
            </a:r>
            <a:r>
              <a:rPr lang="en-US" altLang="en-US" sz="2800" dirty="0"/>
              <a:t>D</a:t>
            </a:r>
            <a:r>
              <a:rPr lang="en-US" altLang="en-US" sz="2800" dirty="0" smtClean="0"/>
              <a:t>evelopment of       TB Disease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6451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96D4D56-60D2-4DC2-954F-D57DF9AF663A}" type="slidenum">
              <a:rPr lang="en-US" altLang="en-US" sz="2000" smtClean="0"/>
              <a:pPr>
                <a:spcBef>
                  <a:spcPct val="0"/>
                </a:spcBef>
                <a:buClrTx/>
                <a:buFontTx/>
                <a:buNone/>
              </a:pPr>
              <a:t>39</a:t>
            </a:fld>
            <a:endParaRPr lang="en-US" altLang="en-US" sz="2000" smtClean="0"/>
          </a:p>
        </p:txBody>
      </p:sp>
      <p:sp>
        <p:nvSpPr>
          <p:cNvPr id="64516" name="Rectangle 2"/>
          <p:cNvSpPr>
            <a:spLocks noGrp="1" noChangeArrowheads="1"/>
          </p:cNvSpPr>
          <p:nvPr>
            <p:ph type="title"/>
          </p:nvPr>
        </p:nvSpPr>
        <p:spPr>
          <a:xfrm>
            <a:off x="0" y="152400"/>
            <a:ext cx="9144000" cy="1143000"/>
          </a:xfrm>
        </p:spPr>
        <p:txBody>
          <a:bodyPr/>
          <a:lstStyle/>
          <a:p>
            <a:pPr eaLnBrk="1" hangingPunct="1"/>
            <a:r>
              <a:rPr lang="en-US" altLang="en-US" smtClean="0"/>
              <a:t>Special Considerations for LTBI (6)</a:t>
            </a:r>
            <a:r>
              <a:rPr lang="en-US" altLang="en-US" sz="3600" smtClean="0"/>
              <a:t/>
            </a:r>
            <a:br>
              <a:rPr lang="en-US" altLang="en-US" sz="3600" smtClean="0"/>
            </a:br>
            <a:r>
              <a:rPr lang="en-US" altLang="en-US" sz="3200" smtClean="0"/>
              <a:t>Infants and Children</a:t>
            </a:r>
          </a:p>
        </p:txBody>
      </p:sp>
      <p:sp>
        <p:nvSpPr>
          <p:cNvPr id="64517" name="Rectangle 3"/>
          <p:cNvSpPr>
            <a:spLocks noGrp="1" noChangeArrowheads="1"/>
          </p:cNvSpPr>
          <p:nvPr>
            <p:ph type="body" idx="1"/>
          </p:nvPr>
        </p:nvSpPr>
        <p:spPr>
          <a:xfrm>
            <a:off x="152400" y="1371600"/>
            <a:ext cx="8686800" cy="5181600"/>
          </a:xfrm>
        </p:spPr>
        <p:txBody>
          <a:bodyPr/>
          <a:lstStyle/>
          <a:p>
            <a:pPr eaLnBrk="1" hangingPunct="1">
              <a:lnSpc>
                <a:spcPct val="90000"/>
              </a:lnSpc>
            </a:pPr>
            <a:r>
              <a:rPr lang="en-US" altLang="en-US" sz="2800" dirty="0" smtClean="0"/>
              <a:t>Infants and children are more likely to develop life-threatening forms of TB disease</a:t>
            </a:r>
          </a:p>
          <a:p>
            <a:pPr eaLnBrk="1" hangingPunct="1">
              <a:lnSpc>
                <a:spcPct val="90000"/>
              </a:lnSpc>
              <a:buFontTx/>
              <a:buNone/>
            </a:pPr>
            <a:endParaRPr lang="en-US" altLang="en-US" sz="1800" dirty="0" smtClean="0"/>
          </a:p>
          <a:p>
            <a:pPr eaLnBrk="1" hangingPunct="1">
              <a:lnSpc>
                <a:spcPct val="90000"/>
              </a:lnSpc>
            </a:pPr>
            <a:r>
              <a:rPr lang="en-US" altLang="en-US" sz="2800" dirty="0" smtClean="0"/>
              <a:t>Children younger than 5 years of age who have been exposed to TB should start taking LTBI treatment even if they have a negative TST or IGRA result because they:</a:t>
            </a:r>
          </a:p>
          <a:p>
            <a:pPr eaLnBrk="1" hangingPunct="1">
              <a:lnSpc>
                <a:spcPct val="90000"/>
              </a:lnSpc>
            </a:pPr>
            <a:endParaRPr lang="en-US" altLang="en-US" sz="1800" dirty="0" smtClean="0"/>
          </a:p>
          <a:p>
            <a:pPr lvl="1" eaLnBrk="1" hangingPunct="1">
              <a:lnSpc>
                <a:spcPct val="90000"/>
              </a:lnSpc>
            </a:pPr>
            <a:r>
              <a:rPr lang="en-US" altLang="en-US" dirty="0" smtClean="0"/>
              <a:t>Are at high risk for rapidly developing TB disease</a:t>
            </a:r>
            <a:endParaRPr lang="en-US" altLang="en-US" sz="2400" dirty="0" smtClean="0"/>
          </a:p>
          <a:p>
            <a:pPr lvl="1" eaLnBrk="1" hangingPunct="1">
              <a:lnSpc>
                <a:spcPct val="90000"/>
              </a:lnSpc>
              <a:buFontTx/>
              <a:buNone/>
            </a:pPr>
            <a:endParaRPr lang="en-US" altLang="en-US" sz="2400" dirty="0" smtClean="0"/>
          </a:p>
          <a:p>
            <a:pPr lvl="1" eaLnBrk="1" hangingPunct="1">
              <a:lnSpc>
                <a:spcPct val="90000"/>
              </a:lnSpc>
            </a:pPr>
            <a:r>
              <a:rPr lang="en-US" altLang="en-US" dirty="0" smtClean="0"/>
              <a:t>May have a false-negative TST reaction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8600" y="914400"/>
            <a:ext cx="8686800" cy="5410200"/>
          </a:xfrm>
        </p:spPr>
        <p:txBody>
          <a:bodyPr/>
          <a:lstStyle/>
          <a:p>
            <a:pPr eaLnBrk="1" hangingPunct="1"/>
            <a:r>
              <a:rPr lang="en-US" altLang="en-US" sz="2800" dirty="0" smtClean="0"/>
              <a:t>Treatment of TB Disease (cont.)</a:t>
            </a:r>
          </a:p>
          <a:p>
            <a:pPr eaLnBrk="1" hangingPunct="1"/>
            <a:endParaRPr lang="en-US" altLang="en-US" sz="1200" dirty="0" smtClean="0"/>
          </a:p>
          <a:p>
            <a:pPr lvl="1" eaLnBrk="1" hangingPunct="1"/>
            <a:r>
              <a:rPr lang="en-US" altLang="en-US" dirty="0" smtClean="0"/>
              <a:t>Special Considerations and Alternative Treatment Regimens</a:t>
            </a:r>
          </a:p>
          <a:p>
            <a:pPr lvl="1" eaLnBrk="1" hangingPunct="1"/>
            <a:endParaRPr lang="en-US" altLang="en-US" sz="1200" dirty="0" smtClean="0"/>
          </a:p>
          <a:p>
            <a:pPr lvl="1" eaLnBrk="1" hangingPunct="1"/>
            <a:r>
              <a:rPr lang="en-US" altLang="en-US" dirty="0" smtClean="0"/>
              <a:t>Treatment and Monitoring Plan and Adverse Reactions</a:t>
            </a:r>
          </a:p>
          <a:p>
            <a:pPr lvl="1" eaLnBrk="1" hangingPunct="1"/>
            <a:endParaRPr lang="en-US" altLang="en-US" sz="1200" dirty="0" smtClean="0"/>
          </a:p>
          <a:p>
            <a:pPr lvl="1" eaLnBrk="1" hangingPunct="1"/>
            <a:r>
              <a:rPr lang="en-US" altLang="en-US" dirty="0" smtClean="0"/>
              <a:t>Adherence and Evaluating Patients’ Response to Treatment</a:t>
            </a:r>
          </a:p>
          <a:p>
            <a:pPr lvl="1" eaLnBrk="1" hangingPunct="1"/>
            <a:endParaRPr lang="en-US" altLang="en-US" sz="1200" dirty="0" smtClean="0"/>
          </a:p>
          <a:p>
            <a:pPr lvl="1" eaLnBrk="1" hangingPunct="1"/>
            <a:r>
              <a:rPr lang="en-US" altLang="en-US" dirty="0" smtClean="0"/>
              <a:t>Role of Public Health Workers</a:t>
            </a:r>
          </a:p>
          <a:p>
            <a:pPr lvl="1" eaLnBrk="1" hangingPunct="1"/>
            <a:endParaRPr lang="en-US" altLang="en-US" sz="1200" dirty="0" smtClean="0"/>
          </a:p>
          <a:p>
            <a:pPr eaLnBrk="1" hangingPunct="1"/>
            <a:r>
              <a:rPr lang="en-US" altLang="en-US" sz="2800" dirty="0" smtClean="0"/>
              <a:t>Case Studies</a:t>
            </a:r>
          </a:p>
          <a:p>
            <a:endParaRPr lang="en-US" altLang="en-US" dirty="0" smtClean="0"/>
          </a:p>
        </p:txBody>
      </p:sp>
      <p:sp>
        <p:nvSpPr>
          <p:cNvPr id="1229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B9EBFF5-EE56-4C6C-A7A7-9FC22933C745}" type="slidenum">
              <a:rPr lang="en-US" altLang="en-US" sz="2000" smtClean="0"/>
              <a:pPr>
                <a:spcBef>
                  <a:spcPct val="0"/>
                </a:spcBef>
                <a:buClrTx/>
                <a:buFontTx/>
                <a:buNone/>
              </a:pPr>
              <a:t>4</a:t>
            </a:fld>
            <a:endParaRPr lang="en-US" altLang="en-US" sz="2000" smtClean="0"/>
          </a:p>
        </p:txBody>
      </p:sp>
      <p:sp>
        <p:nvSpPr>
          <p:cNvPr id="12293" name="Rectangle 5"/>
          <p:cNvSpPr>
            <a:spLocks noGrp="1" noChangeArrowheads="1"/>
          </p:cNvSpPr>
          <p:nvPr>
            <p:ph type="title"/>
          </p:nvPr>
        </p:nvSpPr>
        <p:spPr>
          <a:xfrm>
            <a:off x="381000" y="76200"/>
            <a:ext cx="8534400" cy="685800"/>
          </a:xfrm>
          <a:noFill/>
        </p:spPr>
        <p:txBody>
          <a:bodyPr/>
          <a:lstStyle/>
          <a:p>
            <a:pPr eaLnBrk="1" hangingPunct="1"/>
            <a:r>
              <a:rPr lang="en-US" altLang="en-US" smtClean="0"/>
              <a:t>Module 4:  Overview (cont.)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6656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E4AEB62-FC9C-4B53-A64A-A67AC34BB2EE}" type="slidenum">
              <a:rPr lang="en-US" altLang="en-US" sz="2000" smtClean="0"/>
              <a:pPr>
                <a:spcBef>
                  <a:spcPct val="0"/>
                </a:spcBef>
                <a:buClrTx/>
                <a:buFontTx/>
                <a:buNone/>
              </a:pPr>
              <a:t>40</a:t>
            </a:fld>
            <a:endParaRPr lang="en-US" altLang="en-US" sz="2000" smtClean="0"/>
          </a:p>
        </p:txBody>
      </p:sp>
      <p:sp>
        <p:nvSpPr>
          <p:cNvPr id="66564" name="Rectangle 2"/>
          <p:cNvSpPr>
            <a:spLocks noGrp="1" noChangeArrowheads="1"/>
          </p:cNvSpPr>
          <p:nvPr>
            <p:ph type="title"/>
          </p:nvPr>
        </p:nvSpPr>
        <p:spPr>
          <a:xfrm>
            <a:off x="0" y="152400"/>
            <a:ext cx="9144000" cy="1143000"/>
          </a:xfrm>
        </p:spPr>
        <p:txBody>
          <a:bodyPr/>
          <a:lstStyle/>
          <a:p>
            <a:pPr eaLnBrk="1" hangingPunct="1"/>
            <a:r>
              <a:rPr lang="en-US" altLang="en-US" smtClean="0"/>
              <a:t>Special Considerations for LTBI (7)</a:t>
            </a:r>
            <a:br>
              <a:rPr lang="en-US" altLang="en-US" smtClean="0"/>
            </a:br>
            <a:r>
              <a:rPr lang="en-US" altLang="en-US" sz="3200" smtClean="0"/>
              <a:t>Infants and Children </a:t>
            </a:r>
          </a:p>
        </p:txBody>
      </p:sp>
      <p:sp>
        <p:nvSpPr>
          <p:cNvPr id="66565" name="Rectangle 3"/>
          <p:cNvSpPr>
            <a:spLocks noGrp="1" noChangeArrowheads="1"/>
          </p:cNvSpPr>
          <p:nvPr>
            <p:ph type="body" idx="1"/>
          </p:nvPr>
        </p:nvSpPr>
        <p:spPr>
          <a:xfrm>
            <a:off x="228600" y="1371600"/>
            <a:ext cx="8915400" cy="5029200"/>
          </a:xfrm>
        </p:spPr>
        <p:txBody>
          <a:bodyPr/>
          <a:lstStyle/>
          <a:p>
            <a:pPr eaLnBrk="1" hangingPunct="1">
              <a:lnSpc>
                <a:spcPct val="90000"/>
              </a:lnSpc>
            </a:pPr>
            <a:r>
              <a:rPr lang="en-US" altLang="en-US" sz="2400" dirty="0" smtClean="0"/>
              <a:t>Infants and children should be retested 8 to 10 weeks after last exposure</a:t>
            </a:r>
          </a:p>
          <a:p>
            <a:pPr eaLnBrk="1" hangingPunct="1">
              <a:lnSpc>
                <a:spcPct val="90000"/>
              </a:lnSpc>
            </a:pPr>
            <a:endParaRPr lang="en-US" altLang="en-US" sz="1000" dirty="0" smtClean="0"/>
          </a:p>
          <a:p>
            <a:pPr eaLnBrk="1" hangingPunct="1">
              <a:lnSpc>
                <a:spcPct val="90000"/>
              </a:lnSpc>
            </a:pPr>
            <a:r>
              <a:rPr lang="en-US" altLang="en-US" sz="2400" dirty="0" smtClean="0"/>
              <a:t>LTBI treatment can be stopped if ALL of the following conditions are met:</a:t>
            </a:r>
          </a:p>
          <a:p>
            <a:pPr eaLnBrk="1" hangingPunct="1">
              <a:lnSpc>
                <a:spcPct val="90000"/>
              </a:lnSpc>
            </a:pPr>
            <a:endParaRPr lang="en-US" altLang="en-US" sz="1000" dirty="0" smtClean="0"/>
          </a:p>
          <a:p>
            <a:pPr lvl="1" eaLnBrk="1" hangingPunct="1">
              <a:lnSpc>
                <a:spcPct val="90000"/>
              </a:lnSpc>
            </a:pPr>
            <a:r>
              <a:rPr lang="en-US" altLang="en-US" sz="2400" dirty="0" smtClean="0"/>
              <a:t>Child is at least 6 months of age</a:t>
            </a:r>
          </a:p>
          <a:p>
            <a:pPr eaLnBrk="1" hangingPunct="1">
              <a:lnSpc>
                <a:spcPct val="90000"/>
              </a:lnSpc>
            </a:pPr>
            <a:endParaRPr lang="en-US" altLang="en-US" sz="1000" dirty="0" smtClean="0"/>
          </a:p>
          <a:p>
            <a:pPr lvl="1" eaLnBrk="1" hangingPunct="1">
              <a:lnSpc>
                <a:spcPct val="90000"/>
              </a:lnSpc>
            </a:pPr>
            <a:r>
              <a:rPr lang="en-US" altLang="en-US" sz="2400" dirty="0" smtClean="0"/>
              <a:t>Second TST or IGRA is negative</a:t>
            </a:r>
          </a:p>
          <a:p>
            <a:pPr lvl="1" eaLnBrk="1" hangingPunct="1">
              <a:lnSpc>
                <a:spcPct val="90000"/>
              </a:lnSpc>
              <a:buFontTx/>
              <a:buNone/>
            </a:pPr>
            <a:endParaRPr lang="en-US" altLang="en-US" sz="1000" dirty="0" smtClean="0"/>
          </a:p>
          <a:p>
            <a:pPr lvl="1" eaLnBrk="1" hangingPunct="1">
              <a:lnSpc>
                <a:spcPct val="90000"/>
              </a:lnSpc>
            </a:pPr>
            <a:r>
              <a:rPr lang="en-US" altLang="en-US" sz="2400" dirty="0" smtClean="0"/>
              <a:t>Second TST </a:t>
            </a:r>
            <a:r>
              <a:rPr lang="en-US" altLang="en-US" sz="2400" dirty="0"/>
              <a:t>or IGRA was </a:t>
            </a:r>
            <a:r>
              <a:rPr lang="en-US" altLang="en-US" sz="2400" dirty="0" smtClean="0"/>
              <a:t>done at least 8 weeks after child was last exposed to a person with infectious TB disease</a:t>
            </a:r>
          </a:p>
          <a:p>
            <a:pPr lvl="1" eaLnBrk="1" hangingPunct="1">
              <a:lnSpc>
                <a:spcPct val="90000"/>
              </a:lnSpc>
            </a:pPr>
            <a:endParaRPr lang="en-US" altLang="en-US" sz="1000" dirty="0" smtClean="0"/>
          </a:p>
          <a:p>
            <a:pPr marL="342900" lvl="1" indent="-342900" eaLnBrk="1" hangingPunct="1">
              <a:lnSpc>
                <a:spcPct val="90000"/>
              </a:lnSpc>
              <a:buChar char="•"/>
            </a:pPr>
            <a:r>
              <a:rPr lang="en-US" altLang="en-US" sz="2400" dirty="0" smtClean="0">
                <a:ea typeface="+mn-ea"/>
                <a:cs typeface="+mn-cs"/>
              </a:rPr>
              <a:t>The 12-dose </a:t>
            </a:r>
            <a:r>
              <a:rPr lang="en-US" altLang="en-US" sz="2400" dirty="0">
                <a:ea typeface="+mn-ea"/>
                <a:cs typeface="+mn-cs"/>
              </a:rPr>
              <a:t>regimen </a:t>
            </a:r>
            <a:r>
              <a:rPr lang="en-US" altLang="en-US" sz="2400" dirty="0" smtClean="0">
                <a:ea typeface="+mn-ea"/>
                <a:cs typeface="+mn-cs"/>
              </a:rPr>
              <a:t>is </a:t>
            </a:r>
            <a:r>
              <a:rPr lang="en-US" altLang="en-US" sz="2400" dirty="0">
                <a:ea typeface="+mn-ea"/>
                <a:cs typeface="+mn-cs"/>
              </a:rPr>
              <a:t>not recommended for children younger than 2 years of age</a:t>
            </a:r>
          </a:p>
          <a:p>
            <a:pPr lvl="1" eaLnBrk="1" hangingPunct="1">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6861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A65D04D-EEE8-4D7A-B016-273531971611}" type="slidenum">
              <a:rPr lang="en-US" altLang="en-US" sz="2000" smtClean="0"/>
              <a:pPr>
                <a:spcBef>
                  <a:spcPct val="0"/>
                </a:spcBef>
                <a:buClrTx/>
                <a:buFontTx/>
                <a:buNone/>
              </a:pPr>
              <a:t>41</a:t>
            </a:fld>
            <a:endParaRPr lang="en-US" altLang="en-US" sz="2000" smtClean="0"/>
          </a:p>
        </p:txBody>
      </p:sp>
      <p:sp>
        <p:nvSpPr>
          <p:cNvPr id="68612" name="Rectangle 2"/>
          <p:cNvSpPr>
            <a:spLocks noGrp="1" noChangeArrowheads="1"/>
          </p:cNvSpPr>
          <p:nvPr>
            <p:ph type="title"/>
          </p:nvPr>
        </p:nvSpPr>
        <p:spPr>
          <a:xfrm>
            <a:off x="0" y="152400"/>
            <a:ext cx="9144000" cy="1143000"/>
          </a:xfrm>
        </p:spPr>
        <p:txBody>
          <a:bodyPr/>
          <a:lstStyle/>
          <a:p>
            <a:pPr eaLnBrk="1" hangingPunct="1"/>
            <a:r>
              <a:rPr lang="en-US" altLang="en-US" smtClean="0"/>
              <a:t>Special Considerations for LTBI (8)</a:t>
            </a:r>
            <a:br>
              <a:rPr lang="en-US" altLang="en-US" smtClean="0"/>
            </a:br>
            <a:r>
              <a:rPr lang="en-US" altLang="en-US" sz="3200" smtClean="0"/>
              <a:t>Contacts of INH-Resistant TB</a:t>
            </a:r>
          </a:p>
        </p:txBody>
      </p:sp>
      <p:sp>
        <p:nvSpPr>
          <p:cNvPr id="68613" name="Rectangle 3"/>
          <p:cNvSpPr>
            <a:spLocks noGrp="1" noChangeArrowheads="1"/>
          </p:cNvSpPr>
          <p:nvPr>
            <p:ph type="body" idx="1"/>
          </p:nvPr>
        </p:nvSpPr>
        <p:spPr>
          <a:xfrm>
            <a:off x="304800" y="1600200"/>
            <a:ext cx="8686800" cy="4724400"/>
          </a:xfrm>
        </p:spPr>
        <p:txBody>
          <a:bodyPr/>
          <a:lstStyle/>
          <a:p>
            <a:pPr eaLnBrk="1" hangingPunct="1"/>
            <a:r>
              <a:rPr lang="en-US" altLang="en-US" sz="2800" dirty="0" smtClean="0"/>
              <a:t>Contacts of patients with INH-resistant, but RIF-susceptible TB, may be treated with a 4-month daily regimen of RIF</a:t>
            </a:r>
          </a:p>
          <a:p>
            <a:pPr eaLnBrk="1" hangingPunct="1"/>
            <a:endParaRPr lang="en-US" altLang="en-US" sz="2800" dirty="0" smtClean="0"/>
          </a:p>
          <a:p>
            <a:pPr eaLnBrk="1" hangingPunct="1"/>
            <a:r>
              <a:rPr lang="en-US" altLang="en-US" sz="2800" dirty="0" smtClean="0"/>
              <a:t>In some patients, rifabutin (RFB) may be substituted if RIF cannot be used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7065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87C278F-CF52-4867-8F8F-6E3F45B51AE2}" type="slidenum">
              <a:rPr lang="en-US" altLang="en-US" sz="2000" smtClean="0"/>
              <a:pPr>
                <a:spcBef>
                  <a:spcPct val="0"/>
                </a:spcBef>
                <a:buClrTx/>
                <a:buFontTx/>
                <a:buNone/>
              </a:pPr>
              <a:t>42</a:t>
            </a:fld>
            <a:endParaRPr lang="en-US" altLang="en-US" sz="2000" smtClean="0"/>
          </a:p>
        </p:txBody>
      </p:sp>
      <p:sp>
        <p:nvSpPr>
          <p:cNvPr id="70660" name="Rectangle 2"/>
          <p:cNvSpPr>
            <a:spLocks noGrp="1" noChangeArrowheads="1"/>
          </p:cNvSpPr>
          <p:nvPr>
            <p:ph type="title"/>
          </p:nvPr>
        </p:nvSpPr>
        <p:spPr>
          <a:xfrm>
            <a:off x="0" y="76200"/>
            <a:ext cx="9144000" cy="1143000"/>
          </a:xfrm>
        </p:spPr>
        <p:txBody>
          <a:bodyPr/>
          <a:lstStyle/>
          <a:p>
            <a:pPr eaLnBrk="1" hangingPunct="1"/>
            <a:r>
              <a:rPr lang="en-US" altLang="en-US" smtClean="0"/>
              <a:t>Special Considerations for LTBI (9)</a:t>
            </a:r>
            <a:br>
              <a:rPr lang="en-US" altLang="en-US" smtClean="0"/>
            </a:br>
            <a:r>
              <a:rPr lang="en-US" altLang="en-US" sz="3200" smtClean="0"/>
              <a:t>Contacts of Multidrug-Resistant TB (MDR TB)</a:t>
            </a:r>
          </a:p>
        </p:txBody>
      </p:sp>
      <p:sp>
        <p:nvSpPr>
          <p:cNvPr id="70661" name="Rectangle 3"/>
          <p:cNvSpPr>
            <a:spLocks noGrp="1" noChangeArrowheads="1"/>
          </p:cNvSpPr>
          <p:nvPr>
            <p:ph type="body" idx="1"/>
          </p:nvPr>
        </p:nvSpPr>
        <p:spPr>
          <a:xfrm>
            <a:off x="152400" y="1371600"/>
            <a:ext cx="8991600" cy="5105400"/>
          </a:xfrm>
        </p:spPr>
        <p:txBody>
          <a:bodyPr/>
          <a:lstStyle/>
          <a:p>
            <a:pPr eaLnBrk="1" hangingPunct="1">
              <a:lnSpc>
                <a:spcPct val="90000"/>
              </a:lnSpc>
            </a:pPr>
            <a:r>
              <a:rPr lang="en-US" altLang="en-US" sz="2400" dirty="0" smtClean="0"/>
              <a:t>The risk </a:t>
            </a:r>
            <a:r>
              <a:rPr lang="en-US" altLang="en-US" sz="2400" dirty="0"/>
              <a:t>for developing TB disease should be considered before recommending LTBI treatment</a:t>
            </a:r>
          </a:p>
          <a:p>
            <a:pPr eaLnBrk="1" hangingPunct="1">
              <a:lnSpc>
                <a:spcPct val="90000"/>
              </a:lnSpc>
            </a:pPr>
            <a:endParaRPr lang="en-US" altLang="en-US" sz="1600" dirty="0"/>
          </a:p>
          <a:p>
            <a:pPr eaLnBrk="1" hangingPunct="1">
              <a:lnSpc>
                <a:spcPct val="90000"/>
              </a:lnSpc>
            </a:pPr>
            <a:r>
              <a:rPr lang="en-US" altLang="en-US" sz="2400" dirty="0"/>
              <a:t>Contacts of patients with MDR </a:t>
            </a:r>
            <a:r>
              <a:rPr lang="en-US" altLang="en-US" sz="2400" dirty="0" smtClean="0"/>
              <a:t>TB</a:t>
            </a:r>
          </a:p>
          <a:p>
            <a:pPr eaLnBrk="1" hangingPunct="1">
              <a:lnSpc>
                <a:spcPct val="90000"/>
              </a:lnSpc>
            </a:pPr>
            <a:endParaRPr lang="en-US" altLang="en-US" sz="1600" dirty="0" smtClean="0"/>
          </a:p>
          <a:p>
            <a:pPr lvl="1" eaLnBrk="1" hangingPunct="1">
              <a:lnSpc>
                <a:spcPct val="90000"/>
              </a:lnSpc>
            </a:pPr>
            <a:r>
              <a:rPr lang="en-US" altLang="en-US" sz="2400" dirty="0" smtClean="0"/>
              <a:t>May be treated for 6 to 12 months with an alternative regimen of drugs to which the </a:t>
            </a:r>
            <a:r>
              <a:rPr lang="en-US" altLang="en-US" sz="2400" i="1" dirty="0" smtClean="0"/>
              <a:t>M. tuberculosis </a:t>
            </a:r>
            <a:r>
              <a:rPr lang="en-US" altLang="en-US" sz="2400" dirty="0" smtClean="0"/>
              <a:t>isolate is susceptible</a:t>
            </a:r>
          </a:p>
          <a:p>
            <a:pPr lvl="1" eaLnBrk="1" hangingPunct="1">
              <a:lnSpc>
                <a:spcPct val="90000"/>
              </a:lnSpc>
            </a:pPr>
            <a:endParaRPr lang="en-US" altLang="en-US" sz="1600" dirty="0" smtClean="0"/>
          </a:p>
          <a:p>
            <a:pPr lvl="1" eaLnBrk="1" hangingPunct="1">
              <a:lnSpc>
                <a:spcPct val="90000"/>
              </a:lnSpc>
            </a:pPr>
            <a:r>
              <a:rPr lang="en-US" altLang="en-US" sz="2400" dirty="0" smtClean="0"/>
              <a:t>Can be observed for signs and symptoms of TB disease without treatment</a:t>
            </a:r>
          </a:p>
          <a:p>
            <a:pPr eaLnBrk="1" hangingPunct="1">
              <a:lnSpc>
                <a:spcPct val="90000"/>
              </a:lnSpc>
            </a:pPr>
            <a:endParaRPr lang="en-US" sz="1600" dirty="0" smtClean="0"/>
          </a:p>
          <a:p>
            <a:pPr eaLnBrk="1" hangingPunct="1">
              <a:lnSpc>
                <a:spcPct val="90000"/>
              </a:lnSpc>
            </a:pPr>
            <a:r>
              <a:rPr lang="en-US" sz="2400" dirty="0" smtClean="0"/>
              <a:t>All </a:t>
            </a:r>
            <a:r>
              <a:rPr lang="en-US" sz="2400" dirty="0"/>
              <a:t>persons with suspected MDR LTBI should be followed and observed for signs and symptoms of TB disease for 2 years, regardless of the treatment </a:t>
            </a:r>
            <a:r>
              <a:rPr lang="en-US" sz="2400" dirty="0" smtClean="0"/>
              <a:t>regimen</a:t>
            </a:r>
            <a:endParaRPr lang="en-US" alt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7475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2AEAE23-E045-418E-B4FC-9B2DCA6444FF}" type="slidenum">
              <a:rPr lang="en-US" altLang="en-US" sz="2000" smtClean="0"/>
              <a:pPr>
                <a:spcBef>
                  <a:spcPct val="0"/>
                </a:spcBef>
                <a:buClrTx/>
                <a:buFontTx/>
                <a:buNone/>
              </a:pPr>
              <a:t>43</a:t>
            </a:fld>
            <a:endParaRPr lang="en-US" altLang="en-US" sz="2000" smtClean="0"/>
          </a:p>
        </p:txBody>
      </p:sp>
      <p:sp>
        <p:nvSpPr>
          <p:cNvPr id="74756" name="Rectangle 2"/>
          <p:cNvSpPr>
            <a:spLocks noGrp="1" noChangeArrowheads="1"/>
          </p:cNvSpPr>
          <p:nvPr>
            <p:ph type="title"/>
          </p:nvPr>
        </p:nvSpPr>
        <p:spPr>
          <a:xfrm>
            <a:off x="0" y="-152400"/>
            <a:ext cx="9144000" cy="1371600"/>
          </a:xfrm>
        </p:spPr>
        <p:txBody>
          <a:bodyPr/>
          <a:lstStyle/>
          <a:p>
            <a:pPr eaLnBrk="1" hangingPunct="1"/>
            <a:r>
              <a:rPr lang="en-US" altLang="en-US" dirty="0" smtClean="0"/>
              <a:t>Special Considerations for LTBI (10)</a:t>
            </a:r>
            <a:br>
              <a:rPr lang="en-US" altLang="en-US" dirty="0" smtClean="0"/>
            </a:br>
            <a:r>
              <a:rPr lang="en-US" altLang="en-US" sz="3200" dirty="0" smtClean="0"/>
              <a:t>Pregnant Women</a:t>
            </a:r>
          </a:p>
        </p:txBody>
      </p:sp>
      <p:sp>
        <p:nvSpPr>
          <p:cNvPr id="74757" name="Rectangle 3"/>
          <p:cNvSpPr>
            <a:spLocks noGrp="1" noChangeArrowheads="1"/>
          </p:cNvSpPr>
          <p:nvPr>
            <p:ph type="body" idx="1"/>
          </p:nvPr>
        </p:nvSpPr>
        <p:spPr>
          <a:xfrm>
            <a:off x="304800" y="1295400"/>
            <a:ext cx="8458200" cy="5029200"/>
          </a:xfrm>
        </p:spPr>
        <p:txBody>
          <a:bodyPr/>
          <a:lstStyle/>
          <a:p>
            <a:pPr eaLnBrk="1" hangingPunct="1">
              <a:lnSpc>
                <a:spcPct val="80000"/>
              </a:lnSpc>
            </a:pPr>
            <a:r>
              <a:rPr lang="en-US" altLang="en-US" sz="2600" dirty="0" smtClean="0"/>
              <a:t>For most pregnant women, LTBI treatment can be delayed until after delivery, unless they have certain risk factors</a:t>
            </a:r>
          </a:p>
          <a:p>
            <a:pPr eaLnBrk="1" hangingPunct="1">
              <a:lnSpc>
                <a:spcPct val="80000"/>
              </a:lnSpc>
            </a:pPr>
            <a:endParaRPr lang="en-US" altLang="en-US" sz="1400" dirty="0" smtClean="0"/>
          </a:p>
          <a:p>
            <a:pPr eaLnBrk="1" hangingPunct="1">
              <a:lnSpc>
                <a:spcPct val="80000"/>
              </a:lnSpc>
            </a:pPr>
            <a:r>
              <a:rPr lang="en-US" altLang="en-US" sz="2600" dirty="0" smtClean="0"/>
              <a:t>Immediate treatment should be considered if woman is living with HIV or is a recent TB contact</a:t>
            </a:r>
          </a:p>
          <a:p>
            <a:pPr lvl="1" eaLnBrk="1" hangingPunct="1">
              <a:lnSpc>
                <a:spcPct val="80000"/>
              </a:lnSpc>
            </a:pPr>
            <a:endParaRPr lang="en-US" altLang="en-US" sz="1400" dirty="0" smtClean="0"/>
          </a:p>
          <a:p>
            <a:pPr eaLnBrk="1" hangingPunct="1">
              <a:lnSpc>
                <a:spcPct val="80000"/>
              </a:lnSpc>
            </a:pPr>
            <a:r>
              <a:rPr lang="en-US" altLang="en-US" sz="2600" dirty="0" smtClean="0"/>
              <a:t>Preferred LTBI treatment regimen is 9 months of INH with a vitamin B6 supplement </a:t>
            </a:r>
          </a:p>
          <a:p>
            <a:pPr eaLnBrk="1" hangingPunct="1">
              <a:lnSpc>
                <a:spcPct val="80000"/>
              </a:lnSpc>
            </a:pPr>
            <a:endParaRPr lang="en-US" altLang="en-US" sz="1000" dirty="0" smtClean="0"/>
          </a:p>
          <a:p>
            <a:pPr lvl="1" eaLnBrk="1" hangingPunct="1">
              <a:lnSpc>
                <a:spcPct val="80000"/>
              </a:lnSpc>
            </a:pPr>
            <a:r>
              <a:rPr lang="en-US" altLang="en-US" sz="2600" dirty="0"/>
              <a:t>INH has </a:t>
            </a:r>
            <a:r>
              <a:rPr lang="en-US" altLang="en-US" sz="2600" u="sng" dirty="0"/>
              <a:t>not</a:t>
            </a:r>
            <a:r>
              <a:rPr lang="en-US" altLang="en-US" sz="2600" dirty="0"/>
              <a:t> been shown to have harmful effects on the fetus</a:t>
            </a:r>
          </a:p>
          <a:p>
            <a:pPr eaLnBrk="1" hangingPunct="1">
              <a:lnSpc>
                <a:spcPct val="80000"/>
              </a:lnSpc>
            </a:pPr>
            <a:endParaRPr lang="en-US" altLang="en-US" sz="1400" dirty="0" smtClean="0"/>
          </a:p>
          <a:p>
            <a:pPr eaLnBrk="1" hangingPunct="1">
              <a:lnSpc>
                <a:spcPct val="80000"/>
              </a:lnSpc>
            </a:pPr>
            <a:r>
              <a:rPr lang="en-US" altLang="en-US" sz="2600" dirty="0" smtClean="0"/>
              <a:t>The 12-dose regimen is not recommended for pregnant </a:t>
            </a:r>
            <a:r>
              <a:rPr lang="en-US" altLang="en-US" sz="2600" dirty="0"/>
              <a:t>women or women expecting to become pregnant within the </a:t>
            </a:r>
            <a:r>
              <a:rPr lang="en-US" altLang="en-US" sz="2600" dirty="0" smtClean="0"/>
              <a:t>12-week </a:t>
            </a:r>
            <a:r>
              <a:rPr lang="en-US" altLang="en-US" sz="2600" dirty="0"/>
              <a:t>regimen</a:t>
            </a:r>
          </a:p>
          <a:p>
            <a:pPr eaLnBrk="1" hangingPunct="1">
              <a:lnSpc>
                <a:spcPct val="80000"/>
              </a:lnSpc>
            </a:pPr>
            <a:endParaRPr lang="en-US" altLang="en-US"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4 – Treatment of Latent Tuberculosis Infection and Tuberculosis Disease</a:t>
            </a:r>
          </a:p>
        </p:txBody>
      </p:sp>
      <p:sp>
        <p:nvSpPr>
          <p:cNvPr id="7680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58FBBC1-2197-4707-A6BA-F8C50024C8CB}" type="slidenum">
              <a:rPr lang="en-US" altLang="en-US" sz="2000" smtClean="0"/>
              <a:pPr>
                <a:spcBef>
                  <a:spcPct val="0"/>
                </a:spcBef>
                <a:buClrTx/>
                <a:buFontTx/>
                <a:buNone/>
              </a:pPr>
              <a:t>44</a:t>
            </a:fld>
            <a:endParaRPr lang="en-US" altLang="en-US" sz="2000" smtClean="0"/>
          </a:p>
        </p:txBody>
      </p:sp>
      <p:sp>
        <p:nvSpPr>
          <p:cNvPr id="76804" name="Rectangle 2"/>
          <p:cNvSpPr>
            <a:spLocks noGrp="1" noChangeArrowheads="1"/>
          </p:cNvSpPr>
          <p:nvPr>
            <p:ph type="title"/>
          </p:nvPr>
        </p:nvSpPr>
        <p:spPr>
          <a:xfrm>
            <a:off x="0" y="152400"/>
            <a:ext cx="9144000" cy="1143000"/>
          </a:xfrm>
        </p:spPr>
        <p:txBody>
          <a:bodyPr/>
          <a:lstStyle/>
          <a:p>
            <a:pPr eaLnBrk="1" hangingPunct="1"/>
            <a:r>
              <a:rPr lang="en-US" altLang="en-US" dirty="0" smtClean="0"/>
              <a:t>Special Considerations for LTBI (11)</a:t>
            </a:r>
            <a:br>
              <a:rPr lang="en-US" altLang="en-US" dirty="0" smtClean="0"/>
            </a:br>
            <a:r>
              <a:rPr lang="en-US" altLang="en-US" sz="3200" dirty="0" smtClean="0"/>
              <a:t>Breastfeeding Women</a:t>
            </a:r>
          </a:p>
        </p:txBody>
      </p:sp>
      <p:sp>
        <p:nvSpPr>
          <p:cNvPr id="76805" name="Rectangle 3"/>
          <p:cNvSpPr>
            <a:spLocks noGrp="1" noChangeArrowheads="1"/>
          </p:cNvSpPr>
          <p:nvPr>
            <p:ph type="body" sz="half" idx="1"/>
          </p:nvPr>
        </p:nvSpPr>
        <p:spPr>
          <a:xfrm>
            <a:off x="152400" y="1600200"/>
            <a:ext cx="4495800" cy="4724400"/>
          </a:xfrm>
        </p:spPr>
        <p:txBody>
          <a:bodyPr/>
          <a:lstStyle/>
          <a:p>
            <a:pPr eaLnBrk="1" hangingPunct="1"/>
            <a:r>
              <a:rPr lang="en-US" altLang="en-US" sz="2800" dirty="0" smtClean="0"/>
              <a:t>Women who are breastfeeding can take INH, but should also be given a vitamin B6 supplement</a:t>
            </a:r>
          </a:p>
          <a:p>
            <a:pPr eaLnBrk="1" hangingPunct="1">
              <a:buFontTx/>
              <a:buNone/>
            </a:pPr>
            <a:endParaRPr lang="en-US" altLang="en-US" sz="2000" dirty="0" smtClean="0"/>
          </a:p>
          <a:p>
            <a:pPr eaLnBrk="1" hangingPunct="1"/>
            <a:r>
              <a:rPr lang="en-US" altLang="en-US" sz="2800" dirty="0" smtClean="0"/>
              <a:t>Amount of INH in breast milk is not enough to be considered treatment for infant</a:t>
            </a:r>
          </a:p>
        </p:txBody>
      </p:sp>
      <p:pic>
        <p:nvPicPr>
          <p:cNvPr id="76806" name="Picture 4" descr="06_04_2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981200"/>
            <a:ext cx="3886200"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788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73B18A4-A9F7-44E9-A064-C816109304E7}" type="slidenum">
              <a:rPr lang="en-US" altLang="en-US" sz="2000" smtClean="0"/>
              <a:pPr>
                <a:spcBef>
                  <a:spcPct val="0"/>
                </a:spcBef>
                <a:buClrTx/>
                <a:buFontTx/>
                <a:buNone/>
              </a:pPr>
              <a:t>45</a:t>
            </a:fld>
            <a:endParaRPr lang="en-US" altLang="en-US" sz="2000" smtClean="0"/>
          </a:p>
        </p:txBody>
      </p:sp>
      <p:sp>
        <p:nvSpPr>
          <p:cNvPr id="78852" name="Rectangle 2"/>
          <p:cNvSpPr>
            <a:spLocks noGrp="1" noChangeArrowheads="1"/>
          </p:cNvSpPr>
          <p:nvPr>
            <p:ph type="title"/>
          </p:nvPr>
        </p:nvSpPr>
        <p:spPr>
          <a:xfrm>
            <a:off x="0" y="76200"/>
            <a:ext cx="9144000" cy="1143000"/>
          </a:xfrm>
        </p:spPr>
        <p:txBody>
          <a:bodyPr/>
          <a:lstStyle/>
          <a:p>
            <a:pPr eaLnBrk="1" hangingPunct="1"/>
            <a:r>
              <a:rPr lang="en-US" altLang="en-US" dirty="0" smtClean="0"/>
              <a:t>Special Considerations for LTBI (12)</a:t>
            </a:r>
            <a:br>
              <a:rPr lang="en-US" altLang="en-US" dirty="0" smtClean="0"/>
            </a:br>
            <a:r>
              <a:rPr lang="en-US" altLang="en-US" sz="3200" dirty="0" smtClean="0"/>
              <a:t>People Living with HIV</a:t>
            </a:r>
          </a:p>
        </p:txBody>
      </p:sp>
      <p:sp>
        <p:nvSpPr>
          <p:cNvPr id="78853" name="Rectangle 3"/>
          <p:cNvSpPr>
            <a:spLocks noGrp="1" noChangeArrowheads="1"/>
          </p:cNvSpPr>
          <p:nvPr>
            <p:ph type="body" idx="1"/>
          </p:nvPr>
        </p:nvSpPr>
        <p:spPr>
          <a:xfrm>
            <a:off x="152400" y="1371600"/>
            <a:ext cx="8991600" cy="5000625"/>
          </a:xfrm>
        </p:spPr>
        <p:txBody>
          <a:bodyPr/>
          <a:lstStyle/>
          <a:p>
            <a:pPr eaLnBrk="1" hangingPunct="1"/>
            <a:r>
              <a:rPr lang="en-US" altLang="en-US" sz="2400" dirty="0" smtClean="0"/>
              <a:t>Individuals living with HIV should be treated with 9-month regimen of INH</a:t>
            </a:r>
          </a:p>
          <a:p>
            <a:pPr eaLnBrk="1" hangingPunct="1">
              <a:buFontTx/>
              <a:buNone/>
            </a:pPr>
            <a:endParaRPr lang="en-US" altLang="en-US" sz="1400" dirty="0" smtClean="0"/>
          </a:p>
          <a:p>
            <a:pPr eaLnBrk="1" hangingPunct="1"/>
            <a:r>
              <a:rPr lang="en-US" altLang="en-US" sz="2400" dirty="0" smtClean="0"/>
              <a:t>RIF </a:t>
            </a:r>
            <a:r>
              <a:rPr lang="en-US" altLang="en-US" sz="2400" u="sng" dirty="0" smtClean="0"/>
              <a:t>should not</a:t>
            </a:r>
            <a:r>
              <a:rPr lang="en-US" altLang="en-US" sz="2400" dirty="0" smtClean="0"/>
              <a:t> be used for people who are taking certain combinations of ART</a:t>
            </a:r>
          </a:p>
          <a:p>
            <a:pPr lvl="1" eaLnBrk="1" hangingPunct="1"/>
            <a:r>
              <a:rPr lang="en-US" altLang="en-US" sz="2400" dirty="0" smtClean="0"/>
              <a:t>Dose-adjusted rifabutin (RFB) may be given</a:t>
            </a:r>
          </a:p>
          <a:p>
            <a:pPr lvl="1" eaLnBrk="1" hangingPunct="1"/>
            <a:endParaRPr lang="en-US" sz="1400" dirty="0" smtClean="0"/>
          </a:p>
          <a:p>
            <a:pPr eaLnBrk="1" hangingPunct="1"/>
            <a:r>
              <a:rPr lang="en-US" sz="2400" dirty="0" smtClean="0"/>
              <a:t>The 12-dose regimen of INH and RPT may be used for people living with HIV who are:</a:t>
            </a:r>
          </a:p>
          <a:p>
            <a:pPr lvl="1"/>
            <a:r>
              <a:rPr lang="en-US" altLang="en-US" sz="2400" dirty="0"/>
              <a:t>12 years of age or older</a:t>
            </a:r>
          </a:p>
          <a:p>
            <a:pPr lvl="1"/>
            <a:r>
              <a:rPr lang="en-US" altLang="en-US" sz="2400" dirty="0"/>
              <a:t>Not on </a:t>
            </a:r>
            <a:r>
              <a:rPr lang="en-US" altLang="en-US" sz="2400" dirty="0" smtClean="0"/>
              <a:t>ART, </a:t>
            </a:r>
            <a:r>
              <a:rPr lang="en-US" altLang="en-US" sz="2400" dirty="0"/>
              <a:t>except those taking an </a:t>
            </a:r>
            <a:r>
              <a:rPr lang="en-US" altLang="en-US" sz="2400" dirty="0" err="1"/>
              <a:t>efavirenz</a:t>
            </a:r>
            <a:r>
              <a:rPr lang="en-US" altLang="en-US" sz="2400" dirty="0"/>
              <a:t> or </a:t>
            </a:r>
            <a:r>
              <a:rPr lang="en-US" altLang="en-US" sz="2400" dirty="0" err="1"/>
              <a:t>raltegravir</a:t>
            </a:r>
            <a:r>
              <a:rPr lang="en-US" altLang="en-US" sz="2400" dirty="0"/>
              <a:t>-based ART regimen</a:t>
            </a:r>
          </a:p>
          <a:p>
            <a:pPr eaLnBrk="1" hangingPunct="1"/>
            <a:endParaRPr lang="en-US" sz="2400" dirty="0"/>
          </a:p>
          <a:p>
            <a:pPr lvl="1" eaLnBrk="1" hangingPunct="1"/>
            <a:endParaRPr lang="en-US" altLang="en-US"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501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7396FD4-610D-4D42-8524-59BB9F1F39B5}" type="slidenum">
              <a:rPr lang="en-US" altLang="en-US" sz="2000" smtClean="0"/>
              <a:pPr>
                <a:spcBef>
                  <a:spcPct val="0"/>
                </a:spcBef>
                <a:buClrTx/>
                <a:buFontTx/>
                <a:buNone/>
              </a:pPr>
              <a:t>46</a:t>
            </a:fld>
            <a:endParaRPr lang="en-US" altLang="en-US" sz="2000" smtClean="0"/>
          </a:p>
        </p:txBody>
      </p:sp>
      <p:sp>
        <p:nvSpPr>
          <p:cNvPr id="227331" name="Rectangle 3"/>
          <p:cNvSpPr>
            <a:spLocks noGrp="1" noChangeArrowheads="1"/>
          </p:cNvSpPr>
          <p:nvPr>
            <p:ph type="body" idx="1"/>
          </p:nvPr>
        </p:nvSpPr>
        <p:spPr>
          <a:xfrm>
            <a:off x="457200" y="1493838"/>
            <a:ext cx="8229600" cy="4830762"/>
          </a:xfrm>
        </p:spPr>
        <p:txBody>
          <a:bodyPr/>
          <a:lstStyle/>
          <a:p>
            <a:pPr eaLnBrk="1" hangingPunct="1">
              <a:buFontTx/>
              <a:buNone/>
            </a:pPr>
            <a:r>
              <a:rPr lang="en-US" altLang="en-US" sz="2400" dirty="0" smtClean="0"/>
              <a:t>	</a:t>
            </a:r>
            <a:r>
              <a:rPr lang="en-US" altLang="en-US" sz="2800" dirty="0" smtClean="0"/>
              <a:t>What LTBI treatment regimen may be recommended for people with a positive TST or IGRA result who have been exposed to INH-resistant TB?</a:t>
            </a:r>
            <a:r>
              <a:rPr lang="en-US" altLang="en-US" sz="2400" dirty="0" smtClean="0"/>
              <a:t> </a:t>
            </a:r>
            <a:endParaRPr lang="en-US" altLang="en-US" sz="1800" i="1" dirty="0" smtClean="0"/>
          </a:p>
          <a:p>
            <a:pPr eaLnBrk="1" hangingPunct="1">
              <a:buFontTx/>
              <a:buNone/>
            </a:pPr>
            <a:endParaRPr lang="en-US" altLang="en-US" sz="1800" i="1" dirty="0" smtClean="0"/>
          </a:p>
          <a:p>
            <a:pPr lvl="2" eaLnBrk="1" hangingPunct="1">
              <a:buFontTx/>
              <a:buNone/>
            </a:pPr>
            <a:r>
              <a:rPr lang="en-US" altLang="en-US" dirty="0" smtClean="0">
                <a:solidFill>
                  <a:srgbClr val="7030A0"/>
                </a:solidFill>
              </a:rPr>
              <a:t>	</a:t>
            </a:r>
            <a:r>
              <a:rPr lang="en-US" altLang="en-US" sz="2800" dirty="0" smtClean="0">
                <a:solidFill>
                  <a:srgbClr val="532B64"/>
                </a:solidFill>
              </a:rPr>
              <a:t>Treatment with rifampin for 4 months may be recommended in this situation.</a:t>
            </a:r>
          </a:p>
        </p:txBody>
      </p:sp>
      <p:sp>
        <p:nvSpPr>
          <p:cNvPr id="50181" name="Rectangle 9"/>
          <p:cNvSpPr>
            <a:spLocks noGrp="1" noChangeArrowheads="1"/>
          </p:cNvSpPr>
          <p:nvPr>
            <p:ph type="title"/>
          </p:nvPr>
        </p:nvSpPr>
        <p:spPr>
          <a:xfrm>
            <a:off x="-152400" y="152400"/>
            <a:ext cx="9677400" cy="1219200"/>
          </a:xfrm>
          <a:noFill/>
        </p:spPr>
        <p:txBody>
          <a:bodyPr/>
          <a:lstStyle/>
          <a:p>
            <a:pPr eaLnBrk="1" hangingPunct="1"/>
            <a:r>
              <a:rPr lang="en-US" altLang="en-US" smtClean="0"/>
              <a:t>LTBI Treatment Regimens  </a:t>
            </a:r>
            <a:br>
              <a:rPr lang="en-US" altLang="en-US" smtClean="0"/>
            </a:br>
            <a:r>
              <a:rPr lang="en-US" altLang="en-US" smtClean="0"/>
              <a:t>Study Question 4.5</a:t>
            </a:r>
          </a:p>
        </p:txBody>
      </p:sp>
      <p:sp>
        <p:nvSpPr>
          <p:cNvPr id="50182" name="Rectangle 10"/>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extLst>
      <p:ext uri="{BB962C8B-B14F-4D97-AF65-F5344CB8AC3E}">
        <p14:creationId xmlns:p14="http://schemas.microsoft.com/office/powerpoint/2010/main" val="1356519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7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808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1C026ED-FD3B-4E9B-B696-E999E412B54F}" type="slidenum">
              <a:rPr lang="en-US" altLang="en-US" sz="2000" smtClean="0"/>
              <a:pPr>
                <a:spcBef>
                  <a:spcPct val="0"/>
                </a:spcBef>
                <a:buClrTx/>
                <a:buFontTx/>
                <a:buNone/>
              </a:pPr>
              <a:t>47</a:t>
            </a:fld>
            <a:endParaRPr lang="en-US" altLang="en-US" sz="2000" smtClean="0"/>
          </a:p>
        </p:txBody>
      </p:sp>
      <p:sp>
        <p:nvSpPr>
          <p:cNvPr id="241667" name="Rectangle 3"/>
          <p:cNvSpPr>
            <a:spLocks noGrp="1" noChangeArrowheads="1"/>
          </p:cNvSpPr>
          <p:nvPr>
            <p:ph type="body" idx="1"/>
          </p:nvPr>
        </p:nvSpPr>
        <p:spPr>
          <a:xfrm>
            <a:off x="457200" y="1371600"/>
            <a:ext cx="8229600" cy="5029200"/>
          </a:xfrm>
        </p:spPr>
        <p:txBody>
          <a:bodyPr/>
          <a:lstStyle/>
          <a:p>
            <a:pPr eaLnBrk="1" hangingPunct="1">
              <a:lnSpc>
                <a:spcPct val="90000"/>
              </a:lnSpc>
              <a:buFontTx/>
              <a:buNone/>
            </a:pPr>
            <a:r>
              <a:rPr lang="en-US" altLang="en-US" sz="2400" dirty="0" smtClean="0"/>
              <a:t>	</a:t>
            </a:r>
            <a:r>
              <a:rPr lang="en-US" altLang="en-US" sz="2800" dirty="0" smtClean="0"/>
              <a:t>In what circumstances may LTBI treatment be given to people who have a negative TST or IGRA result? </a:t>
            </a:r>
            <a:endParaRPr lang="en-US" altLang="en-US" sz="1800" i="1" dirty="0" smtClean="0"/>
          </a:p>
          <a:p>
            <a:pPr lvl="1" eaLnBrk="1" hangingPunct="1">
              <a:lnSpc>
                <a:spcPct val="90000"/>
              </a:lnSpc>
              <a:buFontTx/>
              <a:buNone/>
            </a:pPr>
            <a:endParaRPr lang="en-US" altLang="en-US" sz="800" i="1" dirty="0" smtClean="0">
              <a:solidFill>
                <a:srgbClr val="008080"/>
              </a:solidFill>
            </a:endParaRPr>
          </a:p>
          <a:p>
            <a:pPr lvl="1" eaLnBrk="1" hangingPunct="1">
              <a:lnSpc>
                <a:spcPct val="90000"/>
              </a:lnSpc>
              <a:buFontTx/>
              <a:buNone/>
            </a:pPr>
            <a:r>
              <a:rPr lang="en-US" altLang="en-US" sz="1800" dirty="0" smtClean="0">
                <a:solidFill>
                  <a:srgbClr val="008080"/>
                </a:solidFill>
              </a:rPr>
              <a:t>	</a:t>
            </a:r>
            <a:r>
              <a:rPr lang="en-US" altLang="en-US" sz="2400" dirty="0" smtClean="0">
                <a:solidFill>
                  <a:srgbClr val="532B64"/>
                </a:solidFill>
              </a:rPr>
              <a:t>Some contacts may start LTBI treatment if they have a negative TST or IGRA, but less than 8 to 10 weeks have passed since last exposed to TB; these contacts include:</a:t>
            </a:r>
          </a:p>
          <a:p>
            <a:pPr lvl="1" eaLnBrk="1" hangingPunct="1">
              <a:lnSpc>
                <a:spcPct val="90000"/>
              </a:lnSpc>
              <a:buFontTx/>
              <a:buNone/>
            </a:pPr>
            <a:endParaRPr lang="en-US" altLang="en-US" sz="1400" dirty="0" smtClean="0">
              <a:solidFill>
                <a:srgbClr val="532B64"/>
              </a:solidFill>
            </a:endParaRPr>
          </a:p>
          <a:p>
            <a:pPr lvl="2" eaLnBrk="1" hangingPunct="1">
              <a:lnSpc>
                <a:spcPct val="90000"/>
              </a:lnSpc>
            </a:pPr>
            <a:r>
              <a:rPr lang="en-US" altLang="en-US" dirty="0" smtClean="0">
                <a:solidFill>
                  <a:srgbClr val="532B64"/>
                </a:solidFill>
              </a:rPr>
              <a:t>Children who are younger than 5 years of age</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dirty="0" smtClean="0">
                <a:solidFill>
                  <a:srgbClr val="532B64"/>
                </a:solidFill>
              </a:rPr>
              <a:t>People living with HIV</a:t>
            </a:r>
          </a:p>
        </p:txBody>
      </p:sp>
      <p:sp>
        <p:nvSpPr>
          <p:cNvPr id="80901" name="Rectangle 6"/>
          <p:cNvSpPr>
            <a:spLocks noGrp="1" noChangeArrowheads="1"/>
          </p:cNvSpPr>
          <p:nvPr>
            <p:ph type="title"/>
          </p:nvPr>
        </p:nvSpPr>
        <p:spPr>
          <a:xfrm>
            <a:off x="0" y="0"/>
            <a:ext cx="9144000" cy="1295400"/>
          </a:xfrm>
          <a:noFill/>
        </p:spPr>
        <p:txBody>
          <a:bodyPr/>
          <a:lstStyle/>
          <a:p>
            <a:pPr eaLnBrk="1" hangingPunct="1"/>
            <a:r>
              <a:rPr lang="en-US" altLang="en-US" smtClean="0"/>
              <a:t>Special Considerations for LTBI Study Question 4.6</a:t>
            </a:r>
          </a:p>
        </p:txBody>
      </p:sp>
      <p:sp>
        <p:nvSpPr>
          <p:cNvPr id="80902" name="Rectangle 9"/>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16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16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1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829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86581DC-907E-4E6D-81B8-1D4AA76D5898}" type="slidenum">
              <a:rPr lang="en-US" altLang="en-US" sz="2000" smtClean="0"/>
              <a:pPr>
                <a:spcBef>
                  <a:spcPct val="0"/>
                </a:spcBef>
                <a:buClrTx/>
                <a:buFontTx/>
                <a:buNone/>
              </a:pPr>
              <a:t>48</a:t>
            </a:fld>
            <a:endParaRPr lang="en-US" altLang="en-US" sz="2000" smtClean="0"/>
          </a:p>
        </p:txBody>
      </p:sp>
      <p:sp>
        <p:nvSpPr>
          <p:cNvPr id="242691" name="Rectangle 3"/>
          <p:cNvSpPr>
            <a:spLocks noGrp="1" noChangeArrowheads="1"/>
          </p:cNvSpPr>
          <p:nvPr>
            <p:ph type="body" idx="1"/>
          </p:nvPr>
        </p:nvSpPr>
        <p:spPr>
          <a:xfrm>
            <a:off x="457200" y="1371600"/>
            <a:ext cx="8382000" cy="4953000"/>
          </a:xfrm>
        </p:spPr>
        <p:txBody>
          <a:bodyPr/>
          <a:lstStyle/>
          <a:p>
            <a:pPr eaLnBrk="1" hangingPunct="1">
              <a:buFontTx/>
              <a:buNone/>
            </a:pPr>
            <a:r>
              <a:rPr lang="en-US" altLang="en-US" sz="2400" dirty="0" smtClean="0"/>
              <a:t>	</a:t>
            </a:r>
            <a:r>
              <a:rPr lang="en-US" sz="2800" dirty="0"/>
              <a:t>What conditions must be met to stop LTBI treatment for children who are </a:t>
            </a:r>
            <a:r>
              <a:rPr lang="en-US" sz="2800" dirty="0" smtClean="0"/>
              <a:t>younger than 5 </a:t>
            </a:r>
            <a:r>
              <a:rPr lang="en-US" sz="2800" dirty="0"/>
              <a:t>years </a:t>
            </a:r>
            <a:r>
              <a:rPr lang="en-US" sz="2800" dirty="0" smtClean="0"/>
              <a:t>of age and </a:t>
            </a:r>
            <a:r>
              <a:rPr lang="en-US" sz="2800" dirty="0"/>
              <a:t>have been exposed to TB?</a:t>
            </a:r>
            <a:endParaRPr lang="en-US" altLang="en-US" sz="1800" i="1" dirty="0" smtClean="0"/>
          </a:p>
          <a:p>
            <a:pPr eaLnBrk="1" hangingPunct="1">
              <a:buFontTx/>
              <a:buNone/>
            </a:pPr>
            <a:endParaRPr lang="en-US" altLang="en-US" sz="1600" i="1" dirty="0" smtClean="0"/>
          </a:p>
          <a:p>
            <a:pPr lvl="2" eaLnBrk="1" hangingPunct="1"/>
            <a:r>
              <a:rPr lang="en-US" altLang="en-US" dirty="0" smtClean="0">
                <a:solidFill>
                  <a:srgbClr val="532B64"/>
                </a:solidFill>
              </a:rPr>
              <a:t>LTBI treatment can be stopped if ALL the following conditions are met:</a:t>
            </a:r>
          </a:p>
          <a:p>
            <a:pPr lvl="2" eaLnBrk="1" hangingPunct="1"/>
            <a:endParaRPr lang="en-US" altLang="en-US" sz="1100" dirty="0" smtClean="0">
              <a:solidFill>
                <a:srgbClr val="532B64"/>
              </a:solidFill>
            </a:endParaRPr>
          </a:p>
          <a:p>
            <a:pPr lvl="3" eaLnBrk="1" hangingPunct="1">
              <a:buClr>
                <a:srgbClr val="7030A0"/>
              </a:buClr>
            </a:pPr>
            <a:r>
              <a:rPr lang="en-US" altLang="en-US" sz="2400" dirty="0" smtClean="0">
                <a:solidFill>
                  <a:srgbClr val="532B64"/>
                </a:solidFill>
              </a:rPr>
              <a:t>Child is at least 6 months of age</a:t>
            </a:r>
          </a:p>
          <a:p>
            <a:pPr lvl="2" eaLnBrk="1" hangingPunct="1"/>
            <a:endParaRPr lang="en-US" altLang="en-US" sz="1600" dirty="0" smtClean="0">
              <a:solidFill>
                <a:srgbClr val="532B64"/>
              </a:solidFill>
            </a:endParaRPr>
          </a:p>
          <a:p>
            <a:pPr lvl="3" eaLnBrk="1" hangingPunct="1">
              <a:buClr>
                <a:srgbClr val="7030A0"/>
              </a:buClr>
            </a:pPr>
            <a:r>
              <a:rPr lang="en-US" altLang="en-US" sz="2400" dirty="0" smtClean="0">
                <a:solidFill>
                  <a:srgbClr val="532B64"/>
                </a:solidFill>
              </a:rPr>
              <a:t>Second TST or IGRA is negative</a:t>
            </a:r>
          </a:p>
          <a:p>
            <a:pPr lvl="3" eaLnBrk="1" hangingPunct="1"/>
            <a:endParaRPr lang="en-US" altLang="en-US" sz="1600" dirty="0" smtClean="0">
              <a:solidFill>
                <a:srgbClr val="532B64"/>
              </a:solidFill>
            </a:endParaRPr>
          </a:p>
          <a:p>
            <a:pPr lvl="3" eaLnBrk="1" hangingPunct="1">
              <a:buClr>
                <a:srgbClr val="7030A0"/>
              </a:buClr>
            </a:pPr>
            <a:r>
              <a:rPr lang="en-US" altLang="en-US" sz="2400" dirty="0" smtClean="0">
                <a:solidFill>
                  <a:srgbClr val="532B64"/>
                </a:solidFill>
              </a:rPr>
              <a:t>Second TST or IGRA was done 8 to 10 weeks after the child was last exposed to TB</a:t>
            </a:r>
          </a:p>
          <a:p>
            <a:pPr lvl="3" eaLnBrk="1" hangingPunct="1"/>
            <a:endParaRPr lang="en-US" altLang="en-US" sz="1600" dirty="0" smtClean="0">
              <a:solidFill>
                <a:srgbClr val="7030A0"/>
              </a:solidFill>
            </a:endParaRPr>
          </a:p>
        </p:txBody>
      </p:sp>
      <p:sp>
        <p:nvSpPr>
          <p:cNvPr id="82949" name="Rectangle 9"/>
          <p:cNvSpPr>
            <a:spLocks noGrp="1" noChangeArrowheads="1"/>
          </p:cNvSpPr>
          <p:nvPr>
            <p:ph type="title"/>
          </p:nvPr>
        </p:nvSpPr>
        <p:spPr>
          <a:xfrm>
            <a:off x="0" y="0"/>
            <a:ext cx="9144000" cy="1295400"/>
          </a:xfrm>
          <a:noFill/>
        </p:spPr>
        <p:txBody>
          <a:bodyPr/>
          <a:lstStyle/>
          <a:p>
            <a:pPr eaLnBrk="1" hangingPunct="1"/>
            <a:r>
              <a:rPr lang="en-US" altLang="en-US" smtClean="0"/>
              <a:t>Special Considerations for LTBI</a:t>
            </a:r>
            <a:br>
              <a:rPr lang="en-US" altLang="en-US" smtClean="0"/>
            </a:br>
            <a:r>
              <a:rPr lang="en-US" altLang="en-US" smtClean="0"/>
              <a:t>Study Question 4.7</a:t>
            </a:r>
          </a:p>
        </p:txBody>
      </p:sp>
      <p:sp>
        <p:nvSpPr>
          <p:cNvPr id="82950" name="Rectangle 10"/>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269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26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2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849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0B129E9-AFDD-4585-A666-E0028828E086}" type="slidenum">
              <a:rPr lang="en-US" altLang="en-US" sz="2000" smtClean="0"/>
              <a:pPr>
                <a:spcBef>
                  <a:spcPct val="0"/>
                </a:spcBef>
                <a:buClrTx/>
                <a:buFontTx/>
                <a:buNone/>
              </a:pPr>
              <a:t>49</a:t>
            </a:fld>
            <a:endParaRPr lang="en-US" altLang="en-US" sz="2000" smtClean="0"/>
          </a:p>
        </p:txBody>
      </p:sp>
      <p:sp>
        <p:nvSpPr>
          <p:cNvPr id="84996" name="Rectangle 9"/>
          <p:cNvSpPr>
            <a:spLocks noGrp="1" noChangeArrowheads="1"/>
          </p:cNvSpPr>
          <p:nvPr>
            <p:ph type="title"/>
          </p:nvPr>
        </p:nvSpPr>
        <p:spPr>
          <a:noFill/>
        </p:spPr>
        <p:txBody>
          <a:bodyPr/>
          <a:lstStyle/>
          <a:p>
            <a:pPr eaLnBrk="1" hangingPunct="1"/>
            <a:r>
              <a:rPr lang="en-US" altLang="en-US" dirty="0" smtClean="0"/>
              <a:t>Special Considerations for LTBI</a:t>
            </a:r>
            <a:br>
              <a:rPr lang="en-US" altLang="en-US" dirty="0" smtClean="0"/>
            </a:br>
            <a:r>
              <a:rPr lang="en-US" altLang="en-US" dirty="0" smtClean="0"/>
              <a:t>Study Question 4.8</a:t>
            </a:r>
          </a:p>
        </p:txBody>
      </p:sp>
      <p:sp>
        <p:nvSpPr>
          <p:cNvPr id="7" name="Rectangle 3"/>
          <p:cNvSpPr txBox="1">
            <a:spLocks noChangeArrowheads="1"/>
          </p:cNvSpPr>
          <p:nvPr/>
        </p:nvSpPr>
        <p:spPr bwMode="auto">
          <a:xfrm>
            <a:off x="457200" y="1371600"/>
            <a:ext cx="8229600" cy="4953000"/>
          </a:xfrm>
          <a:prstGeom prst="rect">
            <a:avLst/>
          </a:prstGeom>
          <a:noFill/>
          <a:ln w="9525">
            <a:noFill/>
            <a:miter lim="800000"/>
            <a:headEnd/>
            <a:tailEnd/>
          </a:ln>
        </p:spPr>
        <p:txBody>
          <a:bodyPr/>
          <a:lstStyle/>
          <a:p>
            <a:pPr marL="342900" indent="-342900" eaLnBrk="1" hangingPunct="1">
              <a:spcBef>
                <a:spcPct val="20000"/>
              </a:spcBef>
              <a:buClr>
                <a:srgbClr val="008080"/>
              </a:buClr>
              <a:defRPr/>
            </a:pPr>
            <a:r>
              <a:rPr lang="en-US" sz="2400" kern="0" dirty="0">
                <a:solidFill>
                  <a:schemeClr val="tx1"/>
                </a:solidFill>
                <a:latin typeface="+mn-lt"/>
              </a:rPr>
              <a:t>	</a:t>
            </a:r>
            <a:r>
              <a:rPr lang="en-US" sz="2800" kern="0" dirty="0">
                <a:solidFill>
                  <a:schemeClr val="tx1"/>
                </a:solidFill>
                <a:latin typeface="+mn-lt"/>
              </a:rPr>
              <a:t>When should pregnant women be treated for LTBI and for how long?</a:t>
            </a:r>
            <a:r>
              <a:rPr lang="en-US" sz="2400" kern="0" dirty="0">
                <a:solidFill>
                  <a:schemeClr val="tx1"/>
                </a:solidFill>
                <a:latin typeface="+mn-lt"/>
              </a:rPr>
              <a:t> </a:t>
            </a:r>
            <a:endParaRPr lang="en-US" sz="1800" i="1" kern="0" dirty="0">
              <a:solidFill>
                <a:schemeClr val="tx1"/>
              </a:solidFill>
              <a:latin typeface="+mn-lt"/>
            </a:endParaRPr>
          </a:p>
          <a:p>
            <a:pPr marL="342900" indent="-342900" eaLnBrk="1" hangingPunct="1">
              <a:spcBef>
                <a:spcPct val="20000"/>
              </a:spcBef>
              <a:buClr>
                <a:srgbClr val="008080"/>
              </a:buClr>
              <a:defRPr/>
            </a:pPr>
            <a:endParaRPr lang="en-US" sz="1600" i="1" kern="0" dirty="0">
              <a:solidFill>
                <a:schemeClr val="tx1"/>
              </a:solidFill>
              <a:latin typeface="+mn-lt"/>
            </a:endParaRPr>
          </a:p>
          <a:p>
            <a:pPr marL="1143000" lvl="2" indent="-228600" eaLnBrk="1" hangingPunct="1">
              <a:spcBef>
                <a:spcPct val="20000"/>
              </a:spcBef>
              <a:buClr>
                <a:srgbClr val="7030A0"/>
              </a:buClr>
              <a:buFontTx/>
              <a:buChar char="•"/>
              <a:defRPr/>
            </a:pPr>
            <a:r>
              <a:rPr lang="en-US" sz="2400" kern="0" dirty="0">
                <a:solidFill>
                  <a:srgbClr val="532B64"/>
                </a:solidFill>
                <a:latin typeface="+mn-lt"/>
              </a:rPr>
              <a:t>For most pregnant women with TB infection, LTBI treatment can be delayed until after delivery. If the pregnant woman is HIV-infected or a recent contact, immediate treatment should be considered. </a:t>
            </a:r>
          </a:p>
          <a:p>
            <a:pPr marL="1143000" lvl="2" indent="-228600" eaLnBrk="1" hangingPunct="1">
              <a:spcBef>
                <a:spcPct val="20000"/>
              </a:spcBef>
              <a:buClr>
                <a:srgbClr val="008080"/>
              </a:buClr>
              <a:defRPr/>
            </a:pPr>
            <a:endParaRPr lang="en-US" sz="2400" kern="0" dirty="0">
              <a:solidFill>
                <a:srgbClr val="532B64"/>
              </a:solidFill>
              <a:latin typeface="+mn-lt"/>
            </a:endParaRPr>
          </a:p>
          <a:p>
            <a:pPr marL="1143000" lvl="2" indent="-228600" eaLnBrk="1" hangingPunct="1">
              <a:spcBef>
                <a:spcPct val="20000"/>
              </a:spcBef>
              <a:buClr>
                <a:srgbClr val="7030A0"/>
              </a:buClr>
              <a:buFontTx/>
              <a:buChar char="•"/>
              <a:defRPr/>
            </a:pPr>
            <a:r>
              <a:rPr lang="en-US" sz="2400" kern="0" dirty="0">
                <a:solidFill>
                  <a:srgbClr val="532B64"/>
                </a:solidFill>
                <a:latin typeface="+mn-lt"/>
              </a:rPr>
              <a:t>Preferred treatment regimen for pregnant women is 9 months of INH with a vitamin B6 supplement.</a:t>
            </a:r>
          </a:p>
        </p:txBody>
      </p:sp>
      <p:sp>
        <p:nvSpPr>
          <p:cNvPr id="84998" name="Rectangle 10"/>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ln>
                <a:solidFill>
                  <a:srgbClr val="532B64"/>
                </a:solidFill>
              </a:ln>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FA3EEA3-1B21-4C63-8AF8-61F160DE061B}" type="slidenum">
              <a:rPr lang="en-US" altLang="en-US" sz="2000" smtClean="0"/>
              <a:pPr>
                <a:spcBef>
                  <a:spcPct val="0"/>
                </a:spcBef>
                <a:buClrTx/>
                <a:buFontTx/>
                <a:buNone/>
              </a:pPr>
              <a:t>5</a:t>
            </a:fld>
            <a:endParaRPr lang="en-US" altLang="en-US" sz="2000" smtClean="0"/>
          </a:p>
        </p:txBody>
      </p:sp>
      <p:sp>
        <p:nvSpPr>
          <p:cNvPr id="14339" name="Rectangle 2"/>
          <p:cNvSpPr>
            <a:spLocks noGrp="1" noChangeArrowheads="1"/>
          </p:cNvSpPr>
          <p:nvPr>
            <p:ph type="ctrTitle"/>
          </p:nvPr>
        </p:nvSpPr>
        <p:spPr/>
        <p:txBody>
          <a:bodyPr/>
          <a:lstStyle/>
          <a:p>
            <a:pPr eaLnBrk="1" hangingPunct="1"/>
            <a:r>
              <a:rPr lang="en-US" altLang="en-US" dirty="0" smtClean="0">
                <a:solidFill>
                  <a:srgbClr val="532B64"/>
                </a:solidFill>
              </a:rPr>
              <a:t>Treatment of Latent TB Infection (LTBI)</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A1A3DE8-0F4C-47B4-BC03-6B4DC7C7DA63}" type="slidenum">
              <a:rPr lang="en-US" altLang="en-US" sz="2000" smtClean="0"/>
              <a:pPr>
                <a:spcBef>
                  <a:spcPct val="0"/>
                </a:spcBef>
                <a:buClrTx/>
                <a:buFontTx/>
                <a:buNone/>
              </a:pPr>
              <a:t>50</a:t>
            </a:fld>
            <a:endParaRPr lang="en-US" altLang="en-US" sz="2000" smtClean="0"/>
          </a:p>
        </p:txBody>
      </p:sp>
      <p:sp>
        <p:nvSpPr>
          <p:cNvPr id="17411" name="Rectangle 2"/>
          <p:cNvSpPr>
            <a:spLocks noGrp="1" noChangeArrowheads="1"/>
          </p:cNvSpPr>
          <p:nvPr>
            <p:ph type="ctrTitle"/>
          </p:nvPr>
        </p:nvSpPr>
        <p:spPr>
          <a:xfrm>
            <a:off x="0" y="1295400"/>
            <a:ext cx="9067800" cy="3124200"/>
          </a:xfrm>
        </p:spPr>
        <p:txBody>
          <a:bodyPr/>
          <a:lstStyle/>
          <a:p>
            <a:pPr eaLnBrk="1" hangingPunct="1">
              <a:defRPr/>
            </a:pPr>
            <a:r>
              <a:rPr lang="en-US" dirty="0" smtClean="0">
                <a:solidFill>
                  <a:srgbClr val="532B64"/>
                </a:solidFill>
              </a:rPr>
              <a:t>Treatment of Latent TB Infection (LTBI)</a:t>
            </a:r>
            <a:r>
              <a:rPr lang="en-US" dirty="0" smtClean="0">
                <a:solidFill>
                  <a:schemeClr val="accent1">
                    <a:lumMod val="25000"/>
                  </a:schemeClr>
                </a:solidFill>
              </a:rPr>
              <a:t/>
            </a:r>
            <a:br>
              <a:rPr lang="en-US" dirty="0" smtClean="0">
                <a:solidFill>
                  <a:schemeClr val="accent1">
                    <a:lumMod val="25000"/>
                  </a:schemeClr>
                </a:solidFill>
              </a:rPr>
            </a:br>
            <a:r>
              <a:rPr lang="en-US" sz="1600" dirty="0" smtClean="0"/>
              <a:t/>
            </a:r>
            <a:br>
              <a:rPr lang="en-US" sz="1600" dirty="0" smtClean="0"/>
            </a:br>
            <a:r>
              <a:rPr lang="en-US" sz="4000" dirty="0">
                <a:solidFill>
                  <a:srgbClr val="532B64"/>
                </a:solidFill>
              </a:rPr>
              <a:t>Adverse Reactions and Patient Monitoring</a:t>
            </a:r>
            <a:endParaRPr lang="en-US" sz="4000" dirty="0" smtClean="0">
              <a:solidFill>
                <a:srgbClr val="532B64"/>
              </a:solidFill>
            </a:endParaRP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extLst>
      <p:ext uri="{BB962C8B-B14F-4D97-AF65-F5344CB8AC3E}">
        <p14:creationId xmlns:p14="http://schemas.microsoft.com/office/powerpoint/2010/main" val="32816826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054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9AF7255-17E6-4EB3-8AFC-2B21CDBB7F87}" type="slidenum">
              <a:rPr lang="en-US" altLang="en-US" sz="2000" smtClean="0"/>
              <a:pPr>
                <a:spcBef>
                  <a:spcPct val="0"/>
                </a:spcBef>
                <a:buClrTx/>
                <a:buFontTx/>
                <a:buNone/>
              </a:pPr>
              <a:t>51</a:t>
            </a:fld>
            <a:endParaRPr lang="en-US" altLang="en-US" sz="2000" smtClean="0"/>
          </a:p>
        </p:txBody>
      </p:sp>
      <p:sp>
        <p:nvSpPr>
          <p:cNvPr id="105476" name="Rectangle 2"/>
          <p:cNvSpPr>
            <a:spLocks noGrp="1" noChangeArrowheads="1"/>
          </p:cNvSpPr>
          <p:nvPr>
            <p:ph type="title"/>
          </p:nvPr>
        </p:nvSpPr>
        <p:spPr>
          <a:xfrm>
            <a:off x="0" y="152400"/>
            <a:ext cx="9144000" cy="762000"/>
          </a:xfrm>
        </p:spPr>
        <p:txBody>
          <a:bodyPr/>
          <a:lstStyle/>
          <a:p>
            <a:pPr eaLnBrk="1" hangingPunct="1"/>
            <a:r>
              <a:rPr lang="en-US" altLang="en-US" smtClean="0"/>
              <a:t>Adverse Reactions to INH (1)</a:t>
            </a:r>
            <a:endParaRPr lang="en-US" altLang="en-US" sz="3200" smtClean="0"/>
          </a:p>
        </p:txBody>
      </p:sp>
      <p:sp>
        <p:nvSpPr>
          <p:cNvPr id="105477" name="Rectangle 3"/>
          <p:cNvSpPr>
            <a:spLocks noGrp="1" noChangeArrowheads="1"/>
          </p:cNvSpPr>
          <p:nvPr>
            <p:ph type="body" idx="1"/>
          </p:nvPr>
        </p:nvSpPr>
        <p:spPr>
          <a:xfrm>
            <a:off x="457200" y="1524000"/>
            <a:ext cx="8229600" cy="4876800"/>
          </a:xfrm>
        </p:spPr>
        <p:txBody>
          <a:bodyPr/>
          <a:lstStyle/>
          <a:p>
            <a:pPr eaLnBrk="1" hangingPunct="1"/>
            <a:r>
              <a:rPr lang="en-US" altLang="en-US" sz="2800" dirty="0" smtClean="0"/>
              <a:t>About 10% to 20% of people treated with INH will have mild, abnormal liver test results during treatment</a:t>
            </a:r>
          </a:p>
          <a:p>
            <a:pPr eaLnBrk="1" hangingPunct="1"/>
            <a:endParaRPr lang="en-US" altLang="en-US" sz="2800" dirty="0" smtClean="0"/>
          </a:p>
          <a:p>
            <a:pPr lvl="1" eaLnBrk="1" hangingPunct="1"/>
            <a:r>
              <a:rPr lang="en-US" altLang="en-US" dirty="0" smtClean="0"/>
              <a:t>In most people, liver test results return to normal </a:t>
            </a:r>
          </a:p>
          <a:p>
            <a:pPr eaLnBrk="1" hangingPunct="1"/>
            <a:endParaRPr lang="en-US" altLang="en-US" sz="2000" dirty="0" smtClean="0"/>
          </a:p>
          <a:p>
            <a:pPr eaLnBrk="1" hangingPunct="1"/>
            <a:endParaRPr lang="en-US" altLang="en-US" sz="28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0752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138C369-F149-4575-A50D-8F62915029CD}" type="slidenum">
              <a:rPr lang="en-US" altLang="en-US" sz="2000" smtClean="0"/>
              <a:pPr>
                <a:spcBef>
                  <a:spcPct val="0"/>
                </a:spcBef>
                <a:buClrTx/>
                <a:buFontTx/>
                <a:buNone/>
              </a:pPr>
              <a:t>52</a:t>
            </a:fld>
            <a:endParaRPr lang="en-US" altLang="en-US" sz="2000" smtClean="0"/>
          </a:p>
        </p:txBody>
      </p:sp>
      <p:sp>
        <p:nvSpPr>
          <p:cNvPr id="107524" name="Rectangle 2"/>
          <p:cNvSpPr>
            <a:spLocks noGrp="1" noChangeArrowheads="1"/>
          </p:cNvSpPr>
          <p:nvPr>
            <p:ph type="title"/>
          </p:nvPr>
        </p:nvSpPr>
        <p:spPr>
          <a:xfrm>
            <a:off x="198438" y="152400"/>
            <a:ext cx="8716962" cy="1143000"/>
          </a:xfrm>
        </p:spPr>
        <p:txBody>
          <a:bodyPr/>
          <a:lstStyle/>
          <a:p>
            <a:pPr eaLnBrk="1" hangingPunct="1"/>
            <a:r>
              <a:rPr lang="en-US" altLang="en-US" smtClean="0"/>
              <a:t>Adverse Reactions to INH (2)</a:t>
            </a:r>
            <a:br>
              <a:rPr lang="en-US" altLang="en-US" smtClean="0"/>
            </a:br>
            <a:r>
              <a:rPr lang="en-US" altLang="en-US" sz="3200" smtClean="0"/>
              <a:t>Hepatitis</a:t>
            </a:r>
          </a:p>
        </p:txBody>
      </p:sp>
      <p:sp>
        <p:nvSpPr>
          <p:cNvPr id="107525" name="Rectangle 3"/>
          <p:cNvSpPr>
            <a:spLocks noGrp="1" noChangeArrowheads="1"/>
          </p:cNvSpPr>
          <p:nvPr>
            <p:ph type="body" idx="1"/>
          </p:nvPr>
        </p:nvSpPr>
        <p:spPr>
          <a:xfrm>
            <a:off x="152400" y="1447800"/>
            <a:ext cx="8915400" cy="5105400"/>
          </a:xfrm>
        </p:spPr>
        <p:txBody>
          <a:bodyPr/>
          <a:lstStyle/>
          <a:p>
            <a:pPr eaLnBrk="1" hangingPunct="1">
              <a:lnSpc>
                <a:spcPct val="80000"/>
              </a:lnSpc>
            </a:pPr>
            <a:r>
              <a:rPr lang="en-US" altLang="en-US" sz="2800" dirty="0" smtClean="0"/>
              <a:t>A major risk of INH is hepatitis (inflammation of the liver)</a:t>
            </a:r>
          </a:p>
          <a:p>
            <a:pPr eaLnBrk="1" hangingPunct="1">
              <a:lnSpc>
                <a:spcPct val="80000"/>
              </a:lnSpc>
            </a:pPr>
            <a:endParaRPr lang="en-US" altLang="en-US" sz="1600" dirty="0" smtClean="0"/>
          </a:p>
          <a:p>
            <a:pPr eaLnBrk="1" hangingPunct="1">
              <a:lnSpc>
                <a:spcPct val="80000"/>
              </a:lnSpc>
            </a:pPr>
            <a:r>
              <a:rPr lang="en-US" altLang="en-US" sz="2800" dirty="0" smtClean="0"/>
              <a:t>Hepatitis prevents the liver from functioning normally, causing symptoms such as:</a:t>
            </a:r>
          </a:p>
          <a:p>
            <a:pPr eaLnBrk="1" hangingPunct="1">
              <a:lnSpc>
                <a:spcPct val="80000"/>
              </a:lnSpc>
              <a:buFontTx/>
              <a:buNone/>
            </a:pPr>
            <a:endParaRPr lang="en-US" altLang="en-US" sz="1600" dirty="0" smtClean="0"/>
          </a:p>
          <a:p>
            <a:pPr lvl="1" eaLnBrk="1" hangingPunct="1">
              <a:lnSpc>
                <a:spcPct val="80000"/>
              </a:lnSpc>
            </a:pPr>
            <a:r>
              <a:rPr lang="en-US" altLang="en-US" dirty="0" smtClean="0"/>
              <a:t>Nausea</a:t>
            </a:r>
          </a:p>
          <a:p>
            <a:pPr eaLnBrk="1" hangingPunct="1">
              <a:lnSpc>
                <a:spcPct val="80000"/>
              </a:lnSpc>
            </a:pPr>
            <a:endParaRPr lang="en-US" altLang="en-US" sz="1200" dirty="0" smtClean="0"/>
          </a:p>
          <a:p>
            <a:pPr lvl="1" eaLnBrk="1" hangingPunct="1">
              <a:lnSpc>
                <a:spcPct val="80000"/>
              </a:lnSpc>
            </a:pPr>
            <a:r>
              <a:rPr lang="en-US" altLang="en-US" dirty="0" smtClean="0"/>
              <a:t>Vomiting</a:t>
            </a:r>
          </a:p>
          <a:p>
            <a:pPr eaLnBrk="1" hangingPunct="1">
              <a:lnSpc>
                <a:spcPct val="80000"/>
              </a:lnSpc>
            </a:pPr>
            <a:endParaRPr lang="en-US" altLang="en-US" sz="1200" dirty="0" smtClean="0"/>
          </a:p>
          <a:p>
            <a:pPr lvl="1" eaLnBrk="1" hangingPunct="1">
              <a:lnSpc>
                <a:spcPct val="80000"/>
              </a:lnSpc>
            </a:pPr>
            <a:r>
              <a:rPr lang="en-US" altLang="en-US" dirty="0" smtClean="0"/>
              <a:t>Abdominal pain</a:t>
            </a:r>
          </a:p>
          <a:p>
            <a:pPr eaLnBrk="1" hangingPunct="1">
              <a:lnSpc>
                <a:spcPct val="80000"/>
              </a:lnSpc>
            </a:pPr>
            <a:endParaRPr lang="en-US" altLang="en-US" sz="1200" dirty="0" smtClean="0"/>
          </a:p>
          <a:p>
            <a:pPr lvl="1" eaLnBrk="1" hangingPunct="1">
              <a:lnSpc>
                <a:spcPct val="80000"/>
              </a:lnSpc>
            </a:pPr>
            <a:r>
              <a:rPr lang="en-US" altLang="en-US" dirty="0" smtClean="0"/>
              <a:t>Fatigue</a:t>
            </a:r>
          </a:p>
          <a:p>
            <a:pPr eaLnBrk="1" hangingPunct="1">
              <a:lnSpc>
                <a:spcPct val="80000"/>
              </a:lnSpc>
            </a:pPr>
            <a:endParaRPr lang="en-US" altLang="en-US" sz="1200" dirty="0" smtClean="0"/>
          </a:p>
          <a:p>
            <a:pPr lvl="1" eaLnBrk="1" hangingPunct="1">
              <a:lnSpc>
                <a:spcPct val="80000"/>
              </a:lnSpc>
            </a:pPr>
            <a:r>
              <a:rPr lang="en-US" altLang="en-US" dirty="0" smtClean="0"/>
              <a:t>Brown urine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095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D7D9092-1E8B-4BCA-8EA0-AFAB04870D19}" type="slidenum">
              <a:rPr lang="en-US" altLang="en-US" sz="2000" smtClean="0"/>
              <a:pPr>
                <a:spcBef>
                  <a:spcPct val="0"/>
                </a:spcBef>
                <a:buClrTx/>
                <a:buFontTx/>
                <a:buNone/>
              </a:pPr>
              <a:t>53</a:t>
            </a:fld>
            <a:endParaRPr lang="en-US" altLang="en-US" sz="2000" smtClean="0"/>
          </a:p>
        </p:txBody>
      </p:sp>
      <p:sp>
        <p:nvSpPr>
          <p:cNvPr id="109572" name="Rectangle 2"/>
          <p:cNvSpPr>
            <a:spLocks noGrp="1" noChangeArrowheads="1"/>
          </p:cNvSpPr>
          <p:nvPr>
            <p:ph type="title"/>
          </p:nvPr>
        </p:nvSpPr>
        <p:spPr>
          <a:xfrm>
            <a:off x="152400" y="152400"/>
            <a:ext cx="8763000" cy="1143000"/>
          </a:xfrm>
        </p:spPr>
        <p:txBody>
          <a:bodyPr/>
          <a:lstStyle/>
          <a:p>
            <a:pPr eaLnBrk="1" hangingPunct="1"/>
            <a:r>
              <a:rPr lang="en-US" altLang="en-US" smtClean="0"/>
              <a:t>Adverse Reactions to INH (3)</a:t>
            </a:r>
            <a:r>
              <a:rPr lang="en-US" altLang="en-US" sz="3600" smtClean="0"/>
              <a:t/>
            </a:r>
            <a:br>
              <a:rPr lang="en-US" altLang="en-US" sz="3600" smtClean="0"/>
            </a:br>
            <a:r>
              <a:rPr lang="en-US" altLang="en-US" sz="3200" smtClean="0"/>
              <a:t>Hepatitis</a:t>
            </a:r>
          </a:p>
        </p:txBody>
      </p:sp>
      <p:sp>
        <p:nvSpPr>
          <p:cNvPr id="109573" name="Rectangle 3"/>
          <p:cNvSpPr>
            <a:spLocks noGrp="1" noChangeArrowheads="1"/>
          </p:cNvSpPr>
          <p:nvPr>
            <p:ph type="body" idx="1"/>
          </p:nvPr>
        </p:nvSpPr>
        <p:spPr/>
        <p:txBody>
          <a:bodyPr/>
          <a:lstStyle/>
          <a:p>
            <a:pPr eaLnBrk="1" hangingPunct="1">
              <a:lnSpc>
                <a:spcPct val="90000"/>
              </a:lnSpc>
            </a:pPr>
            <a:r>
              <a:rPr lang="en-US" altLang="en-US" sz="2800" smtClean="0"/>
              <a:t>INH can cause hepatitis in anyone; however, hepatitis occurs in less than 1% of people taking INH </a:t>
            </a:r>
          </a:p>
          <a:p>
            <a:pPr eaLnBrk="1" hangingPunct="1">
              <a:lnSpc>
                <a:spcPct val="90000"/>
              </a:lnSpc>
            </a:pPr>
            <a:endParaRPr lang="en-US" altLang="en-US" sz="2800" smtClean="0"/>
          </a:p>
          <a:p>
            <a:pPr eaLnBrk="1" hangingPunct="1">
              <a:lnSpc>
                <a:spcPct val="90000"/>
              </a:lnSpc>
            </a:pPr>
            <a:r>
              <a:rPr lang="en-US" altLang="en-US" sz="2800" smtClean="0"/>
              <a:t>Certain risk factors increase the risk of serious hepatitis, such as:</a:t>
            </a:r>
          </a:p>
          <a:p>
            <a:pPr eaLnBrk="1" hangingPunct="1">
              <a:lnSpc>
                <a:spcPct val="90000"/>
              </a:lnSpc>
            </a:pPr>
            <a:endParaRPr lang="en-US" altLang="en-US" sz="2000" smtClean="0"/>
          </a:p>
          <a:p>
            <a:pPr lvl="1" eaLnBrk="1" hangingPunct="1">
              <a:lnSpc>
                <a:spcPct val="90000"/>
              </a:lnSpc>
            </a:pPr>
            <a:r>
              <a:rPr lang="en-US" altLang="en-US" smtClean="0"/>
              <a:t>Older age </a:t>
            </a:r>
          </a:p>
          <a:p>
            <a:pPr lvl="1" eaLnBrk="1" hangingPunct="1">
              <a:lnSpc>
                <a:spcPct val="90000"/>
              </a:lnSpc>
            </a:pPr>
            <a:endParaRPr lang="en-US" altLang="en-US" sz="2000" smtClean="0"/>
          </a:p>
          <a:p>
            <a:pPr lvl="1" eaLnBrk="1" hangingPunct="1">
              <a:lnSpc>
                <a:spcPct val="90000"/>
              </a:lnSpc>
            </a:pPr>
            <a:r>
              <a:rPr lang="en-US" altLang="en-US" smtClean="0"/>
              <a:t>Alcoholism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1161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C063BD0-63B9-4D22-A3E7-79E9B1601E95}" type="slidenum">
              <a:rPr lang="en-US" altLang="en-US" sz="2000" smtClean="0"/>
              <a:pPr>
                <a:spcBef>
                  <a:spcPct val="0"/>
                </a:spcBef>
                <a:buClrTx/>
                <a:buFontTx/>
                <a:buNone/>
              </a:pPr>
              <a:t>54</a:t>
            </a:fld>
            <a:endParaRPr lang="en-US" altLang="en-US" sz="2000" smtClean="0"/>
          </a:p>
        </p:txBody>
      </p:sp>
      <p:sp>
        <p:nvSpPr>
          <p:cNvPr id="111620" name="Rectangle 2"/>
          <p:cNvSpPr>
            <a:spLocks noGrp="1" noChangeArrowheads="1"/>
          </p:cNvSpPr>
          <p:nvPr>
            <p:ph type="title"/>
          </p:nvPr>
        </p:nvSpPr>
        <p:spPr>
          <a:xfrm>
            <a:off x="0" y="152400"/>
            <a:ext cx="9144000" cy="1143000"/>
          </a:xfrm>
        </p:spPr>
        <p:txBody>
          <a:bodyPr/>
          <a:lstStyle/>
          <a:p>
            <a:pPr eaLnBrk="1" hangingPunct="1"/>
            <a:r>
              <a:rPr lang="en-US" altLang="en-US" dirty="0" smtClean="0"/>
              <a:t>Adverse Reactions to INH (4)</a:t>
            </a:r>
            <a:br>
              <a:rPr lang="en-US" altLang="en-US" dirty="0" smtClean="0"/>
            </a:br>
            <a:r>
              <a:rPr lang="en-US" altLang="en-US" sz="3200" dirty="0" smtClean="0"/>
              <a:t>Peripheral Neuropathy</a:t>
            </a:r>
          </a:p>
        </p:txBody>
      </p:sp>
      <p:sp>
        <p:nvSpPr>
          <p:cNvPr id="111621" name="Rectangle 3"/>
          <p:cNvSpPr>
            <a:spLocks noGrp="1" noChangeArrowheads="1"/>
          </p:cNvSpPr>
          <p:nvPr>
            <p:ph type="body" idx="1"/>
          </p:nvPr>
        </p:nvSpPr>
        <p:spPr>
          <a:xfrm>
            <a:off x="152400" y="1295400"/>
            <a:ext cx="8991600" cy="5105400"/>
          </a:xfrm>
        </p:spPr>
        <p:txBody>
          <a:bodyPr/>
          <a:lstStyle/>
          <a:p>
            <a:pPr eaLnBrk="1" hangingPunct="1"/>
            <a:r>
              <a:rPr lang="en-US" altLang="en-US" sz="2600" dirty="0" smtClean="0"/>
              <a:t>INH can cause peripheral neuropathy</a:t>
            </a:r>
          </a:p>
          <a:p>
            <a:pPr eaLnBrk="1" hangingPunct="1"/>
            <a:endParaRPr lang="en-US" altLang="en-US" sz="1600" dirty="0" smtClean="0"/>
          </a:p>
          <a:p>
            <a:pPr lvl="1" eaLnBrk="1" hangingPunct="1"/>
            <a:r>
              <a:rPr lang="en-US" altLang="en-US" sz="2600" dirty="0" smtClean="0"/>
              <a:t>Damage to sensory nerves of hands and feet</a:t>
            </a:r>
          </a:p>
          <a:p>
            <a:pPr lvl="1" eaLnBrk="1" hangingPunct="1"/>
            <a:endParaRPr lang="en-US" altLang="en-US" sz="1600" dirty="0" smtClean="0"/>
          </a:p>
          <a:p>
            <a:pPr lvl="1" eaLnBrk="1" hangingPunct="1"/>
            <a:r>
              <a:rPr lang="en-US" altLang="en-US" sz="2600" dirty="0" smtClean="0"/>
              <a:t>Symptoms include a tingling sensation, weakened sense of touch, or pain in the hands, palms, soles and feet</a:t>
            </a:r>
          </a:p>
          <a:p>
            <a:pPr eaLnBrk="1" hangingPunct="1"/>
            <a:endParaRPr lang="en-US" altLang="en-US" sz="1600" dirty="0" smtClean="0"/>
          </a:p>
          <a:p>
            <a:pPr eaLnBrk="1" hangingPunct="1"/>
            <a:r>
              <a:rPr lang="en-US" altLang="en-US" sz="2600" dirty="0" smtClean="0"/>
              <a:t>HIV, alcoholism, diabetes, and malnutrition increase risk for peripheral neuropathy</a:t>
            </a:r>
          </a:p>
          <a:p>
            <a:pPr eaLnBrk="1" hangingPunct="1"/>
            <a:endParaRPr lang="en-US" altLang="en-US" sz="1600" dirty="0" smtClean="0"/>
          </a:p>
          <a:p>
            <a:pPr lvl="1" eaLnBrk="1" hangingPunct="1"/>
            <a:r>
              <a:rPr lang="en-US" altLang="en-US" sz="2600" dirty="0" smtClean="0"/>
              <a:t>People with these conditions should be given vitamin B6</a:t>
            </a:r>
            <a:endParaRPr lang="en-US" altLang="en-US" sz="2600" i="1" dirty="0" smtClean="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136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56707D3-027E-4AC9-97C5-8B9E02A92490}" type="slidenum">
              <a:rPr lang="en-US" altLang="en-US" sz="2000" smtClean="0"/>
              <a:pPr>
                <a:spcBef>
                  <a:spcPct val="0"/>
                </a:spcBef>
                <a:buClrTx/>
                <a:buFontTx/>
                <a:buNone/>
              </a:pPr>
              <a:t>55</a:t>
            </a:fld>
            <a:endParaRPr lang="en-US" altLang="en-US" sz="2000" smtClean="0"/>
          </a:p>
        </p:txBody>
      </p:sp>
      <p:sp>
        <p:nvSpPr>
          <p:cNvPr id="113668" name="Rectangle 2"/>
          <p:cNvSpPr>
            <a:spLocks noGrp="1" noChangeArrowheads="1"/>
          </p:cNvSpPr>
          <p:nvPr>
            <p:ph type="title"/>
          </p:nvPr>
        </p:nvSpPr>
        <p:spPr>
          <a:xfrm>
            <a:off x="76200" y="0"/>
            <a:ext cx="9067800" cy="914400"/>
          </a:xfrm>
        </p:spPr>
        <p:txBody>
          <a:bodyPr/>
          <a:lstStyle/>
          <a:p>
            <a:pPr eaLnBrk="1" hangingPunct="1"/>
            <a:r>
              <a:rPr lang="en-US" altLang="en-US" sz="3600" dirty="0" smtClean="0"/>
              <a:t>Adverse Reactions to RIF, </a:t>
            </a:r>
            <a:r>
              <a:rPr lang="en-US" altLang="en-US" sz="3600" dirty="0"/>
              <a:t>RPT, and RFB</a:t>
            </a:r>
          </a:p>
        </p:txBody>
      </p:sp>
      <p:sp>
        <p:nvSpPr>
          <p:cNvPr id="113669" name="Rectangle 3"/>
          <p:cNvSpPr>
            <a:spLocks noGrp="1" noChangeArrowheads="1"/>
          </p:cNvSpPr>
          <p:nvPr>
            <p:ph type="body" idx="1"/>
          </p:nvPr>
        </p:nvSpPr>
        <p:spPr>
          <a:xfrm>
            <a:off x="76200" y="1066800"/>
            <a:ext cx="9067800" cy="5334000"/>
          </a:xfrm>
        </p:spPr>
        <p:txBody>
          <a:bodyPr/>
          <a:lstStyle/>
          <a:p>
            <a:pPr eaLnBrk="1" hangingPunct="1">
              <a:lnSpc>
                <a:spcPct val="80000"/>
              </a:lnSpc>
            </a:pPr>
            <a:r>
              <a:rPr lang="en-US" altLang="en-US" sz="2800" dirty="0" smtClean="0"/>
              <a:t>Hepatitis is more likely to occur when RIF is combined with INH</a:t>
            </a:r>
          </a:p>
          <a:p>
            <a:pPr eaLnBrk="1" hangingPunct="1">
              <a:lnSpc>
                <a:spcPct val="80000"/>
              </a:lnSpc>
              <a:buFontTx/>
              <a:buNone/>
            </a:pPr>
            <a:endParaRPr lang="en-US" altLang="en-US" sz="2000" dirty="0" smtClean="0"/>
          </a:p>
          <a:p>
            <a:pPr eaLnBrk="1" hangingPunct="1">
              <a:lnSpc>
                <a:spcPct val="80000"/>
              </a:lnSpc>
            </a:pPr>
            <a:r>
              <a:rPr lang="en-US" altLang="en-US" sz="2800" dirty="0" smtClean="0"/>
              <a:t>Other side effects of RIF, RPT, and RFB include:</a:t>
            </a:r>
          </a:p>
          <a:p>
            <a:pPr eaLnBrk="1" hangingPunct="1">
              <a:lnSpc>
                <a:spcPct val="80000"/>
              </a:lnSpc>
            </a:pPr>
            <a:endParaRPr lang="en-US" altLang="en-US" sz="2000" dirty="0" smtClean="0"/>
          </a:p>
          <a:p>
            <a:pPr lvl="1" eaLnBrk="1" hangingPunct="1">
              <a:lnSpc>
                <a:spcPct val="80000"/>
              </a:lnSpc>
            </a:pPr>
            <a:r>
              <a:rPr lang="en-US" altLang="en-US" sz="2400" dirty="0" smtClean="0"/>
              <a:t>Rash</a:t>
            </a:r>
          </a:p>
          <a:p>
            <a:pPr lvl="1" eaLnBrk="1" hangingPunct="1">
              <a:lnSpc>
                <a:spcPct val="80000"/>
              </a:lnSpc>
            </a:pPr>
            <a:endParaRPr lang="en-US" altLang="en-US" sz="1400" dirty="0" smtClean="0"/>
          </a:p>
          <a:p>
            <a:pPr lvl="1" eaLnBrk="1" hangingPunct="1">
              <a:lnSpc>
                <a:spcPct val="80000"/>
              </a:lnSpc>
            </a:pPr>
            <a:r>
              <a:rPr lang="en-US" altLang="en-US" sz="2400" dirty="0" smtClean="0"/>
              <a:t>Gastrointestinal symptoms</a:t>
            </a:r>
          </a:p>
          <a:p>
            <a:pPr lvl="1" eaLnBrk="1" hangingPunct="1">
              <a:lnSpc>
                <a:spcPct val="80000"/>
              </a:lnSpc>
            </a:pPr>
            <a:endParaRPr lang="en-US" altLang="en-US" sz="1400" dirty="0" smtClean="0"/>
          </a:p>
          <a:p>
            <a:pPr lvl="1" eaLnBrk="1" hangingPunct="1">
              <a:lnSpc>
                <a:spcPct val="80000"/>
              </a:lnSpc>
            </a:pPr>
            <a:r>
              <a:rPr lang="en-US" altLang="en-US" sz="2400" dirty="0" smtClean="0"/>
              <a:t>Orange discoloration of urine, saliva, and tears</a:t>
            </a:r>
          </a:p>
          <a:p>
            <a:pPr lvl="1" eaLnBrk="1" hangingPunct="1">
              <a:lnSpc>
                <a:spcPct val="80000"/>
              </a:lnSpc>
            </a:pPr>
            <a:endParaRPr lang="en-US" altLang="en-US" sz="1400" dirty="0" smtClean="0"/>
          </a:p>
          <a:p>
            <a:pPr lvl="1" eaLnBrk="1" hangingPunct="1">
              <a:lnSpc>
                <a:spcPct val="80000"/>
              </a:lnSpc>
            </a:pPr>
            <a:r>
              <a:rPr lang="en-US" altLang="en-US" sz="2400" dirty="0" smtClean="0"/>
              <a:t>Interaction with many other drugs, such as birth control pills and implants, warfarin, some HIV drugs, and methadone</a:t>
            </a:r>
          </a:p>
          <a:p>
            <a:pPr lvl="1" eaLnBrk="1" hangingPunct="1">
              <a:lnSpc>
                <a:spcPct val="80000"/>
              </a:lnSpc>
            </a:pPr>
            <a:endParaRPr lang="en-US" altLang="en-US" sz="1400" dirty="0" smtClean="0"/>
          </a:p>
          <a:p>
            <a:pPr lvl="1" eaLnBrk="1" hangingPunct="1">
              <a:lnSpc>
                <a:spcPct val="80000"/>
              </a:lnSpc>
            </a:pPr>
            <a:r>
              <a:rPr lang="en-US" altLang="en-US" sz="2400" dirty="0" smtClean="0"/>
              <a:t>Hypersensitivity</a:t>
            </a:r>
            <a:endParaRPr lang="en-US" altLang="en-US"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136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56707D3-027E-4AC9-97C5-8B9E02A92490}" type="slidenum">
              <a:rPr lang="en-US" altLang="en-US" sz="2000" smtClean="0"/>
              <a:pPr>
                <a:spcBef>
                  <a:spcPct val="0"/>
                </a:spcBef>
                <a:buClrTx/>
                <a:buFontTx/>
                <a:buNone/>
              </a:pPr>
              <a:t>56</a:t>
            </a:fld>
            <a:endParaRPr lang="en-US" altLang="en-US" sz="2000" smtClean="0"/>
          </a:p>
        </p:txBody>
      </p:sp>
      <p:sp>
        <p:nvSpPr>
          <p:cNvPr id="113669" name="Rectangle 3"/>
          <p:cNvSpPr>
            <a:spLocks noGrp="1" noChangeArrowheads="1"/>
          </p:cNvSpPr>
          <p:nvPr>
            <p:ph type="body" idx="1"/>
          </p:nvPr>
        </p:nvSpPr>
        <p:spPr>
          <a:xfrm>
            <a:off x="228600" y="1295400"/>
            <a:ext cx="8686800" cy="4953000"/>
          </a:xfrm>
        </p:spPr>
        <p:txBody>
          <a:bodyPr/>
          <a:lstStyle/>
          <a:p>
            <a:pPr eaLnBrk="1" hangingPunct="1">
              <a:lnSpc>
                <a:spcPct val="80000"/>
              </a:lnSpc>
            </a:pPr>
            <a:r>
              <a:rPr lang="en-US" altLang="en-US" sz="2800" dirty="0"/>
              <a:t>RPT may </a:t>
            </a:r>
            <a:r>
              <a:rPr lang="en-US" altLang="en-US" sz="2800" dirty="0" smtClean="0"/>
              <a:t>cause </a:t>
            </a:r>
            <a:r>
              <a:rPr lang="en-US" altLang="en-US" sz="2800" dirty="0"/>
              <a:t>flu-like symptoms</a:t>
            </a:r>
          </a:p>
          <a:p>
            <a:pPr eaLnBrk="1" hangingPunct="1">
              <a:lnSpc>
                <a:spcPct val="80000"/>
              </a:lnSpc>
            </a:pPr>
            <a:endParaRPr lang="en-US" altLang="en-US" sz="2800" dirty="0" smtClean="0"/>
          </a:p>
          <a:p>
            <a:pPr eaLnBrk="1" hangingPunct="1">
              <a:lnSpc>
                <a:spcPct val="80000"/>
              </a:lnSpc>
            </a:pPr>
            <a:r>
              <a:rPr lang="en-US" altLang="en-US" sz="2800" dirty="0" smtClean="0"/>
              <a:t>RFB </a:t>
            </a:r>
            <a:r>
              <a:rPr lang="en-US" altLang="en-US" sz="2800" dirty="0"/>
              <a:t>may cause</a:t>
            </a:r>
          </a:p>
          <a:p>
            <a:pPr lvl="1"/>
            <a:endParaRPr lang="en-US" dirty="0" smtClean="0"/>
          </a:p>
          <a:p>
            <a:pPr lvl="1"/>
            <a:r>
              <a:rPr lang="en-US" dirty="0" smtClean="0"/>
              <a:t>Eye </a:t>
            </a:r>
            <a:r>
              <a:rPr lang="en-US" dirty="0"/>
              <a:t>inflammation</a:t>
            </a:r>
          </a:p>
          <a:p>
            <a:pPr lvl="1"/>
            <a:endParaRPr lang="en-US" dirty="0" smtClean="0"/>
          </a:p>
          <a:p>
            <a:pPr lvl="1"/>
            <a:r>
              <a:rPr lang="en-US" dirty="0" smtClean="0"/>
              <a:t>Joint </a:t>
            </a:r>
            <a:r>
              <a:rPr lang="en-US" dirty="0"/>
              <a:t>pain</a:t>
            </a:r>
          </a:p>
          <a:p>
            <a:pPr lvl="1"/>
            <a:endParaRPr lang="en-US" dirty="0" smtClean="0"/>
          </a:p>
          <a:p>
            <a:pPr lvl="1"/>
            <a:r>
              <a:rPr lang="en-US" dirty="0" smtClean="0"/>
              <a:t>Lower </a:t>
            </a:r>
            <a:r>
              <a:rPr lang="en-US" dirty="0"/>
              <a:t>white blood cell count</a:t>
            </a:r>
          </a:p>
          <a:p>
            <a:pPr eaLnBrk="1" hangingPunct="1">
              <a:lnSpc>
                <a:spcPct val="80000"/>
              </a:lnSpc>
            </a:pPr>
            <a:endParaRPr lang="en-US" altLang="en-US" dirty="0"/>
          </a:p>
        </p:txBody>
      </p:sp>
      <p:sp>
        <p:nvSpPr>
          <p:cNvPr id="8" name="Rectangle 2"/>
          <p:cNvSpPr>
            <a:spLocks noGrp="1" noChangeArrowheads="1"/>
          </p:cNvSpPr>
          <p:nvPr>
            <p:ph type="title"/>
          </p:nvPr>
        </p:nvSpPr>
        <p:spPr>
          <a:xfrm>
            <a:off x="76200" y="0"/>
            <a:ext cx="9067800" cy="914400"/>
          </a:xfrm>
        </p:spPr>
        <p:txBody>
          <a:bodyPr/>
          <a:lstStyle/>
          <a:p>
            <a:pPr eaLnBrk="1" hangingPunct="1"/>
            <a:r>
              <a:rPr lang="en-US" altLang="en-US" sz="3600" dirty="0" smtClean="0"/>
              <a:t>Adverse Reactions to RPT and RFB</a:t>
            </a:r>
          </a:p>
        </p:txBody>
      </p:sp>
    </p:spTree>
    <p:extLst>
      <p:ext uri="{BB962C8B-B14F-4D97-AF65-F5344CB8AC3E}">
        <p14:creationId xmlns:p14="http://schemas.microsoft.com/office/powerpoint/2010/main" val="39713907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114"/>
            <a:ext cx="9144000" cy="762000"/>
          </a:xfrm>
        </p:spPr>
        <p:txBody>
          <a:bodyPr/>
          <a:lstStyle/>
          <a:p>
            <a:r>
              <a:rPr lang="en-US" dirty="0" smtClean="0"/>
              <a:t>Adverse Reactions</a:t>
            </a:r>
            <a:endParaRPr lang="en-US" dirty="0"/>
          </a:p>
        </p:txBody>
      </p:sp>
      <p:sp>
        <p:nvSpPr>
          <p:cNvPr id="3" name="Content Placeholder 2"/>
          <p:cNvSpPr>
            <a:spLocks noGrp="1"/>
          </p:cNvSpPr>
          <p:nvPr>
            <p:ph idx="1"/>
          </p:nvPr>
        </p:nvSpPr>
        <p:spPr>
          <a:xfrm>
            <a:off x="152400" y="990600"/>
            <a:ext cx="8991600" cy="5381625"/>
          </a:xfrm>
        </p:spPr>
        <p:txBody>
          <a:bodyPr/>
          <a:lstStyle/>
          <a:p>
            <a:pPr eaLnBrk="1" hangingPunct="1">
              <a:lnSpc>
                <a:spcPct val="80000"/>
              </a:lnSpc>
            </a:pPr>
            <a:r>
              <a:rPr lang="en-US" sz="2400" dirty="0" smtClean="0"/>
              <a:t>Patients should be instructed to report any signs and symptoms of adverse drug reactions to their health care provider</a:t>
            </a:r>
          </a:p>
          <a:p>
            <a:pPr eaLnBrk="1" hangingPunct="1">
              <a:lnSpc>
                <a:spcPct val="80000"/>
              </a:lnSpc>
            </a:pPr>
            <a:endParaRPr lang="en-US" sz="1600" dirty="0"/>
          </a:p>
          <a:p>
            <a:pPr eaLnBrk="1" hangingPunct="1">
              <a:lnSpc>
                <a:spcPct val="80000"/>
              </a:lnSpc>
            </a:pPr>
            <a:r>
              <a:rPr lang="en-US" sz="2400" dirty="0" smtClean="0"/>
              <a:t>Patients should stop taking the medication and seek medical attention immediately if symptoms of serious adverse reactions occur</a:t>
            </a:r>
          </a:p>
          <a:p>
            <a:pPr eaLnBrk="1" hangingPunct="1">
              <a:lnSpc>
                <a:spcPct val="80000"/>
              </a:lnSpc>
            </a:pPr>
            <a:endParaRPr lang="en-US" sz="1600" dirty="0" smtClean="0"/>
          </a:p>
          <a:p>
            <a:pPr lvl="1" eaLnBrk="1" hangingPunct="1">
              <a:lnSpc>
                <a:spcPct val="80000"/>
              </a:lnSpc>
            </a:pPr>
            <a:r>
              <a:rPr lang="en-US" sz="2400" dirty="0"/>
              <a:t>No appetite </a:t>
            </a:r>
          </a:p>
          <a:p>
            <a:pPr lvl="1" eaLnBrk="1" hangingPunct="1">
              <a:lnSpc>
                <a:spcPct val="80000"/>
              </a:lnSpc>
            </a:pPr>
            <a:r>
              <a:rPr lang="en-US" sz="2400" dirty="0"/>
              <a:t>Nausea </a:t>
            </a:r>
          </a:p>
          <a:p>
            <a:pPr lvl="1" eaLnBrk="1" hangingPunct="1">
              <a:lnSpc>
                <a:spcPct val="80000"/>
              </a:lnSpc>
            </a:pPr>
            <a:r>
              <a:rPr lang="en-US" sz="2400" dirty="0"/>
              <a:t>Vomiting </a:t>
            </a:r>
          </a:p>
          <a:p>
            <a:pPr lvl="1" eaLnBrk="1" hangingPunct="1">
              <a:lnSpc>
                <a:spcPct val="80000"/>
              </a:lnSpc>
            </a:pPr>
            <a:r>
              <a:rPr lang="en-US" sz="2400" dirty="0"/>
              <a:t>Yellowish skin or eyes </a:t>
            </a:r>
          </a:p>
          <a:p>
            <a:pPr lvl="1" eaLnBrk="1" hangingPunct="1">
              <a:lnSpc>
                <a:spcPct val="80000"/>
              </a:lnSpc>
            </a:pPr>
            <a:r>
              <a:rPr lang="en-US" sz="2400" dirty="0"/>
              <a:t>Fever for 3 or more days </a:t>
            </a:r>
          </a:p>
          <a:p>
            <a:pPr lvl="1" eaLnBrk="1" hangingPunct="1">
              <a:lnSpc>
                <a:spcPct val="80000"/>
              </a:lnSpc>
            </a:pPr>
            <a:r>
              <a:rPr lang="en-US" sz="2400" dirty="0"/>
              <a:t>Abdominal pain </a:t>
            </a:r>
          </a:p>
          <a:p>
            <a:pPr lvl="1" eaLnBrk="1" hangingPunct="1">
              <a:lnSpc>
                <a:spcPct val="80000"/>
              </a:lnSpc>
            </a:pPr>
            <a:r>
              <a:rPr lang="en-US" sz="2400" dirty="0"/>
              <a:t>Tingling in fingers and toes </a:t>
            </a:r>
          </a:p>
          <a:p>
            <a:pPr lvl="1" eaLnBrk="1" hangingPunct="1">
              <a:lnSpc>
                <a:spcPct val="80000"/>
              </a:lnSpc>
            </a:pPr>
            <a:r>
              <a:rPr lang="en-US" sz="2400" dirty="0" smtClean="0"/>
              <a:t>Brown </a:t>
            </a:r>
            <a:r>
              <a:rPr lang="en-US" sz="2400" dirty="0"/>
              <a:t>urine </a:t>
            </a:r>
          </a:p>
          <a:p>
            <a:pPr eaLnBrk="1" hangingPunct="1">
              <a:lnSpc>
                <a:spcPct val="80000"/>
              </a:lnSpc>
            </a:pPr>
            <a:endParaRPr lang="en-US" sz="2400" dirty="0"/>
          </a:p>
          <a:p>
            <a:pPr marL="0" indent="0" eaLnBrk="1" hangingPunct="1">
              <a:lnSpc>
                <a:spcPct val="80000"/>
              </a:lnSpc>
              <a:buNone/>
            </a:pPr>
            <a:endParaRPr lang="en-US" sz="2400" dirty="0"/>
          </a:p>
        </p:txBody>
      </p:sp>
      <p:sp>
        <p:nvSpPr>
          <p:cNvPr id="4" name="Footer Placeholder 3"/>
          <p:cNvSpPr>
            <a:spLocks noGrp="1"/>
          </p:cNvSpPr>
          <p:nvPr>
            <p:ph type="ftr" sz="quarter" idx="10"/>
          </p:nvPr>
        </p:nvSpPr>
        <p:spPr/>
        <p:txBody>
          <a:bodyPr/>
          <a:lstStyle/>
          <a:p>
            <a:pPr>
              <a:defRPr/>
            </a:pPr>
            <a:r>
              <a:rPr lang="en-US" dirty="0" smtClean="0"/>
              <a:t>Module 4 – Treatment of Latent Tuberculosis Infection and Tuberculosis Disease</a:t>
            </a:r>
            <a:endParaRPr lang="en-US" dirty="0"/>
          </a:p>
        </p:txBody>
      </p:sp>
      <p:sp>
        <p:nvSpPr>
          <p:cNvPr id="5" name="Slide Number Placeholder 4"/>
          <p:cNvSpPr>
            <a:spLocks noGrp="1"/>
          </p:cNvSpPr>
          <p:nvPr>
            <p:ph type="sldNum" sz="quarter" idx="11"/>
          </p:nvPr>
        </p:nvSpPr>
        <p:spPr/>
        <p:txBody>
          <a:bodyPr/>
          <a:lstStyle/>
          <a:p>
            <a:pPr>
              <a:defRPr/>
            </a:pPr>
            <a:fld id="{A788D6BF-CF21-4EB0-82A8-E946ADF4F811}" type="slidenum">
              <a:rPr lang="en-US" altLang="en-US" smtClean="0"/>
              <a:pPr>
                <a:defRPr/>
              </a:pPr>
              <a:t>57</a:t>
            </a:fld>
            <a:endParaRPr lang="en-US" altLang="en-US"/>
          </a:p>
        </p:txBody>
      </p:sp>
    </p:spTree>
    <p:extLst>
      <p:ext uri="{BB962C8B-B14F-4D97-AF65-F5344CB8AC3E}">
        <p14:creationId xmlns:p14="http://schemas.microsoft.com/office/powerpoint/2010/main" val="2017339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1571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05300D7-29E8-41D3-BDC0-D3C28FE7F5E5}" type="slidenum">
              <a:rPr lang="en-US" altLang="en-US" sz="2000" smtClean="0"/>
              <a:pPr>
                <a:spcBef>
                  <a:spcPct val="0"/>
                </a:spcBef>
                <a:buClrTx/>
                <a:buFontTx/>
                <a:buNone/>
              </a:pPr>
              <a:t>58</a:t>
            </a:fld>
            <a:endParaRPr lang="en-US" altLang="en-US" sz="2000" smtClean="0"/>
          </a:p>
        </p:txBody>
      </p:sp>
      <p:sp>
        <p:nvSpPr>
          <p:cNvPr id="115716" name="Rectangle 2"/>
          <p:cNvSpPr>
            <a:spLocks noGrp="1" noChangeArrowheads="1"/>
          </p:cNvSpPr>
          <p:nvPr>
            <p:ph type="title"/>
          </p:nvPr>
        </p:nvSpPr>
        <p:spPr>
          <a:xfrm>
            <a:off x="427038" y="0"/>
            <a:ext cx="8229600" cy="838200"/>
          </a:xfrm>
        </p:spPr>
        <p:txBody>
          <a:bodyPr/>
          <a:lstStyle/>
          <a:p>
            <a:pPr eaLnBrk="1" hangingPunct="1"/>
            <a:r>
              <a:rPr lang="en-US" altLang="en-US" smtClean="0"/>
              <a:t>Patient Monitoring (1)</a:t>
            </a:r>
          </a:p>
        </p:txBody>
      </p:sp>
      <p:sp>
        <p:nvSpPr>
          <p:cNvPr id="115717" name="Rectangle 3"/>
          <p:cNvSpPr>
            <a:spLocks noGrp="1" noChangeArrowheads="1"/>
          </p:cNvSpPr>
          <p:nvPr>
            <p:ph type="body" idx="1"/>
          </p:nvPr>
        </p:nvSpPr>
        <p:spPr>
          <a:xfrm>
            <a:off x="152400" y="1066800"/>
            <a:ext cx="8915400" cy="5257800"/>
          </a:xfrm>
        </p:spPr>
        <p:txBody>
          <a:bodyPr/>
          <a:lstStyle/>
          <a:p>
            <a:pPr eaLnBrk="1" hangingPunct="1"/>
            <a:r>
              <a:rPr lang="en-US" altLang="en-US" sz="2800" dirty="0" smtClean="0"/>
              <a:t>All persons taking LTBI treatment should be educated about symptoms caused by adverse reactions</a:t>
            </a:r>
          </a:p>
          <a:p>
            <a:pPr eaLnBrk="1" hangingPunct="1"/>
            <a:endParaRPr lang="en-US" altLang="en-US" sz="2000" dirty="0" smtClean="0"/>
          </a:p>
          <a:p>
            <a:pPr eaLnBrk="1" hangingPunct="1"/>
            <a:r>
              <a:rPr lang="en-US" altLang="en-US" sz="2800" dirty="0" smtClean="0"/>
              <a:t>Patients need to be evaluated at least monthly during therapy for:</a:t>
            </a:r>
          </a:p>
          <a:p>
            <a:pPr lvl="1" eaLnBrk="1" hangingPunct="1"/>
            <a:endParaRPr lang="en-US" altLang="en-US" sz="2000" dirty="0" smtClean="0"/>
          </a:p>
          <a:p>
            <a:pPr lvl="1" eaLnBrk="1" hangingPunct="1"/>
            <a:r>
              <a:rPr lang="en-US" altLang="en-US" dirty="0" smtClean="0"/>
              <a:t>Adherence to prescribed regimen </a:t>
            </a:r>
          </a:p>
          <a:p>
            <a:pPr lvl="1" eaLnBrk="1" hangingPunct="1"/>
            <a:endParaRPr lang="en-US" altLang="en-US" sz="2000" dirty="0" smtClean="0"/>
          </a:p>
          <a:p>
            <a:pPr lvl="1" eaLnBrk="1" hangingPunct="1"/>
            <a:r>
              <a:rPr lang="en-US" altLang="en-US" dirty="0" smtClean="0"/>
              <a:t>Signs and symptoms of TB disease</a:t>
            </a:r>
            <a:endParaRPr lang="en-US" altLang="en-US" sz="2000" dirty="0" smtClean="0"/>
          </a:p>
          <a:p>
            <a:pPr lvl="1" eaLnBrk="1" hangingPunct="1"/>
            <a:endParaRPr lang="en-US" altLang="en-US" sz="2000" dirty="0" smtClean="0"/>
          </a:p>
          <a:p>
            <a:pPr lvl="1" eaLnBrk="1" hangingPunct="1"/>
            <a:r>
              <a:rPr lang="en-US" altLang="en-US" dirty="0" smtClean="0"/>
              <a:t>Adverse reactions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1776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7E4DFD2-65DF-4FDA-915D-C27D87EF5DAF}" type="slidenum">
              <a:rPr lang="en-US" altLang="en-US" sz="2000" smtClean="0"/>
              <a:pPr>
                <a:spcBef>
                  <a:spcPct val="0"/>
                </a:spcBef>
                <a:buClrTx/>
                <a:buFontTx/>
                <a:buNone/>
              </a:pPr>
              <a:t>59</a:t>
            </a:fld>
            <a:endParaRPr lang="en-US" altLang="en-US" sz="2000" smtClean="0"/>
          </a:p>
        </p:txBody>
      </p:sp>
      <p:sp>
        <p:nvSpPr>
          <p:cNvPr id="117764" name="Rectangle 3"/>
          <p:cNvSpPr>
            <a:spLocks noGrp="1" noChangeArrowheads="1"/>
          </p:cNvSpPr>
          <p:nvPr>
            <p:ph type="body" idx="1"/>
          </p:nvPr>
        </p:nvSpPr>
        <p:spPr>
          <a:xfrm>
            <a:off x="152400" y="1219200"/>
            <a:ext cx="8763000" cy="4754563"/>
          </a:xfrm>
        </p:spPr>
        <p:txBody>
          <a:bodyPr/>
          <a:lstStyle/>
          <a:p>
            <a:pPr eaLnBrk="1" hangingPunct="1"/>
            <a:r>
              <a:rPr lang="en-US" altLang="en-US" sz="2800" smtClean="0"/>
              <a:t>During each monthly evaluation, patients should be:</a:t>
            </a:r>
          </a:p>
          <a:p>
            <a:pPr eaLnBrk="1" hangingPunct="1"/>
            <a:endParaRPr lang="en-US" altLang="en-US" sz="2000" smtClean="0"/>
          </a:p>
          <a:p>
            <a:pPr lvl="1" eaLnBrk="1" hangingPunct="1"/>
            <a:r>
              <a:rPr lang="en-US" altLang="en-US" smtClean="0"/>
              <a:t>Asked whether they have nausea, abdominal pain, or other symptoms of adverse reactions</a:t>
            </a:r>
          </a:p>
          <a:p>
            <a:pPr lvl="1" eaLnBrk="1" hangingPunct="1"/>
            <a:endParaRPr lang="en-US" altLang="en-US" sz="2000" smtClean="0"/>
          </a:p>
          <a:p>
            <a:pPr lvl="1" eaLnBrk="1" hangingPunct="1"/>
            <a:r>
              <a:rPr lang="en-US" altLang="en-US" smtClean="0"/>
              <a:t>Examined by HCW for adverse reactions</a:t>
            </a:r>
          </a:p>
          <a:p>
            <a:pPr lvl="1" eaLnBrk="1" hangingPunct="1"/>
            <a:endParaRPr lang="en-US" altLang="en-US" sz="2000" smtClean="0"/>
          </a:p>
          <a:p>
            <a:pPr lvl="1" eaLnBrk="1" hangingPunct="1"/>
            <a:r>
              <a:rPr lang="en-US" altLang="en-US" smtClean="0"/>
              <a:t>Instructed to stop medications and contact HCWs immediately if they have signs or symptoms of hepatitis</a:t>
            </a:r>
          </a:p>
        </p:txBody>
      </p:sp>
      <p:sp>
        <p:nvSpPr>
          <p:cNvPr id="117765" name="Rectangle 4"/>
          <p:cNvSpPr>
            <a:spLocks noGrp="1" noChangeArrowheads="1"/>
          </p:cNvSpPr>
          <p:nvPr>
            <p:ph type="title"/>
          </p:nvPr>
        </p:nvSpPr>
        <p:spPr>
          <a:xfrm>
            <a:off x="427038" y="152400"/>
            <a:ext cx="8229600" cy="838200"/>
          </a:xfrm>
          <a:noFill/>
        </p:spPr>
        <p:txBody>
          <a:bodyPr/>
          <a:lstStyle/>
          <a:p>
            <a:pPr eaLnBrk="1" hangingPunct="1"/>
            <a:r>
              <a:rPr lang="en-US" altLang="en-US" smtClean="0"/>
              <a:t>Patient Monitoring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638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DD7A599-A94C-4BE6-8207-D50725BEA114}" type="slidenum">
              <a:rPr lang="en-US" altLang="en-US" sz="2000" smtClean="0"/>
              <a:pPr>
                <a:spcBef>
                  <a:spcPct val="0"/>
                </a:spcBef>
                <a:buClrTx/>
                <a:buFontTx/>
                <a:buNone/>
              </a:pPr>
              <a:t>6</a:t>
            </a:fld>
            <a:endParaRPr lang="en-US" altLang="en-US" sz="2000" smtClean="0"/>
          </a:p>
        </p:txBody>
      </p:sp>
      <p:sp>
        <p:nvSpPr>
          <p:cNvPr id="16388" name="Rectangle 4"/>
          <p:cNvSpPr>
            <a:spLocks noGrp="1" noChangeArrowheads="1"/>
          </p:cNvSpPr>
          <p:nvPr>
            <p:ph type="body" idx="1"/>
          </p:nvPr>
        </p:nvSpPr>
        <p:spPr>
          <a:xfrm>
            <a:off x="304800" y="1143000"/>
            <a:ext cx="8458200" cy="4114800"/>
          </a:xfrm>
          <a:noFill/>
        </p:spPr>
        <p:txBody>
          <a:bodyPr/>
          <a:lstStyle/>
          <a:p>
            <a:pPr eaLnBrk="1" hangingPunct="1"/>
            <a:r>
              <a:rPr lang="en-US" altLang="en-US" sz="2800" dirty="0" smtClean="0"/>
              <a:t>LTBI is treated to prevent the development of TB disease</a:t>
            </a:r>
          </a:p>
          <a:p>
            <a:pPr eaLnBrk="1" hangingPunct="1"/>
            <a:endParaRPr lang="en-US" altLang="en-US" sz="2800" dirty="0" smtClean="0"/>
          </a:p>
          <a:p>
            <a:pPr eaLnBrk="1" hangingPunct="1"/>
            <a:r>
              <a:rPr lang="en-US" altLang="en-US" sz="2800" dirty="0" smtClean="0"/>
              <a:t>LTBI is treated with medication </a:t>
            </a:r>
          </a:p>
          <a:p>
            <a:pPr eaLnBrk="1" hangingPunct="1"/>
            <a:endParaRPr lang="en-US" altLang="en-US" sz="1600" dirty="0" smtClean="0"/>
          </a:p>
          <a:p>
            <a:pPr eaLnBrk="1" hangingPunct="1"/>
            <a:endParaRPr lang="en-US" altLang="en-US" sz="1800" i="1" dirty="0" smtClean="0"/>
          </a:p>
        </p:txBody>
      </p:sp>
      <p:sp>
        <p:nvSpPr>
          <p:cNvPr id="16389" name="Rectangle 5"/>
          <p:cNvSpPr>
            <a:spLocks noGrp="1" noChangeArrowheads="1"/>
          </p:cNvSpPr>
          <p:nvPr>
            <p:ph type="title"/>
          </p:nvPr>
        </p:nvSpPr>
        <p:spPr>
          <a:xfrm>
            <a:off x="427038" y="76200"/>
            <a:ext cx="8229600" cy="762000"/>
          </a:xfrm>
          <a:noFill/>
        </p:spPr>
        <p:txBody>
          <a:bodyPr/>
          <a:lstStyle/>
          <a:p>
            <a:pPr eaLnBrk="1" hangingPunct="1"/>
            <a:r>
              <a:rPr lang="en-US" altLang="en-US" dirty="0" smtClean="0">
                <a:solidFill>
                  <a:srgbClr val="532B64"/>
                </a:solidFill>
              </a:rPr>
              <a:t>Treatment of LTBI (1)</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1981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40A1A75-00BA-40EF-8DF4-1D856870DBEA}" type="slidenum">
              <a:rPr lang="en-US" altLang="en-US" sz="2000" smtClean="0"/>
              <a:pPr>
                <a:spcBef>
                  <a:spcPct val="0"/>
                </a:spcBef>
                <a:buClrTx/>
                <a:buFontTx/>
                <a:buNone/>
              </a:pPr>
              <a:t>60</a:t>
            </a:fld>
            <a:endParaRPr lang="en-US" altLang="en-US" sz="2000" smtClean="0"/>
          </a:p>
        </p:txBody>
      </p:sp>
      <p:sp>
        <p:nvSpPr>
          <p:cNvPr id="119812" name="Rectangle 2"/>
          <p:cNvSpPr>
            <a:spLocks noGrp="1" noChangeArrowheads="1"/>
          </p:cNvSpPr>
          <p:nvPr>
            <p:ph type="body" idx="1"/>
          </p:nvPr>
        </p:nvSpPr>
        <p:spPr>
          <a:xfrm>
            <a:off x="152400" y="990600"/>
            <a:ext cx="8839200" cy="5334000"/>
          </a:xfrm>
        </p:spPr>
        <p:txBody>
          <a:bodyPr/>
          <a:lstStyle/>
          <a:p>
            <a:pPr eaLnBrk="1" hangingPunct="1">
              <a:lnSpc>
                <a:spcPct val="80000"/>
              </a:lnSpc>
            </a:pPr>
            <a:r>
              <a:rPr lang="en-US" altLang="en-US" sz="2800" dirty="0" smtClean="0"/>
              <a:t>People at greatest risk for hepatitis should have baseline liver function tests before starting LTBI treatment and every month during therapy. This includes:</a:t>
            </a:r>
          </a:p>
          <a:p>
            <a:pPr eaLnBrk="1" hangingPunct="1">
              <a:lnSpc>
                <a:spcPct val="80000"/>
              </a:lnSpc>
              <a:buFontTx/>
              <a:buNone/>
            </a:pPr>
            <a:endParaRPr lang="en-US" altLang="en-US" sz="1800" dirty="0" smtClean="0"/>
          </a:p>
          <a:p>
            <a:pPr lvl="1" eaLnBrk="1" hangingPunct="1">
              <a:lnSpc>
                <a:spcPct val="80000"/>
              </a:lnSpc>
            </a:pPr>
            <a:r>
              <a:rPr lang="en-US" altLang="en-US" sz="2600" dirty="0" smtClean="0"/>
              <a:t>People living with HIV</a:t>
            </a:r>
          </a:p>
          <a:p>
            <a:pPr lvl="1" eaLnBrk="1" hangingPunct="1">
              <a:lnSpc>
                <a:spcPct val="80000"/>
              </a:lnSpc>
            </a:pPr>
            <a:endParaRPr lang="en-US" altLang="en-US" sz="1800" dirty="0" smtClean="0"/>
          </a:p>
          <a:p>
            <a:pPr lvl="1" eaLnBrk="1" hangingPunct="1">
              <a:lnSpc>
                <a:spcPct val="80000"/>
              </a:lnSpc>
            </a:pPr>
            <a:r>
              <a:rPr lang="en-US" altLang="en-US" sz="2600" dirty="0" smtClean="0"/>
              <a:t>People with history of liver disorder or disease</a:t>
            </a:r>
          </a:p>
          <a:p>
            <a:pPr lvl="1" eaLnBrk="1" hangingPunct="1">
              <a:lnSpc>
                <a:spcPct val="80000"/>
              </a:lnSpc>
            </a:pPr>
            <a:endParaRPr lang="en-US" altLang="en-US" sz="1800" dirty="0" smtClean="0"/>
          </a:p>
          <a:p>
            <a:pPr lvl="1" eaLnBrk="1" hangingPunct="1">
              <a:lnSpc>
                <a:spcPct val="80000"/>
              </a:lnSpc>
            </a:pPr>
            <a:r>
              <a:rPr lang="en-US" altLang="en-US" sz="2600" dirty="0" smtClean="0"/>
              <a:t>People who use alcohol regularly</a:t>
            </a:r>
          </a:p>
          <a:p>
            <a:pPr lvl="1" eaLnBrk="1" hangingPunct="1">
              <a:lnSpc>
                <a:spcPct val="80000"/>
              </a:lnSpc>
            </a:pPr>
            <a:endParaRPr lang="en-US" altLang="en-US" sz="1800" dirty="0" smtClean="0"/>
          </a:p>
          <a:p>
            <a:pPr lvl="1" eaLnBrk="1" hangingPunct="1">
              <a:lnSpc>
                <a:spcPct val="80000"/>
              </a:lnSpc>
            </a:pPr>
            <a:r>
              <a:rPr lang="en-US" altLang="en-US" sz="2600" dirty="0" smtClean="0"/>
              <a:t>Women who are pregnant or just had a baby </a:t>
            </a:r>
          </a:p>
          <a:p>
            <a:pPr lvl="1" eaLnBrk="1" hangingPunct="1">
              <a:lnSpc>
                <a:spcPct val="80000"/>
              </a:lnSpc>
            </a:pPr>
            <a:endParaRPr lang="en-US" altLang="en-US" sz="1800" dirty="0" smtClean="0"/>
          </a:p>
          <a:p>
            <a:pPr lvl="1" eaLnBrk="1" hangingPunct="1">
              <a:lnSpc>
                <a:spcPct val="80000"/>
              </a:lnSpc>
            </a:pPr>
            <a:r>
              <a:rPr lang="en-US" altLang="en-US" sz="2600" dirty="0" smtClean="0"/>
              <a:t>People taking medications that may increase risk of hepatitis</a:t>
            </a:r>
          </a:p>
        </p:txBody>
      </p:sp>
      <p:sp>
        <p:nvSpPr>
          <p:cNvPr id="119813" name="Rectangle 3"/>
          <p:cNvSpPr>
            <a:spLocks noChangeArrowheads="1"/>
          </p:cNvSpPr>
          <p:nvPr/>
        </p:nvSpPr>
        <p:spPr bwMode="auto">
          <a:xfrm>
            <a:off x="381000" y="2286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dirty="0">
                <a:solidFill>
                  <a:srgbClr val="532B64"/>
                </a:solidFill>
              </a:rPr>
              <a:t>Patient Monitoring (3)</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2185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108887C-BB90-4DFA-A7CB-99B335E5C501}" type="slidenum">
              <a:rPr lang="en-US" altLang="en-US" sz="2000" smtClean="0"/>
              <a:pPr>
                <a:spcBef>
                  <a:spcPct val="0"/>
                </a:spcBef>
                <a:buClrTx/>
                <a:buFontTx/>
                <a:buNone/>
              </a:pPr>
              <a:t>61</a:t>
            </a:fld>
            <a:endParaRPr lang="en-US" altLang="en-US" sz="2000" smtClean="0"/>
          </a:p>
        </p:txBody>
      </p:sp>
      <p:sp>
        <p:nvSpPr>
          <p:cNvPr id="121860" name="Rectangle 3"/>
          <p:cNvSpPr>
            <a:spLocks noGrp="1" noChangeArrowheads="1"/>
          </p:cNvSpPr>
          <p:nvPr>
            <p:ph type="body" idx="1"/>
          </p:nvPr>
        </p:nvSpPr>
        <p:spPr>
          <a:xfrm>
            <a:off x="304800" y="1295400"/>
            <a:ext cx="8686800" cy="4830763"/>
          </a:xfrm>
        </p:spPr>
        <p:txBody>
          <a:bodyPr/>
          <a:lstStyle/>
          <a:p>
            <a:pPr eaLnBrk="1" hangingPunct="1"/>
            <a:r>
              <a:rPr lang="en-US" altLang="en-US" sz="2800" dirty="0" smtClean="0"/>
              <a:t>For all patients, INH, RIF, and RPT should be stopped if liver function test results are:</a:t>
            </a:r>
          </a:p>
          <a:p>
            <a:pPr eaLnBrk="1" hangingPunct="1"/>
            <a:endParaRPr lang="en-US" altLang="en-US" sz="2000" dirty="0" smtClean="0"/>
          </a:p>
          <a:p>
            <a:pPr lvl="1" eaLnBrk="1" hangingPunct="1"/>
            <a:r>
              <a:rPr lang="en-US" altLang="en-US" dirty="0" smtClean="0"/>
              <a:t>3 times higher than upper limit of the normal range and patient has symptoms</a:t>
            </a:r>
          </a:p>
          <a:p>
            <a:pPr lvl="1" eaLnBrk="1" hangingPunct="1"/>
            <a:endParaRPr lang="en-US" altLang="en-US" sz="2000" dirty="0" smtClean="0"/>
          </a:p>
          <a:p>
            <a:pPr lvl="1" algn="ctr" eaLnBrk="1" hangingPunct="1">
              <a:buFontTx/>
              <a:buNone/>
            </a:pPr>
            <a:r>
              <a:rPr lang="en-US" altLang="en-US" dirty="0" smtClean="0"/>
              <a:t>OR</a:t>
            </a:r>
          </a:p>
          <a:p>
            <a:pPr lvl="1" algn="ctr" eaLnBrk="1" hangingPunct="1">
              <a:buFontTx/>
              <a:buNone/>
            </a:pPr>
            <a:endParaRPr lang="en-US" altLang="en-US" sz="2000" dirty="0" smtClean="0"/>
          </a:p>
          <a:p>
            <a:pPr lvl="1" eaLnBrk="1" hangingPunct="1"/>
            <a:r>
              <a:rPr lang="en-US" altLang="en-US" dirty="0" smtClean="0"/>
              <a:t>5 times higher than upper limit of the normal range and patient has no symptoms</a:t>
            </a:r>
          </a:p>
        </p:txBody>
      </p:sp>
      <p:sp>
        <p:nvSpPr>
          <p:cNvPr id="121861" name="Rectangle 4"/>
          <p:cNvSpPr>
            <a:spLocks noChangeArrowheads="1"/>
          </p:cNvSpPr>
          <p:nvPr/>
        </p:nvSpPr>
        <p:spPr bwMode="auto">
          <a:xfrm>
            <a:off x="381000" y="2286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dirty="0">
                <a:solidFill>
                  <a:srgbClr val="532B64"/>
                </a:solidFill>
              </a:rPr>
              <a:t>Patient Monitoring (4)</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2390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C5EC1EB-59F7-4718-943D-8806F21CAE4F}" type="slidenum">
              <a:rPr lang="en-US" altLang="en-US" sz="2000" smtClean="0"/>
              <a:pPr>
                <a:spcBef>
                  <a:spcPct val="0"/>
                </a:spcBef>
                <a:buClrTx/>
                <a:buFontTx/>
                <a:buNone/>
              </a:pPr>
              <a:t>62</a:t>
            </a:fld>
            <a:endParaRPr lang="en-US" altLang="en-US" sz="2000" smtClean="0"/>
          </a:p>
        </p:txBody>
      </p:sp>
      <p:sp>
        <p:nvSpPr>
          <p:cNvPr id="123908" name="Rectangle 3"/>
          <p:cNvSpPr>
            <a:spLocks noGrp="1" noChangeArrowheads="1"/>
          </p:cNvSpPr>
          <p:nvPr>
            <p:ph type="body" idx="1"/>
          </p:nvPr>
        </p:nvSpPr>
        <p:spPr>
          <a:xfrm>
            <a:off x="304800" y="1371600"/>
            <a:ext cx="8610600" cy="4876800"/>
          </a:xfrm>
        </p:spPr>
        <p:txBody>
          <a:bodyPr/>
          <a:lstStyle/>
          <a:p>
            <a:pPr eaLnBrk="1" hangingPunct="1"/>
            <a:r>
              <a:rPr lang="en-US" altLang="en-US" sz="2800" dirty="0" smtClean="0"/>
              <a:t>Patients should receive documentation of TST or IGRA results, treatment regimens, and treatment completion dates</a:t>
            </a:r>
          </a:p>
          <a:p>
            <a:pPr eaLnBrk="1" hangingPunct="1"/>
            <a:endParaRPr lang="en-US" altLang="en-US" sz="2800" dirty="0" smtClean="0"/>
          </a:p>
          <a:p>
            <a:pPr lvl="1" eaLnBrk="1" hangingPunct="1"/>
            <a:r>
              <a:rPr lang="en-US" altLang="en-US" dirty="0" smtClean="0"/>
              <a:t>Patients should present these documents any time they are required to be tested for TB infection</a:t>
            </a:r>
          </a:p>
          <a:p>
            <a:pPr eaLnBrk="1" hangingPunct="1"/>
            <a:endParaRPr lang="en-US" altLang="en-US" sz="2800" dirty="0" smtClean="0"/>
          </a:p>
          <a:p>
            <a:pPr eaLnBrk="1" hangingPunct="1"/>
            <a:r>
              <a:rPr lang="en-US" altLang="en-US" sz="2800" dirty="0" smtClean="0"/>
              <a:t>Patients should be re-educated about signs and symptoms of TB disease</a:t>
            </a:r>
          </a:p>
        </p:txBody>
      </p:sp>
      <p:sp>
        <p:nvSpPr>
          <p:cNvPr id="123909" name="Rectangle 5"/>
          <p:cNvSpPr>
            <a:spLocks noGrp="1" noChangeArrowheads="1"/>
          </p:cNvSpPr>
          <p:nvPr>
            <p:ph type="title"/>
          </p:nvPr>
        </p:nvSpPr>
        <p:spPr>
          <a:xfrm>
            <a:off x="427038" y="152400"/>
            <a:ext cx="8229600" cy="838200"/>
          </a:xfrm>
          <a:noFill/>
        </p:spPr>
        <p:txBody>
          <a:bodyPr/>
          <a:lstStyle/>
          <a:p>
            <a:pPr eaLnBrk="1" hangingPunct="1"/>
            <a:r>
              <a:rPr lang="en-US" altLang="en-US" smtClean="0"/>
              <a:t>LTBI Treatment Follow-Up</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2595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350491C-554B-4C4E-92A0-3D224D83005C}" type="slidenum">
              <a:rPr lang="en-US" altLang="en-US" sz="2000" smtClean="0"/>
              <a:pPr>
                <a:spcBef>
                  <a:spcPct val="0"/>
                </a:spcBef>
                <a:buClrTx/>
                <a:buFontTx/>
                <a:buNone/>
              </a:pPr>
              <a:t>63</a:t>
            </a:fld>
            <a:endParaRPr lang="en-US" altLang="en-US" sz="2000" smtClean="0"/>
          </a:p>
        </p:txBody>
      </p:sp>
      <p:sp>
        <p:nvSpPr>
          <p:cNvPr id="253955" name="Rectangle 3"/>
          <p:cNvSpPr>
            <a:spLocks noGrp="1" noChangeArrowheads="1"/>
          </p:cNvSpPr>
          <p:nvPr>
            <p:ph type="body" idx="1"/>
          </p:nvPr>
        </p:nvSpPr>
        <p:spPr>
          <a:xfrm>
            <a:off x="76200" y="1281113"/>
            <a:ext cx="8763000" cy="5486400"/>
          </a:xfrm>
        </p:spPr>
        <p:txBody>
          <a:bodyPr/>
          <a:lstStyle/>
          <a:p>
            <a:pPr eaLnBrk="1" hangingPunct="1">
              <a:lnSpc>
                <a:spcPct val="90000"/>
              </a:lnSpc>
              <a:buFontTx/>
              <a:buNone/>
            </a:pPr>
            <a:r>
              <a:rPr lang="en-US" altLang="en-US" sz="1800" dirty="0" smtClean="0"/>
              <a:t>	</a:t>
            </a:r>
            <a:r>
              <a:rPr lang="en-US" altLang="en-US" sz="2800" dirty="0" smtClean="0"/>
              <a:t>Name 4 reasons why patients should receive a medical evaluation before starting LTBI treatment.</a:t>
            </a:r>
            <a:endParaRPr lang="en-US" altLang="en-US" sz="1800" i="1" dirty="0" smtClean="0"/>
          </a:p>
          <a:p>
            <a:pPr eaLnBrk="1" hangingPunct="1">
              <a:lnSpc>
                <a:spcPct val="90000"/>
              </a:lnSpc>
            </a:pPr>
            <a:endParaRPr lang="en-US" altLang="en-US" sz="1400" i="1" dirty="0" smtClean="0"/>
          </a:p>
          <a:p>
            <a:pPr lvl="2" eaLnBrk="1" hangingPunct="1">
              <a:lnSpc>
                <a:spcPct val="90000"/>
              </a:lnSpc>
            </a:pPr>
            <a:r>
              <a:rPr lang="en-US" altLang="en-US" sz="2800" dirty="0" smtClean="0">
                <a:solidFill>
                  <a:srgbClr val="532B64"/>
                </a:solidFill>
              </a:rPr>
              <a:t>Exclude possibility of TB disease</a:t>
            </a:r>
          </a:p>
          <a:p>
            <a:pPr lvl="2" eaLnBrk="1" hangingPunct="1">
              <a:lnSpc>
                <a:spcPct val="90000"/>
              </a:lnSpc>
            </a:pPr>
            <a:endParaRPr lang="en-US" altLang="en-US" sz="1400" dirty="0" smtClean="0">
              <a:solidFill>
                <a:srgbClr val="532B64"/>
              </a:solidFill>
            </a:endParaRPr>
          </a:p>
          <a:p>
            <a:pPr lvl="2" eaLnBrk="1" hangingPunct="1">
              <a:lnSpc>
                <a:spcPct val="90000"/>
              </a:lnSpc>
            </a:pPr>
            <a:r>
              <a:rPr lang="en-US" altLang="en-US" sz="2800" dirty="0" smtClean="0">
                <a:solidFill>
                  <a:srgbClr val="532B64"/>
                </a:solidFill>
              </a:rPr>
              <a:t>Determine whether they have ever been treated for TB infection or </a:t>
            </a:r>
            <a:r>
              <a:rPr lang="en-US" altLang="en-US" sz="2800" dirty="0">
                <a:solidFill>
                  <a:srgbClr val="532B64"/>
                </a:solidFill>
              </a:rPr>
              <a:t>TB disease</a:t>
            </a:r>
          </a:p>
          <a:p>
            <a:pPr lvl="2" eaLnBrk="1" hangingPunct="1">
              <a:lnSpc>
                <a:spcPct val="90000"/>
              </a:lnSpc>
            </a:pPr>
            <a:endParaRPr lang="en-US" altLang="en-US" sz="1400" dirty="0" smtClean="0">
              <a:solidFill>
                <a:srgbClr val="532B64"/>
              </a:solidFill>
            </a:endParaRPr>
          </a:p>
          <a:p>
            <a:pPr lvl="2" eaLnBrk="1" hangingPunct="1">
              <a:lnSpc>
                <a:spcPct val="90000"/>
              </a:lnSpc>
            </a:pPr>
            <a:r>
              <a:rPr lang="en-US" altLang="en-US" sz="2800" dirty="0" smtClean="0">
                <a:solidFill>
                  <a:srgbClr val="532B64"/>
                </a:solidFill>
              </a:rPr>
              <a:t>Identify any medical conditions that may complicate therapy or require more careful monitoring </a:t>
            </a:r>
          </a:p>
          <a:p>
            <a:pPr lvl="2" eaLnBrk="1" hangingPunct="1">
              <a:lnSpc>
                <a:spcPct val="90000"/>
              </a:lnSpc>
            </a:pPr>
            <a:endParaRPr lang="en-US" altLang="en-US" sz="1400" dirty="0" smtClean="0">
              <a:solidFill>
                <a:srgbClr val="532B64"/>
              </a:solidFill>
            </a:endParaRPr>
          </a:p>
          <a:p>
            <a:pPr lvl="2" eaLnBrk="1" hangingPunct="1">
              <a:lnSpc>
                <a:spcPct val="90000"/>
              </a:lnSpc>
            </a:pPr>
            <a:r>
              <a:rPr lang="en-US" altLang="en-US" sz="2800" dirty="0" smtClean="0">
                <a:solidFill>
                  <a:srgbClr val="532B64"/>
                </a:solidFill>
              </a:rPr>
              <a:t>Establish and build rapport with patient</a:t>
            </a:r>
          </a:p>
        </p:txBody>
      </p:sp>
      <p:sp>
        <p:nvSpPr>
          <p:cNvPr id="125957" name="Rectangle 7"/>
          <p:cNvSpPr>
            <a:spLocks noGrp="1" noChangeArrowheads="1"/>
          </p:cNvSpPr>
          <p:nvPr>
            <p:ph type="title"/>
          </p:nvPr>
        </p:nvSpPr>
        <p:spPr>
          <a:xfrm>
            <a:off x="427038" y="0"/>
            <a:ext cx="8229600" cy="1295400"/>
          </a:xfrm>
          <a:noFill/>
        </p:spPr>
        <p:txBody>
          <a:bodyPr/>
          <a:lstStyle/>
          <a:p>
            <a:pPr eaLnBrk="1" hangingPunct="1"/>
            <a:r>
              <a:rPr lang="en-US" altLang="en-US" smtClean="0"/>
              <a:t>Medical Evaluation </a:t>
            </a:r>
            <a:br>
              <a:rPr lang="en-US" altLang="en-US" smtClean="0"/>
            </a:br>
            <a:r>
              <a:rPr lang="en-US" altLang="en-US" smtClean="0"/>
              <a:t>Study Question 4.9</a:t>
            </a:r>
          </a:p>
        </p:txBody>
      </p:sp>
      <p:sp>
        <p:nvSpPr>
          <p:cNvPr id="125958" name="Rectangle 8"/>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39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39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395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39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2800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2A48728-17B7-48EF-8FF1-702DF9E82D8A}" type="slidenum">
              <a:rPr lang="en-US" altLang="en-US" sz="2000" smtClean="0"/>
              <a:pPr>
                <a:spcBef>
                  <a:spcPct val="0"/>
                </a:spcBef>
                <a:buClrTx/>
                <a:buFontTx/>
                <a:buNone/>
              </a:pPr>
              <a:t>64</a:t>
            </a:fld>
            <a:endParaRPr lang="en-US" altLang="en-US" sz="2000" smtClean="0"/>
          </a:p>
        </p:txBody>
      </p:sp>
      <p:sp>
        <p:nvSpPr>
          <p:cNvPr id="254979" name="Rectangle 3"/>
          <p:cNvSpPr>
            <a:spLocks noGrp="1" noChangeArrowheads="1"/>
          </p:cNvSpPr>
          <p:nvPr>
            <p:ph type="body" idx="1"/>
          </p:nvPr>
        </p:nvSpPr>
        <p:spPr>
          <a:xfrm>
            <a:off x="457200" y="1417638"/>
            <a:ext cx="8229600" cy="4525962"/>
          </a:xfrm>
        </p:spPr>
        <p:txBody>
          <a:bodyPr/>
          <a:lstStyle/>
          <a:p>
            <a:pPr eaLnBrk="1" hangingPunct="1">
              <a:buFontTx/>
              <a:buNone/>
            </a:pPr>
            <a:r>
              <a:rPr lang="en-US" altLang="en-US" sz="2400" dirty="0" smtClean="0"/>
              <a:t>	</a:t>
            </a:r>
            <a:r>
              <a:rPr lang="en-US" altLang="en-US" sz="2800" dirty="0" smtClean="0"/>
              <a:t>Why is it important to exclude the possibility of TB disease before giving a patient LTBI treatment?</a:t>
            </a:r>
            <a:r>
              <a:rPr lang="en-US" altLang="en-US" sz="2400" dirty="0" smtClean="0"/>
              <a:t> </a:t>
            </a:r>
            <a:endParaRPr lang="en-US" altLang="en-US" sz="1800" i="1" dirty="0" smtClean="0"/>
          </a:p>
          <a:p>
            <a:pPr eaLnBrk="1" hangingPunct="1">
              <a:buFontTx/>
              <a:buNone/>
            </a:pPr>
            <a:endParaRPr lang="en-US" altLang="en-US" sz="1800" i="1" dirty="0" smtClean="0"/>
          </a:p>
          <a:p>
            <a:pPr eaLnBrk="1" hangingPunct="1">
              <a:buFontTx/>
              <a:buNone/>
            </a:pPr>
            <a:r>
              <a:rPr lang="en-US" altLang="en-US" sz="1800" i="1" dirty="0" smtClean="0"/>
              <a:t>		</a:t>
            </a:r>
            <a:r>
              <a:rPr lang="en-US" altLang="en-US" sz="2800" dirty="0" smtClean="0">
                <a:solidFill>
                  <a:srgbClr val="532B64"/>
                </a:solidFill>
              </a:rPr>
              <a:t>Treating TB disease with LTBI treatment 	regimen (usually a single drug) can lead 	to drug resistance.</a:t>
            </a:r>
            <a:endParaRPr lang="en-US" altLang="en-US" sz="2800" i="1" dirty="0" smtClean="0">
              <a:solidFill>
                <a:srgbClr val="532B64"/>
              </a:solidFill>
            </a:endParaRPr>
          </a:p>
        </p:txBody>
      </p:sp>
      <p:sp>
        <p:nvSpPr>
          <p:cNvPr id="128005" name="Rectangle 9"/>
          <p:cNvSpPr>
            <a:spLocks noGrp="1" noChangeArrowheads="1"/>
          </p:cNvSpPr>
          <p:nvPr>
            <p:ph type="title"/>
          </p:nvPr>
        </p:nvSpPr>
        <p:spPr>
          <a:xfrm>
            <a:off x="427038" y="0"/>
            <a:ext cx="8229600" cy="1295400"/>
          </a:xfrm>
          <a:noFill/>
        </p:spPr>
        <p:txBody>
          <a:bodyPr/>
          <a:lstStyle/>
          <a:p>
            <a:pPr eaLnBrk="1" hangingPunct="1"/>
            <a:r>
              <a:rPr lang="en-US" altLang="en-US" smtClean="0"/>
              <a:t>LTBI Treatment</a:t>
            </a:r>
            <a:br>
              <a:rPr lang="en-US" altLang="en-US" smtClean="0"/>
            </a:br>
            <a:r>
              <a:rPr lang="en-US" altLang="en-US" smtClean="0"/>
              <a:t>Study Question 4.10</a:t>
            </a:r>
          </a:p>
        </p:txBody>
      </p:sp>
      <p:sp>
        <p:nvSpPr>
          <p:cNvPr id="128006" name="Rectangle 10"/>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4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300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E5143F2-D983-4660-B092-2C04EF904247}" type="slidenum">
              <a:rPr lang="en-US" altLang="en-US" sz="2000" smtClean="0"/>
              <a:pPr>
                <a:spcBef>
                  <a:spcPct val="0"/>
                </a:spcBef>
                <a:buClrTx/>
                <a:buFontTx/>
                <a:buNone/>
              </a:pPr>
              <a:t>65</a:t>
            </a:fld>
            <a:endParaRPr lang="en-US" altLang="en-US" sz="2000" smtClean="0"/>
          </a:p>
        </p:txBody>
      </p:sp>
      <p:sp>
        <p:nvSpPr>
          <p:cNvPr id="256003" name="Rectangle 3"/>
          <p:cNvSpPr>
            <a:spLocks noGrp="1" noChangeArrowheads="1"/>
          </p:cNvSpPr>
          <p:nvPr>
            <p:ph type="body" idx="1"/>
          </p:nvPr>
        </p:nvSpPr>
        <p:spPr>
          <a:xfrm>
            <a:off x="457200" y="1600200"/>
            <a:ext cx="8305800" cy="4572000"/>
          </a:xfrm>
        </p:spPr>
        <p:txBody>
          <a:bodyPr/>
          <a:lstStyle/>
          <a:p>
            <a:pPr eaLnBrk="1" hangingPunct="1">
              <a:lnSpc>
                <a:spcPct val="90000"/>
              </a:lnSpc>
              <a:buFontTx/>
              <a:buNone/>
            </a:pPr>
            <a:r>
              <a:rPr lang="en-US" altLang="en-US" sz="2400" dirty="0" smtClean="0"/>
              <a:t>	</a:t>
            </a:r>
            <a:r>
              <a:rPr lang="en-US" altLang="en-US" sz="2800" dirty="0" smtClean="0"/>
              <a:t>What are the symptoms of hepatitis?</a:t>
            </a:r>
            <a:r>
              <a:rPr lang="en-US" altLang="en-US" dirty="0" smtClean="0"/>
              <a:t> </a:t>
            </a:r>
          </a:p>
          <a:p>
            <a:pPr eaLnBrk="1" hangingPunct="1">
              <a:lnSpc>
                <a:spcPct val="90000"/>
              </a:lnSpc>
              <a:buFontTx/>
              <a:buNone/>
            </a:pPr>
            <a:endParaRPr lang="en-US" altLang="en-US" sz="2800" dirty="0" smtClean="0"/>
          </a:p>
          <a:p>
            <a:pPr lvl="2" eaLnBrk="1" hangingPunct="1">
              <a:lnSpc>
                <a:spcPct val="90000"/>
              </a:lnSpc>
            </a:pPr>
            <a:r>
              <a:rPr lang="en-US" altLang="en-US" sz="2800" dirty="0" smtClean="0">
                <a:solidFill>
                  <a:srgbClr val="532B64"/>
                </a:solidFill>
              </a:rPr>
              <a:t>Nausea </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sz="2800" dirty="0" smtClean="0">
                <a:solidFill>
                  <a:srgbClr val="532B64"/>
                </a:solidFill>
              </a:rPr>
              <a:t>Vomiting</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sz="2800" dirty="0" smtClean="0">
                <a:solidFill>
                  <a:srgbClr val="532B64"/>
                </a:solidFill>
              </a:rPr>
              <a:t>Abdominal pain</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sz="2800" dirty="0" smtClean="0">
                <a:solidFill>
                  <a:srgbClr val="532B64"/>
                </a:solidFill>
              </a:rPr>
              <a:t>Fatigue</a:t>
            </a:r>
          </a:p>
          <a:p>
            <a:pPr lvl="2" eaLnBrk="1" hangingPunct="1">
              <a:lnSpc>
                <a:spcPct val="90000"/>
              </a:lnSpc>
            </a:pPr>
            <a:endParaRPr lang="en-US" altLang="en-US" sz="1600" dirty="0" smtClean="0">
              <a:solidFill>
                <a:srgbClr val="532B64"/>
              </a:solidFill>
            </a:endParaRPr>
          </a:p>
          <a:p>
            <a:pPr lvl="2" eaLnBrk="1" hangingPunct="1">
              <a:lnSpc>
                <a:spcPct val="90000"/>
              </a:lnSpc>
            </a:pPr>
            <a:r>
              <a:rPr lang="en-US" altLang="en-US" sz="2800" dirty="0" smtClean="0">
                <a:solidFill>
                  <a:srgbClr val="532B64"/>
                </a:solidFill>
              </a:rPr>
              <a:t>Brown urine</a:t>
            </a:r>
          </a:p>
        </p:txBody>
      </p:sp>
      <p:sp>
        <p:nvSpPr>
          <p:cNvPr id="130053" name="Rectangle 7"/>
          <p:cNvSpPr>
            <a:spLocks noGrp="1" noChangeArrowheads="1"/>
          </p:cNvSpPr>
          <p:nvPr>
            <p:ph type="title"/>
          </p:nvPr>
        </p:nvSpPr>
        <p:spPr>
          <a:xfrm>
            <a:off x="427038" y="0"/>
            <a:ext cx="8229600" cy="1295400"/>
          </a:xfrm>
          <a:noFill/>
        </p:spPr>
        <p:txBody>
          <a:bodyPr/>
          <a:lstStyle/>
          <a:p>
            <a:pPr eaLnBrk="1" hangingPunct="1"/>
            <a:r>
              <a:rPr lang="en-US" altLang="en-US" smtClean="0"/>
              <a:t>Adverse Reactions</a:t>
            </a:r>
            <a:br>
              <a:rPr lang="en-US" altLang="en-US" smtClean="0"/>
            </a:br>
            <a:r>
              <a:rPr lang="en-US" altLang="en-US" smtClean="0"/>
              <a:t>Study Question 4.11</a:t>
            </a:r>
          </a:p>
        </p:txBody>
      </p:sp>
      <p:sp>
        <p:nvSpPr>
          <p:cNvPr id="130054" name="Rectangle 8"/>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0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0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0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32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2B7C89F-2925-4C64-8153-7CD80647A986}" type="slidenum">
              <a:rPr lang="en-US" altLang="en-US" sz="2000" smtClean="0"/>
              <a:pPr>
                <a:spcBef>
                  <a:spcPct val="0"/>
                </a:spcBef>
                <a:buClrTx/>
                <a:buFontTx/>
                <a:buNone/>
              </a:pPr>
              <a:t>66</a:t>
            </a:fld>
            <a:endParaRPr lang="en-US" altLang="en-US" sz="2000" smtClean="0"/>
          </a:p>
        </p:txBody>
      </p:sp>
      <p:sp>
        <p:nvSpPr>
          <p:cNvPr id="257027" name="Rectangle 3"/>
          <p:cNvSpPr>
            <a:spLocks noGrp="1" noChangeArrowheads="1"/>
          </p:cNvSpPr>
          <p:nvPr>
            <p:ph type="body" idx="1"/>
          </p:nvPr>
        </p:nvSpPr>
        <p:spPr>
          <a:xfrm>
            <a:off x="152400" y="1447800"/>
            <a:ext cx="8763000" cy="5257800"/>
          </a:xfrm>
        </p:spPr>
        <p:txBody>
          <a:bodyPr/>
          <a:lstStyle/>
          <a:p>
            <a:pPr eaLnBrk="1" hangingPunct="1">
              <a:lnSpc>
                <a:spcPct val="80000"/>
              </a:lnSpc>
              <a:buFontTx/>
              <a:buNone/>
            </a:pPr>
            <a:r>
              <a:rPr lang="en-US" altLang="en-US" sz="2000" dirty="0" smtClean="0"/>
              <a:t>	</a:t>
            </a:r>
            <a:r>
              <a:rPr lang="en-US" altLang="en-US" sz="2800" dirty="0" smtClean="0"/>
              <a:t>Who is at greatest risk for hepatitis?  What special precautions should be taken for these patients?</a:t>
            </a:r>
            <a:endParaRPr lang="en-US" altLang="en-US" sz="1800" i="1" dirty="0" smtClean="0"/>
          </a:p>
          <a:p>
            <a:pPr lvl="1" eaLnBrk="1" hangingPunct="1">
              <a:lnSpc>
                <a:spcPct val="80000"/>
              </a:lnSpc>
              <a:buFontTx/>
              <a:buChar char="•"/>
            </a:pPr>
            <a:r>
              <a:rPr lang="en-US" altLang="en-US" sz="2400" dirty="0" smtClean="0">
                <a:solidFill>
                  <a:srgbClr val="532B64"/>
                </a:solidFill>
              </a:rPr>
              <a:t>People with greatest risk for hepatitis are:</a:t>
            </a:r>
          </a:p>
          <a:p>
            <a:pPr lvl="2" eaLnBrk="1" hangingPunct="1">
              <a:lnSpc>
                <a:spcPct val="80000"/>
              </a:lnSpc>
            </a:pPr>
            <a:endParaRPr lang="en-US" altLang="en-US" sz="900" dirty="0" smtClean="0">
              <a:solidFill>
                <a:srgbClr val="532B64"/>
              </a:solidFill>
            </a:endParaRPr>
          </a:p>
          <a:p>
            <a:pPr lvl="3" eaLnBrk="1" hangingPunct="1">
              <a:lnSpc>
                <a:spcPct val="80000"/>
              </a:lnSpc>
              <a:buClr>
                <a:srgbClr val="7030A0"/>
              </a:buClr>
            </a:pPr>
            <a:r>
              <a:rPr lang="en-US" altLang="en-US" sz="2400" dirty="0" smtClean="0">
                <a:solidFill>
                  <a:srgbClr val="532B64"/>
                </a:solidFill>
              </a:rPr>
              <a:t>People living with HIV</a:t>
            </a:r>
          </a:p>
          <a:p>
            <a:pPr lvl="3" eaLnBrk="1" hangingPunct="1">
              <a:lnSpc>
                <a:spcPct val="80000"/>
              </a:lnSpc>
              <a:buClr>
                <a:srgbClr val="7030A0"/>
              </a:buClr>
            </a:pPr>
            <a:r>
              <a:rPr lang="en-US" altLang="en-US" sz="2400" dirty="0" smtClean="0">
                <a:solidFill>
                  <a:srgbClr val="532B64"/>
                </a:solidFill>
              </a:rPr>
              <a:t>People with a history of liver disorder or disease</a:t>
            </a:r>
          </a:p>
          <a:p>
            <a:pPr lvl="3" eaLnBrk="1" hangingPunct="1">
              <a:lnSpc>
                <a:spcPct val="80000"/>
              </a:lnSpc>
              <a:buClr>
                <a:srgbClr val="7030A0"/>
              </a:buClr>
            </a:pPr>
            <a:r>
              <a:rPr lang="en-US" altLang="en-US" sz="2400" dirty="0" smtClean="0">
                <a:solidFill>
                  <a:srgbClr val="532B64"/>
                </a:solidFill>
              </a:rPr>
              <a:t>People who use alcohol regularly</a:t>
            </a:r>
          </a:p>
          <a:p>
            <a:pPr lvl="3" eaLnBrk="1" hangingPunct="1">
              <a:lnSpc>
                <a:spcPct val="80000"/>
              </a:lnSpc>
              <a:buClr>
                <a:srgbClr val="7030A0"/>
              </a:buClr>
            </a:pPr>
            <a:r>
              <a:rPr lang="en-US" altLang="en-US" sz="2400" dirty="0" smtClean="0">
                <a:solidFill>
                  <a:srgbClr val="532B64"/>
                </a:solidFill>
              </a:rPr>
              <a:t>Women who are pregnant or just had a baby </a:t>
            </a:r>
          </a:p>
          <a:p>
            <a:pPr lvl="3" eaLnBrk="1" hangingPunct="1">
              <a:lnSpc>
                <a:spcPct val="80000"/>
              </a:lnSpc>
              <a:buClr>
                <a:srgbClr val="7030A0"/>
              </a:buClr>
            </a:pPr>
            <a:r>
              <a:rPr lang="en-US" altLang="en-US" sz="2400" dirty="0" smtClean="0">
                <a:solidFill>
                  <a:srgbClr val="532B64"/>
                </a:solidFill>
              </a:rPr>
              <a:t>People who are taking other medications that may increase the risk of hepatitis</a:t>
            </a:r>
          </a:p>
          <a:p>
            <a:pPr lvl="3" eaLnBrk="1" hangingPunct="1">
              <a:lnSpc>
                <a:spcPct val="80000"/>
              </a:lnSpc>
            </a:pPr>
            <a:endParaRPr lang="en-US" altLang="en-US" sz="1400" dirty="0" smtClean="0">
              <a:solidFill>
                <a:srgbClr val="532B64"/>
              </a:solidFill>
            </a:endParaRPr>
          </a:p>
          <a:p>
            <a:pPr lvl="1" eaLnBrk="1" hangingPunct="1">
              <a:lnSpc>
                <a:spcPct val="80000"/>
              </a:lnSpc>
              <a:buFontTx/>
              <a:buChar char="•"/>
            </a:pPr>
            <a:r>
              <a:rPr lang="en-US" altLang="en-US" sz="2400" dirty="0" smtClean="0">
                <a:solidFill>
                  <a:srgbClr val="532B64"/>
                </a:solidFill>
              </a:rPr>
              <a:t>These patients should have liver function tests before starting LTBI treatment and during therapy</a:t>
            </a:r>
            <a:r>
              <a:rPr lang="en-US" altLang="en-US" sz="900" i="1" dirty="0" smtClean="0">
                <a:solidFill>
                  <a:srgbClr val="532B64"/>
                </a:solidFill>
              </a:rPr>
              <a:t>	</a:t>
            </a:r>
            <a:r>
              <a:rPr lang="en-US" altLang="en-US" sz="900" i="1" dirty="0" smtClean="0"/>
              <a:t>	</a:t>
            </a:r>
          </a:p>
        </p:txBody>
      </p:sp>
      <p:sp>
        <p:nvSpPr>
          <p:cNvPr id="132101" name="Rectangle 6"/>
          <p:cNvSpPr>
            <a:spLocks noGrp="1" noChangeArrowheads="1"/>
          </p:cNvSpPr>
          <p:nvPr>
            <p:ph type="title"/>
          </p:nvPr>
        </p:nvSpPr>
        <p:spPr>
          <a:xfrm>
            <a:off x="427038" y="0"/>
            <a:ext cx="8229600" cy="1295400"/>
          </a:xfrm>
          <a:noFill/>
        </p:spPr>
        <p:txBody>
          <a:bodyPr/>
          <a:lstStyle/>
          <a:p>
            <a:pPr eaLnBrk="1" hangingPunct="1"/>
            <a:r>
              <a:rPr lang="en-US" altLang="en-US" smtClean="0"/>
              <a:t>Adverse Reactions</a:t>
            </a:r>
            <a:br>
              <a:rPr lang="en-US" altLang="en-US" smtClean="0"/>
            </a:br>
            <a:r>
              <a:rPr lang="en-US" altLang="en-US" smtClean="0"/>
              <a:t>Study Question 4.12</a:t>
            </a:r>
          </a:p>
        </p:txBody>
      </p:sp>
      <p:sp>
        <p:nvSpPr>
          <p:cNvPr id="132102" name="Rectangle 8"/>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ln>
                <a:solidFill>
                  <a:srgbClr val="532B64"/>
                </a:solidFill>
              </a:ln>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70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702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702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702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702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702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70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a:buFontTx/>
              <a:buNone/>
            </a:pPr>
            <a:r>
              <a:rPr lang="en-US" altLang="en-US" dirty="0" smtClean="0"/>
              <a:t>	</a:t>
            </a:r>
            <a:r>
              <a:rPr lang="en-US" altLang="en-US" sz="2800" dirty="0" smtClean="0"/>
              <a:t>How often should patients be evaluated for signs and symptoms of adverse reactions during LTBI treatment?</a:t>
            </a:r>
            <a:r>
              <a:rPr lang="en-US" altLang="en-US" sz="2800" i="1" dirty="0" smtClean="0"/>
              <a:t> </a:t>
            </a:r>
            <a:endParaRPr lang="en-US" altLang="en-US" sz="1800" dirty="0" smtClean="0"/>
          </a:p>
          <a:p>
            <a:pPr>
              <a:buFontTx/>
              <a:buNone/>
            </a:pPr>
            <a:endParaRPr lang="en-US" altLang="en-US" sz="2800" dirty="0" smtClean="0"/>
          </a:p>
          <a:p>
            <a:pPr marL="914400" lvl="2" indent="0">
              <a:buNone/>
            </a:pPr>
            <a:r>
              <a:rPr lang="en-US" altLang="en-US" sz="2800" dirty="0" smtClean="0">
                <a:solidFill>
                  <a:srgbClr val="532B64"/>
                </a:solidFill>
              </a:rPr>
              <a:t>All patients receiving LTBI treatment should be evaluated at least monthly during therapy. </a:t>
            </a:r>
          </a:p>
        </p:txBody>
      </p:sp>
      <p:sp>
        <p:nvSpPr>
          <p:cNvPr id="13414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34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BE8D0AF-F99F-4D26-BBAC-06177E54A5F6}" type="slidenum">
              <a:rPr lang="en-US" altLang="en-US" sz="2000" smtClean="0"/>
              <a:pPr>
                <a:spcBef>
                  <a:spcPct val="0"/>
                </a:spcBef>
                <a:buClrTx/>
                <a:buFontTx/>
                <a:buNone/>
              </a:pPr>
              <a:t>67</a:t>
            </a:fld>
            <a:endParaRPr lang="en-US" altLang="en-US" sz="2000" smtClean="0"/>
          </a:p>
        </p:txBody>
      </p:sp>
      <p:sp>
        <p:nvSpPr>
          <p:cNvPr id="134149" name="Rectangle 6"/>
          <p:cNvSpPr>
            <a:spLocks noGrp="1" noChangeArrowheads="1"/>
          </p:cNvSpPr>
          <p:nvPr>
            <p:ph type="title"/>
          </p:nvPr>
        </p:nvSpPr>
        <p:spPr>
          <a:xfrm>
            <a:off x="427038" y="0"/>
            <a:ext cx="8229600" cy="1295400"/>
          </a:xfrm>
          <a:noFill/>
        </p:spPr>
        <p:txBody>
          <a:bodyPr/>
          <a:lstStyle/>
          <a:p>
            <a:pPr eaLnBrk="1" hangingPunct="1"/>
            <a:r>
              <a:rPr lang="en-US" altLang="en-US" smtClean="0"/>
              <a:t>Adverse Reactions</a:t>
            </a:r>
            <a:br>
              <a:rPr lang="en-US" altLang="en-US" smtClean="0"/>
            </a:br>
            <a:r>
              <a:rPr lang="en-US" altLang="en-US" smtClean="0"/>
              <a:t>Study Question 4.13</a:t>
            </a:r>
          </a:p>
        </p:txBody>
      </p:sp>
      <p:sp>
        <p:nvSpPr>
          <p:cNvPr id="134150" name="Rectangle 10"/>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BEB4F28-F59F-4034-B1CC-C188ECED0A9F}" type="slidenum">
              <a:rPr lang="en-US" altLang="en-US" sz="2000" smtClean="0"/>
              <a:pPr>
                <a:spcBef>
                  <a:spcPct val="0"/>
                </a:spcBef>
                <a:buClrTx/>
                <a:buFontTx/>
                <a:buNone/>
              </a:pPr>
              <a:t>68</a:t>
            </a:fld>
            <a:endParaRPr lang="en-US" altLang="en-US" sz="2000" smtClean="0"/>
          </a:p>
        </p:txBody>
      </p:sp>
      <p:sp>
        <p:nvSpPr>
          <p:cNvPr id="136195" name="Rectangle 2"/>
          <p:cNvSpPr>
            <a:spLocks noGrp="1" noChangeArrowheads="1"/>
          </p:cNvSpPr>
          <p:nvPr>
            <p:ph type="ctrTitle"/>
          </p:nvPr>
        </p:nvSpPr>
        <p:spPr/>
        <p:txBody>
          <a:bodyPr/>
          <a:lstStyle/>
          <a:p>
            <a:pPr eaLnBrk="1" hangingPunct="1"/>
            <a:r>
              <a:rPr lang="en-US" altLang="en-US" dirty="0" smtClean="0">
                <a:solidFill>
                  <a:srgbClr val="532B64"/>
                </a:solidFill>
              </a:rPr>
              <a:t>Treatment of TB Disease</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3824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C036B69-66E7-4941-897A-B24BD5AD62AD}" type="slidenum">
              <a:rPr lang="en-US" altLang="en-US" sz="2000" smtClean="0"/>
              <a:pPr>
                <a:spcBef>
                  <a:spcPct val="0"/>
                </a:spcBef>
                <a:buClrTx/>
                <a:buFontTx/>
                <a:buNone/>
              </a:pPr>
              <a:t>69</a:t>
            </a:fld>
            <a:endParaRPr lang="en-US" altLang="en-US" sz="2000" smtClean="0"/>
          </a:p>
        </p:txBody>
      </p:sp>
      <p:sp>
        <p:nvSpPr>
          <p:cNvPr id="138244" name="Rectangle 2"/>
          <p:cNvSpPr>
            <a:spLocks noGrp="1" noChangeArrowheads="1"/>
          </p:cNvSpPr>
          <p:nvPr>
            <p:ph type="title"/>
          </p:nvPr>
        </p:nvSpPr>
        <p:spPr>
          <a:xfrm>
            <a:off x="381000" y="228600"/>
            <a:ext cx="8229600" cy="685800"/>
          </a:xfrm>
        </p:spPr>
        <p:txBody>
          <a:bodyPr/>
          <a:lstStyle/>
          <a:p>
            <a:pPr eaLnBrk="1" hangingPunct="1"/>
            <a:r>
              <a:rPr lang="en-US" altLang="en-US" smtClean="0"/>
              <a:t>Treatment of TB Disease (1)</a:t>
            </a:r>
            <a:r>
              <a:rPr lang="en-US" altLang="en-US" sz="3600" smtClean="0"/>
              <a:t> </a:t>
            </a:r>
          </a:p>
        </p:txBody>
      </p:sp>
      <p:sp>
        <p:nvSpPr>
          <p:cNvPr id="138245" name="Rectangle 3"/>
          <p:cNvSpPr>
            <a:spLocks noGrp="1" noChangeArrowheads="1"/>
          </p:cNvSpPr>
          <p:nvPr>
            <p:ph type="body" idx="1"/>
          </p:nvPr>
        </p:nvSpPr>
        <p:spPr>
          <a:xfrm>
            <a:off x="304800" y="1219200"/>
            <a:ext cx="8534400" cy="4724400"/>
          </a:xfrm>
        </p:spPr>
        <p:txBody>
          <a:bodyPr/>
          <a:lstStyle/>
          <a:p>
            <a:pPr eaLnBrk="1" hangingPunct="1">
              <a:lnSpc>
                <a:spcPct val="80000"/>
              </a:lnSpc>
            </a:pPr>
            <a:r>
              <a:rPr lang="en-US" altLang="en-US" sz="2800" dirty="0" smtClean="0"/>
              <a:t>Treating TB disease benefits both the person who has TB and the community</a:t>
            </a:r>
          </a:p>
          <a:p>
            <a:pPr eaLnBrk="1" hangingPunct="1">
              <a:lnSpc>
                <a:spcPct val="80000"/>
              </a:lnSpc>
            </a:pPr>
            <a:endParaRPr lang="en-US" altLang="en-US" sz="2800" dirty="0" smtClean="0"/>
          </a:p>
          <a:p>
            <a:pPr lvl="1" eaLnBrk="1" hangingPunct="1">
              <a:lnSpc>
                <a:spcPct val="80000"/>
              </a:lnSpc>
            </a:pPr>
            <a:r>
              <a:rPr lang="en-US" altLang="en-US" dirty="0" smtClean="0"/>
              <a:t>Patient: prevents disability and death; restores health</a:t>
            </a:r>
          </a:p>
          <a:p>
            <a:pPr lvl="1" eaLnBrk="1" hangingPunct="1">
              <a:lnSpc>
                <a:spcPct val="80000"/>
              </a:lnSpc>
              <a:buFontTx/>
              <a:buNone/>
            </a:pPr>
            <a:endParaRPr lang="en-US" altLang="en-US" dirty="0" smtClean="0"/>
          </a:p>
          <a:p>
            <a:pPr lvl="1" eaLnBrk="1" hangingPunct="1">
              <a:lnSpc>
                <a:spcPct val="80000"/>
              </a:lnSpc>
            </a:pPr>
            <a:r>
              <a:rPr lang="en-US" altLang="en-US" dirty="0" smtClean="0"/>
              <a:t>Community: prevents further transmission of TB</a:t>
            </a:r>
          </a:p>
          <a:p>
            <a:pPr eaLnBrk="1" hangingPunct="1">
              <a:lnSpc>
                <a:spcPct val="80000"/>
              </a:lnSpc>
            </a:pPr>
            <a:endParaRPr lang="en-US" altLang="en-US" sz="2800" dirty="0" smtClean="0"/>
          </a:p>
          <a:p>
            <a:pPr eaLnBrk="1" hangingPunct="1">
              <a:lnSpc>
                <a:spcPct val="80000"/>
              </a:lnSpc>
            </a:pPr>
            <a:r>
              <a:rPr lang="en-US" altLang="en-US" sz="2800" dirty="0" smtClean="0"/>
              <a:t>TB disease must be treated for </a:t>
            </a:r>
            <a:r>
              <a:rPr lang="en-US" altLang="en-US" sz="2800" u="sng" dirty="0" smtClean="0"/>
              <a:t>at least 6 months</a:t>
            </a:r>
            <a:r>
              <a:rPr lang="en-US" altLang="en-US" sz="2800" dirty="0" smtClean="0"/>
              <a:t>; in some cases, treatment lasts longer</a:t>
            </a:r>
          </a:p>
          <a:p>
            <a:pPr marL="0" indent="0" eaLnBrk="1" hangingPunct="1">
              <a:lnSpc>
                <a:spcPct val="80000"/>
              </a:lnSpc>
              <a:buNone/>
            </a:pP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D159DE6-98C0-4B27-8CA9-5B8142139FC2}" type="slidenum">
              <a:rPr lang="en-US" altLang="en-US" sz="2000" smtClean="0"/>
              <a:pPr>
                <a:spcBef>
                  <a:spcPct val="0"/>
                </a:spcBef>
                <a:buClrTx/>
                <a:buFontTx/>
                <a:buNone/>
              </a:pPr>
              <a:t>7</a:t>
            </a:fld>
            <a:endParaRPr lang="en-US" altLang="en-US" sz="2000" smtClean="0"/>
          </a:p>
        </p:txBody>
      </p:sp>
      <p:sp>
        <p:nvSpPr>
          <p:cNvPr id="18436" name="Rectangle 3"/>
          <p:cNvSpPr>
            <a:spLocks noGrp="1" noChangeArrowheads="1"/>
          </p:cNvSpPr>
          <p:nvPr>
            <p:ph type="body" idx="1"/>
          </p:nvPr>
        </p:nvSpPr>
        <p:spPr>
          <a:xfrm>
            <a:off x="228600" y="914400"/>
            <a:ext cx="8686800" cy="5334000"/>
          </a:xfrm>
        </p:spPr>
        <p:txBody>
          <a:bodyPr/>
          <a:lstStyle/>
          <a:p>
            <a:pPr eaLnBrk="1" hangingPunct="1"/>
            <a:r>
              <a:rPr lang="en-US" altLang="en-US" sz="2800" smtClean="0"/>
              <a:t>Targeted testing should be used to identify and treat people who are:</a:t>
            </a:r>
          </a:p>
          <a:p>
            <a:pPr eaLnBrk="1" hangingPunct="1"/>
            <a:endParaRPr lang="en-US" altLang="en-US" sz="1200" smtClean="0"/>
          </a:p>
          <a:p>
            <a:pPr lvl="1" eaLnBrk="1" hangingPunct="1"/>
            <a:r>
              <a:rPr lang="en-US" altLang="en-US" smtClean="0"/>
              <a:t>At high risk for exposure to or infection with </a:t>
            </a:r>
            <a:r>
              <a:rPr lang="en-US" altLang="en-US" i="1" smtClean="0"/>
              <a:t>M. tuberculosis</a:t>
            </a:r>
          </a:p>
          <a:p>
            <a:pPr lvl="1" eaLnBrk="1" hangingPunct="1"/>
            <a:endParaRPr lang="en-US" altLang="en-US" sz="1200" smtClean="0"/>
          </a:p>
          <a:p>
            <a:pPr lvl="1" eaLnBrk="1" hangingPunct="1"/>
            <a:r>
              <a:rPr lang="en-US" altLang="en-US" smtClean="0"/>
              <a:t>At high risk for developing TB disease once infected with </a:t>
            </a:r>
            <a:r>
              <a:rPr lang="en-US" altLang="en-US" i="1" smtClean="0"/>
              <a:t>M. tuberculosis</a:t>
            </a:r>
          </a:p>
          <a:p>
            <a:pPr lvl="1" eaLnBrk="1" hangingPunct="1"/>
            <a:endParaRPr lang="en-US" altLang="en-US" sz="1200" i="1" smtClean="0"/>
          </a:p>
          <a:p>
            <a:pPr eaLnBrk="1" hangingPunct="1"/>
            <a:r>
              <a:rPr lang="en-US" altLang="en-US" sz="2800" smtClean="0"/>
              <a:t>People in these groups should receive high priority for LTBI treatment if they have a positive tuberculin skin test (TST) or interferon-gamma release assay (IGRA)</a:t>
            </a:r>
          </a:p>
        </p:txBody>
      </p:sp>
      <p:sp>
        <p:nvSpPr>
          <p:cNvPr id="18437" name="Rectangle 4"/>
          <p:cNvSpPr>
            <a:spLocks noGrp="1" noChangeArrowheads="1"/>
          </p:cNvSpPr>
          <p:nvPr>
            <p:ph type="title"/>
          </p:nvPr>
        </p:nvSpPr>
        <p:spPr>
          <a:xfrm>
            <a:off x="427038" y="76200"/>
            <a:ext cx="8229600" cy="762000"/>
          </a:xfrm>
          <a:noFill/>
        </p:spPr>
        <p:txBody>
          <a:bodyPr/>
          <a:lstStyle/>
          <a:p>
            <a:pPr eaLnBrk="1" hangingPunct="1"/>
            <a:r>
              <a:rPr lang="en-US" altLang="en-US" dirty="0" smtClean="0">
                <a:solidFill>
                  <a:srgbClr val="532B64"/>
                </a:solidFill>
              </a:rPr>
              <a:t>Treatment of LTBI (2)</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4"/>
          <p:cNvSpPr>
            <a:spLocks noGrp="1"/>
          </p:cNvSpPr>
          <p:nvPr>
            <p:ph type="ftr" sz="quarter" idx="11"/>
          </p:nvPr>
        </p:nvSpPr>
        <p:spPr/>
        <p:txBody>
          <a:bodyPr/>
          <a:lstStyle/>
          <a:p>
            <a:pPr>
              <a:defRPr/>
            </a:pPr>
            <a:r>
              <a:rPr lang="en-US"/>
              <a:t>Module 4 – Treatment of Latent Tuberculosis Infection and Tuberculosis Disease</a:t>
            </a:r>
          </a:p>
        </p:txBody>
      </p:sp>
      <p:sp>
        <p:nvSpPr>
          <p:cNvPr id="140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222DC74-2F81-40A3-9533-8048F554A835}" type="slidenum">
              <a:rPr lang="en-US" altLang="en-US" sz="2000" smtClean="0"/>
              <a:pPr>
                <a:spcBef>
                  <a:spcPct val="0"/>
                </a:spcBef>
                <a:buClrTx/>
                <a:buFontTx/>
                <a:buNone/>
              </a:pPr>
              <a:t>70</a:t>
            </a:fld>
            <a:endParaRPr lang="en-US" altLang="en-US" sz="2000" smtClean="0"/>
          </a:p>
        </p:txBody>
      </p:sp>
      <p:sp>
        <p:nvSpPr>
          <p:cNvPr id="140292" name="Rectangle 16"/>
          <p:cNvSpPr>
            <a:spLocks noGrp="1" noChangeArrowheads="1"/>
          </p:cNvSpPr>
          <p:nvPr>
            <p:ph type="title"/>
          </p:nvPr>
        </p:nvSpPr>
        <p:spPr>
          <a:xfrm>
            <a:off x="427038" y="-76200"/>
            <a:ext cx="8229600" cy="838200"/>
          </a:xfrm>
        </p:spPr>
        <p:txBody>
          <a:bodyPr/>
          <a:lstStyle/>
          <a:p>
            <a:pPr eaLnBrk="1" hangingPunct="1"/>
            <a:r>
              <a:rPr lang="en-US" altLang="en-US" smtClean="0"/>
              <a:t>Treatment of TB Disease (2)</a:t>
            </a:r>
          </a:p>
        </p:txBody>
      </p:sp>
      <p:graphicFrame>
        <p:nvGraphicFramePr>
          <p:cNvPr id="399451" name="Group 91"/>
          <p:cNvGraphicFramePr>
            <a:graphicFrameLocks noGrp="1"/>
          </p:cNvGraphicFramePr>
          <p:nvPr>
            <p:ph type="tbl" idx="1"/>
            <p:extLst>
              <p:ext uri="{D42A27DB-BD31-4B8C-83A1-F6EECF244321}">
                <p14:modId xmlns:p14="http://schemas.microsoft.com/office/powerpoint/2010/main" val="452686661"/>
              </p:ext>
            </p:extLst>
          </p:nvPr>
        </p:nvGraphicFramePr>
        <p:xfrm>
          <a:off x="228600" y="914400"/>
          <a:ext cx="8686800" cy="5426075"/>
        </p:xfrm>
        <a:graphic>
          <a:graphicData uri="http://schemas.openxmlformats.org/drawingml/2006/table">
            <a:tbl>
              <a:tblPr/>
              <a:tblGrid>
                <a:gridCol w="2943225"/>
                <a:gridCol w="5743575"/>
              </a:tblGrid>
              <a:tr h="1335071">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800"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800" b="1" i="0" u="none" strike="noStrike" cap="none" normalizeH="0" baseline="0" dirty="0" smtClean="0">
                          <a:ln>
                            <a:noFill/>
                          </a:ln>
                          <a:solidFill>
                            <a:schemeClr val="bg1"/>
                          </a:solidFill>
                          <a:effectLst/>
                          <a:latin typeface="Arial" charset="0"/>
                        </a:rPr>
                        <a:t>Intensive Phase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2B6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First 8 weeks of treatment</a:t>
                      </a:r>
                      <a:endParaRPr kumimoji="0" lang="en-US" sz="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Most bacilli killed during this phase</a:t>
                      </a:r>
                      <a:endParaRPr kumimoji="0" lang="en-US" sz="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4 drugs used</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2925">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800"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800" b="1" i="0" u="none" strike="noStrike" cap="none" normalizeH="0" baseline="0" dirty="0" smtClean="0">
                          <a:ln>
                            <a:noFill/>
                          </a:ln>
                          <a:solidFill>
                            <a:schemeClr val="bg1"/>
                          </a:solidFill>
                          <a:effectLst/>
                          <a:latin typeface="Arial" charset="0"/>
                        </a:rPr>
                        <a:t>Continuation Phase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2B6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After first 8 weeks of TB disease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treatment</a:t>
                      </a:r>
                      <a:endParaRPr kumimoji="0" lang="en-US" sz="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Bacilli remaining after intensive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phase are treated with at least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drugs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8079">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800"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800" b="1" i="0" u="none" strike="noStrike" cap="none" normalizeH="0" baseline="0" dirty="0" smtClean="0">
                          <a:ln>
                            <a:noFill/>
                          </a:ln>
                          <a:solidFill>
                            <a:schemeClr val="bg1"/>
                          </a:solidFill>
                          <a:effectLst/>
                          <a:latin typeface="Arial" charset="0"/>
                        </a:rPr>
                        <a:t>Relapse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32B6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Occurs when treatment is not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continued for long enough</a:t>
                      </a:r>
                      <a:endParaRPr kumimoji="0" lang="en-US" sz="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Surviving bacilli may cause 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disease at a later time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pPr>
              <a:defRPr/>
            </a:pPr>
            <a:r>
              <a:rPr lang="en-US"/>
              <a:t>Module 4 – Treatment of Latent Tuberculosis Infection and Tuberculosis Disease</a:t>
            </a:r>
          </a:p>
        </p:txBody>
      </p:sp>
      <p:sp>
        <p:nvSpPr>
          <p:cNvPr id="1423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AB08075-1B7F-4E25-8A6E-31FA83797231}" type="slidenum">
              <a:rPr lang="en-US" altLang="en-US" sz="2000" smtClean="0"/>
              <a:pPr>
                <a:spcBef>
                  <a:spcPct val="0"/>
                </a:spcBef>
                <a:buClrTx/>
                <a:buFontTx/>
                <a:buNone/>
              </a:pPr>
              <a:t>71</a:t>
            </a:fld>
            <a:endParaRPr lang="en-US" altLang="en-US" sz="2000" smtClean="0"/>
          </a:p>
        </p:txBody>
      </p:sp>
      <p:sp>
        <p:nvSpPr>
          <p:cNvPr id="142340" name="Rectangle 4"/>
          <p:cNvSpPr>
            <a:spLocks noGrp="1" noChangeArrowheads="1"/>
          </p:cNvSpPr>
          <p:nvPr>
            <p:ph type="title"/>
          </p:nvPr>
        </p:nvSpPr>
        <p:spPr>
          <a:xfrm>
            <a:off x="427038" y="152400"/>
            <a:ext cx="8229600" cy="838200"/>
          </a:xfrm>
        </p:spPr>
        <p:txBody>
          <a:bodyPr/>
          <a:lstStyle/>
          <a:p>
            <a:pPr eaLnBrk="1" hangingPunct="1"/>
            <a:r>
              <a:rPr lang="en-US" altLang="en-US" smtClean="0"/>
              <a:t>Treatment of TB Disease (3)</a:t>
            </a:r>
          </a:p>
        </p:txBody>
      </p:sp>
      <p:sp>
        <p:nvSpPr>
          <p:cNvPr id="142341" name="Rectangle 3"/>
          <p:cNvSpPr>
            <a:spLocks noGrp="1" noChangeArrowheads="1"/>
          </p:cNvSpPr>
          <p:nvPr>
            <p:ph type="body" sz="half" idx="1"/>
          </p:nvPr>
        </p:nvSpPr>
        <p:spPr>
          <a:xfrm>
            <a:off x="228600" y="1447800"/>
            <a:ext cx="4800600" cy="4800600"/>
          </a:xfrm>
        </p:spPr>
        <p:txBody>
          <a:bodyPr/>
          <a:lstStyle/>
          <a:p>
            <a:pPr eaLnBrk="1" hangingPunct="1"/>
            <a:r>
              <a:rPr lang="en-US" altLang="en-US" sz="2800" dirty="0" smtClean="0"/>
              <a:t>Intensive phase should contain the following four drugs:</a:t>
            </a:r>
          </a:p>
          <a:p>
            <a:pPr eaLnBrk="1" hangingPunct="1"/>
            <a:endParaRPr lang="en-US" altLang="en-US" sz="2000" dirty="0" smtClean="0"/>
          </a:p>
          <a:p>
            <a:pPr lvl="1" eaLnBrk="1" hangingPunct="1"/>
            <a:r>
              <a:rPr lang="en-US" altLang="en-US" dirty="0" smtClean="0"/>
              <a:t>Isoniazid (INH)</a:t>
            </a:r>
          </a:p>
          <a:p>
            <a:pPr lvl="1" eaLnBrk="1" hangingPunct="1"/>
            <a:endParaRPr lang="en-US" altLang="en-US" sz="2000" dirty="0" smtClean="0"/>
          </a:p>
          <a:p>
            <a:pPr lvl="1" eaLnBrk="1" hangingPunct="1"/>
            <a:r>
              <a:rPr lang="en-US" altLang="en-US" dirty="0" smtClean="0"/>
              <a:t>Rifampin (RIF)</a:t>
            </a:r>
          </a:p>
          <a:p>
            <a:pPr lvl="1" eaLnBrk="1" hangingPunct="1"/>
            <a:endParaRPr lang="en-US" altLang="en-US" sz="2000" dirty="0" smtClean="0"/>
          </a:p>
          <a:p>
            <a:pPr lvl="1" eaLnBrk="1" hangingPunct="1"/>
            <a:r>
              <a:rPr lang="en-US" altLang="en-US" dirty="0" smtClean="0"/>
              <a:t>Pyrazinamide (PZA)</a:t>
            </a:r>
          </a:p>
          <a:p>
            <a:pPr lvl="1" eaLnBrk="1" hangingPunct="1"/>
            <a:endParaRPr lang="en-US" altLang="en-US" sz="2000" dirty="0" smtClean="0"/>
          </a:p>
          <a:p>
            <a:pPr lvl="1" eaLnBrk="1" hangingPunct="1"/>
            <a:r>
              <a:rPr lang="en-US" altLang="en-US" dirty="0" smtClean="0"/>
              <a:t>Ethambutol (EMB)</a:t>
            </a:r>
          </a:p>
        </p:txBody>
      </p:sp>
      <p:pic>
        <p:nvPicPr>
          <p:cNvPr id="142342" name="Picture 14" descr="JDG_23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0725" y="1978025"/>
            <a:ext cx="4292600"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530725" y="4906963"/>
            <a:ext cx="4384675" cy="739775"/>
          </a:xfrm>
          <a:prstGeom prst="rect">
            <a:avLst/>
          </a:prstGeom>
          <a:noFill/>
        </p:spPr>
        <p:txBody>
          <a:bodyPr>
            <a:spAutoFit/>
          </a:bodyPr>
          <a:lstStyle/>
          <a:p>
            <a:pPr>
              <a:defRPr/>
            </a:pPr>
            <a:r>
              <a:rPr lang="en-US" sz="1400" dirty="0" smtClean="0">
                <a:solidFill>
                  <a:schemeClr val="tx1"/>
                </a:solidFill>
                <a:latin typeface="+mn-lt"/>
              </a:rPr>
              <a:t>Example of pills used </a:t>
            </a:r>
            <a:r>
              <a:rPr lang="en-US" sz="1400" dirty="0">
                <a:solidFill>
                  <a:schemeClr val="tx1"/>
                </a:solidFill>
                <a:latin typeface="+mn-lt"/>
              </a:rPr>
              <a:t>to treat TB disease. From left to right: isoniazid, rifampin, pyrazinamide, and </a:t>
            </a:r>
            <a:r>
              <a:rPr lang="en-US" sz="1400" dirty="0" err="1">
                <a:solidFill>
                  <a:schemeClr val="tx1"/>
                </a:solidFill>
                <a:latin typeface="+mn-lt"/>
              </a:rPr>
              <a:t>ethambutol</a:t>
            </a:r>
            <a:r>
              <a:rPr lang="en-US" sz="1400" dirty="0">
                <a:solidFill>
                  <a:schemeClr val="tx1"/>
                </a:solidFill>
                <a:latin typeface="+mn-lt"/>
              </a:rPr>
              <a: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4438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EEFF7E9-EE8D-47E8-AAD6-1722FD6A6C6E}" type="slidenum">
              <a:rPr lang="en-US" altLang="en-US" sz="2000" smtClean="0"/>
              <a:pPr>
                <a:spcBef>
                  <a:spcPct val="0"/>
                </a:spcBef>
                <a:buClrTx/>
                <a:buFontTx/>
                <a:buNone/>
              </a:pPr>
              <a:t>72</a:t>
            </a:fld>
            <a:endParaRPr lang="en-US" altLang="en-US" sz="2000" smtClean="0"/>
          </a:p>
        </p:txBody>
      </p:sp>
      <p:sp>
        <p:nvSpPr>
          <p:cNvPr id="144388" name="Rectangle 2"/>
          <p:cNvSpPr>
            <a:spLocks noGrp="1" noChangeArrowheads="1"/>
          </p:cNvSpPr>
          <p:nvPr>
            <p:ph type="body" idx="1"/>
          </p:nvPr>
        </p:nvSpPr>
        <p:spPr>
          <a:xfrm>
            <a:off x="457200" y="1295400"/>
            <a:ext cx="8229600" cy="3962400"/>
          </a:xfrm>
        </p:spPr>
        <p:txBody>
          <a:bodyPr/>
          <a:lstStyle/>
          <a:p>
            <a:pPr eaLnBrk="1" hangingPunct="1"/>
            <a:r>
              <a:rPr lang="en-US" altLang="en-US" sz="2800" smtClean="0"/>
              <a:t>Treatment must contain multiple drugs to which organisms are susceptible</a:t>
            </a:r>
          </a:p>
          <a:p>
            <a:pPr eaLnBrk="1" hangingPunct="1"/>
            <a:endParaRPr lang="en-US" altLang="en-US" sz="2800" smtClean="0"/>
          </a:p>
          <a:p>
            <a:pPr eaLnBrk="1" hangingPunct="1"/>
            <a:r>
              <a:rPr lang="en-US" altLang="en-US" sz="2800" smtClean="0"/>
              <a:t>Treatment with a single drug can lead to the development of drug-resistant TB</a:t>
            </a:r>
          </a:p>
          <a:p>
            <a:pPr eaLnBrk="1" hangingPunct="1"/>
            <a:endParaRPr lang="en-US" altLang="en-US" sz="2000" smtClean="0"/>
          </a:p>
          <a:p>
            <a:pPr eaLnBrk="1" hangingPunct="1"/>
            <a:endParaRPr lang="en-US" altLang="en-US" sz="3600" smtClean="0"/>
          </a:p>
        </p:txBody>
      </p:sp>
      <p:sp>
        <p:nvSpPr>
          <p:cNvPr id="144389" name="Rectangle 3"/>
          <p:cNvSpPr>
            <a:spLocks noGrp="1" noChangeArrowheads="1"/>
          </p:cNvSpPr>
          <p:nvPr>
            <p:ph type="title"/>
          </p:nvPr>
        </p:nvSpPr>
        <p:spPr>
          <a:xfrm>
            <a:off x="381000" y="228600"/>
            <a:ext cx="8229600" cy="685800"/>
          </a:xfrm>
          <a:noFill/>
        </p:spPr>
        <p:txBody>
          <a:bodyPr/>
          <a:lstStyle/>
          <a:p>
            <a:pPr eaLnBrk="1" hangingPunct="1"/>
            <a:r>
              <a:rPr lang="en-US" altLang="en-US" smtClean="0"/>
              <a:t>Treatment of TB Disease (4)</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46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12D7566-E8E6-4839-9209-6DEE7901D1BC}" type="slidenum">
              <a:rPr lang="en-US" altLang="en-US" sz="2000" smtClean="0"/>
              <a:pPr>
                <a:spcBef>
                  <a:spcPct val="0"/>
                </a:spcBef>
                <a:buClrTx/>
                <a:buFontTx/>
                <a:buNone/>
              </a:pPr>
              <a:t>73</a:t>
            </a:fld>
            <a:endParaRPr lang="en-US" altLang="en-US" sz="2000" smtClean="0"/>
          </a:p>
        </p:txBody>
      </p:sp>
      <p:sp>
        <p:nvSpPr>
          <p:cNvPr id="146436" name="Rectangle 2"/>
          <p:cNvSpPr>
            <a:spLocks noGrp="1" noChangeArrowheads="1"/>
          </p:cNvSpPr>
          <p:nvPr>
            <p:ph type="body" idx="1"/>
          </p:nvPr>
        </p:nvSpPr>
        <p:spPr>
          <a:xfrm>
            <a:off x="228600" y="1143000"/>
            <a:ext cx="8686800" cy="5105400"/>
          </a:xfrm>
        </p:spPr>
        <p:txBody>
          <a:bodyPr/>
          <a:lstStyle/>
          <a:p>
            <a:pPr eaLnBrk="1" hangingPunct="1">
              <a:lnSpc>
                <a:spcPct val="90000"/>
              </a:lnSpc>
            </a:pPr>
            <a:r>
              <a:rPr lang="en-US" altLang="en-US" sz="2800" smtClean="0"/>
              <a:t>Drug resistance can develop when patients are prescribed an inappropriate regimen</a:t>
            </a:r>
          </a:p>
          <a:p>
            <a:pPr lvl="1" eaLnBrk="1" hangingPunct="1">
              <a:lnSpc>
                <a:spcPct val="90000"/>
              </a:lnSpc>
            </a:pPr>
            <a:endParaRPr lang="en-US" altLang="en-US" smtClean="0"/>
          </a:p>
          <a:p>
            <a:pPr lvl="1" eaLnBrk="1" hangingPunct="1">
              <a:lnSpc>
                <a:spcPct val="90000"/>
              </a:lnSpc>
            </a:pPr>
            <a:r>
              <a:rPr lang="en-US" altLang="en-US" smtClean="0"/>
              <a:t>TB disease must be treated with at least 2 drugs to which bacilli are susceptible</a:t>
            </a:r>
          </a:p>
          <a:p>
            <a:pPr eaLnBrk="1" hangingPunct="1">
              <a:lnSpc>
                <a:spcPct val="90000"/>
              </a:lnSpc>
            </a:pPr>
            <a:endParaRPr lang="en-US" altLang="en-US" sz="2800" smtClean="0"/>
          </a:p>
          <a:p>
            <a:pPr lvl="1" eaLnBrk="1" hangingPunct="1">
              <a:lnSpc>
                <a:spcPct val="90000"/>
              </a:lnSpc>
            </a:pPr>
            <a:r>
              <a:rPr lang="en-US" altLang="en-US" smtClean="0"/>
              <a:t>Using only one drug can create a population of tubercle bacilli resistant to that drug</a:t>
            </a:r>
          </a:p>
          <a:p>
            <a:pPr lvl="1" eaLnBrk="1" hangingPunct="1">
              <a:lnSpc>
                <a:spcPct val="90000"/>
              </a:lnSpc>
              <a:buFontTx/>
              <a:buNone/>
            </a:pPr>
            <a:endParaRPr lang="en-US" altLang="en-US" smtClean="0"/>
          </a:p>
          <a:p>
            <a:pPr lvl="1" eaLnBrk="1" hangingPunct="1">
              <a:lnSpc>
                <a:spcPct val="90000"/>
              </a:lnSpc>
            </a:pPr>
            <a:r>
              <a:rPr lang="en-US" altLang="en-US" smtClean="0"/>
              <a:t>Adding a single drug to failing regimen may have the same effect as only using one drug</a:t>
            </a:r>
            <a:endParaRPr lang="en-US" altLang="en-US" sz="2400" smtClean="0"/>
          </a:p>
        </p:txBody>
      </p:sp>
      <p:sp>
        <p:nvSpPr>
          <p:cNvPr id="146437" name="Rectangle 3"/>
          <p:cNvSpPr>
            <a:spLocks noGrp="1" noChangeArrowheads="1"/>
          </p:cNvSpPr>
          <p:nvPr>
            <p:ph type="title"/>
          </p:nvPr>
        </p:nvSpPr>
        <p:spPr>
          <a:xfrm>
            <a:off x="381000" y="228600"/>
            <a:ext cx="8229600" cy="685800"/>
          </a:xfrm>
          <a:noFill/>
        </p:spPr>
        <p:txBody>
          <a:bodyPr/>
          <a:lstStyle/>
          <a:p>
            <a:pPr eaLnBrk="1" hangingPunct="1"/>
            <a:r>
              <a:rPr lang="en-US" altLang="en-US" smtClean="0"/>
              <a:t>Preventing Drug Resistance (1)</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484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739F699-5083-412F-9514-43BA279CA436}" type="slidenum">
              <a:rPr lang="en-US" altLang="en-US" sz="2000" smtClean="0"/>
              <a:pPr>
                <a:spcBef>
                  <a:spcPct val="0"/>
                </a:spcBef>
                <a:buClrTx/>
                <a:buFontTx/>
                <a:buNone/>
              </a:pPr>
              <a:t>74</a:t>
            </a:fld>
            <a:endParaRPr lang="en-US" altLang="en-US" sz="2000" smtClean="0"/>
          </a:p>
        </p:txBody>
      </p:sp>
      <p:sp>
        <p:nvSpPr>
          <p:cNvPr id="148484" name="Rectangle 2"/>
          <p:cNvSpPr>
            <a:spLocks noGrp="1" noChangeArrowheads="1"/>
          </p:cNvSpPr>
          <p:nvPr>
            <p:ph type="title"/>
          </p:nvPr>
        </p:nvSpPr>
        <p:spPr>
          <a:xfrm>
            <a:off x="427038" y="152400"/>
            <a:ext cx="8229600" cy="762000"/>
          </a:xfrm>
        </p:spPr>
        <p:txBody>
          <a:bodyPr/>
          <a:lstStyle/>
          <a:p>
            <a:pPr eaLnBrk="1" hangingPunct="1"/>
            <a:r>
              <a:rPr lang="en-US" altLang="en-US" smtClean="0"/>
              <a:t>Preventing Drug Resistance (2)</a:t>
            </a:r>
          </a:p>
        </p:txBody>
      </p:sp>
      <p:sp>
        <p:nvSpPr>
          <p:cNvPr id="148485" name="Rectangle 3"/>
          <p:cNvSpPr>
            <a:spLocks noGrp="1" noChangeArrowheads="1"/>
          </p:cNvSpPr>
          <p:nvPr>
            <p:ph type="body" idx="1"/>
          </p:nvPr>
        </p:nvSpPr>
        <p:spPr>
          <a:xfrm>
            <a:off x="228600" y="1143000"/>
            <a:ext cx="8534400" cy="5105400"/>
          </a:xfrm>
        </p:spPr>
        <p:txBody>
          <a:bodyPr/>
          <a:lstStyle/>
          <a:p>
            <a:pPr eaLnBrk="1" hangingPunct="1"/>
            <a:r>
              <a:rPr lang="en-US" altLang="en-US" sz="2800" smtClean="0"/>
              <a:t>Resistance can develop when patients do not take drugs as prescribed</a:t>
            </a:r>
          </a:p>
          <a:p>
            <a:pPr eaLnBrk="1" hangingPunct="1"/>
            <a:endParaRPr lang="en-US" altLang="en-US" sz="2800" smtClean="0"/>
          </a:p>
          <a:p>
            <a:pPr lvl="1" eaLnBrk="1" hangingPunct="1"/>
            <a:r>
              <a:rPr lang="en-US" altLang="en-US" smtClean="0"/>
              <a:t>Patients do not take all of their pills </a:t>
            </a:r>
          </a:p>
          <a:p>
            <a:pPr lvl="1" eaLnBrk="1" hangingPunct="1">
              <a:buFontTx/>
              <a:buNone/>
            </a:pPr>
            <a:endParaRPr lang="en-US" altLang="en-US" smtClean="0"/>
          </a:p>
          <a:p>
            <a:pPr lvl="1" eaLnBrk="1" hangingPunct="1"/>
            <a:r>
              <a:rPr lang="en-US" altLang="en-US" smtClean="0"/>
              <a:t>Patients do not take pills as often as prescribed</a:t>
            </a:r>
          </a:p>
          <a:p>
            <a:pPr lvl="1" eaLnBrk="1" hangingPunct="1"/>
            <a:endParaRPr lang="en-US" altLang="en-US" smtClean="0"/>
          </a:p>
          <a:p>
            <a:pPr eaLnBrk="1" hangingPunct="1"/>
            <a:r>
              <a:rPr lang="en-US" altLang="en-US" sz="2800" smtClean="0"/>
              <a:t>When this happens, patients may expose the bacilli to a single drug</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5053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C65B812-148C-4269-8BA9-95CE8E17CFD9}" type="slidenum">
              <a:rPr lang="en-US" altLang="en-US" sz="2000" smtClean="0"/>
              <a:pPr>
                <a:spcBef>
                  <a:spcPct val="0"/>
                </a:spcBef>
                <a:buClrTx/>
                <a:buFontTx/>
                <a:buNone/>
              </a:pPr>
              <a:t>75</a:t>
            </a:fld>
            <a:endParaRPr lang="en-US" altLang="en-US" sz="2000" smtClean="0"/>
          </a:p>
        </p:txBody>
      </p:sp>
      <p:sp>
        <p:nvSpPr>
          <p:cNvPr id="150532" name="Rectangle 2"/>
          <p:cNvSpPr>
            <a:spLocks noGrp="1" noChangeArrowheads="1"/>
          </p:cNvSpPr>
          <p:nvPr>
            <p:ph type="body" idx="1"/>
          </p:nvPr>
        </p:nvSpPr>
        <p:spPr>
          <a:xfrm>
            <a:off x="0" y="838200"/>
            <a:ext cx="9144000" cy="5610225"/>
          </a:xfrm>
        </p:spPr>
        <p:txBody>
          <a:bodyPr/>
          <a:lstStyle/>
          <a:p>
            <a:pPr eaLnBrk="1" hangingPunct="1"/>
            <a:r>
              <a:rPr lang="en-US" altLang="en-US" sz="2400" dirty="0" smtClean="0"/>
              <a:t>Factors that increase the chance of patient having or developing drug-resistant TB:</a:t>
            </a:r>
          </a:p>
          <a:p>
            <a:pPr eaLnBrk="1" hangingPunct="1"/>
            <a:endParaRPr lang="en-US" altLang="en-US" sz="1000" dirty="0" smtClean="0"/>
          </a:p>
          <a:p>
            <a:pPr lvl="1" eaLnBrk="1" hangingPunct="1"/>
            <a:r>
              <a:rPr lang="en-US" altLang="en-US" sz="2400" dirty="0" smtClean="0"/>
              <a:t>Patient does not take their medicine regularly and completely</a:t>
            </a:r>
          </a:p>
          <a:p>
            <a:pPr lvl="1" eaLnBrk="1" hangingPunct="1"/>
            <a:endParaRPr lang="en-US" altLang="en-US" sz="1000" dirty="0" smtClean="0"/>
          </a:p>
          <a:p>
            <a:pPr lvl="1" eaLnBrk="1" hangingPunct="1"/>
            <a:r>
              <a:rPr lang="en-US" altLang="en-US" sz="2400" dirty="0"/>
              <a:t>Patient comes from an area of the world where drug-resistant TB is common</a:t>
            </a:r>
          </a:p>
          <a:p>
            <a:pPr lvl="1" eaLnBrk="1" hangingPunct="1"/>
            <a:endParaRPr lang="en-US" altLang="en-US" sz="1000" dirty="0" smtClean="0"/>
          </a:p>
          <a:p>
            <a:pPr lvl="1" eaLnBrk="1" hangingPunct="1"/>
            <a:r>
              <a:rPr lang="en-US" altLang="en-US" sz="2400" dirty="0" smtClean="0"/>
              <a:t>Malabsorption of drugs</a:t>
            </a:r>
          </a:p>
          <a:p>
            <a:pPr lvl="1" eaLnBrk="1" hangingPunct="1"/>
            <a:endParaRPr lang="en-US" altLang="en-US" sz="1000" dirty="0" smtClean="0"/>
          </a:p>
          <a:p>
            <a:pPr lvl="1" eaLnBrk="1" hangingPunct="1"/>
            <a:r>
              <a:rPr lang="en-US" altLang="en-US" sz="2400" dirty="0" smtClean="0"/>
              <a:t>Patient </a:t>
            </a:r>
            <a:r>
              <a:rPr lang="en-US" altLang="en-US" sz="2400" dirty="0"/>
              <a:t>is a contact to someone with drug-resistant </a:t>
            </a:r>
            <a:r>
              <a:rPr lang="en-US" altLang="en-US" sz="2400" dirty="0" smtClean="0"/>
              <a:t>TB</a:t>
            </a:r>
          </a:p>
          <a:p>
            <a:pPr lvl="1" eaLnBrk="1" hangingPunct="1"/>
            <a:endParaRPr lang="en-US" altLang="en-US" sz="1000" dirty="0" smtClean="0"/>
          </a:p>
          <a:p>
            <a:pPr lvl="1" eaLnBrk="1" hangingPunct="1"/>
            <a:r>
              <a:rPr lang="en-US" altLang="en-US" sz="2400" dirty="0" smtClean="0"/>
              <a:t>Failure </a:t>
            </a:r>
            <a:r>
              <a:rPr lang="en-US" altLang="en-US" sz="2400" dirty="0"/>
              <a:t>to improve on drug-susceptible regimen</a:t>
            </a:r>
          </a:p>
          <a:p>
            <a:pPr lvl="1" eaLnBrk="1" hangingPunct="1"/>
            <a:endParaRPr lang="en-US" altLang="en-US" sz="1000" dirty="0" smtClean="0"/>
          </a:p>
          <a:p>
            <a:pPr lvl="1" eaLnBrk="1" hangingPunct="1"/>
            <a:r>
              <a:rPr lang="en-US" altLang="en-US" sz="2400" dirty="0" smtClean="0"/>
              <a:t>Patient develops TB disease again after having taken TB medicine in the past</a:t>
            </a:r>
          </a:p>
          <a:p>
            <a:pPr lvl="1" eaLnBrk="1" hangingPunct="1"/>
            <a:endParaRPr lang="en-US" altLang="en-US" sz="2400" dirty="0" smtClean="0"/>
          </a:p>
        </p:txBody>
      </p:sp>
      <p:sp>
        <p:nvSpPr>
          <p:cNvPr id="150533" name="Rectangle 3"/>
          <p:cNvSpPr>
            <a:spLocks noGrp="1" noChangeArrowheads="1"/>
          </p:cNvSpPr>
          <p:nvPr>
            <p:ph type="title"/>
          </p:nvPr>
        </p:nvSpPr>
        <p:spPr>
          <a:xfrm>
            <a:off x="381000" y="152400"/>
            <a:ext cx="8229600" cy="685800"/>
          </a:xfrm>
          <a:noFill/>
        </p:spPr>
        <p:txBody>
          <a:bodyPr/>
          <a:lstStyle/>
          <a:p>
            <a:pPr eaLnBrk="1" hangingPunct="1"/>
            <a:r>
              <a:rPr lang="en-US" altLang="en-US" smtClean="0"/>
              <a:t>Preventing Drug Resistance (3)</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F040BDD-3B1A-4C7A-8CDF-2717B176EFA7}" type="slidenum">
              <a:rPr lang="en-US" altLang="en-US" sz="2000" smtClean="0"/>
              <a:pPr>
                <a:spcBef>
                  <a:spcPct val="0"/>
                </a:spcBef>
                <a:buClrTx/>
                <a:buFontTx/>
                <a:buNone/>
              </a:pPr>
              <a:t>76</a:t>
            </a:fld>
            <a:endParaRPr lang="en-US" altLang="en-US" sz="2000" smtClean="0"/>
          </a:p>
        </p:txBody>
      </p:sp>
      <p:sp>
        <p:nvSpPr>
          <p:cNvPr id="152579" name="Rectangle 2"/>
          <p:cNvSpPr>
            <a:spLocks noGrp="1" noChangeArrowheads="1"/>
          </p:cNvSpPr>
          <p:nvPr>
            <p:ph type="ctrTitle"/>
          </p:nvPr>
        </p:nvSpPr>
        <p:spPr>
          <a:xfrm>
            <a:off x="914400" y="2209800"/>
            <a:ext cx="7543800" cy="1676400"/>
          </a:xfrm>
        </p:spPr>
        <p:txBody>
          <a:bodyPr/>
          <a:lstStyle/>
          <a:p>
            <a:pPr eaLnBrk="1" hangingPunct="1"/>
            <a:r>
              <a:rPr lang="en-US" altLang="en-US" dirty="0" smtClean="0">
                <a:solidFill>
                  <a:srgbClr val="532B64"/>
                </a:solidFill>
              </a:rPr>
              <a:t>Treatment of TB Disease</a:t>
            </a:r>
            <a:r>
              <a:rPr lang="en-US" altLang="en-US" sz="4400" dirty="0" smtClean="0">
                <a:solidFill>
                  <a:srgbClr val="532B64"/>
                </a:solidFill>
              </a:rPr>
              <a:t/>
            </a:r>
            <a:br>
              <a:rPr lang="en-US" altLang="en-US" sz="4400" dirty="0" smtClean="0">
                <a:solidFill>
                  <a:srgbClr val="532B64"/>
                </a:solidFill>
              </a:rPr>
            </a:br>
            <a:r>
              <a:rPr lang="en-US" altLang="en-US" sz="1600" dirty="0" smtClean="0">
                <a:solidFill>
                  <a:srgbClr val="532B64"/>
                </a:solidFill>
              </a:rPr>
              <a:t/>
            </a:r>
            <a:br>
              <a:rPr lang="en-US" altLang="en-US" sz="1600" dirty="0" smtClean="0">
                <a:solidFill>
                  <a:srgbClr val="532B64"/>
                </a:solidFill>
              </a:rPr>
            </a:br>
            <a:r>
              <a:rPr lang="en-US" altLang="en-US" sz="4000" dirty="0" smtClean="0">
                <a:solidFill>
                  <a:srgbClr val="532B64"/>
                </a:solidFill>
              </a:rPr>
              <a:t>Treatment Regimens</a:t>
            </a: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4"/>
          <p:cNvSpPr>
            <a:spLocks noGrp="1"/>
          </p:cNvSpPr>
          <p:nvPr>
            <p:ph type="ftr" sz="quarter" idx="11"/>
          </p:nvPr>
        </p:nvSpPr>
        <p:spPr/>
        <p:txBody>
          <a:bodyPr/>
          <a:lstStyle/>
          <a:p>
            <a:pPr>
              <a:defRPr/>
            </a:pPr>
            <a:r>
              <a:rPr lang="en-US"/>
              <a:t>Module 4 – Treatment of Latent Tuberculosis Infection and Tuberculosis Disease</a:t>
            </a:r>
          </a:p>
        </p:txBody>
      </p:sp>
      <p:sp>
        <p:nvSpPr>
          <p:cNvPr id="154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F11A4E2-132C-4E66-ABF1-CB845A85849D}" type="slidenum">
              <a:rPr lang="en-US" altLang="en-US" sz="2000" smtClean="0"/>
              <a:pPr>
                <a:spcBef>
                  <a:spcPct val="0"/>
                </a:spcBef>
                <a:buClrTx/>
                <a:buFontTx/>
                <a:buNone/>
              </a:pPr>
              <a:t>77</a:t>
            </a:fld>
            <a:endParaRPr lang="en-US" altLang="en-US" sz="2000" smtClean="0"/>
          </a:p>
        </p:txBody>
      </p:sp>
      <p:sp>
        <p:nvSpPr>
          <p:cNvPr id="154628" name="Rectangle 2"/>
          <p:cNvSpPr>
            <a:spLocks noGrp="1" noChangeArrowheads="1"/>
          </p:cNvSpPr>
          <p:nvPr>
            <p:ph type="title"/>
          </p:nvPr>
        </p:nvSpPr>
        <p:spPr>
          <a:xfrm>
            <a:off x="427038" y="152400"/>
            <a:ext cx="8229600" cy="533400"/>
          </a:xfrm>
          <a:noFill/>
        </p:spPr>
        <p:txBody>
          <a:bodyPr/>
          <a:lstStyle/>
          <a:p>
            <a:pPr eaLnBrk="1" hangingPunct="1"/>
            <a:r>
              <a:rPr lang="en-US" altLang="en-US" dirty="0" smtClean="0"/>
              <a:t>TB Treatment Regimens</a:t>
            </a:r>
            <a:r>
              <a:rPr lang="en-US" altLang="en-US" baseline="30000" dirty="0" smtClean="0"/>
              <a:t>*</a:t>
            </a:r>
            <a:endParaRPr lang="en-US" altLang="en-US" dirty="0" smtClean="0"/>
          </a:p>
        </p:txBody>
      </p:sp>
      <p:sp>
        <p:nvSpPr>
          <p:cNvPr id="154629" name="Rectangle 3"/>
          <p:cNvSpPr>
            <a:spLocks noChangeArrowheads="1"/>
          </p:cNvSpPr>
          <p:nvPr/>
        </p:nvSpPr>
        <p:spPr bwMode="auto">
          <a:xfrm>
            <a:off x="0" y="1895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154669" name="Text Box 43"/>
          <p:cNvSpPr txBox="1">
            <a:spLocks noChangeArrowheads="1"/>
          </p:cNvSpPr>
          <p:nvPr/>
        </p:nvSpPr>
        <p:spPr bwMode="auto">
          <a:xfrm>
            <a:off x="-228600" y="381000"/>
            <a:ext cx="15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a:t>Table. 4.3</a:t>
            </a:r>
          </a:p>
        </p:txBody>
      </p:sp>
      <p:sp>
        <p:nvSpPr>
          <p:cNvPr id="154670" name="Rectangle 45"/>
          <p:cNvSpPr>
            <a:spLocks noChangeArrowheads="1"/>
          </p:cNvSpPr>
          <p:nvPr/>
        </p:nvSpPr>
        <p:spPr bwMode="auto">
          <a:xfrm>
            <a:off x="457200" y="6096000"/>
            <a:ext cx="7924800" cy="762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50802971"/>
              </p:ext>
            </p:extLst>
          </p:nvPr>
        </p:nvGraphicFramePr>
        <p:xfrm>
          <a:off x="0" y="681038"/>
          <a:ext cx="9144000" cy="5743546"/>
        </p:xfrm>
        <a:graphic>
          <a:graphicData uri="http://schemas.openxmlformats.org/drawingml/2006/table">
            <a:tbl>
              <a:tblPr firstRow="1" firstCol="1" bandRow="1">
                <a:tableStyleId>{5C22544A-7EE6-4342-B048-85BDC9FD1C3A}</a:tableStyleId>
              </a:tblPr>
              <a:tblGrid>
                <a:gridCol w="921761"/>
                <a:gridCol w="754639"/>
                <a:gridCol w="1550893"/>
                <a:gridCol w="614724"/>
                <a:gridCol w="1415783"/>
                <a:gridCol w="914400"/>
                <a:gridCol w="1981200"/>
                <a:gridCol w="990600"/>
              </a:tblGrid>
              <a:tr h="155359">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1400" dirty="0">
                          <a:solidFill>
                            <a:srgbClr val="532B64"/>
                          </a:solidFill>
                          <a:effectLst/>
                        </a:rPr>
                        <a:t>INTENSIVE PHASE</a:t>
                      </a:r>
                      <a:endParaRPr lang="en-US" sz="20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5">
                  <a:txBody>
                    <a:bodyPr/>
                    <a:lstStyle/>
                    <a:p>
                      <a:pPr marL="0" marR="0">
                        <a:spcBef>
                          <a:spcPts val="0"/>
                        </a:spcBef>
                        <a:spcAft>
                          <a:spcPts val="0"/>
                        </a:spcAft>
                      </a:pPr>
                      <a:r>
                        <a:rPr lang="en-US" sz="1400" dirty="0">
                          <a:solidFill>
                            <a:srgbClr val="532B64"/>
                          </a:solidFill>
                          <a:effectLst/>
                        </a:rPr>
                        <a:t>CONTINUATION PHASE</a:t>
                      </a:r>
                      <a:endParaRPr lang="en-US" sz="20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2730">
                <a:tc>
                  <a:txBody>
                    <a:bodyPr/>
                    <a:lstStyle/>
                    <a:p>
                      <a:pPr marL="0" marR="0" algn="ctr">
                        <a:spcBef>
                          <a:spcPts val="0"/>
                        </a:spcBef>
                        <a:spcAft>
                          <a:spcPts val="0"/>
                        </a:spcAft>
                      </a:pPr>
                      <a:r>
                        <a:rPr lang="en-US" sz="1200" dirty="0">
                          <a:solidFill>
                            <a:srgbClr val="532B64"/>
                          </a:solidFill>
                          <a:effectLst/>
                        </a:rPr>
                        <a:t>Regimen</a:t>
                      </a:r>
                      <a:endParaRPr lang="en-US" sz="12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1" dirty="0" smtClean="0">
                          <a:solidFill>
                            <a:srgbClr val="532B64"/>
                          </a:solidFill>
                          <a:effectLst/>
                        </a:rPr>
                        <a:t>Drugs</a:t>
                      </a:r>
                      <a:endParaRPr lang="en-US" sz="1200" b="1"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1" dirty="0">
                          <a:solidFill>
                            <a:srgbClr val="532B64"/>
                          </a:solidFill>
                          <a:effectLst/>
                        </a:rPr>
                        <a:t>Interval and </a:t>
                      </a:r>
                      <a:r>
                        <a:rPr lang="en-US" sz="1200" b="1" dirty="0" smtClean="0">
                          <a:solidFill>
                            <a:srgbClr val="532B64"/>
                          </a:solidFill>
                          <a:effectLst/>
                        </a:rPr>
                        <a:t>Doses</a:t>
                      </a:r>
                      <a:endParaRPr lang="en-US" sz="1200" b="1" dirty="0">
                        <a:solidFill>
                          <a:srgbClr val="532B64"/>
                        </a:solidFill>
                        <a:effectLst/>
                      </a:endParaRPr>
                    </a:p>
                    <a:p>
                      <a:pPr marL="0" marR="0" algn="ctr">
                        <a:spcBef>
                          <a:spcPts val="0"/>
                        </a:spcBef>
                        <a:spcAft>
                          <a:spcPts val="0"/>
                        </a:spcAft>
                      </a:pPr>
                      <a:r>
                        <a:rPr lang="en-US" sz="1200" b="1" dirty="0">
                          <a:solidFill>
                            <a:srgbClr val="532B64"/>
                          </a:solidFill>
                          <a:effectLst/>
                        </a:rPr>
                        <a:t>(minimum duration)</a:t>
                      </a:r>
                      <a:endParaRPr lang="en-US" sz="1200" b="1"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1">
                          <a:solidFill>
                            <a:srgbClr val="532B64"/>
                          </a:solidFill>
                          <a:effectLst/>
                        </a:rPr>
                        <a:t>Drugs</a:t>
                      </a:r>
                      <a:endParaRPr lang="en-US" sz="1200" b="1">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1" dirty="0">
                          <a:solidFill>
                            <a:srgbClr val="532B64"/>
                          </a:solidFill>
                          <a:effectLst/>
                        </a:rPr>
                        <a:t>Interval and </a:t>
                      </a:r>
                      <a:r>
                        <a:rPr lang="en-US" sz="1200" b="1" dirty="0" smtClean="0">
                          <a:solidFill>
                            <a:srgbClr val="532B64"/>
                          </a:solidFill>
                          <a:effectLst/>
                        </a:rPr>
                        <a:t>Doses</a:t>
                      </a:r>
                      <a:endParaRPr lang="en-US" sz="1200" b="1" dirty="0">
                        <a:solidFill>
                          <a:srgbClr val="532B64"/>
                        </a:solidFill>
                        <a:effectLst/>
                      </a:endParaRPr>
                    </a:p>
                    <a:p>
                      <a:pPr marL="0" marR="0" algn="ctr">
                        <a:spcBef>
                          <a:spcPts val="0"/>
                        </a:spcBef>
                        <a:spcAft>
                          <a:spcPts val="0"/>
                        </a:spcAft>
                      </a:pPr>
                      <a:r>
                        <a:rPr lang="en-US" sz="1200" b="1" dirty="0">
                          <a:solidFill>
                            <a:srgbClr val="532B64"/>
                          </a:solidFill>
                          <a:effectLst/>
                        </a:rPr>
                        <a:t>(minimum duration)</a:t>
                      </a:r>
                      <a:endParaRPr lang="en-US" sz="1200" b="1"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1" dirty="0">
                          <a:solidFill>
                            <a:srgbClr val="532B64"/>
                          </a:solidFill>
                          <a:effectLst/>
                        </a:rPr>
                        <a:t>Range of total doses</a:t>
                      </a:r>
                      <a:endParaRPr lang="en-US" sz="1200" b="1"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1" dirty="0" smtClean="0">
                          <a:solidFill>
                            <a:srgbClr val="532B64"/>
                          </a:solidFill>
                          <a:effectLst/>
                        </a:rPr>
                        <a:t>Comments</a:t>
                      </a:r>
                      <a:endParaRPr lang="en-US" sz="1200" b="1"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050" b="1" dirty="0">
                          <a:solidFill>
                            <a:srgbClr val="532B64"/>
                          </a:solidFill>
                          <a:effectLst/>
                        </a:rPr>
                        <a:t>Regimen effectiveness</a:t>
                      </a:r>
                      <a:endParaRPr lang="en-US" sz="1050" b="1"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3505">
                <a:tc>
                  <a:txBody>
                    <a:bodyPr/>
                    <a:lstStyle/>
                    <a:p>
                      <a:pPr marL="0" marR="0" algn="ctr">
                        <a:spcBef>
                          <a:spcPts val="0"/>
                        </a:spcBef>
                        <a:spcAft>
                          <a:spcPts val="0"/>
                        </a:spcAft>
                      </a:pPr>
                      <a:r>
                        <a:rPr lang="en-US" sz="1400" dirty="0">
                          <a:solidFill>
                            <a:srgbClr val="532B64"/>
                          </a:solidFill>
                          <a:effectLst/>
                        </a:rPr>
                        <a:t>1</a:t>
                      </a:r>
                      <a:endParaRPr lang="en-US" sz="14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INH</a:t>
                      </a:r>
                    </a:p>
                    <a:p>
                      <a:pPr marL="0" marR="0">
                        <a:spcBef>
                          <a:spcPts val="0"/>
                        </a:spcBef>
                        <a:spcAft>
                          <a:spcPts val="0"/>
                        </a:spcAft>
                      </a:pPr>
                      <a:r>
                        <a:rPr lang="en-US" sz="1200" dirty="0">
                          <a:effectLst/>
                        </a:rPr>
                        <a:t>RIF</a:t>
                      </a:r>
                    </a:p>
                    <a:p>
                      <a:pPr marL="0" marR="0">
                        <a:spcBef>
                          <a:spcPts val="0"/>
                        </a:spcBef>
                        <a:spcAft>
                          <a:spcPts val="0"/>
                        </a:spcAft>
                      </a:pPr>
                      <a:r>
                        <a:rPr lang="en-US" sz="1200" dirty="0">
                          <a:effectLst/>
                        </a:rPr>
                        <a:t>PZA</a:t>
                      </a:r>
                    </a:p>
                    <a:p>
                      <a:pPr marL="0" marR="0">
                        <a:spcBef>
                          <a:spcPts val="0"/>
                        </a:spcBef>
                        <a:spcAft>
                          <a:spcPts val="0"/>
                        </a:spcAft>
                      </a:pPr>
                      <a:r>
                        <a:rPr lang="en-US" sz="1200" dirty="0">
                          <a:effectLst/>
                        </a:rPr>
                        <a:t>EMB</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7 days/week for 56 doses (8 weeks)</a:t>
                      </a:r>
                    </a:p>
                    <a:p>
                      <a:pPr marL="0" marR="0" algn="ctr">
                        <a:spcBef>
                          <a:spcPts val="0"/>
                        </a:spcBef>
                        <a:spcAft>
                          <a:spcPts val="0"/>
                        </a:spcAft>
                      </a:pPr>
                      <a:r>
                        <a:rPr lang="en-US" sz="1200" dirty="0">
                          <a:effectLst/>
                        </a:rPr>
                        <a:t>or</a:t>
                      </a:r>
                    </a:p>
                    <a:p>
                      <a:pPr marL="0" marR="0">
                        <a:spcBef>
                          <a:spcPts val="0"/>
                        </a:spcBef>
                        <a:spcAft>
                          <a:spcPts val="0"/>
                        </a:spcAft>
                      </a:pPr>
                      <a:r>
                        <a:rPr lang="en-US" sz="1200" dirty="0">
                          <a:effectLst/>
                        </a:rPr>
                        <a:t>5 days/week for 40 doses (8 weeks)</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INH</a:t>
                      </a:r>
                    </a:p>
                    <a:p>
                      <a:pPr marL="0" marR="0">
                        <a:spcBef>
                          <a:spcPts val="0"/>
                        </a:spcBef>
                        <a:spcAft>
                          <a:spcPts val="0"/>
                        </a:spcAft>
                      </a:pPr>
                      <a:r>
                        <a:rPr lang="en-US" sz="1200">
                          <a:effectLst/>
                        </a:rPr>
                        <a:t>RIF</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7 days/week for 126 doses </a:t>
                      </a:r>
                      <a:r>
                        <a:rPr lang="en-US" sz="1200" dirty="0" smtClean="0">
                          <a:effectLst/>
                        </a:rPr>
                        <a:t>(</a:t>
                      </a:r>
                      <a:r>
                        <a:rPr lang="en-US" sz="1200" dirty="0">
                          <a:effectLst/>
                        </a:rPr>
                        <a:t>18 weeks)</a:t>
                      </a:r>
                    </a:p>
                    <a:p>
                      <a:pPr marL="0" marR="0" algn="ctr">
                        <a:spcBef>
                          <a:spcPts val="0"/>
                        </a:spcBef>
                        <a:spcAft>
                          <a:spcPts val="0"/>
                        </a:spcAft>
                      </a:pPr>
                      <a:r>
                        <a:rPr lang="en-US" sz="1200" dirty="0">
                          <a:effectLst/>
                        </a:rPr>
                        <a:t>or</a:t>
                      </a:r>
                    </a:p>
                    <a:p>
                      <a:pPr marL="0" marR="0">
                        <a:spcBef>
                          <a:spcPts val="0"/>
                        </a:spcBef>
                        <a:spcAft>
                          <a:spcPts val="0"/>
                        </a:spcAft>
                      </a:pPr>
                      <a:r>
                        <a:rPr lang="en-US" sz="1200" dirty="0">
                          <a:effectLst/>
                        </a:rPr>
                        <a:t>5 days/week for 90 doses (18 weeks)</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182 to 130 </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This is the preferred regimen for patients with newly diagnosed pulmonary TB.  </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marR="0" algn="ctr">
                        <a:spcBef>
                          <a:spcPts val="0"/>
                        </a:spcBef>
                        <a:spcAft>
                          <a:spcPts val="0"/>
                        </a:spcAft>
                      </a:pPr>
                      <a:r>
                        <a:rPr lang="en-US" sz="1200" dirty="0" smtClean="0">
                          <a:effectLst/>
                        </a:rPr>
                        <a:t>greater</a:t>
                      </a:r>
                      <a:endParaRPr lang="en-US" sz="12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800" dirty="0">
                          <a:effectLst/>
                        </a:rPr>
                        <a:t> </a:t>
                      </a:r>
                      <a:endParaRPr lang="en-US" sz="1100" dirty="0">
                        <a:effectLst/>
                      </a:endParaRPr>
                    </a:p>
                    <a:p>
                      <a:pPr marL="0" marR="0" algn="ctr">
                        <a:spcBef>
                          <a:spcPts val="0"/>
                        </a:spcBef>
                        <a:spcAft>
                          <a:spcPts val="0"/>
                        </a:spcAft>
                      </a:pPr>
                      <a:r>
                        <a:rPr lang="en-US" sz="1000" dirty="0">
                          <a:effectLst/>
                        </a:rPr>
                        <a:t/>
                      </a:r>
                      <a:br>
                        <a:rPr lang="en-US" sz="1000" dirty="0">
                          <a:effectLst/>
                        </a:rPr>
                      </a:br>
                      <a:endParaRPr lang="en-US" sz="1000" dirty="0" smtClean="0">
                        <a:effectLst/>
                      </a:endParaRPr>
                    </a:p>
                    <a:p>
                      <a:pPr marL="0" marR="0" algn="ctr">
                        <a:spcBef>
                          <a:spcPts val="0"/>
                        </a:spcBef>
                        <a:spcAft>
                          <a:spcPts val="0"/>
                        </a:spcAft>
                      </a:pPr>
                      <a:endParaRPr lang="en-US" sz="1000" dirty="0" smtClean="0">
                        <a:effectLst/>
                      </a:endParaRPr>
                    </a:p>
                    <a:p>
                      <a:pPr marL="0" marR="0" algn="ctr">
                        <a:spcBef>
                          <a:spcPts val="0"/>
                        </a:spcBef>
                        <a:spcAft>
                          <a:spcPts val="0"/>
                        </a:spcAft>
                      </a:pPr>
                      <a:r>
                        <a:rPr lang="en-US" sz="1200" dirty="0" smtClean="0">
                          <a:effectLst/>
                        </a:rPr>
                        <a:t>lesser</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04095">
                <a:tc>
                  <a:txBody>
                    <a:bodyPr/>
                    <a:lstStyle/>
                    <a:p>
                      <a:pPr marL="0" marR="0" algn="ctr">
                        <a:spcBef>
                          <a:spcPts val="0"/>
                        </a:spcBef>
                        <a:spcAft>
                          <a:spcPts val="0"/>
                        </a:spcAft>
                      </a:pPr>
                      <a:r>
                        <a:rPr lang="en-US" sz="1400" dirty="0">
                          <a:solidFill>
                            <a:srgbClr val="532B64"/>
                          </a:solidFill>
                          <a:effectLst/>
                        </a:rPr>
                        <a:t>2</a:t>
                      </a:r>
                      <a:endParaRPr lang="en-US" sz="14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INH</a:t>
                      </a:r>
                    </a:p>
                    <a:p>
                      <a:pPr marL="0" marR="0">
                        <a:spcBef>
                          <a:spcPts val="0"/>
                        </a:spcBef>
                        <a:spcAft>
                          <a:spcPts val="0"/>
                        </a:spcAft>
                      </a:pPr>
                      <a:r>
                        <a:rPr lang="en-US" sz="1200">
                          <a:effectLst/>
                        </a:rPr>
                        <a:t>RIF</a:t>
                      </a:r>
                    </a:p>
                    <a:p>
                      <a:pPr marL="0" marR="0">
                        <a:spcBef>
                          <a:spcPts val="0"/>
                        </a:spcBef>
                        <a:spcAft>
                          <a:spcPts val="0"/>
                        </a:spcAft>
                      </a:pPr>
                      <a:r>
                        <a:rPr lang="en-US" sz="1200">
                          <a:effectLst/>
                        </a:rPr>
                        <a:t>PZA</a:t>
                      </a:r>
                    </a:p>
                    <a:p>
                      <a:pPr marL="0" marR="0">
                        <a:spcBef>
                          <a:spcPts val="0"/>
                        </a:spcBef>
                        <a:spcAft>
                          <a:spcPts val="0"/>
                        </a:spcAft>
                      </a:pPr>
                      <a:r>
                        <a:rPr lang="en-US" sz="1200">
                          <a:effectLst/>
                        </a:rPr>
                        <a:t>EMB</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7 days/week for 56 doses (8 weeks)</a:t>
                      </a:r>
                    </a:p>
                    <a:p>
                      <a:pPr marL="0" marR="0" algn="ctr">
                        <a:spcBef>
                          <a:spcPts val="0"/>
                        </a:spcBef>
                        <a:spcAft>
                          <a:spcPts val="0"/>
                        </a:spcAft>
                      </a:pPr>
                      <a:r>
                        <a:rPr lang="en-US" sz="1200">
                          <a:effectLst/>
                        </a:rPr>
                        <a:t>or</a:t>
                      </a:r>
                    </a:p>
                    <a:p>
                      <a:pPr marL="0" marR="0">
                        <a:spcBef>
                          <a:spcPts val="0"/>
                        </a:spcBef>
                        <a:spcAft>
                          <a:spcPts val="0"/>
                        </a:spcAft>
                      </a:pPr>
                      <a:r>
                        <a:rPr lang="en-US" sz="1200">
                          <a:effectLst/>
                        </a:rPr>
                        <a:t>5 days/week for 40 doses (8 weeks)</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INH</a:t>
                      </a:r>
                    </a:p>
                    <a:p>
                      <a:pPr marL="0" marR="0">
                        <a:spcBef>
                          <a:spcPts val="0"/>
                        </a:spcBef>
                        <a:spcAft>
                          <a:spcPts val="0"/>
                        </a:spcAft>
                      </a:pPr>
                      <a:r>
                        <a:rPr lang="en-US" sz="1200">
                          <a:effectLst/>
                        </a:rPr>
                        <a:t>RIF</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 times weekly for 54 doses (18 weeks)</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110 to 94</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Preferred alternative regimen in situations in which more frequent DOT during continuation phase is difficult to achieve.</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r h="1205460">
                <a:tc>
                  <a:txBody>
                    <a:bodyPr/>
                    <a:lstStyle/>
                    <a:p>
                      <a:pPr marL="0" marR="0" algn="ctr">
                        <a:spcBef>
                          <a:spcPts val="0"/>
                        </a:spcBef>
                        <a:spcAft>
                          <a:spcPts val="0"/>
                        </a:spcAft>
                      </a:pPr>
                      <a:r>
                        <a:rPr lang="en-US" sz="1400" dirty="0">
                          <a:solidFill>
                            <a:srgbClr val="532B64"/>
                          </a:solidFill>
                          <a:effectLst/>
                        </a:rPr>
                        <a:t>3</a:t>
                      </a:r>
                      <a:endParaRPr lang="en-US" sz="14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INH</a:t>
                      </a:r>
                    </a:p>
                    <a:p>
                      <a:pPr marL="0" marR="0">
                        <a:spcBef>
                          <a:spcPts val="0"/>
                        </a:spcBef>
                        <a:spcAft>
                          <a:spcPts val="0"/>
                        </a:spcAft>
                      </a:pPr>
                      <a:r>
                        <a:rPr lang="en-US" sz="1200">
                          <a:effectLst/>
                        </a:rPr>
                        <a:t>RIF</a:t>
                      </a:r>
                    </a:p>
                    <a:p>
                      <a:pPr marL="0" marR="0">
                        <a:spcBef>
                          <a:spcPts val="0"/>
                        </a:spcBef>
                        <a:spcAft>
                          <a:spcPts val="0"/>
                        </a:spcAft>
                      </a:pPr>
                      <a:r>
                        <a:rPr lang="en-US" sz="1200">
                          <a:effectLst/>
                        </a:rPr>
                        <a:t>PZA</a:t>
                      </a:r>
                    </a:p>
                    <a:p>
                      <a:pPr marL="0" marR="0">
                        <a:spcBef>
                          <a:spcPts val="0"/>
                        </a:spcBef>
                        <a:spcAft>
                          <a:spcPts val="0"/>
                        </a:spcAft>
                      </a:pPr>
                      <a:r>
                        <a:rPr lang="en-US" sz="1200">
                          <a:effectLst/>
                        </a:rPr>
                        <a:t>EMB</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 times weekly for 24 doses (8 weeks)</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INH</a:t>
                      </a:r>
                    </a:p>
                    <a:p>
                      <a:pPr marL="0" marR="0">
                        <a:spcBef>
                          <a:spcPts val="0"/>
                        </a:spcBef>
                        <a:spcAft>
                          <a:spcPts val="0"/>
                        </a:spcAft>
                      </a:pPr>
                      <a:r>
                        <a:rPr lang="en-US" sz="1200">
                          <a:effectLst/>
                        </a:rPr>
                        <a:t>RIF</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3 times weekly for 54 doses (18 weeks)</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78</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Use regimen with caution in patients with HIV and/or cavitary disease. Missed doses can lead to treatment failure, relapse, and acquired drug resistance.</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r h="1506826">
                <a:tc>
                  <a:txBody>
                    <a:bodyPr/>
                    <a:lstStyle/>
                    <a:p>
                      <a:pPr marL="0" marR="0" algn="ctr">
                        <a:spcBef>
                          <a:spcPts val="0"/>
                        </a:spcBef>
                        <a:spcAft>
                          <a:spcPts val="0"/>
                        </a:spcAft>
                      </a:pPr>
                      <a:r>
                        <a:rPr lang="en-US" sz="1400" dirty="0">
                          <a:solidFill>
                            <a:srgbClr val="532B64"/>
                          </a:solidFill>
                          <a:effectLst/>
                        </a:rPr>
                        <a:t>4</a:t>
                      </a:r>
                      <a:endParaRPr lang="en-US" sz="1400" dirty="0">
                        <a:solidFill>
                          <a:srgbClr val="532B64"/>
                        </a:solidFill>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INH</a:t>
                      </a:r>
                    </a:p>
                    <a:p>
                      <a:pPr marL="0" marR="0">
                        <a:spcBef>
                          <a:spcPts val="0"/>
                        </a:spcBef>
                        <a:spcAft>
                          <a:spcPts val="0"/>
                        </a:spcAft>
                      </a:pPr>
                      <a:r>
                        <a:rPr lang="en-US" sz="1200">
                          <a:effectLst/>
                        </a:rPr>
                        <a:t>RIF</a:t>
                      </a:r>
                    </a:p>
                    <a:p>
                      <a:pPr marL="0" marR="0">
                        <a:spcBef>
                          <a:spcPts val="0"/>
                        </a:spcBef>
                        <a:spcAft>
                          <a:spcPts val="0"/>
                        </a:spcAft>
                      </a:pPr>
                      <a:r>
                        <a:rPr lang="en-US" sz="1200">
                          <a:effectLst/>
                        </a:rPr>
                        <a:t>PZA</a:t>
                      </a:r>
                    </a:p>
                    <a:p>
                      <a:pPr marL="0" marR="0">
                        <a:spcBef>
                          <a:spcPts val="0"/>
                        </a:spcBef>
                        <a:spcAft>
                          <a:spcPts val="0"/>
                        </a:spcAft>
                      </a:pPr>
                      <a:r>
                        <a:rPr lang="en-US" sz="1200">
                          <a:effectLst/>
                        </a:rPr>
                        <a:t>EMB</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7 days/week for 14 doses then twice weekly for 12 </a:t>
                      </a:r>
                      <a:r>
                        <a:rPr lang="en-US" sz="1200" dirty="0" smtClean="0">
                          <a:effectLst/>
                        </a:rPr>
                        <a:t>doses</a:t>
                      </a:r>
                      <a:endParaRPr lang="en-US" sz="1200" dirty="0">
                        <a:effectLst/>
                      </a:endParaRP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INH</a:t>
                      </a:r>
                    </a:p>
                    <a:p>
                      <a:pPr marL="0" marR="0">
                        <a:spcBef>
                          <a:spcPts val="0"/>
                        </a:spcBef>
                        <a:spcAft>
                          <a:spcPts val="0"/>
                        </a:spcAft>
                      </a:pPr>
                      <a:r>
                        <a:rPr lang="en-US" sz="1200" dirty="0">
                          <a:effectLst/>
                        </a:rPr>
                        <a:t>RIF</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Twice weekly for 36 doses (18 weeks)</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62</a:t>
                      </a:r>
                      <a:endParaRPr lang="en-US" sz="120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Do not use twice-weekly regimens in HIV-infected patients or patients with smear positive and/or cavitary disease. If doses are missed then therapy is equivalent to once weekly, which is inferior.</a:t>
                      </a:r>
                      <a:endParaRPr lang="en-US" sz="1200" dirty="0">
                        <a:effectLst/>
                        <a:latin typeface="Times New Roman" panose="02020603050405020304" pitchFamily="18" charset="0"/>
                        <a:ea typeface="Times New Roman" panose="02020603050405020304" pitchFamily="18" charset="0"/>
                      </a:endParaRPr>
                    </a:p>
                  </a:txBody>
                  <a:tcPr marL="65550" marR="655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bl>
          </a:graphicData>
        </a:graphic>
      </p:graphicFrame>
      <p:sp>
        <p:nvSpPr>
          <p:cNvPr id="16" name="Up Arrow 15"/>
          <p:cNvSpPr/>
          <p:nvPr/>
        </p:nvSpPr>
        <p:spPr>
          <a:xfrm>
            <a:off x="8458201" y="1860551"/>
            <a:ext cx="304800" cy="4196931"/>
          </a:xfrm>
          <a:prstGeom prst="upArrow">
            <a:avLst/>
          </a:prstGeom>
          <a:gradFill flip="none" rotWithShape="1">
            <a:gsLst>
              <a:gs pos="0">
                <a:schemeClr val="tx1"/>
              </a:gs>
              <a:gs pos="69000">
                <a:schemeClr val="tx1">
                  <a:tint val="44500"/>
                  <a:satMod val="160000"/>
                </a:schemeClr>
              </a:gs>
              <a:gs pos="100000">
                <a:schemeClr val="tx1">
                  <a:tint val="23500"/>
                  <a:satMod val="160000"/>
                </a:schemeClr>
              </a:gs>
            </a:gsLst>
            <a:lin ang="54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p:cNvSpPr txBox="1"/>
          <p:nvPr/>
        </p:nvSpPr>
        <p:spPr>
          <a:xfrm>
            <a:off x="57944" y="6424584"/>
            <a:ext cx="8171655" cy="538609"/>
          </a:xfrm>
          <a:prstGeom prst="rect">
            <a:avLst/>
          </a:prstGeom>
          <a:noFill/>
        </p:spPr>
        <p:txBody>
          <a:bodyPr wrap="square" rtlCol="0">
            <a:spAutoFit/>
          </a:bodyPr>
          <a:lstStyle/>
          <a:p>
            <a:r>
              <a:rPr lang="en-US" altLang="en-US" sz="1050" dirty="0" smtClean="0">
                <a:solidFill>
                  <a:schemeClr val="tx1"/>
                </a:solidFill>
                <a:latin typeface="+mj-lt"/>
              </a:rPr>
              <a:t>*For detailed information, refer to </a:t>
            </a:r>
            <a:r>
              <a:rPr lang="en-US" sz="1050" dirty="0">
                <a:solidFill>
                  <a:schemeClr val="tx1"/>
                </a:solidFill>
                <a:latin typeface="+mj-lt"/>
              </a:rPr>
              <a:t>the </a:t>
            </a:r>
            <a:r>
              <a:rPr lang="en-US" sz="1050" i="1" dirty="0">
                <a:solidFill>
                  <a:schemeClr val="tx1"/>
                </a:solidFill>
                <a:latin typeface="+mj-lt"/>
              </a:rPr>
              <a:t>Official American Thoracic Society/Centers for Disease Control and Prevention/Infectious Diseases Society of America Clinical Practice Guidelines: Treatment of Drug-Susceptible Tuberculosis.</a:t>
            </a:r>
            <a:endParaRPr lang="en-US" sz="1050" dirty="0">
              <a:solidFill>
                <a:schemeClr val="tx1"/>
              </a:solidFill>
              <a:latin typeface="+mj-lt"/>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6896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E905E0B-E97B-41B7-AB75-958FABD347B9}" type="slidenum">
              <a:rPr lang="en-US" altLang="en-US" sz="2000" smtClean="0"/>
              <a:pPr>
                <a:spcBef>
                  <a:spcPct val="0"/>
                </a:spcBef>
                <a:buClrTx/>
                <a:buFontTx/>
                <a:buNone/>
              </a:pPr>
              <a:t>78</a:t>
            </a:fld>
            <a:endParaRPr lang="en-US" altLang="en-US" sz="2000" smtClean="0"/>
          </a:p>
        </p:txBody>
      </p:sp>
      <p:sp>
        <p:nvSpPr>
          <p:cNvPr id="168964" name="Rectangle 2"/>
          <p:cNvSpPr>
            <a:spLocks noGrp="1" noChangeArrowheads="1"/>
          </p:cNvSpPr>
          <p:nvPr>
            <p:ph type="title"/>
          </p:nvPr>
        </p:nvSpPr>
        <p:spPr>
          <a:xfrm>
            <a:off x="0" y="76200"/>
            <a:ext cx="9144000" cy="1219200"/>
          </a:xfrm>
        </p:spPr>
        <p:txBody>
          <a:bodyPr/>
          <a:lstStyle/>
          <a:p>
            <a:pPr eaLnBrk="1" hangingPunct="1"/>
            <a:r>
              <a:rPr lang="en-US" altLang="en-US" smtClean="0"/>
              <a:t>Treatment of TB Disease</a:t>
            </a:r>
            <a:br>
              <a:rPr lang="en-US" altLang="en-US" smtClean="0"/>
            </a:br>
            <a:r>
              <a:rPr lang="en-US" altLang="en-US" smtClean="0"/>
              <a:t>Study Question 4.14</a:t>
            </a:r>
            <a:r>
              <a:rPr lang="en-US" altLang="en-US" sz="3600" smtClean="0"/>
              <a:t> </a:t>
            </a:r>
          </a:p>
        </p:txBody>
      </p:sp>
      <p:sp>
        <p:nvSpPr>
          <p:cNvPr id="274435" name="Rectangle 3"/>
          <p:cNvSpPr>
            <a:spLocks noGrp="1" noChangeArrowheads="1"/>
          </p:cNvSpPr>
          <p:nvPr>
            <p:ph type="body" idx="1"/>
          </p:nvPr>
        </p:nvSpPr>
        <p:spPr>
          <a:xfrm>
            <a:off x="228600" y="1524000"/>
            <a:ext cx="8534400" cy="3581400"/>
          </a:xfrm>
        </p:spPr>
        <p:txBody>
          <a:bodyPr/>
          <a:lstStyle/>
          <a:p>
            <a:pPr marL="914400" indent="-914400" eaLnBrk="1" hangingPunct="1">
              <a:lnSpc>
                <a:spcPct val="80000"/>
              </a:lnSpc>
              <a:buFontTx/>
              <a:buNone/>
            </a:pPr>
            <a:r>
              <a:rPr lang="en-US" altLang="en-US" sz="2800" dirty="0" smtClean="0"/>
              <a:t>    Why must TB disease be treated for at least 6</a:t>
            </a:r>
          </a:p>
          <a:p>
            <a:pPr marL="914400" indent="-914400" eaLnBrk="1" hangingPunct="1">
              <a:lnSpc>
                <a:spcPct val="80000"/>
              </a:lnSpc>
              <a:buFontTx/>
              <a:buNone/>
            </a:pPr>
            <a:r>
              <a:rPr lang="en-US" altLang="en-US" sz="2800" dirty="0" smtClean="0"/>
              <a:t>    months?</a:t>
            </a:r>
            <a:r>
              <a:rPr lang="en-US" altLang="en-US" dirty="0" smtClean="0"/>
              <a:t> </a:t>
            </a:r>
            <a:endParaRPr lang="en-US" altLang="en-US" sz="1800" i="1" dirty="0" smtClean="0"/>
          </a:p>
          <a:p>
            <a:pPr marL="914400" indent="-914400" eaLnBrk="1" hangingPunct="1">
              <a:lnSpc>
                <a:spcPct val="80000"/>
              </a:lnSpc>
              <a:buFontTx/>
              <a:buNone/>
            </a:pPr>
            <a:endParaRPr lang="en-US" altLang="en-US" sz="2000" i="1" dirty="0" smtClean="0"/>
          </a:p>
          <a:p>
            <a:pPr marL="914400" indent="-914400" eaLnBrk="1" hangingPunct="1">
              <a:lnSpc>
                <a:spcPct val="80000"/>
              </a:lnSpc>
              <a:buFontTx/>
              <a:buNone/>
            </a:pPr>
            <a:r>
              <a:rPr lang="en-US" altLang="en-US" sz="2800" dirty="0" smtClean="0"/>
              <a:t>	</a:t>
            </a:r>
            <a:r>
              <a:rPr lang="en-US" altLang="en-US" sz="2800" dirty="0" smtClean="0">
                <a:solidFill>
                  <a:srgbClr val="532B64"/>
                </a:solidFill>
              </a:rPr>
              <a:t>Even though most bacilli are killed in the first 8 weeks, some bacilli can survive.  Therefore, treatment must continue in order to kill all remaining bacilli.</a:t>
            </a:r>
          </a:p>
          <a:p>
            <a:pPr marL="914400" indent="-914400" eaLnBrk="1" hangingPunct="1">
              <a:lnSpc>
                <a:spcPct val="80000"/>
              </a:lnSpc>
              <a:buFontTx/>
              <a:buNone/>
            </a:pPr>
            <a:endParaRPr lang="en-US" altLang="en-US" sz="2400" dirty="0" smtClean="0">
              <a:solidFill>
                <a:schemeClr val="hlink"/>
              </a:solidFill>
            </a:endParaRPr>
          </a:p>
        </p:txBody>
      </p:sp>
      <p:sp>
        <p:nvSpPr>
          <p:cNvPr id="168966" name="Rectangle 5"/>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4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7101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65D3144-E5FE-4D60-A84F-594A695F9CEB}" type="slidenum">
              <a:rPr lang="en-US" altLang="en-US" sz="2000" smtClean="0"/>
              <a:pPr>
                <a:spcBef>
                  <a:spcPct val="0"/>
                </a:spcBef>
                <a:buClrTx/>
                <a:buFontTx/>
                <a:buNone/>
              </a:pPr>
              <a:t>79</a:t>
            </a:fld>
            <a:endParaRPr lang="en-US" altLang="en-US" sz="2000" smtClean="0"/>
          </a:p>
        </p:txBody>
      </p:sp>
      <p:sp>
        <p:nvSpPr>
          <p:cNvPr id="331779" name="Rectangle 3"/>
          <p:cNvSpPr>
            <a:spLocks noGrp="1" noChangeArrowheads="1"/>
          </p:cNvSpPr>
          <p:nvPr>
            <p:ph type="body" idx="1"/>
          </p:nvPr>
        </p:nvSpPr>
        <p:spPr/>
        <p:txBody>
          <a:bodyPr/>
          <a:lstStyle/>
          <a:p>
            <a:pPr marL="228600" indent="-228600" eaLnBrk="1" hangingPunct="1">
              <a:buFontTx/>
              <a:buNone/>
            </a:pPr>
            <a:r>
              <a:rPr lang="en-US" altLang="en-US" sz="2400" dirty="0" smtClean="0"/>
              <a:t>  </a:t>
            </a:r>
            <a:r>
              <a:rPr lang="en-US" altLang="en-US" sz="2800" dirty="0" smtClean="0"/>
              <a:t>Which 4 drugs are recommended for the</a:t>
            </a:r>
          </a:p>
          <a:p>
            <a:pPr marL="228600" indent="-228600" eaLnBrk="1" hangingPunct="1">
              <a:buFontTx/>
              <a:buNone/>
            </a:pPr>
            <a:r>
              <a:rPr lang="en-US" altLang="en-US" sz="2800" dirty="0">
                <a:solidFill>
                  <a:srgbClr val="FF0000"/>
                </a:solidFill>
              </a:rPr>
              <a:t> </a:t>
            </a:r>
            <a:r>
              <a:rPr lang="en-US" altLang="en-US" sz="2800" dirty="0" smtClean="0">
                <a:solidFill>
                  <a:srgbClr val="FF0000"/>
                </a:solidFill>
              </a:rPr>
              <a:t> </a:t>
            </a:r>
            <a:r>
              <a:rPr lang="en-US" altLang="en-US" sz="2800" dirty="0"/>
              <a:t>intensive phase of treatment for TB disease</a:t>
            </a:r>
            <a:r>
              <a:rPr lang="en-US" altLang="en-US" sz="2800" dirty="0" smtClean="0"/>
              <a:t>?</a:t>
            </a:r>
            <a:r>
              <a:rPr lang="en-US" altLang="en-US" sz="2400" dirty="0" smtClean="0"/>
              <a:t> </a:t>
            </a:r>
            <a:endParaRPr lang="en-US" altLang="en-US" sz="1800" i="1" dirty="0" smtClean="0"/>
          </a:p>
          <a:p>
            <a:pPr eaLnBrk="1" hangingPunct="1">
              <a:buFontTx/>
              <a:buNone/>
            </a:pPr>
            <a:endParaRPr lang="en-US" altLang="en-US" sz="1800" i="1" dirty="0" smtClean="0"/>
          </a:p>
          <a:p>
            <a:pPr eaLnBrk="1" hangingPunct="1">
              <a:buFontTx/>
              <a:buNone/>
            </a:pPr>
            <a:r>
              <a:rPr lang="en-US" altLang="en-US" sz="2400" dirty="0" smtClean="0">
                <a:solidFill>
                  <a:schemeClr val="hlink"/>
                </a:solidFill>
              </a:rPr>
              <a:t>		</a:t>
            </a:r>
            <a:r>
              <a:rPr lang="en-US" altLang="en-US" sz="2800" dirty="0">
                <a:solidFill>
                  <a:srgbClr val="532B64"/>
                </a:solidFill>
              </a:rPr>
              <a:t>The intensive phase </a:t>
            </a:r>
            <a:r>
              <a:rPr lang="en-US" altLang="en-US" sz="2800" dirty="0" smtClean="0">
                <a:solidFill>
                  <a:srgbClr val="532B64"/>
                </a:solidFill>
              </a:rPr>
              <a:t>should include 	isoniazid, rifampin, pyrazinamide, and 	ethambutol.</a:t>
            </a:r>
          </a:p>
          <a:p>
            <a:pPr eaLnBrk="1" hangingPunct="1">
              <a:buFontTx/>
              <a:buNone/>
            </a:pPr>
            <a:endParaRPr lang="en-US" altLang="en-US" sz="2400" dirty="0" smtClean="0">
              <a:solidFill>
                <a:srgbClr val="008080"/>
              </a:solidFill>
            </a:endParaRPr>
          </a:p>
          <a:p>
            <a:pPr eaLnBrk="1" hangingPunct="1">
              <a:buFontTx/>
              <a:buNone/>
            </a:pPr>
            <a:r>
              <a:rPr lang="en-US" altLang="en-US" sz="2400" dirty="0" smtClean="0">
                <a:solidFill>
                  <a:srgbClr val="008080"/>
                </a:solidFill>
              </a:rPr>
              <a:t>		</a:t>
            </a:r>
            <a:endParaRPr lang="en-US" altLang="en-US" sz="2400" dirty="0" smtClean="0">
              <a:solidFill>
                <a:schemeClr val="hlink"/>
              </a:solidFill>
            </a:endParaRPr>
          </a:p>
        </p:txBody>
      </p:sp>
      <p:sp>
        <p:nvSpPr>
          <p:cNvPr id="171013" name="Rectangle 5"/>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
        <p:nvSpPr>
          <p:cNvPr id="171014" name="Rectangle 6"/>
          <p:cNvSpPr>
            <a:spLocks noGrp="1" noChangeArrowheads="1"/>
          </p:cNvSpPr>
          <p:nvPr>
            <p:ph type="title"/>
          </p:nvPr>
        </p:nvSpPr>
        <p:spPr>
          <a:xfrm>
            <a:off x="427038" y="76200"/>
            <a:ext cx="8229600" cy="1219200"/>
          </a:xfrm>
          <a:noFill/>
        </p:spPr>
        <p:txBody>
          <a:bodyPr/>
          <a:lstStyle/>
          <a:p>
            <a:pPr eaLnBrk="1" hangingPunct="1"/>
            <a:r>
              <a:rPr lang="en-US" altLang="en-US" smtClean="0"/>
              <a:t>Treatment of TB Disease </a:t>
            </a:r>
            <a:br>
              <a:rPr lang="en-US" altLang="en-US" smtClean="0"/>
            </a:br>
            <a:r>
              <a:rPr lang="en-US" altLang="en-US" smtClean="0"/>
              <a:t>Study Question 4.15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17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04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E5B58B1-AD0F-433D-9BE1-C23A532711A3}" type="slidenum">
              <a:rPr lang="en-US" altLang="en-US" sz="2000" smtClean="0"/>
              <a:pPr>
                <a:spcBef>
                  <a:spcPct val="0"/>
                </a:spcBef>
                <a:buClrTx/>
                <a:buFontTx/>
                <a:buNone/>
              </a:pPr>
              <a:t>8</a:t>
            </a:fld>
            <a:endParaRPr lang="en-US" altLang="en-US" sz="2000" smtClean="0"/>
          </a:p>
        </p:txBody>
      </p:sp>
      <p:sp>
        <p:nvSpPr>
          <p:cNvPr id="20484" name="Rectangle 2"/>
          <p:cNvSpPr>
            <a:spLocks noGrp="1" noChangeArrowheads="1"/>
          </p:cNvSpPr>
          <p:nvPr>
            <p:ph type="title"/>
          </p:nvPr>
        </p:nvSpPr>
        <p:spPr>
          <a:xfrm>
            <a:off x="0" y="0"/>
            <a:ext cx="9144000" cy="762000"/>
          </a:xfrm>
        </p:spPr>
        <p:txBody>
          <a:bodyPr/>
          <a:lstStyle/>
          <a:p>
            <a:pPr eaLnBrk="1" hangingPunct="1"/>
            <a:r>
              <a:rPr lang="en-US" altLang="en-US" dirty="0" smtClean="0">
                <a:solidFill>
                  <a:srgbClr val="532B64"/>
                </a:solidFill>
              </a:rPr>
              <a:t>High Priority for LTBI Treatment (1)</a:t>
            </a:r>
          </a:p>
        </p:txBody>
      </p:sp>
      <p:sp>
        <p:nvSpPr>
          <p:cNvPr id="20485" name="Rectangle 3"/>
          <p:cNvSpPr>
            <a:spLocks noGrp="1" noChangeArrowheads="1"/>
          </p:cNvSpPr>
          <p:nvPr>
            <p:ph type="body" idx="1"/>
          </p:nvPr>
        </p:nvSpPr>
        <p:spPr>
          <a:xfrm>
            <a:off x="76200" y="762000"/>
            <a:ext cx="9067800" cy="5638800"/>
          </a:xfrm>
        </p:spPr>
        <p:txBody>
          <a:bodyPr/>
          <a:lstStyle/>
          <a:p>
            <a:pPr eaLnBrk="1" hangingPunct="1">
              <a:lnSpc>
                <a:spcPct val="90000"/>
              </a:lnSpc>
            </a:pPr>
            <a:r>
              <a:rPr lang="en-US" altLang="en-US" sz="2800" dirty="0" smtClean="0"/>
              <a:t>High-priority groups for LTBI treatment if positive IGRA or TST result of </a:t>
            </a:r>
            <a:r>
              <a:rPr lang="en-US" altLang="en-US" sz="2800" u="sng" dirty="0" smtClean="0"/>
              <a:t>&gt;</a:t>
            </a:r>
            <a:r>
              <a:rPr lang="en-US" altLang="en-US" sz="2800" dirty="0" smtClean="0"/>
              <a:t> 5 mm</a:t>
            </a:r>
          </a:p>
          <a:p>
            <a:pPr eaLnBrk="1" hangingPunct="1">
              <a:lnSpc>
                <a:spcPct val="90000"/>
              </a:lnSpc>
            </a:pPr>
            <a:endParaRPr lang="en-US" altLang="en-US" sz="2000" u="sng" dirty="0" smtClean="0"/>
          </a:p>
          <a:p>
            <a:pPr lvl="1" eaLnBrk="1" hangingPunct="1">
              <a:lnSpc>
                <a:spcPct val="90000"/>
              </a:lnSpc>
            </a:pPr>
            <a:r>
              <a:rPr lang="en-US" altLang="en-US" dirty="0" smtClean="0"/>
              <a:t>Recent contacts of people with infectious TB disease</a:t>
            </a:r>
          </a:p>
          <a:p>
            <a:pPr lvl="1" eaLnBrk="1" hangingPunct="1">
              <a:lnSpc>
                <a:spcPct val="90000"/>
              </a:lnSpc>
            </a:pPr>
            <a:endParaRPr lang="en-US" altLang="en-US" sz="2000" dirty="0" smtClean="0"/>
          </a:p>
          <a:p>
            <a:pPr lvl="1" eaLnBrk="1" hangingPunct="1">
              <a:lnSpc>
                <a:spcPct val="90000"/>
              </a:lnSpc>
            </a:pPr>
            <a:r>
              <a:rPr lang="en-US" altLang="en-US" dirty="0" smtClean="0"/>
              <a:t>People living with HIV</a:t>
            </a:r>
          </a:p>
          <a:p>
            <a:pPr lvl="1" eaLnBrk="1" hangingPunct="1">
              <a:lnSpc>
                <a:spcPct val="90000"/>
              </a:lnSpc>
            </a:pPr>
            <a:endParaRPr lang="en-US" altLang="en-US" sz="2000" dirty="0" smtClean="0"/>
          </a:p>
          <a:p>
            <a:pPr lvl="1" eaLnBrk="1" hangingPunct="1">
              <a:lnSpc>
                <a:spcPct val="90000"/>
              </a:lnSpc>
            </a:pPr>
            <a:r>
              <a:rPr lang="en-US" altLang="en-US" dirty="0" smtClean="0"/>
              <a:t>People with chest x-ray findings suggestive of previous TB disease</a:t>
            </a:r>
          </a:p>
          <a:p>
            <a:pPr lvl="1" eaLnBrk="1" hangingPunct="1">
              <a:lnSpc>
                <a:spcPct val="90000"/>
              </a:lnSpc>
            </a:pPr>
            <a:endParaRPr lang="en-US" altLang="en-US" sz="2000" dirty="0" smtClean="0"/>
          </a:p>
          <a:p>
            <a:pPr lvl="1" eaLnBrk="1" hangingPunct="1">
              <a:lnSpc>
                <a:spcPct val="90000"/>
              </a:lnSpc>
            </a:pPr>
            <a:r>
              <a:rPr lang="en-US" altLang="en-US" dirty="0" smtClean="0"/>
              <a:t>Patients with an organ transplant</a:t>
            </a:r>
          </a:p>
          <a:p>
            <a:pPr lvl="1" eaLnBrk="1" hangingPunct="1">
              <a:lnSpc>
                <a:spcPct val="90000"/>
              </a:lnSpc>
            </a:pPr>
            <a:endParaRPr lang="en-US" altLang="en-US" sz="2000" dirty="0" smtClean="0"/>
          </a:p>
          <a:p>
            <a:pPr lvl="1" eaLnBrk="1" hangingPunct="1">
              <a:lnSpc>
                <a:spcPct val="90000"/>
              </a:lnSpc>
            </a:pPr>
            <a:r>
              <a:rPr lang="en-US" altLang="en-US" dirty="0" smtClean="0"/>
              <a:t>Other immunosuppressed patients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7305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CE8066F-CB97-4ED6-A727-94033E385353}" type="slidenum">
              <a:rPr lang="en-US" altLang="en-US" sz="2000" smtClean="0"/>
              <a:pPr>
                <a:spcBef>
                  <a:spcPct val="0"/>
                </a:spcBef>
                <a:buClrTx/>
                <a:buFontTx/>
                <a:buNone/>
              </a:pPr>
              <a:t>80</a:t>
            </a:fld>
            <a:endParaRPr lang="en-US" altLang="en-US" sz="2000" smtClean="0"/>
          </a:p>
        </p:txBody>
      </p:sp>
      <p:sp>
        <p:nvSpPr>
          <p:cNvPr id="276483" name="Rectangle 3"/>
          <p:cNvSpPr>
            <a:spLocks noGrp="1" noChangeArrowheads="1"/>
          </p:cNvSpPr>
          <p:nvPr>
            <p:ph type="body" idx="1"/>
          </p:nvPr>
        </p:nvSpPr>
        <p:spPr>
          <a:xfrm>
            <a:off x="228600" y="1447800"/>
            <a:ext cx="8610600" cy="4419600"/>
          </a:xfrm>
        </p:spPr>
        <p:txBody>
          <a:bodyPr/>
          <a:lstStyle/>
          <a:p>
            <a:pPr marL="914400" indent="-914400" eaLnBrk="1" hangingPunct="1">
              <a:buFontTx/>
              <a:buNone/>
            </a:pPr>
            <a:r>
              <a:rPr lang="en-US" altLang="en-US" sz="2400" dirty="0" smtClean="0"/>
              <a:t>    </a:t>
            </a:r>
            <a:r>
              <a:rPr lang="en-US" altLang="en-US" sz="2800" dirty="0" smtClean="0"/>
              <a:t>Why should multiple drugs be used to treat TB</a:t>
            </a:r>
          </a:p>
          <a:p>
            <a:pPr marL="914400" indent="-914400" eaLnBrk="1" hangingPunct="1">
              <a:buFontTx/>
              <a:buNone/>
            </a:pPr>
            <a:r>
              <a:rPr lang="en-US" altLang="en-US" sz="2800" dirty="0" smtClean="0"/>
              <a:t>   disease?</a:t>
            </a:r>
            <a:r>
              <a:rPr lang="en-US" altLang="en-US" sz="2400" dirty="0" smtClean="0"/>
              <a:t> </a:t>
            </a:r>
            <a:endParaRPr lang="en-US" altLang="en-US" sz="1800" i="1" dirty="0" smtClean="0"/>
          </a:p>
          <a:p>
            <a:pPr marL="914400" indent="-914400" eaLnBrk="1" hangingPunct="1">
              <a:buFontTx/>
              <a:buNone/>
            </a:pPr>
            <a:endParaRPr lang="en-US" altLang="en-US" sz="1800" i="1" dirty="0" smtClean="0"/>
          </a:p>
          <a:p>
            <a:pPr marL="914400" indent="-914400" eaLnBrk="1" hangingPunct="1">
              <a:buFontTx/>
              <a:buNone/>
            </a:pPr>
            <a:r>
              <a:rPr lang="en-US" altLang="en-US" sz="2400" dirty="0" smtClean="0">
                <a:solidFill>
                  <a:srgbClr val="7030A0"/>
                </a:solidFill>
              </a:rPr>
              <a:t>	</a:t>
            </a:r>
            <a:r>
              <a:rPr lang="en-US" altLang="en-US" sz="2800" dirty="0" smtClean="0">
                <a:solidFill>
                  <a:srgbClr val="532B64"/>
                </a:solidFill>
              </a:rPr>
              <a:t>Using only one drug can create a population of tubercle bacilli that is resistant to that drug. When multiple drugs are used together, each drug helps prevent the emergence of bacilli that are resistant to the other drugs.</a:t>
            </a:r>
            <a:endParaRPr lang="en-US" altLang="en-US" sz="1800" i="1" dirty="0" smtClean="0">
              <a:solidFill>
                <a:srgbClr val="532B64"/>
              </a:solidFill>
            </a:endParaRPr>
          </a:p>
        </p:txBody>
      </p:sp>
      <p:sp>
        <p:nvSpPr>
          <p:cNvPr id="173061" name="Rectangle 6"/>
          <p:cNvSpPr>
            <a:spLocks noGrp="1" noChangeArrowheads="1"/>
          </p:cNvSpPr>
          <p:nvPr>
            <p:ph type="title"/>
          </p:nvPr>
        </p:nvSpPr>
        <p:spPr>
          <a:xfrm>
            <a:off x="427038" y="152400"/>
            <a:ext cx="8229600" cy="1219200"/>
          </a:xfrm>
          <a:noFill/>
        </p:spPr>
        <p:txBody>
          <a:bodyPr/>
          <a:lstStyle/>
          <a:p>
            <a:pPr eaLnBrk="1" hangingPunct="1"/>
            <a:r>
              <a:rPr lang="en-US" altLang="en-US" smtClean="0"/>
              <a:t>Treatment of TB Disease </a:t>
            </a:r>
            <a:br>
              <a:rPr lang="en-US" altLang="en-US" smtClean="0"/>
            </a:br>
            <a:r>
              <a:rPr lang="en-US" altLang="en-US" smtClean="0"/>
              <a:t>Study Question 4.16</a:t>
            </a:r>
          </a:p>
        </p:txBody>
      </p:sp>
      <p:sp>
        <p:nvSpPr>
          <p:cNvPr id="173062" name="Rectangle 7"/>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7510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DB9BBA2-4E69-4A52-8946-CA17686C1B1B}" type="slidenum">
              <a:rPr lang="en-US" altLang="en-US" sz="2000" smtClean="0"/>
              <a:pPr>
                <a:spcBef>
                  <a:spcPct val="0"/>
                </a:spcBef>
                <a:buClrTx/>
                <a:buFontTx/>
                <a:buNone/>
              </a:pPr>
              <a:t>81</a:t>
            </a:fld>
            <a:endParaRPr lang="en-US" altLang="en-US" sz="2000" smtClean="0"/>
          </a:p>
        </p:txBody>
      </p:sp>
      <p:sp>
        <p:nvSpPr>
          <p:cNvPr id="175108" name="Rectangle 2"/>
          <p:cNvSpPr>
            <a:spLocks noGrp="1" noChangeArrowheads="1"/>
          </p:cNvSpPr>
          <p:nvPr>
            <p:ph type="title"/>
          </p:nvPr>
        </p:nvSpPr>
        <p:spPr>
          <a:xfrm>
            <a:off x="427038" y="0"/>
            <a:ext cx="8229600" cy="1295400"/>
          </a:xfrm>
        </p:spPr>
        <p:txBody>
          <a:bodyPr/>
          <a:lstStyle/>
          <a:p>
            <a:pPr eaLnBrk="1" hangingPunct="1"/>
            <a:r>
              <a:rPr lang="en-US" altLang="en-US" smtClean="0"/>
              <a:t>Drug Resistance</a:t>
            </a:r>
            <a:br>
              <a:rPr lang="en-US" altLang="en-US" smtClean="0"/>
            </a:br>
            <a:r>
              <a:rPr lang="en-US" altLang="en-US" smtClean="0"/>
              <a:t>Study Question 4.17</a:t>
            </a:r>
          </a:p>
        </p:txBody>
      </p:sp>
      <p:sp>
        <p:nvSpPr>
          <p:cNvPr id="332803" name="Rectangle 3"/>
          <p:cNvSpPr>
            <a:spLocks noGrp="1" noChangeArrowheads="1"/>
          </p:cNvSpPr>
          <p:nvPr>
            <p:ph type="body" idx="1"/>
          </p:nvPr>
        </p:nvSpPr>
        <p:spPr>
          <a:xfrm>
            <a:off x="266700" y="1663700"/>
            <a:ext cx="8534400" cy="4525963"/>
          </a:xfrm>
        </p:spPr>
        <p:txBody>
          <a:bodyPr/>
          <a:lstStyle/>
          <a:p>
            <a:pPr eaLnBrk="1" hangingPunct="1">
              <a:buFontTx/>
              <a:buNone/>
            </a:pPr>
            <a:r>
              <a:rPr lang="en-US" altLang="en-US" sz="2400" dirty="0" smtClean="0"/>
              <a:t>	</a:t>
            </a:r>
            <a:r>
              <a:rPr lang="en-US" altLang="en-US" sz="2800" dirty="0" smtClean="0"/>
              <a:t>Name 2 factors that can lead to drug resistance.</a:t>
            </a:r>
            <a:r>
              <a:rPr lang="en-US" altLang="en-US" sz="2400" dirty="0" smtClean="0"/>
              <a:t> </a:t>
            </a:r>
            <a:endParaRPr lang="en-US" altLang="en-US" sz="1800" i="1" dirty="0" smtClean="0"/>
          </a:p>
          <a:p>
            <a:pPr eaLnBrk="1" hangingPunct="1">
              <a:buFontTx/>
              <a:buNone/>
            </a:pPr>
            <a:r>
              <a:rPr lang="en-US" altLang="en-US" sz="1800" i="1" dirty="0" smtClean="0"/>
              <a:t>	</a:t>
            </a:r>
          </a:p>
          <a:p>
            <a:pPr eaLnBrk="1" hangingPunct="1">
              <a:buFontTx/>
              <a:buNone/>
            </a:pPr>
            <a:r>
              <a:rPr lang="en-US" altLang="en-US" sz="1800" i="1" dirty="0" smtClean="0">
                <a:solidFill>
                  <a:srgbClr val="532B64"/>
                </a:solidFill>
              </a:rPr>
              <a:t>	 </a:t>
            </a:r>
            <a:r>
              <a:rPr lang="en-US" altLang="en-US" sz="2800" dirty="0" smtClean="0">
                <a:solidFill>
                  <a:srgbClr val="532B64"/>
                </a:solidFill>
              </a:rPr>
              <a:t>Drug</a:t>
            </a:r>
            <a:r>
              <a:rPr lang="en-US" altLang="en-US" sz="1800" i="1" dirty="0" smtClean="0">
                <a:solidFill>
                  <a:srgbClr val="532B64"/>
                </a:solidFill>
              </a:rPr>
              <a:t> </a:t>
            </a:r>
            <a:r>
              <a:rPr lang="en-US" altLang="en-US" sz="2800" dirty="0" smtClean="0">
                <a:solidFill>
                  <a:srgbClr val="532B64"/>
                </a:solidFill>
              </a:rPr>
              <a:t>resistance can develop when:</a:t>
            </a:r>
          </a:p>
          <a:p>
            <a:pPr eaLnBrk="1" hangingPunct="1">
              <a:buFontTx/>
              <a:buNone/>
            </a:pPr>
            <a:endParaRPr lang="en-US" altLang="en-US" sz="2000" dirty="0" smtClean="0">
              <a:solidFill>
                <a:srgbClr val="532B64"/>
              </a:solidFill>
            </a:endParaRPr>
          </a:p>
          <a:p>
            <a:pPr lvl="1" eaLnBrk="1" hangingPunct="1">
              <a:buFontTx/>
              <a:buChar char="•"/>
            </a:pPr>
            <a:r>
              <a:rPr lang="en-US" altLang="en-US" dirty="0" smtClean="0">
                <a:solidFill>
                  <a:srgbClr val="532B64"/>
                </a:solidFill>
              </a:rPr>
              <a:t>Patients are prescribed an inappropriate regimen for treatment</a:t>
            </a:r>
          </a:p>
          <a:p>
            <a:pPr lvl="1" eaLnBrk="1" hangingPunct="1">
              <a:buFontTx/>
              <a:buChar char="•"/>
            </a:pPr>
            <a:endParaRPr lang="en-US" altLang="en-US" sz="2000" dirty="0" smtClean="0">
              <a:solidFill>
                <a:srgbClr val="532B64"/>
              </a:solidFill>
            </a:endParaRPr>
          </a:p>
          <a:p>
            <a:pPr lvl="1" eaLnBrk="1" hangingPunct="1">
              <a:buFontTx/>
              <a:buChar char="•"/>
            </a:pPr>
            <a:r>
              <a:rPr lang="en-US" altLang="en-US" dirty="0" smtClean="0">
                <a:solidFill>
                  <a:srgbClr val="532B64"/>
                </a:solidFill>
              </a:rPr>
              <a:t>Patients do not follow treatment regimens as prescribed</a:t>
            </a:r>
            <a:endParaRPr lang="en-US" altLang="en-US" sz="2400" dirty="0" smtClean="0">
              <a:solidFill>
                <a:srgbClr val="532B64"/>
              </a:solidFill>
            </a:endParaRPr>
          </a:p>
        </p:txBody>
      </p:sp>
      <p:sp>
        <p:nvSpPr>
          <p:cNvPr id="175110" name="Rectangle 4"/>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28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280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28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7C315B9-7AAB-4C69-BC08-70FFD3751D87}" type="slidenum">
              <a:rPr lang="en-US" altLang="en-US" sz="2000" smtClean="0"/>
              <a:pPr>
                <a:spcBef>
                  <a:spcPct val="0"/>
                </a:spcBef>
                <a:buClrTx/>
                <a:buFontTx/>
                <a:buNone/>
              </a:pPr>
              <a:t>82</a:t>
            </a:fld>
            <a:endParaRPr lang="en-US" altLang="en-US" sz="2000" smtClean="0"/>
          </a:p>
        </p:txBody>
      </p:sp>
      <p:sp>
        <p:nvSpPr>
          <p:cNvPr id="17411" name="Rectangle 2"/>
          <p:cNvSpPr>
            <a:spLocks noGrp="1" noChangeArrowheads="1"/>
          </p:cNvSpPr>
          <p:nvPr>
            <p:ph type="ctrTitle"/>
          </p:nvPr>
        </p:nvSpPr>
        <p:spPr>
          <a:xfrm>
            <a:off x="0" y="1371600"/>
            <a:ext cx="9067800" cy="3124200"/>
          </a:xfrm>
        </p:spPr>
        <p:txBody>
          <a:bodyPr/>
          <a:lstStyle/>
          <a:p>
            <a:pPr eaLnBrk="1" hangingPunct="1">
              <a:defRPr/>
            </a:pPr>
            <a:r>
              <a:rPr lang="en-US" dirty="0" smtClean="0">
                <a:solidFill>
                  <a:srgbClr val="532B64"/>
                </a:solidFill>
              </a:rPr>
              <a:t>Treatment of TB Disease</a:t>
            </a:r>
            <a:br>
              <a:rPr lang="en-US" dirty="0" smtClean="0">
                <a:solidFill>
                  <a:srgbClr val="532B64"/>
                </a:solidFill>
              </a:rPr>
            </a:br>
            <a:r>
              <a:rPr lang="en-US" sz="1600" dirty="0" smtClean="0">
                <a:solidFill>
                  <a:srgbClr val="532B64"/>
                </a:solidFill>
              </a:rPr>
              <a:t/>
            </a:r>
            <a:br>
              <a:rPr lang="en-US" sz="1600" dirty="0" smtClean="0">
                <a:solidFill>
                  <a:srgbClr val="532B64"/>
                </a:solidFill>
              </a:rPr>
            </a:br>
            <a:r>
              <a:rPr lang="en-US" sz="4000" dirty="0" smtClean="0">
                <a:solidFill>
                  <a:srgbClr val="532B64"/>
                </a:solidFill>
              </a:rPr>
              <a:t>Special Considerations</a:t>
            </a:r>
            <a:br>
              <a:rPr lang="en-US" sz="4000" dirty="0" smtClean="0">
                <a:solidFill>
                  <a:srgbClr val="532B64"/>
                </a:solidFill>
              </a:rPr>
            </a:br>
            <a:endParaRPr lang="en-US" sz="4000" dirty="0" smtClean="0">
              <a:solidFill>
                <a:srgbClr val="532B64"/>
              </a:solidFill>
            </a:endParaRP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7920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9C0BC59-B387-4D14-A292-A606262068AD}" type="slidenum">
              <a:rPr lang="en-US" altLang="en-US" sz="2000" smtClean="0"/>
              <a:pPr>
                <a:spcBef>
                  <a:spcPct val="0"/>
                </a:spcBef>
                <a:buClrTx/>
                <a:buFontTx/>
                <a:buNone/>
              </a:pPr>
              <a:t>83</a:t>
            </a:fld>
            <a:endParaRPr lang="en-US" altLang="en-US" sz="2000" smtClean="0"/>
          </a:p>
        </p:txBody>
      </p:sp>
      <p:sp>
        <p:nvSpPr>
          <p:cNvPr id="179204" name="Rectangle 3"/>
          <p:cNvSpPr>
            <a:spLocks noGrp="1" noChangeArrowheads="1"/>
          </p:cNvSpPr>
          <p:nvPr>
            <p:ph type="body" idx="1"/>
          </p:nvPr>
        </p:nvSpPr>
        <p:spPr>
          <a:xfrm>
            <a:off x="457200" y="1219200"/>
            <a:ext cx="8229600" cy="4906963"/>
          </a:xfrm>
        </p:spPr>
        <p:txBody>
          <a:bodyPr/>
          <a:lstStyle/>
          <a:p>
            <a:pPr eaLnBrk="1" hangingPunct="1"/>
            <a:r>
              <a:rPr lang="en-US" altLang="en-US" sz="2800" smtClean="0"/>
              <a:t>TB medical experts should be consulted for complicated and challenging TB treatment issues</a:t>
            </a:r>
          </a:p>
          <a:p>
            <a:pPr eaLnBrk="1" hangingPunct="1"/>
            <a:endParaRPr lang="en-US" altLang="en-US" sz="2800" smtClean="0"/>
          </a:p>
          <a:p>
            <a:pPr eaLnBrk="1" hangingPunct="1"/>
            <a:r>
              <a:rPr lang="en-US" altLang="en-US" sz="2800" smtClean="0"/>
              <a:t>Consultation can be provided by State TB Programs and the CDC-funded TB Regional Training and Medical Consultation Centers (RTMCCs)</a:t>
            </a:r>
          </a:p>
          <a:p>
            <a:pPr eaLnBrk="1" hangingPunct="1"/>
            <a:endParaRPr lang="en-US" altLang="en-US" sz="2000" smtClean="0">
              <a:solidFill>
                <a:srgbClr val="7030A0"/>
              </a:solidFill>
            </a:endParaRPr>
          </a:p>
          <a:p>
            <a:pPr algn="ctr" eaLnBrk="1" hangingPunct="1">
              <a:buFontTx/>
              <a:buNone/>
            </a:pPr>
            <a:r>
              <a:rPr lang="en-US" altLang="en-US" sz="2800" smtClean="0">
                <a:solidFill>
                  <a:srgbClr val="7030A0"/>
                </a:solidFill>
                <a:hlinkClick r:id="rId3"/>
              </a:rPr>
              <a:t>www.cdc.gov/TB/education/rtmc/default.htm</a:t>
            </a:r>
            <a:r>
              <a:rPr lang="en-US" altLang="en-US" sz="2800" smtClean="0">
                <a:solidFill>
                  <a:srgbClr val="7030A0"/>
                </a:solidFill>
              </a:rPr>
              <a:t> </a:t>
            </a:r>
          </a:p>
        </p:txBody>
      </p:sp>
      <p:sp>
        <p:nvSpPr>
          <p:cNvPr id="179205" name="Rectangle 5"/>
          <p:cNvSpPr>
            <a:spLocks noGrp="1" noChangeArrowheads="1"/>
          </p:cNvSpPr>
          <p:nvPr>
            <p:ph type="title"/>
          </p:nvPr>
        </p:nvSpPr>
        <p:spPr>
          <a:xfrm>
            <a:off x="0" y="0"/>
            <a:ext cx="9144000" cy="914400"/>
          </a:xfrm>
          <a:noFill/>
        </p:spPr>
        <p:txBody>
          <a:bodyPr/>
          <a:lstStyle/>
          <a:p>
            <a:pPr eaLnBrk="1" hangingPunct="1"/>
            <a:r>
              <a:rPr lang="en-US" altLang="en-US" smtClean="0"/>
              <a:t>Special Considerations (1)</a:t>
            </a:r>
            <a:endParaRPr lang="en-US" altLang="en-US" sz="32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812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AEF7FDD-AACB-4F2B-B72B-32B7F2D4D74B}" type="slidenum">
              <a:rPr lang="en-US" altLang="en-US" sz="2000" smtClean="0"/>
              <a:pPr>
                <a:spcBef>
                  <a:spcPct val="0"/>
                </a:spcBef>
                <a:buClrTx/>
                <a:buFontTx/>
                <a:buNone/>
              </a:pPr>
              <a:t>84</a:t>
            </a:fld>
            <a:endParaRPr lang="en-US" altLang="en-US" sz="2000" smtClean="0"/>
          </a:p>
        </p:txBody>
      </p:sp>
      <p:sp>
        <p:nvSpPr>
          <p:cNvPr id="181252" name="Rectangle 2"/>
          <p:cNvSpPr>
            <a:spLocks noGrp="1" noChangeArrowheads="1"/>
          </p:cNvSpPr>
          <p:nvPr>
            <p:ph type="body" idx="1"/>
          </p:nvPr>
        </p:nvSpPr>
        <p:spPr>
          <a:xfrm>
            <a:off x="304800" y="1447800"/>
            <a:ext cx="8458200" cy="4648200"/>
          </a:xfrm>
        </p:spPr>
        <p:txBody>
          <a:bodyPr/>
          <a:lstStyle/>
          <a:p>
            <a:pPr eaLnBrk="1" hangingPunct="1">
              <a:lnSpc>
                <a:spcPct val="80000"/>
              </a:lnSpc>
            </a:pPr>
            <a:r>
              <a:rPr lang="en-US" sz="2800" dirty="0"/>
              <a:t>For HIV-infected TB patients receiving ART, the recommended treatment </a:t>
            </a:r>
            <a:r>
              <a:rPr lang="en-US" sz="2800" dirty="0" smtClean="0"/>
              <a:t>is </a:t>
            </a:r>
            <a:r>
              <a:rPr lang="en-US" sz="2800" dirty="0"/>
              <a:t>a 6-month daily regimen consisting of:</a:t>
            </a:r>
          </a:p>
          <a:p>
            <a:pPr lvl="1" eaLnBrk="1" hangingPunct="1">
              <a:lnSpc>
                <a:spcPct val="80000"/>
              </a:lnSpc>
            </a:pPr>
            <a:endParaRPr lang="en-US" dirty="0" smtClean="0"/>
          </a:p>
          <a:p>
            <a:pPr lvl="1" eaLnBrk="1" hangingPunct="1">
              <a:lnSpc>
                <a:spcPct val="80000"/>
              </a:lnSpc>
            </a:pPr>
            <a:r>
              <a:rPr lang="en-US" dirty="0" smtClean="0"/>
              <a:t>An </a:t>
            </a:r>
            <a:r>
              <a:rPr lang="en-US" dirty="0"/>
              <a:t>intensive phase of </a:t>
            </a:r>
            <a:r>
              <a:rPr lang="en-US" dirty="0" smtClean="0"/>
              <a:t>INH, RIF, PZA, </a:t>
            </a:r>
            <a:r>
              <a:rPr lang="en-US" dirty="0"/>
              <a:t>and </a:t>
            </a:r>
            <a:r>
              <a:rPr lang="en-US" dirty="0" smtClean="0"/>
              <a:t>EMB </a:t>
            </a:r>
            <a:r>
              <a:rPr lang="en-US" dirty="0"/>
              <a:t>for 2 months</a:t>
            </a:r>
          </a:p>
          <a:p>
            <a:pPr lvl="1" eaLnBrk="1" hangingPunct="1">
              <a:lnSpc>
                <a:spcPct val="80000"/>
              </a:lnSpc>
            </a:pPr>
            <a:endParaRPr lang="en-US" dirty="0" smtClean="0"/>
          </a:p>
          <a:p>
            <a:pPr lvl="1" eaLnBrk="1" hangingPunct="1">
              <a:lnSpc>
                <a:spcPct val="80000"/>
              </a:lnSpc>
            </a:pPr>
            <a:r>
              <a:rPr lang="en-US" dirty="0" smtClean="0"/>
              <a:t>A </a:t>
            </a:r>
            <a:r>
              <a:rPr lang="en-US" dirty="0"/>
              <a:t>continuation phase of </a:t>
            </a:r>
            <a:r>
              <a:rPr lang="en-US" dirty="0" smtClean="0"/>
              <a:t>INH </a:t>
            </a:r>
            <a:r>
              <a:rPr lang="en-US" dirty="0"/>
              <a:t>and </a:t>
            </a:r>
            <a:r>
              <a:rPr lang="en-US" dirty="0" smtClean="0"/>
              <a:t>RIF for </a:t>
            </a:r>
            <a:r>
              <a:rPr lang="en-US" dirty="0"/>
              <a:t>4 </a:t>
            </a:r>
            <a:r>
              <a:rPr lang="en-US" dirty="0" smtClean="0"/>
              <a:t>months</a:t>
            </a:r>
            <a:endParaRPr lang="en-US" dirty="0"/>
          </a:p>
          <a:p>
            <a:pPr eaLnBrk="1" hangingPunct="1"/>
            <a:endParaRPr lang="en-US" altLang="en-US" dirty="0" smtClean="0"/>
          </a:p>
        </p:txBody>
      </p:sp>
      <p:sp>
        <p:nvSpPr>
          <p:cNvPr id="181253" name="Rectangle 3"/>
          <p:cNvSpPr>
            <a:spLocks noGrp="1" noChangeArrowheads="1"/>
          </p:cNvSpPr>
          <p:nvPr>
            <p:ph type="title"/>
          </p:nvPr>
        </p:nvSpPr>
        <p:spPr>
          <a:xfrm>
            <a:off x="0" y="533400"/>
            <a:ext cx="9144000" cy="685800"/>
          </a:xfrm>
          <a:noFill/>
        </p:spPr>
        <p:txBody>
          <a:bodyPr/>
          <a:lstStyle/>
          <a:p>
            <a:pPr eaLnBrk="1" hangingPunct="1"/>
            <a:r>
              <a:rPr lang="en-US" altLang="en-US" dirty="0" smtClean="0"/>
              <a:t>Special Considerations (2)</a:t>
            </a:r>
            <a:br>
              <a:rPr lang="en-US" altLang="en-US" dirty="0" smtClean="0"/>
            </a:br>
            <a:r>
              <a:rPr lang="en-US" altLang="en-US" sz="3200" dirty="0" smtClean="0"/>
              <a:t>People Living with HIV</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832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90F758F-D0CA-465A-B826-CD3A9CC6CD23}" type="slidenum">
              <a:rPr lang="en-US" altLang="en-US" sz="2000" smtClean="0"/>
              <a:pPr>
                <a:spcBef>
                  <a:spcPct val="0"/>
                </a:spcBef>
                <a:buClrTx/>
                <a:buFontTx/>
                <a:buNone/>
              </a:pPr>
              <a:t>85</a:t>
            </a:fld>
            <a:endParaRPr lang="en-US" altLang="en-US" sz="2000" smtClean="0"/>
          </a:p>
        </p:txBody>
      </p:sp>
      <p:sp>
        <p:nvSpPr>
          <p:cNvPr id="183300" name="Rectangle 2"/>
          <p:cNvSpPr>
            <a:spLocks noGrp="1" noChangeArrowheads="1"/>
          </p:cNvSpPr>
          <p:nvPr>
            <p:ph type="body" idx="1"/>
          </p:nvPr>
        </p:nvSpPr>
        <p:spPr>
          <a:xfrm>
            <a:off x="92075" y="1295400"/>
            <a:ext cx="8991600" cy="5181600"/>
          </a:xfrm>
        </p:spPr>
        <p:txBody>
          <a:bodyPr/>
          <a:lstStyle/>
          <a:p>
            <a:pPr eaLnBrk="1" hangingPunct="1">
              <a:lnSpc>
                <a:spcPct val="80000"/>
              </a:lnSpc>
            </a:pPr>
            <a:r>
              <a:rPr lang="en-US" sz="2800" dirty="0" smtClean="0"/>
              <a:t>ART should be initiated during </a:t>
            </a:r>
            <a:r>
              <a:rPr lang="en-US" sz="2800" dirty="0"/>
              <a:t>TB treatment </a:t>
            </a:r>
            <a:r>
              <a:rPr lang="en-US" sz="2800" dirty="0" smtClean="0"/>
              <a:t>to improve </a:t>
            </a:r>
            <a:r>
              <a:rPr lang="en-US" sz="2800" dirty="0"/>
              <a:t>treatment outcomes for </a:t>
            </a:r>
            <a:r>
              <a:rPr lang="en-US" sz="2800" dirty="0" smtClean="0"/>
              <a:t>TB patients living with HIV</a:t>
            </a:r>
          </a:p>
          <a:p>
            <a:pPr eaLnBrk="1" hangingPunct="1">
              <a:lnSpc>
                <a:spcPct val="80000"/>
              </a:lnSpc>
            </a:pPr>
            <a:endParaRPr lang="en-US" sz="1600" dirty="0"/>
          </a:p>
          <a:p>
            <a:pPr eaLnBrk="1" hangingPunct="1">
              <a:lnSpc>
                <a:spcPct val="80000"/>
              </a:lnSpc>
            </a:pPr>
            <a:r>
              <a:rPr lang="en-US" sz="2800" dirty="0"/>
              <a:t>ART should ideally be initiated </a:t>
            </a:r>
            <a:r>
              <a:rPr lang="en-US" sz="2800" dirty="0" smtClean="0"/>
              <a:t> </a:t>
            </a:r>
          </a:p>
          <a:p>
            <a:pPr lvl="1" eaLnBrk="1" hangingPunct="1">
              <a:lnSpc>
                <a:spcPct val="80000"/>
              </a:lnSpc>
            </a:pPr>
            <a:r>
              <a:rPr lang="en-US" dirty="0" smtClean="0"/>
              <a:t>Within 2 weeks of starting TB treatment for patients with CD4 cell counts &lt;50/mm</a:t>
            </a:r>
            <a:r>
              <a:rPr lang="en-US" baseline="30000" dirty="0" smtClean="0"/>
              <a:t>3</a:t>
            </a:r>
          </a:p>
          <a:p>
            <a:pPr lvl="1" eaLnBrk="1" hangingPunct="1">
              <a:lnSpc>
                <a:spcPct val="80000"/>
              </a:lnSpc>
            </a:pPr>
            <a:endParaRPr lang="en-US" sz="1000" baseline="30000" dirty="0"/>
          </a:p>
          <a:p>
            <a:pPr lvl="1" eaLnBrk="1" hangingPunct="1">
              <a:lnSpc>
                <a:spcPct val="80000"/>
              </a:lnSpc>
            </a:pPr>
            <a:r>
              <a:rPr lang="en-US" dirty="0" smtClean="0"/>
              <a:t>By </a:t>
            </a:r>
            <a:r>
              <a:rPr lang="en-US" dirty="0"/>
              <a:t>8 to 12 weeks of starting TB treatment for patients with CD4 cell counts &gt;50/mm</a:t>
            </a:r>
            <a:r>
              <a:rPr lang="en-US" baseline="30000" dirty="0"/>
              <a:t>3</a:t>
            </a:r>
          </a:p>
          <a:p>
            <a:pPr eaLnBrk="1" hangingPunct="1">
              <a:lnSpc>
                <a:spcPct val="80000"/>
              </a:lnSpc>
              <a:buFont typeface="Wingdings" panose="05000000000000000000" pitchFamily="2" charset="2"/>
              <a:buChar char="§"/>
            </a:pPr>
            <a:endParaRPr lang="en-US" sz="1600" dirty="0" smtClean="0"/>
          </a:p>
          <a:p>
            <a:pPr eaLnBrk="1" hangingPunct="1">
              <a:lnSpc>
                <a:spcPct val="80000"/>
              </a:lnSpc>
              <a:buFont typeface="Wingdings" panose="05000000000000000000" pitchFamily="2" charset="2"/>
              <a:buChar char="§"/>
            </a:pPr>
            <a:r>
              <a:rPr lang="en-US" sz="2800" dirty="0" smtClean="0"/>
              <a:t>For patients </a:t>
            </a:r>
            <a:r>
              <a:rPr lang="en-US" sz="2800" dirty="0"/>
              <a:t>with TB meningitis or TB involving the central nervous system, ART should </a:t>
            </a:r>
            <a:r>
              <a:rPr lang="en-US" sz="2800" u="sng" dirty="0"/>
              <a:t>NOT</a:t>
            </a:r>
            <a:r>
              <a:rPr lang="en-US" sz="2800" dirty="0"/>
              <a:t> be initiated during the first 8 weeks of TB </a:t>
            </a:r>
            <a:r>
              <a:rPr lang="en-US" sz="2800" dirty="0" smtClean="0"/>
              <a:t>treatment </a:t>
            </a:r>
            <a:endParaRPr lang="en-US" altLang="en-US" sz="2800" dirty="0" smtClean="0"/>
          </a:p>
        </p:txBody>
      </p:sp>
      <p:sp>
        <p:nvSpPr>
          <p:cNvPr id="183301" name="Rectangle 3"/>
          <p:cNvSpPr>
            <a:spLocks noGrp="1" noChangeArrowheads="1"/>
          </p:cNvSpPr>
          <p:nvPr>
            <p:ph type="title"/>
          </p:nvPr>
        </p:nvSpPr>
        <p:spPr>
          <a:xfrm>
            <a:off x="0" y="533400"/>
            <a:ext cx="9144000" cy="685800"/>
          </a:xfrm>
          <a:noFill/>
        </p:spPr>
        <p:txBody>
          <a:bodyPr/>
          <a:lstStyle/>
          <a:p>
            <a:pPr eaLnBrk="1" hangingPunct="1"/>
            <a:r>
              <a:rPr lang="en-US" altLang="en-US" smtClean="0"/>
              <a:t>Special Considerations (3)</a:t>
            </a:r>
            <a:br>
              <a:rPr lang="en-US" altLang="en-US" smtClean="0"/>
            </a:br>
            <a:r>
              <a:rPr lang="en-US" altLang="en-US" sz="3200" smtClean="0"/>
              <a:t>People Living With HIV</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853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1E37082-D5B6-4079-95F9-A1F2A31BAB7F}" type="slidenum">
              <a:rPr lang="en-US" altLang="en-US" sz="2000" smtClean="0"/>
              <a:pPr>
                <a:spcBef>
                  <a:spcPct val="0"/>
                </a:spcBef>
                <a:buClrTx/>
                <a:buFontTx/>
                <a:buNone/>
              </a:pPr>
              <a:t>86</a:t>
            </a:fld>
            <a:endParaRPr lang="en-US" altLang="en-US" sz="2000" smtClean="0"/>
          </a:p>
        </p:txBody>
      </p:sp>
      <p:sp>
        <p:nvSpPr>
          <p:cNvPr id="185348" name="Rectangle 2"/>
          <p:cNvSpPr>
            <a:spLocks noGrp="1" noChangeArrowheads="1"/>
          </p:cNvSpPr>
          <p:nvPr>
            <p:ph type="title"/>
          </p:nvPr>
        </p:nvSpPr>
        <p:spPr>
          <a:xfrm>
            <a:off x="427038" y="152400"/>
            <a:ext cx="8488362" cy="1143000"/>
          </a:xfrm>
        </p:spPr>
        <p:txBody>
          <a:bodyPr/>
          <a:lstStyle/>
          <a:p>
            <a:pPr eaLnBrk="1" hangingPunct="1"/>
            <a:r>
              <a:rPr lang="en-US" altLang="en-US" smtClean="0"/>
              <a:t>Special Considerations (4)</a:t>
            </a:r>
            <a:br>
              <a:rPr lang="en-US" altLang="en-US" smtClean="0"/>
            </a:br>
            <a:r>
              <a:rPr lang="en-US" altLang="en-US" sz="3200" smtClean="0"/>
              <a:t>People Living With HIV</a:t>
            </a:r>
          </a:p>
        </p:txBody>
      </p:sp>
      <p:sp>
        <p:nvSpPr>
          <p:cNvPr id="185349" name="Rectangle 3"/>
          <p:cNvSpPr>
            <a:spLocks noGrp="1" noChangeArrowheads="1"/>
          </p:cNvSpPr>
          <p:nvPr>
            <p:ph type="body" idx="1"/>
          </p:nvPr>
        </p:nvSpPr>
        <p:spPr>
          <a:xfrm>
            <a:off x="152400" y="1470025"/>
            <a:ext cx="8839200" cy="4876800"/>
          </a:xfrm>
        </p:spPr>
        <p:txBody>
          <a:bodyPr/>
          <a:lstStyle/>
          <a:p>
            <a:pPr eaLnBrk="1" hangingPunct="1">
              <a:lnSpc>
                <a:spcPct val="80000"/>
              </a:lnSpc>
            </a:pPr>
            <a:r>
              <a:rPr lang="en-US" altLang="en-US" sz="2800" dirty="0"/>
              <a:t>It is important to be aware of the interaction of RIF with some ART drugs</a:t>
            </a:r>
          </a:p>
          <a:p>
            <a:pPr eaLnBrk="1" hangingPunct="1">
              <a:lnSpc>
                <a:spcPct val="80000"/>
              </a:lnSpc>
            </a:pPr>
            <a:endParaRPr lang="en-US" altLang="en-US" sz="2000" dirty="0">
              <a:solidFill>
                <a:srgbClr val="FF0000"/>
              </a:solidFill>
            </a:endParaRPr>
          </a:p>
          <a:p>
            <a:pPr lvl="1" eaLnBrk="1" hangingPunct="1">
              <a:lnSpc>
                <a:spcPct val="80000"/>
              </a:lnSpc>
            </a:pPr>
            <a:r>
              <a:rPr lang="en-US" altLang="en-US" dirty="0" smtClean="0"/>
              <a:t>Rifabutin </a:t>
            </a:r>
            <a:r>
              <a:rPr lang="en-US" altLang="en-US" dirty="0"/>
              <a:t>has fewer drug interaction problems and may be used as a substitute for RIF for some patients</a:t>
            </a:r>
          </a:p>
          <a:p>
            <a:pPr eaLnBrk="1" hangingPunct="1">
              <a:lnSpc>
                <a:spcPct val="80000"/>
              </a:lnSpc>
            </a:pPr>
            <a:endParaRPr lang="en-US" altLang="en-US" sz="2000" dirty="0" smtClean="0">
              <a:solidFill>
                <a:srgbClr val="FF0000"/>
              </a:solidFill>
            </a:endParaRPr>
          </a:p>
          <a:p>
            <a:pPr eaLnBrk="1" hangingPunct="1">
              <a:lnSpc>
                <a:spcPct val="80000"/>
              </a:lnSpc>
            </a:pPr>
            <a:r>
              <a:rPr lang="en-US" altLang="en-US" sz="2800" dirty="0" smtClean="0"/>
              <a:t>DOT should be provided for all TB patients living with HIV</a:t>
            </a:r>
          </a:p>
          <a:p>
            <a:pPr eaLnBrk="1" hangingPunct="1">
              <a:lnSpc>
                <a:spcPct val="80000"/>
              </a:lnSpc>
            </a:pPr>
            <a:endParaRPr lang="en-US" sz="2000" dirty="0" smtClean="0">
              <a:solidFill>
                <a:srgbClr val="FF0000"/>
              </a:solidFill>
            </a:endParaRPr>
          </a:p>
          <a:p>
            <a:pPr eaLnBrk="1" hangingPunct="1">
              <a:lnSpc>
                <a:spcPct val="80000"/>
              </a:lnSpc>
            </a:pPr>
            <a:r>
              <a:rPr lang="en-US" sz="2800" dirty="0" smtClean="0"/>
              <a:t>For patients not </a:t>
            </a:r>
            <a:r>
              <a:rPr lang="en-US" sz="2800" dirty="0"/>
              <a:t>receiving ART during TB treatment, it is recommended </a:t>
            </a:r>
            <a:r>
              <a:rPr lang="en-US" sz="2800" dirty="0" smtClean="0"/>
              <a:t>to extend treatment </a:t>
            </a:r>
            <a:r>
              <a:rPr lang="en-US" sz="2800" dirty="0"/>
              <a:t>to </a:t>
            </a:r>
            <a:r>
              <a:rPr lang="en-US" sz="2800" dirty="0" smtClean="0"/>
              <a:t>9 months</a:t>
            </a:r>
            <a:endParaRPr lang="en-US" altLang="en-US" sz="2800" dirty="0" smtClean="0"/>
          </a:p>
          <a:p>
            <a:pPr eaLnBrk="1" hangingPunct="1">
              <a:lnSpc>
                <a:spcPct val="80000"/>
              </a:lnSpc>
            </a:pPr>
            <a:endParaRPr lang="en-US" altLang="en-US" sz="2800" dirty="0" smtClean="0"/>
          </a:p>
          <a:p>
            <a:pPr eaLnBrk="1" hangingPunct="1">
              <a:lnSpc>
                <a:spcPct val="80000"/>
              </a:lnSpc>
            </a:pPr>
            <a:endParaRPr lang="en-US" altLang="en-US" sz="2800"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8739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B3E79A8-F6B0-439D-9A3D-B0EB92016D60}" type="slidenum">
              <a:rPr lang="en-US" altLang="en-US" sz="2000" smtClean="0"/>
              <a:pPr>
                <a:spcBef>
                  <a:spcPct val="0"/>
                </a:spcBef>
                <a:buClrTx/>
                <a:buFontTx/>
                <a:buNone/>
              </a:pPr>
              <a:t>87</a:t>
            </a:fld>
            <a:endParaRPr lang="en-US" altLang="en-US" sz="2000" smtClean="0"/>
          </a:p>
        </p:txBody>
      </p:sp>
      <p:sp>
        <p:nvSpPr>
          <p:cNvPr id="187396" name="Rectangle 2"/>
          <p:cNvSpPr>
            <a:spLocks noGrp="1" noChangeArrowheads="1"/>
          </p:cNvSpPr>
          <p:nvPr>
            <p:ph type="body" idx="1"/>
          </p:nvPr>
        </p:nvSpPr>
        <p:spPr>
          <a:xfrm>
            <a:off x="228599" y="1295400"/>
            <a:ext cx="8791575" cy="4876800"/>
          </a:xfrm>
        </p:spPr>
        <p:txBody>
          <a:bodyPr/>
          <a:lstStyle/>
          <a:p>
            <a:pPr eaLnBrk="1" hangingPunct="1">
              <a:lnSpc>
                <a:spcPct val="90000"/>
              </a:lnSpc>
            </a:pPr>
            <a:r>
              <a:rPr lang="en-US" altLang="en-US" sz="2400" dirty="0" smtClean="0"/>
              <a:t>Treatment should begin as soon as TB disease is diagnosed</a:t>
            </a:r>
          </a:p>
          <a:p>
            <a:pPr eaLnBrk="1" hangingPunct="1">
              <a:lnSpc>
                <a:spcPct val="90000"/>
              </a:lnSpc>
            </a:pPr>
            <a:endParaRPr lang="en-US" altLang="en-US" sz="1600" dirty="0" smtClean="0"/>
          </a:p>
          <a:p>
            <a:pPr eaLnBrk="1" hangingPunct="1">
              <a:lnSpc>
                <a:spcPct val="90000"/>
              </a:lnSpc>
            </a:pPr>
            <a:r>
              <a:rPr lang="en-US" altLang="en-US" sz="2400" dirty="0" smtClean="0"/>
              <a:t>Regimen should consist of at least INH, RIF, and EMB for a minimum of 9 months</a:t>
            </a:r>
          </a:p>
          <a:p>
            <a:pPr eaLnBrk="1" hangingPunct="1">
              <a:lnSpc>
                <a:spcPct val="90000"/>
              </a:lnSpc>
            </a:pPr>
            <a:endParaRPr lang="en-US" altLang="en-US" sz="1600" dirty="0" smtClean="0"/>
          </a:p>
          <a:p>
            <a:pPr marL="342900" lvl="1" indent="-342900" eaLnBrk="1" hangingPunct="1">
              <a:lnSpc>
                <a:spcPct val="90000"/>
              </a:lnSpc>
              <a:buFontTx/>
              <a:buChar char="•"/>
            </a:pPr>
            <a:r>
              <a:rPr lang="en-US" sz="2400" dirty="0"/>
              <a:t>Clinicians should seek expert consultation to evaluate the risks and benefits of prescribing pyrazinamide (PZA) on a case-by-case basis</a:t>
            </a:r>
            <a:endParaRPr lang="en-US" altLang="en-US" sz="2400" dirty="0"/>
          </a:p>
          <a:p>
            <a:pPr marL="342900" lvl="1" indent="-342900" eaLnBrk="1" hangingPunct="1">
              <a:lnSpc>
                <a:spcPct val="90000"/>
              </a:lnSpc>
              <a:buFontTx/>
              <a:buChar char="•"/>
            </a:pPr>
            <a:endParaRPr lang="en-US" altLang="en-US" sz="1600" dirty="0" smtClean="0"/>
          </a:p>
          <a:p>
            <a:pPr marL="342900" lvl="1" indent="-342900" eaLnBrk="1" hangingPunct="1">
              <a:lnSpc>
                <a:spcPct val="90000"/>
              </a:lnSpc>
              <a:buFontTx/>
              <a:buChar char="•"/>
            </a:pPr>
            <a:r>
              <a:rPr lang="en-US" altLang="en-US" sz="2400" dirty="0" smtClean="0"/>
              <a:t>Streptomycin </a:t>
            </a:r>
            <a:r>
              <a:rPr lang="en-US" altLang="en-US" sz="2400" dirty="0"/>
              <a:t>(</a:t>
            </a:r>
            <a:r>
              <a:rPr lang="en-US" altLang="en-US" sz="2400" dirty="0" smtClean="0"/>
              <a:t>SM) should NOT be used</a:t>
            </a:r>
          </a:p>
          <a:p>
            <a:pPr eaLnBrk="1" hangingPunct="1">
              <a:lnSpc>
                <a:spcPct val="90000"/>
              </a:lnSpc>
            </a:pPr>
            <a:endParaRPr lang="en-US" altLang="en-US" sz="1600" dirty="0" smtClean="0"/>
          </a:p>
          <a:p>
            <a:pPr eaLnBrk="1" hangingPunct="1">
              <a:lnSpc>
                <a:spcPct val="90000"/>
              </a:lnSpc>
            </a:pPr>
            <a:r>
              <a:rPr lang="en-US" altLang="en-US" sz="2400" dirty="0" smtClean="0"/>
              <a:t>Vitamin B6 supplements are recommended for all pregnant women taking INH</a:t>
            </a:r>
          </a:p>
        </p:txBody>
      </p:sp>
      <p:sp>
        <p:nvSpPr>
          <p:cNvPr id="187397" name="Rectangle 6"/>
          <p:cNvSpPr>
            <a:spLocks noGrp="1" noChangeArrowheads="1"/>
          </p:cNvSpPr>
          <p:nvPr>
            <p:ph type="title"/>
          </p:nvPr>
        </p:nvSpPr>
        <p:spPr>
          <a:xfrm>
            <a:off x="0" y="-152400"/>
            <a:ext cx="9144000" cy="1371600"/>
          </a:xfrm>
          <a:noFill/>
        </p:spPr>
        <p:txBody>
          <a:bodyPr/>
          <a:lstStyle/>
          <a:p>
            <a:pPr eaLnBrk="1" hangingPunct="1"/>
            <a:r>
              <a:rPr lang="en-US" altLang="en-US" smtClean="0"/>
              <a:t>Special Considerations (5) </a:t>
            </a:r>
            <a:br>
              <a:rPr lang="en-US" altLang="en-US" smtClean="0"/>
            </a:br>
            <a:r>
              <a:rPr lang="en-US" altLang="en-US" sz="3200" smtClean="0"/>
              <a:t>Pregnant Women</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8944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F95360F-A35A-4FCD-9146-5ABA1EAD1EC0}" type="slidenum">
              <a:rPr lang="en-US" altLang="en-US" sz="2000" smtClean="0"/>
              <a:pPr>
                <a:spcBef>
                  <a:spcPct val="0"/>
                </a:spcBef>
                <a:buClrTx/>
                <a:buFontTx/>
                <a:buNone/>
              </a:pPr>
              <a:t>88</a:t>
            </a:fld>
            <a:endParaRPr lang="en-US" altLang="en-US" sz="2000" smtClean="0"/>
          </a:p>
        </p:txBody>
      </p:sp>
      <p:sp>
        <p:nvSpPr>
          <p:cNvPr id="189444" name="Rectangle 2"/>
          <p:cNvSpPr>
            <a:spLocks noGrp="1" noChangeArrowheads="1"/>
          </p:cNvSpPr>
          <p:nvPr>
            <p:ph type="body" idx="1"/>
          </p:nvPr>
        </p:nvSpPr>
        <p:spPr>
          <a:xfrm>
            <a:off x="457200" y="1447800"/>
            <a:ext cx="8229600" cy="4678363"/>
          </a:xfrm>
        </p:spPr>
        <p:txBody>
          <a:bodyPr/>
          <a:lstStyle/>
          <a:p>
            <a:pPr eaLnBrk="1" hangingPunct="1"/>
            <a:r>
              <a:rPr lang="en-US" altLang="en-US" sz="2800" smtClean="0"/>
              <a:t>Women being treated with first-line TB drugs should </a:t>
            </a:r>
            <a:r>
              <a:rPr lang="en-US" altLang="en-US" sz="2800" u="sng" smtClean="0"/>
              <a:t>not</a:t>
            </a:r>
            <a:r>
              <a:rPr lang="en-US" altLang="en-US" sz="2800" smtClean="0"/>
              <a:t> be discouraged from breastfeeding</a:t>
            </a:r>
          </a:p>
          <a:p>
            <a:pPr eaLnBrk="1" hangingPunct="1"/>
            <a:endParaRPr lang="en-US" altLang="en-US" sz="2800" smtClean="0"/>
          </a:p>
          <a:p>
            <a:pPr lvl="1" eaLnBrk="1" hangingPunct="1"/>
            <a:r>
              <a:rPr lang="en-US" altLang="en-US" smtClean="0"/>
              <a:t>Only a small concentration of the drugs is found in breast milk</a:t>
            </a:r>
          </a:p>
          <a:p>
            <a:pPr lvl="1" eaLnBrk="1" hangingPunct="1"/>
            <a:endParaRPr lang="en-US" altLang="en-US" smtClean="0"/>
          </a:p>
          <a:p>
            <a:pPr lvl="1" eaLnBrk="1" hangingPunct="1"/>
            <a:r>
              <a:rPr lang="en-US" altLang="en-US" smtClean="0"/>
              <a:t>Not harmful to infant</a:t>
            </a:r>
          </a:p>
          <a:p>
            <a:pPr lvl="1" eaLnBrk="1" hangingPunct="1">
              <a:buFontTx/>
              <a:buNone/>
            </a:pPr>
            <a:endParaRPr lang="en-US" altLang="en-US" sz="2400" smtClean="0"/>
          </a:p>
        </p:txBody>
      </p:sp>
      <p:sp>
        <p:nvSpPr>
          <p:cNvPr id="189445" name="Rectangle 5"/>
          <p:cNvSpPr>
            <a:spLocks noGrp="1" noChangeArrowheads="1"/>
          </p:cNvSpPr>
          <p:nvPr>
            <p:ph type="title"/>
          </p:nvPr>
        </p:nvSpPr>
        <p:spPr>
          <a:xfrm>
            <a:off x="0" y="152400"/>
            <a:ext cx="9144000" cy="1066800"/>
          </a:xfrm>
          <a:noFill/>
        </p:spPr>
        <p:txBody>
          <a:bodyPr/>
          <a:lstStyle/>
          <a:p>
            <a:pPr eaLnBrk="1" hangingPunct="1"/>
            <a:r>
              <a:rPr lang="en-US" altLang="en-US" smtClean="0"/>
              <a:t>Special Considerations (6)</a:t>
            </a:r>
            <a:r>
              <a:rPr lang="en-US" altLang="en-US" sz="3600" smtClean="0"/>
              <a:t> </a:t>
            </a:r>
            <a:br>
              <a:rPr lang="en-US" altLang="en-US" sz="3600" smtClean="0"/>
            </a:br>
            <a:r>
              <a:rPr lang="en-US" altLang="en-US" sz="3200" smtClean="0"/>
              <a:t>Breastfeeding</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9149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A4B297E-3E79-4A7D-86AB-2C509FB00019}" type="slidenum">
              <a:rPr lang="en-US" altLang="en-US" sz="2000" smtClean="0"/>
              <a:pPr>
                <a:spcBef>
                  <a:spcPct val="0"/>
                </a:spcBef>
                <a:buClrTx/>
                <a:buFontTx/>
                <a:buNone/>
              </a:pPr>
              <a:t>89</a:t>
            </a:fld>
            <a:endParaRPr lang="en-US" altLang="en-US" sz="2000" smtClean="0"/>
          </a:p>
        </p:txBody>
      </p:sp>
      <p:sp>
        <p:nvSpPr>
          <p:cNvPr id="191492" name="Rectangle 2"/>
          <p:cNvSpPr>
            <a:spLocks noGrp="1" noChangeArrowheads="1"/>
          </p:cNvSpPr>
          <p:nvPr>
            <p:ph type="title"/>
          </p:nvPr>
        </p:nvSpPr>
        <p:spPr>
          <a:xfrm>
            <a:off x="0" y="152400"/>
            <a:ext cx="8915400" cy="1143000"/>
          </a:xfrm>
        </p:spPr>
        <p:txBody>
          <a:bodyPr/>
          <a:lstStyle/>
          <a:p>
            <a:pPr eaLnBrk="1" hangingPunct="1"/>
            <a:r>
              <a:rPr lang="en-US" altLang="en-US" smtClean="0"/>
              <a:t>Special Considerations (7)</a:t>
            </a:r>
            <a:r>
              <a:rPr lang="en-US" altLang="en-US" sz="3200" smtClean="0"/>
              <a:t> </a:t>
            </a:r>
            <a:br>
              <a:rPr lang="en-US" altLang="en-US" sz="3200" smtClean="0"/>
            </a:br>
            <a:r>
              <a:rPr lang="en-US" altLang="en-US" sz="3200" smtClean="0"/>
              <a:t>Breastfeeding</a:t>
            </a:r>
          </a:p>
        </p:txBody>
      </p:sp>
      <p:sp>
        <p:nvSpPr>
          <p:cNvPr id="191493" name="Rectangle 3"/>
          <p:cNvSpPr>
            <a:spLocks noGrp="1" noChangeArrowheads="1"/>
          </p:cNvSpPr>
          <p:nvPr>
            <p:ph type="body" idx="1"/>
          </p:nvPr>
        </p:nvSpPr>
        <p:spPr/>
        <p:txBody>
          <a:bodyPr/>
          <a:lstStyle/>
          <a:p>
            <a:pPr eaLnBrk="1" hangingPunct="1"/>
            <a:r>
              <a:rPr lang="en-US" altLang="en-US" sz="2800" dirty="0" smtClean="0"/>
              <a:t>Concentration of drugs in breast milk is not considered effective treatment for LTBI or TB disease for infant</a:t>
            </a:r>
          </a:p>
          <a:p>
            <a:pPr eaLnBrk="1" hangingPunct="1"/>
            <a:endParaRPr lang="en-US" altLang="en-US" sz="2800" dirty="0" smtClean="0"/>
          </a:p>
          <a:p>
            <a:pPr eaLnBrk="1" hangingPunct="1"/>
            <a:r>
              <a:rPr lang="en-US" altLang="en-US" sz="2800" dirty="0" smtClean="0"/>
              <a:t>Vitamin B6 supplements are recommended for all women who are taking INH and are breastfeeding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253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C66E6C0-EE2B-4EB5-A835-40D013937E1C}" type="slidenum">
              <a:rPr lang="en-US" altLang="en-US" sz="2000" smtClean="0"/>
              <a:pPr>
                <a:spcBef>
                  <a:spcPct val="0"/>
                </a:spcBef>
                <a:buClrTx/>
                <a:buFontTx/>
                <a:buNone/>
              </a:pPr>
              <a:t>9</a:t>
            </a:fld>
            <a:endParaRPr lang="en-US" altLang="en-US" sz="2000" smtClean="0"/>
          </a:p>
        </p:txBody>
      </p:sp>
      <p:sp>
        <p:nvSpPr>
          <p:cNvPr id="22532" name="Rectangle 2"/>
          <p:cNvSpPr>
            <a:spLocks noGrp="1" noChangeArrowheads="1"/>
          </p:cNvSpPr>
          <p:nvPr>
            <p:ph type="title"/>
          </p:nvPr>
        </p:nvSpPr>
        <p:spPr>
          <a:xfrm>
            <a:off x="0" y="76200"/>
            <a:ext cx="9144000" cy="762000"/>
          </a:xfrm>
        </p:spPr>
        <p:txBody>
          <a:bodyPr/>
          <a:lstStyle/>
          <a:p>
            <a:pPr eaLnBrk="1" hangingPunct="1"/>
            <a:r>
              <a:rPr lang="en-US" altLang="en-US" dirty="0" smtClean="0">
                <a:solidFill>
                  <a:srgbClr val="532B64"/>
                </a:solidFill>
              </a:rPr>
              <a:t>High Priority for LTBI Treatment (2)</a:t>
            </a:r>
          </a:p>
        </p:txBody>
      </p:sp>
      <p:sp>
        <p:nvSpPr>
          <p:cNvPr id="22533" name="Rectangle 3"/>
          <p:cNvSpPr>
            <a:spLocks noGrp="1" noChangeArrowheads="1"/>
          </p:cNvSpPr>
          <p:nvPr>
            <p:ph type="body" idx="1"/>
          </p:nvPr>
        </p:nvSpPr>
        <p:spPr>
          <a:xfrm>
            <a:off x="304800" y="1066800"/>
            <a:ext cx="8610600" cy="4876800"/>
          </a:xfrm>
        </p:spPr>
        <p:txBody>
          <a:bodyPr/>
          <a:lstStyle/>
          <a:p>
            <a:pPr eaLnBrk="1" hangingPunct="1">
              <a:lnSpc>
                <a:spcPct val="80000"/>
              </a:lnSpc>
            </a:pPr>
            <a:r>
              <a:rPr lang="en-US" altLang="en-US" sz="2800" dirty="0" smtClean="0"/>
              <a:t>High-priority groups for LTBI treatment if positive</a:t>
            </a:r>
            <a:r>
              <a:rPr lang="en-US" altLang="en-US" sz="2800" i="1" dirty="0" smtClean="0"/>
              <a:t> </a:t>
            </a:r>
            <a:r>
              <a:rPr lang="en-US" altLang="en-US" sz="2800" dirty="0" smtClean="0"/>
              <a:t>IGRA or TST result of  </a:t>
            </a:r>
            <a:r>
              <a:rPr lang="en-US" altLang="en-US" sz="2800" u="sng" dirty="0" smtClean="0"/>
              <a:t>&gt;</a:t>
            </a:r>
            <a:r>
              <a:rPr lang="en-US" altLang="en-US" sz="2800" dirty="0" smtClean="0"/>
              <a:t> 10 mm:</a:t>
            </a:r>
          </a:p>
          <a:p>
            <a:pPr eaLnBrk="1" hangingPunct="1">
              <a:lnSpc>
                <a:spcPct val="80000"/>
              </a:lnSpc>
            </a:pPr>
            <a:endParaRPr lang="en-US" altLang="en-US" sz="2800" u="sng" dirty="0" smtClean="0"/>
          </a:p>
          <a:p>
            <a:pPr lvl="1" eaLnBrk="1" hangingPunct="1">
              <a:lnSpc>
                <a:spcPct val="80000"/>
              </a:lnSpc>
            </a:pPr>
            <a:r>
              <a:rPr lang="en-US" altLang="en-US" dirty="0" smtClean="0"/>
              <a:t>People who have come to U.S. from countries where TB is common</a:t>
            </a:r>
          </a:p>
          <a:p>
            <a:pPr lvl="1" eaLnBrk="1" hangingPunct="1">
              <a:lnSpc>
                <a:spcPct val="80000"/>
              </a:lnSpc>
            </a:pPr>
            <a:endParaRPr lang="en-US" altLang="en-US" dirty="0" smtClean="0"/>
          </a:p>
          <a:p>
            <a:pPr lvl="1" eaLnBrk="1" hangingPunct="1">
              <a:lnSpc>
                <a:spcPct val="80000"/>
              </a:lnSpc>
            </a:pPr>
            <a:r>
              <a:rPr lang="en-US" altLang="en-US" dirty="0" smtClean="0"/>
              <a:t>People who abuse drugs</a:t>
            </a:r>
          </a:p>
          <a:p>
            <a:pPr lvl="1" eaLnBrk="1" hangingPunct="1">
              <a:lnSpc>
                <a:spcPct val="80000"/>
              </a:lnSpc>
            </a:pPr>
            <a:endParaRPr lang="en-US" altLang="en-US" dirty="0" smtClean="0"/>
          </a:p>
          <a:p>
            <a:pPr lvl="1" eaLnBrk="1" hangingPunct="1">
              <a:lnSpc>
                <a:spcPct val="80000"/>
              </a:lnSpc>
            </a:pPr>
            <a:r>
              <a:rPr lang="en-US" altLang="en-US" dirty="0" smtClean="0"/>
              <a:t>People who live or work in high-risk congregate settings</a:t>
            </a:r>
          </a:p>
          <a:p>
            <a:pPr lvl="1" eaLnBrk="1" hangingPunct="1">
              <a:lnSpc>
                <a:spcPct val="80000"/>
              </a:lnSpc>
            </a:pPr>
            <a:endParaRPr lang="en-US" altLang="en-US" dirty="0" smtClean="0"/>
          </a:p>
          <a:p>
            <a:pPr lvl="1" eaLnBrk="1" hangingPunct="1">
              <a:lnSpc>
                <a:spcPct val="80000"/>
              </a:lnSpc>
            </a:pPr>
            <a:r>
              <a:rPr lang="en-US" altLang="en-US" dirty="0" smtClean="0"/>
              <a:t>People who work in mycobacteriology laboratories</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3"/>
          <p:cNvSpPr>
            <a:spLocks noGrp="1" noChangeArrowheads="1"/>
          </p:cNvSpPr>
          <p:nvPr>
            <p:ph type="title"/>
          </p:nvPr>
        </p:nvSpPr>
        <p:spPr>
          <a:noFill/>
        </p:spPr>
        <p:txBody>
          <a:bodyPr/>
          <a:lstStyle/>
          <a:p>
            <a:pPr eaLnBrk="1" hangingPunct="1"/>
            <a:r>
              <a:rPr lang="en-US" altLang="en-US" smtClean="0"/>
              <a:t>Special Considerations (8)</a:t>
            </a:r>
            <a:r>
              <a:rPr lang="en-US" altLang="en-US" sz="3600" smtClean="0"/>
              <a:t> </a:t>
            </a:r>
            <a:br>
              <a:rPr lang="en-US" altLang="en-US" sz="3600" smtClean="0"/>
            </a:br>
            <a:r>
              <a:rPr lang="en-US" altLang="en-US" sz="3200" smtClean="0"/>
              <a:t>Children</a:t>
            </a:r>
          </a:p>
        </p:txBody>
      </p:sp>
      <p:sp>
        <p:nvSpPr>
          <p:cNvPr id="193539" name="Rectangle 2"/>
          <p:cNvSpPr>
            <a:spLocks noGrp="1" noChangeArrowheads="1"/>
          </p:cNvSpPr>
          <p:nvPr>
            <p:ph idx="1"/>
          </p:nvPr>
        </p:nvSpPr>
        <p:spPr>
          <a:xfrm>
            <a:off x="152399" y="1343025"/>
            <a:ext cx="8867775" cy="4981575"/>
          </a:xfrm>
        </p:spPr>
        <p:txBody>
          <a:bodyPr/>
          <a:lstStyle/>
          <a:p>
            <a:pPr eaLnBrk="1" hangingPunct="1"/>
            <a:r>
              <a:rPr lang="en-US" altLang="en-US" sz="2400" dirty="0"/>
              <a:t>C</a:t>
            </a:r>
            <a:r>
              <a:rPr lang="en-US" altLang="en-US" sz="2400" dirty="0" smtClean="0"/>
              <a:t>hildren younger than 5 years of age should start TB treatment as soon as the diagnosis is suspected</a:t>
            </a:r>
          </a:p>
          <a:p>
            <a:pPr eaLnBrk="1" hangingPunct="1"/>
            <a:endParaRPr lang="en-US" altLang="en-US" sz="1600" dirty="0" smtClean="0"/>
          </a:p>
          <a:p>
            <a:pPr eaLnBrk="1" hangingPunct="1"/>
            <a:r>
              <a:rPr lang="en-US" altLang="en-US" sz="2400" dirty="0" smtClean="0"/>
              <a:t>Children can be treated with INH, RIF, PZA, and EMB for 2 months, followed by INH and RIF for 4 months</a:t>
            </a:r>
          </a:p>
          <a:p>
            <a:pPr lvl="1" eaLnBrk="1" hangingPunct="1"/>
            <a:r>
              <a:rPr lang="en-US" altLang="en-US" sz="2400" dirty="0" smtClean="0"/>
              <a:t>Children receiving EMB should be monitored for vision changes</a:t>
            </a:r>
          </a:p>
          <a:p>
            <a:pPr lvl="1" eaLnBrk="1" hangingPunct="1"/>
            <a:endParaRPr lang="en-US" altLang="en-US" sz="1600" dirty="0" smtClean="0"/>
          </a:p>
          <a:p>
            <a:pPr eaLnBrk="1" hangingPunct="1"/>
            <a:r>
              <a:rPr lang="en-US" altLang="en-US" sz="2400" dirty="0" smtClean="0"/>
              <a:t>A 3 drug regimen (INH, RIF, PZA)  can be considered in the intensive phase for children who are too young to have their vision monitored, are not infected with HIV, have no prior TB treatment history, and are not at risk for having drug-resistant TB</a:t>
            </a:r>
          </a:p>
        </p:txBody>
      </p:sp>
      <p:sp>
        <p:nvSpPr>
          <p:cNvPr id="193540"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93541"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20980B1-364D-4114-99D8-533F07C78D13}" type="slidenum">
              <a:rPr lang="en-US" altLang="en-US" sz="2000" smtClean="0"/>
              <a:pPr>
                <a:spcBef>
                  <a:spcPct val="0"/>
                </a:spcBef>
                <a:buClrTx/>
                <a:buFontTx/>
                <a:buNone/>
              </a:pPr>
              <a:t>90</a:t>
            </a:fld>
            <a:endParaRPr lang="en-US" altLang="en-US" sz="200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976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1832607-4D6D-43D9-AC34-1209C806C87B}" type="slidenum">
              <a:rPr lang="en-US" altLang="en-US" sz="2000" smtClean="0"/>
              <a:pPr>
                <a:spcBef>
                  <a:spcPct val="0"/>
                </a:spcBef>
                <a:buClrTx/>
                <a:buFontTx/>
                <a:buNone/>
              </a:pPr>
              <a:t>91</a:t>
            </a:fld>
            <a:endParaRPr lang="en-US" altLang="en-US" sz="2000" smtClean="0"/>
          </a:p>
        </p:txBody>
      </p:sp>
      <p:sp>
        <p:nvSpPr>
          <p:cNvPr id="197636" name="Rectangle 2"/>
          <p:cNvSpPr>
            <a:spLocks noGrp="1" noChangeArrowheads="1"/>
          </p:cNvSpPr>
          <p:nvPr>
            <p:ph type="body" idx="1"/>
          </p:nvPr>
        </p:nvSpPr>
        <p:spPr>
          <a:xfrm>
            <a:off x="152399" y="1552575"/>
            <a:ext cx="8867775" cy="4772025"/>
          </a:xfrm>
        </p:spPr>
        <p:txBody>
          <a:bodyPr/>
          <a:lstStyle/>
          <a:p>
            <a:pPr eaLnBrk="1" hangingPunct="1">
              <a:lnSpc>
                <a:spcPct val="80000"/>
              </a:lnSpc>
            </a:pPr>
            <a:r>
              <a:rPr lang="en-US" altLang="en-US" sz="2800" dirty="0" smtClean="0"/>
              <a:t>In general, regimens used for treating pulmonary TB are also effective for treating extrapulmonary TB </a:t>
            </a:r>
          </a:p>
          <a:p>
            <a:pPr eaLnBrk="1" hangingPunct="1">
              <a:lnSpc>
                <a:spcPct val="80000"/>
              </a:lnSpc>
            </a:pPr>
            <a:endParaRPr lang="en-US" altLang="en-US" sz="2800" dirty="0" smtClean="0"/>
          </a:p>
          <a:p>
            <a:pPr eaLnBrk="1" hangingPunct="1">
              <a:lnSpc>
                <a:spcPct val="80000"/>
              </a:lnSpc>
            </a:pPr>
            <a:r>
              <a:rPr lang="en-US" sz="2800" dirty="0" smtClean="0"/>
              <a:t>9 </a:t>
            </a:r>
            <a:r>
              <a:rPr lang="en-US" sz="2800" dirty="0"/>
              <a:t>to 12 month regimen is recommended for TB of the meninges or central nervous system </a:t>
            </a:r>
          </a:p>
          <a:p>
            <a:pPr lvl="1" eaLnBrk="1" hangingPunct="1">
              <a:lnSpc>
                <a:spcPct val="80000"/>
              </a:lnSpc>
            </a:pPr>
            <a:endParaRPr lang="en-US" dirty="0" smtClean="0"/>
          </a:p>
          <a:p>
            <a:pPr eaLnBrk="1" hangingPunct="1">
              <a:lnSpc>
                <a:spcPct val="80000"/>
              </a:lnSpc>
            </a:pPr>
            <a:r>
              <a:rPr lang="en-US" sz="2800" dirty="0" smtClean="0"/>
              <a:t>6 </a:t>
            </a:r>
            <a:r>
              <a:rPr lang="en-US" sz="2800" dirty="0"/>
              <a:t>to 9 month regimen is recommended for bone and joint TB</a:t>
            </a:r>
          </a:p>
          <a:p>
            <a:pPr marL="0" indent="0" eaLnBrk="1" hangingPunct="1">
              <a:lnSpc>
                <a:spcPct val="80000"/>
              </a:lnSpc>
              <a:buNone/>
            </a:pPr>
            <a:endParaRPr lang="en-US" sz="2800" dirty="0"/>
          </a:p>
        </p:txBody>
      </p:sp>
      <p:sp>
        <p:nvSpPr>
          <p:cNvPr id="197637" name="Rectangle 3"/>
          <p:cNvSpPr>
            <a:spLocks noGrp="1" noChangeArrowheads="1"/>
          </p:cNvSpPr>
          <p:nvPr>
            <p:ph type="title"/>
          </p:nvPr>
        </p:nvSpPr>
        <p:spPr>
          <a:xfrm>
            <a:off x="228600" y="-152400"/>
            <a:ext cx="8610600" cy="1371600"/>
          </a:xfrm>
          <a:noFill/>
        </p:spPr>
        <p:txBody>
          <a:bodyPr/>
          <a:lstStyle/>
          <a:p>
            <a:pPr eaLnBrk="1" hangingPunct="1"/>
            <a:r>
              <a:rPr lang="en-US" altLang="en-US" dirty="0" smtClean="0"/>
              <a:t>Special Considerations (</a:t>
            </a:r>
            <a:r>
              <a:rPr lang="en-US" altLang="en-US" dirty="0"/>
              <a:t>9</a:t>
            </a:r>
            <a:r>
              <a:rPr lang="en-US" altLang="en-US" dirty="0" smtClean="0"/>
              <a:t>)</a:t>
            </a:r>
            <a:br>
              <a:rPr lang="en-US" altLang="en-US" dirty="0" smtClean="0"/>
            </a:br>
            <a:r>
              <a:rPr lang="en-US" altLang="en-US" sz="3200" dirty="0" smtClean="0"/>
              <a:t>People with Extrapulmonary Disease</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7C315B9-7AAB-4C69-BC08-70FFD3751D87}" type="slidenum">
              <a:rPr lang="en-US" altLang="en-US" sz="2000" smtClean="0"/>
              <a:pPr>
                <a:spcBef>
                  <a:spcPct val="0"/>
                </a:spcBef>
                <a:buClrTx/>
                <a:buFontTx/>
                <a:buNone/>
              </a:pPr>
              <a:t>92</a:t>
            </a:fld>
            <a:endParaRPr lang="en-US" altLang="en-US" sz="2000" smtClean="0"/>
          </a:p>
        </p:txBody>
      </p:sp>
      <p:sp>
        <p:nvSpPr>
          <p:cNvPr id="17411" name="Rectangle 2"/>
          <p:cNvSpPr>
            <a:spLocks noGrp="1" noChangeArrowheads="1"/>
          </p:cNvSpPr>
          <p:nvPr>
            <p:ph type="ctrTitle"/>
          </p:nvPr>
        </p:nvSpPr>
        <p:spPr>
          <a:xfrm>
            <a:off x="0" y="1981200"/>
            <a:ext cx="9220200" cy="3124200"/>
          </a:xfrm>
        </p:spPr>
        <p:txBody>
          <a:bodyPr/>
          <a:lstStyle/>
          <a:p>
            <a:pPr eaLnBrk="1" hangingPunct="1">
              <a:defRPr/>
            </a:pPr>
            <a:r>
              <a:rPr lang="en-US" dirty="0" smtClean="0">
                <a:solidFill>
                  <a:srgbClr val="532B64"/>
                </a:solidFill>
              </a:rPr>
              <a:t>Treatment of TB Disease</a:t>
            </a:r>
            <a:br>
              <a:rPr lang="en-US" dirty="0" smtClean="0">
                <a:solidFill>
                  <a:srgbClr val="532B64"/>
                </a:solidFill>
              </a:rPr>
            </a:br>
            <a:r>
              <a:rPr lang="en-US" sz="2000" dirty="0" smtClean="0">
                <a:solidFill>
                  <a:srgbClr val="532B64"/>
                </a:solidFill>
              </a:rPr>
              <a:t/>
            </a:r>
            <a:br>
              <a:rPr lang="en-US" sz="2000" dirty="0" smtClean="0">
                <a:solidFill>
                  <a:srgbClr val="532B64"/>
                </a:solidFill>
              </a:rPr>
            </a:br>
            <a:r>
              <a:rPr lang="en-US" sz="4000" dirty="0" smtClean="0">
                <a:solidFill>
                  <a:srgbClr val="532B64"/>
                </a:solidFill>
              </a:rPr>
              <a:t>Alternative Regimens for Treating Drug-Resistant TB</a:t>
            </a:r>
            <a:br>
              <a:rPr lang="en-US" sz="4000" dirty="0" smtClean="0">
                <a:solidFill>
                  <a:srgbClr val="532B64"/>
                </a:solidFill>
              </a:rPr>
            </a:br>
            <a:endParaRPr lang="en-US" sz="4000" dirty="0" smtClean="0">
              <a:solidFill>
                <a:srgbClr val="532B64"/>
              </a:solidFill>
            </a:endParaRPr>
          </a:p>
        </p:txBody>
      </p:sp>
      <p:sp>
        <p:nvSpPr>
          <p:cNvPr id="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extLst>
      <p:ext uri="{BB962C8B-B14F-4D97-AF65-F5344CB8AC3E}">
        <p14:creationId xmlns:p14="http://schemas.microsoft.com/office/powerpoint/2010/main" val="352536539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19968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BA17487-2B2A-45FA-8B2F-A79F066A7AC8}" type="slidenum">
              <a:rPr lang="en-US" altLang="en-US" sz="2000" smtClean="0"/>
              <a:pPr>
                <a:spcBef>
                  <a:spcPct val="0"/>
                </a:spcBef>
                <a:buClrTx/>
                <a:buFontTx/>
                <a:buNone/>
              </a:pPr>
              <a:t>93</a:t>
            </a:fld>
            <a:endParaRPr lang="en-US" altLang="en-US" sz="2000" smtClean="0"/>
          </a:p>
        </p:txBody>
      </p:sp>
      <p:sp>
        <p:nvSpPr>
          <p:cNvPr id="199684" name="Rectangle 2"/>
          <p:cNvSpPr>
            <a:spLocks noGrp="1" noChangeArrowheads="1"/>
          </p:cNvSpPr>
          <p:nvPr>
            <p:ph type="body" idx="1"/>
          </p:nvPr>
        </p:nvSpPr>
        <p:spPr>
          <a:xfrm>
            <a:off x="228600" y="1524000"/>
            <a:ext cx="8763000" cy="4906963"/>
          </a:xfrm>
        </p:spPr>
        <p:txBody>
          <a:bodyPr/>
          <a:lstStyle/>
          <a:p>
            <a:pPr eaLnBrk="1" hangingPunct="1"/>
            <a:r>
              <a:rPr lang="en-US" altLang="en-US" sz="2800" smtClean="0"/>
              <a:t>Alternative regimens should be used for treating drug-resistant TB </a:t>
            </a:r>
          </a:p>
          <a:p>
            <a:pPr eaLnBrk="1" hangingPunct="1"/>
            <a:endParaRPr lang="en-US" altLang="en-US" sz="2800" smtClean="0"/>
          </a:p>
          <a:p>
            <a:pPr eaLnBrk="1" hangingPunct="1"/>
            <a:r>
              <a:rPr lang="en-US" altLang="en-US" sz="2800" smtClean="0"/>
              <a:t>Treatment of drug-resistant TB should always be done under the supervision of a medical expert </a:t>
            </a:r>
          </a:p>
          <a:p>
            <a:pPr lvl="1" eaLnBrk="1" hangingPunct="1"/>
            <a:endParaRPr lang="en-US" altLang="en-US" sz="1600" smtClean="0"/>
          </a:p>
          <a:p>
            <a:pPr eaLnBrk="1" hangingPunct="1"/>
            <a:endParaRPr lang="en-US" altLang="en-US" sz="2800" smtClean="0"/>
          </a:p>
        </p:txBody>
      </p:sp>
      <p:sp>
        <p:nvSpPr>
          <p:cNvPr id="199685" name="Rectangle 3"/>
          <p:cNvSpPr>
            <a:spLocks noGrp="1" noChangeArrowheads="1"/>
          </p:cNvSpPr>
          <p:nvPr>
            <p:ph type="title"/>
          </p:nvPr>
        </p:nvSpPr>
        <p:spPr>
          <a:xfrm>
            <a:off x="0" y="152400"/>
            <a:ext cx="9144000" cy="1066800"/>
          </a:xfrm>
          <a:noFill/>
        </p:spPr>
        <p:txBody>
          <a:bodyPr/>
          <a:lstStyle/>
          <a:p>
            <a:pPr eaLnBrk="1" hangingPunct="1"/>
            <a:r>
              <a:rPr lang="en-US" altLang="en-US" smtClean="0"/>
              <a:t>Alternative Treatment Regimens (1)</a:t>
            </a:r>
            <a:br>
              <a:rPr lang="en-US" altLang="en-US" smtClean="0"/>
            </a:br>
            <a:r>
              <a:rPr lang="en-US" altLang="en-US" sz="3200" smtClean="0"/>
              <a:t>Drug-Resistant TB</a:t>
            </a:r>
            <a:endParaRPr lang="en-US" altLang="en-US"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0173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D839D76-A3F2-4FA5-AEE4-0C09F46004BA}" type="slidenum">
              <a:rPr lang="en-US" altLang="en-US" sz="2000" smtClean="0"/>
              <a:pPr>
                <a:spcBef>
                  <a:spcPct val="0"/>
                </a:spcBef>
                <a:buClrTx/>
                <a:buFontTx/>
                <a:buNone/>
              </a:pPr>
              <a:t>94</a:t>
            </a:fld>
            <a:endParaRPr lang="en-US" altLang="en-US" sz="2000" smtClean="0"/>
          </a:p>
        </p:txBody>
      </p:sp>
      <p:sp>
        <p:nvSpPr>
          <p:cNvPr id="201732" name="Rectangle 2"/>
          <p:cNvSpPr>
            <a:spLocks noGrp="1" noChangeArrowheads="1"/>
          </p:cNvSpPr>
          <p:nvPr>
            <p:ph type="title"/>
          </p:nvPr>
        </p:nvSpPr>
        <p:spPr>
          <a:xfrm>
            <a:off x="0" y="76200"/>
            <a:ext cx="9144000" cy="1143000"/>
          </a:xfrm>
        </p:spPr>
        <p:txBody>
          <a:bodyPr/>
          <a:lstStyle/>
          <a:p>
            <a:pPr eaLnBrk="1" hangingPunct="1"/>
            <a:r>
              <a:rPr lang="en-US" altLang="en-US" smtClean="0"/>
              <a:t>Alternative Treatment Regimens (2)</a:t>
            </a:r>
            <a:r>
              <a:rPr lang="en-US" altLang="en-US" sz="3600" smtClean="0"/>
              <a:t/>
            </a:r>
            <a:br>
              <a:rPr lang="en-US" altLang="en-US" sz="3600" smtClean="0"/>
            </a:br>
            <a:r>
              <a:rPr lang="en-US" altLang="en-US" sz="3200" smtClean="0"/>
              <a:t>Drug-Resistant TB</a:t>
            </a:r>
          </a:p>
        </p:txBody>
      </p:sp>
      <p:sp>
        <p:nvSpPr>
          <p:cNvPr id="201733" name="Rectangle 3"/>
          <p:cNvSpPr>
            <a:spLocks noGrp="1" noChangeArrowheads="1"/>
          </p:cNvSpPr>
          <p:nvPr>
            <p:ph type="body" idx="1"/>
          </p:nvPr>
        </p:nvSpPr>
        <p:spPr/>
        <p:txBody>
          <a:bodyPr/>
          <a:lstStyle/>
          <a:p>
            <a:pPr eaLnBrk="1" hangingPunct="1"/>
            <a:r>
              <a:rPr lang="en-US" altLang="en-US" sz="2800" dirty="0" smtClean="0"/>
              <a:t>INH-resistant TB can be treated with the following regimen:</a:t>
            </a:r>
          </a:p>
          <a:p>
            <a:pPr eaLnBrk="1" hangingPunct="1"/>
            <a:endParaRPr lang="en-US" altLang="en-US" sz="2800" dirty="0" smtClean="0"/>
          </a:p>
          <a:p>
            <a:pPr lvl="1" eaLnBrk="1" hangingPunct="1"/>
            <a:r>
              <a:rPr lang="en-US" altLang="en-US" dirty="0" smtClean="0"/>
              <a:t>RIF, EMB, and PZA for 6 months</a:t>
            </a:r>
          </a:p>
          <a:p>
            <a:pPr marL="457200" lvl="1" indent="0" eaLnBrk="1" hangingPunct="1">
              <a:buNone/>
            </a:pPr>
            <a:endParaRPr lang="en-US" altLang="en-US"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037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6E5F959-99BC-48C1-AD1E-F391E1E6A703}" type="slidenum">
              <a:rPr lang="en-US" altLang="en-US" sz="2000" smtClean="0"/>
              <a:pPr>
                <a:spcBef>
                  <a:spcPct val="0"/>
                </a:spcBef>
                <a:buClrTx/>
                <a:buFontTx/>
                <a:buNone/>
              </a:pPr>
              <a:t>95</a:t>
            </a:fld>
            <a:endParaRPr lang="en-US" altLang="en-US" sz="2000" smtClean="0"/>
          </a:p>
        </p:txBody>
      </p:sp>
      <p:sp>
        <p:nvSpPr>
          <p:cNvPr id="203780" name="Rectangle 2"/>
          <p:cNvSpPr>
            <a:spLocks noGrp="1" noChangeArrowheads="1"/>
          </p:cNvSpPr>
          <p:nvPr>
            <p:ph type="body" idx="1"/>
          </p:nvPr>
        </p:nvSpPr>
        <p:spPr>
          <a:xfrm>
            <a:off x="228600" y="1447800"/>
            <a:ext cx="8686800" cy="4876800"/>
          </a:xfrm>
        </p:spPr>
        <p:txBody>
          <a:bodyPr/>
          <a:lstStyle/>
          <a:p>
            <a:pPr eaLnBrk="1" hangingPunct="1">
              <a:lnSpc>
                <a:spcPct val="90000"/>
              </a:lnSpc>
            </a:pPr>
            <a:r>
              <a:rPr lang="en-US" altLang="en-US" sz="2400" dirty="0" smtClean="0"/>
              <a:t>MDR TB is resistant to INH and RIF, and is more difficult to treat than drug-susceptible TB</a:t>
            </a:r>
          </a:p>
          <a:p>
            <a:pPr eaLnBrk="1" hangingPunct="1">
              <a:lnSpc>
                <a:spcPct val="90000"/>
              </a:lnSpc>
            </a:pPr>
            <a:endParaRPr lang="en-US" altLang="en-US" sz="2400" dirty="0" smtClean="0"/>
          </a:p>
          <a:p>
            <a:pPr eaLnBrk="1" hangingPunct="1">
              <a:lnSpc>
                <a:spcPct val="90000"/>
              </a:lnSpc>
            </a:pPr>
            <a:r>
              <a:rPr lang="en-US" altLang="en-US" sz="2400" dirty="0" smtClean="0"/>
              <a:t>Drugs that can be used are less effective and are more likely to cause adverse reactions</a:t>
            </a:r>
          </a:p>
          <a:p>
            <a:pPr eaLnBrk="1" hangingPunct="1">
              <a:lnSpc>
                <a:spcPct val="90000"/>
              </a:lnSpc>
            </a:pPr>
            <a:endParaRPr lang="en-US" altLang="en-US" sz="2400" dirty="0" smtClean="0"/>
          </a:p>
          <a:p>
            <a:pPr eaLnBrk="1" hangingPunct="1">
              <a:lnSpc>
                <a:spcPct val="90000"/>
              </a:lnSpc>
            </a:pPr>
            <a:r>
              <a:rPr lang="en-US" altLang="en-US" sz="2400" dirty="0" smtClean="0"/>
              <a:t>Treatment can last 18 to 24 months after culture conversion</a:t>
            </a:r>
          </a:p>
          <a:p>
            <a:pPr eaLnBrk="1" hangingPunct="1">
              <a:lnSpc>
                <a:spcPct val="90000"/>
              </a:lnSpc>
            </a:pPr>
            <a:endParaRPr lang="en-US" altLang="en-US" sz="2400" dirty="0" smtClean="0"/>
          </a:p>
          <a:p>
            <a:pPr eaLnBrk="1" hangingPunct="1">
              <a:lnSpc>
                <a:spcPct val="90000"/>
              </a:lnSpc>
            </a:pPr>
            <a:r>
              <a:rPr lang="en-US" altLang="en-US" sz="2400" dirty="0" smtClean="0"/>
              <a:t>As a last resort, some patients undergo surgery to remove part of the disease site</a:t>
            </a:r>
          </a:p>
          <a:p>
            <a:pPr eaLnBrk="1" hangingPunct="1">
              <a:lnSpc>
                <a:spcPct val="90000"/>
              </a:lnSpc>
            </a:pPr>
            <a:endParaRPr lang="en-US" altLang="en-US" sz="2400" dirty="0" smtClean="0"/>
          </a:p>
          <a:p>
            <a:pPr eaLnBrk="1" hangingPunct="1">
              <a:lnSpc>
                <a:spcPct val="90000"/>
              </a:lnSpc>
            </a:pPr>
            <a:r>
              <a:rPr lang="en-US" altLang="en-US" sz="2400" dirty="0" smtClean="0"/>
              <a:t>Expert consultation should be sought</a:t>
            </a:r>
          </a:p>
        </p:txBody>
      </p:sp>
      <p:sp>
        <p:nvSpPr>
          <p:cNvPr id="203781" name="Rectangle 3"/>
          <p:cNvSpPr>
            <a:spLocks noGrp="1" noChangeArrowheads="1"/>
          </p:cNvSpPr>
          <p:nvPr>
            <p:ph type="title"/>
          </p:nvPr>
        </p:nvSpPr>
        <p:spPr>
          <a:xfrm>
            <a:off x="0" y="152400"/>
            <a:ext cx="9144000" cy="1066800"/>
          </a:xfrm>
          <a:noFill/>
        </p:spPr>
        <p:txBody>
          <a:bodyPr/>
          <a:lstStyle/>
          <a:p>
            <a:pPr eaLnBrk="1" hangingPunct="1"/>
            <a:r>
              <a:rPr lang="en-US" altLang="en-US" smtClean="0"/>
              <a:t>Alternative Treatment Regimens (3)</a:t>
            </a:r>
            <a:br>
              <a:rPr lang="en-US" altLang="en-US" smtClean="0"/>
            </a:br>
            <a:r>
              <a:rPr lang="en-US" altLang="en-US" sz="3200" smtClean="0"/>
              <a:t>MDR TB</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0582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229A06A-72F0-4045-B41E-B65044D1927C}" type="slidenum">
              <a:rPr lang="en-US" altLang="en-US" sz="2000" smtClean="0"/>
              <a:pPr>
                <a:spcBef>
                  <a:spcPct val="0"/>
                </a:spcBef>
                <a:buClrTx/>
                <a:buFontTx/>
                <a:buNone/>
              </a:pPr>
              <a:t>96</a:t>
            </a:fld>
            <a:endParaRPr lang="en-US" altLang="en-US" sz="2000" smtClean="0"/>
          </a:p>
        </p:txBody>
      </p:sp>
      <p:sp>
        <p:nvSpPr>
          <p:cNvPr id="205828" name="Rectangle 2"/>
          <p:cNvSpPr>
            <a:spLocks noGrp="1" noChangeArrowheads="1"/>
          </p:cNvSpPr>
          <p:nvPr>
            <p:ph type="title"/>
          </p:nvPr>
        </p:nvSpPr>
        <p:spPr>
          <a:xfrm>
            <a:off x="0" y="152400"/>
            <a:ext cx="9144000" cy="1143000"/>
          </a:xfrm>
        </p:spPr>
        <p:txBody>
          <a:bodyPr/>
          <a:lstStyle/>
          <a:p>
            <a:pPr eaLnBrk="1" hangingPunct="1"/>
            <a:r>
              <a:rPr lang="en-US" altLang="en-US" smtClean="0"/>
              <a:t>Alternative Treatment Regimens (4)</a:t>
            </a:r>
            <a:br>
              <a:rPr lang="en-US" altLang="en-US" smtClean="0"/>
            </a:br>
            <a:r>
              <a:rPr lang="en-US" altLang="en-US" sz="3200" smtClean="0"/>
              <a:t>Extensively Drug-Resistant TB (XDR TB)</a:t>
            </a:r>
          </a:p>
        </p:txBody>
      </p:sp>
      <p:sp>
        <p:nvSpPr>
          <p:cNvPr id="205829" name="Rectangle 3"/>
          <p:cNvSpPr>
            <a:spLocks noGrp="1" noChangeArrowheads="1"/>
          </p:cNvSpPr>
          <p:nvPr>
            <p:ph type="body" idx="1"/>
          </p:nvPr>
        </p:nvSpPr>
        <p:spPr>
          <a:xfrm>
            <a:off x="0" y="1600200"/>
            <a:ext cx="9144000" cy="4525963"/>
          </a:xfrm>
        </p:spPr>
        <p:txBody>
          <a:bodyPr/>
          <a:lstStyle/>
          <a:p>
            <a:pPr eaLnBrk="1" hangingPunct="1"/>
            <a:r>
              <a:rPr lang="en-US" altLang="en-US" sz="2800" dirty="0" smtClean="0"/>
              <a:t>XDR TB is resistant to INH, RIF, plus any fluoroquinolone, and at least one injectable second-line drug (e.g., amikacin, kanamycin, or capreomycin)</a:t>
            </a:r>
          </a:p>
          <a:p>
            <a:pPr lvl="1" eaLnBrk="1" hangingPunct="1">
              <a:buFontTx/>
              <a:buChar char="-"/>
            </a:pPr>
            <a:endParaRPr lang="en-US" altLang="en-US" sz="1600" dirty="0" smtClean="0"/>
          </a:p>
          <a:p>
            <a:pPr eaLnBrk="1" hangingPunct="1"/>
            <a:r>
              <a:rPr lang="en-US" altLang="en-US" sz="2800" dirty="0" smtClean="0"/>
              <a:t>XDR TB patients have less effective treatment options</a:t>
            </a:r>
          </a:p>
          <a:p>
            <a:pPr eaLnBrk="1" hangingPunct="1"/>
            <a:endParaRPr lang="en-US" altLang="en-US" sz="1600" dirty="0" smtClean="0"/>
          </a:p>
          <a:p>
            <a:pPr eaLnBrk="1" hangingPunct="1"/>
            <a:r>
              <a:rPr lang="en-US" altLang="en-US" sz="2800" dirty="0" smtClean="0"/>
              <a:t>XDR TB is </a:t>
            </a:r>
            <a:r>
              <a:rPr lang="en-US" altLang="en-US" sz="2800" u="sng" dirty="0" smtClean="0"/>
              <a:t>very</a:t>
            </a:r>
            <a:r>
              <a:rPr lang="en-US" altLang="en-US" sz="2800" dirty="0" smtClean="0"/>
              <a:t> difficult to treat </a:t>
            </a:r>
          </a:p>
          <a:p>
            <a:pPr eaLnBrk="1" hangingPunct="1"/>
            <a:endParaRPr lang="en-US" altLang="en-US" sz="1600" dirty="0" smtClean="0"/>
          </a:p>
          <a:p>
            <a:pPr eaLnBrk="1" hangingPunct="1"/>
            <a:r>
              <a:rPr lang="en-US" altLang="en-US" sz="2800" dirty="0" smtClean="0"/>
              <a:t>Expert </a:t>
            </a:r>
            <a:r>
              <a:rPr lang="en-US" altLang="en-US" sz="2800" dirty="0"/>
              <a:t>consultation should be sought</a:t>
            </a:r>
          </a:p>
          <a:p>
            <a:pPr eaLnBrk="1" hangingPunct="1"/>
            <a:endParaRPr lang="en-US" altLang="en-US" sz="2800"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078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B73E2AD-41E0-4818-B65E-A12D0D9AA387}" type="slidenum">
              <a:rPr lang="en-US" altLang="en-US" sz="2000" smtClean="0"/>
              <a:pPr>
                <a:spcBef>
                  <a:spcPct val="0"/>
                </a:spcBef>
                <a:buClrTx/>
                <a:buFontTx/>
                <a:buNone/>
              </a:pPr>
              <a:t>97</a:t>
            </a:fld>
            <a:endParaRPr lang="en-US" altLang="en-US" sz="2000" smtClean="0"/>
          </a:p>
        </p:txBody>
      </p:sp>
      <p:sp>
        <p:nvSpPr>
          <p:cNvPr id="207876" name="Rectangle 2"/>
          <p:cNvSpPr>
            <a:spLocks noGrp="1" noChangeArrowheads="1"/>
          </p:cNvSpPr>
          <p:nvPr>
            <p:ph type="title"/>
          </p:nvPr>
        </p:nvSpPr>
        <p:spPr>
          <a:xfrm>
            <a:off x="0" y="152400"/>
            <a:ext cx="9144000" cy="1143000"/>
          </a:xfrm>
        </p:spPr>
        <p:txBody>
          <a:bodyPr/>
          <a:lstStyle/>
          <a:p>
            <a:pPr eaLnBrk="1" hangingPunct="1"/>
            <a:r>
              <a:rPr lang="en-US" altLang="en-US" dirty="0" smtClean="0"/>
              <a:t>Alternative Treatment Regimens (5)</a:t>
            </a:r>
            <a:br>
              <a:rPr lang="en-US" altLang="en-US" dirty="0" smtClean="0"/>
            </a:br>
            <a:r>
              <a:rPr lang="en-US" altLang="en-US" sz="3200" dirty="0" smtClean="0"/>
              <a:t>XDR TB</a:t>
            </a:r>
          </a:p>
        </p:txBody>
      </p:sp>
      <p:sp>
        <p:nvSpPr>
          <p:cNvPr id="207877" name="Rectangle 3"/>
          <p:cNvSpPr>
            <a:spLocks noGrp="1" noChangeArrowheads="1"/>
          </p:cNvSpPr>
          <p:nvPr>
            <p:ph type="body" idx="1"/>
          </p:nvPr>
        </p:nvSpPr>
        <p:spPr>
          <a:xfrm>
            <a:off x="457200" y="1600200"/>
            <a:ext cx="8458200" cy="4525963"/>
          </a:xfrm>
        </p:spPr>
        <p:txBody>
          <a:bodyPr/>
          <a:lstStyle/>
          <a:p>
            <a:pPr eaLnBrk="1" hangingPunct="1"/>
            <a:r>
              <a:rPr lang="en-US" altLang="en-US" sz="2800" dirty="0" smtClean="0"/>
              <a:t>Successful outcomes for the patient depend greatly on:</a:t>
            </a:r>
          </a:p>
          <a:p>
            <a:pPr eaLnBrk="1" hangingPunct="1"/>
            <a:endParaRPr lang="en-US" altLang="en-US" sz="2800" dirty="0" smtClean="0"/>
          </a:p>
          <a:p>
            <a:pPr lvl="1" eaLnBrk="1" hangingPunct="1"/>
            <a:r>
              <a:rPr lang="en-US" altLang="en-US" dirty="0" smtClean="0"/>
              <a:t>Extent of drug resistance</a:t>
            </a:r>
          </a:p>
          <a:p>
            <a:pPr lvl="1" eaLnBrk="1" hangingPunct="1"/>
            <a:endParaRPr lang="en-US" altLang="en-US" dirty="0" smtClean="0"/>
          </a:p>
          <a:p>
            <a:pPr lvl="1" eaLnBrk="1" hangingPunct="1"/>
            <a:r>
              <a:rPr lang="en-US" altLang="en-US" dirty="0" smtClean="0"/>
              <a:t>Severity of disease</a:t>
            </a:r>
          </a:p>
          <a:p>
            <a:pPr lvl="1" eaLnBrk="1" hangingPunct="1"/>
            <a:endParaRPr lang="en-US" altLang="en-US" dirty="0" smtClean="0"/>
          </a:p>
          <a:p>
            <a:pPr lvl="1" eaLnBrk="1" hangingPunct="1"/>
            <a:r>
              <a:rPr lang="en-US" altLang="en-US" dirty="0" smtClean="0"/>
              <a:t>Whether the patient’s immune system is compromised</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0992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765B6C9-538D-48DF-A39F-4AE2F1E2DA5F}" type="slidenum">
              <a:rPr lang="en-US" altLang="en-US" sz="2000" smtClean="0"/>
              <a:pPr>
                <a:spcBef>
                  <a:spcPct val="0"/>
                </a:spcBef>
                <a:buClrTx/>
                <a:buFontTx/>
                <a:buNone/>
              </a:pPr>
              <a:t>98</a:t>
            </a:fld>
            <a:endParaRPr lang="en-US" altLang="en-US" sz="2000" smtClean="0"/>
          </a:p>
        </p:txBody>
      </p:sp>
      <p:sp>
        <p:nvSpPr>
          <p:cNvPr id="209924" name="Rectangle 2"/>
          <p:cNvSpPr>
            <a:spLocks noGrp="1" noChangeArrowheads="1"/>
          </p:cNvSpPr>
          <p:nvPr>
            <p:ph type="title"/>
          </p:nvPr>
        </p:nvSpPr>
        <p:spPr>
          <a:xfrm>
            <a:off x="427038" y="0"/>
            <a:ext cx="8229600" cy="1295400"/>
          </a:xfrm>
        </p:spPr>
        <p:txBody>
          <a:bodyPr/>
          <a:lstStyle/>
          <a:p>
            <a:pPr eaLnBrk="1" hangingPunct="1"/>
            <a:r>
              <a:rPr lang="en-US" altLang="en-US" smtClean="0"/>
              <a:t>Special Considerations </a:t>
            </a:r>
            <a:br>
              <a:rPr lang="en-US" altLang="en-US" smtClean="0"/>
            </a:br>
            <a:r>
              <a:rPr lang="en-US" altLang="en-US" smtClean="0"/>
              <a:t>Study Question 4.18</a:t>
            </a:r>
          </a:p>
        </p:txBody>
      </p:sp>
      <p:sp>
        <p:nvSpPr>
          <p:cNvPr id="286723" name="Rectangle 3"/>
          <p:cNvSpPr>
            <a:spLocks noGrp="1" noChangeArrowheads="1"/>
          </p:cNvSpPr>
          <p:nvPr>
            <p:ph type="body" idx="1"/>
          </p:nvPr>
        </p:nvSpPr>
        <p:spPr>
          <a:xfrm>
            <a:off x="228600" y="1371599"/>
            <a:ext cx="8610600" cy="5000625"/>
          </a:xfrm>
        </p:spPr>
        <p:txBody>
          <a:bodyPr/>
          <a:lstStyle/>
          <a:p>
            <a:pPr marL="914400" indent="-914400" eaLnBrk="1" hangingPunct="1">
              <a:lnSpc>
                <a:spcPct val="80000"/>
              </a:lnSpc>
              <a:buFontTx/>
              <a:buNone/>
            </a:pPr>
            <a:r>
              <a:rPr lang="en-US" altLang="en-US" sz="2400" dirty="0" smtClean="0"/>
              <a:t>    </a:t>
            </a:r>
            <a:r>
              <a:rPr lang="en-US" altLang="en-US" sz="2800" dirty="0" smtClean="0"/>
              <a:t>What treatment regimen should be used for</a:t>
            </a:r>
          </a:p>
          <a:p>
            <a:pPr marL="914400" indent="-914400" eaLnBrk="1" hangingPunct="1">
              <a:lnSpc>
                <a:spcPct val="80000"/>
              </a:lnSpc>
              <a:buFontTx/>
              <a:buNone/>
            </a:pPr>
            <a:r>
              <a:rPr lang="en-US" altLang="en-US" sz="2800" dirty="0" smtClean="0"/>
              <a:t>    HIV-infected TB patients?</a:t>
            </a:r>
            <a:endParaRPr lang="en-US" altLang="en-US" sz="1800" i="1" dirty="0" smtClean="0"/>
          </a:p>
          <a:p>
            <a:pPr marL="914400" indent="-914400" eaLnBrk="1" hangingPunct="1">
              <a:lnSpc>
                <a:spcPct val="80000"/>
              </a:lnSpc>
              <a:buFontTx/>
              <a:buNone/>
            </a:pPr>
            <a:endParaRPr lang="en-US" altLang="en-US" sz="1800" i="1" dirty="0" smtClean="0"/>
          </a:p>
          <a:p>
            <a:pPr marL="685800" lvl="1" indent="-228600" eaLnBrk="1" hangingPunct="1">
              <a:lnSpc>
                <a:spcPct val="80000"/>
              </a:lnSpc>
              <a:buFontTx/>
              <a:buChar char="•"/>
            </a:pPr>
            <a:r>
              <a:rPr lang="en-US" sz="2200" dirty="0" smtClean="0">
                <a:solidFill>
                  <a:srgbClr val="532B64"/>
                </a:solidFill>
              </a:rPr>
              <a:t>6-month daily regimen consisting of an </a:t>
            </a:r>
            <a:r>
              <a:rPr lang="en-US" sz="2200" dirty="0">
                <a:solidFill>
                  <a:srgbClr val="532B64"/>
                </a:solidFill>
              </a:rPr>
              <a:t>intensive phase of INH, RIF, PZA, and EMB for 2 </a:t>
            </a:r>
            <a:r>
              <a:rPr lang="en-US" sz="2200" dirty="0" smtClean="0">
                <a:solidFill>
                  <a:srgbClr val="532B64"/>
                </a:solidFill>
              </a:rPr>
              <a:t>months followed by a </a:t>
            </a:r>
            <a:r>
              <a:rPr lang="en-US" sz="2200" dirty="0">
                <a:solidFill>
                  <a:srgbClr val="532B64"/>
                </a:solidFill>
              </a:rPr>
              <a:t>continuation phase of INH and RIF for 4 months</a:t>
            </a:r>
          </a:p>
          <a:p>
            <a:pPr marL="1562100" lvl="1" indent="-533400" eaLnBrk="1" hangingPunct="1">
              <a:lnSpc>
                <a:spcPct val="80000"/>
              </a:lnSpc>
              <a:buFontTx/>
              <a:buChar char="•"/>
            </a:pPr>
            <a:endParaRPr lang="en-US" altLang="en-US" sz="1600" dirty="0" smtClean="0">
              <a:solidFill>
                <a:srgbClr val="532B64"/>
              </a:solidFill>
            </a:endParaRPr>
          </a:p>
          <a:p>
            <a:pPr marL="685800" lvl="1" indent="-228600" eaLnBrk="1" hangingPunct="1">
              <a:lnSpc>
                <a:spcPct val="80000"/>
              </a:lnSpc>
              <a:buFontTx/>
              <a:buChar char="•"/>
            </a:pPr>
            <a:r>
              <a:rPr lang="en-US" sz="2200" dirty="0">
                <a:solidFill>
                  <a:srgbClr val="532B64"/>
                </a:solidFill>
              </a:rPr>
              <a:t>ART should ideally be </a:t>
            </a:r>
            <a:r>
              <a:rPr lang="en-US" sz="2200" dirty="0" smtClean="0">
                <a:solidFill>
                  <a:srgbClr val="532B64"/>
                </a:solidFill>
              </a:rPr>
              <a:t>initiated </a:t>
            </a:r>
          </a:p>
          <a:p>
            <a:pPr marL="1085850" lvl="2" eaLnBrk="1" hangingPunct="1">
              <a:lnSpc>
                <a:spcPct val="80000"/>
              </a:lnSpc>
            </a:pPr>
            <a:r>
              <a:rPr lang="en-US" sz="2200" dirty="0" smtClean="0">
                <a:solidFill>
                  <a:srgbClr val="532B64"/>
                </a:solidFill>
              </a:rPr>
              <a:t>Within 2 </a:t>
            </a:r>
            <a:r>
              <a:rPr lang="en-US" sz="2200" dirty="0">
                <a:solidFill>
                  <a:srgbClr val="532B64"/>
                </a:solidFill>
              </a:rPr>
              <a:t>weeks of starting TB treatment for patients with CD4 cell counts &lt;</a:t>
            </a:r>
            <a:r>
              <a:rPr lang="en-US" sz="2200" dirty="0" smtClean="0">
                <a:solidFill>
                  <a:srgbClr val="532B64"/>
                </a:solidFill>
              </a:rPr>
              <a:t>50/mm</a:t>
            </a:r>
            <a:r>
              <a:rPr lang="en-US" sz="2200" baseline="30000" dirty="0" smtClean="0">
                <a:solidFill>
                  <a:srgbClr val="532B64"/>
                </a:solidFill>
              </a:rPr>
              <a:t>3</a:t>
            </a:r>
          </a:p>
          <a:p>
            <a:pPr marL="1085850" lvl="2" eaLnBrk="1" hangingPunct="1">
              <a:lnSpc>
                <a:spcPct val="80000"/>
              </a:lnSpc>
            </a:pPr>
            <a:r>
              <a:rPr lang="en-US" sz="2200" dirty="0" smtClean="0">
                <a:solidFill>
                  <a:srgbClr val="532B64"/>
                </a:solidFill>
              </a:rPr>
              <a:t>By 8 </a:t>
            </a:r>
            <a:r>
              <a:rPr lang="en-US" sz="2200" dirty="0">
                <a:solidFill>
                  <a:srgbClr val="532B64"/>
                </a:solidFill>
              </a:rPr>
              <a:t>to 12 weeks of starting TB treatment for patients with </a:t>
            </a:r>
            <a:r>
              <a:rPr lang="en-US" sz="2200" dirty="0" smtClean="0">
                <a:solidFill>
                  <a:srgbClr val="532B64"/>
                </a:solidFill>
              </a:rPr>
              <a:t>CD4 cell counts </a:t>
            </a:r>
            <a:r>
              <a:rPr lang="en-US" sz="2200" u="sng" dirty="0">
                <a:solidFill>
                  <a:srgbClr val="532B64"/>
                </a:solidFill>
              </a:rPr>
              <a:t>&gt;</a:t>
            </a:r>
            <a:r>
              <a:rPr lang="en-US" sz="2200" dirty="0">
                <a:solidFill>
                  <a:srgbClr val="532B64"/>
                </a:solidFill>
              </a:rPr>
              <a:t>50/mm</a:t>
            </a:r>
            <a:r>
              <a:rPr lang="en-US" sz="2200" baseline="30000" dirty="0">
                <a:solidFill>
                  <a:srgbClr val="532B64"/>
                </a:solidFill>
              </a:rPr>
              <a:t>3</a:t>
            </a:r>
          </a:p>
          <a:p>
            <a:pPr eaLnBrk="1" hangingPunct="1">
              <a:lnSpc>
                <a:spcPct val="80000"/>
              </a:lnSpc>
              <a:buFont typeface="Wingdings" panose="05000000000000000000" pitchFamily="2" charset="2"/>
              <a:buChar char="§"/>
            </a:pPr>
            <a:endParaRPr lang="en-US" sz="1600" dirty="0">
              <a:solidFill>
                <a:srgbClr val="532B64"/>
              </a:solidFill>
            </a:endParaRPr>
          </a:p>
          <a:p>
            <a:pPr marL="685800" lvl="1" indent="-228600" eaLnBrk="1" hangingPunct="1">
              <a:lnSpc>
                <a:spcPct val="80000"/>
              </a:lnSpc>
              <a:buFontTx/>
              <a:buChar char="•"/>
            </a:pPr>
            <a:r>
              <a:rPr lang="en-US" sz="2200" dirty="0">
                <a:solidFill>
                  <a:srgbClr val="532B64"/>
                </a:solidFill>
              </a:rPr>
              <a:t>For patients with TB meningitis or TB involving the central nervous system, ART should </a:t>
            </a:r>
            <a:r>
              <a:rPr lang="en-US" sz="2200" u="sng" dirty="0">
                <a:solidFill>
                  <a:srgbClr val="532B64"/>
                </a:solidFill>
              </a:rPr>
              <a:t>NOT</a:t>
            </a:r>
            <a:r>
              <a:rPr lang="en-US" sz="2200" dirty="0">
                <a:solidFill>
                  <a:srgbClr val="532B64"/>
                </a:solidFill>
              </a:rPr>
              <a:t> be initiated during the first 8 weeks of TB treatment </a:t>
            </a:r>
            <a:endParaRPr lang="en-US" altLang="en-US" sz="2200" dirty="0">
              <a:solidFill>
                <a:srgbClr val="532B64"/>
              </a:solidFill>
            </a:endParaRPr>
          </a:p>
        </p:txBody>
      </p:sp>
      <p:sp>
        <p:nvSpPr>
          <p:cNvPr id="209926" name="Rectangle 5"/>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2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2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r>
              <a:rPr lang="en-US" altLang="en-US" sz="1400" smtClean="0"/>
              <a:t>Module 4 – Treatment of Latent Tuberculosis Infection and Tuberculosis Disease</a:t>
            </a:r>
          </a:p>
        </p:txBody>
      </p:sp>
      <p:sp>
        <p:nvSpPr>
          <p:cNvPr id="2119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3C3C030-176D-4545-8FD1-ED2025893C7A}" type="slidenum">
              <a:rPr lang="en-US" altLang="en-US" sz="2000" smtClean="0"/>
              <a:pPr>
                <a:spcBef>
                  <a:spcPct val="0"/>
                </a:spcBef>
                <a:buClrTx/>
                <a:buFontTx/>
                <a:buNone/>
              </a:pPr>
              <a:t>99</a:t>
            </a:fld>
            <a:endParaRPr lang="en-US" altLang="en-US" sz="2000" smtClean="0"/>
          </a:p>
        </p:txBody>
      </p:sp>
      <p:sp>
        <p:nvSpPr>
          <p:cNvPr id="211972" name="Rectangle 2"/>
          <p:cNvSpPr>
            <a:spLocks noGrp="1" noChangeArrowheads="1"/>
          </p:cNvSpPr>
          <p:nvPr>
            <p:ph type="title"/>
          </p:nvPr>
        </p:nvSpPr>
        <p:spPr>
          <a:xfrm>
            <a:off x="427038" y="76200"/>
            <a:ext cx="8229600" cy="1219200"/>
          </a:xfrm>
        </p:spPr>
        <p:txBody>
          <a:bodyPr/>
          <a:lstStyle/>
          <a:p>
            <a:pPr eaLnBrk="1" hangingPunct="1"/>
            <a:r>
              <a:rPr lang="en-US" altLang="en-US" smtClean="0"/>
              <a:t>Special Considerations </a:t>
            </a:r>
            <a:br>
              <a:rPr lang="en-US" altLang="en-US" smtClean="0"/>
            </a:br>
            <a:r>
              <a:rPr lang="en-US" altLang="en-US" smtClean="0"/>
              <a:t>Study Question 4.19</a:t>
            </a:r>
          </a:p>
        </p:txBody>
      </p:sp>
      <p:sp>
        <p:nvSpPr>
          <p:cNvPr id="288771" name="Rectangle 3"/>
          <p:cNvSpPr>
            <a:spLocks noGrp="1" noChangeArrowheads="1"/>
          </p:cNvSpPr>
          <p:nvPr>
            <p:ph type="body" idx="1"/>
          </p:nvPr>
        </p:nvSpPr>
        <p:spPr>
          <a:xfrm>
            <a:off x="0" y="1295400"/>
            <a:ext cx="9144000" cy="5562600"/>
          </a:xfrm>
        </p:spPr>
        <p:txBody>
          <a:bodyPr/>
          <a:lstStyle/>
          <a:p>
            <a:pPr marL="627063" indent="-627063" eaLnBrk="1" hangingPunct="1">
              <a:lnSpc>
                <a:spcPct val="80000"/>
              </a:lnSpc>
              <a:buFontTx/>
              <a:buNone/>
              <a:tabLst>
                <a:tab pos="627063" algn="l"/>
              </a:tabLst>
            </a:pPr>
            <a:r>
              <a:rPr lang="en-US" altLang="en-US" sz="2400" dirty="0" smtClean="0"/>
              <a:t>    In what situations should treatment for TB disease last</a:t>
            </a:r>
          </a:p>
          <a:p>
            <a:pPr marL="627063" indent="-627063" eaLnBrk="1" hangingPunct="1">
              <a:lnSpc>
                <a:spcPct val="80000"/>
              </a:lnSpc>
              <a:buFontTx/>
              <a:buNone/>
              <a:tabLst>
                <a:tab pos="627063" algn="l"/>
              </a:tabLst>
            </a:pPr>
            <a:r>
              <a:rPr lang="en-US" altLang="en-US" sz="2400" dirty="0"/>
              <a:t> </a:t>
            </a:r>
            <a:r>
              <a:rPr lang="en-US" altLang="en-US" sz="2400" dirty="0" smtClean="0"/>
              <a:t>   longer than the usual course of treatment?</a:t>
            </a:r>
          </a:p>
          <a:p>
            <a:pPr marL="627063" indent="-627063" eaLnBrk="1" hangingPunct="1">
              <a:lnSpc>
                <a:spcPct val="80000"/>
              </a:lnSpc>
              <a:buFontTx/>
              <a:buNone/>
              <a:tabLst>
                <a:tab pos="627063" algn="l"/>
              </a:tabLst>
            </a:pPr>
            <a:endParaRPr lang="en-US" altLang="en-US" sz="800" dirty="0" smtClean="0"/>
          </a:p>
          <a:p>
            <a:pPr marL="685800" lvl="1" indent="-228600" eaLnBrk="1" hangingPunct="1">
              <a:lnSpc>
                <a:spcPct val="80000"/>
              </a:lnSpc>
              <a:buFontTx/>
              <a:buChar char="•"/>
              <a:tabLst>
                <a:tab pos="627063" algn="l"/>
              </a:tabLst>
            </a:pPr>
            <a:r>
              <a:rPr lang="en-US" altLang="en-US" sz="2000" dirty="0" smtClean="0">
                <a:solidFill>
                  <a:srgbClr val="532B64"/>
                </a:solidFill>
              </a:rPr>
              <a:t>HIV-infected TB patients need a minimum of 6 months of treatment. If an HIV-infected patient is </a:t>
            </a:r>
            <a:r>
              <a:rPr lang="en-US" sz="2000" dirty="0" smtClean="0">
                <a:solidFill>
                  <a:srgbClr val="532B64"/>
                </a:solidFill>
              </a:rPr>
              <a:t>NOT </a:t>
            </a:r>
            <a:r>
              <a:rPr lang="en-US" sz="2000" dirty="0">
                <a:solidFill>
                  <a:srgbClr val="532B64"/>
                </a:solidFill>
              </a:rPr>
              <a:t>receiving ART during TB treatment, it is recommended to prolong </a:t>
            </a:r>
            <a:r>
              <a:rPr lang="en-US" sz="2000" dirty="0" smtClean="0">
                <a:solidFill>
                  <a:srgbClr val="532B64"/>
                </a:solidFill>
              </a:rPr>
              <a:t>treatment </a:t>
            </a:r>
            <a:r>
              <a:rPr lang="en-US" sz="2000" dirty="0">
                <a:solidFill>
                  <a:srgbClr val="532B64"/>
                </a:solidFill>
              </a:rPr>
              <a:t>to 9 </a:t>
            </a:r>
            <a:r>
              <a:rPr lang="en-US" sz="2000" dirty="0" smtClean="0">
                <a:solidFill>
                  <a:srgbClr val="532B64"/>
                </a:solidFill>
              </a:rPr>
              <a:t>months. </a:t>
            </a:r>
            <a:endParaRPr lang="en-US" altLang="en-US" sz="2000" dirty="0" smtClean="0">
              <a:solidFill>
                <a:srgbClr val="532B64"/>
              </a:solidFill>
            </a:endParaRPr>
          </a:p>
          <a:p>
            <a:pPr marL="685800" lvl="1" indent="-228600" eaLnBrk="1" hangingPunct="1">
              <a:lnSpc>
                <a:spcPct val="80000"/>
              </a:lnSpc>
              <a:buFontTx/>
              <a:buChar char="•"/>
              <a:tabLst>
                <a:tab pos="627063" algn="l"/>
              </a:tabLst>
            </a:pPr>
            <a:endParaRPr lang="en-US" altLang="en-US" sz="1400" dirty="0" smtClean="0">
              <a:solidFill>
                <a:srgbClr val="532B64"/>
              </a:solidFill>
            </a:endParaRPr>
          </a:p>
          <a:p>
            <a:pPr marL="685800" lvl="1" indent="-228600" eaLnBrk="1" hangingPunct="1">
              <a:lnSpc>
                <a:spcPct val="80000"/>
              </a:lnSpc>
              <a:buFontTx/>
              <a:buChar char="•"/>
              <a:tabLst>
                <a:tab pos="627063" algn="l"/>
              </a:tabLst>
            </a:pPr>
            <a:r>
              <a:rPr lang="en-US" altLang="en-US" sz="2000" dirty="0" smtClean="0">
                <a:solidFill>
                  <a:srgbClr val="532B64"/>
                </a:solidFill>
              </a:rPr>
              <a:t>Pregnant women with TB disease should receive at least 9 months of treatment</a:t>
            </a:r>
          </a:p>
          <a:p>
            <a:pPr marL="685800" lvl="1" indent="-228600" eaLnBrk="1" hangingPunct="1">
              <a:lnSpc>
                <a:spcPct val="80000"/>
              </a:lnSpc>
              <a:buFontTx/>
              <a:buChar char="•"/>
              <a:tabLst>
                <a:tab pos="627063" algn="l"/>
              </a:tabLst>
            </a:pPr>
            <a:endParaRPr lang="en-US" altLang="en-US" sz="1400" dirty="0" smtClean="0">
              <a:solidFill>
                <a:srgbClr val="532B64"/>
              </a:solidFill>
            </a:endParaRPr>
          </a:p>
          <a:p>
            <a:pPr marL="685800" lvl="1" indent="-228600" eaLnBrk="1" hangingPunct="1">
              <a:lnSpc>
                <a:spcPct val="80000"/>
              </a:lnSpc>
              <a:buFontTx/>
              <a:buChar char="•"/>
              <a:tabLst>
                <a:tab pos="627063" algn="l"/>
              </a:tabLst>
            </a:pPr>
            <a:r>
              <a:rPr lang="en-US" altLang="en-US" sz="2000" dirty="0">
                <a:solidFill>
                  <a:srgbClr val="532B64"/>
                </a:solidFill>
              </a:rPr>
              <a:t>Persons with TB </a:t>
            </a:r>
            <a:r>
              <a:rPr lang="en-US" altLang="en-US" sz="2000" dirty="0" smtClean="0">
                <a:solidFill>
                  <a:srgbClr val="532B64"/>
                </a:solidFill>
              </a:rPr>
              <a:t>disease of </a:t>
            </a:r>
            <a:r>
              <a:rPr lang="en-US" altLang="en-US" sz="2000" dirty="0">
                <a:solidFill>
                  <a:srgbClr val="532B64"/>
                </a:solidFill>
              </a:rPr>
              <a:t>the meninges or central nervous system should receive a 9 to 12-month regimen</a:t>
            </a:r>
          </a:p>
          <a:p>
            <a:pPr marL="685800" lvl="1" indent="-228600" eaLnBrk="1" hangingPunct="1">
              <a:lnSpc>
                <a:spcPct val="80000"/>
              </a:lnSpc>
              <a:buFontTx/>
              <a:buChar char="•"/>
              <a:tabLst>
                <a:tab pos="627063" algn="l"/>
              </a:tabLst>
            </a:pPr>
            <a:endParaRPr lang="en-US" altLang="en-US" sz="1400" dirty="0" smtClean="0">
              <a:solidFill>
                <a:srgbClr val="532B64"/>
              </a:solidFill>
            </a:endParaRPr>
          </a:p>
          <a:p>
            <a:pPr marL="685800" lvl="1" indent="-228600" eaLnBrk="1" hangingPunct="1">
              <a:lnSpc>
                <a:spcPct val="80000"/>
              </a:lnSpc>
              <a:buFontTx/>
              <a:buChar char="•"/>
              <a:tabLst>
                <a:tab pos="627063" algn="l"/>
              </a:tabLst>
            </a:pPr>
            <a:r>
              <a:rPr lang="en-US" altLang="en-US" sz="2000" dirty="0" smtClean="0">
                <a:solidFill>
                  <a:srgbClr val="532B64"/>
                </a:solidFill>
              </a:rPr>
              <a:t>Persons </a:t>
            </a:r>
            <a:r>
              <a:rPr lang="en-US" altLang="en-US" sz="2000" dirty="0">
                <a:solidFill>
                  <a:srgbClr val="532B64"/>
                </a:solidFill>
              </a:rPr>
              <a:t>with bone or joint TB </a:t>
            </a:r>
            <a:r>
              <a:rPr lang="en-US" altLang="en-US" sz="2000" dirty="0" smtClean="0">
                <a:solidFill>
                  <a:srgbClr val="532B64"/>
                </a:solidFill>
              </a:rPr>
              <a:t>disease should </a:t>
            </a:r>
            <a:r>
              <a:rPr lang="en-US" altLang="en-US" sz="2000" dirty="0">
                <a:solidFill>
                  <a:srgbClr val="532B64"/>
                </a:solidFill>
              </a:rPr>
              <a:t>receive a 6 to 9-month </a:t>
            </a:r>
            <a:r>
              <a:rPr lang="en-US" altLang="en-US" sz="2000" dirty="0" smtClean="0">
                <a:solidFill>
                  <a:srgbClr val="532B64"/>
                </a:solidFill>
              </a:rPr>
              <a:t>regimen</a:t>
            </a:r>
          </a:p>
          <a:p>
            <a:pPr marL="685800" lvl="1" indent="-228600" eaLnBrk="1" hangingPunct="1">
              <a:lnSpc>
                <a:spcPct val="80000"/>
              </a:lnSpc>
              <a:buFontTx/>
              <a:buChar char="•"/>
              <a:tabLst>
                <a:tab pos="627063" algn="l"/>
              </a:tabLst>
            </a:pPr>
            <a:endParaRPr lang="en-US" altLang="en-US" sz="1400" dirty="0" smtClean="0">
              <a:solidFill>
                <a:srgbClr val="532B64"/>
              </a:solidFill>
            </a:endParaRPr>
          </a:p>
          <a:p>
            <a:pPr marL="685800" lvl="1" indent="-228600" eaLnBrk="1" hangingPunct="1">
              <a:lnSpc>
                <a:spcPct val="80000"/>
              </a:lnSpc>
              <a:buFontTx/>
              <a:buChar char="•"/>
              <a:tabLst>
                <a:tab pos="627063" algn="l"/>
              </a:tabLst>
            </a:pPr>
            <a:r>
              <a:rPr lang="en-US" altLang="en-US" sz="2000" dirty="0" smtClean="0">
                <a:solidFill>
                  <a:srgbClr val="532B64"/>
                </a:solidFill>
              </a:rPr>
              <a:t>Extending </a:t>
            </a:r>
            <a:r>
              <a:rPr lang="en-US" altLang="en-US" sz="2000" dirty="0">
                <a:solidFill>
                  <a:srgbClr val="532B64"/>
                </a:solidFill>
              </a:rPr>
              <a:t>treatment should be considered for patients with </a:t>
            </a:r>
            <a:r>
              <a:rPr lang="en-US" altLang="en-US" sz="2000" dirty="0" smtClean="0">
                <a:solidFill>
                  <a:srgbClr val="532B64"/>
                </a:solidFill>
              </a:rPr>
              <a:t>TB disease </a:t>
            </a:r>
            <a:r>
              <a:rPr lang="en-US" altLang="en-US" sz="2000" dirty="0">
                <a:solidFill>
                  <a:srgbClr val="532B64"/>
                </a:solidFill>
              </a:rPr>
              <a:t>in any site that is slow to </a:t>
            </a:r>
            <a:r>
              <a:rPr lang="en-US" altLang="en-US" sz="2000" dirty="0" smtClean="0">
                <a:solidFill>
                  <a:srgbClr val="532B64"/>
                </a:solidFill>
              </a:rPr>
              <a:t>respond</a:t>
            </a:r>
          </a:p>
          <a:p>
            <a:pPr marL="685800" lvl="1" indent="-228600" eaLnBrk="1" hangingPunct="1">
              <a:lnSpc>
                <a:spcPct val="80000"/>
              </a:lnSpc>
              <a:buFontTx/>
              <a:buChar char="•"/>
              <a:tabLst>
                <a:tab pos="627063" algn="l"/>
              </a:tabLst>
            </a:pPr>
            <a:endParaRPr lang="en-US" altLang="en-US" sz="1400" dirty="0" smtClean="0">
              <a:solidFill>
                <a:srgbClr val="532B64"/>
              </a:solidFill>
            </a:endParaRPr>
          </a:p>
          <a:p>
            <a:pPr marL="685800" lvl="1" indent="-228600" eaLnBrk="1" hangingPunct="1">
              <a:lnSpc>
                <a:spcPct val="80000"/>
              </a:lnSpc>
              <a:buFontTx/>
              <a:buChar char="•"/>
              <a:tabLst>
                <a:tab pos="627063" algn="l"/>
              </a:tabLst>
            </a:pPr>
            <a:r>
              <a:rPr lang="en-US" altLang="en-US" sz="2000" dirty="0" smtClean="0">
                <a:solidFill>
                  <a:srgbClr val="532B64"/>
                </a:solidFill>
              </a:rPr>
              <a:t>Treatment </a:t>
            </a:r>
            <a:r>
              <a:rPr lang="en-US" altLang="en-US" sz="2000" dirty="0">
                <a:solidFill>
                  <a:srgbClr val="532B64"/>
                </a:solidFill>
              </a:rPr>
              <a:t>for MDR TB </a:t>
            </a:r>
            <a:r>
              <a:rPr lang="en-US" altLang="en-US" sz="2000" dirty="0" smtClean="0">
                <a:solidFill>
                  <a:srgbClr val="532B64"/>
                </a:solidFill>
              </a:rPr>
              <a:t>disease can </a:t>
            </a:r>
            <a:r>
              <a:rPr lang="en-US" altLang="en-US" sz="2000" dirty="0">
                <a:solidFill>
                  <a:srgbClr val="532B64"/>
                </a:solidFill>
              </a:rPr>
              <a:t>last </a:t>
            </a:r>
            <a:r>
              <a:rPr lang="en-US" altLang="en-US" sz="2000" dirty="0" smtClean="0">
                <a:solidFill>
                  <a:srgbClr val="532B64"/>
                </a:solidFill>
              </a:rPr>
              <a:t>18 to 24 months</a:t>
            </a:r>
          </a:p>
        </p:txBody>
      </p:sp>
      <p:sp>
        <p:nvSpPr>
          <p:cNvPr id="211974" name="Rectangle 5"/>
          <p:cNvSpPr>
            <a:spLocks noChangeArrowheads="1"/>
          </p:cNvSpPr>
          <p:nvPr/>
        </p:nvSpPr>
        <p:spPr bwMode="auto">
          <a:xfrm>
            <a:off x="381000" y="76200"/>
            <a:ext cx="8305800" cy="1143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7030A0"/>
              </a:buClr>
              <a:buChar char="•"/>
              <a:defRPr sz="3200" b="1">
                <a:solidFill>
                  <a:schemeClr val="tx1"/>
                </a:solidFill>
                <a:latin typeface="Arial" panose="020B0604020202020204" pitchFamily="34" charset="0"/>
              </a:defRPr>
            </a:lvl1pPr>
            <a:lvl2pPr marL="742950" indent="-285750">
              <a:spcBef>
                <a:spcPct val="20000"/>
              </a:spcBef>
              <a:buClr>
                <a:srgbClr val="7030A0"/>
              </a:buClr>
              <a:buChar char="–"/>
              <a:defRPr sz="2800" b="1">
                <a:solidFill>
                  <a:schemeClr val="tx1"/>
                </a:solidFill>
                <a:latin typeface="Arial" panose="020B0604020202020204" pitchFamily="34" charset="0"/>
              </a:defRPr>
            </a:lvl2pPr>
            <a:lvl3pPr marL="1143000" indent="-228600">
              <a:spcBef>
                <a:spcPct val="20000"/>
              </a:spcBef>
              <a:buClr>
                <a:srgbClr val="7030A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8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87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877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8771">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8771">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8771">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8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rgbClr val="009999"/>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rgbClr val="009999"/>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16634</TotalTime>
  <Words>8932</Words>
  <Application>Microsoft Office PowerPoint</Application>
  <PresentationFormat>On-screen Show (4:3)</PresentationFormat>
  <Paragraphs>2370</Paragraphs>
  <Slides>150</Slides>
  <Notes>150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150</vt:i4>
      </vt:variant>
    </vt:vector>
  </HeadingPairs>
  <TitlesOfParts>
    <vt:vector size="155" baseType="lpstr">
      <vt:lpstr>Arial</vt:lpstr>
      <vt:lpstr>Arial Black</vt:lpstr>
      <vt:lpstr>Times New Roman</vt:lpstr>
      <vt:lpstr>Wingdings</vt:lpstr>
      <vt:lpstr>Default Design</vt:lpstr>
      <vt:lpstr>PowerPoint Presentation</vt:lpstr>
      <vt:lpstr>Module 4: Objectives</vt:lpstr>
      <vt:lpstr>Module 4: Overview</vt:lpstr>
      <vt:lpstr>Module 4:  Overview (cont.)</vt:lpstr>
      <vt:lpstr>Treatment of Latent TB Infection (LTBI)</vt:lpstr>
      <vt:lpstr>Treatment of LTBI (1)</vt:lpstr>
      <vt:lpstr>Treatment of LTBI (2)</vt:lpstr>
      <vt:lpstr>High Priority for LTBI Treatment (1)</vt:lpstr>
      <vt:lpstr>High Priority for LTBI Treatment (2)</vt:lpstr>
      <vt:lpstr>High Priority for LTBI Treatment (3)</vt:lpstr>
      <vt:lpstr>Low Priority for LTBI Treatment</vt:lpstr>
      <vt:lpstr>Treatment of Latent TB Infection (LTBI)  Patient Medical Evaluation</vt:lpstr>
      <vt:lpstr>Patient Medical Evaluation (1)</vt:lpstr>
      <vt:lpstr>PowerPoint Presentation</vt:lpstr>
      <vt:lpstr>Patient Medical Evaluation (3)</vt:lpstr>
      <vt:lpstr>Patient Medical Evaluation (4)</vt:lpstr>
      <vt:lpstr>Patient Medical Evaluation (5)</vt:lpstr>
      <vt:lpstr>PowerPoint Presentation</vt:lpstr>
      <vt:lpstr>Patient Medical Evaluation (7)</vt:lpstr>
      <vt:lpstr> Patient Medical Evaluation (8)</vt:lpstr>
      <vt:lpstr>Treatment of Latent TB Infection (LTBI)  LTBI Treatment Regimens</vt:lpstr>
      <vt:lpstr>PowerPoint Presentation</vt:lpstr>
      <vt:lpstr>LTBI Treatment Regimens (2) Isoniazid and Rifapentine (12-Dose Regimen)</vt:lpstr>
      <vt:lpstr>LTBI Treatment Regimens (3) Isoniazid and Rifapentine (12-Dose Regimen)</vt:lpstr>
      <vt:lpstr>LTBI Treatment Regimens (4) Rifampin</vt:lpstr>
      <vt:lpstr>LTBI Treatment Regimens (5) Rifampin and Pyrazinamide</vt:lpstr>
      <vt:lpstr>LTBI Treatment Regimens (6)</vt:lpstr>
      <vt:lpstr>LTBI Treatment Regimens (7)</vt:lpstr>
      <vt:lpstr>Treatment of LTBI  Study Question 4.1</vt:lpstr>
      <vt:lpstr>Treatment of LTBI  Study Question 4.2</vt:lpstr>
      <vt:lpstr>Treatment of LTBI  Study Question 4.3</vt:lpstr>
      <vt:lpstr>LTBI Treatment Regimens  Study Question 4.4</vt:lpstr>
      <vt:lpstr>Treatment of Latent TB Infection (LTBI)  Special Considerations for LTBI Treatment</vt:lpstr>
      <vt:lpstr>Special Considerations for LTBI (1) Directly Observed Therapy (DOT)</vt:lpstr>
      <vt:lpstr>Special Considerations for LTBI (2) Contacts</vt:lpstr>
      <vt:lpstr>Special Considerations for LTBI (3) Contacts</vt:lpstr>
      <vt:lpstr>Special Considerations for LTBI (4) Contacts at High Risk for Rapid Development of       TB Disease</vt:lpstr>
      <vt:lpstr>Special Considerations for LTBI (5) Contacts at High Risk for Rapid Development of       TB Disease</vt:lpstr>
      <vt:lpstr>Special Considerations for LTBI (6) Infants and Children</vt:lpstr>
      <vt:lpstr>Special Considerations for LTBI (7) Infants and Children </vt:lpstr>
      <vt:lpstr>Special Considerations for LTBI (8) Contacts of INH-Resistant TB</vt:lpstr>
      <vt:lpstr>Special Considerations for LTBI (9) Contacts of Multidrug-Resistant TB (MDR TB)</vt:lpstr>
      <vt:lpstr>Special Considerations for LTBI (10) Pregnant Women</vt:lpstr>
      <vt:lpstr>Special Considerations for LTBI (11) Breastfeeding Women</vt:lpstr>
      <vt:lpstr>Special Considerations for LTBI (12) People Living with HIV</vt:lpstr>
      <vt:lpstr>LTBI Treatment Regimens   Study Question 4.5</vt:lpstr>
      <vt:lpstr>Special Considerations for LTBI Study Question 4.6</vt:lpstr>
      <vt:lpstr>Special Considerations for LTBI Study Question 4.7</vt:lpstr>
      <vt:lpstr>Special Considerations for LTBI Study Question 4.8</vt:lpstr>
      <vt:lpstr>Treatment of Latent TB Infection (LTBI)  Adverse Reactions and Patient Monitoring</vt:lpstr>
      <vt:lpstr>Adverse Reactions to INH (1)</vt:lpstr>
      <vt:lpstr>Adverse Reactions to INH (2) Hepatitis</vt:lpstr>
      <vt:lpstr>Adverse Reactions to INH (3) Hepatitis</vt:lpstr>
      <vt:lpstr>Adverse Reactions to INH (4) Peripheral Neuropathy</vt:lpstr>
      <vt:lpstr>Adverse Reactions to RIF, RPT, and RFB</vt:lpstr>
      <vt:lpstr>Adverse Reactions to RPT and RFB</vt:lpstr>
      <vt:lpstr>Adverse Reactions</vt:lpstr>
      <vt:lpstr>Patient Monitoring (1)</vt:lpstr>
      <vt:lpstr>Patient Monitoring (2)</vt:lpstr>
      <vt:lpstr>PowerPoint Presentation</vt:lpstr>
      <vt:lpstr>PowerPoint Presentation</vt:lpstr>
      <vt:lpstr>LTBI Treatment Follow-Up</vt:lpstr>
      <vt:lpstr>Medical Evaluation  Study Question 4.9</vt:lpstr>
      <vt:lpstr>LTBI Treatment Study Question 4.10</vt:lpstr>
      <vt:lpstr>Adverse Reactions Study Question 4.11</vt:lpstr>
      <vt:lpstr>Adverse Reactions Study Question 4.12</vt:lpstr>
      <vt:lpstr>Adverse Reactions Study Question 4.13</vt:lpstr>
      <vt:lpstr>Treatment of TB Disease</vt:lpstr>
      <vt:lpstr>Treatment of TB Disease (1) </vt:lpstr>
      <vt:lpstr>Treatment of TB Disease (2)</vt:lpstr>
      <vt:lpstr>Treatment of TB Disease (3)</vt:lpstr>
      <vt:lpstr>Treatment of TB Disease (4)</vt:lpstr>
      <vt:lpstr>Preventing Drug Resistance (1)</vt:lpstr>
      <vt:lpstr>Preventing Drug Resistance (2)</vt:lpstr>
      <vt:lpstr>Preventing Drug Resistance (3)</vt:lpstr>
      <vt:lpstr>Treatment of TB Disease  Treatment Regimens</vt:lpstr>
      <vt:lpstr>TB Treatment Regimens*</vt:lpstr>
      <vt:lpstr>Treatment of TB Disease Study Question 4.14 </vt:lpstr>
      <vt:lpstr>Treatment of TB Disease  Study Question 4.15</vt:lpstr>
      <vt:lpstr>Treatment of TB Disease  Study Question 4.16</vt:lpstr>
      <vt:lpstr>Drug Resistance Study Question 4.17</vt:lpstr>
      <vt:lpstr>Treatment of TB Disease  Special Considerations </vt:lpstr>
      <vt:lpstr>Special Considerations (1)</vt:lpstr>
      <vt:lpstr>Special Considerations (2) People Living with HIV</vt:lpstr>
      <vt:lpstr>Special Considerations (3) People Living With HIV</vt:lpstr>
      <vt:lpstr>Special Considerations (4) People Living With HIV</vt:lpstr>
      <vt:lpstr>Special Considerations (5)  Pregnant Women</vt:lpstr>
      <vt:lpstr>Special Considerations (6)  Breastfeeding</vt:lpstr>
      <vt:lpstr>Special Considerations (7)  Breastfeeding</vt:lpstr>
      <vt:lpstr>Special Considerations (8)  Children</vt:lpstr>
      <vt:lpstr>Special Considerations (9) People with Extrapulmonary Disease</vt:lpstr>
      <vt:lpstr>Treatment of TB Disease  Alternative Regimens for Treating Drug-Resistant TB </vt:lpstr>
      <vt:lpstr>Alternative Treatment Regimens (1) Drug-Resistant TB</vt:lpstr>
      <vt:lpstr>Alternative Treatment Regimens (2) Drug-Resistant TB</vt:lpstr>
      <vt:lpstr>Alternative Treatment Regimens (3) MDR TB</vt:lpstr>
      <vt:lpstr>Alternative Treatment Regimens (4) Extensively Drug-Resistant TB (XDR TB)</vt:lpstr>
      <vt:lpstr>Alternative Treatment Regimens (5) XDR TB</vt:lpstr>
      <vt:lpstr>Special Considerations  Study Question 4.18</vt:lpstr>
      <vt:lpstr>Special Considerations  Study Question 4.19</vt:lpstr>
      <vt:lpstr>Treatment of TB Disease  Treatment and Monitoring Plan and Adverse Reactions</vt:lpstr>
      <vt:lpstr>Treatment and Monitoring Plan TB Disease</vt:lpstr>
      <vt:lpstr>Monitoring Adverse Reactions (1) TB Disease</vt:lpstr>
      <vt:lpstr>Monitoring Adverse Reactions (2) TB Disease</vt:lpstr>
      <vt:lpstr>Monitoring Adverse Reactions (3) TB Disease</vt:lpstr>
      <vt:lpstr>Monitoring Adverse Reactions (4) TB Disease</vt:lpstr>
      <vt:lpstr>Adverse Reactions to TB Drugs (1)</vt:lpstr>
      <vt:lpstr>Adverse Reactions to TB Drugs (2)</vt:lpstr>
      <vt:lpstr>PowerPoint Presentation</vt:lpstr>
      <vt:lpstr>TB Treatment and Monitoring Plan Study Question 4.20</vt:lpstr>
      <vt:lpstr>Adverse Reactions to TB Drugs Study Question 4.21</vt:lpstr>
      <vt:lpstr>TB Treatment Monitoring  Study Question 4.22</vt:lpstr>
      <vt:lpstr>Treatment of TB Disease  Adherence and Evaluating Patients’ Response to Treatment</vt:lpstr>
      <vt:lpstr>Adherence to TB Treatment (1)</vt:lpstr>
      <vt:lpstr>Adherence to TB Treatment (2)</vt:lpstr>
      <vt:lpstr>Adherence to TB Treatment (3)</vt:lpstr>
      <vt:lpstr>Monitoring Patients’ Adherence to Therapy</vt:lpstr>
      <vt:lpstr>Evaluating Patients’ Response to Treatment (1)</vt:lpstr>
      <vt:lpstr>Evaluating Patients’ Response to Treatment (2)</vt:lpstr>
      <vt:lpstr>Evaluating Patients’ Response to Treatment (3)</vt:lpstr>
      <vt:lpstr>Evaluating Patients’ Response to Treatment (4)</vt:lpstr>
      <vt:lpstr>Evaluating Patients’ Response to Treatment (5)</vt:lpstr>
      <vt:lpstr>Reevaluating Patients Who Do Not Respond to Treatment (1)</vt:lpstr>
      <vt:lpstr>Reevaluating Patients Who Do Not Respond to Treatment (2)</vt:lpstr>
      <vt:lpstr>Adherence to Therapy Study Question 4.23</vt:lpstr>
      <vt:lpstr>Adherence to Therapy Study Question 4.24</vt:lpstr>
      <vt:lpstr>Response to Treatment Study Question 4.25</vt:lpstr>
      <vt:lpstr>Reevaluating the Patient Study Question 4.26</vt:lpstr>
      <vt:lpstr>Reevaluating the Patient Study Question 4.27</vt:lpstr>
      <vt:lpstr>Treatment of TB Disease  Role of Public Health Workers</vt:lpstr>
      <vt:lpstr>Role of Public Health Workers (1)</vt:lpstr>
      <vt:lpstr>Role of Public Health Workers (2)</vt:lpstr>
      <vt:lpstr>Role of Public Health Workers  Study Question 4.28</vt:lpstr>
      <vt:lpstr>Role of Public Health Workers  Study Question 4.29</vt:lpstr>
      <vt:lpstr>Case Studies</vt:lpstr>
      <vt:lpstr>Module 4: Case Study 4.1 (1)</vt:lpstr>
      <vt:lpstr>Module 4: Case Study 4.1 (2)</vt:lpstr>
      <vt:lpstr>Module 4: Case Study 4.1 (3)</vt:lpstr>
      <vt:lpstr>Module 4: Case Study 4.1 (4)</vt:lpstr>
      <vt:lpstr>Module 4: Case Study 4.2 (1)</vt:lpstr>
      <vt:lpstr>Module 4: Case Study 4.2 (2)</vt:lpstr>
      <vt:lpstr>Module 4: Case Study 4.3 (1)</vt:lpstr>
      <vt:lpstr>Module 4: Case Study 4.3 (2)</vt:lpstr>
      <vt:lpstr>Module 4: Case Study 4.4 (1)</vt:lpstr>
      <vt:lpstr>Module 4: Case Study 4.4 (2)</vt:lpstr>
      <vt:lpstr>Module 4: Case Study 4.5 (1)</vt:lpstr>
      <vt:lpstr>Module 4: Case Study 4.5 (2)</vt:lpstr>
      <vt:lpstr>Module 4: Case Study 4.6 (1)</vt:lpstr>
      <vt:lpstr>Module 4: Case Study 4.6 (2)</vt:lpstr>
      <vt:lpstr>Module 4: Case Study 4.7 (1)</vt:lpstr>
      <vt:lpstr>Module 4: Case Study 4.7 (2)</vt:lpstr>
    </vt:vector>
  </TitlesOfParts>
  <Company>ITSO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fpg3</dc:creator>
  <cp:lastModifiedBy>Segerlind, Sarah (CDC/OID/NCHHSTP)</cp:lastModifiedBy>
  <cp:revision>1066</cp:revision>
  <cp:lastPrinted>2016-12-28T14:51:23Z</cp:lastPrinted>
  <dcterms:created xsi:type="dcterms:W3CDTF">2007-03-05T15:39:00Z</dcterms:created>
  <dcterms:modified xsi:type="dcterms:W3CDTF">2017-02-06T18:07:51Z</dcterms:modified>
</cp:coreProperties>
</file>