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5" r:id="rId2"/>
    <p:sldMasterId id="2147483699" r:id="rId3"/>
  </p:sldMasterIdLst>
  <p:notesMasterIdLst>
    <p:notesMasterId r:id="rId24"/>
  </p:notesMasterIdLst>
  <p:handoutMasterIdLst>
    <p:handoutMasterId r:id="rId25"/>
  </p:handoutMasterIdLst>
  <p:sldIdLst>
    <p:sldId id="273" r:id="rId4"/>
    <p:sldId id="274" r:id="rId5"/>
    <p:sldId id="354" r:id="rId6"/>
    <p:sldId id="340" r:id="rId7"/>
    <p:sldId id="341" r:id="rId8"/>
    <p:sldId id="356" r:id="rId9"/>
    <p:sldId id="311" r:id="rId10"/>
    <p:sldId id="342" r:id="rId11"/>
    <p:sldId id="316" r:id="rId12"/>
    <p:sldId id="312" r:id="rId13"/>
    <p:sldId id="317" r:id="rId14"/>
    <p:sldId id="315" r:id="rId15"/>
    <p:sldId id="350" r:id="rId16"/>
    <p:sldId id="352" r:id="rId17"/>
    <p:sldId id="353" r:id="rId18"/>
    <p:sldId id="355" r:id="rId19"/>
    <p:sldId id="337" r:id="rId20"/>
    <p:sldId id="357" r:id="rId21"/>
    <p:sldId id="338" r:id="rId22"/>
    <p:sldId id="339" r:id="rId2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76" autoAdjust="0"/>
    <p:restoredTop sz="88277" autoAdjust="0"/>
  </p:normalViewPr>
  <p:slideViewPr>
    <p:cSldViewPr>
      <p:cViewPr>
        <p:scale>
          <a:sx n="60" d="100"/>
          <a:sy n="60" d="100"/>
        </p:scale>
        <p:origin x="-15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490" y="-10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D1826CC-B5CA-42F6-BC1C-25F1160D443B}" type="datetimeFigureOut">
              <a:rPr lang="en-US" smtClean="0"/>
              <a:pPr/>
              <a:t>7/11/2013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1FE1AAC-B973-4E2D-B66E-0571457770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8730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2852ECF-3C05-4181-A8BC-B068688F7D26}" type="datetimeFigureOut">
              <a:rPr lang="en-US" smtClean="0"/>
              <a:pPr/>
              <a:t>7/11/2013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42A896D-76C7-4E1D-A2AC-19D9443708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156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A896D-76C7-4E1D-A2AC-19D94437081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Review slide content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Explain that asking additional questions about social information can help guide the CI efforts by potentially identifying additional contacts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A896D-76C7-4E1D-A2AC-19D94437081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697AB37-0E9D-4C6B-8299-E916BB8CC5D4}" type="slidenum">
              <a:rPr lang="en-US"/>
              <a:pPr/>
              <a:t>11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Review slide content 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Review slide content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A896D-76C7-4E1D-A2AC-19D94437081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Review slide content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E34664-6B4B-4804-A0AC-D912E985BE1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Review slide content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Remind participants what the window period is (discussed on Day 1)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E34664-6B4B-4804-A0AC-D912E985BE1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Review slide content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Explain that if </a:t>
            </a:r>
            <a:r>
              <a:rPr lang="en-US" sz="1400" dirty="0" smtClean="0"/>
              <a:t>no documentation of previous</a:t>
            </a:r>
            <a:r>
              <a:rPr lang="en-US" sz="1400" baseline="0" dirty="0" smtClean="0"/>
              <a:t> LTBI or TB treatment/results exists</a:t>
            </a:r>
            <a:r>
              <a:rPr lang="en-US" sz="1400" dirty="0" smtClean="0"/>
              <a:t>, the</a:t>
            </a:r>
            <a:r>
              <a:rPr lang="en-US" sz="1400" baseline="0" dirty="0" smtClean="0"/>
              <a:t> </a:t>
            </a:r>
            <a:r>
              <a:rPr lang="en-US" sz="1400" dirty="0" smtClean="0"/>
              <a:t>test will need to be repeated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E34664-6B4B-4804-A0AC-D912E985BE1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Review</a:t>
            </a:r>
            <a:r>
              <a:rPr lang="en-US" baseline="0" dirty="0" smtClean="0"/>
              <a:t> slide content 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 Remind participants of the importance of treatment, and that a decision to test is a decision to treat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 Explain that a c</a:t>
            </a:r>
            <a:r>
              <a:rPr lang="en-US" dirty="0" smtClean="0"/>
              <a:t>ompelling</a:t>
            </a:r>
            <a:r>
              <a:rPr lang="en-US" baseline="0" dirty="0" smtClean="0"/>
              <a:t> reason not to treat someone with LTBI would be if the person has hepatitis or end-stage liver disease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Note that IGRAs are not influenced by BCG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E34664-6B4B-4804-A0AC-D912E985BE1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C562102-0B9D-42D2-AE9E-AC86211DBD1A}" type="slidenum">
              <a:rPr lang="en-US"/>
              <a:pPr/>
              <a:t>17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en-US" dirty="0" smtClean="0"/>
              <a:t> Review slide</a:t>
            </a:r>
            <a:r>
              <a:rPr lang="en-US" baseline="0" dirty="0" smtClean="0"/>
              <a:t> content </a:t>
            </a:r>
          </a:p>
          <a:p>
            <a:pPr eaLnBrk="1" hangingPunct="1">
              <a:buFont typeface="Arial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r>
              <a:rPr lang="en-US" b="1" i="1" u="sng" dirty="0" smtClean="0"/>
              <a:t>Note</a:t>
            </a:r>
            <a:r>
              <a:rPr lang="en-US" b="1" i="1" u="sng" baseline="0" dirty="0" smtClean="0"/>
              <a:t> to facilitator</a:t>
            </a:r>
            <a:r>
              <a:rPr lang="en-US" b="0" i="1" u="none" baseline="0" dirty="0" smtClean="0"/>
              <a:t>: T</a:t>
            </a:r>
            <a:r>
              <a:rPr lang="en-US" b="0" i="1" u="none" dirty="0" smtClean="0"/>
              <a:t>his demonstration</a:t>
            </a:r>
            <a:r>
              <a:rPr lang="en-US" b="0" i="1" u="none" baseline="0" dirty="0" smtClean="0"/>
              <a:t> should be between you and another facilitator. The main purpose is to demonstrate how to maintain confidentiality even when a contact is being persistent in trying to identify how they may have been exposed</a:t>
            </a:r>
            <a:endParaRPr lang="en-US" b="0" i="1" u="none" dirty="0" smtClean="0"/>
          </a:p>
          <a:p>
            <a:pPr marL="171450" indent="-171450" defTabSz="897301">
              <a:buFont typeface="Arial" pitchFamily="34" charset="0"/>
              <a:buChar char="•"/>
              <a:defRPr/>
            </a:pPr>
            <a:r>
              <a:rPr lang="en-US" i="1" dirty="0" smtClean="0"/>
              <a:t>One</a:t>
            </a:r>
            <a:r>
              <a:rPr lang="en-US" i="1" baseline="0" dirty="0" smtClean="0"/>
              <a:t> facilitator should play the interviewer and one should play the contact</a:t>
            </a:r>
          </a:p>
          <a:p>
            <a:pPr marL="171450" indent="-171450" defTabSz="897301">
              <a:buFont typeface="Arial" pitchFamily="34" charset="0"/>
              <a:buChar char="•"/>
              <a:defRPr/>
            </a:pPr>
            <a:r>
              <a:rPr lang="en-US" i="1" baseline="0" dirty="0" smtClean="0"/>
              <a:t>The interviewer should introduce themselves and explain the purpose of the contact assessment meeting</a:t>
            </a:r>
          </a:p>
          <a:p>
            <a:pPr marL="171450" indent="-171450" defTabSz="897301">
              <a:buFont typeface="Arial" pitchFamily="34" charset="0"/>
              <a:buChar char="•"/>
              <a:defRPr/>
            </a:pPr>
            <a:r>
              <a:rPr lang="en-US" i="1" baseline="0" dirty="0" smtClean="0"/>
              <a:t>The contact should try and get the interviewer to reveal the name of the case</a:t>
            </a:r>
            <a:endParaRPr lang="en-US" i="1" dirty="0" smtClean="0"/>
          </a:p>
          <a:p>
            <a:pPr marL="0" indent="0" defTabSz="897301">
              <a:buFont typeface="Arial" pitchFamily="34" charset="0"/>
              <a:buNone/>
              <a:defRPr/>
            </a:pPr>
            <a:r>
              <a:rPr lang="en-US" i="1" baseline="0" dirty="0" smtClean="0"/>
              <a:t>Time: 5-10 minutes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49A01-A2A5-44F0-AA11-C9C497A45CD6}" type="slidenum">
              <a:rPr lang="en-US" smtClean="0">
                <a:solidFill>
                  <a:prstClr val="black"/>
                </a:solidFill>
              </a:rPr>
              <a:pPr/>
              <a:t>18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="1" i="1" u="sng" dirty="0" smtClean="0"/>
              <a:t>Note to</a:t>
            </a:r>
            <a:r>
              <a:rPr lang="en-US" b="1" i="1" u="sng" baseline="0" dirty="0" smtClean="0"/>
              <a:t> facilitator</a:t>
            </a:r>
            <a:r>
              <a:rPr lang="en-US" b="1" i="1" u="none" baseline="0" dirty="0" smtClean="0"/>
              <a:t>:</a:t>
            </a:r>
            <a:r>
              <a:rPr lang="en-US" b="0" i="1" u="none" baseline="0" dirty="0" smtClean="0"/>
              <a:t> </a:t>
            </a:r>
            <a:r>
              <a:rPr lang="en-US" b="0" u="none" baseline="0" dirty="0" smtClean="0"/>
              <a:t>Refer to instructions provided in Appendix U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="0" u="none" baseline="0" dirty="0" smtClean="0"/>
              <a:t>Have participants pair up and practice meeting with a contact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="0" u="none" baseline="0" dirty="0" smtClean="0"/>
              <a:t>Time: 20 minutes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B07B3C-DCE1-4FF8-9696-71283E0F4BC2}" type="slidenum">
              <a:rPr lang="en-US" smtClean="0">
                <a:solidFill>
                  <a:prstClr val="black"/>
                </a:solidFill>
              </a:rPr>
              <a:pPr/>
              <a:t>19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Review slide content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Remind</a:t>
            </a:r>
            <a:r>
              <a:rPr lang="en-US" baseline="0" dirty="0" smtClean="0"/>
              <a:t> participants that the objectives of assessing contacts were covered in Day 1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Explain to participants that this session will continue focusing on effective communication skills when meeting with contacts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A896D-76C7-4E1D-A2AC-19D94437081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6C562102-0B9D-42D2-AE9E-AC86211DBD1A}" type="slidenum">
              <a:rPr lang="en-US"/>
              <a:pPr/>
              <a:t>20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en-US" sz="1400" dirty="0" smtClean="0"/>
              <a:t>Review slide</a:t>
            </a:r>
            <a:r>
              <a:rPr lang="en-US" sz="1400" baseline="0" dirty="0" smtClean="0"/>
              <a:t> content 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sz="1400" b="1" i="1" u="sng" baseline="0" dirty="0" smtClean="0"/>
              <a:t>Note for facilitator</a:t>
            </a:r>
            <a:r>
              <a:rPr lang="en-US" sz="1400" baseline="0" dirty="0" smtClean="0"/>
              <a:t>: </a:t>
            </a:r>
            <a:r>
              <a:rPr lang="en-US" sz="1400" i="1" baseline="0" dirty="0" smtClean="0"/>
              <a:t>Answers to review questions:</a:t>
            </a:r>
          </a:p>
          <a:p>
            <a:pPr marL="228600" indent="-228600">
              <a:lnSpc>
                <a:spcPct val="90000"/>
              </a:lnSpc>
              <a:buFont typeface="+mj-lt"/>
              <a:buAutoNum type="arabicPeriod"/>
            </a:pPr>
            <a:r>
              <a:rPr lang="en-US" sz="1400" dirty="0" smtClean="0"/>
              <a:t>       Contact assessments are conducted because it allows for:</a:t>
            </a:r>
          </a:p>
          <a:p>
            <a:pPr marL="685800" lvl="1" indent="-228600">
              <a:lnSpc>
                <a:spcPct val="90000"/>
              </a:lnSpc>
              <a:buFont typeface="Arial" pitchFamily="34" charset="0"/>
              <a:buChar char="•"/>
            </a:pPr>
            <a:r>
              <a:rPr lang="en-US" sz="1400" dirty="0" smtClean="0"/>
              <a:t>Determination of contacts’ potential TB symptoms </a:t>
            </a:r>
          </a:p>
          <a:p>
            <a:pPr marL="685800" lvl="1" indent="-228600">
              <a:lnSpc>
                <a:spcPct val="90000"/>
              </a:lnSpc>
              <a:buFont typeface="Arial" pitchFamily="34" charset="0"/>
              <a:buChar char="•"/>
            </a:pPr>
            <a:r>
              <a:rPr lang="en-US" sz="1400" dirty="0" smtClean="0"/>
              <a:t>Obtaining social and medical information</a:t>
            </a:r>
          </a:p>
          <a:p>
            <a:pPr marL="685800" lvl="1" indent="-228600">
              <a:lnSpc>
                <a:spcPct val="90000"/>
              </a:lnSpc>
              <a:buFont typeface="Arial" pitchFamily="34" charset="0"/>
              <a:buChar char="•"/>
            </a:pPr>
            <a:r>
              <a:rPr lang="en-US" sz="1400" dirty="0" smtClean="0"/>
              <a:t>Referral or in-person testing for TB infection with a TST or IGRA </a:t>
            </a:r>
          </a:p>
          <a:p>
            <a:pPr marL="685800" lvl="1" indent="-228600">
              <a:lnSpc>
                <a:spcPct val="90000"/>
              </a:lnSpc>
              <a:buFont typeface="Arial" pitchFamily="34" charset="0"/>
              <a:buChar char="•"/>
            </a:pPr>
            <a:r>
              <a:rPr lang="en-US" sz="1400" dirty="0" smtClean="0"/>
              <a:t>Provision of treatment as indicated</a:t>
            </a:r>
          </a:p>
          <a:p>
            <a:pPr marL="685800" lvl="1" indent="-228600">
              <a:lnSpc>
                <a:spcPct val="90000"/>
              </a:lnSpc>
              <a:buFont typeface="Arial" pitchFamily="34" charset="0"/>
              <a:buChar char="•"/>
            </a:pPr>
            <a:endParaRPr lang="en-US" sz="1400" baseline="0" dirty="0" smtClean="0"/>
          </a:p>
          <a:p>
            <a:pPr marL="514350" lvl="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1400" baseline="0" dirty="0" smtClean="0"/>
              <a:t>Contacts are referred by the health department or by the case</a:t>
            </a:r>
          </a:p>
          <a:p>
            <a:pPr marL="514350" lvl="0" indent="-514350">
              <a:lnSpc>
                <a:spcPct val="90000"/>
              </a:lnSpc>
              <a:buFont typeface="+mj-lt"/>
              <a:buAutoNum type="arabicPeriod"/>
            </a:pPr>
            <a:endParaRPr lang="en-US" sz="1400" dirty="0" smtClean="0"/>
          </a:p>
          <a:p>
            <a:pPr marL="514350" lvl="0" indent="-514350">
              <a:lnSpc>
                <a:spcPct val="90000"/>
              </a:lnSpc>
              <a:buFont typeface="+mj-lt"/>
              <a:buAutoNum type="arabicPeriod"/>
            </a:pPr>
            <a:r>
              <a:rPr lang="en-US" sz="1400" dirty="0" smtClean="0"/>
              <a:t>Information to obtain from the case includes:</a:t>
            </a:r>
          </a:p>
          <a:p>
            <a:pPr marL="971550" lvl="1" indent="-514350">
              <a:lnSpc>
                <a:spcPct val="90000"/>
              </a:lnSpc>
              <a:buFont typeface="Arial" pitchFamily="34" charset="0"/>
              <a:buChar char="•"/>
            </a:pPr>
            <a:r>
              <a:rPr lang="en-US" sz="1400" dirty="0" smtClean="0"/>
              <a:t>Current TB symptoms (if any) and onset dates</a:t>
            </a:r>
          </a:p>
          <a:p>
            <a:pPr marL="971550" lvl="1" indent="-514350">
              <a:lnSpc>
                <a:spcPct val="90000"/>
              </a:lnSpc>
              <a:buFont typeface="Arial" pitchFamily="34" charset="0"/>
              <a:buChar char="•"/>
            </a:pPr>
            <a:r>
              <a:rPr lang="en-US" sz="1400" dirty="0" smtClean="0"/>
              <a:t>History of previous TB exposure or TST/IGRA</a:t>
            </a:r>
          </a:p>
          <a:p>
            <a:pPr marL="971550" lvl="1" indent="-514350">
              <a:lnSpc>
                <a:spcPct val="90000"/>
              </a:lnSpc>
              <a:buFont typeface="Arial" pitchFamily="34" charset="0"/>
              <a:buChar char="•"/>
            </a:pPr>
            <a:r>
              <a:rPr lang="en-US" sz="1400" dirty="0" smtClean="0"/>
              <a:t>History of previous LTBI or TB disease treatment</a:t>
            </a:r>
          </a:p>
          <a:p>
            <a:pPr marL="971550" lvl="1" indent="-514350">
              <a:lnSpc>
                <a:spcPct val="90000"/>
              </a:lnSpc>
              <a:buFont typeface="Arial" pitchFamily="34" charset="0"/>
              <a:buChar char="•"/>
            </a:pPr>
            <a:r>
              <a:rPr lang="en-US" sz="1400" dirty="0" smtClean="0"/>
              <a:t>HIV status</a:t>
            </a:r>
          </a:p>
          <a:p>
            <a:r>
              <a:rPr lang="en-US" sz="1400" dirty="0" smtClean="0"/>
              <a:t>4.         Ways to maintain confidentiality include: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1400" dirty="0" smtClean="0"/>
              <a:t>Do not reveal</a:t>
            </a:r>
            <a:r>
              <a:rPr lang="en-US" sz="1400" baseline="0" dirty="0" smtClean="0"/>
              <a:t> case’s name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1400" baseline="0" dirty="0" smtClean="0"/>
              <a:t>Use gender neutral language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1400" baseline="0" dirty="0" smtClean="0"/>
              <a:t>Do not reveal specific details</a:t>
            </a:r>
            <a:endParaRPr lang="en-US" sz="1400" dirty="0" smtClean="0"/>
          </a:p>
          <a:p>
            <a:pPr lvl="1"/>
            <a:endParaRPr lang="en-US" sz="2600" dirty="0" smtClean="0"/>
          </a:p>
          <a:p>
            <a:pPr eaLnBrk="1" hangingPunct="1">
              <a:buFont typeface="Arial" pitchFamily="34" charset="0"/>
              <a:buChar char="•"/>
            </a:pPr>
            <a:endParaRPr lang="en-US" baseline="0" dirty="0" smtClean="0"/>
          </a:p>
          <a:p>
            <a:pPr eaLnBrk="1" hangingPunct="1">
              <a:buFont typeface="Arial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Review slide content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E34664-6B4B-4804-A0AC-D912E985BE1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Review slide content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 smtClean="0"/>
              <a:t>State that if case is going</a:t>
            </a:r>
            <a:r>
              <a:rPr lang="en-US" baseline="0" dirty="0" smtClean="0"/>
              <a:t> to do the referral, an agreement should be made on a timeline and follow-through if the timeline is not met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aseline="0" dirty="0" smtClean="0"/>
              <a:t>Referral process may vary by jurisdiction, thus it is important to follow local policy regarding referrals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aseline="0" dirty="0" smtClean="0"/>
              <a:t>Ask participants how contacts are referred in their jurisdiction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49A01-A2A5-44F0-AA11-C9C497A45CD6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Review slide content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49A01-A2A5-44F0-AA11-C9C497A45CD6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Review</a:t>
            </a:r>
            <a:r>
              <a:rPr lang="en-US" baseline="0" dirty="0" smtClean="0"/>
              <a:t> slide content 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 Remind the participants that some of these slides will be a review of the process that they learned on Day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E34664-6B4B-4804-A0AC-D912E985BE1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25D57D78-EBB5-43DC-A174-4F9596372CA9}" type="slidenum">
              <a:rPr lang="en-US"/>
              <a:pPr/>
              <a:t>7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en-US" dirty="0" smtClean="0"/>
              <a:t> Review slide content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aseline="0" dirty="0" smtClean="0"/>
              <a:t> Emphasize that it is important to confirm the identity of the contact. For example, there may be a “John Smith Senior” and “John Smith Junior” – if you don’t verify age, you may be notifying the wrong person and breaking the other person’s confidentiality 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dirty="0" smtClean="0"/>
              <a:t>Explain to the participants that</a:t>
            </a:r>
            <a:r>
              <a:rPr lang="en-US" baseline="0" dirty="0" smtClean="0"/>
              <a:t> it is important to i</a:t>
            </a:r>
            <a:r>
              <a:rPr lang="en-US" dirty="0" smtClean="0"/>
              <a:t>nform the contact about your reason for meeting</a:t>
            </a:r>
            <a:r>
              <a:rPr lang="en-US" baseline="0" dirty="0" smtClean="0"/>
              <a:t> with them</a:t>
            </a:r>
            <a:r>
              <a:rPr lang="en-US" dirty="0" smtClean="0"/>
              <a:t>. The people you investigate have a right to know why they are being visited.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dirty="0" smtClean="0"/>
              <a:t>Explain</a:t>
            </a:r>
            <a:r>
              <a:rPr lang="en-US" baseline="0" dirty="0" smtClean="0"/>
              <a:t> that the investigators should d</a:t>
            </a:r>
            <a:r>
              <a:rPr lang="en-US" dirty="0" smtClean="0"/>
              <a:t>iscuss potential</a:t>
            </a:r>
            <a:r>
              <a:rPr lang="en-US" baseline="0" dirty="0" smtClean="0"/>
              <a:t> exposure but maintain the case’s confidentiality. Maintaining confidentiality is discussed more on the next few slides.</a:t>
            </a:r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Review slide content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Note that confidentiality is key to CI</a:t>
            </a:r>
            <a:r>
              <a:rPr lang="en-US" baseline="0" dirty="0" smtClean="0"/>
              <a:t> interviews and requires skill.  Be aware that people will try creative ways to find out who the case is.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 Share any examples you have had meeting with contacts and confidentiality challenges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Explain to the participants that they can achieve their goal by convincing contacts to act promptly and appropriately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149A01-A2A5-44F0-AA11-C9C497A45CD6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5FAD2257-E75B-46D5-B5A6-33C8507C1DD8}" type="slidenum">
              <a:rPr lang="en-US"/>
              <a:pPr/>
              <a:t>9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Char char="•"/>
            </a:pPr>
            <a:r>
              <a:rPr lang="en-US" dirty="0" smtClean="0"/>
              <a:t>Review</a:t>
            </a:r>
            <a:r>
              <a:rPr lang="en-US" baseline="0" dirty="0" smtClean="0"/>
              <a:t> slide content </a:t>
            </a:r>
          </a:p>
          <a:p>
            <a:pPr eaLnBrk="1" hangingPunct="1">
              <a:buFont typeface="Arial" pitchFamily="34" charset="0"/>
              <a:buChar char="•"/>
            </a:pPr>
            <a:r>
              <a:rPr lang="en-US" baseline="0" dirty="0" smtClean="0"/>
              <a:t>Mention that permission to reveal the case’s name may be jurisdiction specific</a:t>
            </a: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698500" y="3657600"/>
            <a:ext cx="76962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063625" y="3810000"/>
            <a:ext cx="6965950" cy="0"/>
          </a:xfrm>
          <a:prstGeom prst="line">
            <a:avLst/>
          </a:prstGeom>
          <a:noFill/>
          <a:ln w="50800">
            <a:solidFill>
              <a:srgbClr val="33CCCC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43113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sz="1400" dirty="0">
                <a:solidFill>
                  <a:srgbClr val="000000"/>
                </a:solidFill>
              </a:rPr>
              <a:t>Decision to Initiate a Contact Tracing Investigation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fld id="{3F853280-A496-4A0A-B286-A4AD878F609F}" type="slidenum">
              <a:rPr lang="en-US" sz="200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sz="1400" dirty="0">
                <a:solidFill>
                  <a:srgbClr val="000000"/>
                </a:solidFill>
              </a:rPr>
              <a:t>Decision to Initiate a Contact Tracing Investigation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fld id="{5EC7C113-6AC9-4BD5-BBDB-5285D524465C}" type="slidenum">
              <a:rPr lang="en-US" sz="200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7475"/>
            <a:ext cx="2057400" cy="60086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7475"/>
            <a:ext cx="6019800" cy="60086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sz="1400" dirty="0">
                <a:solidFill>
                  <a:srgbClr val="000000"/>
                </a:solidFill>
              </a:rPr>
              <a:t>Decision to Initiate a Contact Tracing Investigation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fld id="{36983EFC-85CF-44A8-9138-F824B4DFDE96}" type="slidenum">
              <a:rPr lang="en-US" sz="200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698500" y="3657600"/>
            <a:ext cx="76962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063625" y="3810000"/>
            <a:ext cx="6965950" cy="0"/>
          </a:xfrm>
          <a:prstGeom prst="line">
            <a:avLst/>
          </a:prstGeom>
          <a:noFill/>
          <a:ln w="50800">
            <a:solidFill>
              <a:srgbClr val="33CCCC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43113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z="1400">
                <a:solidFill>
                  <a:srgbClr val="000000"/>
                </a:solidFill>
              </a:rPr>
              <a:t>Decision to Initiate a Contact Tracing Investigation</a:t>
            </a:r>
            <a:r>
              <a:rPr lang="en-US" sz="2000">
                <a:solidFill>
                  <a:srgbClr val="000000"/>
                </a:solidFill>
              </a:rPr>
              <a:t> </a:t>
            </a:r>
            <a:fld id="{3F853280-A496-4A0A-B286-A4AD878F609F}" type="slidenum">
              <a:rPr lang="en-US" sz="200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2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800454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z="1400">
                <a:solidFill>
                  <a:srgbClr val="000000"/>
                </a:solidFill>
              </a:rPr>
              <a:t>Decision to Initiate a Contact Tracing Investigation</a:t>
            </a:r>
            <a:r>
              <a:rPr lang="en-US" sz="2000">
                <a:solidFill>
                  <a:srgbClr val="000000"/>
                </a:solidFill>
              </a:rPr>
              <a:t> </a:t>
            </a:r>
            <a:fld id="{42B940A8-1F4E-424F-8215-AF7160E4C023}" type="slidenum">
              <a:rPr lang="en-US" sz="200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2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283403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z="1400">
                <a:solidFill>
                  <a:srgbClr val="000000"/>
                </a:solidFill>
              </a:rPr>
              <a:t>Decision to Initiate a Contact Tracing Investigation</a:t>
            </a:r>
            <a:r>
              <a:rPr lang="en-US" sz="2000">
                <a:solidFill>
                  <a:srgbClr val="000000"/>
                </a:solidFill>
              </a:rPr>
              <a:t> </a:t>
            </a:r>
            <a:fld id="{D6762B29-ABE8-4CD5-B411-002642EC0E24}" type="slidenum">
              <a:rPr lang="en-US" sz="200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2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312474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z="1400">
                <a:solidFill>
                  <a:srgbClr val="000000"/>
                </a:solidFill>
              </a:rPr>
              <a:t>Decision to Initiate a Contact Tracing Investigation</a:t>
            </a:r>
            <a:r>
              <a:rPr lang="en-US" sz="2000">
                <a:solidFill>
                  <a:srgbClr val="000000"/>
                </a:solidFill>
              </a:rPr>
              <a:t> </a:t>
            </a:r>
            <a:fld id="{B6375564-58F4-438A-A659-C469E392A5FF}" type="slidenum">
              <a:rPr lang="en-US" sz="200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2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416168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z="1400">
                <a:solidFill>
                  <a:srgbClr val="000000"/>
                </a:solidFill>
              </a:rPr>
              <a:t>Decision to Initiate a Contact Tracing Investigation</a:t>
            </a:r>
            <a:r>
              <a:rPr lang="en-US" sz="2000">
                <a:solidFill>
                  <a:srgbClr val="000000"/>
                </a:solidFill>
              </a:rPr>
              <a:t> </a:t>
            </a:r>
            <a:fld id="{9B35F4C8-5E76-473C-B057-866EBB6E8FBC}" type="slidenum">
              <a:rPr lang="en-US" sz="200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2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617423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z="1400">
                <a:solidFill>
                  <a:srgbClr val="000000"/>
                </a:solidFill>
              </a:rPr>
              <a:t>Decision to Initiate a Contact Tracing Investigation</a:t>
            </a:r>
            <a:r>
              <a:rPr lang="en-US" sz="2000">
                <a:solidFill>
                  <a:srgbClr val="000000"/>
                </a:solidFill>
              </a:rPr>
              <a:t> </a:t>
            </a:r>
            <a:fld id="{2A1F3306-BD67-4277-83A7-7C4084A32F9C}" type="slidenum">
              <a:rPr lang="en-US" sz="200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2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6143585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z="1400">
                <a:solidFill>
                  <a:srgbClr val="000000"/>
                </a:solidFill>
              </a:rPr>
              <a:t>Decision to Initiate a Contact Tracing Investigation</a:t>
            </a:r>
            <a:r>
              <a:rPr lang="en-US" sz="2000">
                <a:solidFill>
                  <a:srgbClr val="000000"/>
                </a:solidFill>
              </a:rPr>
              <a:t> </a:t>
            </a:r>
            <a:fld id="{2DB4E2A7-2BBA-4A36-84D9-AE9A85673D94}" type="slidenum">
              <a:rPr lang="en-US" sz="200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2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075898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z="1400">
                <a:solidFill>
                  <a:srgbClr val="000000"/>
                </a:solidFill>
              </a:rPr>
              <a:t>Decision to Initiate a Contact Tracing Investigation</a:t>
            </a:r>
            <a:r>
              <a:rPr lang="en-US" sz="2000">
                <a:solidFill>
                  <a:srgbClr val="000000"/>
                </a:solidFill>
              </a:rPr>
              <a:t> </a:t>
            </a:r>
            <a:fld id="{D74A9900-2DE0-4E4F-BC47-DEC928E4CE32}" type="slidenum">
              <a:rPr lang="en-US" sz="200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2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20392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sz="1400" dirty="0">
                <a:solidFill>
                  <a:srgbClr val="000000"/>
                </a:solidFill>
              </a:rPr>
              <a:t>Decision to Initiate a Contact Tracing Investigation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fld id="{42B940A8-1F4E-424F-8215-AF7160E4C023}" type="slidenum">
              <a:rPr lang="en-US" sz="200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z="1400">
                <a:solidFill>
                  <a:srgbClr val="000000"/>
                </a:solidFill>
              </a:rPr>
              <a:t>Decision to Initiate a Contact Tracing Investigation</a:t>
            </a:r>
            <a:r>
              <a:rPr lang="en-US" sz="2000">
                <a:solidFill>
                  <a:srgbClr val="000000"/>
                </a:solidFill>
              </a:rPr>
              <a:t> </a:t>
            </a:r>
            <a:fld id="{75A07EE7-153F-49ED-99A5-F6E1694F4C88}" type="slidenum">
              <a:rPr lang="en-US" sz="200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2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971078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z="1400">
                <a:solidFill>
                  <a:srgbClr val="000000"/>
                </a:solidFill>
              </a:rPr>
              <a:t>Decision to Initiate a Contact Tracing Investigation</a:t>
            </a:r>
            <a:r>
              <a:rPr lang="en-US" sz="2000">
                <a:solidFill>
                  <a:srgbClr val="000000"/>
                </a:solidFill>
              </a:rPr>
              <a:t> </a:t>
            </a:r>
            <a:fld id="{5EC7C113-6AC9-4BD5-BBDB-5285D524465C}" type="slidenum">
              <a:rPr lang="en-US" sz="200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2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663311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7475"/>
            <a:ext cx="2057400" cy="60086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7475"/>
            <a:ext cx="6019800" cy="60086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z="1400">
                <a:solidFill>
                  <a:srgbClr val="000000"/>
                </a:solidFill>
              </a:rPr>
              <a:t>Decision to Initiate a Contact Tracing Investigation</a:t>
            </a:r>
            <a:r>
              <a:rPr lang="en-US" sz="2000">
                <a:solidFill>
                  <a:srgbClr val="000000"/>
                </a:solidFill>
              </a:rPr>
              <a:t> </a:t>
            </a:r>
            <a:fld id="{36983EFC-85CF-44A8-9138-F824B4DFDE96}" type="slidenum">
              <a:rPr lang="en-US" sz="200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2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664946"/>
      </p:ext>
    </p:extLst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76600" y="6308725"/>
            <a:ext cx="54864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Background and Introduction</a:t>
            </a:r>
            <a:r>
              <a:rPr lang="en-US" sz="2000">
                <a:solidFill>
                  <a:srgbClr val="000000"/>
                </a:solidFill>
              </a:rPr>
              <a:t> </a:t>
            </a:r>
            <a:fld id="{68510758-89AD-47A4-988B-995088DCA419}" type="slidenum">
              <a:rPr lang="en-US" sz="2000">
                <a:solidFill>
                  <a:srgbClr val="000000"/>
                </a:solidFill>
              </a:rPr>
              <a:pPr/>
              <a:t>‹#›</a:t>
            </a:fld>
            <a:endParaRPr lang="en-US" sz="2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116767"/>
      </p:ext>
    </p:extLst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698500" y="3657600"/>
            <a:ext cx="76962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063625" y="3810000"/>
            <a:ext cx="6965950" cy="0"/>
          </a:xfrm>
          <a:prstGeom prst="line">
            <a:avLst/>
          </a:prstGeom>
          <a:noFill/>
          <a:ln w="50800">
            <a:solidFill>
              <a:srgbClr val="33CCCC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043113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z="1400">
                <a:solidFill>
                  <a:srgbClr val="000000"/>
                </a:solidFill>
              </a:rPr>
              <a:t>Decision to Initiate a Contact Tracing Investigation</a:t>
            </a:r>
            <a:r>
              <a:rPr lang="en-US" sz="2000">
                <a:solidFill>
                  <a:srgbClr val="000000"/>
                </a:solidFill>
              </a:rPr>
              <a:t> </a:t>
            </a:r>
            <a:fld id="{3F853280-A496-4A0A-B286-A4AD878F609F}" type="slidenum">
              <a:rPr lang="en-US" sz="200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2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341100"/>
      </p:ext>
    </p:extLst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z="1400">
                <a:solidFill>
                  <a:srgbClr val="000000"/>
                </a:solidFill>
              </a:rPr>
              <a:t>Decision to Initiate a Contact Tracing Investigation</a:t>
            </a:r>
            <a:r>
              <a:rPr lang="en-US" sz="2000">
                <a:solidFill>
                  <a:srgbClr val="000000"/>
                </a:solidFill>
              </a:rPr>
              <a:t> </a:t>
            </a:r>
            <a:fld id="{42B940A8-1F4E-424F-8215-AF7160E4C023}" type="slidenum">
              <a:rPr lang="en-US" sz="200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2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198257"/>
      </p:ext>
    </p:extLst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z="1400">
                <a:solidFill>
                  <a:srgbClr val="000000"/>
                </a:solidFill>
              </a:rPr>
              <a:t>Decision to Initiate a Contact Tracing Investigation</a:t>
            </a:r>
            <a:r>
              <a:rPr lang="en-US" sz="2000">
                <a:solidFill>
                  <a:srgbClr val="000000"/>
                </a:solidFill>
              </a:rPr>
              <a:t> </a:t>
            </a:r>
            <a:fld id="{D6762B29-ABE8-4CD5-B411-002642EC0E24}" type="slidenum">
              <a:rPr lang="en-US" sz="200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2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631048"/>
      </p:ext>
    </p:extLst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z="1400">
                <a:solidFill>
                  <a:srgbClr val="000000"/>
                </a:solidFill>
              </a:rPr>
              <a:t>Decision to Initiate a Contact Tracing Investigation</a:t>
            </a:r>
            <a:r>
              <a:rPr lang="en-US" sz="2000">
                <a:solidFill>
                  <a:srgbClr val="000000"/>
                </a:solidFill>
              </a:rPr>
              <a:t> </a:t>
            </a:r>
            <a:fld id="{B6375564-58F4-438A-A659-C469E392A5FF}" type="slidenum">
              <a:rPr lang="en-US" sz="200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2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299626"/>
      </p:ext>
    </p:extLst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z="1400">
                <a:solidFill>
                  <a:srgbClr val="000000"/>
                </a:solidFill>
              </a:rPr>
              <a:t>Decision to Initiate a Contact Tracing Investigation</a:t>
            </a:r>
            <a:r>
              <a:rPr lang="en-US" sz="2000">
                <a:solidFill>
                  <a:srgbClr val="000000"/>
                </a:solidFill>
              </a:rPr>
              <a:t> </a:t>
            </a:r>
            <a:fld id="{9B35F4C8-5E76-473C-B057-866EBB6E8FBC}" type="slidenum">
              <a:rPr lang="en-US" sz="200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2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91310"/>
      </p:ext>
    </p:extLst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z="1400">
                <a:solidFill>
                  <a:srgbClr val="000000"/>
                </a:solidFill>
              </a:rPr>
              <a:t>Decision to Initiate a Contact Tracing Investigation</a:t>
            </a:r>
            <a:r>
              <a:rPr lang="en-US" sz="2000">
                <a:solidFill>
                  <a:srgbClr val="000000"/>
                </a:solidFill>
              </a:rPr>
              <a:t> </a:t>
            </a:r>
            <a:fld id="{2A1F3306-BD67-4277-83A7-7C4084A32F9C}" type="slidenum">
              <a:rPr lang="en-US" sz="200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2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61538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sz="1400" dirty="0">
                <a:solidFill>
                  <a:srgbClr val="000000"/>
                </a:solidFill>
              </a:rPr>
              <a:t>Decision to Initiate a Contact Tracing Investigation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fld id="{D6762B29-ABE8-4CD5-B411-002642EC0E24}" type="slidenum">
              <a:rPr lang="en-US" sz="200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z="1400">
                <a:solidFill>
                  <a:srgbClr val="000000"/>
                </a:solidFill>
              </a:rPr>
              <a:t>Decision to Initiate a Contact Tracing Investigation</a:t>
            </a:r>
            <a:r>
              <a:rPr lang="en-US" sz="2000">
                <a:solidFill>
                  <a:srgbClr val="000000"/>
                </a:solidFill>
              </a:rPr>
              <a:t> </a:t>
            </a:r>
            <a:fld id="{2DB4E2A7-2BBA-4A36-84D9-AE9A85673D94}" type="slidenum">
              <a:rPr lang="en-US" sz="200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2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072391"/>
      </p:ext>
    </p:extLst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z="1400">
                <a:solidFill>
                  <a:srgbClr val="000000"/>
                </a:solidFill>
              </a:rPr>
              <a:t>Decision to Initiate a Contact Tracing Investigation</a:t>
            </a:r>
            <a:r>
              <a:rPr lang="en-US" sz="2000">
                <a:solidFill>
                  <a:srgbClr val="000000"/>
                </a:solidFill>
              </a:rPr>
              <a:t> </a:t>
            </a:r>
            <a:fld id="{D74A9900-2DE0-4E4F-BC47-DEC928E4CE32}" type="slidenum">
              <a:rPr lang="en-US" sz="200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2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443060"/>
      </p:ext>
    </p:extLst>
  </p:cSld>
  <p:clrMapOvr>
    <a:masterClrMapping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z="1400">
                <a:solidFill>
                  <a:srgbClr val="000000"/>
                </a:solidFill>
              </a:rPr>
              <a:t>Decision to Initiate a Contact Tracing Investigation</a:t>
            </a:r>
            <a:r>
              <a:rPr lang="en-US" sz="2000">
                <a:solidFill>
                  <a:srgbClr val="000000"/>
                </a:solidFill>
              </a:rPr>
              <a:t> </a:t>
            </a:r>
            <a:fld id="{75A07EE7-153F-49ED-99A5-F6E1694F4C88}" type="slidenum">
              <a:rPr lang="en-US" sz="200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2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195074"/>
      </p:ext>
    </p:extLst>
  </p:cSld>
  <p:clrMapOvr>
    <a:masterClrMapping/>
  </p:clrMapOvr>
  <p:transition spd="med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z="1400">
                <a:solidFill>
                  <a:srgbClr val="000000"/>
                </a:solidFill>
              </a:rPr>
              <a:t>Decision to Initiate a Contact Tracing Investigation</a:t>
            </a:r>
            <a:r>
              <a:rPr lang="en-US" sz="2000">
                <a:solidFill>
                  <a:srgbClr val="000000"/>
                </a:solidFill>
              </a:rPr>
              <a:t> </a:t>
            </a:r>
            <a:fld id="{5EC7C113-6AC9-4BD5-BBDB-5285D524465C}" type="slidenum">
              <a:rPr lang="en-US" sz="200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2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057309"/>
      </p:ext>
    </p:extLst>
  </p:cSld>
  <p:clrMapOvr>
    <a:masterClrMapping/>
  </p:clrMapOvr>
  <p:transition spd="med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7475"/>
            <a:ext cx="2057400" cy="60086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7475"/>
            <a:ext cx="6019800" cy="60086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z="1400">
                <a:solidFill>
                  <a:srgbClr val="000000"/>
                </a:solidFill>
              </a:rPr>
              <a:t>Decision to Initiate a Contact Tracing Investigation</a:t>
            </a:r>
            <a:r>
              <a:rPr lang="en-US" sz="2000">
                <a:solidFill>
                  <a:srgbClr val="000000"/>
                </a:solidFill>
              </a:rPr>
              <a:t> </a:t>
            </a:r>
            <a:fld id="{36983EFC-85CF-44A8-9138-F824B4DFDE96}" type="slidenum">
              <a:rPr lang="en-US" sz="200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2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623872"/>
      </p:ext>
    </p:extLst>
  </p:cSld>
  <p:clrMapOvr>
    <a:masterClrMapping/>
  </p:clrMapOvr>
  <p:transition spd="med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276600" y="6308725"/>
            <a:ext cx="54864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Background and Introduction</a:t>
            </a:r>
            <a:r>
              <a:rPr lang="en-US" sz="2000">
                <a:solidFill>
                  <a:srgbClr val="000000"/>
                </a:solidFill>
              </a:rPr>
              <a:t> </a:t>
            </a:r>
            <a:fld id="{68510758-89AD-47A4-988B-995088DCA419}" type="slidenum">
              <a:rPr lang="en-US" sz="2000">
                <a:solidFill>
                  <a:srgbClr val="000000"/>
                </a:solidFill>
              </a:rPr>
              <a:pPr/>
              <a:t>‹#›</a:t>
            </a:fld>
            <a:endParaRPr lang="en-US" sz="2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564458"/>
      </p:ext>
    </p:extLst>
  </p:cSld>
  <p:clrMapOvr>
    <a:masterClrMapping/>
  </p:clrMapOvr>
  <p:transition spd="med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828800"/>
            <a:ext cx="38100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38100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153400" y="0"/>
            <a:ext cx="990600" cy="476250"/>
          </a:xfrm>
        </p:spPr>
        <p:txBody>
          <a:bodyPr/>
          <a:lstStyle>
            <a:lvl1pPr>
              <a:defRPr/>
            </a:lvl1pPr>
          </a:lstStyle>
          <a:p>
            <a:fld id="{F77BEFBE-1CC0-40D8-8566-42C730B7DDA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327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sz="1400" dirty="0">
                <a:solidFill>
                  <a:srgbClr val="000000"/>
                </a:solidFill>
              </a:rPr>
              <a:t>Decision to Initiate a Contact Tracing Investigation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fld id="{B6375564-58F4-438A-A659-C469E392A5FF}" type="slidenum">
              <a:rPr lang="en-US" sz="200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sz="1400" dirty="0">
                <a:solidFill>
                  <a:srgbClr val="000000"/>
                </a:solidFill>
              </a:rPr>
              <a:t>Decision to Initiate a Contact Tracing Investigation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fld id="{9B35F4C8-5E76-473C-B057-866EBB6E8FBC}" type="slidenum">
              <a:rPr lang="en-US" sz="200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sz="1400" dirty="0">
                <a:solidFill>
                  <a:srgbClr val="000000"/>
                </a:solidFill>
              </a:rPr>
              <a:t>Decision to Initiate a Contact Tracing Investigation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fld id="{2A1F3306-BD67-4277-83A7-7C4084A32F9C}" type="slidenum">
              <a:rPr lang="en-US" sz="200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sz="1400" dirty="0">
                <a:solidFill>
                  <a:srgbClr val="000000"/>
                </a:solidFill>
              </a:rPr>
              <a:t>Decision to Initiate a Contact Tracing Investigation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fld id="{2DB4E2A7-2BBA-4A36-84D9-AE9A85673D94}" type="slidenum">
              <a:rPr lang="en-US" sz="200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sz="1400" dirty="0">
                <a:solidFill>
                  <a:srgbClr val="000000"/>
                </a:solidFill>
              </a:rPr>
              <a:t>Decision to Initiate a Contact Tracing Investigation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fld id="{D74A9900-2DE0-4E4F-BC47-DEC928E4CE32}" type="slidenum">
              <a:rPr lang="en-US" sz="200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sz="1400" dirty="0">
                <a:solidFill>
                  <a:srgbClr val="000000"/>
                </a:solidFill>
              </a:rPr>
              <a:t>Decision to Initiate a Contact Tracing Investigation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fld id="{75A07EE7-153F-49ED-99A5-F6E1694F4C88}" type="slidenum">
              <a:rPr lang="en-US" sz="200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slideLayout" Target="../slideLayouts/slideLayout36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174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411" name="Line 11"/>
          <p:cNvSpPr>
            <a:spLocks noChangeShapeType="1"/>
          </p:cNvSpPr>
          <p:nvPr/>
        </p:nvSpPr>
        <p:spPr bwMode="auto">
          <a:xfrm>
            <a:off x="533400" y="1260475"/>
            <a:ext cx="8153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412" name="Line 12"/>
          <p:cNvSpPr>
            <a:spLocks noChangeShapeType="1"/>
          </p:cNvSpPr>
          <p:nvPr/>
        </p:nvSpPr>
        <p:spPr bwMode="auto">
          <a:xfrm>
            <a:off x="828675" y="1412875"/>
            <a:ext cx="7670800" cy="0"/>
          </a:xfrm>
          <a:prstGeom prst="line">
            <a:avLst/>
          </a:prstGeom>
          <a:noFill/>
          <a:ln w="50800">
            <a:solidFill>
              <a:srgbClr val="33CCCC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241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57600" y="6305550"/>
            <a:ext cx="5181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1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sz="1400" dirty="0">
                <a:solidFill>
                  <a:srgbClr val="000000"/>
                </a:solidFill>
              </a:rPr>
              <a:t>Decision to Initiate a Contact Tracing Investigation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fld id="{20F45DD7-F980-4D0B-960C-473019106BB9}" type="slidenum">
              <a:rPr lang="en-US" sz="200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2000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20000"/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20000"/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20000"/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20000"/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20000"/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99CC"/>
        </a:buClr>
        <a:buSzPct val="120000"/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99CC"/>
        </a:buClr>
        <a:buSzPct val="120000"/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99CC"/>
        </a:buClr>
        <a:buSzPct val="120000"/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99CC"/>
        </a:buClr>
        <a:buSzPct val="120000"/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174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411" name="Line 11"/>
          <p:cNvSpPr>
            <a:spLocks noChangeShapeType="1"/>
          </p:cNvSpPr>
          <p:nvPr/>
        </p:nvSpPr>
        <p:spPr bwMode="auto">
          <a:xfrm>
            <a:off x="533400" y="1260475"/>
            <a:ext cx="8153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412" name="Line 12"/>
          <p:cNvSpPr>
            <a:spLocks noChangeShapeType="1"/>
          </p:cNvSpPr>
          <p:nvPr/>
        </p:nvSpPr>
        <p:spPr bwMode="auto">
          <a:xfrm>
            <a:off x="828675" y="1412875"/>
            <a:ext cx="7670800" cy="0"/>
          </a:xfrm>
          <a:prstGeom prst="line">
            <a:avLst/>
          </a:prstGeom>
          <a:noFill/>
          <a:ln w="50800">
            <a:solidFill>
              <a:srgbClr val="33CCCC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41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57600" y="6305550"/>
            <a:ext cx="5181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1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z="1400">
                <a:solidFill>
                  <a:srgbClr val="000000"/>
                </a:solidFill>
              </a:rPr>
              <a:t>Decision to Initiate a Contact Tracing Investigation</a:t>
            </a:r>
            <a:r>
              <a:rPr lang="en-US" sz="2000">
                <a:solidFill>
                  <a:srgbClr val="000000"/>
                </a:solidFill>
              </a:rPr>
              <a:t> </a:t>
            </a:r>
            <a:fld id="{20F45DD7-F980-4D0B-960C-473019106BB9}" type="slidenum">
              <a:rPr lang="en-US" sz="200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2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881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ransition spd="med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20000"/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20000"/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20000"/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20000"/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20000"/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99CC"/>
        </a:buClr>
        <a:buSzPct val="120000"/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99CC"/>
        </a:buClr>
        <a:buSzPct val="120000"/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99CC"/>
        </a:buClr>
        <a:buSzPct val="120000"/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99CC"/>
        </a:buClr>
        <a:buSzPct val="120000"/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1747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411" name="Line 11"/>
          <p:cNvSpPr>
            <a:spLocks noChangeShapeType="1"/>
          </p:cNvSpPr>
          <p:nvPr/>
        </p:nvSpPr>
        <p:spPr bwMode="auto">
          <a:xfrm>
            <a:off x="533400" y="1260475"/>
            <a:ext cx="81534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412" name="Line 12"/>
          <p:cNvSpPr>
            <a:spLocks noChangeShapeType="1"/>
          </p:cNvSpPr>
          <p:nvPr/>
        </p:nvSpPr>
        <p:spPr bwMode="auto">
          <a:xfrm>
            <a:off x="828675" y="1412875"/>
            <a:ext cx="7670800" cy="0"/>
          </a:xfrm>
          <a:prstGeom prst="line">
            <a:avLst/>
          </a:prstGeom>
          <a:noFill/>
          <a:ln w="50800">
            <a:solidFill>
              <a:srgbClr val="33CCCC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41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57600" y="6305550"/>
            <a:ext cx="5181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1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sz="1400">
                <a:solidFill>
                  <a:srgbClr val="000000"/>
                </a:solidFill>
              </a:rPr>
              <a:t>Decision to Initiate a Contact Tracing Investigation</a:t>
            </a:r>
            <a:r>
              <a:rPr lang="en-US" sz="2000">
                <a:solidFill>
                  <a:srgbClr val="000000"/>
                </a:solidFill>
              </a:rPr>
              <a:t> </a:t>
            </a:r>
            <a:fld id="{20F45DD7-F980-4D0B-960C-473019106BB9}" type="slidenum">
              <a:rPr lang="en-US" sz="200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20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454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</p:sldLayoutIdLst>
  <p:transition spd="med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20000"/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20000"/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20000"/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20000"/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99CC"/>
        </a:buClr>
        <a:buSzPct val="120000"/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99CC"/>
        </a:buClr>
        <a:buSzPct val="120000"/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99CC"/>
        </a:buClr>
        <a:buSzPct val="120000"/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99CC"/>
        </a:buClr>
        <a:buSzPct val="120000"/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99CC"/>
        </a:buClr>
        <a:buSzPct val="120000"/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100000">
              <a:srgbClr val="5E7676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</a:rPr>
              <a:t> </a:t>
            </a:r>
            <a:fld id="{97BA974B-15D7-4D53-B964-BA40E557386C}" type="slidenum">
              <a:rPr lang="en-US" sz="2000" smtClean="0">
                <a:solidFill>
                  <a:srgbClr val="000000"/>
                </a:solidFill>
              </a:rPr>
              <a:pPr/>
              <a:t>1</a:t>
            </a:fld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447801"/>
            <a:ext cx="8458200" cy="2065338"/>
          </a:xfrm>
        </p:spPr>
        <p:txBody>
          <a:bodyPr/>
          <a:lstStyle/>
          <a:p>
            <a:pPr eaLnBrk="1" hangingPunct="1"/>
            <a:r>
              <a:rPr lang="en-US" sz="4000" dirty="0" smtClean="0"/>
              <a:t>Meeting with Contacts for </a:t>
            </a:r>
            <a:br>
              <a:rPr lang="en-US" sz="4000" dirty="0" smtClean="0"/>
            </a:br>
            <a:r>
              <a:rPr lang="en-US" sz="4000" dirty="0" smtClean="0"/>
              <a:t>TB Assessment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Provide education on TB</a:t>
            </a:r>
          </a:p>
          <a:p>
            <a:pPr>
              <a:lnSpc>
                <a:spcPct val="90000"/>
              </a:lnSpc>
            </a:pPr>
            <a:endParaRPr lang="en-US" sz="12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Describe TB assessment process</a:t>
            </a:r>
            <a:br>
              <a:rPr lang="en-US" sz="2800" dirty="0" smtClean="0"/>
            </a:br>
            <a:endParaRPr lang="en-US" sz="1200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Assess for TB symptoms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Administer </a:t>
            </a:r>
            <a:r>
              <a:rPr lang="en-US" dirty="0"/>
              <a:t>TST/ IGRA or schedule an </a:t>
            </a:r>
            <a:r>
              <a:rPr lang="en-US" dirty="0" smtClean="0"/>
              <a:t>appointment</a:t>
            </a:r>
            <a:br>
              <a:rPr lang="en-US" dirty="0" smtClean="0"/>
            </a:br>
            <a:endParaRPr lang="en-US" sz="12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Ask </a:t>
            </a:r>
            <a:r>
              <a:rPr lang="en-US" sz="2800" dirty="0"/>
              <a:t>questions </a:t>
            </a:r>
            <a:r>
              <a:rPr lang="en-US" sz="2800" dirty="0" smtClean="0"/>
              <a:t>to gather social and medical information to </a:t>
            </a:r>
            <a:r>
              <a:rPr lang="en-US" sz="2800" dirty="0"/>
              <a:t>assess the contact’s TB </a:t>
            </a:r>
            <a:r>
              <a:rPr lang="en-US" sz="2800" dirty="0" smtClean="0"/>
              <a:t>risk and further guide CI efforts</a:t>
            </a:r>
            <a:br>
              <a:rPr lang="en-US" sz="2800" dirty="0" smtClean="0"/>
            </a:br>
            <a:endParaRPr lang="en-US" sz="12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Identify barriers to care and treatment</a:t>
            </a:r>
          </a:p>
          <a:p>
            <a:pPr>
              <a:lnSpc>
                <a:spcPct val="90000"/>
              </a:lnSpc>
            </a:pPr>
            <a:endParaRPr lang="en-US" sz="2600" dirty="0" smtClean="0"/>
          </a:p>
          <a:p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940A8-1F4E-424F-8215-AF7160E4C023}" type="slidenum">
              <a:rPr lang="en-US" sz="2000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8763000" cy="1143000"/>
          </a:xfrm>
        </p:spPr>
        <p:txBody>
          <a:bodyPr anchor="ctr"/>
          <a:lstStyle/>
          <a:p>
            <a:r>
              <a:rPr lang="en-US" dirty="0" smtClean="0"/>
              <a:t>How Do You Conduct the </a:t>
            </a:r>
            <a:br>
              <a:rPr lang="en-US" dirty="0" smtClean="0"/>
            </a:br>
            <a:r>
              <a:rPr lang="en-US" dirty="0" smtClean="0"/>
              <a:t>Contact Visit? (2)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0999"/>
            <a:ext cx="8229600" cy="879475"/>
          </a:xfrm>
        </p:spPr>
        <p:txBody>
          <a:bodyPr anchor="ctr"/>
          <a:lstStyle/>
          <a:p>
            <a:r>
              <a:rPr lang="en-US" dirty="0" smtClean="0"/>
              <a:t>Educating the Contact about TB 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570037"/>
            <a:ext cx="8686800" cy="4525963"/>
          </a:xfrm>
        </p:spPr>
        <p:txBody>
          <a:bodyPr/>
          <a:lstStyle/>
          <a:p>
            <a:r>
              <a:rPr lang="en-US" sz="2800" dirty="0" smtClean="0"/>
              <a:t>Explain</a:t>
            </a:r>
          </a:p>
          <a:p>
            <a:pPr lvl="1"/>
            <a:r>
              <a:rPr lang="en-US" dirty="0" smtClean="0"/>
              <a:t>The difference </a:t>
            </a:r>
            <a:r>
              <a:rPr lang="en-US" dirty="0"/>
              <a:t>between </a:t>
            </a:r>
            <a:r>
              <a:rPr lang="en-US" dirty="0" smtClean="0"/>
              <a:t>LTBI and TB disease</a:t>
            </a:r>
            <a:endParaRPr lang="en-US" dirty="0"/>
          </a:p>
          <a:p>
            <a:pPr lvl="1"/>
            <a:r>
              <a:rPr lang="en-US" dirty="0" smtClean="0"/>
              <a:t>The progression </a:t>
            </a:r>
            <a:r>
              <a:rPr lang="en-US" dirty="0"/>
              <a:t>from </a:t>
            </a:r>
            <a:r>
              <a:rPr lang="en-US" dirty="0" smtClean="0"/>
              <a:t>LTBI </a:t>
            </a:r>
            <a:r>
              <a:rPr lang="en-US" dirty="0"/>
              <a:t>to </a:t>
            </a:r>
            <a:r>
              <a:rPr lang="en-US" dirty="0" smtClean="0"/>
              <a:t>TB </a:t>
            </a:r>
            <a:r>
              <a:rPr lang="en-US" dirty="0"/>
              <a:t>disease</a:t>
            </a:r>
          </a:p>
          <a:p>
            <a:pPr lvl="1"/>
            <a:r>
              <a:rPr lang="en-US" dirty="0" smtClean="0"/>
              <a:t>Testing for TB infection </a:t>
            </a:r>
          </a:p>
          <a:p>
            <a:pPr lvl="2"/>
            <a:r>
              <a:rPr lang="en-US" sz="2800" dirty="0" smtClean="0"/>
              <a:t>Initial test</a:t>
            </a:r>
            <a:endParaRPr lang="en-US" sz="2800" dirty="0"/>
          </a:p>
          <a:p>
            <a:pPr lvl="2"/>
            <a:r>
              <a:rPr lang="en-US" sz="2800" dirty="0" smtClean="0"/>
              <a:t>Possibility for follow-up test </a:t>
            </a:r>
            <a:endParaRPr lang="en-US" sz="2800" dirty="0"/>
          </a:p>
          <a:p>
            <a:r>
              <a:rPr lang="en-US" sz="2800" dirty="0" smtClean="0"/>
              <a:t>Stress the importance </a:t>
            </a:r>
            <a:r>
              <a:rPr lang="en-US" sz="2800" dirty="0"/>
              <a:t>of </a:t>
            </a:r>
            <a:r>
              <a:rPr lang="en-US" sz="2800" dirty="0" smtClean="0"/>
              <a:t>taking LTBI treatment, if needed</a:t>
            </a:r>
            <a:endParaRPr lang="en-US" sz="2800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135818-2A18-4744-8004-A8552F517A01}" type="slidenum">
              <a:rPr lang="en-US" sz="2000" smtClean="0">
                <a:solidFill>
                  <a:srgbClr val="000000"/>
                </a:solidFill>
              </a:rPr>
              <a:pPr/>
              <a:t>11</a:t>
            </a:fld>
            <a:endParaRPr lang="en-US" sz="20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57199"/>
            <a:ext cx="8458200" cy="803275"/>
          </a:xfrm>
        </p:spPr>
        <p:txBody>
          <a:bodyPr anchor="ctr">
            <a:normAutofit/>
          </a:bodyPr>
          <a:lstStyle/>
          <a:p>
            <a:r>
              <a:rPr lang="en-US" sz="3400" dirty="0" smtClean="0"/>
              <a:t>Tips for Educating Contacts about TB 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Have culturally and language-specific education materials available</a:t>
            </a:r>
          </a:p>
          <a:p>
            <a:endParaRPr lang="en-US" sz="2800" dirty="0" smtClean="0"/>
          </a:p>
          <a:p>
            <a:r>
              <a:rPr lang="en-US" sz="2800" dirty="0" smtClean="0"/>
              <a:t>Avoid using medical terms and recognize when to refer questions to appropriate personnel</a:t>
            </a:r>
          </a:p>
          <a:p>
            <a:endParaRPr lang="en-US" sz="2800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3657600" y="6305550"/>
            <a:ext cx="5181600" cy="476250"/>
          </a:xfrm>
          <a:noFill/>
        </p:spPr>
        <p:txBody>
          <a:bodyPr/>
          <a:lstStyle/>
          <a:p>
            <a:fld id="{3C135818-2A18-4744-8004-A8552F517A01}" type="slidenum">
              <a:rPr lang="en-US" sz="2000" smtClean="0">
                <a:solidFill>
                  <a:srgbClr val="000000"/>
                </a:solidFill>
              </a:rPr>
              <a:pPr/>
              <a:t>12</a:t>
            </a:fld>
            <a:endParaRPr lang="en-US" sz="20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Determination </a:t>
            </a:r>
            <a:r>
              <a:rPr lang="en-US" dirty="0"/>
              <a:t>of </a:t>
            </a:r>
            <a:r>
              <a:rPr lang="en-US" dirty="0" smtClean="0"/>
              <a:t>Contacts</a:t>
            </a:r>
            <a:r>
              <a:rPr lang="en-US" dirty="0"/>
              <a:t>’ </a:t>
            </a:r>
            <a:r>
              <a:rPr lang="en-US" dirty="0" smtClean="0"/>
              <a:t>Potential </a:t>
            </a:r>
            <a:r>
              <a:rPr lang="en-US" dirty="0"/>
              <a:t>TB </a:t>
            </a:r>
            <a:r>
              <a:rPr lang="en-US" dirty="0" smtClean="0"/>
              <a:t>Symptoms</a:t>
            </a:r>
            <a:endParaRPr lang="en-US" sz="3200" dirty="0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609600" y="1570037"/>
            <a:ext cx="7772400" cy="1325563"/>
          </a:xfrm>
        </p:spPr>
        <p:txBody>
          <a:bodyPr/>
          <a:lstStyle/>
          <a:p>
            <a:pPr marL="52388" indent="-52388">
              <a:buNone/>
            </a:pPr>
            <a:r>
              <a:rPr lang="en-US" sz="2800" dirty="0" smtClean="0"/>
              <a:t>During the initial assessment, all contacts with symptoms of TB disease should be medically examined immediately</a:t>
            </a:r>
          </a:p>
        </p:txBody>
      </p:sp>
      <p:pic>
        <p:nvPicPr>
          <p:cNvPr id="7" name="Picture 7" descr="Patient with x-ra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3200400"/>
            <a:ext cx="5105400" cy="306324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657600" y="6305550"/>
            <a:ext cx="5181600" cy="476250"/>
          </a:xfrm>
        </p:spPr>
        <p:txBody>
          <a:bodyPr/>
          <a:lstStyle/>
          <a:p>
            <a:pPr>
              <a:defRPr/>
            </a:pPr>
            <a:fld id="{2A1F3306-BD67-4277-83A7-7C4084A32F9C}" type="slidenum">
              <a:rPr lang="en-US" sz="2000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09456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76200" y="1524000"/>
            <a:ext cx="6629400" cy="5105400"/>
          </a:xfrm>
        </p:spPr>
        <p:txBody>
          <a:bodyPr/>
          <a:lstStyle/>
          <a:p>
            <a:r>
              <a:rPr lang="en-US" sz="2600" dirty="0" smtClean="0"/>
              <a:t>Contacts should receive a TST or IGRA unless a previous, </a:t>
            </a:r>
            <a:r>
              <a:rPr lang="en-US" sz="2600" dirty="0"/>
              <a:t>documented positive </a:t>
            </a:r>
            <a:r>
              <a:rPr lang="en-US" sz="2600" dirty="0" smtClean="0"/>
              <a:t>result exists </a:t>
            </a:r>
          </a:p>
          <a:p>
            <a:endParaRPr lang="en-US" sz="1000" dirty="0" smtClean="0"/>
          </a:p>
          <a:p>
            <a:r>
              <a:rPr lang="en-US" sz="2600" dirty="0" smtClean="0"/>
              <a:t>A </a:t>
            </a:r>
            <a:r>
              <a:rPr lang="en-US" sz="2600" dirty="0" smtClean="0">
                <a:solidFill>
                  <a:schemeClr val="tx2"/>
                </a:solidFill>
              </a:rPr>
              <a:t>TST induration of 5 mm or larger </a:t>
            </a:r>
            <a:r>
              <a:rPr lang="en-US" sz="2600" dirty="0" smtClean="0"/>
              <a:t>is positive</a:t>
            </a:r>
          </a:p>
          <a:p>
            <a:endParaRPr lang="en-US" sz="1000" dirty="0" smtClean="0"/>
          </a:p>
          <a:p>
            <a:r>
              <a:rPr lang="en-US" sz="2600" dirty="0" smtClean="0"/>
              <a:t>A </a:t>
            </a:r>
            <a:r>
              <a:rPr lang="en-US" sz="2600" dirty="0" smtClean="0">
                <a:solidFill>
                  <a:schemeClr val="tx2"/>
                </a:solidFill>
              </a:rPr>
              <a:t>contact with a</a:t>
            </a:r>
          </a:p>
          <a:p>
            <a:pPr lvl="1"/>
            <a:r>
              <a:rPr lang="en-US" sz="2600" dirty="0" smtClean="0">
                <a:solidFill>
                  <a:schemeClr val="tx2"/>
                </a:solidFill>
              </a:rPr>
              <a:t>Positive TST or IGRA</a:t>
            </a:r>
            <a:r>
              <a:rPr lang="en-US" sz="2600" dirty="0" smtClean="0"/>
              <a:t> should  be medically examined for TB disease</a:t>
            </a:r>
          </a:p>
          <a:p>
            <a:pPr lvl="1"/>
            <a:r>
              <a:rPr lang="en-US" sz="2600" dirty="0" smtClean="0"/>
              <a:t>Negative TST or IGRA should </a:t>
            </a:r>
            <a:br>
              <a:rPr lang="en-US" sz="2600" dirty="0" smtClean="0"/>
            </a:br>
            <a:r>
              <a:rPr lang="en-US" sz="2600" dirty="0" smtClean="0"/>
              <a:t>be re-tested 8 to 10 weeks after date of last exposure (window period)</a:t>
            </a:r>
          </a:p>
          <a:p>
            <a:pPr>
              <a:buNone/>
            </a:pPr>
            <a:endParaRPr lang="en-US" sz="2600" dirty="0" smtClean="0"/>
          </a:p>
        </p:txBody>
      </p:sp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6629400" y="1600200"/>
            <a:ext cx="2253267" cy="31242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657600" y="6305550"/>
            <a:ext cx="5181600" cy="476250"/>
          </a:xfrm>
        </p:spPr>
        <p:txBody>
          <a:bodyPr/>
          <a:lstStyle/>
          <a:p>
            <a:pPr>
              <a:defRPr/>
            </a:pPr>
            <a:fld id="{2A1F3306-BD67-4277-83A7-7C4084A32F9C}" type="slidenum">
              <a:rPr lang="en-US" sz="2000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Referral </a:t>
            </a:r>
            <a:r>
              <a:rPr lang="en-US" dirty="0"/>
              <a:t>or </a:t>
            </a:r>
            <a:r>
              <a:rPr lang="en-US" dirty="0" smtClean="0"/>
              <a:t>In-Person Testing </a:t>
            </a:r>
            <a:r>
              <a:rPr lang="en-US" dirty="0"/>
              <a:t>for TB </a:t>
            </a:r>
            <a:r>
              <a:rPr lang="en-US" dirty="0" smtClean="0"/>
              <a:t>Infection </a:t>
            </a:r>
            <a:r>
              <a:rPr lang="en-US" dirty="0"/>
              <a:t>with a TST or IGRA </a:t>
            </a:r>
          </a:p>
        </p:txBody>
      </p:sp>
    </p:spTree>
    <p:extLst>
      <p:ext uri="{BB962C8B-B14F-4D97-AF65-F5344CB8AC3E}">
        <p14:creationId xmlns:p14="http://schemas.microsoft.com/office/powerpoint/2010/main" val="326060944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8763000" cy="5181600"/>
          </a:xfrm>
        </p:spPr>
        <p:txBody>
          <a:bodyPr/>
          <a:lstStyle/>
          <a:p>
            <a:pPr marL="0" indent="0">
              <a:buNone/>
            </a:pPr>
            <a:r>
              <a:rPr lang="en-US" sz="2600" b="1" dirty="0" smtClean="0"/>
              <a:t>Key information to </a:t>
            </a:r>
            <a:r>
              <a:rPr lang="en-US" sz="2600" dirty="0" smtClean="0"/>
              <a:t>obtain</a:t>
            </a:r>
            <a:r>
              <a:rPr lang="en-US" sz="2600" b="1" dirty="0" smtClean="0"/>
              <a:t> from contacts:</a:t>
            </a:r>
          </a:p>
          <a:p>
            <a:r>
              <a:rPr lang="en-US" sz="2600" dirty="0"/>
              <a:t>Current TB symptoms (if any) and onset dates</a:t>
            </a:r>
          </a:p>
          <a:p>
            <a:endParaRPr lang="en-US" sz="800" b="1" dirty="0" smtClean="0"/>
          </a:p>
          <a:p>
            <a:r>
              <a:rPr lang="en-US" sz="2600" b="1" dirty="0" smtClean="0"/>
              <a:t>Previous </a:t>
            </a:r>
            <a:r>
              <a:rPr lang="en-US" sz="2600" b="1" dirty="0"/>
              <a:t>LTBI or TB (and related treatment)</a:t>
            </a:r>
          </a:p>
          <a:p>
            <a:endParaRPr lang="en-US" sz="800" b="1" dirty="0" smtClean="0"/>
          </a:p>
          <a:p>
            <a:r>
              <a:rPr lang="en-US" sz="2600" b="1" dirty="0" smtClean="0"/>
              <a:t>Previous </a:t>
            </a:r>
            <a:r>
              <a:rPr lang="en-US" sz="2600" b="1" dirty="0"/>
              <a:t>TST or IGRA </a:t>
            </a:r>
            <a:r>
              <a:rPr lang="en-US" sz="2600" b="1" dirty="0" smtClean="0"/>
              <a:t>results</a:t>
            </a:r>
            <a:endParaRPr lang="en-US" sz="2600" b="1" dirty="0"/>
          </a:p>
          <a:p>
            <a:endParaRPr lang="en-US" sz="800" b="1" dirty="0" smtClean="0"/>
          </a:p>
          <a:p>
            <a:r>
              <a:rPr lang="en-US" sz="2600" b="1" dirty="0" smtClean="0"/>
              <a:t>HIV </a:t>
            </a:r>
            <a:r>
              <a:rPr lang="en-US" sz="2600" b="1" dirty="0"/>
              <a:t>status</a:t>
            </a:r>
          </a:p>
          <a:p>
            <a:pPr lvl="1"/>
            <a:r>
              <a:rPr lang="en-US" sz="2600" b="1" dirty="0"/>
              <a:t>Offer HIV testing if status unknown</a:t>
            </a:r>
          </a:p>
          <a:p>
            <a:endParaRPr lang="en-US" sz="800" b="1" dirty="0" smtClean="0"/>
          </a:p>
          <a:p>
            <a:r>
              <a:rPr lang="en-US" sz="2600" b="1" dirty="0" smtClean="0"/>
              <a:t>Other </a:t>
            </a:r>
            <a:r>
              <a:rPr lang="en-US" sz="2600" b="1" dirty="0"/>
              <a:t>medical </a:t>
            </a:r>
            <a:r>
              <a:rPr lang="en-US" sz="2600" b="1" dirty="0" smtClean="0"/>
              <a:t>conditions or treatments that increase </a:t>
            </a:r>
            <a:r>
              <a:rPr lang="en-US" sz="2600" b="1" dirty="0"/>
              <a:t>TB </a:t>
            </a:r>
            <a:r>
              <a:rPr lang="en-US" sz="2600" b="1" dirty="0" smtClean="0"/>
              <a:t>risk</a:t>
            </a:r>
            <a:endParaRPr lang="en-US" sz="2600" dirty="0" smtClean="0"/>
          </a:p>
          <a:p>
            <a:endParaRPr lang="en-US" sz="800" dirty="0" smtClean="0"/>
          </a:p>
          <a:p>
            <a:r>
              <a:rPr lang="en-US" sz="2600" dirty="0" smtClean="0"/>
              <a:t>Socio-demographic factors 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620000" y="6305550"/>
            <a:ext cx="1219200" cy="476250"/>
          </a:xfrm>
        </p:spPr>
        <p:txBody>
          <a:bodyPr/>
          <a:lstStyle/>
          <a:p>
            <a:pPr>
              <a:defRPr/>
            </a:pPr>
            <a:fld id="{2A1F3306-BD67-4277-83A7-7C4084A32F9C}" type="slidenum">
              <a:rPr lang="en-US" sz="2000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-228600" y="762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accent2"/>
                </a:solidFill>
                <a:latin typeface="Arial" charset="0"/>
              </a:defRPr>
            </a:lvl9pPr>
          </a:lstStyle>
          <a:p>
            <a:r>
              <a:rPr lang="en-US" dirty="0" smtClean="0"/>
              <a:t> Obtaining Social and </a:t>
            </a:r>
            <a:br>
              <a:rPr lang="en-US" dirty="0" smtClean="0"/>
            </a:br>
            <a:r>
              <a:rPr lang="en-US" dirty="0" smtClean="0"/>
              <a:t>Medical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059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5105400"/>
          </a:xfrm>
        </p:spPr>
        <p:txBody>
          <a:bodyPr/>
          <a:lstStyle/>
          <a:p>
            <a:r>
              <a:rPr lang="en-US" sz="2600" dirty="0" smtClean="0"/>
              <a:t>The decision to test a contact should be considered a commitment to treat</a:t>
            </a:r>
            <a:br>
              <a:rPr lang="en-US" sz="2600" dirty="0" smtClean="0"/>
            </a:br>
            <a:endParaRPr lang="en-US" sz="1000" dirty="0" smtClean="0"/>
          </a:p>
          <a:p>
            <a:r>
              <a:rPr lang="en-US" sz="2600" dirty="0" smtClean="0"/>
              <a:t>Contacts </a:t>
            </a:r>
            <a:r>
              <a:rPr lang="en-US" sz="2600" dirty="0"/>
              <a:t>with a positive TST or IGRA </a:t>
            </a:r>
            <a:r>
              <a:rPr lang="en-US" sz="2600" dirty="0" smtClean="0"/>
              <a:t>should be offered LTBI treatment</a:t>
            </a:r>
            <a:endParaRPr lang="en-US" sz="2600" dirty="0"/>
          </a:p>
          <a:p>
            <a:pPr lvl="1"/>
            <a:r>
              <a:rPr lang="en-US" sz="2600" dirty="0" smtClean="0"/>
              <a:t>Once </a:t>
            </a:r>
            <a:r>
              <a:rPr lang="en-US" sz="2600" dirty="0"/>
              <a:t>TB disease is excluded </a:t>
            </a:r>
          </a:p>
          <a:p>
            <a:pPr lvl="1"/>
            <a:r>
              <a:rPr lang="en-US" sz="2600" dirty="0"/>
              <a:t>Regardless of whether they received BCG </a:t>
            </a:r>
            <a:r>
              <a:rPr lang="en-US" sz="2600" dirty="0" smtClean="0"/>
              <a:t>vaccine in the past</a:t>
            </a:r>
            <a:endParaRPr lang="en-US" sz="2600" dirty="0"/>
          </a:p>
          <a:p>
            <a:pPr lvl="1"/>
            <a:r>
              <a:rPr lang="en-US" sz="2600" dirty="0"/>
              <a:t>Unless there is a compelling reason not to </a:t>
            </a:r>
            <a:r>
              <a:rPr lang="en-US" sz="2600" dirty="0" smtClean="0"/>
              <a:t>treat</a:t>
            </a:r>
          </a:p>
          <a:p>
            <a:pPr lvl="1"/>
            <a:endParaRPr lang="en-US" sz="1000" dirty="0" smtClean="0"/>
          </a:p>
          <a:p>
            <a:r>
              <a:rPr lang="en-US" sz="2600" dirty="0" smtClean="0"/>
              <a:t>Contacts with TB disease need to be treated under DOT</a:t>
            </a: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 smtClean="0"/>
              <a:t/>
            </a:r>
            <a:br>
              <a:rPr lang="en-US" sz="3000" dirty="0" smtClean="0"/>
            </a:br>
            <a:endParaRPr lang="en-US" sz="3000" dirty="0" smtClean="0"/>
          </a:p>
          <a:p>
            <a:endParaRPr lang="en-US" sz="2600" dirty="0" smtClean="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3657600" y="6305550"/>
            <a:ext cx="5181600" cy="476250"/>
          </a:xfrm>
        </p:spPr>
        <p:txBody>
          <a:bodyPr/>
          <a:lstStyle/>
          <a:p>
            <a:pPr>
              <a:defRPr/>
            </a:pPr>
            <a:fld id="{2A1F3306-BD67-4277-83A7-7C4084A32F9C}" type="slidenum">
              <a:rPr lang="en-US" sz="2000" smtClean="0"/>
              <a:pPr>
                <a:defRPr/>
              </a:pPr>
              <a:t>16</a:t>
            </a:fld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17475"/>
            <a:ext cx="8686800" cy="1143000"/>
          </a:xfrm>
        </p:spPr>
        <p:txBody>
          <a:bodyPr/>
          <a:lstStyle/>
          <a:p>
            <a:r>
              <a:rPr lang="en-US" dirty="0" smtClean="0"/>
              <a:t>Provision </a:t>
            </a:r>
            <a:r>
              <a:rPr lang="en-US" dirty="0"/>
              <a:t>of </a:t>
            </a:r>
            <a:r>
              <a:rPr lang="en-US" dirty="0" smtClean="0"/>
              <a:t>Treatment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969118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 anchor="ctr"/>
          <a:lstStyle/>
          <a:p>
            <a:r>
              <a:rPr lang="en-US" dirty="0" smtClean="0"/>
              <a:t>Reminder: Communication Tips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600200"/>
            <a:ext cx="8686800" cy="48006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800" dirty="0"/>
              <a:t>Two-way communication is essential to </a:t>
            </a:r>
            <a:r>
              <a:rPr lang="en-US" sz="2800" dirty="0" smtClean="0"/>
              <a:t>ensure the contact</a:t>
            </a: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en-US" dirty="0" smtClean="0"/>
              <a:t>Understands the information</a:t>
            </a:r>
            <a:endParaRPr lang="en-US" dirty="0"/>
          </a:p>
          <a:p>
            <a:pPr lvl="1">
              <a:lnSpc>
                <a:spcPct val="80000"/>
              </a:lnSpc>
            </a:pPr>
            <a:r>
              <a:rPr lang="en-US" dirty="0"/>
              <a:t>Appreciates </a:t>
            </a:r>
            <a:r>
              <a:rPr lang="en-US" dirty="0" smtClean="0"/>
              <a:t>the seriousness </a:t>
            </a:r>
            <a:r>
              <a:rPr lang="en-US" dirty="0"/>
              <a:t>of </a:t>
            </a:r>
            <a:r>
              <a:rPr lang="en-US" dirty="0" smtClean="0"/>
              <a:t>the situation</a:t>
            </a:r>
            <a:endParaRPr lang="en-US" dirty="0"/>
          </a:p>
          <a:p>
            <a:pPr>
              <a:lnSpc>
                <a:spcPct val="80000"/>
              </a:lnSpc>
            </a:pPr>
            <a:endParaRPr lang="en-US" sz="2800" dirty="0" smtClean="0"/>
          </a:p>
          <a:p>
            <a:pPr>
              <a:lnSpc>
                <a:spcPct val="80000"/>
              </a:lnSpc>
            </a:pPr>
            <a:r>
              <a:rPr lang="en-US" sz="2800" dirty="0" smtClean="0"/>
              <a:t>Be sure to </a:t>
            </a:r>
            <a:endParaRPr lang="en-US" sz="2800" dirty="0"/>
          </a:p>
          <a:p>
            <a:pPr lvl="1">
              <a:lnSpc>
                <a:spcPct val="80000"/>
              </a:lnSpc>
            </a:pPr>
            <a:r>
              <a:rPr lang="en-US" dirty="0" smtClean="0"/>
              <a:t>Use open-ended questions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Reinforce the contact’s understanding by asking him or her to explain your message </a:t>
            </a:r>
            <a:endParaRPr lang="en-US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8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/>
              <a:t>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/>
              <a:t>	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135818-2A18-4744-8004-A8552F517A01}" type="slidenum">
              <a:rPr lang="en-US" sz="2000" smtClean="0">
                <a:solidFill>
                  <a:srgbClr val="000000"/>
                </a:solidFill>
              </a:rPr>
              <a:pPr/>
              <a:t>17</a:t>
            </a:fld>
            <a:endParaRPr lang="en-US" sz="20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>
            <a:alpha val="4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17475"/>
            <a:ext cx="8686800" cy="1143000"/>
          </a:xfrm>
        </p:spPr>
        <p:txBody>
          <a:bodyPr/>
          <a:lstStyle/>
          <a:p>
            <a:r>
              <a:rPr lang="en-US" sz="3200" dirty="0" smtClean="0"/>
              <a:t>Meeting with a Contact: Demonstration by Facilitators</a:t>
            </a:r>
            <a:endParaRPr lang="en-US" sz="32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905000"/>
            <a:ext cx="5289611" cy="39624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B940A8-1F4E-424F-8215-AF7160E4C023}" type="slidenum">
              <a:rPr lang="en-US" sz="2000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0947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with a Contact Exercise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/>
          <a:lstStyle/>
          <a:p>
            <a:pPr marL="457200" lvl="1" indent="0" algn="ctr" defTabSz="850900">
              <a:buSzPct val="100000"/>
              <a:buNone/>
            </a:pPr>
            <a:r>
              <a:rPr lang="en-US" dirty="0" smtClean="0"/>
              <a:t>Refer to Appendix </a:t>
            </a:r>
            <a:r>
              <a:rPr lang="en-US" dirty="0"/>
              <a:t>U</a:t>
            </a: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B4E2A7-2BBA-4A36-84D9-AE9A85673D94}" type="slidenum">
              <a:rPr lang="en-US" sz="2000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en-US" sz="2000" dirty="0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590800"/>
            <a:ext cx="32004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4953000"/>
          </a:xfrm>
        </p:spPr>
        <p:txBody>
          <a:bodyPr/>
          <a:lstStyle/>
          <a:p>
            <a:pPr>
              <a:buNone/>
            </a:pPr>
            <a:r>
              <a:rPr lang="en-US" sz="2600" dirty="0" smtClean="0"/>
              <a:t>After this session, participants will be able to: </a:t>
            </a:r>
          </a:p>
          <a:p>
            <a:pPr>
              <a:buNone/>
            </a:pPr>
            <a:endParaRPr lang="en-US" sz="1600" dirty="0" smtClean="0"/>
          </a:p>
          <a:p>
            <a:pPr marL="914400" lvl="1" indent="-514350">
              <a:buSzPct val="100000"/>
              <a:buFont typeface="+mj-lt"/>
              <a:buAutoNum type="arabicPeriod"/>
            </a:pPr>
            <a:r>
              <a:rPr lang="en-US" sz="2600" dirty="0"/>
              <a:t>Explain why contact assessments are </a:t>
            </a:r>
            <a:r>
              <a:rPr lang="en-US" sz="2600" dirty="0" smtClean="0"/>
              <a:t>conducted</a:t>
            </a:r>
            <a:br>
              <a:rPr lang="en-US" sz="2600" dirty="0" smtClean="0"/>
            </a:br>
            <a:endParaRPr lang="en-US" sz="2600" dirty="0"/>
          </a:p>
          <a:p>
            <a:pPr marL="914400" lvl="1" indent="-514350">
              <a:buSzPct val="100000"/>
              <a:buFont typeface="+mj-lt"/>
              <a:buAutoNum type="arabicPeriod"/>
            </a:pPr>
            <a:r>
              <a:rPr lang="en-US" sz="2600" dirty="0" smtClean="0"/>
              <a:t>Explain </a:t>
            </a:r>
            <a:r>
              <a:rPr lang="en-US" sz="2600" dirty="0"/>
              <a:t>how contacts are referred for assessment</a:t>
            </a:r>
          </a:p>
          <a:p>
            <a:pPr marL="914400" lvl="1" indent="-514350">
              <a:buSzPct val="100000"/>
              <a:buFont typeface="+mj-lt"/>
              <a:buAutoNum type="arabicPeriod"/>
            </a:pPr>
            <a:endParaRPr lang="en-US" sz="1100" dirty="0" smtClean="0"/>
          </a:p>
          <a:p>
            <a:pPr marL="914400" lvl="1" indent="-514350">
              <a:buSzPct val="100000"/>
              <a:buFont typeface="+mj-lt"/>
              <a:buAutoNum type="arabicPeriod"/>
            </a:pPr>
            <a:endParaRPr lang="en-US" sz="1000" dirty="0" smtClean="0"/>
          </a:p>
          <a:p>
            <a:pPr marL="914400" lvl="1" indent="-514350">
              <a:buSzPct val="100000"/>
              <a:buFont typeface="+mj-lt"/>
              <a:buAutoNum type="arabicPeriod"/>
            </a:pPr>
            <a:r>
              <a:rPr lang="en-US" sz="2600" dirty="0" smtClean="0"/>
              <a:t>Explain what information needs to be obtained from a TB contact</a:t>
            </a:r>
          </a:p>
          <a:p>
            <a:pPr marL="914400" lvl="1" indent="-514350">
              <a:buSzPct val="100000"/>
              <a:buFont typeface="+mj-lt"/>
              <a:buAutoNum type="arabicPeriod"/>
            </a:pPr>
            <a:endParaRPr lang="en-US" sz="1200" dirty="0" smtClean="0"/>
          </a:p>
          <a:p>
            <a:pPr marL="914400" lvl="1" indent="-514350">
              <a:buSzPct val="100000"/>
              <a:buFont typeface="+mj-lt"/>
              <a:buAutoNum type="arabicPeriod"/>
            </a:pPr>
            <a:r>
              <a:rPr lang="en-US" sz="2600" dirty="0"/>
              <a:t>Describe how to maintain confidentiality when meeting with contacts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29600" y="6305550"/>
            <a:ext cx="609600" cy="476250"/>
          </a:xfrm>
        </p:spPr>
        <p:txBody>
          <a:bodyPr/>
          <a:lstStyle/>
          <a:p>
            <a:pPr>
              <a:defRPr/>
            </a:pPr>
            <a:fld id="{42B940A8-1F4E-424F-8215-AF7160E4C023}" type="slidenum">
              <a:rPr lang="en-US" sz="2000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3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7475"/>
            <a:ext cx="8229600" cy="1025525"/>
          </a:xfrm>
        </p:spPr>
        <p:txBody>
          <a:bodyPr anchor="ctr"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686800" cy="4800600"/>
          </a:xfrm>
        </p:spPr>
        <p:txBody>
          <a:bodyPr>
            <a:noAutofit/>
          </a:bodyPr>
          <a:lstStyle/>
          <a:p>
            <a:pPr marL="514350" lvl="1" indent="-514350">
              <a:lnSpc>
                <a:spcPct val="80000"/>
              </a:lnSpc>
              <a:buSzPct val="100000"/>
              <a:buAutoNum type="arabicPeriod"/>
            </a:pPr>
            <a:r>
              <a:rPr lang="en-US" dirty="0" smtClean="0"/>
              <a:t>Why are contact </a:t>
            </a:r>
            <a:r>
              <a:rPr lang="en-US" dirty="0"/>
              <a:t>assessments </a:t>
            </a:r>
            <a:r>
              <a:rPr lang="en-US" dirty="0" smtClean="0"/>
              <a:t>conducted?</a:t>
            </a:r>
          </a:p>
          <a:p>
            <a:pPr marL="514350" lvl="1" indent="-514350">
              <a:lnSpc>
                <a:spcPct val="80000"/>
              </a:lnSpc>
              <a:buSzPct val="100000"/>
              <a:buAutoNum type="arabicPeriod"/>
            </a:pPr>
            <a:endParaRPr lang="en-US" dirty="0"/>
          </a:p>
          <a:p>
            <a:pPr marL="514350" lvl="1" indent="-514350">
              <a:lnSpc>
                <a:spcPct val="80000"/>
              </a:lnSpc>
              <a:buSzPct val="100000"/>
              <a:buAutoNum type="arabicPeriod"/>
            </a:pPr>
            <a:r>
              <a:rPr lang="en-US" dirty="0" smtClean="0"/>
              <a:t>How are contacts referred for assessment?</a:t>
            </a:r>
          </a:p>
          <a:p>
            <a:pPr marL="514350" lvl="1" indent="-514350">
              <a:lnSpc>
                <a:spcPct val="80000"/>
              </a:lnSpc>
              <a:buSzPct val="100000"/>
              <a:buAutoNum type="arabicPeriod"/>
            </a:pPr>
            <a:endParaRPr lang="en-US" dirty="0"/>
          </a:p>
          <a:p>
            <a:pPr marL="514350" lvl="1" indent="-514350">
              <a:lnSpc>
                <a:spcPct val="80000"/>
              </a:lnSpc>
              <a:buSzPct val="100000"/>
              <a:buAutoNum type="arabicPeriod"/>
            </a:pPr>
            <a:r>
              <a:rPr lang="en-US" dirty="0"/>
              <a:t>What information needs to be obtained from a TB contact?</a:t>
            </a:r>
          </a:p>
          <a:p>
            <a:pPr marL="514350" lvl="1" indent="-514350">
              <a:lnSpc>
                <a:spcPct val="80000"/>
              </a:lnSpc>
              <a:buSzPct val="100000"/>
              <a:buAutoNum type="arabicPeriod"/>
            </a:pPr>
            <a:endParaRPr lang="en-US" dirty="0"/>
          </a:p>
          <a:p>
            <a:pPr marL="514350" lvl="1" indent="-514350">
              <a:lnSpc>
                <a:spcPct val="80000"/>
              </a:lnSpc>
              <a:buSzPct val="100000"/>
              <a:buFontTx/>
              <a:buAutoNum type="arabicPeriod"/>
            </a:pPr>
            <a:r>
              <a:rPr lang="en-US" dirty="0"/>
              <a:t>How can confidentiality be </a:t>
            </a:r>
            <a:r>
              <a:rPr lang="en-US" dirty="0" smtClean="0"/>
              <a:t>maintained when </a:t>
            </a:r>
            <a:r>
              <a:rPr lang="en-US" dirty="0"/>
              <a:t>meeting with contacts?</a:t>
            </a:r>
          </a:p>
          <a:p>
            <a:pPr marL="0" indent="0">
              <a:lnSpc>
                <a:spcPct val="80000"/>
              </a:lnSpc>
              <a:buNone/>
            </a:pPr>
            <a:endParaRPr lang="en-US" sz="2800" dirty="0" smtClean="0"/>
          </a:p>
          <a:p>
            <a:pPr marL="0" indent="0">
              <a:lnSpc>
                <a:spcPct val="80000"/>
              </a:lnSpc>
            </a:pPr>
            <a:endParaRPr lang="en-US" sz="2800" dirty="0" smtClean="0"/>
          </a:p>
          <a:p>
            <a:pPr>
              <a:lnSpc>
                <a:spcPct val="80000"/>
              </a:lnSpc>
            </a:pPr>
            <a:endParaRPr lang="en-US" sz="2800" dirty="0" smtClean="0"/>
          </a:p>
          <a:p>
            <a:pPr lvl="1">
              <a:lnSpc>
                <a:spcPct val="80000"/>
              </a:lnSpc>
            </a:pPr>
            <a:endParaRPr lang="en-US" sz="11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/>
              <a:t>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/>
              <a:t>	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135818-2A18-4744-8004-A8552F517A01}" type="slidenum">
              <a:rPr lang="en-US" sz="2000" smtClean="0">
                <a:solidFill>
                  <a:srgbClr val="000000"/>
                </a:solidFill>
              </a:rPr>
              <a:pPr/>
              <a:t>20</a:t>
            </a:fld>
            <a:endParaRPr lang="en-US" sz="20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953000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800" dirty="0"/>
          </a:p>
          <a:p>
            <a:pPr marL="514350" indent="-514350">
              <a:lnSpc>
                <a:spcPct val="90000"/>
              </a:lnSpc>
              <a:buSzPct val="100000"/>
              <a:buFont typeface="+mj-lt"/>
              <a:buAutoNum type="arabicPeriod"/>
            </a:pPr>
            <a:r>
              <a:rPr lang="en-US" sz="2800" dirty="0" smtClean="0"/>
              <a:t>Determination </a:t>
            </a:r>
            <a:r>
              <a:rPr lang="en-US" sz="2800" dirty="0"/>
              <a:t>of </a:t>
            </a:r>
            <a:r>
              <a:rPr lang="en-US" sz="2800" dirty="0" smtClean="0"/>
              <a:t>contacts’ TB symptoms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200" dirty="0"/>
          </a:p>
          <a:p>
            <a:pPr>
              <a:lnSpc>
                <a:spcPct val="90000"/>
              </a:lnSpc>
              <a:buSzPct val="100000"/>
              <a:buFont typeface="+mj-lt"/>
              <a:buAutoNum type="arabicPeriod"/>
            </a:pPr>
            <a:endParaRPr lang="en-US" sz="1100" dirty="0" smtClean="0"/>
          </a:p>
          <a:p>
            <a:pPr marL="514350" indent="-514350">
              <a:lnSpc>
                <a:spcPct val="90000"/>
              </a:lnSpc>
              <a:buSzPct val="100000"/>
              <a:buFont typeface="+mj-lt"/>
              <a:buAutoNum type="arabicPeriod"/>
            </a:pPr>
            <a:r>
              <a:rPr lang="en-US" sz="2800" dirty="0" smtClean="0"/>
              <a:t>Gathering of social and medical information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200" dirty="0" smtClean="0"/>
          </a:p>
          <a:p>
            <a:pPr>
              <a:buSzPct val="100000"/>
              <a:buFont typeface="+mj-lt"/>
              <a:buAutoNum type="arabicPeriod"/>
            </a:pPr>
            <a:endParaRPr lang="en-US" sz="1100" dirty="0" smtClean="0"/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sz="2800" dirty="0" smtClean="0"/>
              <a:t>Referral or in-person testing for TB infection with a TST or IGRA </a:t>
            </a:r>
            <a:endParaRPr lang="en-US" sz="1200" dirty="0" smtClean="0"/>
          </a:p>
          <a:p>
            <a:pPr>
              <a:buSzPct val="100000"/>
              <a:buFont typeface="+mj-lt"/>
              <a:buAutoNum type="arabicPeriod"/>
            </a:pPr>
            <a:endParaRPr lang="en-US" sz="1100" dirty="0" smtClean="0"/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sz="2800" dirty="0" smtClean="0"/>
              <a:t>Provision of </a:t>
            </a:r>
            <a:r>
              <a:rPr lang="en-US" sz="2800" dirty="0"/>
              <a:t>treatment as </a:t>
            </a:r>
            <a:r>
              <a:rPr lang="en-US" sz="2800" dirty="0" smtClean="0"/>
              <a:t>indicated</a:t>
            </a:r>
            <a:endParaRPr lang="en-US" dirty="0" smtClean="0"/>
          </a:p>
        </p:txBody>
      </p:sp>
      <p:sp>
        <p:nvSpPr>
          <p:cNvPr id="5124" name="Title 1"/>
          <p:cNvSpPr>
            <a:spLocks noGrp="1"/>
          </p:cNvSpPr>
          <p:nvPr>
            <p:ph type="title"/>
          </p:nvPr>
        </p:nvSpPr>
        <p:spPr>
          <a:xfrm>
            <a:off x="76200" y="117475"/>
            <a:ext cx="9067800" cy="1143000"/>
          </a:xfrm>
        </p:spPr>
        <p:txBody>
          <a:bodyPr/>
          <a:lstStyle/>
          <a:p>
            <a:r>
              <a:rPr lang="en-US" dirty="0"/>
              <a:t>Why Conduct </a:t>
            </a:r>
            <a:r>
              <a:rPr lang="en-US" dirty="0" smtClean="0"/>
              <a:t>a </a:t>
            </a:r>
            <a:r>
              <a:rPr lang="en-US" dirty="0"/>
              <a:t>Contact Assessment</a:t>
            </a:r>
            <a:r>
              <a:rPr lang="en-US" dirty="0" smtClean="0"/>
              <a:t>?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696200" y="6305550"/>
            <a:ext cx="1143000" cy="476250"/>
          </a:xfrm>
        </p:spPr>
        <p:txBody>
          <a:bodyPr/>
          <a:lstStyle/>
          <a:p>
            <a:pPr>
              <a:defRPr/>
            </a:pPr>
            <a:fld id="{2A1F3306-BD67-4277-83A7-7C4084A32F9C}" type="slidenum">
              <a:rPr lang="en-US" sz="2000" smtClean="0"/>
              <a:pPr>
                <a:defRPr/>
              </a:pPr>
              <a:t>3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7565220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8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600200"/>
            <a:ext cx="8915400" cy="4648200"/>
          </a:xfrm>
        </p:spPr>
        <p:txBody>
          <a:bodyPr>
            <a:noAutofit/>
          </a:bodyPr>
          <a:lstStyle/>
          <a:p>
            <a:pPr marL="403225" indent="-396875" defTabSz="457200" eaLnBrk="1" hangingPunct="1"/>
            <a:r>
              <a:rPr lang="en-US" sz="2800" dirty="0" smtClean="0"/>
              <a:t>Health department referral</a:t>
            </a:r>
          </a:p>
          <a:p>
            <a:pPr marL="854075" lvl="1" indent="-396875" defTabSz="457200" eaLnBrk="1" hangingPunct="1"/>
            <a:r>
              <a:rPr lang="en-US" dirty="0"/>
              <a:t>H</a:t>
            </a:r>
            <a:r>
              <a:rPr lang="en-US" dirty="0" smtClean="0"/>
              <a:t>ealth care worker informs the contact about exposure and the need for a medical evaluation</a:t>
            </a:r>
          </a:p>
          <a:p>
            <a:pPr marL="854075" lvl="1" indent="-396875" defTabSz="457200" eaLnBrk="1" hangingPunct="1"/>
            <a:endParaRPr lang="en-US" dirty="0" smtClean="0"/>
          </a:p>
          <a:p>
            <a:pPr marL="403225" indent="-396875" defTabSz="457200" eaLnBrk="1" hangingPunct="1"/>
            <a:r>
              <a:rPr lang="en-US" sz="2800" dirty="0" smtClean="0"/>
              <a:t>Case referral</a:t>
            </a:r>
          </a:p>
          <a:p>
            <a:pPr marL="854075" lvl="1" indent="-396875" defTabSz="457200" eaLnBrk="1" hangingPunct="1"/>
            <a:r>
              <a:rPr lang="en-US" dirty="0" smtClean="0"/>
              <a:t>Case agrees to inform the contact about exposure and the need for a medical evaluation</a:t>
            </a:r>
          </a:p>
        </p:txBody>
      </p:sp>
      <p:sp>
        <p:nvSpPr>
          <p:cNvPr id="18022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04080CE-6053-4AE1-BEBF-D126A36A3634}" type="slidenum">
              <a:rPr lang="en-US" sz="2000" smtClean="0"/>
              <a:pPr/>
              <a:t>4</a:t>
            </a:fld>
            <a:endParaRPr lang="en-US" sz="2000" dirty="0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7475"/>
            <a:ext cx="9296400" cy="1143000"/>
          </a:xfrm>
        </p:spPr>
        <p:txBody>
          <a:bodyPr>
            <a:noAutofit/>
          </a:bodyPr>
          <a:lstStyle/>
          <a:p>
            <a:pPr defTabSz="457200" eaLnBrk="1" hangingPunct="1"/>
            <a:r>
              <a:rPr lang="en-US" sz="3400" dirty="0" smtClean="0"/>
              <a:t>How Are Contacts </a:t>
            </a:r>
            <a:br>
              <a:rPr lang="en-US" sz="3400" dirty="0" smtClean="0"/>
            </a:br>
            <a:r>
              <a:rPr lang="en-US" sz="3400" dirty="0" smtClean="0"/>
              <a:t>Referred for an Assessment?(1)</a:t>
            </a:r>
          </a:p>
        </p:txBody>
      </p:sp>
    </p:spTree>
    <p:extLst>
      <p:ext uri="{BB962C8B-B14F-4D97-AF65-F5344CB8AC3E}">
        <p14:creationId xmlns:p14="http://schemas.microsoft.com/office/powerpoint/2010/main" val="2971881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 case should be given a choice of whether to inform contacts about their exposure to TB prior to health department referral process </a:t>
            </a:r>
          </a:p>
          <a:p>
            <a:endParaRPr lang="en-US" sz="2800" dirty="0" smtClean="0"/>
          </a:p>
          <a:p>
            <a:r>
              <a:rPr lang="en-US" sz="2800" dirty="0" smtClean="0"/>
              <a:t>Discuss referral options with case</a:t>
            </a:r>
          </a:p>
        </p:txBody>
      </p:sp>
      <p:sp>
        <p:nvSpPr>
          <p:cNvPr id="17920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C85A496-63FD-4BA8-A620-6088651E5CC2}" type="slidenum">
              <a:rPr lang="en-US" sz="2000" smtClean="0"/>
              <a:pPr/>
              <a:t>5</a:t>
            </a:fld>
            <a:endParaRPr lang="en-US" sz="2000" dirty="0" smtClean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7475"/>
            <a:ext cx="9296400" cy="1143000"/>
          </a:xfrm>
        </p:spPr>
        <p:txBody>
          <a:bodyPr>
            <a:noAutofit/>
          </a:bodyPr>
          <a:lstStyle/>
          <a:p>
            <a:pPr defTabSz="457200" eaLnBrk="1" hangingPunct="1"/>
            <a:r>
              <a:rPr lang="en-US" sz="3400" dirty="0" smtClean="0"/>
              <a:t>How Are Contacts </a:t>
            </a:r>
            <a:br>
              <a:rPr lang="en-US" sz="3400" dirty="0" smtClean="0"/>
            </a:br>
            <a:r>
              <a:rPr lang="en-US" sz="3400" dirty="0" smtClean="0"/>
              <a:t>Referred for an Assessment? (2)</a:t>
            </a:r>
          </a:p>
        </p:txBody>
      </p:sp>
    </p:spTree>
    <p:extLst>
      <p:ext uri="{BB962C8B-B14F-4D97-AF65-F5344CB8AC3E}">
        <p14:creationId xmlns:p14="http://schemas.microsoft.com/office/powerpoint/2010/main" val="32485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When and How Should a </a:t>
            </a:r>
            <a:r>
              <a:rPr lang="en-US" sz="3600" dirty="0" smtClean="0"/>
              <a:t>Contact Assessment be Conducted?</a:t>
            </a:r>
            <a:endParaRPr lang="en-US" sz="3600" dirty="0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" y="1600200"/>
            <a:ext cx="55626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The </a:t>
            </a:r>
            <a:r>
              <a:rPr lang="en-US" sz="2800" dirty="0"/>
              <a:t>i</a:t>
            </a:r>
            <a:r>
              <a:rPr lang="en-US" sz="2800" dirty="0" smtClean="0"/>
              <a:t>nitial </a:t>
            </a:r>
            <a:r>
              <a:rPr lang="en-US" sz="2800" dirty="0"/>
              <a:t>c</a:t>
            </a:r>
            <a:r>
              <a:rPr lang="en-US" sz="2800" dirty="0" smtClean="0"/>
              <a:t>ontact assessment should be within </a:t>
            </a:r>
            <a:r>
              <a:rPr lang="en-US" sz="2800" dirty="0"/>
              <a:t>3 working days of </a:t>
            </a:r>
            <a:r>
              <a:rPr lang="en-US" sz="2800" dirty="0" smtClean="0"/>
              <a:t>the contact </a:t>
            </a:r>
            <a:r>
              <a:rPr lang="en-US" sz="2800" dirty="0"/>
              <a:t>having </a:t>
            </a:r>
            <a:r>
              <a:rPr lang="en-US" sz="2800" dirty="0" smtClean="0"/>
              <a:t>been identified</a:t>
            </a:r>
            <a:br>
              <a:rPr lang="en-US" sz="2800" dirty="0" smtClean="0"/>
            </a:b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Should be conducted          in-person</a:t>
            </a:r>
            <a:br>
              <a:rPr lang="en-US" sz="2800" dirty="0" smtClean="0"/>
            </a:b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The investigator should use effective communication skills</a:t>
            </a:r>
          </a:p>
          <a:p>
            <a:pPr>
              <a:lnSpc>
                <a:spcPct val="90000"/>
              </a:lnSpc>
            </a:pPr>
            <a:endParaRPr lang="en-US" sz="2600" dirty="0"/>
          </a:p>
          <a:p>
            <a:pPr>
              <a:lnSpc>
                <a:spcPct val="90000"/>
              </a:lnSpc>
            </a:pPr>
            <a:endParaRPr lang="en-US" sz="2600" dirty="0" smtClean="0"/>
          </a:p>
          <a:p>
            <a:pPr lvl="1">
              <a:lnSpc>
                <a:spcPct val="90000"/>
              </a:lnSpc>
            </a:pPr>
            <a:endParaRPr lang="en-US" sz="2600" dirty="0" smtClean="0"/>
          </a:p>
          <a:p>
            <a:pPr lvl="1">
              <a:lnSpc>
                <a:spcPct val="90000"/>
              </a:lnSpc>
            </a:pPr>
            <a:endParaRPr lang="en-US" sz="2600" dirty="0" smtClean="0"/>
          </a:p>
          <a:p>
            <a:pPr lvl="1">
              <a:lnSpc>
                <a:spcPct val="90000"/>
              </a:lnSpc>
              <a:buNone/>
            </a:pPr>
            <a:endParaRPr lang="en-US" sz="2600" dirty="0" smtClean="0"/>
          </a:p>
          <a:p>
            <a:pPr lvl="1">
              <a:lnSpc>
                <a:spcPct val="90000"/>
              </a:lnSpc>
            </a:pPr>
            <a:endParaRPr lang="en-US" sz="2600" dirty="0"/>
          </a:p>
        </p:txBody>
      </p:sp>
      <p:pic>
        <p:nvPicPr>
          <p:cNvPr id="2050" name="Picture 2" descr="D:\Selects\LoRes\IMG_170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1600200"/>
            <a:ext cx="2981325" cy="447380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6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3657600" y="6305550"/>
            <a:ext cx="51816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A1F3306-BD67-4277-83A7-7C4084A32F9C}" type="slidenum">
              <a:rPr lang="en-US" sz="2000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70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8763000" cy="1143000"/>
          </a:xfrm>
        </p:spPr>
        <p:txBody>
          <a:bodyPr anchor="ctr"/>
          <a:lstStyle/>
          <a:p>
            <a:r>
              <a:rPr lang="en-US" dirty="0" smtClean="0"/>
              <a:t>How Do You Conduct the </a:t>
            </a:r>
            <a:br>
              <a:rPr lang="en-US" dirty="0" smtClean="0"/>
            </a:br>
            <a:r>
              <a:rPr lang="en-US" dirty="0" smtClean="0"/>
              <a:t>Contact Visit? (1)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763000" cy="45720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2800" dirty="0" smtClean="0"/>
              <a:t>Introduce yourself and explain purpose of visit</a:t>
            </a:r>
            <a:br>
              <a:rPr lang="en-US" sz="2800" dirty="0" smtClean="0"/>
            </a:br>
            <a:endParaRPr lang="en-US" sz="10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Ask to speak to the contact</a:t>
            </a:r>
          </a:p>
          <a:p>
            <a:pPr>
              <a:lnSpc>
                <a:spcPct val="90000"/>
              </a:lnSpc>
            </a:pPr>
            <a:endParaRPr lang="en-US" sz="10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Verify the contact’s identity</a:t>
            </a:r>
          </a:p>
          <a:p>
            <a:pPr>
              <a:lnSpc>
                <a:spcPct val="90000"/>
              </a:lnSpc>
            </a:pPr>
            <a:endParaRPr lang="en-US" sz="10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Ask </a:t>
            </a:r>
            <a:r>
              <a:rPr lang="en-US" sz="2800" dirty="0"/>
              <a:t>to speak in </a:t>
            </a:r>
            <a:r>
              <a:rPr lang="en-US" sz="2800" dirty="0" smtClean="0"/>
              <a:t>privacy </a:t>
            </a:r>
            <a:endParaRPr lang="en-US" sz="2800" dirty="0"/>
          </a:p>
          <a:p>
            <a:pPr>
              <a:lnSpc>
                <a:spcPct val="90000"/>
              </a:lnSpc>
            </a:pPr>
            <a:endParaRPr lang="en-US" sz="9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Inform the contact that the purpose of the visit </a:t>
            </a:r>
            <a:r>
              <a:rPr lang="en-US" sz="2800" dirty="0"/>
              <a:t>is to discuss a health matter </a:t>
            </a:r>
            <a:endParaRPr lang="en-US" sz="2800" dirty="0" smtClean="0"/>
          </a:p>
          <a:p>
            <a:pPr>
              <a:lnSpc>
                <a:spcPct val="90000"/>
              </a:lnSpc>
            </a:pPr>
            <a:endParaRPr lang="en-US" sz="9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Discuss </a:t>
            </a:r>
            <a:r>
              <a:rPr lang="en-US" sz="2800" dirty="0"/>
              <a:t>the contact’s potential exposure to </a:t>
            </a:r>
            <a:r>
              <a:rPr lang="en-US" sz="2800" dirty="0" smtClean="0"/>
              <a:t>TB, but maintain the case’s confidentiality</a:t>
            </a: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 lvl="1">
              <a:lnSpc>
                <a:spcPct val="90000"/>
              </a:lnSpc>
              <a:buFontTx/>
              <a:buNone/>
            </a:pPr>
            <a:endParaRPr lang="en-US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135818-2A18-4744-8004-A8552F517A01}" type="slidenum">
              <a:rPr lang="en-US" sz="2000" smtClean="0">
                <a:solidFill>
                  <a:srgbClr val="000000"/>
                </a:solidFill>
              </a:rPr>
              <a:pPr/>
              <a:t>7</a:t>
            </a:fld>
            <a:endParaRPr lang="en-US" sz="20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7475"/>
            <a:ext cx="9296400" cy="1143000"/>
          </a:xfrm>
        </p:spPr>
        <p:txBody>
          <a:bodyPr>
            <a:no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3400" dirty="0" smtClean="0"/>
              <a:t>How to Maintain the Case’s Confidentiality When Meeting with a Contact</a:t>
            </a:r>
            <a:endParaRPr lang="en-US" sz="3400" dirty="0"/>
          </a:p>
        </p:txBody>
      </p:sp>
      <p:sp>
        <p:nvSpPr>
          <p:cNvPr id="62054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600200"/>
            <a:ext cx="8763000" cy="5105400"/>
          </a:xfrm>
        </p:spPr>
        <p:txBody>
          <a:bodyPr>
            <a:noAutofit/>
          </a:bodyPr>
          <a:lstStyle/>
          <a:p>
            <a:pPr eaLnBrk="1" hangingPunct="1">
              <a:spcAft>
                <a:spcPts val="0"/>
              </a:spcAft>
            </a:pPr>
            <a:r>
              <a:rPr lang="en-US" sz="2600" dirty="0" smtClean="0"/>
              <a:t>Do not reveal the case’s name</a:t>
            </a:r>
          </a:p>
          <a:p>
            <a:pPr eaLnBrk="1" hangingPunct="1">
              <a:spcAft>
                <a:spcPts val="0"/>
              </a:spcAft>
            </a:pPr>
            <a:endParaRPr lang="en-US" sz="1600" dirty="0" smtClean="0"/>
          </a:p>
          <a:p>
            <a:pPr eaLnBrk="1" hangingPunct="1">
              <a:spcAft>
                <a:spcPts val="0"/>
              </a:spcAft>
            </a:pPr>
            <a:r>
              <a:rPr lang="en-US" sz="2600" dirty="0" smtClean="0"/>
              <a:t>Use gender neutral language</a:t>
            </a:r>
          </a:p>
          <a:p>
            <a:pPr eaLnBrk="1" hangingPunct="1">
              <a:spcAft>
                <a:spcPts val="0"/>
              </a:spcAft>
            </a:pPr>
            <a:endParaRPr lang="en-US" sz="1600" dirty="0" smtClean="0"/>
          </a:p>
          <a:p>
            <a:pPr eaLnBrk="1" hangingPunct="1">
              <a:spcAft>
                <a:spcPts val="0"/>
              </a:spcAft>
            </a:pPr>
            <a:r>
              <a:rPr lang="en-US" sz="2600" dirty="0" smtClean="0"/>
              <a:t>Do not mention the name of the case’s health care worker, place and dates of diagnosis, or hospitalization</a:t>
            </a:r>
          </a:p>
          <a:p>
            <a:pPr eaLnBrk="1" hangingPunct="1">
              <a:spcAft>
                <a:spcPts val="0"/>
              </a:spcAft>
            </a:pPr>
            <a:endParaRPr lang="en-US" sz="1600" dirty="0" smtClean="0"/>
          </a:p>
          <a:p>
            <a:pPr eaLnBrk="1" hangingPunct="1">
              <a:spcAft>
                <a:spcPts val="0"/>
              </a:spcAft>
            </a:pPr>
            <a:r>
              <a:rPr lang="en-US" sz="2600" dirty="0" smtClean="0"/>
              <a:t>Do not reveal specific dates or environment in which exposure occurred</a:t>
            </a:r>
          </a:p>
          <a:p>
            <a:pPr eaLnBrk="1" hangingPunct="1">
              <a:spcAft>
                <a:spcPts val="0"/>
              </a:spcAft>
            </a:pPr>
            <a:endParaRPr lang="en-US" sz="1600" dirty="0" smtClean="0"/>
          </a:p>
          <a:p>
            <a:pPr eaLnBrk="1" hangingPunct="1">
              <a:spcAft>
                <a:spcPts val="0"/>
              </a:spcAft>
            </a:pPr>
            <a:r>
              <a:rPr lang="en-US" sz="2600" dirty="0" smtClean="0"/>
              <a:t>Confidentiality should not be violated even if the contact refuses to be evaluated</a:t>
            </a:r>
          </a:p>
        </p:txBody>
      </p:sp>
      <p:sp>
        <p:nvSpPr>
          <p:cNvPr id="7270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129647-1563-49CB-A18F-E473C31B5D14}" type="slidenum">
              <a:rPr lang="en-US" sz="2000" smtClean="0"/>
              <a:pPr/>
              <a:t>8</a:t>
            </a:fld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05198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 anchor="ctr"/>
          <a:lstStyle/>
          <a:p>
            <a:r>
              <a:rPr lang="en-US" dirty="0" smtClean="0"/>
              <a:t>How to Maintain the </a:t>
            </a:r>
            <a:br>
              <a:rPr lang="en-US" dirty="0" smtClean="0"/>
            </a:br>
            <a:r>
              <a:rPr lang="en-US" dirty="0" smtClean="0"/>
              <a:t>Contact’s Confidentiality</a:t>
            </a: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447800"/>
            <a:ext cx="8686800" cy="4800600"/>
          </a:xfrm>
        </p:spPr>
        <p:txBody>
          <a:bodyPr/>
          <a:lstStyle/>
          <a:p>
            <a:r>
              <a:rPr lang="en-US" sz="2800" dirty="0" smtClean="0"/>
              <a:t>Inform the contact that medical </a:t>
            </a:r>
            <a:r>
              <a:rPr lang="en-US" sz="2800" dirty="0"/>
              <a:t>evaluations may </a:t>
            </a:r>
            <a:r>
              <a:rPr lang="en-US" sz="2800" dirty="0" smtClean="0"/>
              <a:t>be </a:t>
            </a:r>
            <a:r>
              <a:rPr lang="en-US" sz="2800" dirty="0"/>
              <a:t>shared with health care </a:t>
            </a:r>
            <a:r>
              <a:rPr lang="en-US" sz="2800" dirty="0" smtClean="0"/>
              <a:t>workers </a:t>
            </a:r>
            <a:r>
              <a:rPr lang="en-US" sz="2800" dirty="0"/>
              <a:t>who </a:t>
            </a:r>
            <a:r>
              <a:rPr lang="en-US" sz="2800" dirty="0" smtClean="0"/>
              <a:t>have a “need </a:t>
            </a:r>
            <a:r>
              <a:rPr lang="en-US" sz="2800" dirty="0"/>
              <a:t>to </a:t>
            </a:r>
            <a:r>
              <a:rPr lang="en-US" sz="2800" dirty="0" smtClean="0"/>
              <a:t>know”</a:t>
            </a:r>
          </a:p>
          <a:p>
            <a:pPr lvl="1"/>
            <a:endParaRPr lang="en-US" dirty="0" smtClean="0"/>
          </a:p>
          <a:p>
            <a:r>
              <a:rPr lang="en-US" sz="2800" dirty="0" smtClean="0"/>
              <a:t>Assure the contact that their information </a:t>
            </a:r>
            <a:r>
              <a:rPr lang="en-US" sz="2800" dirty="0"/>
              <a:t>will not be shared with family, friends, or </a:t>
            </a:r>
            <a:r>
              <a:rPr lang="en-US" sz="2800" dirty="0" smtClean="0"/>
              <a:t>others without consent 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Stress </a:t>
            </a:r>
            <a:r>
              <a:rPr lang="en-US" sz="2800" dirty="0" smtClean="0"/>
              <a:t>that confidentiality </a:t>
            </a:r>
            <a:r>
              <a:rPr lang="en-US" sz="2800" dirty="0"/>
              <a:t>is reinforced by local </a:t>
            </a:r>
            <a:r>
              <a:rPr lang="en-US" sz="2800" dirty="0" smtClean="0"/>
              <a:t>and state policies, statutes, and/or regulations</a:t>
            </a:r>
            <a:endParaRPr lang="en-US" sz="2800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C135818-2A18-4744-8004-A8552F517A01}" type="slidenum">
              <a:rPr lang="en-US" sz="2000" smtClean="0">
                <a:solidFill>
                  <a:srgbClr val="000000"/>
                </a:solidFill>
              </a:rPr>
              <a:pPr/>
              <a:t>9</a:t>
            </a:fld>
            <a:endParaRPr lang="en-US" sz="20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1922</TotalTime>
  <Words>1293</Words>
  <Application>Microsoft Office PowerPoint</Application>
  <PresentationFormat>On-screen Show (4:3)</PresentationFormat>
  <Paragraphs>253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1_Default Design</vt:lpstr>
      <vt:lpstr>2_Default Design</vt:lpstr>
      <vt:lpstr>Default Design</vt:lpstr>
      <vt:lpstr>Meeting with Contacts for  TB Assessment</vt:lpstr>
      <vt:lpstr>Learning Objectives</vt:lpstr>
      <vt:lpstr>Why Conduct a Contact Assessment?</vt:lpstr>
      <vt:lpstr>How Are Contacts  Referred for an Assessment?(1)</vt:lpstr>
      <vt:lpstr>How Are Contacts  Referred for an Assessment? (2)</vt:lpstr>
      <vt:lpstr>When and How Should a Contact Assessment be Conducted?</vt:lpstr>
      <vt:lpstr>How Do You Conduct the  Contact Visit? (1)</vt:lpstr>
      <vt:lpstr> How to Maintain the Case’s Confidentiality When Meeting with a Contact</vt:lpstr>
      <vt:lpstr>How to Maintain the  Contact’s Confidentiality</vt:lpstr>
      <vt:lpstr>How Do You Conduct the  Contact Visit? (2)</vt:lpstr>
      <vt:lpstr>Educating the Contact about TB </vt:lpstr>
      <vt:lpstr>Tips for Educating Contacts about TB </vt:lpstr>
      <vt:lpstr>Determination of Contacts’ Potential TB Symptoms</vt:lpstr>
      <vt:lpstr>Referral or In-Person Testing for TB Infection with a TST or IGRA </vt:lpstr>
      <vt:lpstr>PowerPoint Presentation</vt:lpstr>
      <vt:lpstr>Provision of Treatment</vt:lpstr>
      <vt:lpstr>Reminder: Communication Tips</vt:lpstr>
      <vt:lpstr>Meeting with a Contact: Demonstration by Facilitators</vt:lpstr>
      <vt:lpstr>Meeting with a Contact Exercise</vt:lpstr>
      <vt:lpstr> Review</vt:lpstr>
    </vt:vector>
  </TitlesOfParts>
  <Company>CDC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Sarah Segerlind</dc:creator>
  <cp:lastModifiedBy>Segerlind, Sarah (CDC/OID/NCHHSTP)</cp:lastModifiedBy>
  <cp:revision>326</cp:revision>
  <cp:lastPrinted>2013-04-18T17:47:06Z</cp:lastPrinted>
  <dcterms:created xsi:type="dcterms:W3CDTF">2011-06-23T19:24:27Z</dcterms:created>
  <dcterms:modified xsi:type="dcterms:W3CDTF">2013-07-11T20:29:25Z</dcterms:modified>
</cp:coreProperties>
</file>