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300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78402" autoAdjust="0"/>
  </p:normalViewPr>
  <p:slideViewPr>
    <p:cSldViewPr>
      <p:cViewPr varScale="1">
        <p:scale>
          <a:sx n="72" d="100"/>
          <a:sy n="72" d="100"/>
        </p:scale>
        <p:origin x="3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84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40476190476191"/>
          <c:y val="3.168543372754519E-2"/>
          <c:w val="0.76687499999999997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AE9-4783-A310-C56AB3EB6A63}"/>
                </c:ext>
              </c:extLst>
            </c:dLbl>
            <c:dLbl>
              <c:idx val="1"/>
              <c:layout>
                <c:manualLayout>
                  <c:x val="-1.095566179227623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AE9-4783-A310-C56AB3EB6A6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E9-4783-A310-C56AB3EB6A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34</c:v>
                </c:pt>
                <c:pt idx="1">
                  <c:v>19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E9-4783-A310-C56AB3EB6A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AE9-4783-A310-C56AB3EB6A63}"/>
              </c:ext>
            </c:extLst>
          </c:dPt>
          <c:dLbls>
            <c:dLbl>
              <c:idx val="2"/>
              <c:layout>
                <c:manualLayout>
                  <c:x val="6.7238470191226373E-3"/>
                  <c:y val="-8.6200108607113763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>
                      <a:solidFill>
                        <a:srgbClr val="FFC000"/>
                      </a:solidFill>
                      <a:latin typeface="Calibri" panose="020F0502020204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AE9-4783-A310-C56AB3EB6A6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E9-4783-A310-C56AB3EB6A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792</c:v>
                </c:pt>
                <c:pt idx="1">
                  <c:v>525</c:v>
                </c:pt>
                <c:pt idx="2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E9-4783-A310-C56AB3EB6A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1181</c:v>
                </c:pt>
                <c:pt idx="1">
                  <c:v>1463</c:v>
                </c:pt>
                <c:pt idx="2">
                  <c:v>1005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AE9-4783-A310-C56AB3EB6A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39980832"/>
        <c:axId val="239980440"/>
      </c:barChart>
      <c:valAx>
        <c:axId val="239980440"/>
        <c:scaling>
          <c:orientation val="minMax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latin typeface="Calibri" panose="020F0502020204030204" pitchFamily="34" charset="0"/>
              </a:defRPr>
            </a:pPr>
            <a:endParaRPr lang="en-US"/>
          </a:p>
        </c:txPr>
        <c:crossAx val="239980832"/>
        <c:crosses val="autoZero"/>
        <c:crossBetween val="between"/>
        <c:majorUnit val="200"/>
      </c:valAx>
      <c:catAx>
        <c:axId val="239980832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Calibri" panose="020F0502020204030204" pitchFamily="34" charset="0"/>
              </a:defRPr>
            </a:pPr>
            <a:endParaRPr lang="en-US"/>
          </a:p>
        </c:txPr>
        <c:crossAx val="239980440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2124390701162342"/>
          <c:y val="0.63520137569010771"/>
          <c:w val="0.14155371203599551"/>
          <c:h val="0.22389127065166756"/>
        </c:manualLayout>
      </c:layout>
      <c:overlay val="1"/>
      <c:spPr>
        <a:noFill/>
      </c:spPr>
      <c:txPr>
        <a:bodyPr/>
        <a:lstStyle/>
        <a:p>
          <a:pPr>
            <a:defRPr sz="1600"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237490" marR="457200">
              <a:spcBef>
                <a:spcPts val="0"/>
              </a:spcBef>
              <a:spcAft>
                <a:spcPts val="0"/>
              </a:spcAft>
              <a:tabLst>
                <a:tab pos="520700" algn="l"/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Figure 2.6a presents reported risk exposures/behaviors for hepatitis A during the incubation period, 2–6 weeks prior to onset of symptoms. </a:t>
            </a:r>
            <a:endParaRPr lang="en-US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93700" marR="995680">
              <a:spcBef>
                <a:spcPts val="0"/>
              </a:spcBef>
              <a:spcAft>
                <a:spcPts val="0"/>
              </a:spcAft>
              <a:tabLst>
                <a:tab pos="520700" algn="l"/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60985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the 826 case reports that included information about travel, 4.1% (n= 34) indicated travel outside of the United States or Canada.</a:t>
            </a:r>
            <a:endParaRPr lang="en-US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60985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the 544 case reports that included information about injection-drug use, 3.5% (n=19) indicated use of injection drugs.</a:t>
            </a:r>
            <a:endParaRPr lang="en-US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60985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the 102 case reports from males that included information about sexual preference/practices, 7.8% (n=8) indicated having sex with another man.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30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3820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Figure 2.6a.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Hepatitis </a:t>
            </a: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A reports*,</a:t>
            </a:r>
            <a:b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by risk exposure/behavior† 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2016</a:t>
            </a:r>
            <a:endParaRPr lang="en-US" sz="2400" b="1" dirty="0">
              <a:ln w="11430"/>
              <a:solidFill>
                <a:srgbClr val="FFC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5638800"/>
            <a:ext cx="6705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Calibri" panose="020F0502020204030204" pitchFamily="34" charset="0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cs typeface="Arial" charset="0"/>
              </a:rPr>
              <a:t>: </a:t>
            </a:r>
            <a:r>
              <a:rPr lang="en-US" sz="1000" b="0" dirty="0" smtClean="0">
                <a:solidFill>
                  <a:schemeClr val="bg2"/>
                </a:solidFill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cs typeface="Arial" charset="0"/>
              </a:rPr>
              <a:t>Notifiable Diseases Surveillance System (NNDSS)</a:t>
            </a:r>
          </a:p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*A total of 2,007 case reports of hepatitis A were received in 2016.  </a:t>
            </a:r>
          </a:p>
          <a:p>
            <a:pPr eaLnBrk="0" hangingPunct="0"/>
            <a:r>
              <a:rPr lang="en-US" sz="1000" b="0" baseline="30000" dirty="0" smtClean="0">
                <a:solidFill>
                  <a:schemeClr val="bg2"/>
                </a:solidFill>
                <a:latin typeface="+mj-lt"/>
                <a:cs typeface="Arial" charset="0"/>
              </a:rPr>
              <a:t>†</a:t>
            </a:r>
            <a:r>
              <a:rPr lang="en-US" sz="1000" b="0" baseline="300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More than one risk exposure/behavior may be indicated on each case-report.</a:t>
            </a:r>
          </a:p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j-lt"/>
              </a:rPr>
              <a:t>§ No risk data reported.</a:t>
            </a:r>
          </a:p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j-lt"/>
              </a:rPr>
              <a:t>¶A total of 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1,107 </a:t>
            </a:r>
            <a:r>
              <a:rPr lang="en-US" sz="1000" b="0" dirty="0">
                <a:solidFill>
                  <a:schemeClr val="bg2"/>
                </a:solidFill>
                <a:latin typeface="+mj-lt"/>
              </a:rPr>
              <a:t>hepatitis A cases were reported among males in 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2016.</a:t>
            </a:r>
            <a:endParaRPr lang="en-US" sz="1000" b="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9" name="Rectangle 49"/>
          <p:cNvSpPr>
            <a:spLocks noChangeArrowheads="1"/>
          </p:cNvSpPr>
          <p:nvPr/>
        </p:nvSpPr>
        <p:spPr bwMode="auto">
          <a:xfrm>
            <a:off x="4800600" y="5531078"/>
            <a:ext cx="122001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Number of cases</a:t>
            </a:r>
          </a:p>
        </p:txBody>
      </p:sp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3549364632"/>
              </p:ext>
            </p:extLst>
          </p:nvPr>
        </p:nvGraphicFramePr>
        <p:xfrm>
          <a:off x="402771" y="1143000"/>
          <a:ext cx="8534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0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15430</TotalTime>
  <Words>97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Courier New</vt:lpstr>
      <vt:lpstr>Myriad Web Pro</vt:lpstr>
      <vt:lpstr>Symbol</vt:lpstr>
      <vt:lpstr>Times New Roman</vt:lpstr>
      <vt:lpstr>Wingdings</vt:lpstr>
      <vt:lpstr>NCHHSTP_PPT_dark(</vt:lpstr>
      <vt:lpstr>Figure 2.6a. Hepatitis A reports*, by risk exposure/behavior† — United States, 2016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601</cp:revision>
  <cp:lastPrinted>2017-05-31T17:10:40Z</cp:lastPrinted>
  <dcterms:created xsi:type="dcterms:W3CDTF">2010-03-26T18:21:29Z</dcterms:created>
  <dcterms:modified xsi:type="dcterms:W3CDTF">2018-06-05T14:37:59Z</dcterms:modified>
</cp:coreProperties>
</file>