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61" d="100"/>
          <a:sy n="61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  <c:pt idx="12">
                  <c:v>0.15</c:v>
                </c:pt>
                <c:pt idx="13">
                  <c:v>0.14000000000000001</c:v>
                </c:pt>
                <c:pt idx="14">
                  <c:v>0.1</c:v>
                </c:pt>
                <c:pt idx="15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D9-431C-A3CB-3A2D6B6619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10-19 yrs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  <c:pt idx="12">
                  <c:v>0.4</c:v>
                </c:pt>
                <c:pt idx="13">
                  <c:v>0.33</c:v>
                </c:pt>
                <c:pt idx="14">
                  <c:v>0.27</c:v>
                </c:pt>
                <c:pt idx="15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D9-431C-A3CB-3A2D6B6619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  <c:pt idx="12">
                  <c:v>0.69</c:v>
                </c:pt>
                <c:pt idx="13">
                  <c:v>0.68</c:v>
                </c:pt>
                <c:pt idx="14">
                  <c:v>0.55000000000000004</c:v>
                </c:pt>
                <c:pt idx="15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D9-431C-A3CB-3A2D6B6619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  <c:pt idx="12">
                  <c:v>0.51</c:v>
                </c:pt>
                <c:pt idx="13">
                  <c:v>0.74</c:v>
                </c:pt>
                <c:pt idx="14">
                  <c:v>0.5</c:v>
                </c:pt>
                <c:pt idx="15">
                  <c:v>0.56000000000000005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D9-431C-A3CB-3A2D6B6619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  <c:pt idx="12">
                  <c:v>0.47</c:v>
                </c:pt>
                <c:pt idx="13">
                  <c:v>0.64</c:v>
                </c:pt>
                <c:pt idx="14">
                  <c:v>0.34</c:v>
                </c:pt>
                <c:pt idx="15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4D9-431C-A3CB-3A2D6B6619E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CCFF"/>
              </a:solidFill>
            </a:ln>
          </c:spPr>
          <c:marker>
            <c:symbol val="circle"/>
            <c:size val="9"/>
            <c:spPr>
              <a:solidFill>
                <a:srgbClr val="00CCFF"/>
              </a:solidFill>
              <a:ln>
                <a:solidFill>
                  <a:srgbClr val="00CC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  <c:pt idx="12">
                  <c:v>0.56000000000000005</c:v>
                </c:pt>
                <c:pt idx="13">
                  <c:v>0.64</c:v>
                </c:pt>
                <c:pt idx="14">
                  <c:v>0.41</c:v>
                </c:pt>
                <c:pt idx="15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4D9-431C-A3CB-3A2D6B6619E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60+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  <c:pt idx="12">
                  <c:v>0.59</c:v>
                </c:pt>
                <c:pt idx="13">
                  <c:v>0.66</c:v>
                </c:pt>
                <c:pt idx="14">
                  <c:v>0.47</c:v>
                </c:pt>
                <c:pt idx="15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4D9-431C-A3CB-3A2D6B661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7048"/>
        <c:axId val="238777440"/>
      </c:lineChart>
      <c:catAx>
        <c:axId val="238777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7440"/>
        <c:crosses val="autoZero"/>
        <c:auto val="1"/>
        <c:lblAlgn val="ctr"/>
        <c:lblOffset val="100"/>
        <c:tickLblSkip val="3"/>
        <c:noMultiLvlLbl val="0"/>
      </c:catAx>
      <c:valAx>
        <c:axId val="23877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Calibri" panose="020F0502020204030204" pitchFamily="34" charset="0"/>
                  </a:defRPr>
                </a:pPr>
                <a:r>
                  <a:rPr lang="en-US" sz="1600" b="0" i="0" baseline="0" dirty="0" smtClean="0">
                    <a:effectLst/>
                    <a:latin typeface="Calibri" panose="020F0502020204030204" pitchFamily="34" charset="0"/>
                  </a:rPr>
                  <a:t>Reported cases/100,000 population                     </a:t>
                </a:r>
                <a:endParaRPr lang="en-US" sz="1600" dirty="0">
                  <a:effectLst/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70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7.1964906670930084E-2"/>
          <c:w val="0.12690950048566763"/>
          <c:h val="0.42099884088093048"/>
        </c:manualLayout>
      </c:layout>
      <c:overlay val="0"/>
      <c:txPr>
        <a:bodyPr/>
        <a:lstStyle/>
        <a:p>
          <a:pPr>
            <a:defRPr sz="1600" b="0" u="none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2000 through 2015, rates of reported hepatitis A declined, except for a slight increase in 2012 and 2013 among all age groups except those aged 0–9 and 10–19 years.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When comparing the 2015 hepatitis A rates of all age groups, persons aged 20–29 years had the highest rate (0.6 cases per 100,000 population); persons aged 0–9 years had the lowest rate (0.1 cases per 100,000 population).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12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2.2.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by age group — 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Surveillance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System (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NNDSS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58524182"/>
              </p:ext>
            </p:extLst>
          </p:nvPr>
        </p:nvGraphicFramePr>
        <p:xfrm>
          <a:off x="381000" y="1367710"/>
          <a:ext cx="9677400" cy="488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35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15169</TotalTime>
  <Words>99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Web Pro</vt:lpstr>
      <vt:lpstr>Wingdings</vt:lpstr>
      <vt:lpstr>NCHHSTP_PPT_dark(</vt:lpstr>
      <vt:lpstr>Figure 2.2. Incidence of hepatitis A,  by age group — United States, 2000–2015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589</cp:revision>
  <cp:lastPrinted>2017-05-31T17:10:40Z</cp:lastPrinted>
  <dcterms:created xsi:type="dcterms:W3CDTF">2010-03-26T18:21:29Z</dcterms:created>
  <dcterms:modified xsi:type="dcterms:W3CDTF">2017-06-05T14:37:31Z</dcterms:modified>
</cp:coreProperties>
</file>