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notesMasterIdLst>
    <p:notesMasterId r:id="rId50"/>
  </p:notesMasterIdLst>
  <p:sldIdLst>
    <p:sldId id="317" r:id="rId3"/>
    <p:sldId id="304" r:id="rId4"/>
    <p:sldId id="257" r:id="rId5"/>
    <p:sldId id="264" r:id="rId6"/>
    <p:sldId id="318" r:id="rId7"/>
    <p:sldId id="267" r:id="rId8"/>
    <p:sldId id="268" r:id="rId9"/>
    <p:sldId id="269" r:id="rId10"/>
    <p:sldId id="270" r:id="rId11"/>
    <p:sldId id="271" r:id="rId12"/>
    <p:sldId id="272" r:id="rId13"/>
    <p:sldId id="274" r:id="rId14"/>
    <p:sldId id="273" r:id="rId15"/>
    <p:sldId id="275" r:id="rId16"/>
    <p:sldId id="276" r:id="rId17"/>
    <p:sldId id="277" r:id="rId18"/>
    <p:sldId id="278" r:id="rId19"/>
    <p:sldId id="279" r:id="rId20"/>
    <p:sldId id="305" r:id="rId21"/>
    <p:sldId id="280" r:id="rId22"/>
    <p:sldId id="281" r:id="rId23"/>
    <p:sldId id="282" r:id="rId24"/>
    <p:sldId id="306" r:id="rId25"/>
    <p:sldId id="283" r:id="rId26"/>
    <p:sldId id="284" r:id="rId27"/>
    <p:sldId id="285" r:id="rId28"/>
    <p:sldId id="286" r:id="rId29"/>
    <p:sldId id="287" r:id="rId30"/>
    <p:sldId id="288" r:id="rId31"/>
    <p:sldId id="303" r:id="rId32"/>
    <p:sldId id="290" r:id="rId33"/>
    <p:sldId id="307" r:id="rId34"/>
    <p:sldId id="291" r:id="rId35"/>
    <p:sldId id="292" r:id="rId36"/>
    <p:sldId id="309" r:id="rId37"/>
    <p:sldId id="316" r:id="rId38"/>
    <p:sldId id="293" r:id="rId39"/>
    <p:sldId id="294" r:id="rId40"/>
    <p:sldId id="311" r:id="rId41"/>
    <p:sldId id="314" r:id="rId42"/>
    <p:sldId id="315" r:id="rId43"/>
    <p:sldId id="298" r:id="rId44"/>
    <p:sldId id="300" r:id="rId45"/>
    <p:sldId id="301" r:id="rId46"/>
    <p:sldId id="302" r:id="rId47"/>
    <p:sldId id="308" r:id="rId48"/>
    <p:sldId id="261"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sh, Michele S. (CDC/ONDIEH/NCCDPHP)" initials="WMS(" lastIdx="2" clrIdx="0">
    <p:extLst>
      <p:ext uri="{19B8F6BF-5375-455C-9EA6-DF929625EA0E}">
        <p15:presenceInfo xmlns:p15="http://schemas.microsoft.com/office/powerpoint/2012/main" userId="S-1-5-21-1207783550-2075000910-922709458-2026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92CF"/>
    <a:srgbClr val="5B9BD5"/>
    <a:srgbClr val="003300"/>
    <a:srgbClr val="29478C"/>
    <a:srgbClr val="00A0B7"/>
    <a:srgbClr val="1F4E79"/>
    <a:srgbClr val="329AD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44" autoAdjust="0"/>
    <p:restoredTop sz="75045" autoAdjust="0"/>
  </p:normalViewPr>
  <p:slideViewPr>
    <p:cSldViewPr snapToGrid="0" showGuides="1">
      <p:cViewPr varScale="1">
        <p:scale>
          <a:sx n="56" d="100"/>
          <a:sy n="56" d="100"/>
        </p:scale>
        <p:origin x="1968" y="42"/>
      </p:cViewPr>
      <p:guideLst>
        <p:guide orient="horz" pos="2160"/>
        <p:guide pos="2880"/>
      </p:guideLst>
    </p:cSldViewPr>
  </p:slideViewPr>
  <p:outlineViewPr>
    <p:cViewPr>
      <p:scale>
        <a:sx n="33" d="100"/>
        <a:sy n="33" d="100"/>
      </p:scale>
      <p:origin x="0" y="-18210"/>
    </p:cViewPr>
  </p:outlineViewPr>
  <p:notesTextViewPr>
    <p:cViewPr>
      <p:scale>
        <a:sx n="1" d="1"/>
        <a:sy n="1" d="1"/>
      </p:scale>
      <p:origin x="0" y="0"/>
    </p:cViewPr>
  </p:notesTextViewPr>
  <p:sorterViewPr>
    <p:cViewPr>
      <p:scale>
        <a:sx n="100" d="100"/>
        <a:sy n="100" d="100"/>
      </p:scale>
      <p:origin x="0" y="-13524"/>
    </p:cViewPr>
  </p:sorterViewPr>
  <p:notesViewPr>
    <p:cSldViewPr snapToGrid="0" showGuides="1">
      <p:cViewPr varScale="1">
        <p:scale>
          <a:sx n="57" d="100"/>
          <a:sy n="57" d="100"/>
        </p:scale>
        <p:origin x="283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EA6E26-DE78-4978-92AB-F3CD6F4F4C35}" type="doc">
      <dgm:prSet loTypeId="urn:microsoft.com/office/officeart/2005/8/layout/hProcess9" loCatId="process" qsTypeId="urn:microsoft.com/office/officeart/2005/8/quickstyle/simple1" qsCatId="simple" csTypeId="urn:microsoft.com/office/officeart/2005/8/colors/accent1_2" csCatId="accent1" phldr="1"/>
      <dgm:spPr/>
    </dgm:pt>
    <dgm:pt modelId="{7EC357AD-0CDF-4F7F-82DD-6ADD478E1B73}">
      <dgm:prSet phldrT="[Text]"/>
      <dgm:spPr/>
      <dgm:t>
        <a:bodyPr/>
        <a:lstStyle/>
        <a:p>
          <a:r>
            <a:rPr lang="en-US" dirty="0"/>
            <a:t>Conduct needs assessment</a:t>
          </a:r>
        </a:p>
      </dgm:t>
    </dgm:pt>
    <dgm:pt modelId="{2E3D2562-5B43-41DB-A6E6-90A39FD5309F}" type="parTrans" cxnId="{F3157574-1709-44E9-96E8-4C7605442D5F}">
      <dgm:prSet/>
      <dgm:spPr/>
      <dgm:t>
        <a:bodyPr/>
        <a:lstStyle/>
        <a:p>
          <a:endParaRPr lang="en-US"/>
        </a:p>
      </dgm:t>
    </dgm:pt>
    <dgm:pt modelId="{E33CC3BC-595B-4D39-A905-30DC2FE1B887}" type="sibTrans" cxnId="{F3157574-1709-44E9-96E8-4C7605442D5F}">
      <dgm:prSet/>
      <dgm:spPr/>
      <dgm:t>
        <a:bodyPr/>
        <a:lstStyle/>
        <a:p>
          <a:endParaRPr lang="en-US"/>
        </a:p>
      </dgm:t>
    </dgm:pt>
    <dgm:pt modelId="{F38982CC-4EB4-43CB-BBD4-DFD45F99E3CC}">
      <dgm:prSet phldrT="[Text]"/>
      <dgm:spPr/>
      <dgm:t>
        <a:bodyPr/>
        <a:lstStyle/>
        <a:p>
          <a:r>
            <a:rPr lang="en-US" dirty="0"/>
            <a:t>Put the plan into action</a:t>
          </a:r>
        </a:p>
      </dgm:t>
    </dgm:pt>
    <dgm:pt modelId="{6A952FC5-3221-4BAA-8CAE-FF511AAA5F52}" type="parTrans" cxnId="{F8076B95-4AB6-47B3-B165-217634761EB2}">
      <dgm:prSet/>
      <dgm:spPr/>
      <dgm:t>
        <a:bodyPr/>
        <a:lstStyle/>
        <a:p>
          <a:endParaRPr lang="en-US"/>
        </a:p>
      </dgm:t>
    </dgm:pt>
    <dgm:pt modelId="{556F6BB8-548C-4C5C-A51C-081CC63BFC92}" type="sibTrans" cxnId="{F8076B95-4AB6-47B3-B165-217634761EB2}">
      <dgm:prSet/>
      <dgm:spPr/>
      <dgm:t>
        <a:bodyPr/>
        <a:lstStyle/>
        <a:p>
          <a:endParaRPr lang="en-US"/>
        </a:p>
      </dgm:t>
    </dgm:pt>
    <dgm:pt modelId="{D067661A-0394-45C9-B194-A1E66B5BCB0C}">
      <dgm:prSet phldrT="[Text]"/>
      <dgm:spPr/>
      <dgm:t>
        <a:bodyPr/>
        <a:lstStyle/>
        <a:p>
          <a:r>
            <a:rPr lang="en-US" dirty="0"/>
            <a:t>Evaluate progress</a:t>
          </a:r>
        </a:p>
      </dgm:t>
      <dgm:extLst>
        <a:ext uri="{E40237B7-FDA0-4F09-8148-C483321AD2D9}">
          <dgm14:cNvPr xmlns:dgm14="http://schemas.microsoft.com/office/drawing/2010/diagram" id="0" name="" descr="Diagram showing the process for increasing access to drinking water in schools is: conduct needs assessment, develop a plan, put the plan into action, evaluate progress, and revise plan as needed."/>
        </a:ext>
      </dgm:extLst>
    </dgm:pt>
    <dgm:pt modelId="{D32E641D-717C-47BC-BCF2-2FDC6FBF928D}" type="parTrans" cxnId="{90BF3C1B-CCD5-4C3B-9C6D-B967B08589DE}">
      <dgm:prSet/>
      <dgm:spPr/>
      <dgm:t>
        <a:bodyPr/>
        <a:lstStyle/>
        <a:p>
          <a:endParaRPr lang="en-US"/>
        </a:p>
      </dgm:t>
    </dgm:pt>
    <dgm:pt modelId="{B926EB57-C60B-4DDA-974B-C3E6BC0B1172}" type="sibTrans" cxnId="{90BF3C1B-CCD5-4C3B-9C6D-B967B08589DE}">
      <dgm:prSet/>
      <dgm:spPr/>
      <dgm:t>
        <a:bodyPr/>
        <a:lstStyle/>
        <a:p>
          <a:endParaRPr lang="en-US"/>
        </a:p>
      </dgm:t>
    </dgm:pt>
    <dgm:pt modelId="{542475F5-03E2-410F-9E51-BEF51B7014E9}">
      <dgm:prSet phldrT="[Text]"/>
      <dgm:spPr/>
      <dgm:t>
        <a:bodyPr/>
        <a:lstStyle/>
        <a:p>
          <a:r>
            <a:rPr lang="en-US" dirty="0"/>
            <a:t>Develop a plan</a:t>
          </a:r>
        </a:p>
      </dgm:t>
      <dgm:extLst>
        <a:ext uri="{E40237B7-FDA0-4F09-8148-C483321AD2D9}">
          <dgm14:cNvPr xmlns:dgm14="http://schemas.microsoft.com/office/drawing/2010/diagram" id="0" name="" descr="This diagram describes the process outlined in the tool kit to help schools address to address drinking water. &#10;A great first step is to conduct a needs assessment of the water environment in the school. &#10;This will help to identify current strengths and areas for opportunity. &#10;This step can help to inform the development of a water access plan and guide activities to improve the water access environment.&#10;Let’s look at each step a bit closer, beginning with the needs assessment.&#10;"/>
        </a:ext>
      </dgm:extLst>
    </dgm:pt>
    <dgm:pt modelId="{CFE39445-276D-46D2-8EBD-F509CC51437B}" type="parTrans" cxnId="{30D71BA2-A92A-478B-9644-573BA8F6D01F}">
      <dgm:prSet/>
      <dgm:spPr/>
      <dgm:t>
        <a:bodyPr/>
        <a:lstStyle/>
        <a:p>
          <a:endParaRPr lang="en-US"/>
        </a:p>
      </dgm:t>
    </dgm:pt>
    <dgm:pt modelId="{27CA51FD-E981-4A5A-847B-240DA50CD1ED}" type="sibTrans" cxnId="{30D71BA2-A92A-478B-9644-573BA8F6D01F}">
      <dgm:prSet/>
      <dgm:spPr/>
      <dgm:t>
        <a:bodyPr/>
        <a:lstStyle/>
        <a:p>
          <a:endParaRPr lang="en-US"/>
        </a:p>
      </dgm:t>
    </dgm:pt>
    <dgm:pt modelId="{7643B078-5CEC-4E9E-80BD-0835FBEA4CA1}">
      <dgm:prSet/>
      <dgm:spPr/>
      <dgm:t>
        <a:bodyPr/>
        <a:lstStyle/>
        <a:p>
          <a:r>
            <a:rPr lang="en-US" dirty="0"/>
            <a:t>Revise plan as needed</a:t>
          </a:r>
        </a:p>
      </dgm:t>
    </dgm:pt>
    <dgm:pt modelId="{D134C6A6-E88F-4D7C-BB73-FE35C2B38752}" type="parTrans" cxnId="{10ED2AC4-12C4-455A-A29B-5A3F425F1AE8}">
      <dgm:prSet/>
      <dgm:spPr/>
      <dgm:t>
        <a:bodyPr/>
        <a:lstStyle/>
        <a:p>
          <a:endParaRPr lang="en-US"/>
        </a:p>
      </dgm:t>
    </dgm:pt>
    <dgm:pt modelId="{04C466B4-BB5C-47BA-849C-F2F43F157ABD}" type="sibTrans" cxnId="{10ED2AC4-12C4-455A-A29B-5A3F425F1AE8}">
      <dgm:prSet/>
      <dgm:spPr/>
      <dgm:t>
        <a:bodyPr/>
        <a:lstStyle/>
        <a:p>
          <a:endParaRPr lang="en-US"/>
        </a:p>
      </dgm:t>
    </dgm:pt>
    <dgm:pt modelId="{516090F2-63DB-49FC-AB63-47ED6532E3FA}" type="pres">
      <dgm:prSet presAssocID="{9EEA6E26-DE78-4978-92AB-F3CD6F4F4C35}" presName="CompostProcess" presStyleCnt="0">
        <dgm:presLayoutVars>
          <dgm:dir/>
          <dgm:resizeHandles val="exact"/>
        </dgm:presLayoutVars>
      </dgm:prSet>
      <dgm:spPr/>
    </dgm:pt>
    <dgm:pt modelId="{07454A88-BB8D-40CA-902E-A0D080DA9184}" type="pres">
      <dgm:prSet presAssocID="{9EEA6E26-DE78-4978-92AB-F3CD6F4F4C35}" presName="arrow" presStyleLbl="bgShp" presStyleIdx="0" presStyleCnt="1" custScaleX="117647"/>
      <dgm:spPr/>
      <dgm:extLst>
        <a:ext uri="{E40237B7-FDA0-4F09-8148-C483321AD2D9}">
          <dgm14:cNvPr xmlns:dgm14="http://schemas.microsoft.com/office/drawing/2010/diagram" id="0" name="" descr="The process for increasing access to drinking water in schools is shown in five steps: Conduct needs assessment, develop a plan, put the plan into action, evaluate progress, and revise plan as needed."/>
        </a:ext>
      </dgm:extLst>
    </dgm:pt>
    <dgm:pt modelId="{87A5F72B-73B5-4F3F-96BA-B0F9C6E84A0C}" type="pres">
      <dgm:prSet presAssocID="{9EEA6E26-DE78-4978-92AB-F3CD6F4F4C35}" presName="linearProcess" presStyleCnt="0"/>
      <dgm:spPr/>
    </dgm:pt>
    <dgm:pt modelId="{211836EC-3D1E-4B6B-9A44-63EC3316CC48}" type="pres">
      <dgm:prSet presAssocID="{7EC357AD-0CDF-4F7F-82DD-6ADD478E1B73}" presName="textNode" presStyleLbl="node1" presStyleIdx="0" presStyleCnt="5">
        <dgm:presLayoutVars>
          <dgm:bulletEnabled val="1"/>
        </dgm:presLayoutVars>
      </dgm:prSet>
      <dgm:spPr/>
      <dgm:t>
        <a:bodyPr/>
        <a:lstStyle/>
        <a:p>
          <a:endParaRPr lang="en-US"/>
        </a:p>
      </dgm:t>
    </dgm:pt>
    <dgm:pt modelId="{F6D4ABF3-BD14-447E-9F06-E09E379CFCC8}" type="pres">
      <dgm:prSet presAssocID="{E33CC3BC-595B-4D39-A905-30DC2FE1B887}" presName="sibTrans" presStyleCnt="0"/>
      <dgm:spPr/>
    </dgm:pt>
    <dgm:pt modelId="{DB052BE9-6B0A-4804-924B-3570D3B3397D}" type="pres">
      <dgm:prSet presAssocID="{542475F5-03E2-410F-9E51-BEF51B7014E9}" presName="textNode" presStyleLbl="node1" presStyleIdx="1" presStyleCnt="5">
        <dgm:presLayoutVars>
          <dgm:bulletEnabled val="1"/>
        </dgm:presLayoutVars>
      </dgm:prSet>
      <dgm:spPr/>
      <dgm:t>
        <a:bodyPr/>
        <a:lstStyle/>
        <a:p>
          <a:endParaRPr lang="en-US"/>
        </a:p>
      </dgm:t>
    </dgm:pt>
    <dgm:pt modelId="{FD498331-2009-48D0-AC18-646FC593CCF4}" type="pres">
      <dgm:prSet presAssocID="{27CA51FD-E981-4A5A-847B-240DA50CD1ED}" presName="sibTrans" presStyleCnt="0"/>
      <dgm:spPr/>
    </dgm:pt>
    <dgm:pt modelId="{D546C997-F770-4CD4-BB4A-2BE2D80D49AB}" type="pres">
      <dgm:prSet presAssocID="{F38982CC-4EB4-43CB-BBD4-DFD45F99E3CC}" presName="textNode" presStyleLbl="node1" presStyleIdx="2" presStyleCnt="5">
        <dgm:presLayoutVars>
          <dgm:bulletEnabled val="1"/>
        </dgm:presLayoutVars>
      </dgm:prSet>
      <dgm:spPr/>
      <dgm:t>
        <a:bodyPr/>
        <a:lstStyle/>
        <a:p>
          <a:endParaRPr lang="en-US"/>
        </a:p>
      </dgm:t>
    </dgm:pt>
    <dgm:pt modelId="{2CECDC9B-52A9-4941-AF15-34FE154B234D}" type="pres">
      <dgm:prSet presAssocID="{556F6BB8-548C-4C5C-A51C-081CC63BFC92}" presName="sibTrans" presStyleCnt="0"/>
      <dgm:spPr/>
    </dgm:pt>
    <dgm:pt modelId="{748CEBE0-AC6D-43C4-8A17-BE6091566FB9}" type="pres">
      <dgm:prSet presAssocID="{D067661A-0394-45C9-B194-A1E66B5BCB0C}" presName="textNode" presStyleLbl="node1" presStyleIdx="3" presStyleCnt="5">
        <dgm:presLayoutVars>
          <dgm:bulletEnabled val="1"/>
        </dgm:presLayoutVars>
      </dgm:prSet>
      <dgm:spPr/>
      <dgm:t>
        <a:bodyPr/>
        <a:lstStyle/>
        <a:p>
          <a:endParaRPr lang="en-US"/>
        </a:p>
      </dgm:t>
    </dgm:pt>
    <dgm:pt modelId="{BA0E4D8E-7F94-41F3-9A67-85F726AB936C}" type="pres">
      <dgm:prSet presAssocID="{B926EB57-C60B-4DDA-974B-C3E6BC0B1172}" presName="sibTrans" presStyleCnt="0"/>
      <dgm:spPr/>
    </dgm:pt>
    <dgm:pt modelId="{6CC13186-103D-4090-A582-0FEF10736064}" type="pres">
      <dgm:prSet presAssocID="{7643B078-5CEC-4E9E-80BD-0835FBEA4CA1}" presName="textNode" presStyleLbl="node1" presStyleIdx="4" presStyleCnt="5">
        <dgm:presLayoutVars>
          <dgm:bulletEnabled val="1"/>
        </dgm:presLayoutVars>
      </dgm:prSet>
      <dgm:spPr/>
      <dgm:t>
        <a:bodyPr/>
        <a:lstStyle/>
        <a:p>
          <a:endParaRPr lang="en-US"/>
        </a:p>
      </dgm:t>
    </dgm:pt>
  </dgm:ptLst>
  <dgm:cxnLst>
    <dgm:cxn modelId="{B000A716-5B2D-4DF2-B621-119512E01109}" type="presOf" srcId="{542475F5-03E2-410F-9E51-BEF51B7014E9}" destId="{DB052BE9-6B0A-4804-924B-3570D3B3397D}" srcOrd="0" destOrd="0" presId="urn:microsoft.com/office/officeart/2005/8/layout/hProcess9"/>
    <dgm:cxn modelId="{F8076B95-4AB6-47B3-B165-217634761EB2}" srcId="{9EEA6E26-DE78-4978-92AB-F3CD6F4F4C35}" destId="{F38982CC-4EB4-43CB-BBD4-DFD45F99E3CC}" srcOrd="2" destOrd="0" parTransId="{6A952FC5-3221-4BAA-8CAE-FF511AAA5F52}" sibTransId="{556F6BB8-548C-4C5C-A51C-081CC63BFC92}"/>
    <dgm:cxn modelId="{F3157574-1709-44E9-96E8-4C7605442D5F}" srcId="{9EEA6E26-DE78-4978-92AB-F3CD6F4F4C35}" destId="{7EC357AD-0CDF-4F7F-82DD-6ADD478E1B73}" srcOrd="0" destOrd="0" parTransId="{2E3D2562-5B43-41DB-A6E6-90A39FD5309F}" sibTransId="{E33CC3BC-595B-4D39-A905-30DC2FE1B887}"/>
    <dgm:cxn modelId="{6BB83233-E853-40A2-8E56-F0F93714C333}" type="presOf" srcId="{7643B078-5CEC-4E9E-80BD-0835FBEA4CA1}" destId="{6CC13186-103D-4090-A582-0FEF10736064}" srcOrd="0" destOrd="0" presId="urn:microsoft.com/office/officeart/2005/8/layout/hProcess9"/>
    <dgm:cxn modelId="{DB366B4F-F1CB-4657-8200-752B9391EBA9}" type="presOf" srcId="{D067661A-0394-45C9-B194-A1E66B5BCB0C}" destId="{748CEBE0-AC6D-43C4-8A17-BE6091566FB9}" srcOrd="0" destOrd="0" presId="urn:microsoft.com/office/officeart/2005/8/layout/hProcess9"/>
    <dgm:cxn modelId="{078880CF-9AEF-4C0A-B5F6-51C2C98F40DF}" type="presOf" srcId="{F38982CC-4EB4-43CB-BBD4-DFD45F99E3CC}" destId="{D546C997-F770-4CD4-BB4A-2BE2D80D49AB}" srcOrd="0" destOrd="0" presId="urn:microsoft.com/office/officeart/2005/8/layout/hProcess9"/>
    <dgm:cxn modelId="{2C7C07E7-F713-4C95-94F7-433BE4C96362}" type="presOf" srcId="{9EEA6E26-DE78-4978-92AB-F3CD6F4F4C35}" destId="{516090F2-63DB-49FC-AB63-47ED6532E3FA}" srcOrd="0" destOrd="0" presId="urn:microsoft.com/office/officeart/2005/8/layout/hProcess9"/>
    <dgm:cxn modelId="{30D71BA2-A92A-478B-9644-573BA8F6D01F}" srcId="{9EEA6E26-DE78-4978-92AB-F3CD6F4F4C35}" destId="{542475F5-03E2-410F-9E51-BEF51B7014E9}" srcOrd="1" destOrd="0" parTransId="{CFE39445-276D-46D2-8EBD-F509CC51437B}" sibTransId="{27CA51FD-E981-4A5A-847B-240DA50CD1ED}"/>
    <dgm:cxn modelId="{10ED2AC4-12C4-455A-A29B-5A3F425F1AE8}" srcId="{9EEA6E26-DE78-4978-92AB-F3CD6F4F4C35}" destId="{7643B078-5CEC-4E9E-80BD-0835FBEA4CA1}" srcOrd="4" destOrd="0" parTransId="{D134C6A6-E88F-4D7C-BB73-FE35C2B38752}" sibTransId="{04C466B4-BB5C-47BA-849C-F2F43F157ABD}"/>
    <dgm:cxn modelId="{90BF3C1B-CCD5-4C3B-9C6D-B967B08589DE}" srcId="{9EEA6E26-DE78-4978-92AB-F3CD6F4F4C35}" destId="{D067661A-0394-45C9-B194-A1E66B5BCB0C}" srcOrd="3" destOrd="0" parTransId="{D32E641D-717C-47BC-BCF2-2FDC6FBF928D}" sibTransId="{B926EB57-C60B-4DDA-974B-C3E6BC0B1172}"/>
    <dgm:cxn modelId="{76FB4A2A-B3F8-4EAC-9140-16B6E6513797}" type="presOf" srcId="{7EC357AD-0CDF-4F7F-82DD-6ADD478E1B73}" destId="{211836EC-3D1E-4B6B-9A44-63EC3316CC48}" srcOrd="0" destOrd="0" presId="urn:microsoft.com/office/officeart/2005/8/layout/hProcess9"/>
    <dgm:cxn modelId="{44ED4198-9F60-4F5D-A4E6-7520A8C788DC}" type="presParOf" srcId="{516090F2-63DB-49FC-AB63-47ED6532E3FA}" destId="{07454A88-BB8D-40CA-902E-A0D080DA9184}" srcOrd="0" destOrd="0" presId="urn:microsoft.com/office/officeart/2005/8/layout/hProcess9"/>
    <dgm:cxn modelId="{99DAF522-3C4A-40E6-A3C1-DCD02C924D93}" type="presParOf" srcId="{516090F2-63DB-49FC-AB63-47ED6532E3FA}" destId="{87A5F72B-73B5-4F3F-96BA-B0F9C6E84A0C}" srcOrd="1" destOrd="0" presId="urn:microsoft.com/office/officeart/2005/8/layout/hProcess9"/>
    <dgm:cxn modelId="{C3196C7B-1218-45D3-B453-EE9415194584}" type="presParOf" srcId="{87A5F72B-73B5-4F3F-96BA-B0F9C6E84A0C}" destId="{211836EC-3D1E-4B6B-9A44-63EC3316CC48}" srcOrd="0" destOrd="0" presId="urn:microsoft.com/office/officeart/2005/8/layout/hProcess9"/>
    <dgm:cxn modelId="{D131A2DC-D9EA-40AF-ABE7-E7284F107717}" type="presParOf" srcId="{87A5F72B-73B5-4F3F-96BA-B0F9C6E84A0C}" destId="{F6D4ABF3-BD14-447E-9F06-E09E379CFCC8}" srcOrd="1" destOrd="0" presId="urn:microsoft.com/office/officeart/2005/8/layout/hProcess9"/>
    <dgm:cxn modelId="{A9F749FD-E9FF-4021-9853-9CBE44105DA3}" type="presParOf" srcId="{87A5F72B-73B5-4F3F-96BA-B0F9C6E84A0C}" destId="{DB052BE9-6B0A-4804-924B-3570D3B3397D}" srcOrd="2" destOrd="0" presId="urn:microsoft.com/office/officeart/2005/8/layout/hProcess9"/>
    <dgm:cxn modelId="{D98949FA-D6CB-4220-8A08-38F39688CEE9}" type="presParOf" srcId="{87A5F72B-73B5-4F3F-96BA-B0F9C6E84A0C}" destId="{FD498331-2009-48D0-AC18-646FC593CCF4}" srcOrd="3" destOrd="0" presId="urn:microsoft.com/office/officeart/2005/8/layout/hProcess9"/>
    <dgm:cxn modelId="{9DEC55C3-B1EB-4AF2-A4D0-F12C508CA068}" type="presParOf" srcId="{87A5F72B-73B5-4F3F-96BA-B0F9C6E84A0C}" destId="{D546C997-F770-4CD4-BB4A-2BE2D80D49AB}" srcOrd="4" destOrd="0" presId="urn:microsoft.com/office/officeart/2005/8/layout/hProcess9"/>
    <dgm:cxn modelId="{E42A4B38-D30A-40DA-BC67-07C39A7E1010}" type="presParOf" srcId="{87A5F72B-73B5-4F3F-96BA-B0F9C6E84A0C}" destId="{2CECDC9B-52A9-4941-AF15-34FE154B234D}" srcOrd="5" destOrd="0" presId="urn:microsoft.com/office/officeart/2005/8/layout/hProcess9"/>
    <dgm:cxn modelId="{0EF1B101-A6CF-4650-80D8-0A2AACE65A38}" type="presParOf" srcId="{87A5F72B-73B5-4F3F-96BA-B0F9C6E84A0C}" destId="{748CEBE0-AC6D-43C4-8A17-BE6091566FB9}" srcOrd="6" destOrd="0" presId="urn:microsoft.com/office/officeart/2005/8/layout/hProcess9"/>
    <dgm:cxn modelId="{973E22E0-D793-4723-AC20-DF1FA112AF34}" type="presParOf" srcId="{87A5F72B-73B5-4F3F-96BA-B0F9C6E84A0C}" destId="{BA0E4D8E-7F94-41F3-9A67-85F726AB936C}" srcOrd="7" destOrd="0" presId="urn:microsoft.com/office/officeart/2005/8/layout/hProcess9"/>
    <dgm:cxn modelId="{10BE159A-D021-48FF-94EB-D737857F1178}" type="presParOf" srcId="{87A5F72B-73B5-4F3F-96BA-B0F9C6E84A0C}" destId="{6CC13186-103D-4090-A582-0FEF10736064}"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C133D9-0D58-4E0F-8EF5-58845E70167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9BFF0786-2CD7-4976-8414-D4E8494FEC25}">
      <dgm:prSet phldrT="[Text]"/>
      <dgm:spPr/>
      <dgm:t>
        <a:bodyPr/>
        <a:lstStyle/>
        <a:p>
          <a:pPr rtl="0"/>
          <a:r>
            <a:rPr lang="en-US" dirty="0"/>
            <a:t>Assess policies and practices related to water access</a:t>
          </a:r>
        </a:p>
      </dgm:t>
      <dgm:extLst>
        <a:ext uri="{E40237B7-FDA0-4F09-8148-C483321AD2D9}">
          <dgm14:cNvPr xmlns:dgm14="http://schemas.microsoft.com/office/drawing/2010/diagram" id="0" name="" descr="Steps to take to conduct a needs assessment include: Assessing policies and practices related to water access; &#10;Reviewing water testing requirements and recommendations; &#10;Conducting an assessment of the school’s water access points; &#10;Assessing students’ and other stakeholders’ perceptions about the drinking water; and &#10;Identifying key personnel to become water access champions. "/>
        </a:ext>
      </dgm:extLst>
    </dgm:pt>
    <dgm:pt modelId="{5285AC98-F578-4E33-B452-A874F4D54AF7}" type="parTrans" cxnId="{0F0A8EE7-5A00-4746-8A71-60F2BE1F95B0}">
      <dgm:prSet/>
      <dgm:spPr/>
      <dgm:t>
        <a:bodyPr/>
        <a:lstStyle/>
        <a:p>
          <a:endParaRPr lang="en-US"/>
        </a:p>
      </dgm:t>
    </dgm:pt>
    <dgm:pt modelId="{8E3AA707-71C0-4BB8-A490-215F2FB5ECD0}" type="sibTrans" cxnId="{0F0A8EE7-5A00-4746-8A71-60F2BE1F95B0}">
      <dgm:prSet/>
      <dgm:spPr/>
      <dgm:t>
        <a:bodyPr/>
        <a:lstStyle/>
        <a:p>
          <a:endParaRPr lang="en-US"/>
        </a:p>
      </dgm:t>
    </dgm:pt>
    <dgm:pt modelId="{FF7784D4-4873-4E4E-A4EE-C28BA8F08D0C}">
      <dgm:prSet phldrT="[Text]"/>
      <dgm:spPr/>
      <dgm:t>
        <a:bodyPr/>
        <a:lstStyle/>
        <a:p>
          <a:pPr rtl="0"/>
          <a:r>
            <a:rPr lang="en-US" dirty="0"/>
            <a:t>Review water testing requirements and recommendations</a:t>
          </a:r>
        </a:p>
      </dgm:t>
    </dgm:pt>
    <dgm:pt modelId="{410BBC53-15FF-40B3-9B1F-06D7D8CAE8D9}" type="parTrans" cxnId="{9FBB271D-D99B-4BE6-97CA-55080922C8BF}">
      <dgm:prSet/>
      <dgm:spPr/>
      <dgm:t>
        <a:bodyPr/>
        <a:lstStyle/>
        <a:p>
          <a:endParaRPr lang="en-US"/>
        </a:p>
      </dgm:t>
    </dgm:pt>
    <dgm:pt modelId="{C43292C8-DB09-483E-A28B-56EC7E5DFDED}" type="sibTrans" cxnId="{9FBB271D-D99B-4BE6-97CA-55080922C8BF}">
      <dgm:prSet/>
      <dgm:spPr/>
      <dgm:t>
        <a:bodyPr/>
        <a:lstStyle/>
        <a:p>
          <a:endParaRPr lang="en-US"/>
        </a:p>
      </dgm:t>
    </dgm:pt>
    <dgm:pt modelId="{F650751B-3FF3-4064-9212-EBC790625FE3}">
      <dgm:prSet phldrT="[Text]"/>
      <dgm:spPr/>
      <dgm:t>
        <a:bodyPr/>
        <a:lstStyle/>
        <a:p>
          <a:r>
            <a:rPr lang="en-US" dirty="0"/>
            <a:t>Identify key personnel to become water access champions </a:t>
          </a:r>
        </a:p>
      </dgm:t>
    </dgm:pt>
    <dgm:pt modelId="{EC66F75A-87A1-490E-87ED-A589BC243F57}" type="parTrans" cxnId="{185B7680-CDFC-4427-BC47-9AF01693EAAA}">
      <dgm:prSet/>
      <dgm:spPr/>
      <dgm:t>
        <a:bodyPr/>
        <a:lstStyle/>
        <a:p>
          <a:endParaRPr lang="en-US"/>
        </a:p>
      </dgm:t>
    </dgm:pt>
    <dgm:pt modelId="{646DA507-2064-44F0-9B9F-30E68F337850}" type="sibTrans" cxnId="{185B7680-CDFC-4427-BC47-9AF01693EAAA}">
      <dgm:prSet/>
      <dgm:spPr/>
      <dgm:t>
        <a:bodyPr/>
        <a:lstStyle/>
        <a:p>
          <a:endParaRPr lang="en-US"/>
        </a:p>
      </dgm:t>
    </dgm:pt>
    <dgm:pt modelId="{7D56B8A5-3A28-49E0-A372-4407D11E12C8}">
      <dgm:prSet phldrT="[Text]"/>
      <dgm:spPr/>
      <dgm:t>
        <a:bodyPr/>
        <a:lstStyle/>
        <a:p>
          <a:r>
            <a:rPr lang="en-US" dirty="0"/>
            <a:t>Identify the school’s water access points</a:t>
          </a:r>
        </a:p>
      </dgm:t>
    </dgm:pt>
    <dgm:pt modelId="{6E72755B-97C1-44DD-A6F0-B7625C05D8FE}" type="parTrans" cxnId="{9140AE7A-1F54-480F-9C02-CC9DF2087903}">
      <dgm:prSet/>
      <dgm:spPr/>
      <dgm:t>
        <a:bodyPr/>
        <a:lstStyle/>
        <a:p>
          <a:endParaRPr lang="en-US"/>
        </a:p>
      </dgm:t>
    </dgm:pt>
    <dgm:pt modelId="{E2D2743A-882B-4C6D-AEB6-20522F07FC56}" type="sibTrans" cxnId="{9140AE7A-1F54-480F-9C02-CC9DF2087903}">
      <dgm:prSet/>
      <dgm:spPr/>
      <dgm:t>
        <a:bodyPr/>
        <a:lstStyle/>
        <a:p>
          <a:endParaRPr lang="en-US"/>
        </a:p>
      </dgm:t>
    </dgm:pt>
    <dgm:pt modelId="{57FE2143-01F6-4A1E-93E4-55A10ADC9C06}">
      <dgm:prSet/>
      <dgm:spPr/>
      <dgm:t>
        <a:bodyPr/>
        <a:lstStyle/>
        <a:p>
          <a:pPr rtl="0"/>
          <a:r>
            <a:rPr lang="en-US"/>
            <a:t>Assess students’ and other stakeholders’ perceptions about the drinking water</a:t>
          </a:r>
        </a:p>
      </dgm:t>
    </dgm:pt>
    <dgm:pt modelId="{A6CCCEDD-9BC5-4C24-AA6B-68F9B7C7A857}" type="parTrans" cxnId="{FD3D906F-ACD9-4C79-B1AB-9151BAD9D1F8}">
      <dgm:prSet/>
      <dgm:spPr/>
      <dgm:t>
        <a:bodyPr/>
        <a:lstStyle/>
        <a:p>
          <a:endParaRPr lang="en-US"/>
        </a:p>
      </dgm:t>
    </dgm:pt>
    <dgm:pt modelId="{15B18E57-DA21-476E-8F32-89ABFE358B67}" type="sibTrans" cxnId="{FD3D906F-ACD9-4C79-B1AB-9151BAD9D1F8}">
      <dgm:prSet/>
      <dgm:spPr/>
      <dgm:t>
        <a:bodyPr/>
        <a:lstStyle/>
        <a:p>
          <a:endParaRPr lang="en-US"/>
        </a:p>
      </dgm:t>
    </dgm:pt>
    <dgm:pt modelId="{AD509642-B88B-452A-81E3-B5C7FC815227}">
      <dgm:prSet phldrT="[Text]"/>
      <dgm:spPr/>
      <dgm:t>
        <a:bodyPr/>
        <a:lstStyle/>
        <a:p>
          <a:r>
            <a:rPr lang="en-US" dirty="0"/>
            <a:t>1</a:t>
          </a:r>
        </a:p>
      </dgm:t>
      <dgm:extLst>
        <a:ext uri="{E40237B7-FDA0-4F09-8148-C483321AD2D9}">
          <dgm14:cNvPr xmlns:dgm14="http://schemas.microsoft.com/office/drawing/2010/diagram" id="0" name="" descr="1"/>
        </a:ext>
      </dgm:extLst>
    </dgm:pt>
    <dgm:pt modelId="{516C57F5-32FB-4490-AF09-C8C71B36B637}" type="sibTrans" cxnId="{8F58DB5B-BBBD-4D44-BE61-CC08E2F70ED2}">
      <dgm:prSet/>
      <dgm:spPr/>
      <dgm:t>
        <a:bodyPr/>
        <a:lstStyle/>
        <a:p>
          <a:endParaRPr lang="en-US"/>
        </a:p>
      </dgm:t>
    </dgm:pt>
    <dgm:pt modelId="{9B183BC4-DAAE-4562-88FA-585FB85E059E}" type="parTrans" cxnId="{8F58DB5B-BBBD-4D44-BE61-CC08E2F70ED2}">
      <dgm:prSet/>
      <dgm:spPr/>
      <dgm:t>
        <a:bodyPr/>
        <a:lstStyle/>
        <a:p>
          <a:endParaRPr lang="en-US"/>
        </a:p>
      </dgm:t>
    </dgm:pt>
    <dgm:pt modelId="{021DA5F5-FA8D-45F9-A79A-297A6AF5A4F5}">
      <dgm:prSet phldrT="[Text]"/>
      <dgm:spPr/>
      <dgm:t>
        <a:bodyPr/>
        <a:lstStyle/>
        <a:p>
          <a:r>
            <a:rPr lang="en-US" dirty="0"/>
            <a:t>2</a:t>
          </a:r>
        </a:p>
      </dgm:t>
      <dgm:extLst>
        <a:ext uri="{E40237B7-FDA0-4F09-8148-C483321AD2D9}">
          <dgm14:cNvPr xmlns:dgm14="http://schemas.microsoft.com/office/drawing/2010/diagram" id="0" name="" descr="2"/>
        </a:ext>
      </dgm:extLst>
    </dgm:pt>
    <dgm:pt modelId="{104F7B12-1605-4CFA-BA9C-72435E0B82E6}" type="sibTrans" cxnId="{9833E261-2F82-4328-ADA8-8EDA595EA14E}">
      <dgm:prSet/>
      <dgm:spPr/>
      <dgm:t>
        <a:bodyPr/>
        <a:lstStyle/>
        <a:p>
          <a:endParaRPr lang="en-US"/>
        </a:p>
      </dgm:t>
    </dgm:pt>
    <dgm:pt modelId="{4A1F714A-F5FF-45C2-8936-3567D6FAF9CF}" type="parTrans" cxnId="{9833E261-2F82-4328-ADA8-8EDA595EA14E}">
      <dgm:prSet/>
      <dgm:spPr/>
      <dgm:t>
        <a:bodyPr/>
        <a:lstStyle/>
        <a:p>
          <a:endParaRPr lang="en-US"/>
        </a:p>
      </dgm:t>
    </dgm:pt>
    <dgm:pt modelId="{EE5EF904-854F-4CC9-9F59-C232EE73D91E}">
      <dgm:prSet phldrT="[Text]"/>
      <dgm:spPr/>
      <dgm:t>
        <a:bodyPr/>
        <a:lstStyle/>
        <a:p>
          <a:r>
            <a:rPr lang="en-US" dirty="0"/>
            <a:t>3</a:t>
          </a:r>
        </a:p>
      </dgm:t>
      <dgm:extLst>
        <a:ext uri="{E40237B7-FDA0-4F09-8148-C483321AD2D9}">
          <dgm14:cNvPr xmlns:dgm14="http://schemas.microsoft.com/office/drawing/2010/diagram" id="0" name="" descr="3"/>
        </a:ext>
      </dgm:extLst>
    </dgm:pt>
    <dgm:pt modelId="{B6C3D508-7D21-4F87-8259-FF75783C65B5}" type="sibTrans" cxnId="{67529AC6-48A5-4539-A923-759AEA03502D}">
      <dgm:prSet/>
      <dgm:spPr/>
      <dgm:t>
        <a:bodyPr/>
        <a:lstStyle/>
        <a:p>
          <a:endParaRPr lang="en-US"/>
        </a:p>
      </dgm:t>
    </dgm:pt>
    <dgm:pt modelId="{0485EBB5-8C73-4EBB-8541-3C43043F7836}" type="parTrans" cxnId="{67529AC6-48A5-4539-A923-759AEA03502D}">
      <dgm:prSet/>
      <dgm:spPr/>
      <dgm:t>
        <a:bodyPr/>
        <a:lstStyle/>
        <a:p>
          <a:endParaRPr lang="en-US"/>
        </a:p>
      </dgm:t>
    </dgm:pt>
    <dgm:pt modelId="{75317E18-96FF-4117-BFD8-9D94C01BB70E}">
      <dgm:prSet phldrT="[Text]"/>
      <dgm:spPr/>
      <dgm:t>
        <a:bodyPr/>
        <a:lstStyle/>
        <a:p>
          <a:r>
            <a:rPr lang="en-US" dirty="0"/>
            <a:t>4</a:t>
          </a:r>
        </a:p>
      </dgm:t>
    </dgm:pt>
    <dgm:pt modelId="{32EC21B6-AA58-4202-A301-C9EC9D1F7D0D}" type="sibTrans" cxnId="{550E810E-62B4-4DD9-8C8B-62E5D4B4967D}">
      <dgm:prSet/>
      <dgm:spPr/>
      <dgm:t>
        <a:bodyPr/>
        <a:lstStyle/>
        <a:p>
          <a:endParaRPr lang="en-US"/>
        </a:p>
      </dgm:t>
    </dgm:pt>
    <dgm:pt modelId="{E4B68574-AE26-4A93-B5B6-CA897721FD4E}" type="parTrans" cxnId="{550E810E-62B4-4DD9-8C8B-62E5D4B4967D}">
      <dgm:prSet/>
      <dgm:spPr/>
      <dgm:t>
        <a:bodyPr/>
        <a:lstStyle/>
        <a:p>
          <a:endParaRPr lang="en-US"/>
        </a:p>
      </dgm:t>
    </dgm:pt>
    <dgm:pt modelId="{EBBE981F-97CF-49C6-A30E-C24077FF57DD}">
      <dgm:prSet phldrT="[Text]"/>
      <dgm:spPr/>
      <dgm:t>
        <a:bodyPr/>
        <a:lstStyle/>
        <a:p>
          <a:r>
            <a:rPr lang="en-US" dirty="0"/>
            <a:t>5</a:t>
          </a:r>
        </a:p>
      </dgm:t>
    </dgm:pt>
    <dgm:pt modelId="{2F8040FC-DDA4-41A4-9CC6-4E01864A4B2E}" type="sibTrans" cxnId="{A8C664A4-B5A4-41B4-A013-96C5AE26013C}">
      <dgm:prSet/>
      <dgm:spPr/>
      <dgm:t>
        <a:bodyPr/>
        <a:lstStyle/>
        <a:p>
          <a:endParaRPr lang="en-US"/>
        </a:p>
      </dgm:t>
    </dgm:pt>
    <dgm:pt modelId="{5753EFA6-E3B4-4D91-8CEB-FB877EADBFCD}" type="parTrans" cxnId="{A8C664A4-B5A4-41B4-A013-96C5AE26013C}">
      <dgm:prSet/>
      <dgm:spPr/>
      <dgm:t>
        <a:bodyPr/>
        <a:lstStyle/>
        <a:p>
          <a:endParaRPr lang="en-US"/>
        </a:p>
      </dgm:t>
    </dgm:pt>
    <dgm:pt modelId="{537FE5D1-8273-4270-8368-CA71F9DB0DB5}" type="pres">
      <dgm:prSet presAssocID="{88C133D9-0D58-4E0F-8EF5-58845E701677}" presName="linearFlow" presStyleCnt="0">
        <dgm:presLayoutVars>
          <dgm:dir/>
          <dgm:animLvl val="lvl"/>
          <dgm:resizeHandles val="exact"/>
        </dgm:presLayoutVars>
      </dgm:prSet>
      <dgm:spPr/>
      <dgm:t>
        <a:bodyPr/>
        <a:lstStyle/>
        <a:p>
          <a:endParaRPr lang="en-US"/>
        </a:p>
      </dgm:t>
    </dgm:pt>
    <dgm:pt modelId="{FC713AB0-31A9-426C-85B5-B25B96ECC75B}" type="pres">
      <dgm:prSet presAssocID="{AD509642-B88B-452A-81E3-B5C7FC815227}" presName="composite" presStyleCnt="0"/>
      <dgm:spPr/>
    </dgm:pt>
    <dgm:pt modelId="{9B0BCE84-2814-4B7E-9C65-BC113B9D80CE}" type="pres">
      <dgm:prSet presAssocID="{AD509642-B88B-452A-81E3-B5C7FC815227}" presName="parentText" presStyleLbl="alignNode1" presStyleIdx="0" presStyleCnt="5">
        <dgm:presLayoutVars>
          <dgm:chMax val="1"/>
          <dgm:bulletEnabled val="1"/>
        </dgm:presLayoutVars>
      </dgm:prSet>
      <dgm:spPr/>
      <dgm:t>
        <a:bodyPr/>
        <a:lstStyle/>
        <a:p>
          <a:endParaRPr lang="en-US"/>
        </a:p>
      </dgm:t>
    </dgm:pt>
    <dgm:pt modelId="{2E034FF9-5ED8-4818-A629-3D8169453BDF}" type="pres">
      <dgm:prSet presAssocID="{AD509642-B88B-452A-81E3-B5C7FC815227}" presName="descendantText" presStyleLbl="alignAcc1" presStyleIdx="0" presStyleCnt="5" custLinFactNeighborX="3909">
        <dgm:presLayoutVars>
          <dgm:bulletEnabled val="1"/>
        </dgm:presLayoutVars>
      </dgm:prSet>
      <dgm:spPr/>
      <dgm:t>
        <a:bodyPr/>
        <a:lstStyle/>
        <a:p>
          <a:endParaRPr lang="en-US"/>
        </a:p>
      </dgm:t>
    </dgm:pt>
    <dgm:pt modelId="{44E2050B-2D0F-480E-817B-6CF3DCEA785A}" type="pres">
      <dgm:prSet presAssocID="{516C57F5-32FB-4490-AF09-C8C71B36B637}" presName="sp" presStyleCnt="0"/>
      <dgm:spPr/>
    </dgm:pt>
    <dgm:pt modelId="{C39BC2F3-8BF5-4B9B-BFB4-E95745475389}" type="pres">
      <dgm:prSet presAssocID="{021DA5F5-FA8D-45F9-A79A-297A6AF5A4F5}" presName="composite" presStyleCnt="0"/>
      <dgm:spPr/>
    </dgm:pt>
    <dgm:pt modelId="{D1A87461-CA5A-46CC-8C22-E5205F3B8F45}" type="pres">
      <dgm:prSet presAssocID="{021DA5F5-FA8D-45F9-A79A-297A6AF5A4F5}" presName="parentText" presStyleLbl="alignNode1" presStyleIdx="1" presStyleCnt="5">
        <dgm:presLayoutVars>
          <dgm:chMax val="1"/>
          <dgm:bulletEnabled val="1"/>
        </dgm:presLayoutVars>
      </dgm:prSet>
      <dgm:spPr/>
      <dgm:t>
        <a:bodyPr/>
        <a:lstStyle/>
        <a:p>
          <a:endParaRPr lang="en-US"/>
        </a:p>
      </dgm:t>
    </dgm:pt>
    <dgm:pt modelId="{28EA48AD-964F-4ED1-9E62-3C12F1023D1D}" type="pres">
      <dgm:prSet presAssocID="{021DA5F5-FA8D-45F9-A79A-297A6AF5A4F5}" presName="descendantText" presStyleLbl="alignAcc1" presStyleIdx="1" presStyleCnt="5" custLinFactNeighborX="154">
        <dgm:presLayoutVars>
          <dgm:bulletEnabled val="1"/>
        </dgm:presLayoutVars>
      </dgm:prSet>
      <dgm:spPr/>
      <dgm:t>
        <a:bodyPr/>
        <a:lstStyle/>
        <a:p>
          <a:endParaRPr lang="en-US"/>
        </a:p>
      </dgm:t>
    </dgm:pt>
    <dgm:pt modelId="{D4E0CD3F-11F5-416B-866F-FCEC72566068}" type="pres">
      <dgm:prSet presAssocID="{104F7B12-1605-4CFA-BA9C-72435E0B82E6}" presName="sp" presStyleCnt="0"/>
      <dgm:spPr/>
    </dgm:pt>
    <dgm:pt modelId="{141B7E00-9475-4C47-BE72-7197E6A38E4D}" type="pres">
      <dgm:prSet presAssocID="{EE5EF904-854F-4CC9-9F59-C232EE73D91E}" presName="composite" presStyleCnt="0"/>
      <dgm:spPr/>
    </dgm:pt>
    <dgm:pt modelId="{578C50E5-532B-4C4E-9F31-BCE14CD9665F}" type="pres">
      <dgm:prSet presAssocID="{EE5EF904-854F-4CC9-9F59-C232EE73D91E}" presName="parentText" presStyleLbl="alignNode1" presStyleIdx="2" presStyleCnt="5">
        <dgm:presLayoutVars>
          <dgm:chMax val="1"/>
          <dgm:bulletEnabled val="1"/>
        </dgm:presLayoutVars>
      </dgm:prSet>
      <dgm:spPr/>
      <dgm:t>
        <a:bodyPr/>
        <a:lstStyle/>
        <a:p>
          <a:endParaRPr lang="en-US"/>
        </a:p>
      </dgm:t>
    </dgm:pt>
    <dgm:pt modelId="{B36A4E07-EDCD-41F1-8461-CFE0D0D5B69A}" type="pres">
      <dgm:prSet presAssocID="{EE5EF904-854F-4CC9-9F59-C232EE73D91E}" presName="descendantText" presStyleLbl="alignAcc1" presStyleIdx="2" presStyleCnt="5">
        <dgm:presLayoutVars>
          <dgm:bulletEnabled val="1"/>
        </dgm:presLayoutVars>
      </dgm:prSet>
      <dgm:spPr/>
      <dgm:t>
        <a:bodyPr/>
        <a:lstStyle/>
        <a:p>
          <a:endParaRPr lang="en-US"/>
        </a:p>
      </dgm:t>
    </dgm:pt>
    <dgm:pt modelId="{6AF88493-5331-417C-BA8D-66912B959F39}" type="pres">
      <dgm:prSet presAssocID="{B6C3D508-7D21-4F87-8259-FF75783C65B5}" presName="sp" presStyleCnt="0"/>
      <dgm:spPr/>
    </dgm:pt>
    <dgm:pt modelId="{08ECD884-B0F2-4A0B-A05A-BF9A99C4FE6B}" type="pres">
      <dgm:prSet presAssocID="{75317E18-96FF-4117-BFD8-9D94C01BB70E}" presName="composite" presStyleCnt="0"/>
      <dgm:spPr/>
    </dgm:pt>
    <dgm:pt modelId="{97D0CC5D-05FF-4BD9-8D68-D5B5278852A9}" type="pres">
      <dgm:prSet presAssocID="{75317E18-96FF-4117-BFD8-9D94C01BB70E}" presName="parentText" presStyleLbl="alignNode1" presStyleIdx="3" presStyleCnt="5">
        <dgm:presLayoutVars>
          <dgm:chMax val="1"/>
          <dgm:bulletEnabled val="1"/>
        </dgm:presLayoutVars>
      </dgm:prSet>
      <dgm:spPr/>
      <dgm:t>
        <a:bodyPr/>
        <a:lstStyle/>
        <a:p>
          <a:endParaRPr lang="en-US"/>
        </a:p>
      </dgm:t>
    </dgm:pt>
    <dgm:pt modelId="{7D497DA5-9DF9-48FE-BE84-AE911CCAC02B}" type="pres">
      <dgm:prSet presAssocID="{75317E18-96FF-4117-BFD8-9D94C01BB70E}" presName="descendantText" presStyleLbl="alignAcc1" presStyleIdx="3" presStyleCnt="5">
        <dgm:presLayoutVars>
          <dgm:bulletEnabled val="1"/>
        </dgm:presLayoutVars>
      </dgm:prSet>
      <dgm:spPr/>
      <dgm:t>
        <a:bodyPr/>
        <a:lstStyle/>
        <a:p>
          <a:endParaRPr lang="en-US"/>
        </a:p>
      </dgm:t>
    </dgm:pt>
    <dgm:pt modelId="{F8FFC88C-379D-4DBF-9910-E5A8928BF3BA}" type="pres">
      <dgm:prSet presAssocID="{32EC21B6-AA58-4202-A301-C9EC9D1F7D0D}" presName="sp" presStyleCnt="0"/>
      <dgm:spPr/>
    </dgm:pt>
    <dgm:pt modelId="{744DEFF7-5E60-4747-8069-DDB35A1D1E29}" type="pres">
      <dgm:prSet presAssocID="{EBBE981F-97CF-49C6-A30E-C24077FF57DD}" presName="composite" presStyleCnt="0"/>
      <dgm:spPr/>
    </dgm:pt>
    <dgm:pt modelId="{E10213EE-9626-4C7A-99DC-3F4A6B68C9A0}" type="pres">
      <dgm:prSet presAssocID="{EBBE981F-97CF-49C6-A30E-C24077FF57DD}" presName="parentText" presStyleLbl="alignNode1" presStyleIdx="4" presStyleCnt="5">
        <dgm:presLayoutVars>
          <dgm:chMax val="1"/>
          <dgm:bulletEnabled val="1"/>
        </dgm:presLayoutVars>
      </dgm:prSet>
      <dgm:spPr/>
      <dgm:t>
        <a:bodyPr/>
        <a:lstStyle/>
        <a:p>
          <a:endParaRPr lang="en-US"/>
        </a:p>
      </dgm:t>
    </dgm:pt>
    <dgm:pt modelId="{F6FBBE02-ADA9-4C2E-8403-ABC677D6B92F}" type="pres">
      <dgm:prSet presAssocID="{EBBE981F-97CF-49C6-A30E-C24077FF57DD}" presName="descendantText" presStyleLbl="alignAcc1" presStyleIdx="4" presStyleCnt="5">
        <dgm:presLayoutVars>
          <dgm:bulletEnabled val="1"/>
        </dgm:presLayoutVars>
      </dgm:prSet>
      <dgm:spPr/>
      <dgm:t>
        <a:bodyPr/>
        <a:lstStyle/>
        <a:p>
          <a:endParaRPr lang="en-US"/>
        </a:p>
      </dgm:t>
    </dgm:pt>
  </dgm:ptLst>
  <dgm:cxnLst>
    <dgm:cxn modelId="{ED2E3417-C466-4F74-B325-DF76B01B1AD0}" type="presOf" srcId="{EBBE981F-97CF-49C6-A30E-C24077FF57DD}" destId="{E10213EE-9626-4C7A-99DC-3F4A6B68C9A0}" srcOrd="0" destOrd="0" presId="urn:microsoft.com/office/officeart/2005/8/layout/chevron2"/>
    <dgm:cxn modelId="{B175B588-7247-4266-8C47-A2F80B29B25F}" type="presOf" srcId="{EE5EF904-854F-4CC9-9F59-C232EE73D91E}" destId="{578C50E5-532B-4C4E-9F31-BCE14CD9665F}" srcOrd="0" destOrd="0" presId="urn:microsoft.com/office/officeart/2005/8/layout/chevron2"/>
    <dgm:cxn modelId="{F1E40899-D4DA-4E5B-8E47-173BED5B9D63}" type="presOf" srcId="{7D56B8A5-3A28-49E0-A372-4407D11E12C8}" destId="{B36A4E07-EDCD-41F1-8461-CFE0D0D5B69A}" srcOrd="0" destOrd="0" presId="urn:microsoft.com/office/officeart/2005/8/layout/chevron2"/>
    <dgm:cxn modelId="{8F58DB5B-BBBD-4D44-BE61-CC08E2F70ED2}" srcId="{88C133D9-0D58-4E0F-8EF5-58845E701677}" destId="{AD509642-B88B-452A-81E3-B5C7FC815227}" srcOrd="0" destOrd="0" parTransId="{9B183BC4-DAAE-4562-88FA-585FB85E059E}" sibTransId="{516C57F5-32FB-4490-AF09-C8C71B36B637}"/>
    <dgm:cxn modelId="{9140AE7A-1F54-480F-9C02-CC9DF2087903}" srcId="{EE5EF904-854F-4CC9-9F59-C232EE73D91E}" destId="{7D56B8A5-3A28-49E0-A372-4407D11E12C8}" srcOrd="0" destOrd="0" parTransId="{6E72755B-97C1-44DD-A6F0-B7625C05D8FE}" sibTransId="{E2D2743A-882B-4C6D-AEB6-20522F07FC56}"/>
    <dgm:cxn modelId="{67529AC6-48A5-4539-A923-759AEA03502D}" srcId="{88C133D9-0D58-4E0F-8EF5-58845E701677}" destId="{EE5EF904-854F-4CC9-9F59-C232EE73D91E}" srcOrd="2" destOrd="0" parTransId="{0485EBB5-8C73-4EBB-8541-3C43043F7836}" sibTransId="{B6C3D508-7D21-4F87-8259-FF75783C65B5}"/>
    <dgm:cxn modelId="{0F0A8EE7-5A00-4746-8A71-60F2BE1F95B0}" srcId="{AD509642-B88B-452A-81E3-B5C7FC815227}" destId="{9BFF0786-2CD7-4976-8414-D4E8494FEC25}" srcOrd="0" destOrd="0" parTransId="{5285AC98-F578-4E33-B452-A874F4D54AF7}" sibTransId="{8E3AA707-71C0-4BB8-A490-215F2FB5ECD0}"/>
    <dgm:cxn modelId="{40E6B4F3-7FD6-41B9-BBB6-316DA3273938}" type="presOf" srcId="{AD509642-B88B-452A-81E3-B5C7FC815227}" destId="{9B0BCE84-2814-4B7E-9C65-BC113B9D80CE}" srcOrd="0" destOrd="0" presId="urn:microsoft.com/office/officeart/2005/8/layout/chevron2"/>
    <dgm:cxn modelId="{C8F518CD-42C1-4672-B322-7AA0A26CC98F}" type="presOf" srcId="{021DA5F5-FA8D-45F9-A79A-297A6AF5A4F5}" destId="{D1A87461-CA5A-46CC-8C22-E5205F3B8F45}" srcOrd="0" destOrd="0" presId="urn:microsoft.com/office/officeart/2005/8/layout/chevron2"/>
    <dgm:cxn modelId="{185B7680-CDFC-4427-BC47-9AF01693EAAA}" srcId="{EBBE981F-97CF-49C6-A30E-C24077FF57DD}" destId="{F650751B-3FF3-4064-9212-EBC790625FE3}" srcOrd="0" destOrd="0" parTransId="{EC66F75A-87A1-490E-87ED-A589BC243F57}" sibTransId="{646DA507-2064-44F0-9B9F-30E68F337850}"/>
    <dgm:cxn modelId="{3E7A3697-0D71-45DC-8939-FE98D99107CE}" type="presOf" srcId="{F650751B-3FF3-4064-9212-EBC790625FE3}" destId="{F6FBBE02-ADA9-4C2E-8403-ABC677D6B92F}" srcOrd="0" destOrd="0" presId="urn:microsoft.com/office/officeart/2005/8/layout/chevron2"/>
    <dgm:cxn modelId="{7491D415-BEBC-4149-B6CC-B1BCD17CC638}" type="presOf" srcId="{9BFF0786-2CD7-4976-8414-D4E8494FEC25}" destId="{2E034FF9-5ED8-4818-A629-3D8169453BDF}" srcOrd="0" destOrd="0" presId="urn:microsoft.com/office/officeart/2005/8/layout/chevron2"/>
    <dgm:cxn modelId="{550E810E-62B4-4DD9-8C8B-62E5D4B4967D}" srcId="{88C133D9-0D58-4E0F-8EF5-58845E701677}" destId="{75317E18-96FF-4117-BFD8-9D94C01BB70E}" srcOrd="3" destOrd="0" parTransId="{E4B68574-AE26-4A93-B5B6-CA897721FD4E}" sibTransId="{32EC21B6-AA58-4202-A301-C9EC9D1F7D0D}"/>
    <dgm:cxn modelId="{9833E261-2F82-4328-ADA8-8EDA595EA14E}" srcId="{88C133D9-0D58-4E0F-8EF5-58845E701677}" destId="{021DA5F5-FA8D-45F9-A79A-297A6AF5A4F5}" srcOrd="1" destOrd="0" parTransId="{4A1F714A-F5FF-45C2-8936-3567D6FAF9CF}" sibTransId="{104F7B12-1605-4CFA-BA9C-72435E0B82E6}"/>
    <dgm:cxn modelId="{9FBB271D-D99B-4BE6-97CA-55080922C8BF}" srcId="{021DA5F5-FA8D-45F9-A79A-297A6AF5A4F5}" destId="{FF7784D4-4873-4E4E-A4EE-C28BA8F08D0C}" srcOrd="0" destOrd="0" parTransId="{410BBC53-15FF-40B3-9B1F-06D7D8CAE8D9}" sibTransId="{C43292C8-DB09-483E-A28B-56EC7E5DFDED}"/>
    <dgm:cxn modelId="{21329AB3-7667-4DFB-94E4-42C94FAB8337}" type="presOf" srcId="{75317E18-96FF-4117-BFD8-9D94C01BB70E}" destId="{97D0CC5D-05FF-4BD9-8D68-D5B5278852A9}" srcOrd="0" destOrd="0" presId="urn:microsoft.com/office/officeart/2005/8/layout/chevron2"/>
    <dgm:cxn modelId="{B0EC0C38-09F6-4B6C-A4D9-F13A8B6F5753}" type="presOf" srcId="{57FE2143-01F6-4A1E-93E4-55A10ADC9C06}" destId="{7D497DA5-9DF9-48FE-BE84-AE911CCAC02B}" srcOrd="0" destOrd="0" presId="urn:microsoft.com/office/officeart/2005/8/layout/chevron2"/>
    <dgm:cxn modelId="{F98FFB30-F088-4DF1-BBBE-FC9FBE83084B}" type="presOf" srcId="{88C133D9-0D58-4E0F-8EF5-58845E701677}" destId="{537FE5D1-8273-4270-8368-CA71F9DB0DB5}" srcOrd="0" destOrd="0" presId="urn:microsoft.com/office/officeart/2005/8/layout/chevron2"/>
    <dgm:cxn modelId="{FD3D906F-ACD9-4C79-B1AB-9151BAD9D1F8}" srcId="{75317E18-96FF-4117-BFD8-9D94C01BB70E}" destId="{57FE2143-01F6-4A1E-93E4-55A10ADC9C06}" srcOrd="0" destOrd="0" parTransId="{A6CCCEDD-9BC5-4C24-AA6B-68F9B7C7A857}" sibTransId="{15B18E57-DA21-476E-8F32-89ABFE358B67}"/>
    <dgm:cxn modelId="{A8C664A4-B5A4-41B4-A013-96C5AE26013C}" srcId="{88C133D9-0D58-4E0F-8EF5-58845E701677}" destId="{EBBE981F-97CF-49C6-A30E-C24077FF57DD}" srcOrd="4" destOrd="0" parTransId="{5753EFA6-E3B4-4D91-8CEB-FB877EADBFCD}" sibTransId="{2F8040FC-DDA4-41A4-9CC6-4E01864A4B2E}"/>
    <dgm:cxn modelId="{204AC0C0-8B5C-43B7-93ED-EFF7A320A0C7}" type="presOf" srcId="{FF7784D4-4873-4E4E-A4EE-C28BA8F08D0C}" destId="{28EA48AD-964F-4ED1-9E62-3C12F1023D1D}" srcOrd="0" destOrd="0" presId="urn:microsoft.com/office/officeart/2005/8/layout/chevron2"/>
    <dgm:cxn modelId="{3149D65F-F098-4323-97E7-CC9ACDB69A2D}" type="presParOf" srcId="{537FE5D1-8273-4270-8368-CA71F9DB0DB5}" destId="{FC713AB0-31A9-426C-85B5-B25B96ECC75B}" srcOrd="0" destOrd="0" presId="urn:microsoft.com/office/officeart/2005/8/layout/chevron2"/>
    <dgm:cxn modelId="{8AC7E5C4-F32D-4520-B819-D35F92E47962}" type="presParOf" srcId="{FC713AB0-31A9-426C-85B5-B25B96ECC75B}" destId="{9B0BCE84-2814-4B7E-9C65-BC113B9D80CE}" srcOrd="0" destOrd="0" presId="urn:microsoft.com/office/officeart/2005/8/layout/chevron2"/>
    <dgm:cxn modelId="{7D8C30DA-6289-42A7-AA72-885674A09E7B}" type="presParOf" srcId="{FC713AB0-31A9-426C-85B5-B25B96ECC75B}" destId="{2E034FF9-5ED8-4818-A629-3D8169453BDF}" srcOrd="1" destOrd="0" presId="urn:microsoft.com/office/officeart/2005/8/layout/chevron2"/>
    <dgm:cxn modelId="{06F57CB7-F386-4E41-84E5-E8D76F6C15A0}" type="presParOf" srcId="{537FE5D1-8273-4270-8368-CA71F9DB0DB5}" destId="{44E2050B-2D0F-480E-817B-6CF3DCEA785A}" srcOrd="1" destOrd="0" presId="urn:microsoft.com/office/officeart/2005/8/layout/chevron2"/>
    <dgm:cxn modelId="{AF101B1B-193F-41C9-8C27-5A0426712EE6}" type="presParOf" srcId="{537FE5D1-8273-4270-8368-CA71F9DB0DB5}" destId="{C39BC2F3-8BF5-4B9B-BFB4-E95745475389}" srcOrd="2" destOrd="0" presId="urn:microsoft.com/office/officeart/2005/8/layout/chevron2"/>
    <dgm:cxn modelId="{1211CD19-01E5-4842-9FAD-671C51E4A338}" type="presParOf" srcId="{C39BC2F3-8BF5-4B9B-BFB4-E95745475389}" destId="{D1A87461-CA5A-46CC-8C22-E5205F3B8F45}" srcOrd="0" destOrd="0" presId="urn:microsoft.com/office/officeart/2005/8/layout/chevron2"/>
    <dgm:cxn modelId="{B35CA7A0-2203-4E40-A563-C4FF089E5BE9}" type="presParOf" srcId="{C39BC2F3-8BF5-4B9B-BFB4-E95745475389}" destId="{28EA48AD-964F-4ED1-9E62-3C12F1023D1D}" srcOrd="1" destOrd="0" presId="urn:microsoft.com/office/officeart/2005/8/layout/chevron2"/>
    <dgm:cxn modelId="{09D7EB58-F1CB-4456-85F9-F0615191A05E}" type="presParOf" srcId="{537FE5D1-8273-4270-8368-CA71F9DB0DB5}" destId="{D4E0CD3F-11F5-416B-866F-FCEC72566068}" srcOrd="3" destOrd="0" presId="urn:microsoft.com/office/officeart/2005/8/layout/chevron2"/>
    <dgm:cxn modelId="{095948F7-6995-4324-BECA-C4114417F79D}" type="presParOf" srcId="{537FE5D1-8273-4270-8368-CA71F9DB0DB5}" destId="{141B7E00-9475-4C47-BE72-7197E6A38E4D}" srcOrd="4" destOrd="0" presId="urn:microsoft.com/office/officeart/2005/8/layout/chevron2"/>
    <dgm:cxn modelId="{41597D3D-A7D5-4204-AE27-6AEF515E9684}" type="presParOf" srcId="{141B7E00-9475-4C47-BE72-7197E6A38E4D}" destId="{578C50E5-532B-4C4E-9F31-BCE14CD9665F}" srcOrd="0" destOrd="0" presId="urn:microsoft.com/office/officeart/2005/8/layout/chevron2"/>
    <dgm:cxn modelId="{B0C75306-C715-4B19-92D6-85A0995517EF}" type="presParOf" srcId="{141B7E00-9475-4C47-BE72-7197E6A38E4D}" destId="{B36A4E07-EDCD-41F1-8461-CFE0D0D5B69A}" srcOrd="1" destOrd="0" presId="urn:microsoft.com/office/officeart/2005/8/layout/chevron2"/>
    <dgm:cxn modelId="{E0188E05-4F48-4A7C-A069-C1CA6D79528C}" type="presParOf" srcId="{537FE5D1-8273-4270-8368-CA71F9DB0DB5}" destId="{6AF88493-5331-417C-BA8D-66912B959F39}" srcOrd="5" destOrd="0" presId="urn:microsoft.com/office/officeart/2005/8/layout/chevron2"/>
    <dgm:cxn modelId="{01C1501F-D5C7-4099-939E-56ADE09A53C6}" type="presParOf" srcId="{537FE5D1-8273-4270-8368-CA71F9DB0DB5}" destId="{08ECD884-B0F2-4A0B-A05A-BF9A99C4FE6B}" srcOrd="6" destOrd="0" presId="urn:microsoft.com/office/officeart/2005/8/layout/chevron2"/>
    <dgm:cxn modelId="{CEB54598-FA52-4CA0-A707-A9C442E26EDE}" type="presParOf" srcId="{08ECD884-B0F2-4A0B-A05A-BF9A99C4FE6B}" destId="{97D0CC5D-05FF-4BD9-8D68-D5B5278852A9}" srcOrd="0" destOrd="0" presId="urn:microsoft.com/office/officeart/2005/8/layout/chevron2"/>
    <dgm:cxn modelId="{573247DB-6A3D-4577-A230-DF2D678F0A72}" type="presParOf" srcId="{08ECD884-B0F2-4A0B-A05A-BF9A99C4FE6B}" destId="{7D497DA5-9DF9-48FE-BE84-AE911CCAC02B}" srcOrd="1" destOrd="0" presId="urn:microsoft.com/office/officeart/2005/8/layout/chevron2"/>
    <dgm:cxn modelId="{2C20101D-6244-46FE-A8BC-67CFD3A1BA4A}" type="presParOf" srcId="{537FE5D1-8273-4270-8368-CA71F9DB0DB5}" destId="{F8FFC88C-379D-4DBF-9910-E5A8928BF3BA}" srcOrd="7" destOrd="0" presId="urn:microsoft.com/office/officeart/2005/8/layout/chevron2"/>
    <dgm:cxn modelId="{FECB770C-43E9-4893-BFD3-B423CF80A61A}" type="presParOf" srcId="{537FE5D1-8273-4270-8368-CA71F9DB0DB5}" destId="{744DEFF7-5E60-4747-8069-DDB35A1D1E29}" srcOrd="8" destOrd="0" presId="urn:microsoft.com/office/officeart/2005/8/layout/chevron2"/>
    <dgm:cxn modelId="{5C7F019C-D640-4686-B3D3-743D56396ED7}" type="presParOf" srcId="{744DEFF7-5E60-4747-8069-DDB35A1D1E29}" destId="{E10213EE-9626-4C7A-99DC-3F4A6B68C9A0}" srcOrd="0" destOrd="0" presId="urn:microsoft.com/office/officeart/2005/8/layout/chevron2"/>
    <dgm:cxn modelId="{1742012F-704F-43D6-9357-FF6BCFB8B083}" type="presParOf" srcId="{744DEFF7-5E60-4747-8069-DDB35A1D1E29}" destId="{F6FBBE02-ADA9-4C2E-8403-ABC677D6B92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C133D9-0D58-4E0F-8EF5-58845E70167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AD509642-B88B-452A-81E3-B5C7FC815227}">
      <dgm:prSet phldrT="[Text]"/>
      <dgm:spPr/>
      <dgm:t>
        <a:bodyPr/>
        <a:lstStyle/>
        <a:p>
          <a:r>
            <a:rPr lang="en-US" dirty="0"/>
            <a:t>1</a:t>
          </a:r>
        </a:p>
      </dgm:t>
      <dgm:extLst>
        <a:ext uri="{E40237B7-FDA0-4F09-8148-C483321AD2D9}">
          <dgm14:cNvPr xmlns:dgm14="http://schemas.microsoft.com/office/drawing/2010/diagram" id="0" name="" descr="1"/>
        </a:ext>
      </dgm:extLst>
    </dgm:pt>
    <dgm:pt modelId="{9B183BC4-DAAE-4562-88FA-585FB85E059E}" type="parTrans" cxnId="{8F58DB5B-BBBD-4D44-BE61-CC08E2F70ED2}">
      <dgm:prSet/>
      <dgm:spPr/>
      <dgm:t>
        <a:bodyPr/>
        <a:lstStyle/>
        <a:p>
          <a:endParaRPr lang="en-US"/>
        </a:p>
      </dgm:t>
    </dgm:pt>
    <dgm:pt modelId="{516C57F5-32FB-4490-AF09-C8C71B36B637}" type="sibTrans" cxnId="{8F58DB5B-BBBD-4D44-BE61-CC08E2F70ED2}">
      <dgm:prSet/>
      <dgm:spPr/>
      <dgm:t>
        <a:bodyPr/>
        <a:lstStyle/>
        <a:p>
          <a:endParaRPr lang="en-US"/>
        </a:p>
      </dgm:t>
    </dgm:pt>
    <dgm:pt modelId="{021DA5F5-FA8D-45F9-A79A-297A6AF5A4F5}">
      <dgm:prSet phldrT="[Text]"/>
      <dgm:spPr/>
      <dgm:t>
        <a:bodyPr/>
        <a:lstStyle/>
        <a:p>
          <a:r>
            <a:rPr lang="en-US" dirty="0"/>
            <a:t>2</a:t>
          </a:r>
        </a:p>
      </dgm:t>
      <dgm:extLst>
        <a:ext uri="{E40237B7-FDA0-4F09-8148-C483321AD2D9}">
          <dgm14:cNvPr xmlns:dgm14="http://schemas.microsoft.com/office/drawing/2010/diagram" id="0" name="" descr="2"/>
        </a:ext>
      </dgm:extLst>
    </dgm:pt>
    <dgm:pt modelId="{4A1F714A-F5FF-45C2-8936-3567D6FAF9CF}" type="parTrans" cxnId="{9833E261-2F82-4328-ADA8-8EDA595EA14E}">
      <dgm:prSet/>
      <dgm:spPr/>
      <dgm:t>
        <a:bodyPr/>
        <a:lstStyle/>
        <a:p>
          <a:endParaRPr lang="en-US"/>
        </a:p>
      </dgm:t>
    </dgm:pt>
    <dgm:pt modelId="{104F7B12-1605-4CFA-BA9C-72435E0B82E6}" type="sibTrans" cxnId="{9833E261-2F82-4328-ADA8-8EDA595EA14E}">
      <dgm:prSet/>
      <dgm:spPr/>
      <dgm:t>
        <a:bodyPr/>
        <a:lstStyle/>
        <a:p>
          <a:endParaRPr lang="en-US"/>
        </a:p>
      </dgm:t>
    </dgm:pt>
    <dgm:pt modelId="{FF7784D4-4873-4E4E-A4EE-C28BA8F08D0C}">
      <dgm:prSet phldrT="[Text]"/>
      <dgm:spPr/>
      <dgm:t>
        <a:bodyPr/>
        <a:lstStyle/>
        <a:p>
          <a:pPr rtl="0"/>
          <a:r>
            <a:rPr lang="en-US" dirty="0"/>
            <a:t>Identify priority actions</a:t>
          </a:r>
        </a:p>
      </dgm:t>
    </dgm:pt>
    <dgm:pt modelId="{410BBC53-15FF-40B3-9B1F-06D7D8CAE8D9}" type="parTrans" cxnId="{9FBB271D-D99B-4BE6-97CA-55080922C8BF}">
      <dgm:prSet/>
      <dgm:spPr/>
      <dgm:t>
        <a:bodyPr/>
        <a:lstStyle/>
        <a:p>
          <a:endParaRPr lang="en-US"/>
        </a:p>
      </dgm:t>
    </dgm:pt>
    <dgm:pt modelId="{C43292C8-DB09-483E-A28B-56EC7E5DFDED}" type="sibTrans" cxnId="{9FBB271D-D99B-4BE6-97CA-55080922C8BF}">
      <dgm:prSet/>
      <dgm:spPr/>
      <dgm:t>
        <a:bodyPr/>
        <a:lstStyle/>
        <a:p>
          <a:endParaRPr lang="en-US"/>
        </a:p>
      </dgm:t>
    </dgm:pt>
    <dgm:pt modelId="{EE5EF904-854F-4CC9-9F59-C232EE73D91E}">
      <dgm:prSet phldrT="[Text]"/>
      <dgm:spPr/>
      <dgm:t>
        <a:bodyPr/>
        <a:lstStyle/>
        <a:p>
          <a:r>
            <a:rPr lang="en-US" dirty="0"/>
            <a:t>3</a:t>
          </a:r>
        </a:p>
      </dgm:t>
      <dgm:extLst>
        <a:ext uri="{E40237B7-FDA0-4F09-8148-C483321AD2D9}">
          <dgm14:cNvPr xmlns:dgm14="http://schemas.microsoft.com/office/drawing/2010/diagram" id="0" name="" descr="3"/>
        </a:ext>
      </dgm:extLst>
    </dgm:pt>
    <dgm:pt modelId="{0485EBB5-8C73-4EBB-8541-3C43043F7836}" type="parTrans" cxnId="{67529AC6-48A5-4539-A923-759AEA03502D}">
      <dgm:prSet/>
      <dgm:spPr/>
      <dgm:t>
        <a:bodyPr/>
        <a:lstStyle/>
        <a:p>
          <a:endParaRPr lang="en-US"/>
        </a:p>
      </dgm:t>
    </dgm:pt>
    <dgm:pt modelId="{B6C3D508-7D21-4F87-8259-FF75783C65B5}" type="sibTrans" cxnId="{67529AC6-48A5-4539-A923-759AEA03502D}">
      <dgm:prSet/>
      <dgm:spPr/>
      <dgm:t>
        <a:bodyPr/>
        <a:lstStyle/>
        <a:p>
          <a:endParaRPr lang="en-US"/>
        </a:p>
      </dgm:t>
    </dgm:pt>
    <dgm:pt modelId="{75317E18-96FF-4117-BFD8-9D94C01BB70E}">
      <dgm:prSet phldrT="[Text]"/>
      <dgm:spPr/>
      <dgm:t>
        <a:bodyPr/>
        <a:lstStyle/>
        <a:p>
          <a:r>
            <a:rPr lang="en-US" dirty="0"/>
            <a:t>4</a:t>
          </a:r>
        </a:p>
      </dgm:t>
      <dgm:extLst>
        <a:ext uri="{E40237B7-FDA0-4F09-8148-C483321AD2D9}">
          <dgm14:cNvPr xmlns:dgm14="http://schemas.microsoft.com/office/drawing/2010/diagram" id="0" name="" descr="4"/>
        </a:ext>
      </dgm:extLst>
    </dgm:pt>
    <dgm:pt modelId="{E4B68574-AE26-4A93-B5B6-CA897721FD4E}" type="parTrans" cxnId="{550E810E-62B4-4DD9-8C8B-62E5D4B4967D}">
      <dgm:prSet/>
      <dgm:spPr/>
      <dgm:t>
        <a:bodyPr/>
        <a:lstStyle/>
        <a:p>
          <a:endParaRPr lang="en-US"/>
        </a:p>
      </dgm:t>
    </dgm:pt>
    <dgm:pt modelId="{32EC21B6-AA58-4202-A301-C9EC9D1F7D0D}" type="sibTrans" cxnId="{550E810E-62B4-4DD9-8C8B-62E5D4B4967D}">
      <dgm:prSet/>
      <dgm:spPr/>
      <dgm:t>
        <a:bodyPr/>
        <a:lstStyle/>
        <a:p>
          <a:endParaRPr lang="en-US"/>
        </a:p>
      </dgm:t>
    </dgm:pt>
    <dgm:pt modelId="{7D56B8A5-3A28-49E0-A372-4407D11E12C8}">
      <dgm:prSet phldrT="[Text]"/>
      <dgm:spPr/>
      <dgm:t>
        <a:bodyPr/>
        <a:lstStyle/>
        <a:p>
          <a:r>
            <a:rPr lang="en-US" b="0" dirty="0"/>
            <a:t>Identify goals and objectives for each priority action</a:t>
          </a:r>
          <a:endParaRPr lang="en-US" dirty="0"/>
        </a:p>
      </dgm:t>
    </dgm:pt>
    <dgm:pt modelId="{6E72755B-97C1-44DD-A6F0-B7625C05D8FE}" type="parTrans" cxnId="{9140AE7A-1F54-480F-9C02-CC9DF2087903}">
      <dgm:prSet/>
      <dgm:spPr/>
      <dgm:t>
        <a:bodyPr/>
        <a:lstStyle/>
        <a:p>
          <a:endParaRPr lang="en-US"/>
        </a:p>
      </dgm:t>
    </dgm:pt>
    <dgm:pt modelId="{E2D2743A-882B-4C6D-AEB6-20522F07FC56}" type="sibTrans" cxnId="{9140AE7A-1F54-480F-9C02-CC9DF2087903}">
      <dgm:prSet/>
      <dgm:spPr/>
      <dgm:t>
        <a:bodyPr/>
        <a:lstStyle/>
        <a:p>
          <a:endParaRPr lang="en-US"/>
        </a:p>
      </dgm:t>
    </dgm:pt>
    <dgm:pt modelId="{57FE2143-01F6-4A1E-93E4-55A10ADC9C06}">
      <dgm:prSet/>
      <dgm:spPr/>
      <dgm:t>
        <a:bodyPr/>
        <a:lstStyle/>
        <a:p>
          <a:pPr rtl="0"/>
          <a:r>
            <a:rPr lang="en-US" b="0" dirty="0"/>
            <a:t>Identify person(s) responsible for each objective </a:t>
          </a:r>
          <a:endParaRPr lang="en-US" dirty="0"/>
        </a:p>
      </dgm:t>
    </dgm:pt>
    <dgm:pt modelId="{A6CCCEDD-9BC5-4C24-AA6B-68F9B7C7A857}" type="parTrans" cxnId="{FD3D906F-ACD9-4C79-B1AB-9151BAD9D1F8}">
      <dgm:prSet/>
      <dgm:spPr/>
      <dgm:t>
        <a:bodyPr/>
        <a:lstStyle/>
        <a:p>
          <a:endParaRPr lang="en-US"/>
        </a:p>
      </dgm:t>
    </dgm:pt>
    <dgm:pt modelId="{15B18E57-DA21-476E-8F32-89ABFE358B67}" type="sibTrans" cxnId="{FD3D906F-ACD9-4C79-B1AB-9151BAD9D1F8}">
      <dgm:prSet/>
      <dgm:spPr/>
      <dgm:t>
        <a:bodyPr/>
        <a:lstStyle/>
        <a:p>
          <a:endParaRPr lang="en-US"/>
        </a:p>
      </dgm:t>
    </dgm:pt>
    <dgm:pt modelId="{9BFF0786-2CD7-4976-8414-D4E8494FEC25}">
      <dgm:prSet phldrT="[Text]"/>
      <dgm:spPr/>
      <dgm:t>
        <a:bodyPr/>
        <a:lstStyle/>
        <a:p>
          <a:pPr rtl="0"/>
          <a:r>
            <a:rPr lang="en-US" dirty="0"/>
            <a:t>Identify strengths and opportunities for improvement</a:t>
          </a:r>
        </a:p>
      </dgm:t>
    </dgm:pt>
    <dgm:pt modelId="{8E3AA707-71C0-4BB8-A490-215F2FB5ECD0}" type="sibTrans" cxnId="{0F0A8EE7-5A00-4746-8A71-60F2BE1F95B0}">
      <dgm:prSet/>
      <dgm:spPr/>
      <dgm:t>
        <a:bodyPr/>
        <a:lstStyle/>
        <a:p>
          <a:endParaRPr lang="en-US"/>
        </a:p>
      </dgm:t>
    </dgm:pt>
    <dgm:pt modelId="{5285AC98-F578-4E33-B452-A874F4D54AF7}" type="parTrans" cxnId="{0F0A8EE7-5A00-4746-8A71-60F2BE1F95B0}">
      <dgm:prSet/>
      <dgm:spPr/>
      <dgm:t>
        <a:bodyPr/>
        <a:lstStyle/>
        <a:p>
          <a:endParaRPr lang="en-US"/>
        </a:p>
      </dgm:t>
    </dgm:pt>
    <dgm:pt modelId="{537FE5D1-8273-4270-8368-CA71F9DB0DB5}" type="pres">
      <dgm:prSet presAssocID="{88C133D9-0D58-4E0F-8EF5-58845E701677}" presName="linearFlow" presStyleCnt="0">
        <dgm:presLayoutVars>
          <dgm:dir/>
          <dgm:animLvl val="lvl"/>
          <dgm:resizeHandles val="exact"/>
        </dgm:presLayoutVars>
      </dgm:prSet>
      <dgm:spPr/>
      <dgm:t>
        <a:bodyPr/>
        <a:lstStyle/>
        <a:p>
          <a:endParaRPr lang="en-US"/>
        </a:p>
      </dgm:t>
    </dgm:pt>
    <dgm:pt modelId="{FC713AB0-31A9-426C-85B5-B25B96ECC75B}" type="pres">
      <dgm:prSet presAssocID="{AD509642-B88B-452A-81E3-B5C7FC815227}" presName="composite" presStyleCnt="0"/>
      <dgm:spPr/>
    </dgm:pt>
    <dgm:pt modelId="{9B0BCE84-2814-4B7E-9C65-BC113B9D80CE}" type="pres">
      <dgm:prSet presAssocID="{AD509642-B88B-452A-81E3-B5C7FC815227}" presName="parentText" presStyleLbl="alignNode1" presStyleIdx="0" presStyleCnt="4">
        <dgm:presLayoutVars>
          <dgm:chMax val="1"/>
          <dgm:bulletEnabled val="1"/>
        </dgm:presLayoutVars>
      </dgm:prSet>
      <dgm:spPr/>
      <dgm:t>
        <a:bodyPr/>
        <a:lstStyle/>
        <a:p>
          <a:endParaRPr lang="en-US"/>
        </a:p>
      </dgm:t>
    </dgm:pt>
    <dgm:pt modelId="{2E034FF9-5ED8-4818-A629-3D8169453BDF}" type="pres">
      <dgm:prSet presAssocID="{AD509642-B88B-452A-81E3-B5C7FC815227}" presName="descendantText" presStyleLbl="alignAcc1" presStyleIdx="0" presStyleCnt="4">
        <dgm:presLayoutVars>
          <dgm:bulletEnabled val="1"/>
        </dgm:presLayoutVars>
      </dgm:prSet>
      <dgm:spPr/>
      <dgm:t>
        <a:bodyPr/>
        <a:lstStyle/>
        <a:p>
          <a:endParaRPr lang="en-US"/>
        </a:p>
      </dgm:t>
    </dgm:pt>
    <dgm:pt modelId="{44E2050B-2D0F-480E-817B-6CF3DCEA785A}" type="pres">
      <dgm:prSet presAssocID="{516C57F5-32FB-4490-AF09-C8C71B36B637}" presName="sp" presStyleCnt="0"/>
      <dgm:spPr/>
    </dgm:pt>
    <dgm:pt modelId="{C39BC2F3-8BF5-4B9B-BFB4-E95745475389}" type="pres">
      <dgm:prSet presAssocID="{021DA5F5-FA8D-45F9-A79A-297A6AF5A4F5}" presName="composite" presStyleCnt="0"/>
      <dgm:spPr/>
    </dgm:pt>
    <dgm:pt modelId="{D1A87461-CA5A-46CC-8C22-E5205F3B8F45}" type="pres">
      <dgm:prSet presAssocID="{021DA5F5-FA8D-45F9-A79A-297A6AF5A4F5}" presName="parentText" presStyleLbl="alignNode1" presStyleIdx="1" presStyleCnt="4">
        <dgm:presLayoutVars>
          <dgm:chMax val="1"/>
          <dgm:bulletEnabled val="1"/>
        </dgm:presLayoutVars>
      </dgm:prSet>
      <dgm:spPr/>
      <dgm:t>
        <a:bodyPr/>
        <a:lstStyle/>
        <a:p>
          <a:endParaRPr lang="en-US"/>
        </a:p>
      </dgm:t>
    </dgm:pt>
    <dgm:pt modelId="{28EA48AD-964F-4ED1-9E62-3C12F1023D1D}" type="pres">
      <dgm:prSet presAssocID="{021DA5F5-FA8D-45F9-A79A-297A6AF5A4F5}" presName="descendantText" presStyleLbl="alignAcc1" presStyleIdx="1" presStyleCnt="4">
        <dgm:presLayoutVars>
          <dgm:bulletEnabled val="1"/>
        </dgm:presLayoutVars>
      </dgm:prSet>
      <dgm:spPr/>
      <dgm:t>
        <a:bodyPr/>
        <a:lstStyle/>
        <a:p>
          <a:endParaRPr lang="en-US"/>
        </a:p>
      </dgm:t>
    </dgm:pt>
    <dgm:pt modelId="{D4E0CD3F-11F5-416B-866F-FCEC72566068}" type="pres">
      <dgm:prSet presAssocID="{104F7B12-1605-4CFA-BA9C-72435E0B82E6}" presName="sp" presStyleCnt="0"/>
      <dgm:spPr/>
    </dgm:pt>
    <dgm:pt modelId="{141B7E00-9475-4C47-BE72-7197E6A38E4D}" type="pres">
      <dgm:prSet presAssocID="{EE5EF904-854F-4CC9-9F59-C232EE73D91E}" presName="composite" presStyleCnt="0"/>
      <dgm:spPr/>
    </dgm:pt>
    <dgm:pt modelId="{578C50E5-532B-4C4E-9F31-BCE14CD9665F}" type="pres">
      <dgm:prSet presAssocID="{EE5EF904-854F-4CC9-9F59-C232EE73D91E}" presName="parentText" presStyleLbl="alignNode1" presStyleIdx="2" presStyleCnt="4">
        <dgm:presLayoutVars>
          <dgm:chMax val="1"/>
          <dgm:bulletEnabled val="1"/>
        </dgm:presLayoutVars>
      </dgm:prSet>
      <dgm:spPr/>
      <dgm:t>
        <a:bodyPr/>
        <a:lstStyle/>
        <a:p>
          <a:endParaRPr lang="en-US"/>
        </a:p>
      </dgm:t>
    </dgm:pt>
    <dgm:pt modelId="{B36A4E07-EDCD-41F1-8461-CFE0D0D5B69A}" type="pres">
      <dgm:prSet presAssocID="{EE5EF904-854F-4CC9-9F59-C232EE73D91E}" presName="descendantText" presStyleLbl="alignAcc1" presStyleIdx="2" presStyleCnt="4">
        <dgm:presLayoutVars>
          <dgm:bulletEnabled val="1"/>
        </dgm:presLayoutVars>
      </dgm:prSet>
      <dgm:spPr/>
      <dgm:t>
        <a:bodyPr/>
        <a:lstStyle/>
        <a:p>
          <a:endParaRPr lang="en-US"/>
        </a:p>
      </dgm:t>
    </dgm:pt>
    <dgm:pt modelId="{6AF88493-5331-417C-BA8D-66912B959F39}" type="pres">
      <dgm:prSet presAssocID="{B6C3D508-7D21-4F87-8259-FF75783C65B5}" presName="sp" presStyleCnt="0"/>
      <dgm:spPr/>
    </dgm:pt>
    <dgm:pt modelId="{08ECD884-B0F2-4A0B-A05A-BF9A99C4FE6B}" type="pres">
      <dgm:prSet presAssocID="{75317E18-96FF-4117-BFD8-9D94C01BB70E}" presName="composite" presStyleCnt="0"/>
      <dgm:spPr/>
    </dgm:pt>
    <dgm:pt modelId="{97D0CC5D-05FF-4BD9-8D68-D5B5278852A9}" type="pres">
      <dgm:prSet presAssocID="{75317E18-96FF-4117-BFD8-9D94C01BB70E}" presName="parentText" presStyleLbl="alignNode1" presStyleIdx="3" presStyleCnt="4">
        <dgm:presLayoutVars>
          <dgm:chMax val="1"/>
          <dgm:bulletEnabled val="1"/>
        </dgm:presLayoutVars>
      </dgm:prSet>
      <dgm:spPr/>
      <dgm:t>
        <a:bodyPr/>
        <a:lstStyle/>
        <a:p>
          <a:endParaRPr lang="en-US"/>
        </a:p>
      </dgm:t>
    </dgm:pt>
    <dgm:pt modelId="{7D497DA5-9DF9-48FE-BE84-AE911CCAC02B}" type="pres">
      <dgm:prSet presAssocID="{75317E18-96FF-4117-BFD8-9D94C01BB70E}" presName="descendantText" presStyleLbl="alignAcc1" presStyleIdx="3" presStyleCnt="4">
        <dgm:presLayoutVars>
          <dgm:bulletEnabled val="1"/>
        </dgm:presLayoutVars>
      </dgm:prSet>
      <dgm:spPr/>
      <dgm:t>
        <a:bodyPr/>
        <a:lstStyle/>
        <a:p>
          <a:endParaRPr lang="en-US"/>
        </a:p>
      </dgm:t>
    </dgm:pt>
  </dgm:ptLst>
  <dgm:cxnLst>
    <dgm:cxn modelId="{119D82A0-BF1F-48FB-8E6F-7D3502C2DEA2}" type="presOf" srcId="{021DA5F5-FA8D-45F9-A79A-297A6AF5A4F5}" destId="{D1A87461-CA5A-46CC-8C22-E5205F3B8F45}" srcOrd="0" destOrd="0" presId="urn:microsoft.com/office/officeart/2005/8/layout/chevron2"/>
    <dgm:cxn modelId="{6C360EA5-8FBB-486B-BC03-08E3A3E19668}" type="presOf" srcId="{AD509642-B88B-452A-81E3-B5C7FC815227}" destId="{9B0BCE84-2814-4B7E-9C65-BC113B9D80CE}" srcOrd="0" destOrd="0" presId="urn:microsoft.com/office/officeart/2005/8/layout/chevron2"/>
    <dgm:cxn modelId="{C32F3ACC-5116-4D77-9890-1DBC7C648A23}" type="presOf" srcId="{EE5EF904-854F-4CC9-9F59-C232EE73D91E}" destId="{578C50E5-532B-4C4E-9F31-BCE14CD9665F}" srcOrd="0" destOrd="0" presId="urn:microsoft.com/office/officeart/2005/8/layout/chevron2"/>
    <dgm:cxn modelId="{9833E261-2F82-4328-ADA8-8EDA595EA14E}" srcId="{88C133D9-0D58-4E0F-8EF5-58845E701677}" destId="{021DA5F5-FA8D-45F9-A79A-297A6AF5A4F5}" srcOrd="1" destOrd="0" parTransId="{4A1F714A-F5FF-45C2-8936-3567D6FAF9CF}" sibTransId="{104F7B12-1605-4CFA-BA9C-72435E0B82E6}"/>
    <dgm:cxn modelId="{16412831-0184-4506-A3E4-90F9F4752A60}" type="presOf" srcId="{9BFF0786-2CD7-4976-8414-D4E8494FEC25}" destId="{2E034FF9-5ED8-4818-A629-3D8169453BDF}" srcOrd="0" destOrd="0" presId="urn:microsoft.com/office/officeart/2005/8/layout/chevron2"/>
    <dgm:cxn modelId="{70C35655-3995-4140-920A-1E160BD045D4}" type="presOf" srcId="{7D56B8A5-3A28-49E0-A372-4407D11E12C8}" destId="{B36A4E07-EDCD-41F1-8461-CFE0D0D5B69A}" srcOrd="0" destOrd="0" presId="urn:microsoft.com/office/officeart/2005/8/layout/chevron2"/>
    <dgm:cxn modelId="{0DE67B04-ADBF-4C64-A0F4-41016D86AA88}" type="presOf" srcId="{57FE2143-01F6-4A1E-93E4-55A10ADC9C06}" destId="{7D497DA5-9DF9-48FE-BE84-AE911CCAC02B}" srcOrd="0" destOrd="0" presId="urn:microsoft.com/office/officeart/2005/8/layout/chevron2"/>
    <dgm:cxn modelId="{FD3D906F-ACD9-4C79-B1AB-9151BAD9D1F8}" srcId="{75317E18-96FF-4117-BFD8-9D94C01BB70E}" destId="{57FE2143-01F6-4A1E-93E4-55A10ADC9C06}" srcOrd="0" destOrd="0" parTransId="{A6CCCEDD-9BC5-4C24-AA6B-68F9B7C7A857}" sibTransId="{15B18E57-DA21-476E-8F32-89ABFE358B67}"/>
    <dgm:cxn modelId="{875072EB-AFE1-45AA-B203-D88247DDB9D8}" type="presOf" srcId="{FF7784D4-4873-4E4E-A4EE-C28BA8F08D0C}" destId="{28EA48AD-964F-4ED1-9E62-3C12F1023D1D}" srcOrd="0" destOrd="0" presId="urn:microsoft.com/office/officeart/2005/8/layout/chevron2"/>
    <dgm:cxn modelId="{8F58DB5B-BBBD-4D44-BE61-CC08E2F70ED2}" srcId="{88C133D9-0D58-4E0F-8EF5-58845E701677}" destId="{AD509642-B88B-452A-81E3-B5C7FC815227}" srcOrd="0" destOrd="0" parTransId="{9B183BC4-DAAE-4562-88FA-585FB85E059E}" sibTransId="{516C57F5-32FB-4490-AF09-C8C71B36B637}"/>
    <dgm:cxn modelId="{9FBB271D-D99B-4BE6-97CA-55080922C8BF}" srcId="{021DA5F5-FA8D-45F9-A79A-297A6AF5A4F5}" destId="{FF7784D4-4873-4E4E-A4EE-C28BA8F08D0C}" srcOrd="0" destOrd="0" parTransId="{410BBC53-15FF-40B3-9B1F-06D7D8CAE8D9}" sibTransId="{C43292C8-DB09-483E-A28B-56EC7E5DFDED}"/>
    <dgm:cxn modelId="{9D63014B-6CC8-4320-A22D-2B0CEF4A13B4}" type="presOf" srcId="{88C133D9-0D58-4E0F-8EF5-58845E701677}" destId="{537FE5D1-8273-4270-8368-CA71F9DB0DB5}" srcOrd="0" destOrd="0" presId="urn:microsoft.com/office/officeart/2005/8/layout/chevron2"/>
    <dgm:cxn modelId="{9140AE7A-1F54-480F-9C02-CC9DF2087903}" srcId="{EE5EF904-854F-4CC9-9F59-C232EE73D91E}" destId="{7D56B8A5-3A28-49E0-A372-4407D11E12C8}" srcOrd="0" destOrd="0" parTransId="{6E72755B-97C1-44DD-A6F0-B7625C05D8FE}" sibTransId="{E2D2743A-882B-4C6D-AEB6-20522F07FC56}"/>
    <dgm:cxn modelId="{550E810E-62B4-4DD9-8C8B-62E5D4B4967D}" srcId="{88C133D9-0D58-4E0F-8EF5-58845E701677}" destId="{75317E18-96FF-4117-BFD8-9D94C01BB70E}" srcOrd="3" destOrd="0" parTransId="{E4B68574-AE26-4A93-B5B6-CA897721FD4E}" sibTransId="{32EC21B6-AA58-4202-A301-C9EC9D1F7D0D}"/>
    <dgm:cxn modelId="{C789B495-3244-41CD-9D41-E64F2DB00E6C}" type="presOf" srcId="{75317E18-96FF-4117-BFD8-9D94C01BB70E}" destId="{97D0CC5D-05FF-4BD9-8D68-D5B5278852A9}" srcOrd="0" destOrd="0" presId="urn:microsoft.com/office/officeart/2005/8/layout/chevron2"/>
    <dgm:cxn modelId="{67529AC6-48A5-4539-A923-759AEA03502D}" srcId="{88C133D9-0D58-4E0F-8EF5-58845E701677}" destId="{EE5EF904-854F-4CC9-9F59-C232EE73D91E}" srcOrd="2" destOrd="0" parTransId="{0485EBB5-8C73-4EBB-8541-3C43043F7836}" sibTransId="{B6C3D508-7D21-4F87-8259-FF75783C65B5}"/>
    <dgm:cxn modelId="{0F0A8EE7-5A00-4746-8A71-60F2BE1F95B0}" srcId="{AD509642-B88B-452A-81E3-B5C7FC815227}" destId="{9BFF0786-2CD7-4976-8414-D4E8494FEC25}" srcOrd="0" destOrd="0" parTransId="{5285AC98-F578-4E33-B452-A874F4D54AF7}" sibTransId="{8E3AA707-71C0-4BB8-A490-215F2FB5ECD0}"/>
    <dgm:cxn modelId="{7F678075-6111-4F53-90FD-4199AF75ECB7}" type="presParOf" srcId="{537FE5D1-8273-4270-8368-CA71F9DB0DB5}" destId="{FC713AB0-31A9-426C-85B5-B25B96ECC75B}" srcOrd="0" destOrd="0" presId="urn:microsoft.com/office/officeart/2005/8/layout/chevron2"/>
    <dgm:cxn modelId="{5ADEB195-E78A-4712-8AA1-F20CF05C98D0}" type="presParOf" srcId="{FC713AB0-31A9-426C-85B5-B25B96ECC75B}" destId="{9B0BCE84-2814-4B7E-9C65-BC113B9D80CE}" srcOrd="0" destOrd="0" presId="urn:microsoft.com/office/officeart/2005/8/layout/chevron2"/>
    <dgm:cxn modelId="{65F62EC3-9FBB-4C5C-9754-86342272DB30}" type="presParOf" srcId="{FC713AB0-31A9-426C-85B5-B25B96ECC75B}" destId="{2E034FF9-5ED8-4818-A629-3D8169453BDF}" srcOrd="1" destOrd="0" presId="urn:microsoft.com/office/officeart/2005/8/layout/chevron2"/>
    <dgm:cxn modelId="{A2A574CD-8512-40E6-A3A1-1689DED2DCA6}" type="presParOf" srcId="{537FE5D1-8273-4270-8368-CA71F9DB0DB5}" destId="{44E2050B-2D0F-480E-817B-6CF3DCEA785A}" srcOrd="1" destOrd="0" presId="urn:microsoft.com/office/officeart/2005/8/layout/chevron2"/>
    <dgm:cxn modelId="{2F336645-8BB0-4E7E-96F0-7CE9834D4D68}" type="presParOf" srcId="{537FE5D1-8273-4270-8368-CA71F9DB0DB5}" destId="{C39BC2F3-8BF5-4B9B-BFB4-E95745475389}" srcOrd="2" destOrd="0" presId="urn:microsoft.com/office/officeart/2005/8/layout/chevron2"/>
    <dgm:cxn modelId="{42B5ACFD-86EB-41AE-9CF9-5D194A86D1AD}" type="presParOf" srcId="{C39BC2F3-8BF5-4B9B-BFB4-E95745475389}" destId="{D1A87461-CA5A-46CC-8C22-E5205F3B8F45}" srcOrd="0" destOrd="0" presId="urn:microsoft.com/office/officeart/2005/8/layout/chevron2"/>
    <dgm:cxn modelId="{C2D53FDF-9D3D-4ADC-B8F9-F5537F043B90}" type="presParOf" srcId="{C39BC2F3-8BF5-4B9B-BFB4-E95745475389}" destId="{28EA48AD-964F-4ED1-9E62-3C12F1023D1D}" srcOrd="1" destOrd="0" presId="urn:microsoft.com/office/officeart/2005/8/layout/chevron2"/>
    <dgm:cxn modelId="{22570604-D914-4425-80E7-316F6355563C}" type="presParOf" srcId="{537FE5D1-8273-4270-8368-CA71F9DB0DB5}" destId="{D4E0CD3F-11F5-416B-866F-FCEC72566068}" srcOrd="3" destOrd="0" presId="urn:microsoft.com/office/officeart/2005/8/layout/chevron2"/>
    <dgm:cxn modelId="{FD264A3F-4A80-4455-A98C-83028F634867}" type="presParOf" srcId="{537FE5D1-8273-4270-8368-CA71F9DB0DB5}" destId="{141B7E00-9475-4C47-BE72-7197E6A38E4D}" srcOrd="4" destOrd="0" presId="urn:microsoft.com/office/officeart/2005/8/layout/chevron2"/>
    <dgm:cxn modelId="{4B35F06B-713A-4A0D-A253-AAA34C944ED4}" type="presParOf" srcId="{141B7E00-9475-4C47-BE72-7197E6A38E4D}" destId="{578C50E5-532B-4C4E-9F31-BCE14CD9665F}" srcOrd="0" destOrd="0" presId="urn:microsoft.com/office/officeart/2005/8/layout/chevron2"/>
    <dgm:cxn modelId="{D3F22E1A-219F-46CD-B9AA-9F306E036F45}" type="presParOf" srcId="{141B7E00-9475-4C47-BE72-7197E6A38E4D}" destId="{B36A4E07-EDCD-41F1-8461-CFE0D0D5B69A}" srcOrd="1" destOrd="0" presId="urn:microsoft.com/office/officeart/2005/8/layout/chevron2"/>
    <dgm:cxn modelId="{EBA88095-8EE9-4BB5-B047-30179AA433B9}" type="presParOf" srcId="{537FE5D1-8273-4270-8368-CA71F9DB0DB5}" destId="{6AF88493-5331-417C-BA8D-66912B959F39}" srcOrd="5" destOrd="0" presId="urn:microsoft.com/office/officeart/2005/8/layout/chevron2"/>
    <dgm:cxn modelId="{67B79EF4-8803-4DCC-A28E-396A9B8FDE64}" type="presParOf" srcId="{537FE5D1-8273-4270-8368-CA71F9DB0DB5}" destId="{08ECD884-B0F2-4A0B-A05A-BF9A99C4FE6B}" srcOrd="6" destOrd="0" presId="urn:microsoft.com/office/officeart/2005/8/layout/chevron2"/>
    <dgm:cxn modelId="{52593674-3B3D-4244-AEE3-943D228B4E2D}" type="presParOf" srcId="{08ECD884-B0F2-4A0B-A05A-BF9A99C4FE6B}" destId="{97D0CC5D-05FF-4BD9-8D68-D5B5278852A9}" srcOrd="0" destOrd="0" presId="urn:microsoft.com/office/officeart/2005/8/layout/chevron2"/>
    <dgm:cxn modelId="{AEC94107-A664-4898-A910-D8F62BAD3153}" type="presParOf" srcId="{08ECD884-B0F2-4A0B-A05A-BF9A99C4FE6B}" destId="{7D497DA5-9DF9-48FE-BE84-AE911CCAC02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C133D9-0D58-4E0F-8EF5-58845E70167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AD509642-B88B-452A-81E3-B5C7FC815227}">
      <dgm:prSet phldrT="[Text]"/>
      <dgm:spPr/>
      <dgm:t>
        <a:bodyPr/>
        <a:lstStyle/>
        <a:p>
          <a:r>
            <a:rPr lang="en-US" dirty="0"/>
            <a:t>1</a:t>
          </a:r>
        </a:p>
      </dgm:t>
      <dgm:extLst>
        <a:ext uri="{E40237B7-FDA0-4F09-8148-C483321AD2D9}">
          <dgm14:cNvPr xmlns:dgm14="http://schemas.microsoft.com/office/drawing/2010/diagram" id="0" name="" descr="1"/>
        </a:ext>
      </dgm:extLst>
    </dgm:pt>
    <dgm:pt modelId="{9B183BC4-DAAE-4562-88FA-585FB85E059E}" type="parTrans" cxnId="{8F58DB5B-BBBD-4D44-BE61-CC08E2F70ED2}">
      <dgm:prSet/>
      <dgm:spPr/>
      <dgm:t>
        <a:bodyPr/>
        <a:lstStyle/>
        <a:p>
          <a:endParaRPr lang="en-US"/>
        </a:p>
      </dgm:t>
    </dgm:pt>
    <dgm:pt modelId="{516C57F5-32FB-4490-AF09-C8C71B36B637}" type="sibTrans" cxnId="{8F58DB5B-BBBD-4D44-BE61-CC08E2F70ED2}">
      <dgm:prSet/>
      <dgm:spPr/>
      <dgm:t>
        <a:bodyPr/>
        <a:lstStyle/>
        <a:p>
          <a:endParaRPr lang="en-US"/>
        </a:p>
      </dgm:t>
    </dgm:pt>
    <dgm:pt modelId="{9BFF0786-2CD7-4976-8414-D4E8494FEC25}">
      <dgm:prSet phldrT="[Text]"/>
      <dgm:spPr/>
      <dgm:t>
        <a:bodyPr/>
        <a:lstStyle/>
        <a:p>
          <a:pPr rtl="0"/>
          <a:r>
            <a:rPr lang="en-US" b="0" i="0" u="none" strike="noStrike" baseline="0" dirty="0">
              <a:solidFill>
                <a:schemeClr val="tx1"/>
              </a:solidFill>
              <a:latin typeface="+mn-lt"/>
              <a:ea typeface="+mn-ea"/>
              <a:cs typeface="+mn-cs"/>
            </a:rPr>
            <a:t>Seek opportunities for funding</a:t>
          </a:r>
          <a:endParaRPr lang="en-US" dirty="0"/>
        </a:p>
      </dgm:t>
    </dgm:pt>
    <dgm:pt modelId="{5285AC98-F578-4E33-B452-A874F4D54AF7}" type="parTrans" cxnId="{0F0A8EE7-5A00-4746-8A71-60F2BE1F95B0}">
      <dgm:prSet/>
      <dgm:spPr/>
      <dgm:t>
        <a:bodyPr/>
        <a:lstStyle/>
        <a:p>
          <a:endParaRPr lang="en-US"/>
        </a:p>
      </dgm:t>
    </dgm:pt>
    <dgm:pt modelId="{8E3AA707-71C0-4BB8-A490-215F2FB5ECD0}" type="sibTrans" cxnId="{0F0A8EE7-5A00-4746-8A71-60F2BE1F95B0}">
      <dgm:prSet/>
      <dgm:spPr/>
      <dgm:t>
        <a:bodyPr/>
        <a:lstStyle/>
        <a:p>
          <a:endParaRPr lang="en-US"/>
        </a:p>
      </dgm:t>
    </dgm:pt>
    <dgm:pt modelId="{021DA5F5-FA8D-45F9-A79A-297A6AF5A4F5}">
      <dgm:prSet phldrT="[Text]"/>
      <dgm:spPr/>
      <dgm:t>
        <a:bodyPr/>
        <a:lstStyle/>
        <a:p>
          <a:r>
            <a:rPr lang="en-US" dirty="0"/>
            <a:t>2</a:t>
          </a:r>
        </a:p>
      </dgm:t>
    </dgm:pt>
    <dgm:pt modelId="{4A1F714A-F5FF-45C2-8936-3567D6FAF9CF}" type="parTrans" cxnId="{9833E261-2F82-4328-ADA8-8EDA595EA14E}">
      <dgm:prSet/>
      <dgm:spPr/>
      <dgm:t>
        <a:bodyPr/>
        <a:lstStyle/>
        <a:p>
          <a:endParaRPr lang="en-US"/>
        </a:p>
      </dgm:t>
    </dgm:pt>
    <dgm:pt modelId="{104F7B12-1605-4CFA-BA9C-72435E0B82E6}" type="sibTrans" cxnId="{9833E261-2F82-4328-ADA8-8EDA595EA14E}">
      <dgm:prSet/>
      <dgm:spPr/>
      <dgm:t>
        <a:bodyPr/>
        <a:lstStyle/>
        <a:p>
          <a:endParaRPr lang="en-US"/>
        </a:p>
      </dgm:t>
    </dgm:pt>
    <dgm:pt modelId="{FF7784D4-4873-4E4E-A4EE-C28BA8F08D0C}">
      <dgm:prSet phldrT="[Text]"/>
      <dgm:spPr/>
      <dgm:t>
        <a:bodyPr/>
        <a:lstStyle/>
        <a:p>
          <a:pPr rtl="0"/>
          <a:r>
            <a:rPr lang="en-US" b="0" i="0" u="none" strike="noStrike" baseline="0" dirty="0">
              <a:solidFill>
                <a:schemeClr val="tx1"/>
              </a:solidFill>
              <a:latin typeface="+mn-lt"/>
              <a:ea typeface="+mn-ea"/>
              <a:cs typeface="+mn-cs"/>
            </a:rPr>
            <a:t>Gather partners to support the effort</a:t>
          </a:r>
          <a:endParaRPr lang="en-US" dirty="0"/>
        </a:p>
      </dgm:t>
    </dgm:pt>
    <dgm:pt modelId="{410BBC53-15FF-40B3-9B1F-06D7D8CAE8D9}" type="parTrans" cxnId="{9FBB271D-D99B-4BE6-97CA-55080922C8BF}">
      <dgm:prSet/>
      <dgm:spPr/>
      <dgm:t>
        <a:bodyPr/>
        <a:lstStyle/>
        <a:p>
          <a:endParaRPr lang="en-US"/>
        </a:p>
      </dgm:t>
    </dgm:pt>
    <dgm:pt modelId="{C43292C8-DB09-483E-A28B-56EC7E5DFDED}" type="sibTrans" cxnId="{9FBB271D-D99B-4BE6-97CA-55080922C8BF}">
      <dgm:prSet/>
      <dgm:spPr/>
      <dgm:t>
        <a:bodyPr/>
        <a:lstStyle/>
        <a:p>
          <a:endParaRPr lang="en-US"/>
        </a:p>
      </dgm:t>
    </dgm:pt>
    <dgm:pt modelId="{EE5EF904-854F-4CC9-9F59-C232EE73D91E}">
      <dgm:prSet phldrT="[Text]"/>
      <dgm:spPr/>
      <dgm:t>
        <a:bodyPr/>
        <a:lstStyle/>
        <a:p>
          <a:r>
            <a:rPr lang="en-US" dirty="0"/>
            <a:t>3</a:t>
          </a:r>
        </a:p>
      </dgm:t>
    </dgm:pt>
    <dgm:pt modelId="{0485EBB5-8C73-4EBB-8541-3C43043F7836}" type="parTrans" cxnId="{67529AC6-48A5-4539-A923-759AEA03502D}">
      <dgm:prSet/>
      <dgm:spPr/>
      <dgm:t>
        <a:bodyPr/>
        <a:lstStyle/>
        <a:p>
          <a:endParaRPr lang="en-US"/>
        </a:p>
      </dgm:t>
    </dgm:pt>
    <dgm:pt modelId="{B6C3D508-7D21-4F87-8259-FF75783C65B5}" type="sibTrans" cxnId="{67529AC6-48A5-4539-A923-759AEA03502D}">
      <dgm:prSet/>
      <dgm:spPr/>
      <dgm:t>
        <a:bodyPr/>
        <a:lstStyle/>
        <a:p>
          <a:endParaRPr lang="en-US"/>
        </a:p>
      </dgm:t>
    </dgm:pt>
    <dgm:pt modelId="{75317E18-96FF-4117-BFD8-9D94C01BB70E}">
      <dgm:prSet phldrT="[Text]"/>
      <dgm:spPr/>
      <dgm:t>
        <a:bodyPr/>
        <a:lstStyle/>
        <a:p>
          <a:r>
            <a:rPr lang="en-US" dirty="0"/>
            <a:t>5</a:t>
          </a:r>
        </a:p>
      </dgm:t>
    </dgm:pt>
    <dgm:pt modelId="{E4B68574-AE26-4A93-B5B6-CA897721FD4E}" type="parTrans" cxnId="{550E810E-62B4-4DD9-8C8B-62E5D4B4967D}">
      <dgm:prSet/>
      <dgm:spPr/>
      <dgm:t>
        <a:bodyPr/>
        <a:lstStyle/>
        <a:p>
          <a:endParaRPr lang="en-US"/>
        </a:p>
      </dgm:t>
    </dgm:pt>
    <dgm:pt modelId="{32EC21B6-AA58-4202-A301-C9EC9D1F7D0D}" type="sibTrans" cxnId="{550E810E-62B4-4DD9-8C8B-62E5D4B4967D}">
      <dgm:prSet/>
      <dgm:spPr/>
      <dgm:t>
        <a:bodyPr/>
        <a:lstStyle/>
        <a:p>
          <a:endParaRPr lang="en-US"/>
        </a:p>
      </dgm:t>
    </dgm:pt>
    <dgm:pt modelId="{7D56B8A5-3A28-49E0-A372-4407D11E12C8}">
      <dgm:prSet phldrT="[Text]"/>
      <dgm:spPr/>
      <dgm:t>
        <a:bodyPr/>
        <a:lstStyle/>
        <a:p>
          <a:r>
            <a:rPr lang="en-US" b="0" i="0" u="none" strike="noStrike" baseline="0" dirty="0">
              <a:solidFill>
                <a:schemeClr val="tx1"/>
              </a:solidFill>
              <a:latin typeface="+mn-lt"/>
              <a:ea typeface="+mn-ea"/>
              <a:cs typeface="+mn-cs"/>
            </a:rPr>
            <a:t>Select a water delivery method</a:t>
          </a:r>
          <a:endParaRPr lang="en-US" dirty="0"/>
        </a:p>
      </dgm:t>
    </dgm:pt>
    <dgm:pt modelId="{6E72755B-97C1-44DD-A6F0-B7625C05D8FE}" type="parTrans" cxnId="{9140AE7A-1F54-480F-9C02-CC9DF2087903}">
      <dgm:prSet/>
      <dgm:spPr/>
      <dgm:t>
        <a:bodyPr/>
        <a:lstStyle/>
        <a:p>
          <a:endParaRPr lang="en-US"/>
        </a:p>
      </dgm:t>
    </dgm:pt>
    <dgm:pt modelId="{E2D2743A-882B-4C6D-AEB6-20522F07FC56}" type="sibTrans" cxnId="{9140AE7A-1F54-480F-9C02-CC9DF2087903}">
      <dgm:prSet/>
      <dgm:spPr/>
      <dgm:t>
        <a:bodyPr/>
        <a:lstStyle/>
        <a:p>
          <a:endParaRPr lang="en-US"/>
        </a:p>
      </dgm:t>
    </dgm:pt>
    <dgm:pt modelId="{2515D562-569C-4703-8300-CC53BBF1285B}">
      <dgm:prSet phldrT="[Text]"/>
      <dgm:spPr/>
      <dgm:t>
        <a:bodyPr/>
        <a:lstStyle/>
        <a:p>
          <a:r>
            <a:rPr lang="en-US" dirty="0"/>
            <a:t>6</a:t>
          </a:r>
        </a:p>
      </dgm:t>
    </dgm:pt>
    <dgm:pt modelId="{A3C09CCC-AB17-4F4F-956B-96C6CDDFA46A}" type="parTrans" cxnId="{62BC8C51-A03A-4B37-A4CD-1A3CB40DAD09}">
      <dgm:prSet/>
      <dgm:spPr/>
      <dgm:t>
        <a:bodyPr/>
        <a:lstStyle/>
        <a:p>
          <a:endParaRPr lang="en-US"/>
        </a:p>
      </dgm:t>
    </dgm:pt>
    <dgm:pt modelId="{0F972190-130C-4F4C-9338-C65831B4A53F}" type="sibTrans" cxnId="{62BC8C51-A03A-4B37-A4CD-1A3CB40DAD09}">
      <dgm:prSet/>
      <dgm:spPr/>
      <dgm:t>
        <a:bodyPr/>
        <a:lstStyle/>
        <a:p>
          <a:endParaRPr lang="en-US"/>
        </a:p>
      </dgm:t>
    </dgm:pt>
    <dgm:pt modelId="{D87502F8-1EFF-4902-A259-DA0B4252FCF5}">
      <dgm:prSet phldrT="[Text]"/>
      <dgm:spPr/>
      <dgm:t>
        <a:bodyPr/>
        <a:lstStyle/>
        <a:p>
          <a:r>
            <a:rPr lang="en-US" b="0" i="0" u="none" strike="noStrike" baseline="0" dirty="0">
              <a:solidFill>
                <a:schemeClr val="tx1"/>
              </a:solidFill>
              <a:latin typeface="+mn-lt"/>
              <a:ea typeface="+mn-ea"/>
              <a:cs typeface="+mn-cs"/>
            </a:rPr>
            <a:t>Address sustaining the water access plan long-term </a:t>
          </a:r>
          <a:endParaRPr lang="en-US" dirty="0"/>
        </a:p>
      </dgm:t>
    </dgm:pt>
    <dgm:pt modelId="{D694933A-3DDA-4A06-84E2-021A3DEEF7E9}" type="parTrans" cxnId="{9B5CFF59-8507-4D3E-ADDD-5A2488D4779D}">
      <dgm:prSet/>
      <dgm:spPr/>
      <dgm:t>
        <a:bodyPr/>
        <a:lstStyle/>
        <a:p>
          <a:endParaRPr lang="en-US"/>
        </a:p>
      </dgm:t>
    </dgm:pt>
    <dgm:pt modelId="{6BF22A47-0278-4777-9746-706ABA5E1C70}" type="sibTrans" cxnId="{9B5CFF59-8507-4D3E-ADDD-5A2488D4779D}">
      <dgm:prSet/>
      <dgm:spPr/>
      <dgm:t>
        <a:bodyPr/>
        <a:lstStyle/>
        <a:p>
          <a:endParaRPr lang="en-US"/>
        </a:p>
      </dgm:t>
    </dgm:pt>
    <dgm:pt modelId="{9265C64B-20E4-454D-88DE-9E64EC01B3A8}">
      <dgm:prSet/>
      <dgm:spPr/>
      <dgm:t>
        <a:bodyPr/>
        <a:lstStyle/>
        <a:p>
          <a:pPr rtl="0"/>
          <a:r>
            <a:rPr lang="en-US" b="0" i="0" u="none" strike="noStrike" baseline="0" dirty="0">
              <a:solidFill>
                <a:schemeClr val="tx1"/>
              </a:solidFill>
              <a:latin typeface="+mn-lt"/>
              <a:ea typeface="+mn-ea"/>
              <a:cs typeface="+mn-cs"/>
            </a:rPr>
            <a:t>Develop water promotion strategies</a:t>
          </a:r>
          <a:endParaRPr lang="en-US" dirty="0"/>
        </a:p>
      </dgm:t>
    </dgm:pt>
    <dgm:pt modelId="{11E1C510-9F4E-4CC1-AD95-200BE5AE8D78}" type="parTrans" cxnId="{384B0123-9CBD-4905-B64A-FAD88EB9F506}">
      <dgm:prSet/>
      <dgm:spPr/>
      <dgm:t>
        <a:bodyPr/>
        <a:lstStyle/>
        <a:p>
          <a:endParaRPr lang="en-US"/>
        </a:p>
      </dgm:t>
    </dgm:pt>
    <dgm:pt modelId="{9A828C30-2FB9-4C45-B129-C0C88B60B9B0}" type="sibTrans" cxnId="{384B0123-9CBD-4905-B64A-FAD88EB9F506}">
      <dgm:prSet/>
      <dgm:spPr/>
      <dgm:t>
        <a:bodyPr/>
        <a:lstStyle/>
        <a:p>
          <a:endParaRPr lang="en-US"/>
        </a:p>
      </dgm:t>
    </dgm:pt>
    <dgm:pt modelId="{101771CB-5F0D-4BAC-9DB8-F985337327EC}">
      <dgm:prSet phldrT="[Text]"/>
      <dgm:spPr/>
      <dgm:t>
        <a:bodyPr/>
        <a:lstStyle/>
        <a:p>
          <a:r>
            <a:rPr lang="en-US" dirty="0"/>
            <a:t>4</a:t>
          </a:r>
        </a:p>
      </dgm:t>
    </dgm:pt>
    <dgm:pt modelId="{F6C21819-0E9A-453E-A8B9-7241F3ADAA66}" type="parTrans" cxnId="{891FF64F-8633-4772-9E68-D89D098B96FF}">
      <dgm:prSet/>
      <dgm:spPr/>
      <dgm:t>
        <a:bodyPr/>
        <a:lstStyle/>
        <a:p>
          <a:endParaRPr lang="en-US"/>
        </a:p>
      </dgm:t>
    </dgm:pt>
    <dgm:pt modelId="{5CAAABB7-B000-40EC-B39F-8F5226E6D889}" type="sibTrans" cxnId="{891FF64F-8633-4772-9E68-D89D098B96FF}">
      <dgm:prSet/>
      <dgm:spPr/>
      <dgm:t>
        <a:bodyPr/>
        <a:lstStyle/>
        <a:p>
          <a:endParaRPr lang="en-US"/>
        </a:p>
      </dgm:t>
    </dgm:pt>
    <dgm:pt modelId="{FB1102CC-3F6E-4D66-B86B-F15CA67676D7}">
      <dgm:prSet phldrT="[Text]"/>
      <dgm:spPr/>
      <dgm:t>
        <a:bodyPr/>
        <a:lstStyle/>
        <a:p>
          <a:r>
            <a:rPr lang="en-US" b="0" dirty="0"/>
            <a:t>Identify personnel needs and training</a:t>
          </a:r>
          <a:endParaRPr lang="en-US" dirty="0"/>
        </a:p>
      </dgm:t>
    </dgm:pt>
    <dgm:pt modelId="{3529F7E1-5381-4B86-BCBB-1D3628682B5D}" type="parTrans" cxnId="{96ABC530-CFBB-4EE2-9F4C-F0A57C29CD88}">
      <dgm:prSet/>
      <dgm:spPr/>
      <dgm:t>
        <a:bodyPr/>
        <a:lstStyle/>
        <a:p>
          <a:endParaRPr lang="en-US"/>
        </a:p>
      </dgm:t>
    </dgm:pt>
    <dgm:pt modelId="{CB539D39-61F6-4989-A35C-B13EE56FA861}" type="sibTrans" cxnId="{96ABC530-CFBB-4EE2-9F4C-F0A57C29CD88}">
      <dgm:prSet/>
      <dgm:spPr/>
      <dgm:t>
        <a:bodyPr/>
        <a:lstStyle/>
        <a:p>
          <a:endParaRPr lang="en-US"/>
        </a:p>
      </dgm:t>
    </dgm:pt>
    <dgm:pt modelId="{537FE5D1-8273-4270-8368-CA71F9DB0DB5}" type="pres">
      <dgm:prSet presAssocID="{88C133D9-0D58-4E0F-8EF5-58845E701677}" presName="linearFlow" presStyleCnt="0">
        <dgm:presLayoutVars>
          <dgm:dir/>
          <dgm:animLvl val="lvl"/>
          <dgm:resizeHandles val="exact"/>
        </dgm:presLayoutVars>
      </dgm:prSet>
      <dgm:spPr/>
      <dgm:t>
        <a:bodyPr/>
        <a:lstStyle/>
        <a:p>
          <a:endParaRPr lang="en-US"/>
        </a:p>
      </dgm:t>
    </dgm:pt>
    <dgm:pt modelId="{FC713AB0-31A9-426C-85B5-B25B96ECC75B}" type="pres">
      <dgm:prSet presAssocID="{AD509642-B88B-452A-81E3-B5C7FC815227}" presName="composite" presStyleCnt="0"/>
      <dgm:spPr/>
    </dgm:pt>
    <dgm:pt modelId="{9B0BCE84-2814-4B7E-9C65-BC113B9D80CE}" type="pres">
      <dgm:prSet presAssocID="{AD509642-B88B-452A-81E3-B5C7FC815227}" presName="parentText" presStyleLbl="alignNode1" presStyleIdx="0" presStyleCnt="6">
        <dgm:presLayoutVars>
          <dgm:chMax val="1"/>
          <dgm:bulletEnabled val="1"/>
        </dgm:presLayoutVars>
      </dgm:prSet>
      <dgm:spPr/>
      <dgm:t>
        <a:bodyPr/>
        <a:lstStyle/>
        <a:p>
          <a:endParaRPr lang="en-US"/>
        </a:p>
      </dgm:t>
    </dgm:pt>
    <dgm:pt modelId="{2E034FF9-5ED8-4818-A629-3D8169453BDF}" type="pres">
      <dgm:prSet presAssocID="{AD509642-B88B-452A-81E3-B5C7FC815227}" presName="descendantText" presStyleLbl="alignAcc1" presStyleIdx="0" presStyleCnt="6" custLinFactNeighborX="0">
        <dgm:presLayoutVars>
          <dgm:bulletEnabled val="1"/>
        </dgm:presLayoutVars>
      </dgm:prSet>
      <dgm:spPr/>
      <dgm:t>
        <a:bodyPr/>
        <a:lstStyle/>
        <a:p>
          <a:endParaRPr lang="en-US"/>
        </a:p>
      </dgm:t>
    </dgm:pt>
    <dgm:pt modelId="{44E2050B-2D0F-480E-817B-6CF3DCEA785A}" type="pres">
      <dgm:prSet presAssocID="{516C57F5-32FB-4490-AF09-C8C71B36B637}" presName="sp" presStyleCnt="0"/>
      <dgm:spPr/>
    </dgm:pt>
    <dgm:pt modelId="{C39BC2F3-8BF5-4B9B-BFB4-E95745475389}" type="pres">
      <dgm:prSet presAssocID="{021DA5F5-FA8D-45F9-A79A-297A6AF5A4F5}" presName="composite" presStyleCnt="0"/>
      <dgm:spPr/>
    </dgm:pt>
    <dgm:pt modelId="{D1A87461-CA5A-46CC-8C22-E5205F3B8F45}" type="pres">
      <dgm:prSet presAssocID="{021DA5F5-FA8D-45F9-A79A-297A6AF5A4F5}" presName="parentText" presStyleLbl="alignNode1" presStyleIdx="1" presStyleCnt="6">
        <dgm:presLayoutVars>
          <dgm:chMax val="1"/>
          <dgm:bulletEnabled val="1"/>
        </dgm:presLayoutVars>
      </dgm:prSet>
      <dgm:spPr/>
      <dgm:t>
        <a:bodyPr/>
        <a:lstStyle/>
        <a:p>
          <a:endParaRPr lang="en-US"/>
        </a:p>
      </dgm:t>
    </dgm:pt>
    <dgm:pt modelId="{28EA48AD-964F-4ED1-9E62-3C12F1023D1D}" type="pres">
      <dgm:prSet presAssocID="{021DA5F5-FA8D-45F9-A79A-297A6AF5A4F5}" presName="descendantText" presStyleLbl="alignAcc1" presStyleIdx="1" presStyleCnt="6">
        <dgm:presLayoutVars>
          <dgm:bulletEnabled val="1"/>
        </dgm:presLayoutVars>
      </dgm:prSet>
      <dgm:spPr/>
      <dgm:t>
        <a:bodyPr/>
        <a:lstStyle/>
        <a:p>
          <a:endParaRPr lang="en-US"/>
        </a:p>
      </dgm:t>
    </dgm:pt>
    <dgm:pt modelId="{D4E0CD3F-11F5-416B-866F-FCEC72566068}" type="pres">
      <dgm:prSet presAssocID="{104F7B12-1605-4CFA-BA9C-72435E0B82E6}" presName="sp" presStyleCnt="0"/>
      <dgm:spPr/>
    </dgm:pt>
    <dgm:pt modelId="{141B7E00-9475-4C47-BE72-7197E6A38E4D}" type="pres">
      <dgm:prSet presAssocID="{EE5EF904-854F-4CC9-9F59-C232EE73D91E}" presName="composite" presStyleCnt="0"/>
      <dgm:spPr/>
    </dgm:pt>
    <dgm:pt modelId="{578C50E5-532B-4C4E-9F31-BCE14CD9665F}" type="pres">
      <dgm:prSet presAssocID="{EE5EF904-854F-4CC9-9F59-C232EE73D91E}" presName="parentText" presStyleLbl="alignNode1" presStyleIdx="2" presStyleCnt="6">
        <dgm:presLayoutVars>
          <dgm:chMax val="1"/>
          <dgm:bulletEnabled val="1"/>
        </dgm:presLayoutVars>
      </dgm:prSet>
      <dgm:spPr/>
      <dgm:t>
        <a:bodyPr/>
        <a:lstStyle/>
        <a:p>
          <a:endParaRPr lang="en-US"/>
        </a:p>
      </dgm:t>
    </dgm:pt>
    <dgm:pt modelId="{B36A4E07-EDCD-41F1-8461-CFE0D0D5B69A}" type="pres">
      <dgm:prSet presAssocID="{EE5EF904-854F-4CC9-9F59-C232EE73D91E}" presName="descendantText" presStyleLbl="alignAcc1" presStyleIdx="2" presStyleCnt="6">
        <dgm:presLayoutVars>
          <dgm:bulletEnabled val="1"/>
        </dgm:presLayoutVars>
      </dgm:prSet>
      <dgm:spPr/>
      <dgm:t>
        <a:bodyPr/>
        <a:lstStyle/>
        <a:p>
          <a:endParaRPr lang="en-US"/>
        </a:p>
      </dgm:t>
    </dgm:pt>
    <dgm:pt modelId="{6AF88493-5331-417C-BA8D-66912B959F39}" type="pres">
      <dgm:prSet presAssocID="{B6C3D508-7D21-4F87-8259-FF75783C65B5}" presName="sp" presStyleCnt="0"/>
      <dgm:spPr/>
    </dgm:pt>
    <dgm:pt modelId="{6E2491C0-714C-4774-889C-471D2BD2305C}" type="pres">
      <dgm:prSet presAssocID="{101771CB-5F0D-4BAC-9DB8-F985337327EC}" presName="composite" presStyleCnt="0"/>
      <dgm:spPr/>
    </dgm:pt>
    <dgm:pt modelId="{F2FEE73B-507E-47C5-99FF-D70C87BE15F1}" type="pres">
      <dgm:prSet presAssocID="{101771CB-5F0D-4BAC-9DB8-F985337327EC}" presName="parentText" presStyleLbl="alignNode1" presStyleIdx="3" presStyleCnt="6">
        <dgm:presLayoutVars>
          <dgm:chMax val="1"/>
          <dgm:bulletEnabled val="1"/>
        </dgm:presLayoutVars>
      </dgm:prSet>
      <dgm:spPr/>
      <dgm:t>
        <a:bodyPr/>
        <a:lstStyle/>
        <a:p>
          <a:endParaRPr lang="en-US"/>
        </a:p>
      </dgm:t>
    </dgm:pt>
    <dgm:pt modelId="{4F9D4829-32B8-4C45-AD65-3E3C80A2CDA7}" type="pres">
      <dgm:prSet presAssocID="{101771CB-5F0D-4BAC-9DB8-F985337327EC}" presName="descendantText" presStyleLbl="alignAcc1" presStyleIdx="3" presStyleCnt="6">
        <dgm:presLayoutVars>
          <dgm:bulletEnabled val="1"/>
        </dgm:presLayoutVars>
      </dgm:prSet>
      <dgm:spPr/>
      <dgm:t>
        <a:bodyPr/>
        <a:lstStyle/>
        <a:p>
          <a:endParaRPr lang="en-US"/>
        </a:p>
      </dgm:t>
    </dgm:pt>
    <dgm:pt modelId="{AF78F0BC-DB93-47C8-9E7C-D03A4255298A}" type="pres">
      <dgm:prSet presAssocID="{5CAAABB7-B000-40EC-B39F-8F5226E6D889}" presName="sp" presStyleCnt="0"/>
      <dgm:spPr/>
    </dgm:pt>
    <dgm:pt modelId="{08ECD884-B0F2-4A0B-A05A-BF9A99C4FE6B}" type="pres">
      <dgm:prSet presAssocID="{75317E18-96FF-4117-BFD8-9D94C01BB70E}" presName="composite" presStyleCnt="0"/>
      <dgm:spPr/>
    </dgm:pt>
    <dgm:pt modelId="{97D0CC5D-05FF-4BD9-8D68-D5B5278852A9}" type="pres">
      <dgm:prSet presAssocID="{75317E18-96FF-4117-BFD8-9D94C01BB70E}" presName="parentText" presStyleLbl="alignNode1" presStyleIdx="4" presStyleCnt="6">
        <dgm:presLayoutVars>
          <dgm:chMax val="1"/>
          <dgm:bulletEnabled val="1"/>
        </dgm:presLayoutVars>
      </dgm:prSet>
      <dgm:spPr/>
      <dgm:t>
        <a:bodyPr/>
        <a:lstStyle/>
        <a:p>
          <a:endParaRPr lang="en-US"/>
        </a:p>
      </dgm:t>
    </dgm:pt>
    <dgm:pt modelId="{7D497DA5-9DF9-48FE-BE84-AE911CCAC02B}" type="pres">
      <dgm:prSet presAssocID="{75317E18-96FF-4117-BFD8-9D94C01BB70E}" presName="descendantText" presStyleLbl="alignAcc1" presStyleIdx="4" presStyleCnt="6">
        <dgm:presLayoutVars>
          <dgm:bulletEnabled val="1"/>
        </dgm:presLayoutVars>
      </dgm:prSet>
      <dgm:spPr/>
      <dgm:t>
        <a:bodyPr/>
        <a:lstStyle/>
        <a:p>
          <a:endParaRPr lang="en-US"/>
        </a:p>
      </dgm:t>
    </dgm:pt>
    <dgm:pt modelId="{F8FFC88C-379D-4DBF-9910-E5A8928BF3BA}" type="pres">
      <dgm:prSet presAssocID="{32EC21B6-AA58-4202-A301-C9EC9D1F7D0D}" presName="sp" presStyleCnt="0"/>
      <dgm:spPr/>
    </dgm:pt>
    <dgm:pt modelId="{B396FF71-4B27-4BC6-A707-945E0913DAE8}" type="pres">
      <dgm:prSet presAssocID="{2515D562-569C-4703-8300-CC53BBF1285B}" presName="composite" presStyleCnt="0"/>
      <dgm:spPr/>
    </dgm:pt>
    <dgm:pt modelId="{EBD34B3D-8E28-4D71-8455-012FCFE8AAE3}" type="pres">
      <dgm:prSet presAssocID="{2515D562-569C-4703-8300-CC53BBF1285B}" presName="parentText" presStyleLbl="alignNode1" presStyleIdx="5" presStyleCnt="6">
        <dgm:presLayoutVars>
          <dgm:chMax val="1"/>
          <dgm:bulletEnabled val="1"/>
        </dgm:presLayoutVars>
      </dgm:prSet>
      <dgm:spPr/>
      <dgm:t>
        <a:bodyPr/>
        <a:lstStyle/>
        <a:p>
          <a:endParaRPr lang="en-US"/>
        </a:p>
      </dgm:t>
    </dgm:pt>
    <dgm:pt modelId="{752CB67B-C41E-4E93-BA93-ABD091398E1A}" type="pres">
      <dgm:prSet presAssocID="{2515D562-569C-4703-8300-CC53BBF1285B}" presName="descendantText" presStyleLbl="alignAcc1" presStyleIdx="5" presStyleCnt="6">
        <dgm:presLayoutVars>
          <dgm:bulletEnabled val="1"/>
        </dgm:presLayoutVars>
      </dgm:prSet>
      <dgm:spPr/>
      <dgm:t>
        <a:bodyPr/>
        <a:lstStyle/>
        <a:p>
          <a:endParaRPr lang="en-US"/>
        </a:p>
      </dgm:t>
    </dgm:pt>
  </dgm:ptLst>
  <dgm:cxnLst>
    <dgm:cxn modelId="{384B0123-9CBD-4905-B64A-FAD88EB9F506}" srcId="{75317E18-96FF-4117-BFD8-9D94C01BB70E}" destId="{9265C64B-20E4-454D-88DE-9E64EC01B3A8}" srcOrd="0" destOrd="0" parTransId="{11E1C510-9F4E-4CC1-AD95-200BE5AE8D78}" sibTransId="{9A828C30-2FB9-4C45-B129-C0C88B60B9B0}"/>
    <dgm:cxn modelId="{77405459-A161-46E0-8B9E-C566E4DCE634}" type="presOf" srcId="{021DA5F5-FA8D-45F9-A79A-297A6AF5A4F5}" destId="{D1A87461-CA5A-46CC-8C22-E5205F3B8F45}" srcOrd="0" destOrd="0" presId="urn:microsoft.com/office/officeart/2005/8/layout/chevron2"/>
    <dgm:cxn modelId="{32D4043B-4DA5-4801-9010-382971981427}" type="presOf" srcId="{9BFF0786-2CD7-4976-8414-D4E8494FEC25}" destId="{2E034FF9-5ED8-4818-A629-3D8169453BDF}" srcOrd="0" destOrd="0" presId="urn:microsoft.com/office/officeart/2005/8/layout/chevron2"/>
    <dgm:cxn modelId="{EC2E8E65-125C-43F8-BD78-E1A9E2BE8C99}" type="presOf" srcId="{FF7784D4-4873-4E4E-A4EE-C28BA8F08D0C}" destId="{28EA48AD-964F-4ED1-9E62-3C12F1023D1D}" srcOrd="0" destOrd="0" presId="urn:microsoft.com/office/officeart/2005/8/layout/chevron2"/>
    <dgm:cxn modelId="{8A211BC1-E672-456F-86A1-10715B9F118B}" type="presOf" srcId="{7D56B8A5-3A28-49E0-A372-4407D11E12C8}" destId="{B36A4E07-EDCD-41F1-8461-CFE0D0D5B69A}" srcOrd="0" destOrd="0" presId="urn:microsoft.com/office/officeart/2005/8/layout/chevron2"/>
    <dgm:cxn modelId="{9B5CFF59-8507-4D3E-ADDD-5A2488D4779D}" srcId="{2515D562-569C-4703-8300-CC53BBF1285B}" destId="{D87502F8-1EFF-4902-A259-DA0B4252FCF5}" srcOrd="0" destOrd="0" parTransId="{D694933A-3DDA-4A06-84E2-021A3DEEF7E9}" sibTransId="{6BF22A47-0278-4777-9746-706ABA5E1C70}"/>
    <dgm:cxn modelId="{927C47C1-D27F-4875-8F2F-6C6392789E41}" type="presOf" srcId="{D87502F8-1EFF-4902-A259-DA0B4252FCF5}" destId="{752CB67B-C41E-4E93-BA93-ABD091398E1A}" srcOrd="0" destOrd="0" presId="urn:microsoft.com/office/officeart/2005/8/layout/chevron2"/>
    <dgm:cxn modelId="{F8A093CB-855F-4CF0-93BB-850FDC065260}" type="presOf" srcId="{AD509642-B88B-452A-81E3-B5C7FC815227}" destId="{9B0BCE84-2814-4B7E-9C65-BC113B9D80CE}" srcOrd="0" destOrd="0" presId="urn:microsoft.com/office/officeart/2005/8/layout/chevron2"/>
    <dgm:cxn modelId="{8D210268-7888-421C-A75E-BCF65DBA9AD5}" type="presOf" srcId="{EE5EF904-854F-4CC9-9F59-C232EE73D91E}" destId="{578C50E5-532B-4C4E-9F31-BCE14CD9665F}" srcOrd="0" destOrd="0" presId="urn:microsoft.com/office/officeart/2005/8/layout/chevron2"/>
    <dgm:cxn modelId="{9140AE7A-1F54-480F-9C02-CC9DF2087903}" srcId="{EE5EF904-854F-4CC9-9F59-C232EE73D91E}" destId="{7D56B8A5-3A28-49E0-A372-4407D11E12C8}" srcOrd="0" destOrd="0" parTransId="{6E72755B-97C1-44DD-A6F0-B7625C05D8FE}" sibTransId="{E2D2743A-882B-4C6D-AEB6-20522F07FC56}"/>
    <dgm:cxn modelId="{0BDC22F4-0773-4E6C-A323-3FDCECA22194}" type="presOf" srcId="{88C133D9-0D58-4E0F-8EF5-58845E701677}" destId="{537FE5D1-8273-4270-8368-CA71F9DB0DB5}" srcOrd="0" destOrd="0" presId="urn:microsoft.com/office/officeart/2005/8/layout/chevron2"/>
    <dgm:cxn modelId="{AA52C45B-F346-4693-B9C2-E3B0BC5F3ED7}" type="presOf" srcId="{75317E18-96FF-4117-BFD8-9D94C01BB70E}" destId="{97D0CC5D-05FF-4BD9-8D68-D5B5278852A9}" srcOrd="0" destOrd="0" presId="urn:microsoft.com/office/officeart/2005/8/layout/chevron2"/>
    <dgm:cxn modelId="{891FF64F-8633-4772-9E68-D89D098B96FF}" srcId="{88C133D9-0D58-4E0F-8EF5-58845E701677}" destId="{101771CB-5F0D-4BAC-9DB8-F985337327EC}" srcOrd="3" destOrd="0" parTransId="{F6C21819-0E9A-453E-A8B9-7241F3ADAA66}" sibTransId="{5CAAABB7-B000-40EC-B39F-8F5226E6D889}"/>
    <dgm:cxn modelId="{550E810E-62B4-4DD9-8C8B-62E5D4B4967D}" srcId="{88C133D9-0D58-4E0F-8EF5-58845E701677}" destId="{75317E18-96FF-4117-BFD8-9D94C01BB70E}" srcOrd="4" destOrd="0" parTransId="{E4B68574-AE26-4A93-B5B6-CA897721FD4E}" sibTransId="{32EC21B6-AA58-4202-A301-C9EC9D1F7D0D}"/>
    <dgm:cxn modelId="{A713335B-87ED-4115-BCF7-E2292E62759F}" type="presOf" srcId="{2515D562-569C-4703-8300-CC53BBF1285B}" destId="{EBD34B3D-8E28-4D71-8455-012FCFE8AAE3}" srcOrd="0" destOrd="0" presId="urn:microsoft.com/office/officeart/2005/8/layout/chevron2"/>
    <dgm:cxn modelId="{7B233A5D-6F1F-4119-A9F6-F4FA077AA331}" type="presOf" srcId="{9265C64B-20E4-454D-88DE-9E64EC01B3A8}" destId="{7D497DA5-9DF9-48FE-BE84-AE911CCAC02B}" srcOrd="0" destOrd="0" presId="urn:microsoft.com/office/officeart/2005/8/layout/chevron2"/>
    <dgm:cxn modelId="{8F58DB5B-BBBD-4D44-BE61-CC08E2F70ED2}" srcId="{88C133D9-0D58-4E0F-8EF5-58845E701677}" destId="{AD509642-B88B-452A-81E3-B5C7FC815227}" srcOrd="0" destOrd="0" parTransId="{9B183BC4-DAAE-4562-88FA-585FB85E059E}" sibTransId="{516C57F5-32FB-4490-AF09-C8C71B36B637}"/>
    <dgm:cxn modelId="{9833E261-2F82-4328-ADA8-8EDA595EA14E}" srcId="{88C133D9-0D58-4E0F-8EF5-58845E701677}" destId="{021DA5F5-FA8D-45F9-A79A-297A6AF5A4F5}" srcOrd="1" destOrd="0" parTransId="{4A1F714A-F5FF-45C2-8936-3567D6FAF9CF}" sibTransId="{104F7B12-1605-4CFA-BA9C-72435E0B82E6}"/>
    <dgm:cxn modelId="{67529AC6-48A5-4539-A923-759AEA03502D}" srcId="{88C133D9-0D58-4E0F-8EF5-58845E701677}" destId="{EE5EF904-854F-4CC9-9F59-C232EE73D91E}" srcOrd="2" destOrd="0" parTransId="{0485EBB5-8C73-4EBB-8541-3C43043F7836}" sibTransId="{B6C3D508-7D21-4F87-8259-FF75783C65B5}"/>
    <dgm:cxn modelId="{D6D8E667-3526-4A8B-B421-2FB9C2023BDD}" type="presOf" srcId="{101771CB-5F0D-4BAC-9DB8-F985337327EC}" destId="{F2FEE73B-507E-47C5-99FF-D70C87BE15F1}" srcOrd="0" destOrd="0" presId="urn:microsoft.com/office/officeart/2005/8/layout/chevron2"/>
    <dgm:cxn modelId="{96ABC530-CFBB-4EE2-9F4C-F0A57C29CD88}" srcId="{101771CB-5F0D-4BAC-9DB8-F985337327EC}" destId="{FB1102CC-3F6E-4D66-B86B-F15CA67676D7}" srcOrd="0" destOrd="0" parTransId="{3529F7E1-5381-4B86-BCBB-1D3628682B5D}" sibTransId="{CB539D39-61F6-4989-A35C-B13EE56FA861}"/>
    <dgm:cxn modelId="{9FBB271D-D99B-4BE6-97CA-55080922C8BF}" srcId="{021DA5F5-FA8D-45F9-A79A-297A6AF5A4F5}" destId="{FF7784D4-4873-4E4E-A4EE-C28BA8F08D0C}" srcOrd="0" destOrd="0" parTransId="{410BBC53-15FF-40B3-9B1F-06D7D8CAE8D9}" sibTransId="{C43292C8-DB09-483E-A28B-56EC7E5DFDED}"/>
    <dgm:cxn modelId="{EC8042BD-0621-4E05-A47B-6503C68F56B6}" type="presOf" srcId="{FB1102CC-3F6E-4D66-B86B-F15CA67676D7}" destId="{4F9D4829-32B8-4C45-AD65-3E3C80A2CDA7}" srcOrd="0" destOrd="0" presId="urn:microsoft.com/office/officeart/2005/8/layout/chevron2"/>
    <dgm:cxn modelId="{62BC8C51-A03A-4B37-A4CD-1A3CB40DAD09}" srcId="{88C133D9-0D58-4E0F-8EF5-58845E701677}" destId="{2515D562-569C-4703-8300-CC53BBF1285B}" srcOrd="5" destOrd="0" parTransId="{A3C09CCC-AB17-4F4F-956B-96C6CDDFA46A}" sibTransId="{0F972190-130C-4F4C-9338-C65831B4A53F}"/>
    <dgm:cxn modelId="{0F0A8EE7-5A00-4746-8A71-60F2BE1F95B0}" srcId="{AD509642-B88B-452A-81E3-B5C7FC815227}" destId="{9BFF0786-2CD7-4976-8414-D4E8494FEC25}" srcOrd="0" destOrd="0" parTransId="{5285AC98-F578-4E33-B452-A874F4D54AF7}" sibTransId="{8E3AA707-71C0-4BB8-A490-215F2FB5ECD0}"/>
    <dgm:cxn modelId="{D598D6B8-047F-4977-A981-3151D49C43AB}" type="presParOf" srcId="{537FE5D1-8273-4270-8368-CA71F9DB0DB5}" destId="{FC713AB0-31A9-426C-85B5-B25B96ECC75B}" srcOrd="0" destOrd="0" presId="urn:microsoft.com/office/officeart/2005/8/layout/chevron2"/>
    <dgm:cxn modelId="{5D00A181-A969-4533-99F2-CBDA86723A81}" type="presParOf" srcId="{FC713AB0-31A9-426C-85B5-B25B96ECC75B}" destId="{9B0BCE84-2814-4B7E-9C65-BC113B9D80CE}" srcOrd="0" destOrd="0" presId="urn:microsoft.com/office/officeart/2005/8/layout/chevron2"/>
    <dgm:cxn modelId="{F1C3A5B7-32C9-48AA-AC57-C944180F566B}" type="presParOf" srcId="{FC713AB0-31A9-426C-85B5-B25B96ECC75B}" destId="{2E034FF9-5ED8-4818-A629-3D8169453BDF}" srcOrd="1" destOrd="0" presId="urn:microsoft.com/office/officeart/2005/8/layout/chevron2"/>
    <dgm:cxn modelId="{64BE2FB8-7E26-47B4-8C39-0B445AA8204D}" type="presParOf" srcId="{537FE5D1-8273-4270-8368-CA71F9DB0DB5}" destId="{44E2050B-2D0F-480E-817B-6CF3DCEA785A}" srcOrd="1" destOrd="0" presId="urn:microsoft.com/office/officeart/2005/8/layout/chevron2"/>
    <dgm:cxn modelId="{F9E0B4C3-2FFD-4627-8E52-0AB167D6412E}" type="presParOf" srcId="{537FE5D1-8273-4270-8368-CA71F9DB0DB5}" destId="{C39BC2F3-8BF5-4B9B-BFB4-E95745475389}" srcOrd="2" destOrd="0" presId="urn:microsoft.com/office/officeart/2005/8/layout/chevron2"/>
    <dgm:cxn modelId="{B405C6F3-2B64-4CBF-B7E7-B7F9809E6CF3}" type="presParOf" srcId="{C39BC2F3-8BF5-4B9B-BFB4-E95745475389}" destId="{D1A87461-CA5A-46CC-8C22-E5205F3B8F45}" srcOrd="0" destOrd="0" presId="urn:microsoft.com/office/officeart/2005/8/layout/chevron2"/>
    <dgm:cxn modelId="{55A98024-4BEE-40CB-AA9D-CC5ADC9141F2}" type="presParOf" srcId="{C39BC2F3-8BF5-4B9B-BFB4-E95745475389}" destId="{28EA48AD-964F-4ED1-9E62-3C12F1023D1D}" srcOrd="1" destOrd="0" presId="urn:microsoft.com/office/officeart/2005/8/layout/chevron2"/>
    <dgm:cxn modelId="{4B4AAFA6-E7ED-47D2-9E68-C77C532BFFEC}" type="presParOf" srcId="{537FE5D1-8273-4270-8368-CA71F9DB0DB5}" destId="{D4E0CD3F-11F5-416B-866F-FCEC72566068}" srcOrd="3" destOrd="0" presId="urn:microsoft.com/office/officeart/2005/8/layout/chevron2"/>
    <dgm:cxn modelId="{7E1771A2-F5BC-4565-A4A9-D1773F383864}" type="presParOf" srcId="{537FE5D1-8273-4270-8368-CA71F9DB0DB5}" destId="{141B7E00-9475-4C47-BE72-7197E6A38E4D}" srcOrd="4" destOrd="0" presId="urn:microsoft.com/office/officeart/2005/8/layout/chevron2"/>
    <dgm:cxn modelId="{D21E877E-3108-474A-AF4A-644486FDCC3D}" type="presParOf" srcId="{141B7E00-9475-4C47-BE72-7197E6A38E4D}" destId="{578C50E5-532B-4C4E-9F31-BCE14CD9665F}" srcOrd="0" destOrd="0" presId="urn:microsoft.com/office/officeart/2005/8/layout/chevron2"/>
    <dgm:cxn modelId="{3A5CA062-10F3-461D-9B3C-40ACFBF6E544}" type="presParOf" srcId="{141B7E00-9475-4C47-BE72-7197E6A38E4D}" destId="{B36A4E07-EDCD-41F1-8461-CFE0D0D5B69A}" srcOrd="1" destOrd="0" presId="urn:microsoft.com/office/officeart/2005/8/layout/chevron2"/>
    <dgm:cxn modelId="{5AA50A0E-A020-4E30-90C1-09086889B01A}" type="presParOf" srcId="{537FE5D1-8273-4270-8368-CA71F9DB0DB5}" destId="{6AF88493-5331-417C-BA8D-66912B959F39}" srcOrd="5" destOrd="0" presId="urn:microsoft.com/office/officeart/2005/8/layout/chevron2"/>
    <dgm:cxn modelId="{B8B68D68-8B1A-41F2-8A09-B49F43031D06}" type="presParOf" srcId="{537FE5D1-8273-4270-8368-CA71F9DB0DB5}" destId="{6E2491C0-714C-4774-889C-471D2BD2305C}" srcOrd="6" destOrd="0" presId="urn:microsoft.com/office/officeart/2005/8/layout/chevron2"/>
    <dgm:cxn modelId="{481A817B-9EF2-4992-AE2C-19A4C6914343}" type="presParOf" srcId="{6E2491C0-714C-4774-889C-471D2BD2305C}" destId="{F2FEE73B-507E-47C5-99FF-D70C87BE15F1}" srcOrd="0" destOrd="0" presId="urn:microsoft.com/office/officeart/2005/8/layout/chevron2"/>
    <dgm:cxn modelId="{B00AE293-9EB2-4AB0-91E0-B85739DC659C}" type="presParOf" srcId="{6E2491C0-714C-4774-889C-471D2BD2305C}" destId="{4F9D4829-32B8-4C45-AD65-3E3C80A2CDA7}" srcOrd="1" destOrd="0" presId="urn:microsoft.com/office/officeart/2005/8/layout/chevron2"/>
    <dgm:cxn modelId="{375761BF-A205-4A91-A7DF-821FEC6B11A0}" type="presParOf" srcId="{537FE5D1-8273-4270-8368-CA71F9DB0DB5}" destId="{AF78F0BC-DB93-47C8-9E7C-D03A4255298A}" srcOrd="7" destOrd="0" presId="urn:microsoft.com/office/officeart/2005/8/layout/chevron2"/>
    <dgm:cxn modelId="{A410CB81-860D-419A-8D8D-DA1AC7D8FE33}" type="presParOf" srcId="{537FE5D1-8273-4270-8368-CA71F9DB0DB5}" destId="{08ECD884-B0F2-4A0B-A05A-BF9A99C4FE6B}" srcOrd="8" destOrd="0" presId="urn:microsoft.com/office/officeart/2005/8/layout/chevron2"/>
    <dgm:cxn modelId="{7741B231-B65E-4CDF-B07E-C29EF495FD54}" type="presParOf" srcId="{08ECD884-B0F2-4A0B-A05A-BF9A99C4FE6B}" destId="{97D0CC5D-05FF-4BD9-8D68-D5B5278852A9}" srcOrd="0" destOrd="0" presId="urn:microsoft.com/office/officeart/2005/8/layout/chevron2"/>
    <dgm:cxn modelId="{A8274669-721C-4E52-924D-E4A04DB4EAB3}" type="presParOf" srcId="{08ECD884-B0F2-4A0B-A05A-BF9A99C4FE6B}" destId="{7D497DA5-9DF9-48FE-BE84-AE911CCAC02B}" srcOrd="1" destOrd="0" presId="urn:microsoft.com/office/officeart/2005/8/layout/chevron2"/>
    <dgm:cxn modelId="{03EDE7A4-0606-42F5-B02E-2263D02C3088}" type="presParOf" srcId="{537FE5D1-8273-4270-8368-CA71F9DB0DB5}" destId="{F8FFC88C-379D-4DBF-9910-E5A8928BF3BA}" srcOrd="9" destOrd="0" presId="urn:microsoft.com/office/officeart/2005/8/layout/chevron2"/>
    <dgm:cxn modelId="{D9C75816-46EB-43A8-B8A6-EC919D367C9B}" type="presParOf" srcId="{537FE5D1-8273-4270-8368-CA71F9DB0DB5}" destId="{B396FF71-4B27-4BC6-A707-945E0913DAE8}" srcOrd="10" destOrd="0" presId="urn:microsoft.com/office/officeart/2005/8/layout/chevron2"/>
    <dgm:cxn modelId="{263FB030-E68F-4508-9A63-ADD36703BB1B}" type="presParOf" srcId="{B396FF71-4B27-4BC6-A707-945E0913DAE8}" destId="{EBD34B3D-8E28-4D71-8455-012FCFE8AAE3}" srcOrd="0" destOrd="0" presId="urn:microsoft.com/office/officeart/2005/8/layout/chevron2"/>
    <dgm:cxn modelId="{9F5F9429-C4C2-4FA5-8767-FC05953D1069}" type="presParOf" srcId="{B396FF71-4B27-4BC6-A707-945E0913DAE8}" destId="{752CB67B-C41E-4E93-BA93-ABD091398E1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121AFA-69E4-46F5-A96D-BACC7152B3F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31F2A10F-EB4C-4B2D-8832-E4C6EF3BF7B9}" type="pres">
      <dgm:prSet presAssocID="{F0121AFA-69E4-46F5-A96D-BACC7152B3F4}" presName="linearFlow" presStyleCnt="0">
        <dgm:presLayoutVars>
          <dgm:dir/>
          <dgm:animLvl val="lvl"/>
          <dgm:resizeHandles val="exact"/>
        </dgm:presLayoutVars>
      </dgm:prSet>
      <dgm:spPr/>
      <dgm:t>
        <a:bodyPr/>
        <a:lstStyle/>
        <a:p>
          <a:endParaRPr lang="en-US"/>
        </a:p>
      </dgm:t>
    </dgm:pt>
  </dgm:ptLst>
  <dgm:cxnLst>
    <dgm:cxn modelId="{669F9405-FBB5-4DF1-A6A6-88A84F8CBE1A}" type="presOf" srcId="{F0121AFA-69E4-46F5-A96D-BACC7152B3F4}" destId="{31F2A10F-EB4C-4B2D-8832-E4C6EF3BF7B9}"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8C133D9-0D58-4E0F-8EF5-58845E70167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AD509642-B88B-452A-81E3-B5C7FC815227}">
      <dgm:prSet phldrT="[Text]"/>
      <dgm:spPr/>
      <dgm:t>
        <a:bodyPr/>
        <a:lstStyle/>
        <a:p>
          <a:r>
            <a:rPr lang="en-US" dirty="0"/>
            <a:t>1</a:t>
          </a:r>
        </a:p>
      </dgm:t>
    </dgm:pt>
    <dgm:pt modelId="{9B183BC4-DAAE-4562-88FA-585FB85E059E}" type="parTrans" cxnId="{8F58DB5B-BBBD-4D44-BE61-CC08E2F70ED2}">
      <dgm:prSet/>
      <dgm:spPr/>
      <dgm:t>
        <a:bodyPr/>
        <a:lstStyle/>
        <a:p>
          <a:endParaRPr lang="en-US"/>
        </a:p>
      </dgm:t>
    </dgm:pt>
    <dgm:pt modelId="{516C57F5-32FB-4490-AF09-C8C71B36B637}" type="sibTrans" cxnId="{8F58DB5B-BBBD-4D44-BE61-CC08E2F70ED2}">
      <dgm:prSet/>
      <dgm:spPr/>
      <dgm:t>
        <a:bodyPr/>
        <a:lstStyle/>
        <a:p>
          <a:endParaRPr lang="en-US"/>
        </a:p>
      </dgm:t>
    </dgm:pt>
    <dgm:pt modelId="{9BFF0786-2CD7-4976-8414-D4E8494FEC25}">
      <dgm:prSet phldrT="[Text]"/>
      <dgm:spPr/>
      <dgm:t>
        <a:bodyPr/>
        <a:lstStyle/>
        <a:p>
          <a:pPr rtl="0"/>
          <a:r>
            <a:rPr lang="en-US" b="0" i="0" u="none" strike="noStrike" baseline="0" dirty="0">
              <a:solidFill>
                <a:schemeClr val="tx1"/>
              </a:solidFill>
              <a:latin typeface="+mn-lt"/>
              <a:ea typeface="+mn-ea"/>
              <a:cs typeface="+mn-cs"/>
            </a:rPr>
            <a:t>Process evaluation</a:t>
          </a:r>
          <a:endParaRPr lang="en-US" dirty="0"/>
        </a:p>
      </dgm:t>
      <dgm:extLst>
        <a:ext uri="{E40237B7-FDA0-4F09-8148-C483321AD2D9}">
          <dgm14:cNvPr xmlns:dgm14="http://schemas.microsoft.com/office/drawing/2010/diagram" id="0" name="" descr="There are two main types of evaluation: process and outcome. Process evaluation aims to assess the extent to which a policy, program, or practice has been implemented as intended, and can help identify ways to improve implementation in the future. &#10;Outcome evaluation is used to assess if specific changes occurred as a result of implementing policies or practices. &#10;It is important to plan an evaluation that can be used to further improve policies and practices. The goals and objectives that have been developed as part of the water access implementation plan will guide the evaluation design, including what information should be collected. &#10;"/>
        </a:ext>
      </dgm:extLst>
    </dgm:pt>
    <dgm:pt modelId="{5285AC98-F578-4E33-B452-A874F4D54AF7}" type="parTrans" cxnId="{0F0A8EE7-5A00-4746-8A71-60F2BE1F95B0}">
      <dgm:prSet/>
      <dgm:spPr/>
      <dgm:t>
        <a:bodyPr/>
        <a:lstStyle/>
        <a:p>
          <a:endParaRPr lang="en-US"/>
        </a:p>
      </dgm:t>
    </dgm:pt>
    <dgm:pt modelId="{8E3AA707-71C0-4BB8-A490-215F2FB5ECD0}" type="sibTrans" cxnId="{0F0A8EE7-5A00-4746-8A71-60F2BE1F95B0}">
      <dgm:prSet/>
      <dgm:spPr/>
      <dgm:t>
        <a:bodyPr/>
        <a:lstStyle/>
        <a:p>
          <a:endParaRPr lang="en-US"/>
        </a:p>
      </dgm:t>
    </dgm:pt>
    <dgm:pt modelId="{021DA5F5-FA8D-45F9-A79A-297A6AF5A4F5}">
      <dgm:prSet phldrT="[Text]"/>
      <dgm:spPr/>
      <dgm:t>
        <a:bodyPr/>
        <a:lstStyle/>
        <a:p>
          <a:r>
            <a:rPr lang="en-US" dirty="0"/>
            <a:t>2</a:t>
          </a:r>
        </a:p>
      </dgm:t>
    </dgm:pt>
    <dgm:pt modelId="{4A1F714A-F5FF-45C2-8936-3567D6FAF9CF}" type="parTrans" cxnId="{9833E261-2F82-4328-ADA8-8EDA595EA14E}">
      <dgm:prSet/>
      <dgm:spPr/>
      <dgm:t>
        <a:bodyPr/>
        <a:lstStyle/>
        <a:p>
          <a:endParaRPr lang="en-US"/>
        </a:p>
      </dgm:t>
    </dgm:pt>
    <dgm:pt modelId="{104F7B12-1605-4CFA-BA9C-72435E0B82E6}" type="sibTrans" cxnId="{9833E261-2F82-4328-ADA8-8EDA595EA14E}">
      <dgm:prSet/>
      <dgm:spPr/>
      <dgm:t>
        <a:bodyPr/>
        <a:lstStyle/>
        <a:p>
          <a:endParaRPr lang="en-US"/>
        </a:p>
      </dgm:t>
    </dgm:pt>
    <dgm:pt modelId="{FF7784D4-4873-4E4E-A4EE-C28BA8F08D0C}">
      <dgm:prSet phldrT="[Text]"/>
      <dgm:spPr/>
      <dgm:t>
        <a:bodyPr/>
        <a:lstStyle/>
        <a:p>
          <a:pPr rtl="0"/>
          <a:r>
            <a:rPr lang="en-US" b="0" i="0" u="none" strike="noStrike" baseline="0" dirty="0">
              <a:solidFill>
                <a:schemeClr val="tx1"/>
              </a:solidFill>
              <a:latin typeface="+mn-lt"/>
              <a:ea typeface="+mn-ea"/>
              <a:cs typeface="+mn-cs"/>
            </a:rPr>
            <a:t>Outcome evaluation</a:t>
          </a:r>
          <a:endParaRPr lang="en-US" dirty="0"/>
        </a:p>
      </dgm:t>
    </dgm:pt>
    <dgm:pt modelId="{410BBC53-15FF-40B3-9B1F-06D7D8CAE8D9}" type="parTrans" cxnId="{9FBB271D-D99B-4BE6-97CA-55080922C8BF}">
      <dgm:prSet/>
      <dgm:spPr/>
      <dgm:t>
        <a:bodyPr/>
        <a:lstStyle/>
        <a:p>
          <a:endParaRPr lang="en-US"/>
        </a:p>
      </dgm:t>
    </dgm:pt>
    <dgm:pt modelId="{C43292C8-DB09-483E-A28B-56EC7E5DFDED}" type="sibTrans" cxnId="{9FBB271D-D99B-4BE6-97CA-55080922C8BF}">
      <dgm:prSet/>
      <dgm:spPr/>
      <dgm:t>
        <a:bodyPr/>
        <a:lstStyle/>
        <a:p>
          <a:endParaRPr lang="en-US"/>
        </a:p>
      </dgm:t>
    </dgm:pt>
    <dgm:pt modelId="{EE5EF904-854F-4CC9-9F59-C232EE73D91E}">
      <dgm:prSet phldrT="[Text]"/>
      <dgm:spPr/>
      <dgm:t>
        <a:bodyPr/>
        <a:lstStyle/>
        <a:p>
          <a:r>
            <a:rPr lang="en-US" dirty="0"/>
            <a:t>3</a:t>
          </a:r>
        </a:p>
      </dgm:t>
    </dgm:pt>
    <dgm:pt modelId="{0485EBB5-8C73-4EBB-8541-3C43043F7836}" type="parTrans" cxnId="{67529AC6-48A5-4539-A923-759AEA03502D}">
      <dgm:prSet/>
      <dgm:spPr/>
      <dgm:t>
        <a:bodyPr/>
        <a:lstStyle/>
        <a:p>
          <a:endParaRPr lang="en-US"/>
        </a:p>
      </dgm:t>
    </dgm:pt>
    <dgm:pt modelId="{B6C3D508-7D21-4F87-8259-FF75783C65B5}" type="sibTrans" cxnId="{67529AC6-48A5-4539-A923-759AEA03502D}">
      <dgm:prSet/>
      <dgm:spPr/>
      <dgm:t>
        <a:bodyPr/>
        <a:lstStyle/>
        <a:p>
          <a:endParaRPr lang="en-US"/>
        </a:p>
      </dgm:t>
    </dgm:pt>
    <dgm:pt modelId="{7D56B8A5-3A28-49E0-A372-4407D11E12C8}">
      <dgm:prSet phldrT="[Text]"/>
      <dgm:spPr/>
      <dgm:t>
        <a:bodyPr/>
        <a:lstStyle/>
        <a:p>
          <a:r>
            <a:rPr lang="en-US" dirty="0"/>
            <a:t>Use results to inform program or policy improvements</a:t>
          </a:r>
        </a:p>
      </dgm:t>
    </dgm:pt>
    <dgm:pt modelId="{6E72755B-97C1-44DD-A6F0-B7625C05D8FE}" type="parTrans" cxnId="{9140AE7A-1F54-480F-9C02-CC9DF2087903}">
      <dgm:prSet/>
      <dgm:spPr/>
      <dgm:t>
        <a:bodyPr/>
        <a:lstStyle/>
        <a:p>
          <a:endParaRPr lang="en-US"/>
        </a:p>
      </dgm:t>
    </dgm:pt>
    <dgm:pt modelId="{E2D2743A-882B-4C6D-AEB6-20522F07FC56}" type="sibTrans" cxnId="{9140AE7A-1F54-480F-9C02-CC9DF2087903}">
      <dgm:prSet/>
      <dgm:spPr/>
      <dgm:t>
        <a:bodyPr/>
        <a:lstStyle/>
        <a:p>
          <a:endParaRPr lang="en-US"/>
        </a:p>
      </dgm:t>
    </dgm:pt>
    <dgm:pt modelId="{537FE5D1-8273-4270-8368-CA71F9DB0DB5}" type="pres">
      <dgm:prSet presAssocID="{88C133D9-0D58-4E0F-8EF5-58845E701677}" presName="linearFlow" presStyleCnt="0">
        <dgm:presLayoutVars>
          <dgm:dir/>
          <dgm:animLvl val="lvl"/>
          <dgm:resizeHandles val="exact"/>
        </dgm:presLayoutVars>
      </dgm:prSet>
      <dgm:spPr/>
      <dgm:t>
        <a:bodyPr/>
        <a:lstStyle/>
        <a:p>
          <a:endParaRPr lang="en-US"/>
        </a:p>
      </dgm:t>
    </dgm:pt>
    <dgm:pt modelId="{FC713AB0-31A9-426C-85B5-B25B96ECC75B}" type="pres">
      <dgm:prSet presAssocID="{AD509642-B88B-452A-81E3-B5C7FC815227}" presName="composite" presStyleCnt="0"/>
      <dgm:spPr/>
    </dgm:pt>
    <dgm:pt modelId="{9B0BCE84-2814-4B7E-9C65-BC113B9D80CE}" type="pres">
      <dgm:prSet presAssocID="{AD509642-B88B-452A-81E3-B5C7FC815227}" presName="parentText" presStyleLbl="alignNode1" presStyleIdx="0" presStyleCnt="3">
        <dgm:presLayoutVars>
          <dgm:chMax val="1"/>
          <dgm:bulletEnabled val="1"/>
        </dgm:presLayoutVars>
      </dgm:prSet>
      <dgm:spPr/>
      <dgm:t>
        <a:bodyPr/>
        <a:lstStyle/>
        <a:p>
          <a:endParaRPr lang="en-US"/>
        </a:p>
      </dgm:t>
    </dgm:pt>
    <dgm:pt modelId="{2E034FF9-5ED8-4818-A629-3D8169453BDF}" type="pres">
      <dgm:prSet presAssocID="{AD509642-B88B-452A-81E3-B5C7FC815227}" presName="descendantText" presStyleLbl="alignAcc1" presStyleIdx="0" presStyleCnt="3" custLinFactNeighborX="-474" custLinFactNeighborY="2775">
        <dgm:presLayoutVars>
          <dgm:bulletEnabled val="1"/>
        </dgm:presLayoutVars>
      </dgm:prSet>
      <dgm:spPr/>
      <dgm:t>
        <a:bodyPr/>
        <a:lstStyle/>
        <a:p>
          <a:endParaRPr lang="en-US"/>
        </a:p>
      </dgm:t>
    </dgm:pt>
    <dgm:pt modelId="{44E2050B-2D0F-480E-817B-6CF3DCEA785A}" type="pres">
      <dgm:prSet presAssocID="{516C57F5-32FB-4490-AF09-C8C71B36B637}" presName="sp" presStyleCnt="0"/>
      <dgm:spPr/>
    </dgm:pt>
    <dgm:pt modelId="{C39BC2F3-8BF5-4B9B-BFB4-E95745475389}" type="pres">
      <dgm:prSet presAssocID="{021DA5F5-FA8D-45F9-A79A-297A6AF5A4F5}" presName="composite" presStyleCnt="0"/>
      <dgm:spPr/>
    </dgm:pt>
    <dgm:pt modelId="{D1A87461-CA5A-46CC-8C22-E5205F3B8F45}" type="pres">
      <dgm:prSet presAssocID="{021DA5F5-FA8D-45F9-A79A-297A6AF5A4F5}" presName="parentText" presStyleLbl="alignNode1" presStyleIdx="1" presStyleCnt="3">
        <dgm:presLayoutVars>
          <dgm:chMax val="1"/>
          <dgm:bulletEnabled val="1"/>
        </dgm:presLayoutVars>
      </dgm:prSet>
      <dgm:spPr/>
      <dgm:t>
        <a:bodyPr/>
        <a:lstStyle/>
        <a:p>
          <a:endParaRPr lang="en-US"/>
        </a:p>
      </dgm:t>
    </dgm:pt>
    <dgm:pt modelId="{28EA48AD-964F-4ED1-9E62-3C12F1023D1D}" type="pres">
      <dgm:prSet presAssocID="{021DA5F5-FA8D-45F9-A79A-297A6AF5A4F5}" presName="descendantText" presStyleLbl="alignAcc1" presStyleIdx="1" presStyleCnt="3">
        <dgm:presLayoutVars>
          <dgm:bulletEnabled val="1"/>
        </dgm:presLayoutVars>
      </dgm:prSet>
      <dgm:spPr/>
      <dgm:t>
        <a:bodyPr/>
        <a:lstStyle/>
        <a:p>
          <a:endParaRPr lang="en-US"/>
        </a:p>
      </dgm:t>
    </dgm:pt>
    <dgm:pt modelId="{D4E0CD3F-11F5-416B-866F-FCEC72566068}" type="pres">
      <dgm:prSet presAssocID="{104F7B12-1605-4CFA-BA9C-72435E0B82E6}" presName="sp" presStyleCnt="0"/>
      <dgm:spPr/>
    </dgm:pt>
    <dgm:pt modelId="{141B7E00-9475-4C47-BE72-7197E6A38E4D}" type="pres">
      <dgm:prSet presAssocID="{EE5EF904-854F-4CC9-9F59-C232EE73D91E}" presName="composite" presStyleCnt="0"/>
      <dgm:spPr/>
    </dgm:pt>
    <dgm:pt modelId="{578C50E5-532B-4C4E-9F31-BCE14CD9665F}" type="pres">
      <dgm:prSet presAssocID="{EE5EF904-854F-4CC9-9F59-C232EE73D91E}" presName="parentText" presStyleLbl="alignNode1" presStyleIdx="2" presStyleCnt="3">
        <dgm:presLayoutVars>
          <dgm:chMax val="1"/>
          <dgm:bulletEnabled val="1"/>
        </dgm:presLayoutVars>
      </dgm:prSet>
      <dgm:spPr/>
      <dgm:t>
        <a:bodyPr/>
        <a:lstStyle/>
        <a:p>
          <a:endParaRPr lang="en-US"/>
        </a:p>
      </dgm:t>
    </dgm:pt>
    <dgm:pt modelId="{B36A4E07-EDCD-41F1-8461-CFE0D0D5B69A}" type="pres">
      <dgm:prSet presAssocID="{EE5EF904-854F-4CC9-9F59-C232EE73D91E}" presName="descendantText" presStyleLbl="alignAcc1" presStyleIdx="2" presStyleCnt="3">
        <dgm:presLayoutVars>
          <dgm:bulletEnabled val="1"/>
        </dgm:presLayoutVars>
      </dgm:prSet>
      <dgm:spPr/>
      <dgm:t>
        <a:bodyPr/>
        <a:lstStyle/>
        <a:p>
          <a:endParaRPr lang="en-US"/>
        </a:p>
      </dgm:t>
    </dgm:pt>
  </dgm:ptLst>
  <dgm:cxnLst>
    <dgm:cxn modelId="{9833E261-2F82-4328-ADA8-8EDA595EA14E}" srcId="{88C133D9-0D58-4E0F-8EF5-58845E701677}" destId="{021DA5F5-FA8D-45F9-A79A-297A6AF5A4F5}" srcOrd="1" destOrd="0" parTransId="{4A1F714A-F5FF-45C2-8936-3567D6FAF9CF}" sibTransId="{104F7B12-1605-4CFA-BA9C-72435E0B82E6}"/>
    <dgm:cxn modelId="{C9780E30-C402-449F-8787-A1FB95DEFB99}" type="presOf" srcId="{7D56B8A5-3A28-49E0-A372-4407D11E12C8}" destId="{B36A4E07-EDCD-41F1-8461-CFE0D0D5B69A}" srcOrd="0" destOrd="0" presId="urn:microsoft.com/office/officeart/2005/8/layout/chevron2"/>
    <dgm:cxn modelId="{ACCA553F-A9FB-4EEA-8DF9-018EBEDFF9AA}" type="presOf" srcId="{9BFF0786-2CD7-4976-8414-D4E8494FEC25}" destId="{2E034FF9-5ED8-4818-A629-3D8169453BDF}" srcOrd="0" destOrd="0" presId="urn:microsoft.com/office/officeart/2005/8/layout/chevron2"/>
    <dgm:cxn modelId="{542DB105-D50A-4F9E-A791-E4A04F2051B2}" type="presOf" srcId="{FF7784D4-4873-4E4E-A4EE-C28BA8F08D0C}" destId="{28EA48AD-964F-4ED1-9E62-3C12F1023D1D}" srcOrd="0" destOrd="0" presId="urn:microsoft.com/office/officeart/2005/8/layout/chevron2"/>
    <dgm:cxn modelId="{36CA8681-0AD3-496D-8448-372E5D897E59}" type="presOf" srcId="{88C133D9-0D58-4E0F-8EF5-58845E701677}" destId="{537FE5D1-8273-4270-8368-CA71F9DB0DB5}" srcOrd="0" destOrd="0" presId="urn:microsoft.com/office/officeart/2005/8/layout/chevron2"/>
    <dgm:cxn modelId="{8F58DB5B-BBBD-4D44-BE61-CC08E2F70ED2}" srcId="{88C133D9-0D58-4E0F-8EF5-58845E701677}" destId="{AD509642-B88B-452A-81E3-B5C7FC815227}" srcOrd="0" destOrd="0" parTransId="{9B183BC4-DAAE-4562-88FA-585FB85E059E}" sibTransId="{516C57F5-32FB-4490-AF09-C8C71B36B637}"/>
    <dgm:cxn modelId="{C402681D-6121-4C5E-B141-0F0E4F856361}" type="presOf" srcId="{EE5EF904-854F-4CC9-9F59-C232EE73D91E}" destId="{578C50E5-532B-4C4E-9F31-BCE14CD9665F}" srcOrd="0" destOrd="0" presId="urn:microsoft.com/office/officeart/2005/8/layout/chevron2"/>
    <dgm:cxn modelId="{9FBB271D-D99B-4BE6-97CA-55080922C8BF}" srcId="{021DA5F5-FA8D-45F9-A79A-297A6AF5A4F5}" destId="{FF7784D4-4873-4E4E-A4EE-C28BA8F08D0C}" srcOrd="0" destOrd="0" parTransId="{410BBC53-15FF-40B3-9B1F-06D7D8CAE8D9}" sibTransId="{C43292C8-DB09-483E-A28B-56EC7E5DFDED}"/>
    <dgm:cxn modelId="{9140AE7A-1F54-480F-9C02-CC9DF2087903}" srcId="{EE5EF904-854F-4CC9-9F59-C232EE73D91E}" destId="{7D56B8A5-3A28-49E0-A372-4407D11E12C8}" srcOrd="0" destOrd="0" parTransId="{6E72755B-97C1-44DD-A6F0-B7625C05D8FE}" sibTransId="{E2D2743A-882B-4C6D-AEB6-20522F07FC56}"/>
    <dgm:cxn modelId="{707CAE86-7D5E-4D90-BF28-A891C76DC021}" type="presOf" srcId="{021DA5F5-FA8D-45F9-A79A-297A6AF5A4F5}" destId="{D1A87461-CA5A-46CC-8C22-E5205F3B8F45}" srcOrd="0" destOrd="0" presId="urn:microsoft.com/office/officeart/2005/8/layout/chevron2"/>
    <dgm:cxn modelId="{E37F98BC-61B0-4860-9458-F076B7BCE5B1}" type="presOf" srcId="{AD509642-B88B-452A-81E3-B5C7FC815227}" destId="{9B0BCE84-2814-4B7E-9C65-BC113B9D80CE}" srcOrd="0" destOrd="0" presId="urn:microsoft.com/office/officeart/2005/8/layout/chevron2"/>
    <dgm:cxn modelId="{67529AC6-48A5-4539-A923-759AEA03502D}" srcId="{88C133D9-0D58-4E0F-8EF5-58845E701677}" destId="{EE5EF904-854F-4CC9-9F59-C232EE73D91E}" srcOrd="2" destOrd="0" parTransId="{0485EBB5-8C73-4EBB-8541-3C43043F7836}" sibTransId="{B6C3D508-7D21-4F87-8259-FF75783C65B5}"/>
    <dgm:cxn modelId="{0F0A8EE7-5A00-4746-8A71-60F2BE1F95B0}" srcId="{AD509642-B88B-452A-81E3-B5C7FC815227}" destId="{9BFF0786-2CD7-4976-8414-D4E8494FEC25}" srcOrd="0" destOrd="0" parTransId="{5285AC98-F578-4E33-B452-A874F4D54AF7}" sibTransId="{8E3AA707-71C0-4BB8-A490-215F2FB5ECD0}"/>
    <dgm:cxn modelId="{290AAD73-9908-4096-9799-CE4ECA46A9D8}" type="presParOf" srcId="{537FE5D1-8273-4270-8368-CA71F9DB0DB5}" destId="{FC713AB0-31A9-426C-85B5-B25B96ECC75B}" srcOrd="0" destOrd="0" presId="urn:microsoft.com/office/officeart/2005/8/layout/chevron2"/>
    <dgm:cxn modelId="{C3D1CC89-25C5-41AE-95BA-A28A055AB674}" type="presParOf" srcId="{FC713AB0-31A9-426C-85B5-B25B96ECC75B}" destId="{9B0BCE84-2814-4B7E-9C65-BC113B9D80CE}" srcOrd="0" destOrd="0" presId="urn:microsoft.com/office/officeart/2005/8/layout/chevron2"/>
    <dgm:cxn modelId="{F8F0B520-6100-46CB-ACA2-9697594293F4}" type="presParOf" srcId="{FC713AB0-31A9-426C-85B5-B25B96ECC75B}" destId="{2E034FF9-5ED8-4818-A629-3D8169453BDF}" srcOrd="1" destOrd="0" presId="urn:microsoft.com/office/officeart/2005/8/layout/chevron2"/>
    <dgm:cxn modelId="{85017E3C-9B16-409B-8140-5BA8BC752B0D}" type="presParOf" srcId="{537FE5D1-8273-4270-8368-CA71F9DB0DB5}" destId="{44E2050B-2D0F-480E-817B-6CF3DCEA785A}" srcOrd="1" destOrd="0" presId="urn:microsoft.com/office/officeart/2005/8/layout/chevron2"/>
    <dgm:cxn modelId="{0CEC73A9-98F9-416A-A05A-26A9098CAFE5}" type="presParOf" srcId="{537FE5D1-8273-4270-8368-CA71F9DB0DB5}" destId="{C39BC2F3-8BF5-4B9B-BFB4-E95745475389}" srcOrd="2" destOrd="0" presId="urn:microsoft.com/office/officeart/2005/8/layout/chevron2"/>
    <dgm:cxn modelId="{F6611EBD-2418-496B-B96D-2420CA7B4652}" type="presParOf" srcId="{C39BC2F3-8BF5-4B9B-BFB4-E95745475389}" destId="{D1A87461-CA5A-46CC-8C22-E5205F3B8F45}" srcOrd="0" destOrd="0" presId="urn:microsoft.com/office/officeart/2005/8/layout/chevron2"/>
    <dgm:cxn modelId="{8E8B8800-5978-4C80-816A-0ECEC3BC327F}" type="presParOf" srcId="{C39BC2F3-8BF5-4B9B-BFB4-E95745475389}" destId="{28EA48AD-964F-4ED1-9E62-3C12F1023D1D}" srcOrd="1" destOrd="0" presId="urn:microsoft.com/office/officeart/2005/8/layout/chevron2"/>
    <dgm:cxn modelId="{7584B9E7-3647-467D-9FD5-DD072A9725F1}" type="presParOf" srcId="{537FE5D1-8273-4270-8368-CA71F9DB0DB5}" destId="{D4E0CD3F-11F5-416B-866F-FCEC72566068}" srcOrd="3" destOrd="0" presId="urn:microsoft.com/office/officeart/2005/8/layout/chevron2"/>
    <dgm:cxn modelId="{C145CA14-A475-424B-B9A5-CA82F8E8A8CC}" type="presParOf" srcId="{537FE5D1-8273-4270-8368-CA71F9DB0DB5}" destId="{141B7E00-9475-4C47-BE72-7197E6A38E4D}" srcOrd="4" destOrd="0" presId="urn:microsoft.com/office/officeart/2005/8/layout/chevron2"/>
    <dgm:cxn modelId="{75AAB22C-9116-4BFF-BB34-44FB23BE06FF}" type="presParOf" srcId="{141B7E00-9475-4C47-BE72-7197E6A38E4D}" destId="{578C50E5-532B-4C4E-9F31-BCE14CD9665F}" srcOrd="0" destOrd="0" presId="urn:microsoft.com/office/officeart/2005/8/layout/chevron2"/>
    <dgm:cxn modelId="{6F89AB2C-8B13-4097-99E5-B9F7D82D40D1}" type="presParOf" srcId="{141B7E00-9475-4C47-BE72-7197E6A38E4D}" destId="{B36A4E07-EDCD-41F1-8461-CFE0D0D5B69A}"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54A88-BB8D-40CA-902E-A0D080DA9184}">
      <dsp:nvSpPr>
        <dsp:cNvPr id="0" name=""/>
        <dsp:cNvSpPr/>
      </dsp:nvSpPr>
      <dsp:spPr>
        <a:xfrm>
          <a:off x="2" y="0"/>
          <a:ext cx="8381995" cy="4191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1836EC-3D1E-4B6B-9A44-63EC3316CC48}">
      <dsp:nvSpPr>
        <dsp:cNvPr id="0" name=""/>
        <dsp:cNvSpPr/>
      </dsp:nvSpPr>
      <dsp:spPr>
        <a:xfrm>
          <a:off x="3683" y="1257299"/>
          <a:ext cx="1610506" cy="1676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Conduct needs assessment</a:t>
          </a:r>
        </a:p>
      </dsp:txBody>
      <dsp:txXfrm>
        <a:off x="82301" y="1335917"/>
        <a:ext cx="1453270" cy="1519164"/>
      </dsp:txXfrm>
    </dsp:sp>
    <dsp:sp modelId="{DB052BE9-6B0A-4804-924B-3570D3B3397D}">
      <dsp:nvSpPr>
        <dsp:cNvPr id="0" name=""/>
        <dsp:cNvSpPr/>
      </dsp:nvSpPr>
      <dsp:spPr>
        <a:xfrm>
          <a:off x="1694715" y="1257299"/>
          <a:ext cx="1610506" cy="1676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Develop a plan</a:t>
          </a:r>
        </a:p>
      </dsp:txBody>
      <dsp:txXfrm>
        <a:off x="1773333" y="1335917"/>
        <a:ext cx="1453270" cy="1519164"/>
      </dsp:txXfrm>
    </dsp:sp>
    <dsp:sp modelId="{D546C997-F770-4CD4-BB4A-2BE2D80D49AB}">
      <dsp:nvSpPr>
        <dsp:cNvPr id="0" name=""/>
        <dsp:cNvSpPr/>
      </dsp:nvSpPr>
      <dsp:spPr>
        <a:xfrm>
          <a:off x="3385746" y="1257299"/>
          <a:ext cx="1610506" cy="1676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Put the plan into action</a:t>
          </a:r>
        </a:p>
      </dsp:txBody>
      <dsp:txXfrm>
        <a:off x="3464364" y="1335917"/>
        <a:ext cx="1453270" cy="1519164"/>
      </dsp:txXfrm>
    </dsp:sp>
    <dsp:sp modelId="{748CEBE0-AC6D-43C4-8A17-BE6091566FB9}">
      <dsp:nvSpPr>
        <dsp:cNvPr id="0" name=""/>
        <dsp:cNvSpPr/>
      </dsp:nvSpPr>
      <dsp:spPr>
        <a:xfrm>
          <a:off x="5076778" y="1257299"/>
          <a:ext cx="1610506" cy="1676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Evaluate progress</a:t>
          </a:r>
        </a:p>
      </dsp:txBody>
      <dsp:txXfrm>
        <a:off x="5155396" y="1335917"/>
        <a:ext cx="1453270" cy="1519164"/>
      </dsp:txXfrm>
    </dsp:sp>
    <dsp:sp modelId="{6CC13186-103D-4090-A582-0FEF10736064}">
      <dsp:nvSpPr>
        <dsp:cNvPr id="0" name=""/>
        <dsp:cNvSpPr/>
      </dsp:nvSpPr>
      <dsp:spPr>
        <a:xfrm>
          <a:off x="6767810" y="1257299"/>
          <a:ext cx="1610506" cy="1676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Revise plan as needed</a:t>
          </a:r>
        </a:p>
      </dsp:txBody>
      <dsp:txXfrm>
        <a:off x="6846428" y="1335917"/>
        <a:ext cx="1453270" cy="15191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0BCE84-2814-4B7E-9C65-BC113B9D80CE}">
      <dsp:nvSpPr>
        <dsp:cNvPr id="0" name=""/>
        <dsp:cNvSpPr/>
      </dsp:nvSpPr>
      <dsp:spPr>
        <a:xfrm rot="5400000">
          <a:off x="-152858" y="154924"/>
          <a:ext cx="1019057" cy="71334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1</a:t>
          </a:r>
        </a:p>
      </dsp:txBody>
      <dsp:txXfrm rot="-5400000">
        <a:off x="1" y="358735"/>
        <a:ext cx="713340" cy="305717"/>
      </dsp:txXfrm>
    </dsp:sp>
    <dsp:sp modelId="{2E034FF9-5ED8-4818-A629-3D8169453BDF}">
      <dsp:nvSpPr>
        <dsp:cNvPr id="0" name=""/>
        <dsp:cNvSpPr/>
      </dsp:nvSpPr>
      <dsp:spPr>
        <a:xfrm rot="5400000">
          <a:off x="3968826" y="-3253420"/>
          <a:ext cx="662387" cy="717335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a:t>Assess policies and practices related to water access</a:t>
          </a:r>
        </a:p>
      </dsp:txBody>
      <dsp:txXfrm rot="-5400000">
        <a:off x="713341" y="34400"/>
        <a:ext cx="7141024" cy="597717"/>
      </dsp:txXfrm>
    </dsp:sp>
    <dsp:sp modelId="{D1A87461-CA5A-46CC-8C22-E5205F3B8F45}">
      <dsp:nvSpPr>
        <dsp:cNvPr id="0" name=""/>
        <dsp:cNvSpPr/>
      </dsp:nvSpPr>
      <dsp:spPr>
        <a:xfrm rot="5400000">
          <a:off x="-152858" y="1056017"/>
          <a:ext cx="1019057" cy="71334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2</a:t>
          </a:r>
        </a:p>
      </dsp:txBody>
      <dsp:txXfrm rot="-5400000">
        <a:off x="1" y="1259828"/>
        <a:ext cx="713340" cy="305717"/>
      </dsp:txXfrm>
    </dsp:sp>
    <dsp:sp modelId="{28EA48AD-964F-4ED1-9E62-3C12F1023D1D}">
      <dsp:nvSpPr>
        <dsp:cNvPr id="0" name=""/>
        <dsp:cNvSpPr/>
      </dsp:nvSpPr>
      <dsp:spPr>
        <a:xfrm rot="5400000">
          <a:off x="3968826" y="-2352327"/>
          <a:ext cx="662387" cy="717335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a:t>Review water testing requirements and recommendations</a:t>
          </a:r>
        </a:p>
      </dsp:txBody>
      <dsp:txXfrm rot="-5400000">
        <a:off x="713341" y="935493"/>
        <a:ext cx="7141024" cy="597717"/>
      </dsp:txXfrm>
    </dsp:sp>
    <dsp:sp modelId="{578C50E5-532B-4C4E-9F31-BCE14CD9665F}">
      <dsp:nvSpPr>
        <dsp:cNvPr id="0" name=""/>
        <dsp:cNvSpPr/>
      </dsp:nvSpPr>
      <dsp:spPr>
        <a:xfrm rot="5400000">
          <a:off x="-152858" y="1957110"/>
          <a:ext cx="1019057" cy="71334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3</a:t>
          </a:r>
        </a:p>
      </dsp:txBody>
      <dsp:txXfrm rot="-5400000">
        <a:off x="1" y="2160921"/>
        <a:ext cx="713340" cy="305717"/>
      </dsp:txXfrm>
    </dsp:sp>
    <dsp:sp modelId="{B36A4E07-EDCD-41F1-8461-CFE0D0D5B69A}">
      <dsp:nvSpPr>
        <dsp:cNvPr id="0" name=""/>
        <dsp:cNvSpPr/>
      </dsp:nvSpPr>
      <dsp:spPr>
        <a:xfrm rot="5400000">
          <a:off x="3968826" y="-1451233"/>
          <a:ext cx="662387" cy="717335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Identify the school’s water access points</a:t>
          </a:r>
        </a:p>
      </dsp:txBody>
      <dsp:txXfrm rot="-5400000">
        <a:off x="713341" y="1836587"/>
        <a:ext cx="7141024" cy="597717"/>
      </dsp:txXfrm>
    </dsp:sp>
    <dsp:sp modelId="{97D0CC5D-05FF-4BD9-8D68-D5B5278852A9}">
      <dsp:nvSpPr>
        <dsp:cNvPr id="0" name=""/>
        <dsp:cNvSpPr/>
      </dsp:nvSpPr>
      <dsp:spPr>
        <a:xfrm rot="5400000">
          <a:off x="-152858" y="2858203"/>
          <a:ext cx="1019057" cy="71334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4</a:t>
          </a:r>
        </a:p>
      </dsp:txBody>
      <dsp:txXfrm rot="-5400000">
        <a:off x="1" y="3062014"/>
        <a:ext cx="713340" cy="305717"/>
      </dsp:txXfrm>
    </dsp:sp>
    <dsp:sp modelId="{7D497DA5-9DF9-48FE-BE84-AE911CCAC02B}">
      <dsp:nvSpPr>
        <dsp:cNvPr id="0" name=""/>
        <dsp:cNvSpPr/>
      </dsp:nvSpPr>
      <dsp:spPr>
        <a:xfrm rot="5400000">
          <a:off x="3968826" y="-550140"/>
          <a:ext cx="662387" cy="717335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kern="1200"/>
            <a:t>Assess students’ and other stakeholders’ perceptions about the drinking water</a:t>
          </a:r>
        </a:p>
      </dsp:txBody>
      <dsp:txXfrm rot="-5400000">
        <a:off x="713341" y="2737680"/>
        <a:ext cx="7141024" cy="597717"/>
      </dsp:txXfrm>
    </dsp:sp>
    <dsp:sp modelId="{E10213EE-9626-4C7A-99DC-3F4A6B68C9A0}">
      <dsp:nvSpPr>
        <dsp:cNvPr id="0" name=""/>
        <dsp:cNvSpPr/>
      </dsp:nvSpPr>
      <dsp:spPr>
        <a:xfrm rot="5400000">
          <a:off x="-152858" y="3759297"/>
          <a:ext cx="1019057" cy="71334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5</a:t>
          </a:r>
        </a:p>
      </dsp:txBody>
      <dsp:txXfrm rot="-5400000">
        <a:off x="1" y="3963108"/>
        <a:ext cx="713340" cy="305717"/>
      </dsp:txXfrm>
    </dsp:sp>
    <dsp:sp modelId="{F6FBBE02-ADA9-4C2E-8403-ABC677D6B92F}">
      <dsp:nvSpPr>
        <dsp:cNvPr id="0" name=""/>
        <dsp:cNvSpPr/>
      </dsp:nvSpPr>
      <dsp:spPr>
        <a:xfrm rot="5400000">
          <a:off x="3968826" y="350952"/>
          <a:ext cx="662387" cy="717335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Identify key personnel to become water access champions </a:t>
          </a:r>
        </a:p>
      </dsp:txBody>
      <dsp:txXfrm rot="-5400000">
        <a:off x="713341" y="3638773"/>
        <a:ext cx="7141024" cy="5977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0BCE84-2814-4B7E-9C65-BC113B9D80CE}">
      <dsp:nvSpPr>
        <dsp:cNvPr id="0" name=""/>
        <dsp:cNvSpPr/>
      </dsp:nvSpPr>
      <dsp:spPr>
        <a:xfrm rot="5400000">
          <a:off x="-222646" y="223826"/>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a:t>1</a:t>
          </a:r>
        </a:p>
      </dsp:txBody>
      <dsp:txXfrm rot="-5400000">
        <a:off x="1" y="520688"/>
        <a:ext cx="1039018" cy="445294"/>
      </dsp:txXfrm>
    </dsp:sp>
    <dsp:sp modelId="{2E034FF9-5ED8-4818-A629-3D8169453BDF}">
      <dsp:nvSpPr>
        <dsp:cNvPr id="0" name=""/>
        <dsp:cNvSpPr/>
      </dsp:nvSpPr>
      <dsp:spPr>
        <a:xfrm rot="5400000">
          <a:off x="3061137" y="-2018135"/>
          <a:ext cx="964803" cy="50569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rtl="0">
            <a:lnSpc>
              <a:spcPct val="90000"/>
            </a:lnSpc>
            <a:spcBef>
              <a:spcPct val="0"/>
            </a:spcBef>
            <a:spcAft>
              <a:spcPct val="15000"/>
            </a:spcAft>
            <a:buChar char="••"/>
          </a:pPr>
          <a:r>
            <a:rPr lang="en-US" sz="2900" b="0" i="0" u="none" strike="noStrike" kern="1200" baseline="0" dirty="0">
              <a:solidFill>
                <a:schemeClr val="tx1"/>
              </a:solidFill>
              <a:latin typeface="+mn-lt"/>
              <a:ea typeface="+mn-ea"/>
              <a:cs typeface="+mn-cs"/>
            </a:rPr>
            <a:t>Process evaluation</a:t>
          </a:r>
          <a:endParaRPr lang="en-US" sz="2900" kern="1200" dirty="0"/>
        </a:p>
      </dsp:txBody>
      <dsp:txXfrm rot="-5400000">
        <a:off x="1015048" y="75052"/>
        <a:ext cx="5009883" cy="870607"/>
      </dsp:txXfrm>
    </dsp:sp>
    <dsp:sp modelId="{D1A87461-CA5A-46CC-8C22-E5205F3B8F45}">
      <dsp:nvSpPr>
        <dsp:cNvPr id="0" name=""/>
        <dsp:cNvSpPr/>
      </dsp:nvSpPr>
      <dsp:spPr>
        <a:xfrm rot="5400000">
          <a:off x="-222646" y="1512490"/>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a:t>2</a:t>
          </a:r>
        </a:p>
      </dsp:txBody>
      <dsp:txXfrm rot="-5400000">
        <a:off x="1" y="1809352"/>
        <a:ext cx="1039018" cy="445294"/>
      </dsp:txXfrm>
    </dsp:sp>
    <dsp:sp modelId="{28EA48AD-964F-4ED1-9E62-3C12F1023D1D}">
      <dsp:nvSpPr>
        <dsp:cNvPr id="0" name=""/>
        <dsp:cNvSpPr/>
      </dsp:nvSpPr>
      <dsp:spPr>
        <a:xfrm rot="5400000">
          <a:off x="3085107" y="-756245"/>
          <a:ext cx="964803" cy="50569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rtl="0">
            <a:lnSpc>
              <a:spcPct val="90000"/>
            </a:lnSpc>
            <a:spcBef>
              <a:spcPct val="0"/>
            </a:spcBef>
            <a:spcAft>
              <a:spcPct val="15000"/>
            </a:spcAft>
            <a:buChar char="••"/>
          </a:pPr>
          <a:r>
            <a:rPr lang="en-US" sz="2900" b="0" i="0" u="none" strike="noStrike" kern="1200" baseline="0" dirty="0">
              <a:solidFill>
                <a:schemeClr val="tx1"/>
              </a:solidFill>
              <a:latin typeface="+mn-lt"/>
              <a:ea typeface="+mn-ea"/>
              <a:cs typeface="+mn-cs"/>
            </a:rPr>
            <a:t>Outcome evaluation</a:t>
          </a:r>
          <a:endParaRPr lang="en-US" sz="2900" kern="1200" dirty="0"/>
        </a:p>
      </dsp:txBody>
      <dsp:txXfrm rot="-5400000">
        <a:off x="1039018" y="1336942"/>
        <a:ext cx="5009883" cy="870607"/>
      </dsp:txXfrm>
    </dsp:sp>
    <dsp:sp modelId="{578C50E5-532B-4C4E-9F31-BCE14CD9665F}">
      <dsp:nvSpPr>
        <dsp:cNvPr id="0" name=""/>
        <dsp:cNvSpPr/>
      </dsp:nvSpPr>
      <dsp:spPr>
        <a:xfrm rot="5400000">
          <a:off x="-222646" y="2801154"/>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a:t>3</a:t>
          </a:r>
        </a:p>
      </dsp:txBody>
      <dsp:txXfrm rot="-5400000">
        <a:off x="1" y="3098016"/>
        <a:ext cx="1039018" cy="445294"/>
      </dsp:txXfrm>
    </dsp:sp>
    <dsp:sp modelId="{B36A4E07-EDCD-41F1-8461-CFE0D0D5B69A}">
      <dsp:nvSpPr>
        <dsp:cNvPr id="0" name=""/>
        <dsp:cNvSpPr/>
      </dsp:nvSpPr>
      <dsp:spPr>
        <a:xfrm rot="5400000">
          <a:off x="3085107" y="532418"/>
          <a:ext cx="964803" cy="50569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a:t>Use results to inform program or policy improvements</a:t>
          </a:r>
        </a:p>
      </dsp:txBody>
      <dsp:txXfrm rot="-5400000">
        <a:off x="1039018" y="2625605"/>
        <a:ext cx="5009883" cy="87060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858B8-CF77-420D-9227-7EB40DF8AB76}" type="datetimeFigureOut">
              <a:rPr lang="en-US" smtClean="0"/>
              <a:t>2/28/2017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28F4CE-E647-4F4F-B9B8-ECC42D835BFB}" type="slidenum">
              <a:rPr lang="en-US" smtClean="0"/>
              <a:t>‹#›</a:t>
            </a:fld>
            <a:endParaRPr lang="en-US"/>
          </a:p>
        </p:txBody>
      </p:sp>
    </p:spTree>
    <p:extLst>
      <p:ext uri="{BB962C8B-B14F-4D97-AF65-F5344CB8AC3E}">
        <p14:creationId xmlns:p14="http://schemas.microsoft.com/office/powerpoint/2010/main" val="222826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cdc.gov/healthyschools/npao/pdf/"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cdc.gov/healthyschools/npao/pdf/water_access_in_schools_508.pdf"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b="0" dirty="0"/>
              <a:t>The</a:t>
            </a:r>
            <a:r>
              <a:rPr lang="en-US" b="0" baseline="0" dirty="0"/>
              <a:t> purpose of this presentation is to </a:t>
            </a:r>
          </a:p>
          <a:p>
            <a:pPr marL="228600" indent="-228600">
              <a:buAutoNum type="arabicParenR"/>
            </a:pPr>
            <a:r>
              <a:rPr lang="en-US" b="0" baseline="0" dirty="0"/>
              <a:t>O</a:t>
            </a:r>
            <a:r>
              <a:rPr lang="en-US" dirty="0"/>
              <a:t>utline the benefits of providing students with access to drinking water during the school day; and</a:t>
            </a:r>
          </a:p>
          <a:p>
            <a:pPr marL="228600" indent="-228600">
              <a:buAutoNum type="arabicParenR"/>
            </a:pPr>
            <a:r>
              <a:rPr lang="en-US" dirty="0"/>
              <a:t>Describe how to use the tool kit to help schools increase access to drinking water</a:t>
            </a:r>
          </a:p>
        </p:txBody>
      </p:sp>
      <p:sp>
        <p:nvSpPr>
          <p:cNvPr id="4" name="Slide Number Placeholder 3"/>
          <p:cNvSpPr>
            <a:spLocks noGrp="1"/>
          </p:cNvSpPr>
          <p:nvPr>
            <p:ph type="sldNum" sz="quarter" idx="10"/>
          </p:nvPr>
        </p:nvSpPr>
        <p:spPr/>
        <p:txBody>
          <a:bodyPr/>
          <a:lstStyle/>
          <a:p>
            <a:fld id="{D928F4CE-E647-4F4F-B9B8-ECC42D835BFB}" type="slidenum">
              <a:rPr lang="en-US" smtClean="0"/>
              <a:t>2</a:t>
            </a:fld>
            <a:endParaRPr lang="en-US"/>
          </a:p>
        </p:txBody>
      </p:sp>
    </p:spTree>
    <p:extLst>
      <p:ext uri="{BB962C8B-B14F-4D97-AF65-F5344CB8AC3E}">
        <p14:creationId xmlns:p14="http://schemas.microsoft.com/office/powerpoint/2010/main" val="1391453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sz="1200" b="0" i="0" u="none" strike="noStrike" kern="1200" baseline="0" dirty="0">
                <a:solidFill>
                  <a:schemeClr val="tx1"/>
                </a:solidFill>
                <a:latin typeface="+mn-lt"/>
                <a:ea typeface="+mn-ea"/>
                <a:cs typeface="+mn-cs"/>
              </a:rPr>
              <a:t>The first step of the needs assessment process is to examine state, district, and school level policies and practices related to water access. </a:t>
            </a:r>
          </a:p>
          <a:p>
            <a:r>
              <a:rPr lang="en-US" sz="1200" b="0" i="0" u="none" strike="noStrike" kern="1200" baseline="0" dirty="0">
                <a:solidFill>
                  <a:schemeClr val="tx1"/>
                </a:solidFill>
                <a:latin typeface="+mn-lt"/>
                <a:ea typeface="+mn-ea"/>
                <a:cs typeface="+mn-cs"/>
              </a:rPr>
              <a:t>Policies about water access may be established at the federal, state, and local levels. </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The School Drinking Water Needs Assessment Checklist and Planning Guide, which can be found in Appendix 1 of the tool kit, addresses policies and practices for</a:t>
            </a:r>
          </a:p>
          <a:p>
            <a:pPr marL="171450" lvl="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Food service areas, such as m</a:t>
            </a:r>
            <a:r>
              <a:rPr lang="en-US" dirty="0"/>
              <a:t>eeting or exceeding USDA requirements for water access during meal periods, and</a:t>
            </a:r>
            <a:r>
              <a:rPr lang="en-US" baseline="0" dirty="0"/>
              <a:t> s</a:t>
            </a:r>
            <a:r>
              <a:rPr lang="en-US" dirty="0"/>
              <a:t>anitary code specific to food service areas. </a:t>
            </a:r>
            <a:endParaRPr lang="en-US" b="0" dirty="0"/>
          </a:p>
          <a:p>
            <a:pPr marL="171450" lvl="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entire school campus, such as state or local plumbing codes and requirements in local school wellness policy.</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11</a:t>
            </a:fld>
            <a:endParaRPr lang="en-US"/>
          </a:p>
        </p:txBody>
      </p:sp>
    </p:spTree>
    <p:extLst>
      <p:ext uri="{BB962C8B-B14F-4D97-AF65-F5344CB8AC3E}">
        <p14:creationId xmlns:p14="http://schemas.microsoft.com/office/powerpoint/2010/main" val="242748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b="0" dirty="0"/>
              <a:t>This slide shows </a:t>
            </a:r>
            <a:r>
              <a:rPr lang="en-US" b="0" baseline="0" dirty="0"/>
              <a:t>the first section of the School Drinking Water Needs Assessment Checklist in the tool kit which addresses policies and practices related to water access.</a:t>
            </a:r>
          </a:p>
          <a:p>
            <a:r>
              <a:rPr lang="en-US" b="0" baseline="0" dirty="0"/>
              <a:t>For example, the questions related to the food serviced areas ask:</a:t>
            </a:r>
          </a:p>
          <a:p>
            <a:pPr marL="228600" marR="0" indent="-228600" algn="l" defTabSz="914400" rtl="0" eaLnBrk="1" fontAlgn="auto" latinLnBrk="0" hangingPunct="1">
              <a:lnSpc>
                <a:spcPct val="100000"/>
              </a:lnSpc>
              <a:spcBef>
                <a:spcPts val="0"/>
              </a:spcBef>
              <a:spcAft>
                <a:spcPts val="0"/>
              </a:spcAft>
              <a:buClrTx/>
              <a:buSzTx/>
              <a:buFontTx/>
              <a:buAutoNum type="alphaLcParenR"/>
              <a:tabLst/>
              <a:defRPr/>
            </a:pPr>
            <a:r>
              <a:rPr lang="en-US" sz="1200" b="0" i="0" u="none" strike="noStrike" kern="1200" baseline="0" dirty="0">
                <a:solidFill>
                  <a:schemeClr val="tx1"/>
                </a:solidFill>
                <a:latin typeface="+mn-lt"/>
                <a:ea typeface="+mn-ea"/>
                <a:cs typeface="+mn-cs"/>
              </a:rPr>
              <a:t>Does the school provide students with access to drinking water during the meal periods, as required by USDA? 	</a:t>
            </a:r>
          </a:p>
          <a:p>
            <a:pPr marL="228600" marR="0" indent="-228600" algn="l" defTabSz="914400" rtl="0" eaLnBrk="1" fontAlgn="auto" latinLnBrk="0" hangingPunct="1">
              <a:lnSpc>
                <a:spcPct val="100000"/>
              </a:lnSpc>
              <a:spcBef>
                <a:spcPts val="0"/>
              </a:spcBef>
              <a:spcAft>
                <a:spcPts val="0"/>
              </a:spcAft>
              <a:buClrTx/>
              <a:buSzTx/>
              <a:buFontTx/>
              <a:buAutoNum type="alphaLcParenR"/>
              <a:tabLst/>
              <a:defRPr/>
            </a:pPr>
            <a:r>
              <a:rPr lang="en-US" sz="1200" b="0" i="0" u="none" strike="noStrike" kern="1200" baseline="0" dirty="0">
                <a:solidFill>
                  <a:schemeClr val="tx1"/>
                </a:solidFill>
                <a:latin typeface="+mn-lt"/>
                <a:ea typeface="+mn-ea"/>
                <a:cs typeface="+mn-cs"/>
              </a:rPr>
              <a:t>Is there a </a:t>
            </a:r>
            <a:r>
              <a:rPr lang="en-US" sz="1200" b="0" i="0" u="sng" strike="noStrike" kern="1200" baseline="0" dirty="0">
                <a:solidFill>
                  <a:schemeClr val="tx1"/>
                </a:solidFill>
                <a:latin typeface="+mn-lt"/>
                <a:ea typeface="+mn-ea"/>
                <a:cs typeface="+mn-cs"/>
              </a:rPr>
              <a:t>state</a:t>
            </a:r>
            <a:r>
              <a:rPr lang="en-US" sz="1200" b="0" i="0" u="none" strike="noStrike" kern="1200" baseline="0" dirty="0">
                <a:solidFill>
                  <a:schemeClr val="tx1"/>
                </a:solidFill>
                <a:latin typeface="+mn-lt"/>
                <a:ea typeface="+mn-ea"/>
                <a:cs typeface="+mn-cs"/>
              </a:rPr>
              <a:t> requirement that students have access to drinking water during meals and snacks? 	</a:t>
            </a:r>
          </a:p>
          <a:p>
            <a:pPr marL="228600" marR="0" indent="-228600" algn="l" defTabSz="914400" rtl="0" eaLnBrk="1" fontAlgn="auto" latinLnBrk="0" hangingPunct="1">
              <a:lnSpc>
                <a:spcPct val="100000"/>
              </a:lnSpc>
              <a:spcBef>
                <a:spcPts val="0"/>
              </a:spcBef>
              <a:spcAft>
                <a:spcPts val="0"/>
              </a:spcAft>
              <a:buClrTx/>
              <a:buSzTx/>
              <a:buFontTx/>
              <a:buAutoNum type="alphaLcParenR"/>
              <a:tabLst/>
              <a:defRPr/>
            </a:pPr>
            <a:r>
              <a:rPr lang="en-US" sz="1200" b="0" i="0" u="none" strike="noStrike" kern="1200" baseline="0" dirty="0">
                <a:solidFill>
                  <a:schemeClr val="tx1"/>
                </a:solidFill>
                <a:latin typeface="+mn-lt"/>
                <a:ea typeface="+mn-ea"/>
                <a:cs typeface="+mn-cs"/>
              </a:rPr>
              <a:t>Is there a </a:t>
            </a:r>
            <a:r>
              <a:rPr lang="en-US" sz="1200" b="0" i="0" u="sng" strike="noStrike" kern="1200" baseline="0" dirty="0">
                <a:solidFill>
                  <a:schemeClr val="tx1"/>
                </a:solidFill>
                <a:latin typeface="+mn-lt"/>
                <a:ea typeface="+mn-ea"/>
                <a:cs typeface="+mn-cs"/>
              </a:rPr>
              <a:t>district</a:t>
            </a:r>
            <a:r>
              <a:rPr lang="en-US" sz="1200" b="0" i="0" u="none" strike="noStrike" kern="1200" baseline="0" dirty="0">
                <a:solidFill>
                  <a:schemeClr val="tx1"/>
                </a:solidFill>
                <a:latin typeface="+mn-lt"/>
                <a:ea typeface="+mn-ea"/>
                <a:cs typeface="+mn-cs"/>
              </a:rPr>
              <a:t> policy requiring water to be provided during meals and snacks (e.g., Local School Wellness Policy)? 	</a:t>
            </a:r>
          </a:p>
          <a:p>
            <a:pPr marL="228600" marR="0" indent="-228600" algn="l" defTabSz="914400" rtl="0" eaLnBrk="1" fontAlgn="auto" latinLnBrk="0" hangingPunct="1">
              <a:lnSpc>
                <a:spcPct val="100000"/>
              </a:lnSpc>
              <a:spcBef>
                <a:spcPts val="0"/>
              </a:spcBef>
              <a:spcAft>
                <a:spcPts val="0"/>
              </a:spcAft>
              <a:buClrTx/>
              <a:buSzTx/>
              <a:buFontTx/>
              <a:buAutoNum type="alphaLcParenR"/>
              <a:tabLst/>
              <a:defRPr/>
            </a:pPr>
            <a:r>
              <a:rPr lang="en-US" sz="1200" b="0" i="0" u="none" strike="noStrike" kern="1200" baseline="0" dirty="0">
                <a:solidFill>
                  <a:schemeClr val="tx1"/>
                </a:solidFill>
                <a:latin typeface="+mn-lt"/>
                <a:ea typeface="+mn-ea"/>
                <a:cs typeface="+mn-cs"/>
              </a:rPr>
              <a:t>Does the district or school have Standard Operating Procedures (SOPs) for placement, filling, and cleaning of bulk bottled water dispensers in the cafeteria?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individual(s) filling out the </a:t>
            </a:r>
            <a:r>
              <a:rPr lang="en-US" b="0" baseline="0" dirty="0"/>
              <a:t>School Drinking Water Needs Assessment Checklist should respond to each of the questions, and ca</a:t>
            </a:r>
            <a:r>
              <a:rPr lang="en-US" sz="1200" b="0" i="0" u="none" strike="noStrike" kern="1200" baseline="0" dirty="0">
                <a:solidFill>
                  <a:schemeClr val="tx1"/>
                </a:solidFill>
                <a:latin typeface="+mn-lt"/>
                <a:ea typeface="+mn-ea"/>
                <a:cs typeface="+mn-cs"/>
              </a:rPr>
              <a:t>n use the notes section of the checklist, capture additional details or clarifying comments. For example, if your school district is working on developing a local school wellness policy that would incorporate language on student access to water fountains or filling stations throughout the school day, you might make note of the steps being taken to achieve that, or the barriers that make it difficult to achieve. Those notes will help guide you in developing your goals and objectives later in the planning process. </a:t>
            </a:r>
            <a:endParaRPr lang="en-US" b="0" dirty="0"/>
          </a:p>
          <a:p>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12</a:t>
            </a:fld>
            <a:endParaRPr lang="en-US"/>
          </a:p>
        </p:txBody>
      </p:sp>
    </p:spTree>
    <p:extLst>
      <p:ext uri="{BB962C8B-B14F-4D97-AF65-F5344CB8AC3E}">
        <p14:creationId xmlns:p14="http://schemas.microsoft.com/office/powerpoint/2010/main" val="3518122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sz="1200" b="0" i="0" u="none" strike="noStrike" kern="1200" baseline="0" dirty="0">
                <a:solidFill>
                  <a:schemeClr val="tx1"/>
                </a:solidFill>
                <a:latin typeface="+mn-lt"/>
                <a:ea typeface="+mn-ea"/>
                <a:cs typeface="+mn-cs"/>
              </a:rPr>
              <a:t>The next step of the needs assessment process is to review federal, state and local water testing requirements and recommendations.</a:t>
            </a:r>
          </a:p>
          <a:p>
            <a:r>
              <a:rPr lang="en-US" sz="1200" b="0" i="0" u="none" strike="noStrike" kern="1200" baseline="0" dirty="0">
                <a:solidFill>
                  <a:schemeClr val="tx1"/>
                </a:solidFill>
                <a:latin typeface="+mn-lt"/>
                <a:ea typeface="+mn-ea"/>
                <a:cs typeface="+mn-cs"/>
              </a:rPr>
              <a:t>Schools are responsible for providing safe drinking water. Drinking water comes into the school facilities from either (a) a public water supplier (e.g., water utilities or water suppliers, such as cities, towns, and water districts) or (b) an on-site water system (e.g., a well). In the United States, most school districts (80%) get their drinking water from a community or municipal source. There are different testing requirements for schools depending on the source of the drinking water.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Current federal law does not require schools using a local public water supplier (e.g., municipal water system) to regularly test the water because the public water supplier is required to regularly test the water to ensure that it meets federal and state drinking water standards for contaminants, including bacteria and certain chemicals. However, the water pipes and plumbing fixtures in the schools can affect the safety and quality of the water. Therefore, the Environmental Protection Agency (EPA) recommends that all schools routinely test drinking water for lead and perform regular maintenance to ensure that drinking water is safe. </a:t>
            </a:r>
          </a:p>
          <a:p>
            <a:r>
              <a:rPr lang="en-US" sz="1200" b="0" i="0" u="none" strike="noStrike" kern="1200" baseline="0" dirty="0">
                <a:solidFill>
                  <a:schemeClr val="tx1"/>
                </a:solidFill>
                <a:latin typeface="+mn-lt"/>
                <a:ea typeface="+mn-ea"/>
                <a:cs typeface="+mn-cs"/>
              </a:rPr>
              <a:t>Schools that would like to test water for lead should review the EPA guidance for schools (see web link on the slide).</a:t>
            </a:r>
          </a:p>
          <a:p>
            <a:endParaRPr lang="en-US" sz="1200" b="0" i="0" u="sng" strike="noStrike" kern="1200" baseline="0" dirty="0">
              <a:solidFill>
                <a:schemeClr val="tx1"/>
              </a:solidFill>
              <a:latin typeface="+mn-lt"/>
              <a:ea typeface="+mn-ea"/>
              <a:cs typeface="+mn-cs"/>
            </a:endParaRPr>
          </a:p>
          <a:p>
            <a:endParaRPr lang="en-US" sz="1200" b="0" i="0" u="sng"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13</a:t>
            </a:fld>
            <a:endParaRPr lang="en-US"/>
          </a:p>
        </p:txBody>
      </p:sp>
    </p:spTree>
    <p:extLst>
      <p:ext uri="{BB962C8B-B14F-4D97-AF65-F5344CB8AC3E}">
        <p14:creationId xmlns:p14="http://schemas.microsoft.com/office/powerpoint/2010/main" val="3205790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a:t>
            </a:r>
            <a:r>
              <a:rPr lang="en-US" baseline="0" dirty="0"/>
              <a:t> shows the </a:t>
            </a:r>
            <a:r>
              <a:rPr lang="en-US" dirty="0"/>
              <a:t>portion of the </a:t>
            </a:r>
            <a:r>
              <a:rPr lang="en-US" sz="1200" b="0" i="0" u="none" strike="noStrike" kern="1200" baseline="0" dirty="0">
                <a:solidFill>
                  <a:schemeClr val="tx1"/>
                </a:solidFill>
                <a:latin typeface="+mn-lt"/>
                <a:ea typeface="+mn-ea"/>
                <a:cs typeface="+mn-cs"/>
              </a:rPr>
              <a:t>School Drinking Water Needs Assessment Checklist and Planning Guide that addresses state and local water testing requirements and recommendations.</a:t>
            </a:r>
            <a:endParaRPr lang="en-US" dirty="0"/>
          </a:p>
          <a:p>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14</a:t>
            </a:fld>
            <a:endParaRPr lang="en-US"/>
          </a:p>
        </p:txBody>
      </p:sp>
    </p:spTree>
    <p:extLst>
      <p:ext uri="{BB962C8B-B14F-4D97-AF65-F5344CB8AC3E}">
        <p14:creationId xmlns:p14="http://schemas.microsoft.com/office/powerpoint/2010/main" val="1938162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sz="1200" b="0" i="0" u="none" strike="noStrike" kern="1200" baseline="0" dirty="0">
                <a:solidFill>
                  <a:schemeClr val="tx1"/>
                </a:solidFill>
                <a:latin typeface="+mn-lt"/>
                <a:ea typeface="+mn-ea"/>
                <a:cs typeface="+mn-cs"/>
              </a:rPr>
              <a:t>The third step is to conduct an assessment of the current drinking water environment including:</a:t>
            </a:r>
          </a:p>
          <a:p>
            <a:pPr marL="171450" indent="-171450">
              <a:buFont typeface="Arial" panose="020B0604020202020204" pitchFamily="34" charset="0"/>
              <a:buChar char="•"/>
            </a:pPr>
            <a:r>
              <a:rPr lang="en-US" dirty="0"/>
              <a:t>Number of water access points- </a:t>
            </a:r>
            <a:r>
              <a:rPr lang="en-US" sz="1200" b="0" i="0" u="none" strike="noStrike" kern="1200" baseline="0" dirty="0">
                <a:solidFill>
                  <a:schemeClr val="tx1"/>
                </a:solidFill>
                <a:latin typeface="+mn-lt"/>
                <a:ea typeface="+mn-ea"/>
                <a:cs typeface="+mn-cs"/>
              </a:rPr>
              <a:t>Water access points may include water fountains, water coolers, hydration stations, and other water filling stations, but should not include bottled water for sale because not all students may be able to purchase bottled water </a:t>
            </a:r>
          </a:p>
          <a:p>
            <a:pPr marL="171450" indent="-171450">
              <a:buFont typeface="Arial" panose="020B0604020202020204" pitchFamily="34" charset="0"/>
              <a:buChar char="•"/>
            </a:pPr>
            <a:r>
              <a:rPr lang="en-US" dirty="0"/>
              <a:t>Location and accessibility of water access points- </a:t>
            </a:r>
            <a:r>
              <a:rPr lang="en-US" sz="1200" b="0" i="0" u="none" strike="noStrike" kern="1200" baseline="0" dirty="0">
                <a:solidFill>
                  <a:schemeClr val="tx1"/>
                </a:solidFill>
                <a:latin typeface="+mn-lt"/>
                <a:ea typeface="+mn-ea"/>
                <a:cs typeface="+mn-cs"/>
              </a:rPr>
              <a:t>How many are accessible to students during the school day and during after-school hours?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Fountain-to-student ratio at the school-Does it meet the state plumbing code requirements? Schools can contact their local building inspector for plumbing code information and standards.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Are drinking water access points clean and operating properly? Important elements to assess here include (a) clarity of the water; (b) cleanliness (i.e., any visible dirt, gum, or trash); (c) actual delivery of water (i.e., Is water coming out?); (d) temperature of the water (i.e., Is it cold?); and (e) sufficient water pressure to maintain an adequate stream of water to drink from or fill a cup or water bottle. If the school relies on bulk bottled water dispensers, determine if they are routinely sanitized, and if cups are provided and routinely restocked. </a:t>
            </a:r>
          </a:p>
          <a:p>
            <a:pPr marL="171450" indent="-171450">
              <a:buFont typeface="Arial" panose="020B0604020202020204" pitchFamily="34" charset="0"/>
              <a:buChar char="•"/>
            </a:pPr>
            <a:r>
              <a:rPr lang="en-US" dirty="0"/>
              <a:t>Are cups provided at water access points?-</a:t>
            </a:r>
            <a:r>
              <a:rPr lang="en-US" sz="1200" b="0" i="0" u="none" strike="noStrike" kern="1200" baseline="0" dirty="0">
                <a:solidFill>
                  <a:schemeClr val="tx1"/>
                </a:solidFill>
                <a:latin typeface="+mn-lt"/>
                <a:ea typeface="+mn-ea"/>
                <a:cs typeface="+mn-cs"/>
              </a:rPr>
              <a:t>Research show that students tend to drink more water when cups are provided</a:t>
            </a:r>
          </a:p>
          <a:p>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15</a:t>
            </a:fld>
            <a:endParaRPr lang="en-US"/>
          </a:p>
        </p:txBody>
      </p:sp>
    </p:spTree>
    <p:extLst>
      <p:ext uri="{BB962C8B-B14F-4D97-AF65-F5344CB8AC3E}">
        <p14:creationId xmlns:p14="http://schemas.microsoft.com/office/powerpoint/2010/main" val="2841482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NARRATIVE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And this is a closer view of the questions on the School Drinking Water Needs Assessment Checklist and Planning Guide related to the school environment.</a:t>
            </a:r>
            <a:endParaRPr lang="en-US" sz="1200" b="1"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16</a:t>
            </a:fld>
            <a:endParaRPr lang="en-US"/>
          </a:p>
        </p:txBody>
      </p:sp>
    </p:spTree>
    <p:extLst>
      <p:ext uri="{BB962C8B-B14F-4D97-AF65-F5344CB8AC3E}">
        <p14:creationId xmlns:p14="http://schemas.microsoft.com/office/powerpoint/2010/main" val="3113139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dirty="0"/>
              <a:t>Schools may want to conduct a general survey about perceptions of drinking water among students and other stakeholders</a:t>
            </a:r>
            <a:r>
              <a:rPr lang="en-US" baseline="0" dirty="0"/>
              <a:t> to</a:t>
            </a:r>
            <a:r>
              <a:rPr lang="en-US" sz="1200" b="0" i="0" u="none" strike="noStrike" kern="1200" baseline="0" dirty="0">
                <a:solidFill>
                  <a:schemeClr val="tx1"/>
                </a:solidFill>
                <a:latin typeface="+mn-lt"/>
                <a:ea typeface="+mn-ea"/>
                <a:cs typeface="+mn-cs"/>
              </a:rPr>
              <a:t> help guide what changes are needed, as well as address misperceptions about drinking water. </a:t>
            </a:r>
          </a:p>
          <a:p>
            <a:r>
              <a:rPr lang="en-US" baseline="0" dirty="0"/>
              <a:t>Topics to ask about include </a:t>
            </a:r>
          </a:p>
          <a:p>
            <a:pPr marL="171450" lvl="0" indent="-171450">
              <a:buFont typeface="Arial" panose="020B0604020202020204" pitchFamily="34" charset="0"/>
              <a:buChar char="•"/>
            </a:pPr>
            <a:r>
              <a:rPr lang="en-US" dirty="0"/>
              <a:t>accessibility of school drinking water</a:t>
            </a:r>
          </a:p>
          <a:p>
            <a:pPr marL="171450" lvl="0" indent="-171450">
              <a:buFont typeface="Arial" panose="020B0604020202020204" pitchFamily="34" charset="0"/>
              <a:buChar char="•"/>
            </a:pPr>
            <a:r>
              <a:rPr lang="en-US" dirty="0"/>
              <a:t>attitudes about drinking water, including perceptions of tap water taste, health, and safety</a:t>
            </a:r>
          </a:p>
          <a:p>
            <a:pPr marL="171450" lvl="0" indent="-171450">
              <a:buFont typeface="Arial" panose="020B0604020202020204" pitchFamily="34" charset="0"/>
              <a:buChar char="•"/>
            </a:pPr>
            <a:r>
              <a:rPr lang="en-US" dirty="0"/>
              <a:t>barriers to drinking water</a:t>
            </a:r>
          </a:p>
          <a:p>
            <a:pPr marL="171450" lvl="0" indent="-171450">
              <a:buFont typeface="Arial" panose="020B0604020202020204" pitchFamily="34" charset="0"/>
              <a:buChar char="•"/>
            </a:pPr>
            <a:r>
              <a:rPr lang="en-US" dirty="0"/>
              <a:t>ways to promote drinking water</a:t>
            </a:r>
          </a:p>
          <a:p>
            <a:endParaRPr lang="en-US" dirty="0"/>
          </a:p>
          <a:p>
            <a:r>
              <a:rPr lang="en-US" sz="1200" b="0" i="0" u="none" strike="noStrike" kern="1200" baseline="0" dirty="0">
                <a:solidFill>
                  <a:schemeClr val="tx1"/>
                </a:solidFill>
                <a:latin typeface="+mn-lt"/>
                <a:ea typeface="+mn-ea"/>
                <a:cs typeface="+mn-cs"/>
              </a:rPr>
              <a:t>Schools can engage existing student groups who might be interested in water issues to help conduct the assessment. Potential student groups include </a:t>
            </a:r>
            <a:r>
              <a:rPr lang="en-US" dirty="0"/>
              <a:t>s</a:t>
            </a:r>
            <a:r>
              <a:rPr lang="en-US" b="0" dirty="0"/>
              <a:t>ports teams, environmental clubs, student</a:t>
            </a:r>
            <a:r>
              <a:rPr lang="en-US" b="0" baseline="0" dirty="0"/>
              <a:t> nutrition committee, and </a:t>
            </a:r>
            <a:r>
              <a:rPr lang="en-US" b="0" dirty="0"/>
              <a:t>other groups interested in gathering information from students.</a:t>
            </a:r>
          </a:p>
          <a:p>
            <a:r>
              <a:rPr lang="en-US" b="0" dirty="0"/>
              <a:t> </a:t>
            </a:r>
          </a:p>
          <a:p>
            <a:r>
              <a:rPr lang="en-US" b="0" dirty="0"/>
              <a:t>We have included</a:t>
            </a:r>
            <a:r>
              <a:rPr lang="en-US" b="0" baseline="0" dirty="0"/>
              <a:t> sample questions that could be included in a survey in Appendix 5.</a:t>
            </a:r>
            <a:endParaRPr lang="en-US" b="0" dirty="0"/>
          </a:p>
          <a:p>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17</a:t>
            </a:fld>
            <a:endParaRPr lang="en-US"/>
          </a:p>
        </p:txBody>
      </p:sp>
    </p:spTree>
    <p:extLst>
      <p:ext uri="{BB962C8B-B14F-4D97-AF65-F5344CB8AC3E}">
        <p14:creationId xmlns:p14="http://schemas.microsoft.com/office/powerpoint/2010/main" val="1167099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kern="1200" baseline="0" dirty="0">
                <a:solidFill>
                  <a:schemeClr val="tx1"/>
                </a:solidFill>
                <a:latin typeface="+mn-lt"/>
                <a:ea typeface="+mn-ea"/>
                <a:cs typeface="+mn-cs"/>
              </a:rPr>
              <a:t>NARRATIVE</a:t>
            </a:r>
          </a:p>
          <a:p>
            <a:pPr lvl="0"/>
            <a:r>
              <a:rPr lang="en-US" sz="1200" b="0" i="0" u="none" strike="noStrike" kern="1200" baseline="0" dirty="0">
                <a:solidFill>
                  <a:schemeClr val="tx1"/>
                </a:solidFill>
                <a:latin typeface="+mn-lt"/>
                <a:ea typeface="+mn-ea"/>
                <a:cs typeface="+mn-cs"/>
              </a:rPr>
              <a:t>Water access champions are individuals or groups who support student access to drinking water, and can help develop and implement a drinking water access plan. </a:t>
            </a:r>
            <a:endParaRPr lang="en-US" b="1" dirty="0"/>
          </a:p>
          <a:p>
            <a:pPr lvl="0"/>
            <a:r>
              <a:rPr lang="en-US" b="0" dirty="0"/>
              <a:t>Potential water</a:t>
            </a:r>
            <a:r>
              <a:rPr lang="en-US" b="0" baseline="0" dirty="0"/>
              <a:t> access champions include</a:t>
            </a:r>
            <a:endParaRPr lang="en-US" b="0" dirty="0"/>
          </a:p>
          <a:p>
            <a:pPr marL="171450" lvl="0" indent="-171450">
              <a:buFont typeface="Arial" panose="020B0604020202020204" pitchFamily="34" charset="0"/>
              <a:buChar char="•"/>
            </a:pPr>
            <a:r>
              <a:rPr lang="en-US" b="0" dirty="0"/>
              <a:t>Parents;</a:t>
            </a:r>
          </a:p>
          <a:p>
            <a:pPr marL="171450" lvl="0" indent="-171450">
              <a:buFont typeface="Arial" panose="020B0604020202020204" pitchFamily="34" charset="0"/>
              <a:buChar char="•"/>
            </a:pPr>
            <a:r>
              <a:rPr lang="en-US" b="0" dirty="0"/>
              <a:t>Teachers;</a:t>
            </a:r>
          </a:p>
          <a:p>
            <a:pPr marL="171450" lvl="0" indent="-171450">
              <a:buFont typeface="Arial" panose="020B0604020202020204" pitchFamily="34" charset="0"/>
              <a:buChar char="•"/>
            </a:pPr>
            <a:r>
              <a:rPr lang="en-US" dirty="0"/>
              <a:t>S</a:t>
            </a:r>
            <a:r>
              <a:rPr lang="en-US" b="0" dirty="0"/>
              <a:t>chool nutrition staff;</a:t>
            </a:r>
            <a:endParaRPr lang="en-US" dirty="0"/>
          </a:p>
          <a:p>
            <a:pPr marL="171450" lvl="0" indent="-171450">
              <a:buFont typeface="Arial" panose="020B0604020202020204" pitchFamily="34" charset="0"/>
              <a:buChar char="•"/>
            </a:pPr>
            <a:r>
              <a:rPr lang="en-US" b="0" dirty="0"/>
              <a:t>Students;</a:t>
            </a:r>
          </a:p>
          <a:p>
            <a:pPr marL="171450" lvl="0" indent="-171450">
              <a:buFont typeface="Arial" panose="020B0604020202020204" pitchFamily="34" charset="0"/>
              <a:buChar char="•"/>
            </a:pPr>
            <a:r>
              <a:rPr lang="en-US" b="0" dirty="0"/>
              <a:t>School wellness coordinators; and </a:t>
            </a:r>
            <a:endParaRPr lang="en-US" dirty="0"/>
          </a:p>
          <a:p>
            <a:pPr marL="171450" lvl="0" indent="-171450">
              <a:buFont typeface="Arial" panose="020B0604020202020204" pitchFamily="34" charset="0"/>
              <a:buChar char="•"/>
            </a:pPr>
            <a:r>
              <a:rPr lang="en-US" b="0" dirty="0"/>
              <a:t>Community members </a:t>
            </a:r>
            <a:r>
              <a:rPr lang="en-US" sz="1200" b="0" i="0" u="none" strike="noStrike" kern="1200" baseline="0" dirty="0">
                <a:solidFill>
                  <a:schemeClr val="tx1"/>
                </a:solidFill>
                <a:latin typeface="+mn-lt"/>
                <a:ea typeface="+mn-ea"/>
                <a:cs typeface="+mn-cs"/>
              </a:rPr>
              <a:t>including physicians, dentists, and other dental health care personnel.</a:t>
            </a:r>
          </a:p>
          <a:p>
            <a:pPr lvl="1"/>
            <a:endParaRPr lang="en-US" b="0" dirty="0"/>
          </a:p>
          <a:p>
            <a:r>
              <a:rPr lang="en-US" sz="1200" b="0" i="0" u="none" strike="noStrike" kern="1200" baseline="0" dirty="0">
                <a:solidFill>
                  <a:schemeClr val="tx1"/>
                </a:solidFill>
                <a:latin typeface="+mn-lt"/>
                <a:ea typeface="+mn-ea"/>
                <a:cs typeface="+mn-cs"/>
              </a:rPr>
              <a:t>There are many important roles that water access champions can have to support drinking water access. For example, the school wellness coordinator could bring together a group of individuals to conduct the needs assessment process, develop the school water access plan, and help ensure that the plan is implemented. The school principal can help get staff and community support and commitment for the water access plan, and allocate resources to implement the plan. Students could lead the assessment process and help develop materials for water promotion campaigns, and parents could organize fundraising events to raise money for installation of new water dispensers.</a:t>
            </a:r>
          </a:p>
          <a:p>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18</a:t>
            </a:fld>
            <a:endParaRPr lang="en-US"/>
          </a:p>
        </p:txBody>
      </p:sp>
    </p:spTree>
    <p:extLst>
      <p:ext uri="{BB962C8B-B14F-4D97-AF65-F5344CB8AC3E}">
        <p14:creationId xmlns:p14="http://schemas.microsoft.com/office/powerpoint/2010/main" val="491401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sz="1200" b="0" i="0" u="none" strike="noStrike" kern="1200" baseline="0" dirty="0">
                <a:solidFill>
                  <a:schemeClr val="tx1"/>
                </a:solidFill>
                <a:latin typeface="+mn-lt"/>
                <a:ea typeface="+mn-ea"/>
                <a:cs typeface="+mn-cs"/>
              </a:rPr>
              <a:t>Once the assessment of the school’s water policies and practices has been completed, the next step is to develop a drinking water access plan. </a:t>
            </a:r>
          </a:p>
        </p:txBody>
      </p:sp>
      <p:sp>
        <p:nvSpPr>
          <p:cNvPr id="4" name="Slide Number Placeholder 3"/>
          <p:cNvSpPr>
            <a:spLocks noGrp="1"/>
          </p:cNvSpPr>
          <p:nvPr>
            <p:ph type="sldNum" sz="quarter" idx="10"/>
          </p:nvPr>
        </p:nvSpPr>
        <p:spPr/>
        <p:txBody>
          <a:bodyPr/>
          <a:lstStyle/>
          <a:p>
            <a:fld id="{D928F4CE-E647-4F4F-B9B8-ECC42D835BFB}" type="slidenum">
              <a:rPr lang="en-US" smtClean="0"/>
              <a:t>19</a:t>
            </a:fld>
            <a:endParaRPr lang="en-US"/>
          </a:p>
        </p:txBody>
      </p:sp>
    </p:spTree>
    <p:extLst>
      <p:ext uri="{BB962C8B-B14F-4D97-AF65-F5344CB8AC3E}">
        <p14:creationId xmlns:p14="http://schemas.microsoft.com/office/powerpoint/2010/main" val="4122129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sz="1200" b="0" i="0" u="none" strike="noStrike" kern="1200" baseline="0" dirty="0">
                <a:solidFill>
                  <a:schemeClr val="tx1"/>
                </a:solidFill>
                <a:latin typeface="+mn-lt"/>
                <a:ea typeface="+mn-ea"/>
                <a:cs typeface="+mn-cs"/>
              </a:rPr>
              <a:t>Once the assessment of the school’s water policies and practices has been completed, the next step is to develop a drinking water access plan. </a:t>
            </a:r>
          </a:p>
          <a:p>
            <a:r>
              <a:rPr lang="en-US" sz="1200" b="0" i="0" u="none" strike="noStrike" kern="1200" baseline="0" dirty="0">
                <a:solidFill>
                  <a:schemeClr val="tx1"/>
                </a:solidFill>
                <a:latin typeface="+mn-lt"/>
                <a:ea typeface="+mn-ea"/>
                <a:cs typeface="+mn-cs"/>
              </a:rPr>
              <a:t>The purpose of developing a plan is to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Identify strengths and opportunities for improvement in providing access to and consumption of drinking water;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Develop a list of recommended actions for providing access to and consumption of drinking water;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Identify goals and objectives for each priority action; and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Identify the individuals responsible for ensuring that each objective is carried out in the designated time frame.</a:t>
            </a:r>
          </a:p>
          <a:p>
            <a:endParaRPr lang="en-US" b="1" dirty="0"/>
          </a:p>
        </p:txBody>
      </p:sp>
      <p:sp>
        <p:nvSpPr>
          <p:cNvPr id="4" name="Slide Number Placeholder 3"/>
          <p:cNvSpPr>
            <a:spLocks noGrp="1"/>
          </p:cNvSpPr>
          <p:nvPr>
            <p:ph type="sldNum" sz="quarter" idx="10"/>
          </p:nvPr>
        </p:nvSpPr>
        <p:spPr/>
        <p:txBody>
          <a:bodyPr/>
          <a:lstStyle/>
          <a:p>
            <a:fld id="{D928F4CE-E647-4F4F-B9B8-ECC42D835BFB}" type="slidenum">
              <a:rPr lang="en-US" smtClean="0"/>
              <a:t>20</a:t>
            </a:fld>
            <a:endParaRPr lang="en-US"/>
          </a:p>
        </p:txBody>
      </p:sp>
    </p:spTree>
    <p:extLst>
      <p:ext uri="{BB962C8B-B14F-4D97-AF65-F5344CB8AC3E}">
        <p14:creationId xmlns:p14="http://schemas.microsoft.com/office/powerpoint/2010/main" val="4275663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NARRATIVE</a:t>
            </a:r>
          </a:p>
          <a:p>
            <a:pPr lvl="0"/>
            <a:r>
              <a:rPr lang="en-US" b="0" dirty="0"/>
              <a:t>There are several reasons</a:t>
            </a:r>
            <a:r>
              <a:rPr lang="en-US" b="0" baseline="0" dirty="0"/>
              <a:t> why increasing access to drinking water in schools is an important issue. </a:t>
            </a:r>
            <a:endParaRPr lang="en-US" b="0" dirty="0"/>
          </a:p>
          <a:p>
            <a:pPr lvl="0"/>
            <a:r>
              <a:rPr lang="en-US" baseline="0" dirty="0"/>
              <a:t>First, a</a:t>
            </a:r>
            <a:r>
              <a:rPr lang="en-US" dirty="0"/>
              <a:t>ccess to safe, free drinking water throughout the school environment gives students a healthy alternative to sugar-sweetened beverages before, during, and after school,</a:t>
            </a:r>
            <a:r>
              <a:rPr lang="en-US" baseline="0" dirty="0"/>
              <a:t> and can help children maintain healthy weight status.</a:t>
            </a:r>
            <a:endParaRPr lang="en-US" dirty="0"/>
          </a:p>
          <a:p>
            <a:pPr lvl="0"/>
            <a:r>
              <a:rPr lang="en-US" dirty="0"/>
              <a:t>We also know that adequate hydration may improve cognitive function, which is important for learning.</a:t>
            </a:r>
          </a:p>
          <a:p>
            <a:pPr lvl="0"/>
            <a:r>
              <a:rPr lang="en-US" dirty="0"/>
              <a:t>Drinking water, if fluoridated, also plays a role in preventing cavities</a:t>
            </a:r>
          </a:p>
          <a:p>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3</a:t>
            </a:fld>
            <a:endParaRPr lang="en-US"/>
          </a:p>
        </p:txBody>
      </p:sp>
    </p:spTree>
    <p:extLst>
      <p:ext uri="{BB962C8B-B14F-4D97-AF65-F5344CB8AC3E}">
        <p14:creationId xmlns:p14="http://schemas.microsoft.com/office/powerpoint/2010/main" val="2217934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sz="1200" b="0" i="0" u="none" strike="noStrike" kern="1200" baseline="0" dirty="0">
                <a:solidFill>
                  <a:schemeClr val="tx1"/>
                </a:solidFill>
                <a:latin typeface="+mn-lt"/>
                <a:ea typeface="+mn-ea"/>
                <a:cs typeface="+mn-cs"/>
              </a:rPr>
              <a:t>First, based on the results of the needs assessment process, make a list of the strengths and weaknesses. </a:t>
            </a:r>
          </a:p>
          <a:p>
            <a:r>
              <a:rPr lang="en-US" sz="1200" b="0" i="0" u="none" strike="noStrike" kern="1200" baseline="0" dirty="0">
                <a:solidFill>
                  <a:schemeClr val="tx1"/>
                </a:solidFill>
                <a:latin typeface="+mn-lt"/>
                <a:ea typeface="+mn-ea"/>
                <a:cs typeface="+mn-cs"/>
              </a:rPr>
              <a:t>For, example one weakness could be that students perceive that the tap water at the school is not safe.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Next, based on the weaknesses identified in Planning Question 1, make a list of recommended actions to improve drinking water access, and select at least one priority action from the list. </a:t>
            </a:r>
          </a:p>
          <a:p>
            <a:r>
              <a:rPr lang="en-US" sz="1200" b="0" i="0" u="none" strike="noStrike" kern="1200" baseline="0" dirty="0">
                <a:solidFill>
                  <a:schemeClr val="tx1"/>
                </a:solidFill>
                <a:latin typeface="+mn-lt"/>
                <a:ea typeface="+mn-ea"/>
                <a:cs typeface="+mn-cs"/>
              </a:rPr>
              <a:t>Although the number of priority actions will vary for each school, it is recommended to identify between one and three priority actions. </a:t>
            </a:r>
          </a:p>
          <a:p>
            <a:r>
              <a:rPr lang="en-US" sz="1200" b="0" i="0" u="none" strike="noStrike" kern="1200" baseline="0" dirty="0">
                <a:solidFill>
                  <a:schemeClr val="tx1"/>
                </a:solidFill>
                <a:latin typeface="+mn-lt"/>
                <a:ea typeface="+mn-ea"/>
                <a:cs typeface="+mn-cs"/>
              </a:rPr>
              <a:t>Examples could include the following: Form a student committee to help implement a drinking water campaign at school. </a:t>
            </a:r>
          </a:p>
        </p:txBody>
      </p:sp>
      <p:sp>
        <p:nvSpPr>
          <p:cNvPr id="4" name="Slide Number Placeholder 3"/>
          <p:cNvSpPr>
            <a:spLocks noGrp="1"/>
          </p:cNvSpPr>
          <p:nvPr>
            <p:ph type="sldNum" sz="quarter" idx="10"/>
          </p:nvPr>
        </p:nvSpPr>
        <p:spPr/>
        <p:txBody>
          <a:bodyPr/>
          <a:lstStyle/>
          <a:p>
            <a:fld id="{D928F4CE-E647-4F4F-B9B8-ECC42D835BFB}" type="slidenum">
              <a:rPr lang="en-US" smtClean="0"/>
              <a:t>21</a:t>
            </a:fld>
            <a:endParaRPr lang="en-US"/>
          </a:p>
        </p:txBody>
      </p:sp>
    </p:spTree>
    <p:extLst>
      <p:ext uri="{BB962C8B-B14F-4D97-AF65-F5344CB8AC3E}">
        <p14:creationId xmlns:p14="http://schemas.microsoft.com/office/powerpoint/2010/main" val="46961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NARRATIVE</a:t>
            </a:r>
          </a:p>
          <a:p>
            <a:r>
              <a:rPr lang="en-US" sz="1200" b="0" i="0" u="none" strike="noStrike" kern="1200" baseline="0" dirty="0">
                <a:solidFill>
                  <a:schemeClr val="tx1"/>
                </a:solidFill>
                <a:latin typeface="+mn-lt"/>
                <a:ea typeface="+mn-ea"/>
                <a:cs typeface="+mn-cs"/>
              </a:rPr>
              <a:t>Next, use the Goals and Objectives Template provided to identify goals and objectives for each of the priority actions that were identified. Another way to think about this are what are the steps that are needed to meet the priority actions.</a:t>
            </a:r>
          </a:p>
          <a:p>
            <a:r>
              <a:rPr lang="en-US" sz="1200" b="0" i="0" u="none" strike="noStrike" kern="1200" baseline="0" dirty="0">
                <a:solidFill>
                  <a:schemeClr val="tx1"/>
                </a:solidFill>
                <a:latin typeface="+mn-lt"/>
                <a:ea typeface="+mn-ea"/>
                <a:cs typeface="+mn-cs"/>
              </a:rPr>
              <a:t>Remember to develop objectives that are specific, measurable, achievable, realistic, include the timeframe by when they will be completed. Also, it is important to identify an individual or group of individuals who will be responsible for helping to implement each of the objectives. </a:t>
            </a:r>
          </a:p>
          <a:p>
            <a:r>
              <a:rPr lang="en-US" sz="1200" b="0" i="0" u="none" strike="noStrike" kern="1200" baseline="0" dirty="0">
                <a:solidFill>
                  <a:schemeClr val="tx1"/>
                </a:solidFill>
                <a:latin typeface="+mn-lt"/>
                <a:ea typeface="+mn-ea"/>
                <a:cs typeface="+mn-cs"/>
              </a:rPr>
              <a:t>For the example goal to develop and implement a water promotion campaign to address students’ concerns about water safety, some objectives might be:</a:t>
            </a:r>
          </a:p>
          <a:p>
            <a:pPr marL="228600" indent="-228600">
              <a:buAutoNum type="arabicPeriod"/>
            </a:pPr>
            <a:r>
              <a:rPr lang="en-US" sz="1200" b="0" i="0" u="none" strike="noStrike" kern="1200" baseline="0" dirty="0">
                <a:solidFill>
                  <a:schemeClr val="tx1"/>
                </a:solidFill>
                <a:latin typeface="+mn-lt"/>
                <a:ea typeface="+mn-ea"/>
                <a:cs typeface="+mn-cs"/>
              </a:rPr>
              <a:t>By the beginning of school year 2014, identify 6-8 students to participate in a committee to develop the campaign.</a:t>
            </a:r>
          </a:p>
          <a:p>
            <a:pPr marL="228600" indent="-228600">
              <a:buAutoNum type="arabicPeriod"/>
            </a:pPr>
            <a:r>
              <a:rPr lang="en-US" sz="1200" b="0" i="0" u="none" strike="noStrike" kern="1200" baseline="0" dirty="0">
                <a:solidFill>
                  <a:schemeClr val="tx1"/>
                </a:solidFill>
                <a:latin typeface="+mn-lt"/>
                <a:ea typeface="+mn-ea"/>
                <a:cs typeface="+mn-cs"/>
              </a:rPr>
              <a:t>By November 2016, the student committee will identify 3-5 key message for a water promotion campaign.</a:t>
            </a:r>
          </a:p>
          <a:p>
            <a:pPr marL="228600" indent="-228600">
              <a:buAutoNum type="arabicPeriod"/>
            </a:pPr>
            <a:r>
              <a:rPr lang="en-US" sz="1200" b="0" i="0" u="none" strike="noStrike" kern="1200" baseline="0" dirty="0">
                <a:solidFill>
                  <a:schemeClr val="tx1"/>
                </a:solidFill>
                <a:latin typeface="+mn-lt"/>
                <a:ea typeface="+mn-ea"/>
                <a:cs typeface="+mn-cs"/>
              </a:rPr>
              <a:t>By February 2017, the committee will develop posters and other materials using the key messages.</a:t>
            </a:r>
          </a:p>
          <a:p>
            <a:pPr marL="228600" indent="-228600">
              <a:buAutoNum type="arabicPeriod"/>
            </a:pPr>
            <a:endParaRPr lang="en-US" sz="1200" b="0" i="0" u="none" strike="noStrike" kern="1200" baseline="0" dirty="0">
              <a:solidFill>
                <a:schemeClr val="tx1"/>
              </a:solidFill>
              <a:latin typeface="+mn-lt"/>
              <a:ea typeface="+mn-ea"/>
              <a:cs typeface="+mn-cs"/>
            </a:endParaRPr>
          </a:p>
          <a:p>
            <a:pPr marL="0" indent="0">
              <a:buNone/>
            </a:pP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22</a:t>
            </a:fld>
            <a:endParaRPr lang="en-US"/>
          </a:p>
        </p:txBody>
      </p:sp>
    </p:spTree>
    <p:extLst>
      <p:ext uri="{BB962C8B-B14F-4D97-AF65-F5344CB8AC3E}">
        <p14:creationId xmlns:p14="http://schemas.microsoft.com/office/powerpoint/2010/main" val="248191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r>
              <a:rPr lang="en-US" b="1" baseline="0" dirty="0"/>
              <a:t> for Sarah and Sarah: One option is to show this process slide again as a transition to the next step.</a:t>
            </a:r>
            <a:endParaRPr lang="en-US" b="1" dirty="0"/>
          </a:p>
          <a:p>
            <a:r>
              <a:rPr lang="en-US" b="1" dirty="0"/>
              <a:t>NARRATIVE</a:t>
            </a:r>
          </a:p>
          <a:p>
            <a:r>
              <a:rPr lang="en-US" sz="1200" b="0" i="0" u="none" strike="noStrike" kern="1200" baseline="0" dirty="0">
                <a:solidFill>
                  <a:schemeClr val="tx1"/>
                </a:solidFill>
                <a:latin typeface="+mn-lt"/>
                <a:ea typeface="+mn-ea"/>
                <a:cs typeface="+mn-cs"/>
              </a:rPr>
              <a:t>Once the plan has been developed, including goals and objectives, then the next step is begin to implement the water access plan.</a:t>
            </a:r>
          </a:p>
        </p:txBody>
      </p:sp>
      <p:sp>
        <p:nvSpPr>
          <p:cNvPr id="4" name="Slide Number Placeholder 3"/>
          <p:cNvSpPr>
            <a:spLocks noGrp="1"/>
          </p:cNvSpPr>
          <p:nvPr>
            <p:ph type="sldNum" sz="quarter" idx="10"/>
          </p:nvPr>
        </p:nvSpPr>
        <p:spPr/>
        <p:txBody>
          <a:bodyPr/>
          <a:lstStyle/>
          <a:p>
            <a:fld id="{D928F4CE-E647-4F4F-B9B8-ECC42D835BFB}" type="slidenum">
              <a:rPr lang="en-US" smtClean="0"/>
              <a:t>23</a:t>
            </a:fld>
            <a:endParaRPr lang="en-US"/>
          </a:p>
        </p:txBody>
      </p:sp>
    </p:spTree>
    <p:extLst>
      <p:ext uri="{BB962C8B-B14F-4D97-AF65-F5344CB8AC3E}">
        <p14:creationId xmlns:p14="http://schemas.microsoft.com/office/powerpoint/2010/main" val="1732880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Depending on the goals and objectives that are identified, additional steps may be needed to implement the water access plan. The tool kit addresses the following implementation strategies to help schools achieve the goals and objectives including:</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Opportunities for funding.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Additional partners to support the effort.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Selecting a water delivery method.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Identifying personnel needs and training.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Developing water promotion strategies.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Addressing sustaining the water access plan long-term.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24</a:t>
            </a:fld>
            <a:endParaRPr lang="en-US"/>
          </a:p>
        </p:txBody>
      </p:sp>
    </p:spTree>
    <p:extLst>
      <p:ext uri="{BB962C8B-B14F-4D97-AF65-F5344CB8AC3E}">
        <p14:creationId xmlns:p14="http://schemas.microsoft.com/office/powerpoint/2010/main" val="3376649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NARRATIVE</a:t>
            </a:r>
          </a:p>
          <a:p>
            <a:r>
              <a:rPr lang="en-US" sz="1200" b="0" i="0" u="none" strike="noStrike" kern="1200" baseline="0" dirty="0">
                <a:solidFill>
                  <a:schemeClr val="tx1"/>
                </a:solidFill>
                <a:latin typeface="+mn-lt"/>
                <a:ea typeface="+mn-ea"/>
                <a:cs typeface="+mn-cs"/>
              </a:rPr>
              <a:t>Ideally, schools would incorporate certain costs involved with improving water access into their annual budgets. </a:t>
            </a:r>
          </a:p>
          <a:p>
            <a:r>
              <a:rPr lang="en-US" sz="1200" b="0" i="0" u="none" strike="noStrike" kern="1200" baseline="0" dirty="0">
                <a:solidFill>
                  <a:schemeClr val="tx1"/>
                </a:solidFill>
                <a:latin typeface="+mn-lt"/>
                <a:ea typeface="+mn-ea"/>
                <a:cs typeface="+mn-cs"/>
              </a:rPr>
              <a:t>Funding may be needed for installation of new water access points (e.g., water fountains, water dispensers, hydration stations), buying cups to be kept at water access points (unless the school has the students bringing their own containers), maintaining water access points (e.g., a water dispenser may require filter changes every few months), testing of drinking water, repair (e.g., old drinking water-related infrastructure), removing drinking water contaminants (e.g., filter certified to remove lead), and supporting labor costs to maintain water sources. </a:t>
            </a:r>
          </a:p>
          <a:p>
            <a:r>
              <a:rPr lang="en-US" sz="1200" b="0" i="0" u="none" strike="noStrike" kern="1200" baseline="0" dirty="0">
                <a:solidFill>
                  <a:schemeClr val="tx1"/>
                </a:solidFill>
                <a:latin typeface="+mn-lt"/>
                <a:ea typeface="+mn-ea"/>
                <a:cs typeface="+mn-cs"/>
              </a:rPr>
              <a:t>If the provision of drinking water in your school is beyond the district’s current means, consider including these improvements in the school’s long-term school modernization plans as a worthwhile investment.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Other options for funding school water-related programs include the following: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School food service funds, if the water access point is in the food service area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Federal, state, or municipal funding</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Foundation grants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Partnership with private industry (e.g., reusable water bottle companies)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Parent Teacher Association (PTA) fundraiser</a:t>
            </a:r>
          </a:p>
        </p:txBody>
      </p:sp>
      <p:sp>
        <p:nvSpPr>
          <p:cNvPr id="4" name="Slide Number Placeholder 3"/>
          <p:cNvSpPr>
            <a:spLocks noGrp="1"/>
          </p:cNvSpPr>
          <p:nvPr>
            <p:ph type="sldNum" sz="quarter" idx="10"/>
          </p:nvPr>
        </p:nvSpPr>
        <p:spPr/>
        <p:txBody>
          <a:bodyPr/>
          <a:lstStyle/>
          <a:p>
            <a:fld id="{FAD0E828-99A2-4BAA-835E-F6EF53F6BCAD}" type="slidenum">
              <a:rPr lang="en-US" smtClean="0"/>
              <a:t>25</a:t>
            </a:fld>
            <a:endParaRPr lang="en-US"/>
          </a:p>
        </p:txBody>
      </p:sp>
    </p:spTree>
    <p:extLst>
      <p:ext uri="{BB962C8B-B14F-4D97-AF65-F5344CB8AC3E}">
        <p14:creationId xmlns:p14="http://schemas.microsoft.com/office/powerpoint/2010/main" val="997420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NARRATIVE</a:t>
            </a:r>
          </a:p>
          <a:p>
            <a:r>
              <a:rPr lang="en-US" sz="1200" b="0" i="0" u="none" strike="noStrike" kern="1200" baseline="0" dirty="0">
                <a:solidFill>
                  <a:schemeClr val="tx1"/>
                </a:solidFill>
                <a:latin typeface="+mn-lt"/>
                <a:ea typeface="+mn-ea"/>
                <a:cs typeface="+mn-cs"/>
              </a:rPr>
              <a:t>In addition to key stakeholders necessary to the entire planning and implementation process (e.g., school health councils, parents, community members), there are many people and organizations who share the common goal of promoting access to drinking water including:</a:t>
            </a:r>
          </a:p>
          <a:p>
            <a:r>
              <a:rPr lang="en-US" dirty="0"/>
              <a:t>Drinking Water Agencies and Associations </a:t>
            </a:r>
            <a:endParaRPr lang="en-US" b="0" dirty="0"/>
          </a:p>
          <a:p>
            <a:pPr lvl="1"/>
            <a:r>
              <a:rPr lang="en-US" b="0" dirty="0"/>
              <a:t>Association of State Drinking Water Administrators </a:t>
            </a:r>
          </a:p>
          <a:p>
            <a:pPr lvl="1"/>
            <a:r>
              <a:rPr lang="en-US" b="0" dirty="0"/>
              <a:t>Local water district or local water utility company </a:t>
            </a:r>
          </a:p>
          <a:p>
            <a:r>
              <a:rPr lang="en-US" dirty="0"/>
              <a:t>Health Professionals, Agencies, and Associations </a:t>
            </a:r>
            <a:endParaRPr lang="en-US" b="0" dirty="0"/>
          </a:p>
          <a:p>
            <a:pPr lvl="1"/>
            <a:r>
              <a:rPr lang="en-US" b="0" dirty="0"/>
              <a:t>Association of State and Territorial Health Officials </a:t>
            </a:r>
          </a:p>
          <a:p>
            <a:pPr lvl="1"/>
            <a:r>
              <a:rPr lang="en-US" b="0" dirty="0"/>
              <a:t>Dentists and other oral health professionals, physicians, and dieticians </a:t>
            </a:r>
          </a:p>
          <a:p>
            <a:pPr lvl="1"/>
            <a:r>
              <a:rPr lang="en-US" b="0" dirty="0"/>
              <a:t>Public health departments </a:t>
            </a:r>
          </a:p>
          <a:p>
            <a:r>
              <a:rPr lang="en-US" dirty="0"/>
              <a:t>Youth Advocacy Programs and Education Associations </a:t>
            </a:r>
            <a:endParaRPr lang="en-US" b="0" dirty="0"/>
          </a:p>
          <a:p>
            <a:pPr lvl="1"/>
            <a:r>
              <a:rPr lang="en-US" b="0" dirty="0"/>
              <a:t>Youth development programs (e.g., Girls and Boy Scouts, 4H) </a:t>
            </a:r>
          </a:p>
          <a:p>
            <a:pPr lvl="1"/>
            <a:r>
              <a:rPr lang="en-US" b="0" dirty="0"/>
              <a:t>Parent Teacher Associations (PTA) </a:t>
            </a:r>
          </a:p>
          <a:p>
            <a:r>
              <a:rPr lang="en-US" dirty="0"/>
              <a:t>Others </a:t>
            </a:r>
            <a:endParaRPr lang="en-US" b="0" dirty="0"/>
          </a:p>
          <a:p>
            <a:pPr lvl="1"/>
            <a:r>
              <a:rPr lang="en-US" b="0" dirty="0"/>
              <a:t>School facilities and custodial staff </a:t>
            </a:r>
          </a:p>
          <a:p>
            <a:pPr lvl="1"/>
            <a:r>
              <a:rPr lang="en-US" b="0" dirty="0"/>
              <a:t>State department of environmental protection </a:t>
            </a:r>
          </a:p>
          <a:p>
            <a:pPr lvl="1"/>
            <a:r>
              <a:rPr lang="en-US" b="0" dirty="0"/>
              <a:t>Foundations interested in health issues </a:t>
            </a:r>
          </a:p>
        </p:txBody>
      </p:sp>
      <p:sp>
        <p:nvSpPr>
          <p:cNvPr id="4" name="Slide Number Placeholder 3"/>
          <p:cNvSpPr>
            <a:spLocks noGrp="1"/>
          </p:cNvSpPr>
          <p:nvPr>
            <p:ph type="sldNum" sz="quarter" idx="10"/>
          </p:nvPr>
        </p:nvSpPr>
        <p:spPr/>
        <p:txBody>
          <a:bodyPr/>
          <a:lstStyle/>
          <a:p>
            <a:fld id="{FAD0E828-99A2-4BAA-835E-F6EF53F6BCAD}" type="slidenum">
              <a:rPr lang="en-US" smtClean="0"/>
              <a:t>26</a:t>
            </a:fld>
            <a:endParaRPr lang="en-US"/>
          </a:p>
        </p:txBody>
      </p:sp>
    </p:spTree>
    <p:extLst>
      <p:ext uri="{BB962C8B-B14F-4D97-AF65-F5344CB8AC3E}">
        <p14:creationId xmlns:p14="http://schemas.microsoft.com/office/powerpoint/2010/main" val="2585486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NARRATIVE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Once you know the current water environment at your school, one potential priority action might be to install new water access points in the school or to retrofit existing fountains. This decision will depend on where the water access points will be located and the available budget. </a:t>
            </a:r>
          </a:p>
          <a:p>
            <a:r>
              <a:rPr lang="en-US" sz="1200" b="0" i="0" u="sng" strike="noStrike" kern="1200" baseline="0" dirty="0">
                <a:solidFill>
                  <a:schemeClr val="tx1"/>
                </a:solidFill>
                <a:latin typeface="+mn-lt"/>
                <a:ea typeface="+mn-ea"/>
                <a:cs typeface="+mn-cs"/>
              </a:rPr>
              <a:t>Appendix 3</a:t>
            </a:r>
            <a:r>
              <a:rPr lang="en-US" sz="1200" b="0" i="0" u="none" strike="noStrike" kern="1200" baseline="0" dirty="0">
                <a:solidFill>
                  <a:schemeClr val="tx1"/>
                </a:solidFill>
                <a:latin typeface="+mn-lt"/>
                <a:ea typeface="+mn-ea"/>
                <a:cs typeface="+mn-cs"/>
              </a:rPr>
              <a:t> provides examples of different methods for providing water, including general price points and key considerations such as where</a:t>
            </a:r>
            <a:r>
              <a:rPr lang="en-US" b="0" dirty="0"/>
              <a:t> the water access points will be located. </a:t>
            </a:r>
            <a:r>
              <a:rPr lang="en-US" sz="1200" b="0" i="0" u="none" strike="noStrike" kern="1200" baseline="0" dirty="0">
                <a:solidFill>
                  <a:schemeClr val="tx1"/>
                </a:solidFill>
                <a:latin typeface="+mn-lt"/>
                <a:ea typeface="+mn-ea"/>
                <a:cs typeface="+mn-cs"/>
              </a:rPr>
              <a:t>Knowing where water access points will be located will help to determine whether a plumbed access point or </a:t>
            </a:r>
            <a:r>
              <a:rPr lang="en-US" sz="1200" b="0" i="0" u="none" strike="noStrike" kern="1200" baseline="0" dirty="0" err="1">
                <a:solidFill>
                  <a:schemeClr val="tx1"/>
                </a:solidFill>
                <a:latin typeface="+mn-lt"/>
                <a:ea typeface="+mn-ea"/>
                <a:cs typeface="+mn-cs"/>
              </a:rPr>
              <a:t>nonplumbed</a:t>
            </a:r>
            <a:r>
              <a:rPr lang="en-US" sz="1200" b="0" i="0" u="none" strike="noStrike" kern="1200" baseline="0" dirty="0">
                <a:solidFill>
                  <a:schemeClr val="tx1"/>
                </a:solidFill>
                <a:latin typeface="+mn-lt"/>
                <a:ea typeface="+mn-ea"/>
                <a:cs typeface="+mn-cs"/>
              </a:rPr>
              <a:t> access point will be the most appropriate. Plumbed access points, such as water fountains and water bottle filling stations and some models of water coolers, require direct access to the building’s water pipes, whereas </a:t>
            </a:r>
            <a:r>
              <a:rPr lang="en-US" sz="1200" b="0" i="0" u="none" strike="noStrike" kern="1200" baseline="0" dirty="0" err="1">
                <a:solidFill>
                  <a:schemeClr val="tx1"/>
                </a:solidFill>
                <a:latin typeface="+mn-lt"/>
                <a:ea typeface="+mn-ea"/>
                <a:cs typeface="+mn-cs"/>
              </a:rPr>
              <a:t>nonplumbed</a:t>
            </a:r>
            <a:r>
              <a:rPr lang="en-US" sz="1200" b="0" i="0" u="none" strike="noStrike" kern="1200" baseline="0" dirty="0">
                <a:solidFill>
                  <a:schemeClr val="tx1"/>
                </a:solidFill>
                <a:latin typeface="+mn-lt"/>
                <a:ea typeface="+mn-ea"/>
                <a:cs typeface="+mn-cs"/>
              </a:rPr>
              <a:t> access points (e.g., pitchers) do not require direct access to the water pipes</a:t>
            </a:r>
          </a:p>
          <a:p>
            <a:r>
              <a:rPr lang="en-US" sz="1200" b="0" i="0" u="none" strike="noStrike" kern="1200" baseline="0" dirty="0">
                <a:solidFill>
                  <a:schemeClr val="tx1"/>
                </a:solidFill>
                <a:latin typeface="+mn-lt"/>
                <a:ea typeface="+mn-ea"/>
                <a:cs typeface="+mn-cs"/>
              </a:rPr>
              <a:t>Although all new water access options will require some initial funding to implement, there is evidence that water provision options that rely on tap water have lower long-term costs. In addition, cups (e.g., reusable, recyclable, or compostable) or reusable water bottles for students should be considered in the water access budget.</a:t>
            </a:r>
          </a:p>
        </p:txBody>
      </p:sp>
      <p:sp>
        <p:nvSpPr>
          <p:cNvPr id="4" name="Slide Number Placeholder 3"/>
          <p:cNvSpPr>
            <a:spLocks noGrp="1"/>
          </p:cNvSpPr>
          <p:nvPr>
            <p:ph type="sldNum" sz="quarter" idx="10"/>
          </p:nvPr>
        </p:nvSpPr>
        <p:spPr/>
        <p:txBody>
          <a:bodyPr/>
          <a:lstStyle/>
          <a:p>
            <a:fld id="{FAD0E828-99A2-4BAA-835E-F6EF53F6BCAD}" type="slidenum">
              <a:rPr lang="en-US" smtClean="0"/>
              <a:t>27</a:t>
            </a:fld>
            <a:endParaRPr lang="en-US"/>
          </a:p>
        </p:txBody>
      </p:sp>
    </p:spTree>
    <p:extLst>
      <p:ext uri="{BB962C8B-B14F-4D97-AF65-F5344CB8AC3E}">
        <p14:creationId xmlns:p14="http://schemas.microsoft.com/office/powerpoint/2010/main" val="563967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NARRATIVE</a:t>
            </a:r>
          </a:p>
          <a:p>
            <a:r>
              <a:rPr lang="en-US" sz="1200" b="0" i="0" u="none" strike="noStrike" kern="1200" baseline="0" dirty="0">
                <a:solidFill>
                  <a:schemeClr val="tx1"/>
                </a:solidFill>
                <a:latin typeface="+mn-lt"/>
                <a:ea typeface="+mn-ea"/>
                <a:cs typeface="+mn-cs"/>
              </a:rPr>
              <a:t>Depending on how the school chooses to address water access, there are questions related to staffing that will need to be addressed.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Additional staff time may be needed to maintain existing and new water access points to ensure that they are functioning properly, regularly sanitized and cleaned, have adequate water pressure, and to clean up spills.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Labor contracts may include language related to lifting heavy containers and cleaning or maintaining water fountains.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School staff may require training on different aspects of providing drinking water in schools. School nutrition staff may require training on how to provide and maintain drinking water access points in the cafeteria in compliance with the sanitary code, including how to disassemble and sanitize new equipment. Principals and other staff (e.g., counselors, physical education teachers, and athletic coaches) may require training on how to promote drinking water among students throughout the school day and during physical activity. Teachers may require training on the health benefits of drinking water and how to promote drinking water among students, such as through inclusion of benefits of water consumption in health education and other subject area lesson plans. Custodial staff may require training on how to maintain and clean water fountains or water dispensers, as well as perform basic repairs, if needed. Further, local health inspectors may require or recommend additional training for school staff, such as water testing or flushing protocol, if needed.</a:t>
            </a:r>
          </a:p>
          <a:p>
            <a:endParaRPr lang="en-US" dirty="0"/>
          </a:p>
        </p:txBody>
      </p:sp>
      <p:sp>
        <p:nvSpPr>
          <p:cNvPr id="4" name="Slide Number Placeholder 3"/>
          <p:cNvSpPr>
            <a:spLocks noGrp="1"/>
          </p:cNvSpPr>
          <p:nvPr>
            <p:ph type="sldNum" sz="quarter" idx="10"/>
          </p:nvPr>
        </p:nvSpPr>
        <p:spPr/>
        <p:txBody>
          <a:bodyPr/>
          <a:lstStyle/>
          <a:p>
            <a:fld id="{FAD0E828-99A2-4BAA-835E-F6EF53F6BCAD}" type="slidenum">
              <a:rPr lang="en-US" smtClean="0"/>
              <a:t>28</a:t>
            </a:fld>
            <a:endParaRPr lang="en-US"/>
          </a:p>
        </p:txBody>
      </p:sp>
    </p:spTree>
    <p:extLst>
      <p:ext uri="{BB962C8B-B14F-4D97-AF65-F5344CB8AC3E}">
        <p14:creationId xmlns:p14="http://schemas.microsoft.com/office/powerpoint/2010/main" val="1569674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NARRATIVE</a:t>
            </a:r>
          </a:p>
          <a:p>
            <a:r>
              <a:rPr lang="en-US" sz="1200" b="0" i="0" u="none" strike="noStrike" kern="1200" baseline="0" dirty="0">
                <a:solidFill>
                  <a:schemeClr val="tx1"/>
                </a:solidFill>
                <a:latin typeface="+mn-lt"/>
                <a:ea typeface="+mn-ea"/>
                <a:cs typeface="+mn-cs"/>
              </a:rPr>
              <a:t>It is important to promote water for overall health and as a healthy beverage option. Interventions that have improved drinking water access with concurrent education (e.g., by teachers) to change beverage preferences have been more effective at increasing water intake.</a:t>
            </a:r>
          </a:p>
          <a:p>
            <a:r>
              <a:rPr lang="en-US" sz="1200" b="0" i="0" u="none" strike="noStrike" kern="1200" baseline="0" dirty="0">
                <a:solidFill>
                  <a:schemeClr val="tx1"/>
                </a:solidFill>
                <a:latin typeface="+mn-lt"/>
                <a:ea typeface="+mn-ea"/>
                <a:cs typeface="+mn-cs"/>
              </a:rPr>
              <a:t>Example of promotion strategies include</a:t>
            </a:r>
            <a:endParaRPr lang="en-US" b="1" dirty="0"/>
          </a:p>
          <a:p>
            <a:pPr marL="171450" indent="-171450">
              <a:buFont typeface="Arial" panose="020B0604020202020204" pitchFamily="34" charset="0"/>
              <a:buChar char="•"/>
            </a:pPr>
            <a:r>
              <a:rPr lang="en-US" b="0" dirty="0"/>
              <a:t>Placing signs near water fountains and dispensers. </a:t>
            </a:r>
          </a:p>
          <a:p>
            <a:pPr marL="171450" indent="-171450">
              <a:buFont typeface="Arial" panose="020B0604020202020204" pitchFamily="34" charset="0"/>
              <a:buChar char="•"/>
            </a:pPr>
            <a:r>
              <a:rPr lang="en-US" b="0" dirty="0"/>
              <a:t>Including messages about the benefits of water in school newsletters and communication materials sent to parents and families. </a:t>
            </a:r>
          </a:p>
          <a:p>
            <a:pPr marL="171450" indent="-171450">
              <a:buFont typeface="Arial" panose="020B0604020202020204" pitchFamily="34" charset="0"/>
              <a:buChar char="•"/>
            </a:pPr>
            <a:r>
              <a:rPr lang="en-US" b="0" dirty="0"/>
              <a:t>Listing water as an available beverage on the school meals menu. </a:t>
            </a:r>
          </a:p>
          <a:p>
            <a:pPr marL="171450" indent="-171450">
              <a:buFont typeface="Arial" panose="020B0604020202020204" pitchFamily="34" charset="0"/>
              <a:buChar char="•"/>
            </a:pPr>
            <a:r>
              <a:rPr lang="en-US" b="0" dirty="0"/>
              <a:t>Including content about water into lesson plans. </a:t>
            </a:r>
          </a:p>
          <a:p>
            <a:pPr marL="171450" indent="-171450">
              <a:buFont typeface="Arial" panose="020B0604020202020204" pitchFamily="34" charset="0"/>
              <a:buChar char="•"/>
            </a:pPr>
            <a:r>
              <a:rPr lang="en-US" b="0" dirty="0"/>
              <a:t>Engaging students in water promotion activities.  </a:t>
            </a:r>
            <a:endParaRPr lang="en-US" dirty="0"/>
          </a:p>
          <a:p>
            <a:endParaRPr lang="en-US"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Key messages could focus on: </a:t>
            </a:r>
          </a:p>
          <a:p>
            <a:r>
              <a:rPr lang="en-US" sz="1200" b="0" i="0" u="none" strike="noStrike" kern="1200" baseline="0" dirty="0">
                <a:solidFill>
                  <a:schemeClr val="tx1"/>
                </a:solidFill>
                <a:latin typeface="+mn-lt"/>
                <a:ea typeface="+mn-ea"/>
                <a:cs typeface="+mn-cs"/>
              </a:rPr>
              <a:t>The importance of water for overall health. </a:t>
            </a:r>
          </a:p>
          <a:p>
            <a:r>
              <a:rPr lang="en-US" sz="1200" b="0" i="0" u="none" strike="noStrike" kern="1200" baseline="0" dirty="0">
                <a:solidFill>
                  <a:schemeClr val="tx1"/>
                </a:solidFill>
                <a:latin typeface="+mn-lt"/>
                <a:ea typeface="+mn-ea"/>
                <a:cs typeface="+mn-cs"/>
              </a:rPr>
              <a:t>That fluoridated water prevents tooth decay in people of all ages. </a:t>
            </a:r>
          </a:p>
          <a:p>
            <a:r>
              <a:rPr lang="en-US" sz="1200" b="0" i="0" u="none" strike="noStrike" kern="1200" baseline="0" dirty="0">
                <a:solidFill>
                  <a:schemeClr val="tx1"/>
                </a:solidFill>
                <a:latin typeface="+mn-lt"/>
                <a:ea typeface="+mn-ea"/>
                <a:cs typeface="+mn-cs"/>
              </a:rPr>
              <a:t>Water as the optimal beverage to quench thirst. </a:t>
            </a:r>
          </a:p>
          <a:p>
            <a:r>
              <a:rPr lang="en-US" sz="1200" b="0" i="0" u="none" strike="noStrike" kern="1200" baseline="0" dirty="0">
                <a:solidFill>
                  <a:schemeClr val="tx1"/>
                </a:solidFill>
                <a:latin typeface="+mn-lt"/>
                <a:ea typeface="+mn-ea"/>
                <a:cs typeface="+mn-cs"/>
              </a:rPr>
              <a:t>The health benefits of replacing calorically sweetened beverages with water. </a:t>
            </a:r>
          </a:p>
          <a:p>
            <a:r>
              <a:rPr lang="en-US" sz="1200" b="0" i="0" u="none" strike="noStrike" kern="1200" baseline="0" dirty="0">
                <a:solidFill>
                  <a:schemeClr val="tx1"/>
                </a:solidFill>
                <a:latin typeface="+mn-lt"/>
                <a:ea typeface="+mn-ea"/>
                <a:cs typeface="+mn-cs"/>
              </a:rPr>
              <a:t>The quality and safety of tap water. </a:t>
            </a:r>
          </a:p>
          <a:p>
            <a:r>
              <a:rPr lang="en-US" sz="1200" b="0" i="0" u="none" strike="noStrike" kern="1200" baseline="0" dirty="0">
                <a:solidFill>
                  <a:schemeClr val="tx1"/>
                </a:solidFill>
                <a:latin typeface="+mn-lt"/>
                <a:ea typeface="+mn-ea"/>
                <a:cs typeface="+mn-cs"/>
              </a:rPr>
              <a:t>The environmental benefits of drinking tap water instead of bottled beverages, including bottled water. </a:t>
            </a:r>
          </a:p>
          <a:p>
            <a:r>
              <a:rPr lang="en-US" sz="1200" b="0" i="0" u="none" strike="noStrike" kern="1200" baseline="0" dirty="0">
                <a:solidFill>
                  <a:schemeClr val="tx1"/>
                </a:solidFill>
                <a:latin typeface="+mn-lt"/>
                <a:ea typeface="+mn-ea"/>
                <a:cs typeface="+mn-cs"/>
              </a:rPr>
              <a:t>The cost savings of drinking tap water compared with other beverages. </a:t>
            </a:r>
          </a:p>
          <a:p>
            <a:endParaRPr lang="en-US" dirty="0"/>
          </a:p>
        </p:txBody>
      </p:sp>
      <p:sp>
        <p:nvSpPr>
          <p:cNvPr id="4" name="Slide Number Placeholder 3"/>
          <p:cNvSpPr>
            <a:spLocks noGrp="1"/>
          </p:cNvSpPr>
          <p:nvPr>
            <p:ph type="sldNum" sz="quarter" idx="10"/>
          </p:nvPr>
        </p:nvSpPr>
        <p:spPr/>
        <p:txBody>
          <a:bodyPr/>
          <a:lstStyle/>
          <a:p>
            <a:fld id="{FAD0E828-99A2-4BAA-835E-F6EF53F6BCAD}" type="slidenum">
              <a:rPr lang="en-US" smtClean="0"/>
              <a:t>29</a:t>
            </a:fld>
            <a:endParaRPr lang="en-US"/>
          </a:p>
        </p:txBody>
      </p:sp>
    </p:spTree>
    <p:extLst>
      <p:ext uri="{BB962C8B-B14F-4D97-AF65-F5344CB8AC3E}">
        <p14:creationId xmlns:p14="http://schemas.microsoft.com/office/powerpoint/2010/main" val="2628846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NARRATIVE</a:t>
            </a:r>
          </a:p>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tool kit also includes a list of </a:t>
            </a:r>
            <a:r>
              <a:rPr lang="en-US" sz="1200" kern="1200" dirty="0">
                <a:solidFill>
                  <a:schemeClr val="tx1"/>
                </a:solidFill>
                <a:effectLst/>
                <a:latin typeface="+mn-lt"/>
                <a:ea typeface="+mn-ea"/>
                <a:cs typeface="+mn-cs"/>
              </a:rPr>
              <a:t>promotional campaigns to help promote drinking water including those shown on the slide.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28F4CE-E647-4F4F-B9B8-ECC42D835BFB}" type="slidenum">
              <a:rPr lang="en-US" smtClean="0"/>
              <a:t>30</a:t>
            </a:fld>
            <a:endParaRPr lang="en-US"/>
          </a:p>
        </p:txBody>
      </p:sp>
    </p:spTree>
    <p:extLst>
      <p:ext uri="{BB962C8B-B14F-4D97-AF65-F5344CB8AC3E}">
        <p14:creationId xmlns:p14="http://schemas.microsoft.com/office/powerpoint/2010/main" val="1913895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NARRATIVE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CDC and many national organizations recommend establishing a healthy school nutrition environment to support both student health and learning.</a:t>
            </a:r>
            <a:r>
              <a:rPr lang="en-US"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The school nutrition environment refers to: 1) the foods and beverages that are available to students throughout the school day, and 2) information and messages about food, beverages, and nutrition that students encounter on school grounds.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a:solidFill>
                  <a:schemeClr val="tx1"/>
                </a:solidFill>
                <a:effectLst/>
                <a:latin typeface="+mn-lt"/>
                <a:ea typeface="+mn-ea"/>
                <a:cs typeface="+mn-cs"/>
              </a:rPr>
              <a:t>This diagram shows the different components of a healthy school nutrition environment and as you can see, access to drinking water is one of these components. </a:t>
            </a:r>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4</a:t>
            </a:fld>
            <a:endParaRPr lang="en-US"/>
          </a:p>
        </p:txBody>
      </p:sp>
    </p:spTree>
    <p:extLst>
      <p:ext uri="{BB962C8B-B14F-4D97-AF65-F5344CB8AC3E}">
        <p14:creationId xmlns:p14="http://schemas.microsoft.com/office/powerpoint/2010/main" val="661301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sz="1200" b="0" i="0" u="none" strike="noStrike" kern="1200" baseline="0" dirty="0">
                <a:solidFill>
                  <a:schemeClr val="tx1"/>
                </a:solidFill>
                <a:latin typeface="+mn-lt"/>
                <a:ea typeface="+mn-ea"/>
                <a:cs typeface="+mn-cs"/>
              </a:rPr>
              <a:t>It is important to consider how water access efforts can be maintained once the water access plan has been implemented. Suggestions for sustaining water access in school include the following: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Budgeting for necessary supplies (e.g., cups) and repairs.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Adding language about water access to district policies. Examples of language that could be incorporated in a LWP include the following:</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Provide all students and employees with access to clean, safe, palatable drinking water free of charge at every district facility, including cafeteria and eating areas, classrooms, hallways, play yards and athletic fields, and faculty lounges throughout the school day and at before- and after-school activities </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Allow students to bring drinking water from home and to take water into the classroom, provided that the water is in a clear, capped container, such as a water bottle, to prevent spills. </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Encourage school administrators, teachers, and building staff to model healthy behavior, including drinking tap water. </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Require repairs to bring school buildings into compliance with state and local plumbing codes and relevant state laws. </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Establish hygiene standards for water access points, including how often they should be cleaned. </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Promote water through multiple methods, including providing cups at water access points.</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Ensuring that district maintenance and food service policies specify who is responsible for maintaining the water access points, including the frequency of cleaning and maintaining water fountains or other water sources, the frequency of testing water for contaminants, as well as flushing water outlets after periods of no use, such as weekends or school vacations, and spot checks to ensure implementation of policies.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Promoting water access by using posters, signs, newsletters, and announcements will encourage students and school staff to continue to use water access points.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Sharing success stories in the local newspaper, school Web site and social media, newsletters, and school board meetings can help other schools in their efforts to improve access to drinking water.</a:t>
            </a:r>
          </a:p>
          <a:p>
            <a:endParaRPr lang="en-US" b="1" dirty="0"/>
          </a:p>
        </p:txBody>
      </p:sp>
      <p:sp>
        <p:nvSpPr>
          <p:cNvPr id="4" name="Slide Number Placeholder 3"/>
          <p:cNvSpPr>
            <a:spLocks noGrp="1"/>
          </p:cNvSpPr>
          <p:nvPr>
            <p:ph type="sldNum" sz="quarter" idx="10"/>
          </p:nvPr>
        </p:nvSpPr>
        <p:spPr/>
        <p:txBody>
          <a:bodyPr/>
          <a:lstStyle/>
          <a:p>
            <a:fld id="{D928F4CE-E647-4F4F-B9B8-ECC42D835BFB}" type="slidenum">
              <a:rPr lang="en-US" smtClean="0"/>
              <a:t>31</a:t>
            </a:fld>
            <a:endParaRPr lang="en-US"/>
          </a:p>
        </p:txBody>
      </p:sp>
    </p:spTree>
    <p:extLst>
      <p:ext uri="{BB962C8B-B14F-4D97-AF65-F5344CB8AC3E}">
        <p14:creationId xmlns:p14="http://schemas.microsoft.com/office/powerpoint/2010/main" val="2995147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sz="1200" b="0" i="0" u="none" strike="noStrike" kern="1200" baseline="0" dirty="0">
                <a:solidFill>
                  <a:schemeClr val="tx1"/>
                </a:solidFill>
                <a:latin typeface="+mn-lt"/>
                <a:ea typeface="+mn-ea"/>
                <a:cs typeface="+mn-cs"/>
              </a:rPr>
              <a:t>Evaluation can help access to drinking water policies and practices by identifying strengths and weakness, developing plans for improvement, improving the implementation of policies and practices, and measuring changes in the school environment, as well as the dietary habits of students and staff. </a:t>
            </a:r>
          </a:p>
        </p:txBody>
      </p:sp>
      <p:sp>
        <p:nvSpPr>
          <p:cNvPr id="4" name="Slide Number Placeholder 3"/>
          <p:cNvSpPr>
            <a:spLocks noGrp="1"/>
          </p:cNvSpPr>
          <p:nvPr>
            <p:ph type="sldNum" sz="quarter" idx="10"/>
          </p:nvPr>
        </p:nvSpPr>
        <p:spPr/>
        <p:txBody>
          <a:bodyPr/>
          <a:lstStyle/>
          <a:p>
            <a:fld id="{D928F4CE-E647-4F4F-B9B8-ECC42D835BFB}" type="slidenum">
              <a:rPr lang="en-US" smtClean="0"/>
              <a:t>32</a:t>
            </a:fld>
            <a:endParaRPr lang="en-US"/>
          </a:p>
        </p:txBody>
      </p:sp>
    </p:spTree>
    <p:extLst>
      <p:ext uri="{BB962C8B-B14F-4D97-AF65-F5344CB8AC3E}">
        <p14:creationId xmlns:p14="http://schemas.microsoft.com/office/powerpoint/2010/main" val="3796813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NARRATIVE</a:t>
            </a:r>
          </a:p>
          <a:p>
            <a:r>
              <a:rPr lang="en-US" sz="1200" b="0" i="0" u="none" strike="noStrike" kern="1200" baseline="0" dirty="0">
                <a:solidFill>
                  <a:schemeClr val="tx1"/>
                </a:solidFill>
                <a:latin typeface="+mn-lt"/>
                <a:ea typeface="+mn-ea"/>
                <a:cs typeface="+mn-cs"/>
              </a:rPr>
              <a:t>There are two main types of evaluation: process and outcome. Process evaluation aims to assess the extent to which a policy, program, or practice has been implemented as intended, and can help identify ways to improve implementation in the future. </a:t>
            </a:r>
          </a:p>
          <a:p>
            <a:r>
              <a:rPr lang="en-US" sz="1200" b="0" i="0" u="none" strike="noStrike" kern="1200" baseline="0" dirty="0">
                <a:solidFill>
                  <a:schemeClr val="tx1"/>
                </a:solidFill>
                <a:latin typeface="+mn-lt"/>
                <a:ea typeface="+mn-ea"/>
                <a:cs typeface="+mn-cs"/>
              </a:rPr>
              <a:t>Outcome evaluation is used to assess if specific changes occurred as a result of implementing policies or practices. </a:t>
            </a:r>
          </a:p>
          <a:p>
            <a:r>
              <a:rPr lang="en-US" sz="1200" b="0" i="0" u="none" strike="noStrike" kern="1200" baseline="0" dirty="0">
                <a:solidFill>
                  <a:schemeClr val="tx1"/>
                </a:solidFill>
                <a:latin typeface="+mn-lt"/>
                <a:ea typeface="+mn-ea"/>
                <a:cs typeface="+mn-cs"/>
              </a:rPr>
              <a:t>It is important to plan an evaluation that can be used to further improve policies and practices. The goals and objectives that have been developed as part of the water access implementation plan will guide the evaluation design, including what information should be collected. </a:t>
            </a:r>
            <a:endParaRPr lang="en-US" sz="1200" b="1"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AD0E828-99A2-4BAA-835E-F6EF53F6BCAD}" type="slidenum">
              <a:rPr lang="en-US" smtClean="0"/>
              <a:t>33</a:t>
            </a:fld>
            <a:endParaRPr lang="en-US"/>
          </a:p>
        </p:txBody>
      </p:sp>
    </p:spTree>
    <p:extLst>
      <p:ext uri="{BB962C8B-B14F-4D97-AF65-F5344CB8AC3E}">
        <p14:creationId xmlns:p14="http://schemas.microsoft.com/office/powerpoint/2010/main" val="1723205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b="0" dirty="0"/>
              <a:t>Example process</a:t>
            </a:r>
            <a:r>
              <a:rPr lang="en-US" b="0" baseline="0" dirty="0"/>
              <a:t> evaluation questions include  </a:t>
            </a:r>
          </a:p>
          <a:p>
            <a:pPr marL="628650" lvl="1" indent="-171450">
              <a:buFont typeface="Arial" panose="020B0604020202020204" pitchFamily="34" charset="0"/>
              <a:buChar char="•"/>
            </a:pPr>
            <a:r>
              <a:rPr lang="en-US" b="0" dirty="0"/>
              <a:t>Were water access points added in the school setting? If so, how many? </a:t>
            </a:r>
          </a:p>
          <a:p>
            <a:pPr marL="628650" lvl="1" indent="-171450">
              <a:buFont typeface="Arial" panose="020B0604020202020204" pitchFamily="34" charset="0"/>
              <a:buChar char="•"/>
            </a:pPr>
            <a:r>
              <a:rPr lang="en-US" b="0" dirty="0"/>
              <a:t>Are cups provided at water access points? If so, how many cups were used? What was the cost of providing the cups? </a:t>
            </a:r>
          </a:p>
          <a:p>
            <a:pPr marL="628650" lvl="1" indent="-171450">
              <a:buFont typeface="Arial" panose="020B0604020202020204" pitchFamily="34" charset="0"/>
              <a:buChar char="•"/>
            </a:pPr>
            <a:r>
              <a:rPr lang="en-US" b="0" dirty="0"/>
              <a:t>Has language on water access been added to the local school wellness policy or other school policy?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p:txBody>
      </p:sp>
      <p:sp>
        <p:nvSpPr>
          <p:cNvPr id="4" name="Slide Number Placeholder 3"/>
          <p:cNvSpPr>
            <a:spLocks noGrp="1"/>
          </p:cNvSpPr>
          <p:nvPr>
            <p:ph type="sldNum" sz="quarter" idx="10"/>
          </p:nvPr>
        </p:nvSpPr>
        <p:spPr/>
        <p:txBody>
          <a:bodyPr/>
          <a:lstStyle/>
          <a:p>
            <a:fld id="{FAD0E828-99A2-4BAA-835E-F6EF53F6BCAD}" type="slidenum">
              <a:rPr lang="en-US" smtClean="0"/>
              <a:t>34</a:t>
            </a:fld>
            <a:endParaRPr lang="en-US"/>
          </a:p>
        </p:txBody>
      </p:sp>
    </p:spTree>
    <p:extLst>
      <p:ext uri="{BB962C8B-B14F-4D97-AF65-F5344CB8AC3E}">
        <p14:creationId xmlns:p14="http://schemas.microsoft.com/office/powerpoint/2010/main" val="1345426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Example outcome </a:t>
            </a:r>
            <a:r>
              <a:rPr lang="en-US" b="0" baseline="0" dirty="0"/>
              <a:t>evaluation questions include  </a:t>
            </a:r>
          </a:p>
          <a:p>
            <a:pPr marL="628650" lvl="1" indent="-171450">
              <a:buFont typeface="Arial" panose="020B0604020202020204" pitchFamily="34" charset="0"/>
              <a:buChar char="•"/>
            </a:pPr>
            <a:r>
              <a:rPr lang="en-US" b="0" dirty="0"/>
              <a:t>Have students’ perceptions of access to water among school settings changed? </a:t>
            </a:r>
          </a:p>
          <a:p>
            <a:pPr marL="628650" lvl="1" indent="-171450">
              <a:buFont typeface="Arial" panose="020B0604020202020204" pitchFamily="34" charset="0"/>
              <a:buChar char="•"/>
            </a:pPr>
            <a:r>
              <a:rPr lang="en-US" b="0" dirty="0"/>
              <a:t>Have students’ attitudes and preferences related to water changed? </a:t>
            </a:r>
          </a:p>
          <a:p>
            <a:pPr marL="628650" lvl="1" indent="-171450">
              <a:buFont typeface="Arial" panose="020B0604020202020204" pitchFamily="34" charset="0"/>
              <a:buChar char="•"/>
            </a:pPr>
            <a:r>
              <a:rPr lang="en-US" b="0" dirty="0"/>
              <a:t>Have students’ consumption of water and other beverages changed? </a:t>
            </a:r>
          </a:p>
          <a:p>
            <a:pPr marL="0" indent="0">
              <a:buFont typeface="Arial" panose="020B0604020202020204" pitchFamily="34" charset="0"/>
              <a:buNone/>
            </a:pPr>
            <a:r>
              <a:rPr lang="en-US" b="0" dirty="0"/>
              <a:t>More guidance on evaluation is included in the</a:t>
            </a:r>
            <a:r>
              <a:rPr lang="en-US" b="0" baseline="0" dirty="0"/>
              <a:t> Evaluation section of the tool kit.</a:t>
            </a:r>
            <a:endParaRPr lang="en-US" b="0" dirty="0"/>
          </a:p>
        </p:txBody>
      </p:sp>
      <p:sp>
        <p:nvSpPr>
          <p:cNvPr id="4" name="Slide Number Placeholder 3"/>
          <p:cNvSpPr>
            <a:spLocks noGrp="1"/>
          </p:cNvSpPr>
          <p:nvPr>
            <p:ph type="sldNum" sz="quarter" idx="10"/>
          </p:nvPr>
        </p:nvSpPr>
        <p:spPr/>
        <p:txBody>
          <a:bodyPr/>
          <a:lstStyle/>
          <a:p>
            <a:fld id="{FAD0E828-99A2-4BAA-835E-F6EF53F6BCAD}" type="slidenum">
              <a:rPr lang="en-US" smtClean="0"/>
              <a:t>35</a:t>
            </a:fld>
            <a:endParaRPr lang="en-US"/>
          </a:p>
        </p:txBody>
      </p:sp>
    </p:spTree>
    <p:extLst>
      <p:ext uri="{BB962C8B-B14F-4D97-AF65-F5344CB8AC3E}">
        <p14:creationId xmlns:p14="http://schemas.microsoft.com/office/powerpoint/2010/main" val="327778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water tool kit also includes several appendices that can help with your</a:t>
            </a:r>
            <a:r>
              <a:rPr lang="en-US" baseline="0" dirty="0"/>
              <a:t> work in this area</a:t>
            </a:r>
            <a:r>
              <a:rPr lang="en-US" dirty="0"/>
              <a:t>.</a:t>
            </a:r>
          </a:p>
          <a:p>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36</a:t>
            </a:fld>
            <a:endParaRPr lang="en-US"/>
          </a:p>
        </p:txBody>
      </p:sp>
    </p:spTree>
    <p:extLst>
      <p:ext uri="{BB962C8B-B14F-4D97-AF65-F5344CB8AC3E}">
        <p14:creationId xmlns:p14="http://schemas.microsoft.com/office/powerpoint/2010/main" val="26796333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dirty="0"/>
              <a:t>Appendix 2 </a:t>
            </a:r>
            <a:r>
              <a:rPr lang="en-US" sz="1200" b="0" i="0" u="none" strike="noStrike" kern="1200" baseline="0" dirty="0">
                <a:solidFill>
                  <a:schemeClr val="tx1"/>
                </a:solidFill>
                <a:latin typeface="+mn-lt"/>
                <a:ea typeface="+mn-ea"/>
                <a:cs typeface="+mn-cs"/>
              </a:rPr>
              <a:t>provides an overview of how to get started on testing water in schools.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This scheme reflects federal guidance therefore the final box at the bottom left hand corner of the slide states that action should be taken if the water sample has ≥20 parts per billion (ppb) of lead. However, states may establish standards that are stricter than federal standards. Please check with your state regulations on this issue. </a:t>
            </a:r>
            <a:endParaRPr lang="en-US" b="0" dirty="0"/>
          </a:p>
          <a:p>
            <a:endParaRPr lang="en-US" dirty="0"/>
          </a:p>
          <a:p>
            <a:endParaRPr lang="en-US" dirty="0"/>
          </a:p>
        </p:txBody>
      </p:sp>
      <p:sp>
        <p:nvSpPr>
          <p:cNvPr id="4" name="Slide Number Placeholder 3"/>
          <p:cNvSpPr>
            <a:spLocks noGrp="1"/>
          </p:cNvSpPr>
          <p:nvPr>
            <p:ph type="sldNum" sz="quarter" idx="10"/>
          </p:nvPr>
        </p:nvSpPr>
        <p:spPr/>
        <p:txBody>
          <a:bodyPr/>
          <a:lstStyle/>
          <a:p>
            <a:fld id="{FAD0E828-99A2-4BAA-835E-F6EF53F6BCAD}" type="slidenum">
              <a:rPr lang="en-US" smtClean="0"/>
              <a:t>37</a:t>
            </a:fld>
            <a:endParaRPr lang="en-US"/>
          </a:p>
        </p:txBody>
      </p:sp>
    </p:spTree>
    <p:extLst>
      <p:ext uri="{BB962C8B-B14F-4D97-AF65-F5344CB8AC3E}">
        <p14:creationId xmlns:p14="http://schemas.microsoft.com/office/powerpoint/2010/main" val="3564598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dirty="0"/>
              <a:t>Appendix</a:t>
            </a:r>
            <a:r>
              <a:rPr lang="en-US" baseline="0" dirty="0"/>
              <a:t> 3 provides examples of different types of water dispensers including price ranges and key considerations for each example.</a:t>
            </a:r>
            <a:endParaRPr lang="en-US" dirty="0"/>
          </a:p>
        </p:txBody>
      </p:sp>
      <p:sp>
        <p:nvSpPr>
          <p:cNvPr id="4" name="Slide Number Placeholder 3"/>
          <p:cNvSpPr>
            <a:spLocks noGrp="1"/>
          </p:cNvSpPr>
          <p:nvPr>
            <p:ph type="sldNum" sz="quarter" idx="10"/>
          </p:nvPr>
        </p:nvSpPr>
        <p:spPr/>
        <p:txBody>
          <a:bodyPr/>
          <a:lstStyle/>
          <a:p>
            <a:fld id="{FAD0E828-99A2-4BAA-835E-F6EF53F6BCAD}" type="slidenum">
              <a:rPr lang="en-US" smtClean="0"/>
              <a:t>38</a:t>
            </a:fld>
            <a:endParaRPr lang="en-US"/>
          </a:p>
        </p:txBody>
      </p:sp>
    </p:spTree>
    <p:extLst>
      <p:ext uri="{BB962C8B-B14F-4D97-AF65-F5344CB8AC3E}">
        <p14:creationId xmlns:p14="http://schemas.microsoft.com/office/powerpoint/2010/main" val="1666913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dirty="0"/>
              <a:t>Appendix</a:t>
            </a:r>
            <a:r>
              <a:rPr lang="en-US" baseline="0" dirty="0"/>
              <a:t> 4 includes responses to common concerns about increasing access to drinking water in schools including concerns about</a:t>
            </a:r>
          </a:p>
          <a:p>
            <a:pPr marL="171450" indent="-171450">
              <a:buFont typeface="Arial" panose="020B0604020202020204" pitchFamily="34" charset="0"/>
              <a:buChar char="•"/>
            </a:pPr>
            <a:r>
              <a:rPr lang="en-US" baseline="0" dirty="0"/>
              <a:t>milk consumption decreasing during school meals</a:t>
            </a:r>
          </a:p>
          <a:p>
            <a:pPr marL="171450" indent="-171450">
              <a:buFont typeface="Arial" panose="020B0604020202020204" pitchFamily="34" charset="0"/>
              <a:buChar char="•"/>
            </a:pPr>
            <a:r>
              <a:rPr lang="en-US" baseline="0" dirty="0"/>
              <a:t>Proving cups will increase lettering in the school</a:t>
            </a:r>
          </a:p>
          <a:p>
            <a:pPr marL="171450" indent="-171450">
              <a:buFont typeface="Arial" panose="020B0604020202020204" pitchFamily="34" charset="0"/>
              <a:buChar char="•"/>
            </a:pPr>
            <a:r>
              <a:rPr lang="en-US" baseline="0" dirty="0"/>
              <a:t>Safety of tap water</a:t>
            </a:r>
          </a:p>
          <a:p>
            <a:pPr marL="171450" indent="-171450">
              <a:buFont typeface="Arial" panose="020B0604020202020204" pitchFamily="34" charset="0"/>
              <a:buChar char="•"/>
            </a:pPr>
            <a:r>
              <a:rPr lang="en-US" baseline="0" dirty="0"/>
              <a:t>Students do not liking the taste of tap water </a:t>
            </a:r>
          </a:p>
          <a:p>
            <a:pPr marL="171450" indent="-171450">
              <a:buFont typeface="Arial" panose="020B0604020202020204" pitchFamily="34" charset="0"/>
              <a:buChar char="•"/>
            </a:pPr>
            <a:r>
              <a:rPr lang="en-US" baseline="0" dirty="0"/>
              <a:t>Potential misuse of water bottles.</a:t>
            </a:r>
            <a:endParaRPr lang="en-US" dirty="0"/>
          </a:p>
          <a:p>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39</a:t>
            </a:fld>
            <a:endParaRPr lang="en-US"/>
          </a:p>
        </p:txBody>
      </p:sp>
    </p:spTree>
    <p:extLst>
      <p:ext uri="{BB962C8B-B14F-4D97-AF65-F5344CB8AC3E}">
        <p14:creationId xmlns:p14="http://schemas.microsoft.com/office/powerpoint/2010/main" val="1466158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b="0" dirty="0"/>
              <a:t>Appendix 5 provides examples of</a:t>
            </a:r>
            <a:r>
              <a:rPr lang="en-US" b="0" baseline="0" dirty="0"/>
              <a:t> st</a:t>
            </a:r>
            <a:r>
              <a:rPr lang="en-US" sz="1200" b="0" i="0" u="none" strike="noStrike" kern="1200" baseline="0" dirty="0">
                <a:solidFill>
                  <a:schemeClr val="tx1"/>
                </a:solidFill>
                <a:latin typeface="+mn-lt"/>
                <a:ea typeface="+mn-ea"/>
                <a:cs typeface="+mn-cs"/>
              </a:rPr>
              <a:t>akeholder interview questionnaire that can be adapted and used to find out more about students’ attitudes and perceptions about drinking water access at schools.</a:t>
            </a:r>
          </a:p>
          <a:p>
            <a:endParaRPr lang="en-US" b="1" dirty="0"/>
          </a:p>
        </p:txBody>
      </p:sp>
      <p:sp>
        <p:nvSpPr>
          <p:cNvPr id="4" name="Slide Number Placeholder 3"/>
          <p:cNvSpPr>
            <a:spLocks noGrp="1"/>
          </p:cNvSpPr>
          <p:nvPr>
            <p:ph type="sldNum" sz="quarter" idx="10"/>
          </p:nvPr>
        </p:nvSpPr>
        <p:spPr/>
        <p:txBody>
          <a:bodyPr/>
          <a:lstStyle/>
          <a:p>
            <a:fld id="{FAD0E828-99A2-4BAA-835E-F6EF53F6BCAD}" type="slidenum">
              <a:rPr lang="en-US" smtClean="0"/>
              <a:t>40</a:t>
            </a:fld>
            <a:endParaRPr lang="en-US"/>
          </a:p>
        </p:txBody>
      </p:sp>
    </p:spTree>
    <p:extLst>
      <p:ext uri="{BB962C8B-B14F-4D97-AF65-F5344CB8AC3E}">
        <p14:creationId xmlns:p14="http://schemas.microsoft.com/office/powerpoint/2010/main" val="810477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NARRATIVE</a:t>
            </a:r>
          </a:p>
          <a:p>
            <a:pPr lvl="0"/>
            <a:r>
              <a:rPr lang="en-US" dirty="0"/>
              <a:t>As a result of the Healthy,</a:t>
            </a:r>
            <a:r>
              <a:rPr lang="en-US" baseline="0" dirty="0"/>
              <a:t> Hunger-Free Kids Act of 2010,  s</a:t>
            </a:r>
            <a:r>
              <a:rPr lang="en-US" dirty="0"/>
              <a:t>chools that participate in the USDA school meal programs are required to provide students with access to </a:t>
            </a:r>
            <a:r>
              <a:rPr lang="en-US" dirty="0">
                <a:effectLst/>
              </a:rPr>
              <a:t>potable water, free of charge, during meal times. </a:t>
            </a:r>
          </a:p>
          <a:p>
            <a:pPr lvl="0"/>
            <a:r>
              <a:rPr lang="en-US" dirty="0">
                <a:effectLst/>
              </a:rPr>
              <a:t>During</a:t>
            </a:r>
            <a:r>
              <a:rPr lang="en-US" baseline="0" dirty="0">
                <a:effectLst/>
              </a:rPr>
              <a:t> lunch and afterschool snack service, the free water must be available wherever the meals are served. </a:t>
            </a:r>
            <a:r>
              <a:rPr lang="en-US" dirty="0">
                <a:effectLst/>
              </a:rPr>
              <a:t> </a:t>
            </a:r>
          </a:p>
          <a:p>
            <a:pPr lvl="0"/>
            <a:r>
              <a:rPr lang="en-US" dirty="0">
                <a:effectLst/>
              </a:rPr>
              <a:t>During breakfast, the</a:t>
            </a:r>
            <a:r>
              <a:rPr lang="en-US" baseline="0" dirty="0">
                <a:effectLst/>
              </a:rPr>
              <a:t> </a:t>
            </a:r>
            <a:r>
              <a:rPr lang="en-US" dirty="0">
                <a:effectLst/>
              </a:rPr>
              <a:t>water is only required</a:t>
            </a:r>
            <a:r>
              <a:rPr lang="en-US" baseline="0" dirty="0">
                <a:effectLst/>
              </a:rPr>
              <a:t> to be </a:t>
            </a:r>
            <a:r>
              <a:rPr lang="en-US" dirty="0">
                <a:effectLst/>
              </a:rPr>
              <a:t>available when breakfast is served in the cafeteria.  </a:t>
            </a:r>
          </a:p>
        </p:txBody>
      </p:sp>
      <p:sp>
        <p:nvSpPr>
          <p:cNvPr id="4" name="Slide Number Placeholder 3"/>
          <p:cNvSpPr>
            <a:spLocks noGrp="1"/>
          </p:cNvSpPr>
          <p:nvPr>
            <p:ph type="sldNum" sz="quarter" idx="10"/>
          </p:nvPr>
        </p:nvSpPr>
        <p:spPr/>
        <p:txBody>
          <a:bodyPr/>
          <a:lstStyle/>
          <a:p>
            <a:fld id="{D928F4CE-E647-4F4F-B9B8-ECC42D835BFB}" type="slidenum">
              <a:rPr lang="en-US" smtClean="0"/>
              <a:t>5</a:t>
            </a:fld>
            <a:endParaRPr lang="en-US"/>
          </a:p>
        </p:txBody>
      </p:sp>
    </p:spTree>
    <p:extLst>
      <p:ext uri="{BB962C8B-B14F-4D97-AF65-F5344CB8AC3E}">
        <p14:creationId xmlns:p14="http://schemas.microsoft.com/office/powerpoint/2010/main" val="1187902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tool kit includes examples of success stories</a:t>
            </a:r>
            <a:r>
              <a:rPr lang="en-US" baseline="0" dirty="0"/>
              <a:t> related to different water access activities including policy changes, securing funding for new water dispensers, and promoting water. </a:t>
            </a:r>
          </a:p>
          <a:p>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41</a:t>
            </a:fld>
            <a:endParaRPr lang="en-US"/>
          </a:p>
        </p:txBody>
      </p:sp>
    </p:spTree>
    <p:extLst>
      <p:ext uri="{BB962C8B-B14F-4D97-AF65-F5344CB8AC3E}">
        <p14:creationId xmlns:p14="http://schemas.microsoft.com/office/powerpoint/2010/main" val="28515252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r>
              <a:rPr lang="en-US" b="0" dirty="0"/>
              <a:t>Schools throughout the country have adopted a variety of policies and practices to improve access to drinking water on campus. The following example illustrates a district that includes language on access to drinking water in the district wellness policy: </a:t>
            </a:r>
          </a:p>
          <a:p>
            <a:r>
              <a:rPr lang="en-US" b="0" dirty="0" err="1"/>
              <a:t>Earlimart</a:t>
            </a:r>
            <a:r>
              <a:rPr lang="en-US" b="0" dirty="0"/>
              <a:t> School District in California adopted a wellness policy that requires water to be accessible throughout the school day, as well as during before-school and after-school activities. It allows students to take water into the classroom in capped containers, and it also includes provisions on periodic maintenance of water fountains and testing of water sources. </a:t>
            </a:r>
            <a:r>
              <a:rPr lang="en-US" b="0" u="sng" dirty="0"/>
              <a:t>http://www.californiaprojectlean.org/docuserfiles/Case%20Studies_Earlimart-Final.pdf</a:t>
            </a:r>
            <a:endParaRPr lang="en-US" b="0" dirty="0"/>
          </a:p>
          <a:p>
            <a:endParaRPr lang="en-US" dirty="0"/>
          </a:p>
        </p:txBody>
      </p:sp>
      <p:sp>
        <p:nvSpPr>
          <p:cNvPr id="4" name="Slide Number Placeholder 3"/>
          <p:cNvSpPr>
            <a:spLocks noGrp="1"/>
          </p:cNvSpPr>
          <p:nvPr>
            <p:ph type="sldNum" sz="quarter" idx="10"/>
          </p:nvPr>
        </p:nvSpPr>
        <p:spPr/>
        <p:txBody>
          <a:bodyPr/>
          <a:lstStyle/>
          <a:p>
            <a:fld id="{FAD0E828-99A2-4BAA-835E-F6EF53F6BCAD}" type="slidenum">
              <a:rPr lang="en-US" smtClean="0"/>
              <a:t>42</a:t>
            </a:fld>
            <a:endParaRPr lang="en-US"/>
          </a:p>
        </p:txBody>
      </p:sp>
    </p:spTree>
    <p:extLst>
      <p:ext uri="{BB962C8B-B14F-4D97-AF65-F5344CB8AC3E}">
        <p14:creationId xmlns:p14="http://schemas.microsoft.com/office/powerpoint/2010/main" val="2500109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baseline="0" dirty="0"/>
              <a:t>New York City  public schools received funding and technical support from the city departments of health and education </a:t>
            </a:r>
            <a:r>
              <a:rPr lang="en-US" dirty="0"/>
              <a:t>to purchase and</a:t>
            </a:r>
            <a:r>
              <a:rPr lang="en-US" b="0" dirty="0"/>
              <a:t> install new water dispensers called</a:t>
            </a:r>
            <a:r>
              <a:rPr lang="en-US" b="0" baseline="0" dirty="0"/>
              <a:t> water </a:t>
            </a:r>
            <a:r>
              <a:rPr lang="en-US" b="0" dirty="0"/>
              <a:t>jets in school cafeterias. </a:t>
            </a:r>
          </a:p>
          <a:p>
            <a:r>
              <a:rPr lang="en-US" b="0" dirty="0"/>
              <a:t>As a result</a:t>
            </a:r>
            <a:r>
              <a:rPr lang="en-US" b="0" baseline="0" dirty="0"/>
              <a:t> of this work,  there was a significant increase in the number of students taking water during  the meal periods.</a:t>
            </a:r>
          </a:p>
          <a:p>
            <a:r>
              <a:rPr lang="en-US" b="0" dirty="0"/>
              <a:t>Reference:</a:t>
            </a:r>
            <a:r>
              <a:rPr lang="en-US" b="0" baseline="0" dirty="0"/>
              <a:t> </a:t>
            </a:r>
            <a:r>
              <a:rPr lang="en-US" sz="1200" b="0" i="0" u="none" strike="noStrike" kern="1200" baseline="0" dirty="0" err="1">
                <a:solidFill>
                  <a:schemeClr val="tx1"/>
                </a:solidFill>
                <a:latin typeface="+mn-lt"/>
                <a:ea typeface="+mn-ea"/>
                <a:cs typeface="+mn-cs"/>
              </a:rPr>
              <a:t>Elbel</a:t>
            </a:r>
            <a:r>
              <a:rPr lang="en-US" sz="1200" b="0" i="0" u="none" strike="noStrike" kern="1200" baseline="0" dirty="0">
                <a:solidFill>
                  <a:schemeClr val="tx1"/>
                </a:solidFill>
                <a:latin typeface="+mn-lt"/>
                <a:ea typeface="+mn-ea"/>
                <a:cs typeface="+mn-cs"/>
              </a:rPr>
              <a:t> B, </a:t>
            </a:r>
            <a:r>
              <a:rPr lang="en-US" sz="1200" b="0" i="0" u="none" strike="noStrike" kern="1200" baseline="0" dirty="0" err="1">
                <a:solidFill>
                  <a:schemeClr val="tx1"/>
                </a:solidFill>
                <a:latin typeface="+mn-lt"/>
                <a:ea typeface="+mn-ea"/>
                <a:cs typeface="+mn-cs"/>
              </a:rPr>
              <a:t>Mijanovich</a:t>
            </a:r>
            <a:r>
              <a:rPr lang="en-US" sz="1200" b="0" i="0" u="none" strike="noStrike" kern="1200" baseline="0" dirty="0">
                <a:solidFill>
                  <a:schemeClr val="tx1"/>
                </a:solidFill>
                <a:latin typeface="+mn-lt"/>
                <a:ea typeface="+mn-ea"/>
                <a:cs typeface="+mn-cs"/>
              </a:rPr>
              <a:t> T, Abrams C, Cantor J, Dunn L, </a:t>
            </a:r>
            <a:r>
              <a:rPr lang="en-US" sz="1200" b="0" i="0" u="none" strike="noStrike" kern="1200" baseline="0" dirty="0" err="1">
                <a:solidFill>
                  <a:schemeClr val="tx1"/>
                </a:solidFill>
                <a:latin typeface="+mn-lt"/>
                <a:ea typeface="+mn-ea"/>
                <a:cs typeface="+mn-cs"/>
              </a:rPr>
              <a:t>Nonas</a:t>
            </a:r>
            <a:r>
              <a:rPr lang="en-US" sz="1200" b="0" i="0" u="none" strike="noStrike" kern="1200" baseline="0" dirty="0">
                <a:solidFill>
                  <a:schemeClr val="tx1"/>
                </a:solidFill>
                <a:latin typeface="+mn-lt"/>
                <a:ea typeface="+mn-ea"/>
                <a:cs typeface="+mn-cs"/>
              </a:rPr>
              <a:t> C, </a:t>
            </a:r>
            <a:r>
              <a:rPr lang="en-US" sz="1200" b="0" i="0" u="none" strike="noStrike" kern="1200" baseline="0" dirty="0" err="1">
                <a:solidFill>
                  <a:schemeClr val="tx1"/>
                </a:solidFill>
                <a:latin typeface="+mn-lt"/>
                <a:ea typeface="+mn-ea"/>
                <a:cs typeface="+mn-cs"/>
              </a:rPr>
              <a:t>Cappola</a:t>
            </a:r>
            <a:r>
              <a:rPr lang="en-US" sz="1200" b="0" i="0" u="none" strike="noStrike" kern="1200" baseline="0" dirty="0">
                <a:solidFill>
                  <a:schemeClr val="tx1"/>
                </a:solidFill>
                <a:latin typeface="+mn-lt"/>
                <a:ea typeface="+mn-ea"/>
                <a:cs typeface="+mn-cs"/>
              </a:rPr>
              <a:t> K, Onufrak S, Park S. A Water Availability Intervention in New York City Public Schools: Influence on Youths’ Water and Milk Behaviors. </a:t>
            </a:r>
            <a:r>
              <a:rPr lang="en-US" sz="1200" b="0" i="0" u="none" strike="noStrike" kern="1200" baseline="0" dirty="0" err="1">
                <a:solidFill>
                  <a:schemeClr val="tx1"/>
                </a:solidFill>
                <a:latin typeface="+mn-lt"/>
                <a:ea typeface="+mn-ea"/>
                <a:cs typeface="+mn-cs"/>
              </a:rPr>
              <a:t>AmJPublicHealth</a:t>
            </a:r>
            <a:r>
              <a:rPr lang="en-US" sz="1200" b="0" i="0" u="none" strike="noStrike" kern="1200" baseline="0" dirty="0">
                <a:solidFill>
                  <a:schemeClr val="tx1"/>
                </a:solidFill>
                <a:latin typeface="+mn-lt"/>
                <a:ea typeface="+mn-ea"/>
                <a:cs typeface="+mn-cs"/>
              </a:rPr>
              <a:t>. 2015;105: 365–372. </a:t>
            </a:r>
            <a:endParaRPr lang="en-US" b="0" dirty="0"/>
          </a:p>
        </p:txBody>
      </p:sp>
      <p:sp>
        <p:nvSpPr>
          <p:cNvPr id="4" name="Slide Number Placeholder 3"/>
          <p:cNvSpPr>
            <a:spLocks noGrp="1"/>
          </p:cNvSpPr>
          <p:nvPr>
            <p:ph type="sldNum" sz="quarter" idx="10"/>
          </p:nvPr>
        </p:nvSpPr>
        <p:spPr/>
        <p:txBody>
          <a:bodyPr/>
          <a:lstStyle/>
          <a:p>
            <a:fld id="{FAD0E828-99A2-4BAA-835E-F6EF53F6BCAD}" type="slidenum">
              <a:rPr lang="en-US" smtClean="0"/>
              <a:t>43</a:t>
            </a:fld>
            <a:endParaRPr lang="en-US"/>
          </a:p>
        </p:txBody>
      </p:sp>
    </p:spTree>
    <p:extLst>
      <p:ext uri="{BB962C8B-B14F-4D97-AF65-F5344CB8AC3E}">
        <p14:creationId xmlns:p14="http://schemas.microsoft.com/office/powerpoint/2010/main" val="96127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Louisville Water and Jefferson County Public Schools in Louisville, Kentucky, worked together to create Louisville Pure Tap drinking water filling stations in schools including signage promoting water above the fill stations (produced by Louisville Water). </a:t>
            </a:r>
            <a:endParaRPr lang="en-US" dirty="0"/>
          </a:p>
        </p:txBody>
      </p:sp>
      <p:sp>
        <p:nvSpPr>
          <p:cNvPr id="4" name="Slide Number Placeholder 3"/>
          <p:cNvSpPr>
            <a:spLocks noGrp="1"/>
          </p:cNvSpPr>
          <p:nvPr>
            <p:ph type="sldNum" sz="quarter" idx="10"/>
          </p:nvPr>
        </p:nvSpPr>
        <p:spPr/>
        <p:txBody>
          <a:bodyPr/>
          <a:lstStyle/>
          <a:p>
            <a:fld id="{FAD0E828-99A2-4BAA-835E-F6EF53F6BCAD}" type="slidenum">
              <a:rPr lang="en-US" smtClean="0"/>
              <a:t>44</a:t>
            </a:fld>
            <a:endParaRPr lang="en-US"/>
          </a:p>
        </p:txBody>
      </p:sp>
    </p:spTree>
    <p:extLst>
      <p:ext uri="{BB962C8B-B14F-4D97-AF65-F5344CB8AC3E}">
        <p14:creationId xmlns:p14="http://schemas.microsoft.com/office/powerpoint/2010/main" val="33236607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waterinschools.org web site is a great resource that includes more case studies and resources to help guide your work in this area.</a:t>
            </a:r>
          </a:p>
          <a:p>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45</a:t>
            </a:fld>
            <a:endParaRPr lang="en-US"/>
          </a:p>
        </p:txBody>
      </p:sp>
    </p:spTree>
    <p:extLst>
      <p:ext uri="{BB962C8B-B14F-4D97-AF65-F5344CB8AC3E}">
        <p14:creationId xmlns:p14="http://schemas.microsoft.com/office/powerpoint/2010/main" val="34618137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You can download the tool</a:t>
            </a:r>
            <a:r>
              <a:rPr lang="en-US" baseline="0" dirty="0" smtClean="0"/>
              <a:t> kit at </a:t>
            </a:r>
            <a:r>
              <a:rPr lang="en-US" sz="1200" dirty="0" smtClean="0">
                <a:hlinkClick r:id="rId3"/>
              </a:rPr>
              <a:t>http://www.cdc.gov/healthyschools/npao/pdf/</a:t>
            </a:r>
            <a:r>
              <a:rPr lang="en-US" sz="1200" dirty="0" smtClean="0">
                <a:hlinkClick r:id="rId4"/>
              </a:rPr>
              <a:t>water_access_in_schools_508.pdf</a:t>
            </a:r>
            <a:r>
              <a:rPr lang="en-US"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46</a:t>
            </a:fld>
            <a:endParaRPr lang="en-US"/>
          </a:p>
        </p:txBody>
      </p:sp>
    </p:spTree>
    <p:extLst>
      <p:ext uri="{BB962C8B-B14F-4D97-AF65-F5344CB8AC3E}">
        <p14:creationId xmlns:p14="http://schemas.microsoft.com/office/powerpoint/2010/main" val="1484108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a:t>
            </a:r>
            <a:r>
              <a:rPr lang="en-US" baseline="0" dirty="0"/>
              <a:t> reviewing this presentation.</a:t>
            </a:r>
          </a:p>
          <a:p>
            <a:r>
              <a:rPr lang="en-US" baseline="0" dirty="0"/>
              <a:t>If you have additional questions, please contact CDC by phone or by email.</a:t>
            </a:r>
          </a:p>
          <a:p>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47</a:t>
            </a:fld>
            <a:endParaRPr lang="en-US"/>
          </a:p>
        </p:txBody>
      </p:sp>
    </p:spTree>
    <p:extLst>
      <p:ext uri="{BB962C8B-B14F-4D97-AF65-F5344CB8AC3E}">
        <p14:creationId xmlns:p14="http://schemas.microsoft.com/office/powerpoint/2010/main" val="3030116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dirty="0"/>
              <a:t>Survey data indicate</a:t>
            </a:r>
            <a:r>
              <a:rPr lang="en-US" baseline="0" dirty="0"/>
              <a:t> that most schools are providing access to drinking water, but this is based on the respondents’ knowledge and perceptions of water access. However, we know that how this gets implemented can vary from school to school.</a:t>
            </a:r>
          </a:p>
          <a:p>
            <a:r>
              <a:rPr lang="en-US" dirty="0"/>
              <a:t>For example, both of these photos could technically count</a:t>
            </a:r>
            <a:r>
              <a:rPr lang="en-US" baseline="0" dirty="0"/>
              <a:t> as meeting the requirements for free drinking water during the meal periods. However, the photo on the left is not very inviting, and most students would probably choose not to drink out of a fountain that has debris and a mop in it. On the other hand, the photo on the right hand side shows a water dispenser that is clean, appealing, has great signage near it promoting water, and also has cups available if students do not have their own drinking water bottle to refill or would like to take a cup of water back to their table to drink with their meal.</a:t>
            </a:r>
          </a:p>
          <a:p>
            <a:endParaRPr lang="en-US" dirty="0"/>
          </a:p>
          <a:p>
            <a:r>
              <a:rPr lang="en-US" baseline="0" dirty="0"/>
              <a:t>Ideally, students’ access to drinking water at school goes beyond the federal requirement and includes policies and practices that</a:t>
            </a: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Provide students with multiple water access points across the school</a:t>
            </a:r>
          </a:p>
          <a:p>
            <a:pPr marL="171450" indent="-171450">
              <a:buFont typeface="Arial" panose="020B0604020202020204" pitchFamily="34" charset="0"/>
              <a:buChar char="•"/>
            </a:pPr>
            <a:r>
              <a:rPr lang="en-US" dirty="0"/>
              <a:t>Allow</a:t>
            </a:r>
            <a:r>
              <a:rPr lang="en-US" baseline="0" dirty="0"/>
              <a:t> s</a:t>
            </a:r>
            <a:r>
              <a:rPr lang="en-US" dirty="0"/>
              <a:t>tudents can have water bottles during the day</a:t>
            </a:r>
          </a:p>
          <a:p>
            <a:pPr marL="171450" indent="-171450">
              <a:buFont typeface="Arial" panose="020B0604020202020204" pitchFamily="34" charset="0"/>
              <a:buChar char="•"/>
            </a:pPr>
            <a:r>
              <a:rPr lang="en-US" dirty="0"/>
              <a:t>Promote water promoted in a variety</a:t>
            </a:r>
            <a:r>
              <a:rPr lang="en-US" baseline="0" dirty="0"/>
              <a:t> of </a:t>
            </a:r>
            <a:r>
              <a:rPr lang="en-US" dirty="0"/>
              <a:t>ways.</a:t>
            </a:r>
          </a:p>
          <a:p>
            <a:endParaRPr lang="en-US" dirty="0"/>
          </a:p>
          <a:p>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6</a:t>
            </a:fld>
            <a:endParaRPr lang="en-US"/>
          </a:p>
        </p:txBody>
      </p:sp>
    </p:spTree>
    <p:extLst>
      <p:ext uri="{BB962C8B-B14F-4D97-AF65-F5344CB8AC3E}">
        <p14:creationId xmlns:p14="http://schemas.microsoft.com/office/powerpoint/2010/main" val="2194568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b="0" baseline="0" dirty="0"/>
              <a:t>There are many ways that schools can begin to address water access everything from new policies, to promotion campaigns, building new partnership, and engaging parents and students. </a:t>
            </a:r>
          </a:p>
          <a:p>
            <a:r>
              <a:rPr lang="en-US" b="0" dirty="0"/>
              <a:t>So</a:t>
            </a:r>
            <a:r>
              <a:rPr lang="en-US" b="0" baseline="0" dirty="0"/>
              <a:t> where should schools start if they are interested in increasing access to drinking water? </a:t>
            </a:r>
          </a:p>
          <a:p>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7</a:t>
            </a:fld>
            <a:endParaRPr lang="en-US"/>
          </a:p>
        </p:txBody>
      </p:sp>
    </p:spTree>
    <p:extLst>
      <p:ext uri="{BB962C8B-B14F-4D97-AF65-F5344CB8AC3E}">
        <p14:creationId xmlns:p14="http://schemas.microsoft.com/office/powerpoint/2010/main" val="1670798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way schools can get started is to become familiar with and use the</a:t>
            </a:r>
            <a:r>
              <a:rPr lang="en-US" sz="1200" kern="1200" baseline="0" dirty="0">
                <a:solidFill>
                  <a:schemeClr val="tx1"/>
                </a:solidFill>
                <a:effectLst/>
                <a:latin typeface="+mn-lt"/>
                <a:ea typeface="+mn-ea"/>
                <a:cs typeface="+mn-cs"/>
              </a:rPr>
              <a:t> CDC Increasing Access to Drinking Water in Schools tool kit.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CDC</a:t>
            </a:r>
            <a:r>
              <a:rPr lang="en-US" baseline="0" dirty="0"/>
              <a:t> worked with many individuals and organizations to develop the Increasing Access to Drinking Water in Schools Tool Kit which d</a:t>
            </a:r>
            <a:r>
              <a:rPr lang="en-US" dirty="0"/>
              <a:t>escribes key steps schools can take to meet federal requirements for drinking water during the meal periods, as well as to make drinking water available and accessible across the school campus.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This tool kit can be used by school health councils, nutrition services providers, principals, teachers, parents, and other school staff who are interested in increasing access to drinking water. In addition, other stakeholders may choose to use the tool kit, such as public health partners, community members, and university staff, to support the implementation and evaluation of these efforts.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tool kit includes a needs assessment checklist, and action plan template, examples of water promotion campaigns, and guidance on evaluating this work.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remaining slides will walk through the tool</a:t>
            </a:r>
            <a:r>
              <a:rPr lang="en-US" sz="1200" kern="1200" baseline="0" dirty="0">
                <a:solidFill>
                  <a:schemeClr val="tx1"/>
                </a:solidFill>
                <a:effectLst/>
                <a:latin typeface="+mn-lt"/>
                <a:ea typeface="+mn-ea"/>
                <a:cs typeface="+mn-cs"/>
              </a:rPr>
              <a:t> kit in more detail and highlight the various templates that are included and how to use them.</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8</a:t>
            </a:fld>
            <a:endParaRPr lang="en-US"/>
          </a:p>
        </p:txBody>
      </p:sp>
    </p:spTree>
    <p:extLst>
      <p:ext uri="{BB962C8B-B14F-4D97-AF65-F5344CB8AC3E}">
        <p14:creationId xmlns:p14="http://schemas.microsoft.com/office/powerpoint/2010/main" val="1690764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dirty="0"/>
              <a:t>This diagram describes</a:t>
            </a:r>
            <a:r>
              <a:rPr lang="en-US" baseline="0" dirty="0"/>
              <a:t> the process outlined in the tool kit to help schools address to address drinking water. </a:t>
            </a:r>
          </a:p>
          <a:p>
            <a:r>
              <a:rPr lang="en-US" baseline="0" dirty="0"/>
              <a:t>A great first step is to conduct a needs assessment of the water environment in the school. </a:t>
            </a:r>
          </a:p>
          <a:p>
            <a:r>
              <a:rPr lang="en-US" baseline="0" dirty="0"/>
              <a:t>This will help to identify current strengths and areas for opportunity. </a:t>
            </a:r>
          </a:p>
          <a:p>
            <a:r>
              <a:rPr lang="en-US" baseline="0" dirty="0"/>
              <a:t>This step can help to inform the development of a water access plan and guide activities to improve the water access environment.</a:t>
            </a:r>
            <a:endParaRPr lang="en-US" dirty="0"/>
          </a:p>
          <a:p>
            <a:r>
              <a:rPr lang="en-US" sz="1200" kern="1200" dirty="0">
                <a:solidFill>
                  <a:schemeClr val="tx1"/>
                </a:solidFill>
                <a:effectLst/>
                <a:latin typeface="+mn-lt"/>
                <a:ea typeface="+mn-ea"/>
                <a:cs typeface="+mn-cs"/>
              </a:rPr>
              <a:t>Let’s look at each step a bit closer, beginning with the needs assessment.</a:t>
            </a:r>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9</a:t>
            </a:fld>
            <a:endParaRPr lang="en-US"/>
          </a:p>
        </p:txBody>
      </p:sp>
    </p:spTree>
    <p:extLst>
      <p:ext uri="{BB962C8B-B14F-4D97-AF65-F5344CB8AC3E}">
        <p14:creationId xmlns:p14="http://schemas.microsoft.com/office/powerpoint/2010/main" val="855870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Because every school is different, it is important to spend time thinking through what specific changes to water accessibility are needed, consider the resources available to make the changes, and what training and promotion will help ensure that the changes are successful. </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needs assessment process outlined in the tool kit is very comprehensive and includes the following steps:</a:t>
            </a:r>
          </a:p>
          <a:p>
            <a:pPr marL="228600" indent="-228600">
              <a:buAutoNum type="arabicPeriod"/>
            </a:pPr>
            <a:r>
              <a:rPr lang="en-US" sz="1200" b="0" i="0" u="none" strike="noStrike" kern="1200" baseline="0" dirty="0">
                <a:solidFill>
                  <a:schemeClr val="tx1"/>
                </a:solidFill>
                <a:latin typeface="+mn-lt"/>
                <a:ea typeface="+mn-ea"/>
                <a:cs typeface="+mn-cs"/>
              </a:rPr>
              <a:t>Assessing policies and practices related to water access; </a:t>
            </a:r>
          </a:p>
          <a:p>
            <a:pPr marL="228600" indent="-228600">
              <a:buAutoNum type="arabicPeriod"/>
            </a:pPr>
            <a:r>
              <a:rPr lang="en-US" sz="1200" b="0" i="0" u="none" strike="noStrike" kern="1200" baseline="0" dirty="0">
                <a:solidFill>
                  <a:schemeClr val="tx1"/>
                </a:solidFill>
                <a:latin typeface="+mn-lt"/>
                <a:ea typeface="+mn-ea"/>
                <a:cs typeface="+mn-cs"/>
              </a:rPr>
              <a:t>Reviewing water testing requirements and recommendations; </a:t>
            </a:r>
          </a:p>
          <a:p>
            <a:pPr marL="228600" indent="-228600">
              <a:buAutoNum type="arabicPeriod"/>
            </a:pPr>
            <a:r>
              <a:rPr lang="en-US" sz="1200" b="0" i="0" u="none" strike="noStrike" kern="1200" baseline="0" dirty="0">
                <a:solidFill>
                  <a:schemeClr val="tx1"/>
                </a:solidFill>
                <a:latin typeface="+mn-lt"/>
                <a:ea typeface="+mn-ea"/>
                <a:cs typeface="+mn-cs"/>
              </a:rPr>
              <a:t>Conducting an assessment of the school’s water access points; </a:t>
            </a:r>
          </a:p>
          <a:p>
            <a:pPr marL="228600" indent="-228600">
              <a:buAutoNum type="arabicPeriod"/>
            </a:pPr>
            <a:r>
              <a:rPr lang="en-US" sz="1200" b="0" i="0" u="none" strike="noStrike" kern="1200" baseline="0" dirty="0">
                <a:solidFill>
                  <a:schemeClr val="tx1"/>
                </a:solidFill>
                <a:latin typeface="+mn-lt"/>
                <a:ea typeface="+mn-ea"/>
                <a:cs typeface="+mn-cs"/>
              </a:rPr>
              <a:t>Assessing students’ and other stakeholders’ perceptions about the drinking water; and </a:t>
            </a:r>
          </a:p>
          <a:p>
            <a:pPr marL="228600" indent="-228600">
              <a:buAutoNum type="arabicPeriod"/>
            </a:pPr>
            <a:r>
              <a:rPr lang="en-US" sz="1200" b="0" i="0" u="none" strike="noStrike" kern="1200" baseline="0" dirty="0">
                <a:solidFill>
                  <a:schemeClr val="tx1"/>
                </a:solidFill>
                <a:latin typeface="+mn-lt"/>
                <a:ea typeface="+mn-ea"/>
                <a:cs typeface="+mn-cs"/>
              </a:rPr>
              <a:t>Identifying key personnel to become water access champions. </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tool kit includes a School Drinking Water Needs Assessment Checklist and Planning Guide (Appendix 1) to help schools navigate this process and provides examples of key questions to consider. </a:t>
            </a:r>
            <a:endParaRPr lang="en-US" dirty="0"/>
          </a:p>
        </p:txBody>
      </p:sp>
      <p:sp>
        <p:nvSpPr>
          <p:cNvPr id="4" name="Slide Number Placeholder 3"/>
          <p:cNvSpPr>
            <a:spLocks noGrp="1"/>
          </p:cNvSpPr>
          <p:nvPr>
            <p:ph type="sldNum" sz="quarter" idx="10"/>
          </p:nvPr>
        </p:nvSpPr>
        <p:spPr/>
        <p:txBody>
          <a:bodyPr/>
          <a:lstStyle/>
          <a:p>
            <a:fld id="{D928F4CE-E647-4F4F-B9B8-ECC42D835BFB}" type="slidenum">
              <a:rPr lang="en-US" smtClean="0"/>
              <a:t>10</a:t>
            </a:fld>
            <a:endParaRPr lang="en-US"/>
          </a:p>
        </p:txBody>
      </p:sp>
    </p:spTree>
    <p:extLst>
      <p:ext uri="{BB962C8B-B14F-4D97-AF65-F5344CB8AC3E}">
        <p14:creationId xmlns:p14="http://schemas.microsoft.com/office/powerpoint/2010/main" val="38309551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ounded Rectangle 8"/>
          <p:cNvSpPr/>
          <p:nvPr userDrawn="1"/>
        </p:nvSpPr>
        <p:spPr>
          <a:xfrm>
            <a:off x="-150607" y="499750"/>
            <a:ext cx="8294146" cy="1404351"/>
          </a:xfrm>
          <a:prstGeom prst="roundRect">
            <a:avLst>
              <a:gd name="adj" fmla="val 11305"/>
            </a:avLst>
          </a:prstGeom>
          <a:solidFill>
            <a:srgbClr val="29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userDrawn="1"/>
        </p:nvSpPr>
        <p:spPr>
          <a:xfrm>
            <a:off x="4572000" y="5351553"/>
            <a:ext cx="4883971" cy="1337649"/>
          </a:xfrm>
          <a:prstGeom prst="roundRect">
            <a:avLst>
              <a:gd name="adj" fmla="val 11037"/>
            </a:avLst>
          </a:prstGeom>
          <a:solidFill>
            <a:srgbClr val="29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9144000" y="3891776"/>
            <a:ext cx="434898" cy="2854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430870" y="113328"/>
            <a:ext cx="434898" cy="2854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rotWithShape="1">
          <a:blip r:embed="rId3" cstate="screen">
            <a:extLst>
              <a:ext uri="{28A0092B-C50C-407E-A947-70E740481C1C}">
                <a14:useLocalDpi xmlns:a14="http://schemas.microsoft.com/office/drawing/2010/main"/>
              </a:ext>
            </a:extLst>
          </a:blip>
          <a:srcRect r="-2"/>
          <a:stretch/>
        </p:blipFill>
        <p:spPr>
          <a:xfrm>
            <a:off x="5656747" y="2070470"/>
            <a:ext cx="2470098" cy="3129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4703" y="2070470"/>
            <a:ext cx="2086274" cy="3129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170079" y="2070470"/>
            <a:ext cx="2371263" cy="3127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Subtitle 2"/>
          <p:cNvSpPr>
            <a:spLocks noGrp="1"/>
          </p:cNvSpPr>
          <p:nvPr>
            <p:ph type="subTitle" idx="1"/>
          </p:nvPr>
        </p:nvSpPr>
        <p:spPr>
          <a:xfrm>
            <a:off x="4628756" y="5383827"/>
            <a:ext cx="4393580" cy="1261907"/>
          </a:xfrm>
        </p:spPr>
        <p:txBody>
          <a:bodyPr anchor="ctr" anchorCtr="0"/>
          <a:lstStyle>
            <a:lvl1pPr marL="0" indent="0" algn="l">
              <a:buNone/>
              <a:defRPr sz="2400">
                <a:solidFill>
                  <a:schemeClr val="bg1"/>
                </a:solidFill>
              </a:defRPr>
            </a:lvl1pPr>
            <a:lvl2pPr marL="457222" indent="0" algn="ctr">
              <a:buNone/>
              <a:defRPr sz="2001"/>
            </a:lvl2pPr>
            <a:lvl3pPr marL="914442" indent="0" algn="ctr">
              <a:buNone/>
              <a:defRPr sz="1800"/>
            </a:lvl3pPr>
            <a:lvl4pPr marL="1371664" indent="0" algn="ctr">
              <a:buNone/>
              <a:defRPr sz="1600"/>
            </a:lvl4pPr>
            <a:lvl5pPr marL="1828886" indent="0" algn="ctr">
              <a:buNone/>
              <a:defRPr sz="1600"/>
            </a:lvl5pPr>
            <a:lvl6pPr marL="2286107" indent="0" algn="ctr">
              <a:buNone/>
              <a:defRPr sz="1600"/>
            </a:lvl6pPr>
            <a:lvl7pPr marL="2743328" indent="0" algn="ctr">
              <a:buNone/>
              <a:defRPr sz="1600"/>
            </a:lvl7pPr>
            <a:lvl8pPr marL="3200550" indent="0" algn="ctr">
              <a:buNone/>
              <a:defRPr sz="1600"/>
            </a:lvl8pPr>
            <a:lvl9pPr marL="3657771" indent="0" algn="ctr">
              <a:buNone/>
              <a:defRPr sz="1600"/>
            </a:lvl9pPr>
          </a:lstStyle>
          <a:p>
            <a:r>
              <a:rPr lang="en-US" dirty="0"/>
              <a:t>Click to edit Master subtitle style</a:t>
            </a:r>
          </a:p>
        </p:txBody>
      </p:sp>
      <p:sp>
        <p:nvSpPr>
          <p:cNvPr id="14" name="Title 1"/>
          <p:cNvSpPr>
            <a:spLocks noGrp="1"/>
          </p:cNvSpPr>
          <p:nvPr>
            <p:ph type="ctrTitle"/>
          </p:nvPr>
        </p:nvSpPr>
        <p:spPr>
          <a:xfrm>
            <a:off x="503023" y="532025"/>
            <a:ext cx="7525855" cy="1310320"/>
          </a:xfrm>
        </p:spPr>
        <p:txBody>
          <a:bodyPr anchor="ctr" anchorCtr="0">
            <a:normAutofit/>
          </a:bodyPr>
          <a:lstStyle>
            <a:lvl1pPr algn="l">
              <a:defRPr sz="3601"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33129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2906608" y="5703000"/>
            <a:ext cx="5954465" cy="704410"/>
          </a:xfrm>
          <a:prstGeom prst="rect">
            <a:avLst/>
          </a:prstGeom>
          <a:noFill/>
          <a:ln w="9525">
            <a:noFill/>
            <a:miter lim="800000"/>
            <a:headEnd/>
            <a:tailEnd/>
          </a:ln>
          <a:effectLst/>
        </p:spPr>
      </p:pic>
      <p:sp>
        <p:nvSpPr>
          <p:cNvPr id="5" name="TextBox 4"/>
          <p:cNvSpPr txBox="1"/>
          <p:nvPr userDrawn="1"/>
        </p:nvSpPr>
        <p:spPr>
          <a:xfrm>
            <a:off x="3188970" y="6093462"/>
            <a:ext cx="3478530" cy="246221"/>
          </a:xfrm>
          <a:prstGeom prst="rect">
            <a:avLst/>
          </a:prstGeom>
          <a:noFill/>
        </p:spPr>
        <p:txBody>
          <a:bodyPr wrap="square" rtlCol="0">
            <a:spAutoFit/>
          </a:bodyPr>
          <a:lstStyle/>
          <a:p>
            <a:r>
              <a:rPr lang="en-US" sz="1000" dirty="0"/>
              <a:t>Division of Population Health</a:t>
            </a:r>
          </a:p>
        </p:txBody>
      </p:sp>
    </p:spTree>
    <p:extLst>
      <p:ext uri="{BB962C8B-B14F-4D97-AF65-F5344CB8AC3E}">
        <p14:creationId xmlns:p14="http://schemas.microsoft.com/office/powerpoint/2010/main" val="1687549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7C9531-5951-4078-92E3-4DC117DEE83A}" type="datetimeFigureOut">
              <a:rPr lang="en-US" smtClean="0"/>
              <a:t>2/28/2017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C04837-5D81-4A24-9AF3-83B0CE5BAAB5}" type="slidenum">
              <a:rPr lang="en-US" smtClean="0"/>
              <a:t>‹#›</a:t>
            </a:fld>
            <a:endParaRPr lang="en-US"/>
          </a:p>
        </p:txBody>
      </p:sp>
    </p:spTree>
    <p:extLst>
      <p:ext uri="{BB962C8B-B14F-4D97-AF65-F5344CB8AC3E}">
        <p14:creationId xmlns:p14="http://schemas.microsoft.com/office/powerpoint/2010/main" val="1594717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7C9531-5951-4078-92E3-4DC117DEE83A}" type="datetimeFigureOut">
              <a:rPr lang="en-US" smtClean="0"/>
              <a:t>2/28/2017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C04837-5D81-4A24-9AF3-83B0CE5BAAB5}" type="slidenum">
              <a:rPr lang="en-US" smtClean="0"/>
              <a:t>‹#›</a:t>
            </a:fld>
            <a:endParaRPr lang="en-US"/>
          </a:p>
        </p:txBody>
      </p:sp>
    </p:spTree>
    <p:extLst>
      <p:ext uri="{BB962C8B-B14F-4D97-AF65-F5344CB8AC3E}">
        <p14:creationId xmlns:p14="http://schemas.microsoft.com/office/powerpoint/2010/main" val="2716511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7C9531-5951-4078-92E3-4DC117DEE83A}" type="datetimeFigureOut">
              <a:rPr lang="en-US" smtClean="0"/>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04837-5D81-4A24-9AF3-83B0CE5BAAB5}" type="slidenum">
              <a:rPr lang="en-US" smtClean="0"/>
              <a:t>‹#›</a:t>
            </a:fld>
            <a:endParaRPr lang="en-US"/>
          </a:p>
        </p:txBody>
      </p:sp>
    </p:spTree>
    <p:extLst>
      <p:ext uri="{BB962C8B-B14F-4D97-AF65-F5344CB8AC3E}">
        <p14:creationId xmlns:p14="http://schemas.microsoft.com/office/powerpoint/2010/main" val="3243297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7C9531-5951-4078-92E3-4DC117DEE83A}" type="datetimeFigureOut">
              <a:rPr lang="en-US" smtClean="0"/>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04837-5D81-4A24-9AF3-83B0CE5BAAB5}" type="slidenum">
              <a:rPr lang="en-US" smtClean="0"/>
              <a:t>‹#›</a:t>
            </a:fld>
            <a:endParaRPr lang="en-US"/>
          </a:p>
        </p:txBody>
      </p:sp>
    </p:spTree>
    <p:extLst>
      <p:ext uri="{BB962C8B-B14F-4D97-AF65-F5344CB8AC3E}">
        <p14:creationId xmlns:p14="http://schemas.microsoft.com/office/powerpoint/2010/main" val="990688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A7C9531-5951-4078-92E3-4DC117DEE83A}" type="datetimeFigureOut">
              <a:rPr lang="en-US" smtClean="0"/>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04837-5D81-4A24-9AF3-83B0CE5BAAB5}" type="slidenum">
              <a:rPr lang="en-US" smtClean="0"/>
              <a:t>‹#›</a:t>
            </a:fld>
            <a:endParaRPr lang="en-US"/>
          </a:p>
        </p:txBody>
      </p:sp>
    </p:spTree>
    <p:extLst>
      <p:ext uri="{BB962C8B-B14F-4D97-AF65-F5344CB8AC3E}">
        <p14:creationId xmlns:p14="http://schemas.microsoft.com/office/powerpoint/2010/main" val="1164561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a:t>* Citations, references, and credits – Myriad Pro, 11pt</a:t>
            </a:r>
          </a:p>
        </p:txBody>
      </p:sp>
    </p:spTree>
    <p:extLst>
      <p:ext uri="{BB962C8B-B14F-4D97-AF65-F5344CB8AC3E}">
        <p14:creationId xmlns:p14="http://schemas.microsoft.com/office/powerpoint/2010/main" val="393187159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effectLst/>
              </a:defRPr>
            </a:lvl1pPr>
          </a:lstStyle>
          <a:p>
            <a:r>
              <a:rPr lang="en-US" dirty="0"/>
              <a:t>Section Header</a:t>
            </a:r>
            <a:br>
              <a:rPr lang="en-US" dirty="0"/>
            </a:br>
            <a:r>
              <a:rPr lang="en-US" dirty="0"/>
              <a:t>Myriad Pro, bold, shadow, 36pt </a:t>
            </a:r>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 – Myriad Pro, 20pt</a:t>
            </a:r>
          </a:p>
        </p:txBody>
      </p:sp>
    </p:spTree>
    <p:extLst>
      <p:ext uri="{BB962C8B-B14F-4D97-AF65-F5344CB8AC3E}">
        <p14:creationId xmlns:p14="http://schemas.microsoft.com/office/powerpoint/2010/main" val="326605559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bg>
      <p:bgPr>
        <a:solidFill>
          <a:srgbClr val="00A0B7"/>
        </a:solidFill>
        <a:effectLst/>
      </p:bgPr>
    </p:bg>
    <p:spTree>
      <p:nvGrpSpPr>
        <p:cNvPr id="1" name=""/>
        <p:cNvGrpSpPr/>
        <p:nvPr/>
      </p:nvGrpSpPr>
      <p:grpSpPr>
        <a:xfrm>
          <a:off x="0" y="0"/>
          <a:ext cx="0" cy="0"/>
          <a:chOff x="0" y="0"/>
          <a:chExt cx="0" cy="0"/>
        </a:xfrm>
      </p:grpSpPr>
      <p:sp>
        <p:nvSpPr>
          <p:cNvPr id="8" name="Rounded Rectangle 7"/>
          <p:cNvSpPr/>
          <p:nvPr userDrawn="1"/>
        </p:nvSpPr>
        <p:spPr>
          <a:xfrm>
            <a:off x="-150607" y="499750"/>
            <a:ext cx="8294146" cy="1404351"/>
          </a:xfrm>
          <a:prstGeom prst="roundRect">
            <a:avLst>
              <a:gd name="adj" fmla="val 11305"/>
            </a:avLst>
          </a:prstGeom>
          <a:solidFill>
            <a:srgbClr val="29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r="-2"/>
          <a:stretch/>
        </p:blipFill>
        <p:spPr>
          <a:xfrm>
            <a:off x="5656747" y="2070470"/>
            <a:ext cx="2470098" cy="3129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703" y="2070470"/>
            <a:ext cx="2086274" cy="3129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170079" y="2070470"/>
            <a:ext cx="2371263" cy="3127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itle 1"/>
          <p:cNvSpPr>
            <a:spLocks noGrp="1"/>
          </p:cNvSpPr>
          <p:nvPr>
            <p:ph type="ctrTitle"/>
          </p:nvPr>
        </p:nvSpPr>
        <p:spPr>
          <a:xfrm>
            <a:off x="503023" y="532025"/>
            <a:ext cx="7525855" cy="1310320"/>
          </a:xfrm>
        </p:spPr>
        <p:txBody>
          <a:bodyPr anchor="ctr" anchorCtr="0">
            <a:normAutofit/>
          </a:bodyPr>
          <a:lstStyle>
            <a:lvl1pPr algn="l">
              <a:defRPr sz="3601" b="1">
                <a:solidFill>
                  <a:schemeClr val="bg1"/>
                </a:solidFill>
                <a:latin typeface="+mn-lt"/>
              </a:defRPr>
            </a:lvl1pPr>
          </a:lstStyle>
          <a:p>
            <a:r>
              <a:rPr lang="en-US" dirty="0"/>
              <a:t>Click to edit Master title style</a:t>
            </a:r>
          </a:p>
        </p:txBody>
      </p:sp>
      <p:sp>
        <p:nvSpPr>
          <p:cNvPr id="14" name="Rounded Rectangle 13"/>
          <p:cNvSpPr/>
          <p:nvPr userDrawn="1"/>
        </p:nvSpPr>
        <p:spPr>
          <a:xfrm>
            <a:off x="4724400" y="5503953"/>
            <a:ext cx="4883971" cy="1337649"/>
          </a:xfrm>
          <a:prstGeom prst="roundRect">
            <a:avLst>
              <a:gd name="adj" fmla="val 11037"/>
            </a:avLst>
          </a:prstGeom>
          <a:solidFill>
            <a:srgbClr val="29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9153520" y="4044176"/>
            <a:ext cx="570256" cy="2854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434898" y="243064"/>
            <a:ext cx="434898" cy="2854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1150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A0B7"/>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ounded Rectangle 7"/>
          <p:cNvSpPr/>
          <p:nvPr userDrawn="1"/>
        </p:nvSpPr>
        <p:spPr>
          <a:xfrm>
            <a:off x="-150607" y="499750"/>
            <a:ext cx="8294146" cy="1404351"/>
          </a:xfrm>
          <a:prstGeom prst="roundRect">
            <a:avLst>
              <a:gd name="adj" fmla="val 11305"/>
            </a:avLst>
          </a:prstGeom>
          <a:solidFill>
            <a:srgbClr val="29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r="-2"/>
          <a:stretch/>
        </p:blipFill>
        <p:spPr>
          <a:xfrm>
            <a:off x="5656747" y="2070470"/>
            <a:ext cx="2470098" cy="3129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4703" y="2070470"/>
            <a:ext cx="2086274" cy="3129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170079" y="2070470"/>
            <a:ext cx="2371263" cy="3127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Subtitle 2"/>
          <p:cNvSpPr>
            <a:spLocks noGrp="1"/>
          </p:cNvSpPr>
          <p:nvPr>
            <p:ph type="subTitle" idx="1"/>
          </p:nvPr>
        </p:nvSpPr>
        <p:spPr>
          <a:xfrm>
            <a:off x="4628756" y="5383827"/>
            <a:ext cx="4393580" cy="1261907"/>
          </a:xfrm>
        </p:spPr>
        <p:txBody>
          <a:bodyPr anchor="ctr" anchorCtr="0"/>
          <a:lstStyle>
            <a:lvl1pPr marL="0" indent="0" algn="l">
              <a:buNone/>
              <a:defRPr sz="2400">
                <a:solidFill>
                  <a:schemeClr val="bg1"/>
                </a:solidFill>
              </a:defRPr>
            </a:lvl1pPr>
            <a:lvl2pPr marL="457222" indent="0" algn="ctr">
              <a:buNone/>
              <a:defRPr sz="2001"/>
            </a:lvl2pPr>
            <a:lvl3pPr marL="914442" indent="0" algn="ctr">
              <a:buNone/>
              <a:defRPr sz="1800"/>
            </a:lvl3pPr>
            <a:lvl4pPr marL="1371664" indent="0" algn="ctr">
              <a:buNone/>
              <a:defRPr sz="1600"/>
            </a:lvl4pPr>
            <a:lvl5pPr marL="1828886" indent="0" algn="ctr">
              <a:buNone/>
              <a:defRPr sz="1600"/>
            </a:lvl5pPr>
            <a:lvl6pPr marL="2286107" indent="0" algn="ctr">
              <a:buNone/>
              <a:defRPr sz="1600"/>
            </a:lvl6pPr>
            <a:lvl7pPr marL="2743328" indent="0" algn="ctr">
              <a:buNone/>
              <a:defRPr sz="1600"/>
            </a:lvl7pPr>
            <a:lvl8pPr marL="3200550" indent="0" algn="ctr">
              <a:buNone/>
              <a:defRPr sz="1600"/>
            </a:lvl8pPr>
            <a:lvl9pPr marL="3657771" indent="0" algn="ctr">
              <a:buNone/>
              <a:defRPr sz="1600"/>
            </a:lvl9pPr>
          </a:lstStyle>
          <a:p>
            <a:r>
              <a:rPr lang="en-US" dirty="0"/>
              <a:t>Click to edit Master subtitle style</a:t>
            </a:r>
          </a:p>
        </p:txBody>
      </p:sp>
      <p:sp>
        <p:nvSpPr>
          <p:cNvPr id="13" name="Title 1"/>
          <p:cNvSpPr>
            <a:spLocks noGrp="1"/>
          </p:cNvSpPr>
          <p:nvPr>
            <p:ph type="ctrTitle"/>
          </p:nvPr>
        </p:nvSpPr>
        <p:spPr>
          <a:xfrm>
            <a:off x="503023" y="532025"/>
            <a:ext cx="7525855" cy="1310320"/>
          </a:xfrm>
        </p:spPr>
        <p:txBody>
          <a:bodyPr anchor="ctr" anchorCtr="0">
            <a:normAutofit/>
          </a:bodyPr>
          <a:lstStyle>
            <a:lvl1pPr algn="l">
              <a:defRPr sz="3601" b="1">
                <a:solidFill>
                  <a:schemeClr val="bg1"/>
                </a:solidFill>
                <a:latin typeface="+mn-lt"/>
              </a:defRPr>
            </a:lvl1pPr>
          </a:lstStyle>
          <a:p>
            <a:r>
              <a:rPr lang="en-US" dirty="0"/>
              <a:t>Click to edit Master title style</a:t>
            </a:r>
          </a:p>
        </p:txBody>
      </p:sp>
      <p:sp>
        <p:nvSpPr>
          <p:cNvPr id="14" name="Rounded Rectangle 13"/>
          <p:cNvSpPr/>
          <p:nvPr userDrawn="1"/>
        </p:nvSpPr>
        <p:spPr>
          <a:xfrm>
            <a:off x="4724400" y="5503953"/>
            <a:ext cx="4883971" cy="1337649"/>
          </a:xfrm>
          <a:prstGeom prst="roundRect">
            <a:avLst>
              <a:gd name="adj" fmla="val 11037"/>
            </a:avLst>
          </a:prstGeom>
          <a:solidFill>
            <a:srgbClr val="29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9153520" y="4044176"/>
            <a:ext cx="570256" cy="2854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title 2"/>
          <p:cNvSpPr txBox="1">
            <a:spLocks/>
          </p:cNvSpPr>
          <p:nvPr userDrawn="1"/>
        </p:nvSpPr>
        <p:spPr>
          <a:xfrm>
            <a:off x="4781156" y="5536227"/>
            <a:ext cx="4393580" cy="1261907"/>
          </a:xfrm>
          <a:prstGeom prst="rect">
            <a:avLst/>
          </a:prstGeom>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22" indent="0" algn="ctr" defTabSz="914400" rtl="0" eaLnBrk="1" latinLnBrk="0" hangingPunct="1">
              <a:lnSpc>
                <a:spcPct val="90000"/>
              </a:lnSpc>
              <a:spcBef>
                <a:spcPts val="500"/>
              </a:spcBef>
              <a:buFont typeface="Arial" panose="020B0604020202020204" pitchFamily="34" charset="0"/>
              <a:buNone/>
              <a:defRPr sz="2001" kern="1200">
                <a:solidFill>
                  <a:schemeClr val="tx1"/>
                </a:solidFill>
                <a:latin typeface="+mn-lt"/>
                <a:ea typeface="+mn-ea"/>
                <a:cs typeface="+mn-cs"/>
              </a:defRPr>
            </a:lvl2pPr>
            <a:lvl3pPr marL="914442"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64"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86"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107"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28"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5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7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Click to edit Master subtitle style</a:t>
            </a:r>
            <a:endParaRPr lang="en-US" dirty="0"/>
          </a:p>
        </p:txBody>
      </p:sp>
      <p:sp>
        <p:nvSpPr>
          <p:cNvPr id="17" name="Rectangle 16"/>
          <p:cNvSpPr/>
          <p:nvPr userDrawn="1"/>
        </p:nvSpPr>
        <p:spPr>
          <a:xfrm>
            <a:off x="-434898" y="243064"/>
            <a:ext cx="434898" cy="2854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85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A7C9531-5951-4078-92E3-4DC117DEE83A}" type="datetimeFigureOut">
              <a:rPr lang="en-US" smtClean="0"/>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04837-5D81-4A24-9AF3-83B0CE5BAAB5}" type="slidenum">
              <a:rPr lang="en-US" smtClean="0"/>
              <a:t>‹#›</a:t>
            </a:fld>
            <a:endParaRPr lang="en-US"/>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Title 1"/>
          <p:cNvSpPr>
            <a:spLocks noGrp="1"/>
          </p:cNvSpPr>
          <p:nvPr>
            <p:ph type="ctrTitle"/>
          </p:nvPr>
        </p:nvSpPr>
        <p:spPr>
          <a:xfrm>
            <a:off x="621361" y="488993"/>
            <a:ext cx="7893989" cy="1092380"/>
          </a:xfrm>
        </p:spPr>
        <p:txBody>
          <a:bodyPr anchor="ctr" anchorCtr="0">
            <a:normAutofit/>
          </a:bodyPr>
          <a:lstStyle>
            <a:lvl1pPr algn="l">
              <a:defRPr sz="3200" b="1">
                <a:solidFill>
                  <a:schemeClr val="bg1"/>
                </a:solidFill>
                <a:latin typeface="+mn-lt"/>
              </a:defRPr>
            </a:lvl1pPr>
          </a:lstStyle>
          <a:p>
            <a:r>
              <a:rPr lang="en-US" dirty="0"/>
              <a:t>Click to edit Master title style</a:t>
            </a:r>
          </a:p>
        </p:txBody>
      </p:sp>
      <p:sp>
        <p:nvSpPr>
          <p:cNvPr id="3" name="Content Placeholder 2"/>
          <p:cNvSpPr>
            <a:spLocks noGrp="1"/>
          </p:cNvSpPr>
          <p:nvPr>
            <p:ph idx="1"/>
          </p:nvPr>
        </p:nvSpPr>
        <p:spPr>
          <a:xfrm>
            <a:off x="628650" y="1678194"/>
            <a:ext cx="7886700" cy="4627860"/>
          </a:xfrm>
        </p:spPr>
        <p:txBody>
          <a:bodyPr/>
          <a:lstStyle>
            <a:lvl1pPr>
              <a:buClr>
                <a:srgbClr val="29478C"/>
              </a:buClr>
              <a:defRPr/>
            </a:lvl1pPr>
            <a:lvl2pPr>
              <a:buClr>
                <a:srgbClr val="29478C"/>
              </a:buClr>
              <a:defRPr/>
            </a:lvl2pPr>
            <a:lvl3pPr>
              <a:buClr>
                <a:srgbClr val="29478C"/>
              </a:buClr>
              <a:defRPr/>
            </a:lvl3pPr>
            <a:lvl4pPr>
              <a:buClr>
                <a:srgbClr val="29478C"/>
              </a:buClr>
              <a:defRPr/>
            </a:lvl4pPr>
            <a:lvl5pPr>
              <a:buClr>
                <a:srgbClr val="29478C"/>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9692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628650" y="1775010"/>
            <a:ext cx="7886700" cy="4488011"/>
          </a:xfrm>
        </p:spPr>
        <p:txBody>
          <a:bodyPr/>
          <a:lstStyle>
            <a:lvl1pPr>
              <a:buClr>
                <a:srgbClr val="29478C"/>
              </a:buClr>
              <a:defRPr/>
            </a:lvl1pPr>
            <a:lvl2pPr>
              <a:buClr>
                <a:srgbClr val="29478C"/>
              </a:buClr>
              <a:defRPr/>
            </a:lvl2pPr>
            <a:lvl3pPr>
              <a:buClr>
                <a:srgbClr val="29478C"/>
              </a:buClr>
              <a:defRPr/>
            </a:lvl3pPr>
            <a:lvl4pPr>
              <a:buClr>
                <a:srgbClr val="29478C"/>
              </a:buClr>
              <a:defRPr/>
            </a:lvl4pPr>
            <a:lvl5pPr>
              <a:buClr>
                <a:srgbClr val="29478C"/>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A7C9531-5951-4078-92E3-4DC117DEE83A}" type="datetimeFigureOut">
              <a:rPr lang="en-US" smtClean="0"/>
              <a:t>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04837-5D81-4A24-9AF3-83B0CE5BAAB5}" type="slidenum">
              <a:rPr lang="en-US" smtClean="0"/>
              <a:t>‹#›</a:t>
            </a:fld>
            <a:endParaRPr lang="en-US"/>
          </a:p>
        </p:txBody>
      </p:sp>
      <p:sp>
        <p:nvSpPr>
          <p:cNvPr id="14" name="Title 1"/>
          <p:cNvSpPr>
            <a:spLocks noGrp="1"/>
          </p:cNvSpPr>
          <p:nvPr>
            <p:ph type="ctrTitle"/>
          </p:nvPr>
        </p:nvSpPr>
        <p:spPr>
          <a:xfrm>
            <a:off x="621361" y="488993"/>
            <a:ext cx="7893989" cy="1092380"/>
          </a:xfrm>
        </p:spPr>
        <p:txBody>
          <a:bodyPr anchor="ctr" anchorCtr="0">
            <a:normAutofit/>
          </a:bodyPr>
          <a:lstStyle>
            <a:lvl1pPr algn="l">
              <a:defRPr sz="32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3488855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sz="half" idx="1"/>
          </p:nvPr>
        </p:nvSpPr>
        <p:spPr>
          <a:xfrm>
            <a:off x="628650" y="1825625"/>
            <a:ext cx="3886200" cy="4351338"/>
          </a:xfrm>
        </p:spPr>
        <p:txBody>
          <a:bodyPr/>
          <a:lstStyle>
            <a:lvl1pPr>
              <a:buClr>
                <a:srgbClr val="29478C"/>
              </a:buClr>
              <a:defRPr/>
            </a:lvl1pPr>
            <a:lvl2pPr>
              <a:buClr>
                <a:srgbClr val="29478C"/>
              </a:buClr>
              <a:defRPr/>
            </a:lvl2pPr>
            <a:lvl3pPr>
              <a:buClr>
                <a:srgbClr val="29478C"/>
              </a:buClr>
              <a:defRPr/>
            </a:lvl3pPr>
            <a:lvl4pPr>
              <a:buClr>
                <a:srgbClr val="29478C"/>
              </a:buClr>
              <a:defRPr/>
            </a:lvl4pPr>
            <a:lvl5pPr>
              <a:buClr>
                <a:srgbClr val="29478C"/>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buClr>
                <a:srgbClr val="29478C"/>
              </a:buClr>
              <a:defRPr/>
            </a:lvl1pPr>
            <a:lvl2pPr>
              <a:buClr>
                <a:srgbClr val="29478C"/>
              </a:buClr>
              <a:defRPr/>
            </a:lvl2pPr>
            <a:lvl3pPr>
              <a:buClr>
                <a:srgbClr val="29478C"/>
              </a:buClr>
              <a:defRPr/>
            </a:lvl3pPr>
            <a:lvl4pPr>
              <a:buClr>
                <a:srgbClr val="29478C"/>
              </a:buClr>
              <a:defRPr/>
            </a:lvl4pPr>
            <a:lvl5pPr>
              <a:buClr>
                <a:srgbClr val="29478C"/>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A7C9531-5951-4078-92E3-4DC117DEE83A}" type="datetimeFigureOut">
              <a:rPr lang="en-US" smtClean="0"/>
              <a:t>2/28/2017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C04837-5D81-4A24-9AF3-83B0CE5BAAB5}" type="slidenum">
              <a:rPr lang="en-US" smtClean="0"/>
              <a:t>‹#›</a:t>
            </a:fld>
            <a:endParaRPr lang="en-US"/>
          </a:p>
        </p:txBody>
      </p:sp>
      <p:sp>
        <p:nvSpPr>
          <p:cNvPr id="9" name="Title 1"/>
          <p:cNvSpPr>
            <a:spLocks noGrp="1"/>
          </p:cNvSpPr>
          <p:nvPr>
            <p:ph type="ctrTitle"/>
          </p:nvPr>
        </p:nvSpPr>
        <p:spPr>
          <a:xfrm>
            <a:off x="621361" y="499751"/>
            <a:ext cx="7893989" cy="1092380"/>
          </a:xfrm>
        </p:spPr>
        <p:txBody>
          <a:bodyPr anchor="ctr" anchorCtr="0">
            <a:normAutofit/>
          </a:bodyPr>
          <a:lstStyle>
            <a:lvl1pPr algn="l">
              <a:defRPr sz="32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1689253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7C9531-5951-4078-92E3-4DC117DEE83A}" type="datetimeFigureOut">
              <a:rPr lang="en-US" smtClean="0"/>
              <a:t>2/28/2017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C04837-5D81-4A24-9AF3-83B0CE5BAAB5}" type="slidenum">
              <a:rPr lang="en-US" smtClean="0"/>
              <a:t>‹#›</a:t>
            </a:fld>
            <a:endParaRPr lang="en-US"/>
          </a:p>
        </p:txBody>
      </p:sp>
      <p:sp>
        <p:nvSpPr>
          <p:cNvPr id="9" name="Title 1"/>
          <p:cNvSpPr>
            <a:spLocks noGrp="1"/>
          </p:cNvSpPr>
          <p:nvPr>
            <p:ph type="ctrTitle"/>
          </p:nvPr>
        </p:nvSpPr>
        <p:spPr>
          <a:xfrm>
            <a:off x="621361" y="488993"/>
            <a:ext cx="7893989" cy="1092380"/>
          </a:xfrm>
        </p:spPr>
        <p:txBody>
          <a:bodyPr anchor="ctr" anchorCtr="0">
            <a:normAutofit/>
          </a:bodyPr>
          <a:lstStyle>
            <a:lvl1pPr algn="l">
              <a:defRPr sz="32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1719223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7C9531-5951-4078-92E3-4DC117DEE83A}" type="datetimeFigureOut">
              <a:rPr lang="en-US" smtClean="0"/>
              <a:t>2/28/2017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C04837-5D81-4A24-9AF3-83B0CE5BAAB5}" type="slidenum">
              <a:rPr lang="en-US" smtClean="0"/>
              <a:t>‹#›</a:t>
            </a:fld>
            <a:endParaRPr lang="en-US"/>
          </a:p>
        </p:txBody>
      </p:sp>
      <p:sp>
        <p:nvSpPr>
          <p:cNvPr id="11" name="Title 1"/>
          <p:cNvSpPr>
            <a:spLocks noGrp="1"/>
          </p:cNvSpPr>
          <p:nvPr>
            <p:ph type="ctrTitle"/>
          </p:nvPr>
        </p:nvSpPr>
        <p:spPr>
          <a:xfrm>
            <a:off x="621361" y="488993"/>
            <a:ext cx="7893989" cy="1092380"/>
          </a:xfrm>
        </p:spPr>
        <p:txBody>
          <a:bodyPr anchor="ctr" anchorCtr="0">
            <a:normAutofit/>
          </a:bodyPr>
          <a:lstStyle>
            <a:lvl1pPr algn="l">
              <a:defRPr sz="32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1927627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0A7C9531-5951-4078-92E3-4DC117DEE83A}" type="datetimeFigureOut">
              <a:rPr lang="en-US" smtClean="0"/>
              <a:t>2/28/2017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C04837-5D81-4A24-9AF3-83B0CE5BAAB5}" type="slidenum">
              <a:rPr lang="en-US" smtClean="0"/>
              <a:t>‹#›</a:t>
            </a:fld>
            <a:endParaRPr lang="en-US"/>
          </a:p>
        </p:txBody>
      </p:sp>
    </p:spTree>
    <p:extLst>
      <p:ext uri="{BB962C8B-B14F-4D97-AF65-F5344CB8AC3E}">
        <p14:creationId xmlns:p14="http://schemas.microsoft.com/office/powerpoint/2010/main" val="4236033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0A7C9531-5951-4078-92E3-4DC117DEE83A}" type="datetimeFigureOut">
              <a:rPr lang="en-US" smtClean="0"/>
              <a:t>2/28/2017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C04837-5D81-4A24-9AF3-83B0CE5BAAB5}" type="slidenum">
              <a:rPr lang="en-US" smtClean="0"/>
              <a:t>‹#›</a:t>
            </a:fld>
            <a:endParaRPr lang="en-US"/>
          </a:p>
        </p:txBody>
      </p:sp>
      <p:sp>
        <p:nvSpPr>
          <p:cNvPr id="5" name="Title 4"/>
          <p:cNvSpPr>
            <a:spLocks noGrp="1"/>
          </p:cNvSpPr>
          <p:nvPr>
            <p:ph type="title"/>
          </p:nvPr>
        </p:nvSpPr>
        <p:spPr>
          <a:xfrm>
            <a:off x="0" y="365126"/>
            <a:ext cx="91440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87848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7C9531-5951-4078-92E3-4DC117DEE83A}" type="datetimeFigureOut">
              <a:rPr lang="en-US" smtClean="0"/>
              <a:t>2/28/2017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C04837-5D81-4A24-9AF3-83B0CE5BAAB5}" type="slidenum">
              <a:rPr lang="en-US" smtClean="0"/>
              <a:t>‹#›</a:t>
            </a:fld>
            <a:endParaRPr lang="en-US"/>
          </a:p>
        </p:txBody>
      </p:sp>
    </p:spTree>
    <p:extLst>
      <p:ext uri="{BB962C8B-B14F-4D97-AF65-F5344CB8AC3E}">
        <p14:creationId xmlns:p14="http://schemas.microsoft.com/office/powerpoint/2010/main" val="358898362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62" r:id="rId3"/>
    <p:sldLayoutId id="2147483673" r:id="rId4"/>
    <p:sldLayoutId id="2147483664" r:id="rId5"/>
    <p:sldLayoutId id="2147483674" r:id="rId6"/>
    <p:sldLayoutId id="2147483665" r:id="rId7"/>
    <p:sldLayoutId id="2147483667" r:id="rId8"/>
    <p:sldLayoutId id="2147483680" r:id="rId9"/>
    <p:sldLayoutId id="2147483675" r:id="rId10"/>
    <p:sldLayoutId id="2147483668" r:id="rId11"/>
    <p:sldLayoutId id="2147483669" r:id="rId12"/>
    <p:sldLayoutId id="2147483670" r:id="rId13"/>
    <p:sldLayoutId id="2147483671" r:id="rId14"/>
    <p:sldLayoutId id="2147483672" r:id="rId15"/>
    <p:sldLayoutId id="2147483677" r:id="rId16"/>
    <p:sldLayoutId id="2147483678" r:id="rId17"/>
    <p:sldLayoutId id="214748367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www.epa.gov/schools-air-water-quality/schools-water-quality"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www.louisvillepuretap.com/" TargetMode="External"/><Relationship Id="rId3" Type="http://schemas.openxmlformats.org/officeDocument/2006/relationships/image" Target="../media/image27.png"/><Relationship Id="rId7" Type="http://schemas.openxmlformats.org/officeDocument/2006/relationships/image" Target="../media/image29.emf"/><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hyperlink" Target="http://www.youarewhatyoudrink.org/" TargetMode="External"/><Relationship Id="rId5" Type="http://schemas.openxmlformats.org/officeDocument/2006/relationships/image" Target="../media/image28.png"/><Relationship Id="rId10" Type="http://schemas.openxmlformats.org/officeDocument/2006/relationships/hyperlink" Target="http://www.cdph.ca.gov/programs/wicworks/Pages/WICRethinkYourDrink.aspx" TargetMode="External"/><Relationship Id="rId4" Type="http://schemas.openxmlformats.org/officeDocument/2006/relationships/hyperlink" Target="http://www.potterloveswater.com/" TargetMode="External"/><Relationship Id="rId9" Type="http://schemas.openxmlformats.org/officeDocument/2006/relationships/image" Target="../media/image30.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www.cdc.gov/healthyschools/parentengagement/pdf/healthy-students_badge_7.pdf"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38.emf"/><Relationship Id="rId4" Type="http://schemas.openxmlformats.org/officeDocument/2006/relationships/image" Target="../media/image37.emf"/></Relationships>
</file>

<file path=ppt/slides/_rels/slide44.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hyperlink" Target="http://www.louisvillepuretap.com/"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hyperlink" Target="https://www.cdc.gov/healthyschools/npao/pdf/water_access_in_schools_508.pdf"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mailto:cdcinfo@cdc.gov" TargetMode="External"/><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hyperlink" Target="http://www.cdc.gov/bam" TargetMode="External"/><Relationship Id="rId4" Type="http://schemas.openxmlformats.org/officeDocument/2006/relationships/hyperlink" Target="http://www.cdc.gov/healthyschool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gpo.gov/fdsys/pkg/FR-2016-07-29/pdf/2016-17227.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hyperlink" Target="https://www.cdc.gov/healthyschools/npao/pdf/water_access_in_schools_508.pdf"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Increasing Access to Drinking Water in Schools Tool Kit</a:t>
            </a:r>
          </a:p>
        </p:txBody>
      </p:sp>
      <p:sp>
        <p:nvSpPr>
          <p:cNvPr id="4" name="Subtitle 2"/>
          <p:cNvSpPr>
            <a:spLocks noGrp="1"/>
          </p:cNvSpPr>
          <p:nvPr>
            <p:ph type="subTitle" idx="4294967295"/>
          </p:nvPr>
        </p:nvSpPr>
        <p:spPr>
          <a:xfrm>
            <a:off x="4750420" y="5484188"/>
            <a:ext cx="4393580" cy="1261907"/>
          </a:xfrm>
        </p:spPr>
        <p:txBody>
          <a:bodyPr anchor="ctr" anchorCtr="0"/>
          <a:lstStyle>
            <a:lvl1pPr marL="0" indent="0" algn="l">
              <a:buNone/>
              <a:defRPr sz="2400">
                <a:solidFill>
                  <a:schemeClr val="bg1"/>
                </a:solidFill>
              </a:defRPr>
            </a:lvl1pPr>
            <a:lvl2pPr marL="457222" indent="0" algn="ctr">
              <a:buNone/>
              <a:defRPr sz="2001"/>
            </a:lvl2pPr>
            <a:lvl3pPr marL="914442" indent="0" algn="ctr">
              <a:buNone/>
              <a:defRPr sz="1800"/>
            </a:lvl3pPr>
            <a:lvl4pPr marL="1371664" indent="0" algn="ctr">
              <a:buNone/>
              <a:defRPr sz="1600"/>
            </a:lvl4pPr>
            <a:lvl5pPr marL="1828886" indent="0" algn="ctr">
              <a:buNone/>
              <a:defRPr sz="1600"/>
            </a:lvl5pPr>
            <a:lvl6pPr marL="2286107" indent="0" algn="ctr">
              <a:buNone/>
              <a:defRPr sz="1600"/>
            </a:lvl6pPr>
            <a:lvl7pPr marL="2743328" indent="0" algn="ctr">
              <a:buNone/>
              <a:defRPr sz="1600"/>
            </a:lvl7pPr>
            <a:lvl8pPr marL="3200550" indent="0" algn="ctr">
              <a:buNone/>
              <a:defRPr sz="1600"/>
            </a:lvl8pPr>
            <a:lvl9pPr marL="3657771" indent="0" algn="ctr">
              <a:buNone/>
              <a:defRPr sz="1600"/>
            </a:lvl9pPr>
          </a:lstStyle>
          <a:p>
            <a:r>
              <a:rPr lang="en-US" dirty="0"/>
              <a:t>Step by step guidance on using the tool kit</a:t>
            </a:r>
          </a:p>
        </p:txBody>
      </p:sp>
    </p:spTree>
    <p:extLst>
      <p:ext uri="{BB962C8B-B14F-4D97-AF65-F5344CB8AC3E}">
        <p14:creationId xmlns:p14="http://schemas.microsoft.com/office/powerpoint/2010/main" val="29672898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Conduct a Needs Assessment</a:t>
            </a:r>
          </a:p>
        </p:txBody>
      </p:sp>
      <p:graphicFrame>
        <p:nvGraphicFramePr>
          <p:cNvPr id="5" name="Content Placeholder 3" descr="Steps to take to conduct a needs assessment include: Assessing policies and practices related to water access; &#10;Reviewing water testing requirements and recommendations; &#10;Conducting an assessment of the school’s water access points; &#10;Assessing students’ and other stakeholders’ perceptions about the drinking water; and &#10;Identifying key personnel to become water access champions. "/>
          <p:cNvGraphicFramePr>
            <a:graphicFrameLocks/>
          </p:cNvGraphicFramePr>
          <p:nvPr>
            <p:extLst>
              <p:ext uri="{D42A27DB-BD31-4B8C-83A1-F6EECF244321}">
                <p14:modId xmlns:p14="http://schemas.microsoft.com/office/powerpoint/2010/main" val="1101951574"/>
              </p:ext>
            </p:extLst>
          </p:nvPr>
        </p:nvGraphicFramePr>
        <p:xfrm>
          <a:off x="621361" y="1830847"/>
          <a:ext cx="7886700" cy="4627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3654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Step 1: Assess state, district, and school policies and practices related to water access</a:t>
            </a:r>
          </a:p>
        </p:txBody>
      </p:sp>
      <p:sp>
        <p:nvSpPr>
          <p:cNvPr id="4" name="Content Placeholder 2"/>
          <p:cNvSpPr>
            <a:spLocks noGrp="1"/>
          </p:cNvSpPr>
          <p:nvPr>
            <p:ph idx="1"/>
          </p:nvPr>
        </p:nvSpPr>
        <p:spPr>
          <a:xfrm>
            <a:off x="628650" y="1678194"/>
            <a:ext cx="6884854" cy="4627860"/>
          </a:xfrm>
        </p:spPr>
        <p:txBody>
          <a:bodyPr/>
          <a:lstStyle/>
          <a:p>
            <a:pPr>
              <a:buFont typeface="Wingdings" panose="05000000000000000000" pitchFamily="2" charset="2"/>
              <a:buChar char="ü"/>
            </a:pPr>
            <a:r>
              <a:rPr lang="en-US" dirty="0"/>
              <a:t>Food Service Areas</a:t>
            </a:r>
          </a:p>
          <a:p>
            <a:pPr lvl="1">
              <a:buFont typeface="Arial" panose="020B0604020202020204" pitchFamily="34" charset="0"/>
              <a:buChar char="•"/>
            </a:pPr>
            <a:r>
              <a:rPr lang="en-US" dirty="0"/>
              <a:t>Meet or exceed USDA requirements</a:t>
            </a:r>
          </a:p>
          <a:p>
            <a:pPr lvl="1">
              <a:buFont typeface="Arial" panose="020B0604020202020204" pitchFamily="34" charset="0"/>
              <a:buChar char="•"/>
            </a:pPr>
            <a:r>
              <a:rPr lang="en-US" dirty="0"/>
              <a:t>Sanitary code specific to food service areas. </a:t>
            </a:r>
            <a:endParaRPr lang="en-US" b="0" dirty="0"/>
          </a:p>
          <a:p>
            <a:pPr lvl="1">
              <a:buFont typeface="Arial" panose="020B0604020202020204" pitchFamily="34" charset="0"/>
              <a:buChar char="•"/>
            </a:pPr>
            <a:endParaRPr lang="en-US" dirty="0"/>
          </a:p>
          <a:p>
            <a:pPr>
              <a:buFont typeface="Wingdings" panose="05000000000000000000" pitchFamily="2" charset="2"/>
              <a:buChar char="ü"/>
            </a:pPr>
            <a:r>
              <a:rPr lang="en-US" dirty="0"/>
              <a:t>Campus-Wide</a:t>
            </a:r>
          </a:p>
          <a:p>
            <a:pPr lvl="1">
              <a:buFont typeface="Arial" panose="020B0604020202020204" pitchFamily="34" charset="0"/>
              <a:buChar char="•"/>
            </a:pPr>
            <a:r>
              <a:rPr lang="en-US" dirty="0"/>
              <a:t>State or local plumbing codes with a fountain to student ratio</a:t>
            </a:r>
          </a:p>
          <a:p>
            <a:pPr lvl="1">
              <a:buFont typeface="Arial" panose="020B0604020202020204" pitchFamily="34" charset="0"/>
              <a:buChar char="•"/>
            </a:pPr>
            <a:r>
              <a:rPr lang="en-US" dirty="0"/>
              <a:t>Standard operating procedures (SOPs) for water delivery devices</a:t>
            </a:r>
          </a:p>
          <a:p>
            <a:pPr lvl="1">
              <a:buFont typeface="Arial" panose="020B0604020202020204" pitchFamily="34" charset="0"/>
              <a:buChar char="•"/>
            </a:pPr>
            <a:r>
              <a:rPr lang="en-US" dirty="0"/>
              <a:t>State or local laws or regulations on community water fluoridation.</a:t>
            </a:r>
          </a:p>
          <a:p>
            <a:pPr marL="0" indent="0">
              <a:buNone/>
            </a:pPr>
            <a:endParaRPr lang="en-US" dirty="0"/>
          </a:p>
          <a:p>
            <a:endParaRPr lang="en-US" dirty="0"/>
          </a:p>
        </p:txBody>
      </p:sp>
      <p:pic>
        <p:nvPicPr>
          <p:cNvPr id="5" name="Picture 2" descr="illustration of a clipbo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0" y="4663808"/>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298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Image of a table that shows the first section of the School Drinking Water Needs Assessment Checklist in the tool kit which addresses policies and practices related to water access. For example, the questions related to the food serviced areas ask:&#10;Does the school provide students with access to drinking water during the meal periods, as required by USDA?  &#10;Is there a state requirement that students have access to drinking water during meals and snacks?  &#10;Is there a district policy requiring water to be provided during meals and snacks (e.g., Local School Wellness Policy)?  &#10;Does the district or school have Standard Operating Procedures (SOPs) for placement, filling, and cleaning of bulk bottled water dispensers in the cafeteria?  "/>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3225" y="461231"/>
            <a:ext cx="7137550" cy="5939569"/>
          </a:xfrm>
          <a:prstGeom prst="rect">
            <a:avLst/>
          </a:prstGeom>
          <a:ln>
            <a:solidFill>
              <a:schemeClr val="bg2">
                <a:lumMod val="50000"/>
              </a:schemeClr>
            </a:solidFill>
          </a:ln>
        </p:spPr>
      </p:pic>
      <p:sp>
        <p:nvSpPr>
          <p:cNvPr id="5" name="Title 4"/>
          <p:cNvSpPr>
            <a:spLocks noGrp="1"/>
          </p:cNvSpPr>
          <p:nvPr>
            <p:ph type="title"/>
          </p:nvPr>
        </p:nvSpPr>
        <p:spPr>
          <a:xfrm>
            <a:off x="0" y="0"/>
            <a:ext cx="9144000" cy="232282"/>
          </a:xfrm>
        </p:spPr>
        <p:txBody>
          <a:bodyPr>
            <a:normAutofit fontScale="90000"/>
          </a:bodyPr>
          <a:lstStyle/>
          <a:p>
            <a:r>
              <a:rPr lang="en-US" sz="1200" dirty="0">
                <a:solidFill>
                  <a:schemeClr val="bg1"/>
                </a:solidFill>
              </a:rPr>
              <a:t>School Drinking Water Needs Assessment Checklist</a:t>
            </a:r>
          </a:p>
        </p:txBody>
      </p:sp>
    </p:spTree>
    <p:extLst>
      <p:ext uri="{BB962C8B-B14F-4D97-AF65-F5344CB8AC3E}">
        <p14:creationId xmlns:p14="http://schemas.microsoft.com/office/powerpoint/2010/main" val="1128829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Step 2: Review federal, state, and local water testing requirements and recommendations</a:t>
            </a:r>
          </a:p>
        </p:txBody>
      </p:sp>
      <p:sp>
        <p:nvSpPr>
          <p:cNvPr id="5" name="Content Placeholder 2"/>
          <p:cNvSpPr>
            <a:spLocks noGrp="1"/>
          </p:cNvSpPr>
          <p:nvPr>
            <p:ph idx="1"/>
          </p:nvPr>
        </p:nvSpPr>
        <p:spPr/>
        <p:txBody>
          <a:bodyPr/>
          <a:lstStyle/>
          <a:p>
            <a:pPr>
              <a:buFont typeface="Wingdings" panose="05000000000000000000" pitchFamily="2" charset="2"/>
              <a:buChar char="ü"/>
            </a:pPr>
            <a:r>
              <a:rPr lang="en-US" dirty="0"/>
              <a:t>Testing requirements depend on water source</a:t>
            </a:r>
          </a:p>
          <a:p>
            <a:pPr lvl="1">
              <a:buFont typeface="Arial" panose="020B0604020202020204" pitchFamily="34" charset="0"/>
              <a:buChar char="•"/>
            </a:pPr>
            <a:r>
              <a:rPr lang="en-US" dirty="0"/>
              <a:t>local public water supplier (e.g., municipal water system)</a:t>
            </a:r>
          </a:p>
          <a:p>
            <a:pPr lvl="1">
              <a:buFont typeface="Arial" panose="020B0604020202020204" pitchFamily="34" charset="0"/>
              <a:buChar char="•"/>
            </a:pPr>
            <a:r>
              <a:rPr lang="en-US" dirty="0"/>
              <a:t>public water system (e.g., well) </a:t>
            </a:r>
          </a:p>
          <a:p>
            <a:pPr marL="457200" lvl="1" indent="0">
              <a:buNone/>
            </a:pPr>
            <a:endParaRPr lang="en-US" dirty="0"/>
          </a:p>
          <a:p>
            <a:pPr>
              <a:buFont typeface="Wingdings" panose="05000000000000000000" pitchFamily="2" charset="2"/>
              <a:buChar char="ü"/>
            </a:pPr>
            <a:r>
              <a:rPr lang="en-US" dirty="0"/>
              <a:t>EPA provides guidance for all schools on water testing requirements and recommendations</a:t>
            </a:r>
          </a:p>
          <a:p>
            <a:pPr marL="400050" lvl="1" indent="0">
              <a:buNone/>
            </a:pPr>
            <a:r>
              <a:rPr lang="en-US" dirty="0">
                <a:hlinkClick r:id="rId3"/>
              </a:rPr>
              <a:t>https://www.epa.gov/schools-air-water-quality/schools-water-quality</a:t>
            </a:r>
            <a:endParaRPr lang="en-US" dirty="0"/>
          </a:p>
          <a:p>
            <a:pPr marL="400050" lvl="1" indent="0">
              <a:buNone/>
            </a:pPr>
            <a:endParaRPr lang="en-US" dirty="0"/>
          </a:p>
        </p:txBody>
      </p:sp>
      <p:pic>
        <p:nvPicPr>
          <p:cNvPr id="6" name="Picture 2" descr="illustration of a clipboar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94938" y="4267200"/>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192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a table that shows the portion of the School Drinking Water Needs Assessment Checklist and Planning Guide that addresses state and local water testing requirements and recommendation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223887"/>
            <a:ext cx="9144000" cy="1925484"/>
          </a:xfrm>
          <a:prstGeom prst="rect">
            <a:avLst/>
          </a:prstGeom>
          <a:solidFill>
            <a:schemeClr val="tx1"/>
          </a:solidFill>
          <a:ln>
            <a:solidFill>
              <a:schemeClr val="tx1"/>
            </a:solidFill>
          </a:ln>
        </p:spPr>
      </p:pic>
      <p:sp>
        <p:nvSpPr>
          <p:cNvPr id="2" name="Title 1"/>
          <p:cNvSpPr>
            <a:spLocks noGrp="1"/>
          </p:cNvSpPr>
          <p:nvPr>
            <p:ph type="title"/>
          </p:nvPr>
        </p:nvSpPr>
        <p:spPr>
          <a:xfrm>
            <a:off x="0" y="0"/>
            <a:ext cx="9144000" cy="231647"/>
          </a:xfrm>
        </p:spPr>
        <p:txBody>
          <a:bodyPr>
            <a:normAutofit fontScale="90000"/>
          </a:bodyPr>
          <a:lstStyle/>
          <a:p>
            <a:r>
              <a:rPr lang="en-US" sz="1200" dirty="0">
                <a:solidFill>
                  <a:schemeClr val="bg1"/>
                </a:solidFill>
              </a:rPr>
              <a:t>Step 2: Review states and local water testing requirements and recommendations</a:t>
            </a:r>
          </a:p>
        </p:txBody>
      </p:sp>
    </p:spTree>
    <p:extLst>
      <p:ext uri="{BB962C8B-B14F-4D97-AF65-F5344CB8AC3E}">
        <p14:creationId xmlns:p14="http://schemas.microsoft.com/office/powerpoint/2010/main" val="1074044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Step 3: Learn about the school water environment</a:t>
            </a:r>
          </a:p>
        </p:txBody>
      </p:sp>
      <p:sp>
        <p:nvSpPr>
          <p:cNvPr id="4" name="Content Placeholder 2"/>
          <p:cNvSpPr>
            <a:spLocks noGrp="1"/>
          </p:cNvSpPr>
          <p:nvPr>
            <p:ph idx="1"/>
          </p:nvPr>
        </p:nvSpPr>
        <p:spPr>
          <a:xfrm>
            <a:off x="621361" y="1800870"/>
            <a:ext cx="7886700" cy="4627860"/>
          </a:xfrm>
        </p:spPr>
        <p:txBody>
          <a:bodyPr/>
          <a:lstStyle/>
          <a:p>
            <a:pPr>
              <a:buFont typeface="Wingdings" panose="05000000000000000000" pitchFamily="2" charset="2"/>
              <a:buChar char="ü"/>
            </a:pPr>
            <a:r>
              <a:rPr lang="en-US" dirty="0"/>
              <a:t>Number of water access points</a:t>
            </a:r>
          </a:p>
          <a:p>
            <a:pPr>
              <a:buFont typeface="Wingdings" panose="05000000000000000000" pitchFamily="2" charset="2"/>
              <a:buChar char="ü"/>
            </a:pPr>
            <a:r>
              <a:rPr lang="en-US" dirty="0"/>
              <a:t>Location of water access points</a:t>
            </a:r>
          </a:p>
          <a:p>
            <a:pPr>
              <a:buFont typeface="Wingdings" panose="05000000000000000000" pitchFamily="2" charset="2"/>
              <a:buChar char="ü"/>
            </a:pPr>
            <a:r>
              <a:rPr lang="en-US" dirty="0"/>
              <a:t>Fountain-to-student ratio at the school </a:t>
            </a:r>
            <a:endParaRPr lang="en-US" b="0" dirty="0"/>
          </a:p>
          <a:p>
            <a:pPr>
              <a:buFont typeface="Wingdings" panose="05000000000000000000" pitchFamily="2" charset="2"/>
              <a:buChar char="ü"/>
            </a:pPr>
            <a:r>
              <a:rPr lang="en-US" dirty="0"/>
              <a:t>Cleanliness of drinking water access points </a:t>
            </a:r>
          </a:p>
          <a:p>
            <a:pPr>
              <a:buFont typeface="Wingdings" panose="05000000000000000000" pitchFamily="2" charset="2"/>
              <a:buChar char="ü"/>
            </a:pPr>
            <a:r>
              <a:rPr lang="en-US" dirty="0"/>
              <a:t>Availability of cups</a:t>
            </a:r>
          </a:p>
        </p:txBody>
      </p:sp>
      <p:pic>
        <p:nvPicPr>
          <p:cNvPr id="5" name="Picture 2" descr="illustration of a clipbo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71492" y="4114800"/>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709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image of a table containing Step 3: Conduct an assessment of the school water access environment."/>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072" y="509529"/>
            <a:ext cx="7795504" cy="5803135"/>
          </a:xfrm>
          <a:prstGeom prst="rect">
            <a:avLst/>
          </a:prstGeom>
          <a:solidFill>
            <a:schemeClr val="bg2">
              <a:lumMod val="50000"/>
            </a:schemeClr>
          </a:solidFill>
          <a:ln>
            <a:solidFill>
              <a:schemeClr val="bg2">
                <a:lumMod val="50000"/>
              </a:schemeClr>
            </a:solidFill>
          </a:ln>
        </p:spPr>
      </p:pic>
      <p:sp>
        <p:nvSpPr>
          <p:cNvPr id="2" name="Title 1"/>
          <p:cNvSpPr>
            <a:spLocks noGrp="1"/>
          </p:cNvSpPr>
          <p:nvPr>
            <p:ph type="title"/>
          </p:nvPr>
        </p:nvSpPr>
        <p:spPr>
          <a:xfrm>
            <a:off x="0" y="1"/>
            <a:ext cx="9144000" cy="207264"/>
          </a:xfrm>
        </p:spPr>
        <p:txBody>
          <a:bodyPr>
            <a:normAutofit fontScale="90000"/>
          </a:bodyPr>
          <a:lstStyle/>
          <a:p>
            <a:r>
              <a:rPr lang="en-US" sz="1200" dirty="0">
                <a:solidFill>
                  <a:schemeClr val="bg1"/>
                </a:solidFill>
              </a:rPr>
              <a:t>Step 3: Conduct an assessment of the school water access environment</a:t>
            </a:r>
          </a:p>
        </p:txBody>
      </p:sp>
    </p:spTree>
    <p:extLst>
      <p:ext uri="{BB962C8B-B14F-4D97-AF65-F5344CB8AC3E}">
        <p14:creationId xmlns:p14="http://schemas.microsoft.com/office/powerpoint/2010/main" val="3767380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Step 4: Assess perceptions about drinking </a:t>
            </a:r>
            <a:br>
              <a:rPr lang="en-US" dirty="0"/>
            </a:br>
            <a:r>
              <a:rPr lang="en-US" dirty="0"/>
              <a:t>water access at school</a:t>
            </a:r>
          </a:p>
        </p:txBody>
      </p:sp>
      <p:sp>
        <p:nvSpPr>
          <p:cNvPr id="4" name="Content Placeholder 5"/>
          <p:cNvSpPr>
            <a:spLocks noGrp="1"/>
          </p:cNvSpPr>
          <p:nvPr>
            <p:ph idx="1"/>
          </p:nvPr>
        </p:nvSpPr>
        <p:spPr>
          <a:xfrm>
            <a:off x="5707061" y="1798695"/>
            <a:ext cx="3348803" cy="4627562"/>
          </a:xfrm>
        </p:spPr>
        <p:txBody>
          <a:bodyPr/>
          <a:lstStyle/>
          <a:p>
            <a:pPr marL="457200" lvl="1" indent="0">
              <a:buNone/>
            </a:pPr>
            <a:r>
              <a:rPr lang="en-US" dirty="0"/>
              <a:t>Ask about</a:t>
            </a:r>
          </a:p>
          <a:p>
            <a:pPr lvl="1"/>
            <a:r>
              <a:rPr lang="en-US" dirty="0"/>
              <a:t>Accessibility </a:t>
            </a:r>
          </a:p>
          <a:p>
            <a:pPr lvl="1"/>
            <a:r>
              <a:rPr lang="en-US" dirty="0"/>
              <a:t>Taste, health, and safety</a:t>
            </a:r>
          </a:p>
          <a:p>
            <a:pPr lvl="1"/>
            <a:r>
              <a:rPr lang="en-US" dirty="0"/>
              <a:t>Barriers</a:t>
            </a:r>
          </a:p>
          <a:p>
            <a:pPr lvl="1"/>
            <a:r>
              <a:rPr lang="en-US" dirty="0"/>
              <a:t>Ways to promote drinking water</a:t>
            </a:r>
          </a:p>
          <a:p>
            <a:pPr marL="457200" lvl="1" indent="0">
              <a:buNone/>
            </a:pPr>
            <a:r>
              <a:rPr lang="en-US" sz="1600" dirty="0"/>
              <a:t>*See sample assessment questions in Appendix 5</a:t>
            </a:r>
          </a:p>
          <a:p>
            <a:pPr lvl="1">
              <a:buFont typeface="Wingdings" panose="05000000000000000000" pitchFamily="2" charset="2"/>
              <a:buChar char="ü"/>
            </a:pPr>
            <a:endParaRPr lang="en-US" dirty="0"/>
          </a:p>
          <a:p>
            <a:pPr lvl="1">
              <a:buFont typeface="Wingdings" panose="05000000000000000000" pitchFamily="2" charset="2"/>
              <a:buChar char="ü"/>
            </a:pPr>
            <a:endParaRPr lang="en-US" dirty="0"/>
          </a:p>
          <a:p>
            <a:pPr marL="0" indent="0">
              <a:buNone/>
            </a:pPr>
            <a:endParaRPr lang="en-US" dirty="0"/>
          </a:p>
        </p:txBody>
      </p:sp>
      <p:pic>
        <p:nvPicPr>
          <p:cNvPr id="5" name="Picture 4" descr="Photo of adolescent school childr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989" y="1887309"/>
            <a:ext cx="5496559" cy="3657599"/>
          </a:xfrm>
          <a:prstGeom prst="rect">
            <a:avLst/>
          </a:prstGeom>
        </p:spPr>
      </p:pic>
    </p:spTree>
    <p:extLst>
      <p:ext uri="{BB962C8B-B14F-4D97-AF65-F5344CB8AC3E}">
        <p14:creationId xmlns:p14="http://schemas.microsoft.com/office/powerpoint/2010/main" val="2326934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Step 5: Identify key water access champions</a:t>
            </a:r>
            <a:r>
              <a:rPr lang="en-US" b="0" dirty="0"/>
              <a:t/>
            </a:r>
            <a:br>
              <a:rPr lang="en-US" b="0" dirty="0"/>
            </a:br>
            <a:endParaRPr lang="en-US" dirty="0"/>
          </a:p>
        </p:txBody>
      </p:sp>
      <p:pic>
        <p:nvPicPr>
          <p:cNvPr id="4" name="Picture 3" descr="Photograph of a teacher in front of a classroom of older adult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8465" y="2194514"/>
            <a:ext cx="5029200" cy="3346686"/>
          </a:xfrm>
          <a:prstGeom prst="rect">
            <a:avLst/>
          </a:prstGeom>
        </p:spPr>
      </p:pic>
      <p:sp>
        <p:nvSpPr>
          <p:cNvPr id="5" name="Content Placeholder 2"/>
          <p:cNvSpPr>
            <a:spLocks noGrp="1"/>
          </p:cNvSpPr>
          <p:nvPr>
            <p:ph idx="1"/>
          </p:nvPr>
        </p:nvSpPr>
        <p:spPr>
          <a:xfrm>
            <a:off x="5748969" y="2280492"/>
            <a:ext cx="3124200" cy="2895600"/>
          </a:xfrm>
        </p:spPr>
        <p:txBody>
          <a:bodyPr>
            <a:normAutofit fontScale="85000" lnSpcReduction="10000"/>
          </a:bodyPr>
          <a:lstStyle/>
          <a:p>
            <a:pPr marL="0" indent="0">
              <a:buNone/>
            </a:pPr>
            <a:r>
              <a:rPr lang="en-US" sz="2400" b="0" dirty="0"/>
              <a:t>Potential water champions</a:t>
            </a:r>
          </a:p>
          <a:p>
            <a:r>
              <a:rPr lang="en-US" sz="2400" b="0" dirty="0"/>
              <a:t>Parents</a:t>
            </a:r>
          </a:p>
          <a:p>
            <a:r>
              <a:rPr lang="en-US" sz="2400" b="0" dirty="0"/>
              <a:t>Teachers</a:t>
            </a:r>
          </a:p>
          <a:p>
            <a:r>
              <a:rPr lang="en-US" sz="2400" b="0" dirty="0"/>
              <a:t>School nutrition staff</a:t>
            </a:r>
          </a:p>
          <a:p>
            <a:r>
              <a:rPr lang="en-US" sz="2400" b="0" dirty="0"/>
              <a:t>Students</a:t>
            </a:r>
          </a:p>
          <a:p>
            <a:r>
              <a:rPr lang="en-US" sz="2400" b="0" dirty="0"/>
              <a:t>School wellness coordinators </a:t>
            </a:r>
          </a:p>
          <a:p>
            <a:r>
              <a:rPr lang="en-US" sz="2400" b="0" dirty="0"/>
              <a:t>Community members</a:t>
            </a:r>
          </a:p>
          <a:p>
            <a:pPr>
              <a:buFont typeface="Wingdings" panose="05000000000000000000" pitchFamily="2" charset="2"/>
              <a:buChar char="ü"/>
            </a:pPr>
            <a:endParaRPr lang="en-US" sz="2000" b="0" dirty="0"/>
          </a:p>
          <a:p>
            <a:pPr marL="0" indent="0">
              <a:buNone/>
            </a:pPr>
            <a:endParaRPr lang="en-US" sz="2000" dirty="0"/>
          </a:p>
        </p:txBody>
      </p:sp>
    </p:spTree>
    <p:extLst>
      <p:ext uri="{BB962C8B-B14F-4D97-AF65-F5344CB8AC3E}">
        <p14:creationId xmlns:p14="http://schemas.microsoft.com/office/powerpoint/2010/main" val="848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t>Process for increasing access to drinking water in schools</a:t>
            </a:r>
          </a:p>
        </p:txBody>
      </p:sp>
      <p:pic>
        <p:nvPicPr>
          <p:cNvPr id="6" name="Picture 5" descr="This diagram describes the process outlined in the tool kit to help schools address to address drinking water. &#10;A great first step is to conduct a needs assessment of the water environment in the school. &#10;This will help to identify current strengths and areas for opportunity. &#10;This step can help to inform the development of a water access plan and guide activities to improve the water access environment.&#10;Let’s look at each step a bit closer, beginning with the needs assessment."/>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9507" y="1917010"/>
            <a:ext cx="8413209" cy="4194412"/>
          </a:xfrm>
          <a:prstGeom prst="rect">
            <a:avLst/>
          </a:prstGeom>
        </p:spPr>
      </p:pic>
    </p:spTree>
    <p:extLst>
      <p:ext uri="{BB962C8B-B14F-4D97-AF65-F5344CB8AC3E}">
        <p14:creationId xmlns:p14="http://schemas.microsoft.com/office/powerpoint/2010/main" val="315391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Learning Objectives</a:t>
            </a:r>
          </a:p>
        </p:txBody>
      </p:sp>
      <p:sp>
        <p:nvSpPr>
          <p:cNvPr id="3" name="Content Placeholder 2"/>
          <p:cNvSpPr>
            <a:spLocks noGrp="1"/>
          </p:cNvSpPr>
          <p:nvPr>
            <p:ph idx="1"/>
          </p:nvPr>
        </p:nvSpPr>
        <p:spPr/>
        <p:txBody>
          <a:bodyPr/>
          <a:lstStyle/>
          <a:p>
            <a:pPr marL="514350" indent="-514350">
              <a:buFont typeface="+mj-lt"/>
              <a:buAutoNum type="arabicPeriod"/>
            </a:pPr>
            <a:r>
              <a:rPr lang="en-US" dirty="0"/>
              <a:t>Explain the benefits of providing students with access to drinking water during the school day</a:t>
            </a:r>
          </a:p>
          <a:p>
            <a:pPr marL="514350" indent="-514350">
              <a:buFont typeface="+mj-lt"/>
              <a:buAutoNum type="arabicPeriod"/>
            </a:pPr>
            <a:r>
              <a:rPr lang="en-US" dirty="0"/>
              <a:t>Describe how to use the tool kit to help schools increase access to drinking water</a:t>
            </a:r>
          </a:p>
          <a:p>
            <a:endParaRPr lang="en-US" dirty="0"/>
          </a:p>
        </p:txBody>
      </p:sp>
    </p:spTree>
    <p:extLst>
      <p:ext uri="{BB962C8B-B14F-4D97-AF65-F5344CB8AC3E}">
        <p14:creationId xmlns:p14="http://schemas.microsoft.com/office/powerpoint/2010/main" val="3420772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Develop a Plan</a:t>
            </a:r>
          </a:p>
        </p:txBody>
      </p:sp>
      <p:graphicFrame>
        <p:nvGraphicFramePr>
          <p:cNvPr id="4" name="Diagram 3" descr="4 steps to develop a plan: Identify strengths and opportunities for improvement, identify priority actions, identify goals and objectives for each, and identify person(s) responsible for each objective"/>
          <p:cNvGraphicFramePr/>
          <p:nvPr>
            <p:extLst>
              <p:ext uri="{D42A27DB-BD31-4B8C-83A1-F6EECF244321}">
                <p14:modId xmlns:p14="http://schemas.microsoft.com/office/powerpoint/2010/main" val="2118524703"/>
              </p:ext>
            </p:extLst>
          </p:nvPr>
        </p:nvGraphicFramePr>
        <p:xfrm>
          <a:off x="1377108" y="1903776"/>
          <a:ext cx="6837803" cy="4452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4722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Identify Strengths, Opportunities, and Priority Actions</a:t>
            </a:r>
          </a:p>
        </p:txBody>
      </p:sp>
      <p:pic>
        <p:nvPicPr>
          <p:cNvPr id="4" name="Content Placeholder 3" descr="Image of a questionnaire planning question 1: On the basis of the results from the School Drinking Water Needs Assessment, what are the strengths and areas for improvement in providing acess to and consumption of drinking wate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780963" y="1613163"/>
            <a:ext cx="5574784" cy="5097385"/>
          </a:xfrm>
          <a:prstGeom prst="rect">
            <a:avLst/>
          </a:prstGeom>
          <a:ln w="9525">
            <a:solidFill>
              <a:schemeClr val="bg2">
                <a:lumMod val="50000"/>
              </a:schemeClr>
            </a:solidFill>
          </a:ln>
        </p:spPr>
      </p:pic>
    </p:spTree>
    <p:extLst>
      <p:ext uri="{BB962C8B-B14F-4D97-AF65-F5344CB8AC3E}">
        <p14:creationId xmlns:p14="http://schemas.microsoft.com/office/powerpoint/2010/main" val="3721136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Identify goals and objectives for priority actions</a:t>
            </a:r>
          </a:p>
        </p:txBody>
      </p:sp>
      <p:pic>
        <p:nvPicPr>
          <p:cNvPr id="4" name="Content Placeholder 3" descr="Image of a questionnaire table form about goal 1: Develop and implement a water promotion campaign to address students' concerns about water safety."/>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806573" y="1713575"/>
            <a:ext cx="5360027" cy="5006714"/>
          </a:xfrm>
          <a:prstGeom prst="rect">
            <a:avLst/>
          </a:prstGeom>
          <a:ln>
            <a:solidFill>
              <a:schemeClr val="bg2"/>
            </a:solidFill>
          </a:ln>
        </p:spPr>
      </p:pic>
    </p:spTree>
    <p:extLst>
      <p:ext uri="{BB962C8B-B14F-4D97-AF65-F5344CB8AC3E}">
        <p14:creationId xmlns:p14="http://schemas.microsoft.com/office/powerpoint/2010/main" val="415327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t>Process for increasing access to drinking water in schools</a:t>
            </a:r>
          </a:p>
        </p:txBody>
      </p:sp>
      <p:pic>
        <p:nvPicPr>
          <p:cNvPr id="6" name="Picture 5" descr="Emphasis on step 3 in the process for increasing access to drinking water in schools (five steps): Conduct needs assessment, develop a plan, put the plan into action, evaluate progress, and revise plan as needed."/>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7315" y="1965778"/>
            <a:ext cx="8413209" cy="4194412"/>
          </a:xfrm>
          <a:prstGeom prst="rect">
            <a:avLst/>
          </a:prstGeom>
        </p:spPr>
      </p:pic>
    </p:spTree>
    <p:extLst>
      <p:ext uri="{BB962C8B-B14F-4D97-AF65-F5344CB8AC3E}">
        <p14:creationId xmlns:p14="http://schemas.microsoft.com/office/powerpoint/2010/main" val="1364639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Put the Plan into Action</a:t>
            </a:r>
          </a:p>
        </p:txBody>
      </p:sp>
      <p:graphicFrame>
        <p:nvGraphicFramePr>
          <p:cNvPr id="4" name="Content Placeholder 3" descr="Depending on the goals and objectives that are identified, additional steps may be needed to implement the water access plan. The tool kit addresses the following implementation strategies to help schools achieve the goals and objectives including:&#10;Opportunities for funding. &#10;Additional partners to support the effort. &#10;Selecting a water delivery method. &#10;Identifying personnel needs and training. &#10;Developing water promotion strategies. &#10;Addressing sustaining the water access plan long-term. &#10;"/>
          <p:cNvGraphicFramePr>
            <a:graphicFrameLocks noGrp="1"/>
          </p:cNvGraphicFramePr>
          <p:nvPr>
            <p:ph idx="1"/>
            <p:extLst>
              <p:ext uri="{D42A27DB-BD31-4B8C-83A1-F6EECF244321}">
                <p14:modId xmlns:p14="http://schemas.microsoft.com/office/powerpoint/2010/main" val="1969390962"/>
              </p:ext>
            </p:extLst>
          </p:nvPr>
        </p:nvGraphicFramePr>
        <p:xfrm>
          <a:off x="628650" y="1677988"/>
          <a:ext cx="7886700" cy="4627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5151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Ideas for Funding</a:t>
            </a:r>
          </a:p>
        </p:txBody>
      </p:sp>
      <p:sp>
        <p:nvSpPr>
          <p:cNvPr id="3" name="Content Placeholder 2"/>
          <p:cNvSpPr>
            <a:spLocks noGrp="1"/>
          </p:cNvSpPr>
          <p:nvPr>
            <p:ph idx="1"/>
          </p:nvPr>
        </p:nvSpPr>
        <p:spPr/>
        <p:txBody>
          <a:bodyPr/>
          <a:lstStyle/>
          <a:p>
            <a:endParaRPr lang="en-US" b="0" dirty="0"/>
          </a:p>
          <a:p>
            <a:r>
              <a:rPr lang="en-US" b="0" dirty="0"/>
              <a:t>School food service funds</a:t>
            </a:r>
          </a:p>
          <a:p>
            <a:r>
              <a:rPr lang="en-US" b="0" dirty="0"/>
              <a:t>Federal, state, or municipal funding</a:t>
            </a:r>
          </a:p>
          <a:p>
            <a:r>
              <a:rPr lang="en-US" b="0" dirty="0"/>
              <a:t>Foundation grants</a:t>
            </a:r>
          </a:p>
          <a:p>
            <a:r>
              <a:rPr lang="en-US" b="0" dirty="0"/>
              <a:t>Partnership with private industry (e.g., reusable water bottle companies)</a:t>
            </a:r>
          </a:p>
          <a:p>
            <a:r>
              <a:rPr lang="en-US" b="0" dirty="0"/>
              <a:t>Parent Teacher Association (PTA) fundraiser</a:t>
            </a:r>
          </a:p>
          <a:p>
            <a:endParaRPr lang="en-US" dirty="0"/>
          </a:p>
        </p:txBody>
      </p:sp>
    </p:spTree>
    <p:extLst>
      <p:ext uri="{BB962C8B-B14F-4D97-AF65-F5344CB8AC3E}">
        <p14:creationId xmlns:p14="http://schemas.microsoft.com/office/powerpoint/2010/main" val="3206970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Gather Partners</a:t>
            </a:r>
          </a:p>
        </p:txBody>
      </p:sp>
      <p:sp>
        <p:nvSpPr>
          <p:cNvPr id="3" name="Content Placeholder 2"/>
          <p:cNvSpPr>
            <a:spLocks noGrp="1"/>
          </p:cNvSpPr>
          <p:nvPr>
            <p:ph idx="1"/>
          </p:nvPr>
        </p:nvSpPr>
        <p:spPr>
          <a:xfrm>
            <a:off x="540515" y="1953616"/>
            <a:ext cx="7886700" cy="4627860"/>
          </a:xfrm>
        </p:spPr>
        <p:txBody>
          <a:bodyPr/>
          <a:lstStyle/>
          <a:p>
            <a:r>
              <a:rPr lang="en-US" sz="2200" b="0" dirty="0"/>
              <a:t>Drinking water agencies and associations </a:t>
            </a:r>
          </a:p>
          <a:p>
            <a:r>
              <a:rPr lang="en-US" sz="2200" b="0" dirty="0"/>
              <a:t>Health professionals, agencies, and associations </a:t>
            </a:r>
          </a:p>
          <a:p>
            <a:r>
              <a:rPr lang="en-US" sz="2200" b="0" dirty="0"/>
              <a:t>Youth advocacy programs </a:t>
            </a:r>
          </a:p>
          <a:p>
            <a:r>
              <a:rPr lang="en-US" sz="2200" b="0" dirty="0"/>
              <a:t>Education associations </a:t>
            </a:r>
          </a:p>
          <a:p>
            <a:r>
              <a:rPr lang="en-US" sz="2200" b="0" dirty="0"/>
              <a:t>School facilities and custodial staff </a:t>
            </a:r>
          </a:p>
          <a:p>
            <a:r>
              <a:rPr lang="en-US" sz="2200" b="0" dirty="0"/>
              <a:t>State department of environmental </a:t>
            </a:r>
          </a:p>
          <a:p>
            <a:pPr marL="0" indent="0">
              <a:buNone/>
            </a:pPr>
            <a:r>
              <a:rPr lang="en-US" sz="2200" b="0" dirty="0"/>
              <a:t>      protection </a:t>
            </a:r>
          </a:p>
          <a:p>
            <a:r>
              <a:rPr lang="en-US" sz="2200" b="0" dirty="0"/>
              <a:t>Foundations that address health</a:t>
            </a:r>
          </a:p>
        </p:txBody>
      </p:sp>
      <p:pic>
        <p:nvPicPr>
          <p:cNvPr id="4" name="Picture 3" descr="illustration of people helping each other up a steep incli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15846" y="2189745"/>
            <a:ext cx="3124200" cy="417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544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Water Delivery Methods</a:t>
            </a:r>
          </a:p>
        </p:txBody>
      </p:sp>
      <p:sp>
        <p:nvSpPr>
          <p:cNvPr id="3" name="Content Placeholder 2"/>
          <p:cNvSpPr>
            <a:spLocks noGrp="1"/>
          </p:cNvSpPr>
          <p:nvPr>
            <p:ph idx="1"/>
          </p:nvPr>
        </p:nvSpPr>
        <p:spPr>
          <a:xfrm>
            <a:off x="628650" y="1678194"/>
            <a:ext cx="3271321" cy="4627860"/>
          </a:xfrm>
        </p:spPr>
        <p:txBody>
          <a:bodyPr/>
          <a:lstStyle/>
          <a:p>
            <a:pPr>
              <a:buFont typeface="Wingdings" panose="05000000000000000000" pitchFamily="2" charset="2"/>
              <a:buChar char="ü"/>
            </a:pPr>
            <a:r>
              <a:rPr lang="en-US" b="0" dirty="0"/>
              <a:t>Know your budget</a:t>
            </a:r>
          </a:p>
          <a:p>
            <a:pPr>
              <a:buFont typeface="Wingdings" panose="05000000000000000000" pitchFamily="2" charset="2"/>
              <a:buChar char="ü"/>
            </a:pPr>
            <a:r>
              <a:rPr lang="en-US" b="0" dirty="0"/>
              <a:t>Decide where the water access point(s) will be located</a:t>
            </a:r>
          </a:p>
          <a:p>
            <a:pPr>
              <a:buFont typeface="Wingdings" panose="05000000000000000000" pitchFamily="2" charset="2"/>
              <a:buChar char="ü"/>
            </a:pPr>
            <a:r>
              <a:rPr lang="en-US" b="0" dirty="0"/>
              <a:t>Consider providing cups or allowing the use of reusable water bottles </a:t>
            </a:r>
          </a:p>
          <a:p>
            <a:pPr>
              <a:buFont typeface="Wingdings" panose="05000000000000000000" pitchFamily="2" charset="2"/>
              <a:buChar char="ü"/>
            </a:pPr>
            <a:endParaRPr lang="en-US" dirty="0"/>
          </a:p>
        </p:txBody>
      </p:sp>
      <p:pic>
        <p:nvPicPr>
          <p:cNvPr id="5" name="Picture 4" descr="Image of a table titled Appendix 3: Examples of Water Dispensers for Schools "/>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84713" y="1678194"/>
            <a:ext cx="3854527" cy="5071001"/>
          </a:xfrm>
          <a:prstGeom prst="rect">
            <a:avLst/>
          </a:prstGeom>
          <a:ln>
            <a:solidFill>
              <a:schemeClr val="bg2">
                <a:lumMod val="50000"/>
              </a:schemeClr>
            </a:solidFill>
          </a:ln>
        </p:spPr>
      </p:pic>
    </p:spTree>
    <p:extLst>
      <p:ext uri="{BB962C8B-B14F-4D97-AF65-F5344CB8AC3E}">
        <p14:creationId xmlns:p14="http://schemas.microsoft.com/office/powerpoint/2010/main" val="3285564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Identify Training Needs</a:t>
            </a:r>
          </a:p>
        </p:txBody>
      </p:sp>
      <p:sp>
        <p:nvSpPr>
          <p:cNvPr id="3" name="Content Placeholder 2"/>
          <p:cNvSpPr>
            <a:spLocks noGrp="1"/>
          </p:cNvSpPr>
          <p:nvPr>
            <p:ph idx="1"/>
          </p:nvPr>
        </p:nvSpPr>
        <p:spPr/>
        <p:txBody>
          <a:bodyPr/>
          <a:lstStyle/>
          <a:p>
            <a:endParaRPr lang="en-US" b="0" dirty="0"/>
          </a:p>
          <a:p>
            <a:r>
              <a:rPr lang="en-US" dirty="0"/>
              <a:t>Additional staff time</a:t>
            </a:r>
          </a:p>
          <a:p>
            <a:r>
              <a:rPr lang="en-US" dirty="0"/>
              <a:t>Labor contracts</a:t>
            </a:r>
          </a:p>
          <a:p>
            <a:r>
              <a:rPr lang="en-US" dirty="0"/>
              <a:t>Training for school staff</a:t>
            </a:r>
          </a:p>
          <a:p>
            <a:endParaRPr lang="en-US" b="0" dirty="0"/>
          </a:p>
          <a:p>
            <a:endParaRPr lang="en-US" dirty="0"/>
          </a:p>
        </p:txBody>
      </p:sp>
      <p:pic>
        <p:nvPicPr>
          <p:cNvPr id="5" name="Picture 4" descr="Illustration of a teacher helping students understand an idea drawn on a board"/>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74455" y="2176864"/>
            <a:ext cx="4381500" cy="3143250"/>
          </a:xfrm>
          <a:prstGeom prst="rect">
            <a:avLst/>
          </a:prstGeom>
        </p:spPr>
      </p:pic>
    </p:spTree>
    <p:extLst>
      <p:ext uri="{BB962C8B-B14F-4D97-AF65-F5344CB8AC3E}">
        <p14:creationId xmlns:p14="http://schemas.microsoft.com/office/powerpoint/2010/main" val="3623780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Ideas to Promote Water</a:t>
            </a:r>
          </a:p>
        </p:txBody>
      </p:sp>
      <p:sp>
        <p:nvSpPr>
          <p:cNvPr id="3" name="Content Placeholder 2"/>
          <p:cNvSpPr>
            <a:spLocks noGrp="1"/>
          </p:cNvSpPr>
          <p:nvPr>
            <p:ph idx="1"/>
          </p:nvPr>
        </p:nvSpPr>
        <p:spPr/>
        <p:txBody>
          <a:bodyPr/>
          <a:lstStyle/>
          <a:p>
            <a:r>
              <a:rPr lang="en-US" b="0" dirty="0"/>
              <a:t>Place signs near water fountains and dispensers</a:t>
            </a:r>
          </a:p>
          <a:p>
            <a:r>
              <a:rPr lang="en-US" b="0" dirty="0"/>
              <a:t>Include messages about the benefits of water in school newsletters and communication materials </a:t>
            </a:r>
          </a:p>
          <a:p>
            <a:r>
              <a:rPr lang="en-US" b="0" dirty="0"/>
              <a:t>List water on the school meal menus </a:t>
            </a:r>
          </a:p>
          <a:p>
            <a:r>
              <a:rPr lang="en-US" b="0" dirty="0"/>
              <a:t>Include content about water into lesson plans</a:t>
            </a:r>
          </a:p>
          <a:p>
            <a:r>
              <a:rPr lang="en-US" b="0" dirty="0"/>
              <a:t>Engage students in water promotion activities  </a:t>
            </a:r>
            <a:endParaRPr lang="en-US" dirty="0"/>
          </a:p>
        </p:txBody>
      </p:sp>
    </p:spTree>
    <p:extLst>
      <p:ext uri="{BB962C8B-B14F-4D97-AF65-F5344CB8AC3E}">
        <p14:creationId xmlns:p14="http://schemas.microsoft.com/office/powerpoint/2010/main" val="2213874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Water and Health</a:t>
            </a:r>
          </a:p>
        </p:txBody>
      </p:sp>
      <p:sp>
        <p:nvSpPr>
          <p:cNvPr id="5" name="Content Placeholder 4"/>
          <p:cNvSpPr>
            <a:spLocks noGrp="1"/>
          </p:cNvSpPr>
          <p:nvPr>
            <p:ph idx="1"/>
          </p:nvPr>
        </p:nvSpPr>
        <p:spPr>
          <a:xfrm>
            <a:off x="628650" y="1678194"/>
            <a:ext cx="4571311" cy="4627860"/>
          </a:xfrm>
        </p:spPr>
        <p:txBody>
          <a:bodyPr>
            <a:normAutofit/>
          </a:bodyPr>
          <a:lstStyle/>
          <a:p>
            <a:r>
              <a:rPr lang="en-US" dirty="0"/>
              <a:t>Provides healthy alternative to sugar sweetened beverages</a:t>
            </a:r>
          </a:p>
          <a:p>
            <a:r>
              <a:rPr lang="en-US" dirty="0"/>
              <a:t>Helps children maintain a healthy weight status</a:t>
            </a:r>
          </a:p>
          <a:p>
            <a:r>
              <a:rPr lang="en-US" dirty="0"/>
              <a:t>Improves cognitive function</a:t>
            </a:r>
          </a:p>
          <a:p>
            <a:r>
              <a:rPr lang="en-US" dirty="0"/>
              <a:t>Helps prevent dental cavities</a:t>
            </a:r>
          </a:p>
          <a:p>
            <a:pPr marL="0" indent="0">
              <a:buNone/>
            </a:pPr>
            <a:endParaRPr lang="en-US" dirty="0"/>
          </a:p>
        </p:txBody>
      </p:sp>
      <p:pic>
        <p:nvPicPr>
          <p:cNvPr id="6" name="Picture 5" descr="image of girl drinking water from a water fountain attached to a brick wall"/>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38500" y="1678194"/>
            <a:ext cx="2979041" cy="4441714"/>
          </a:xfrm>
          <a:prstGeom prst="rect">
            <a:avLst/>
          </a:prstGeom>
        </p:spPr>
      </p:pic>
      <p:sp>
        <p:nvSpPr>
          <p:cNvPr id="7" name="TextBox 11"/>
          <p:cNvSpPr txBox="1"/>
          <p:nvPr/>
        </p:nvSpPr>
        <p:spPr>
          <a:xfrm>
            <a:off x="992895" y="6119908"/>
            <a:ext cx="4800600"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i="1" dirty="0"/>
              <a:t>Child Care </a:t>
            </a:r>
            <a:r>
              <a:rPr lang="en-US" sz="1100" i="1" dirty="0" err="1"/>
              <a:t>Hlth</a:t>
            </a:r>
            <a:r>
              <a:rPr lang="en-US" sz="1100" i="1" dirty="0"/>
              <a:t> Dev</a:t>
            </a:r>
            <a:r>
              <a:rPr lang="en-US" sz="1100" dirty="0"/>
              <a:t> 2007;33:409–15. </a:t>
            </a:r>
            <a:r>
              <a:rPr lang="en-US" sz="1100" i="1" dirty="0"/>
              <a:t>Pediatrics</a:t>
            </a:r>
            <a:r>
              <a:rPr lang="en-US" sz="1100" dirty="0"/>
              <a:t> 2009;123:e661–e667. </a:t>
            </a:r>
            <a:r>
              <a:rPr lang="en-US" sz="1100" i="1" dirty="0"/>
              <a:t>Arch </a:t>
            </a:r>
            <a:r>
              <a:rPr lang="en-US" sz="1100" i="1" dirty="0" err="1"/>
              <a:t>Pediatr</a:t>
            </a:r>
            <a:r>
              <a:rPr lang="en-US" sz="1100" i="1" dirty="0"/>
              <a:t> </a:t>
            </a:r>
            <a:r>
              <a:rPr lang="en-US" sz="1100" i="1" dirty="0" err="1"/>
              <a:t>Adolesc</a:t>
            </a:r>
            <a:r>
              <a:rPr lang="en-US" sz="1100" i="1" dirty="0"/>
              <a:t> Med.</a:t>
            </a:r>
            <a:r>
              <a:rPr lang="en-US" sz="1100" dirty="0"/>
              <a:t> 2009; 163(4):336–343.</a:t>
            </a:r>
            <a:r>
              <a:rPr lang="en-US" sz="1100" i="1" dirty="0"/>
              <a:t> </a:t>
            </a:r>
            <a:r>
              <a:rPr lang="en-US" sz="1100" i="1" dirty="0" err="1"/>
              <a:t>Nutr</a:t>
            </a:r>
            <a:r>
              <a:rPr lang="en-US" sz="1100" i="1" dirty="0"/>
              <a:t> Rev </a:t>
            </a:r>
            <a:r>
              <a:rPr lang="en-US" sz="1100" dirty="0"/>
              <a:t>2010;68(8):439–458.</a:t>
            </a:r>
            <a:r>
              <a:rPr lang="en-US" sz="1100" i="1" dirty="0"/>
              <a:t> Hum Brain </a:t>
            </a:r>
            <a:r>
              <a:rPr lang="en-US" sz="1100" i="1" dirty="0" err="1"/>
              <a:t>Mapp</a:t>
            </a:r>
            <a:r>
              <a:rPr lang="en-US" sz="1100" i="1" dirty="0"/>
              <a:t> </a:t>
            </a:r>
            <a:r>
              <a:rPr lang="en-US" sz="1100" dirty="0"/>
              <a:t>2011;32:71–79. </a:t>
            </a:r>
            <a:r>
              <a:rPr lang="en-US" sz="1100" i="1" dirty="0"/>
              <a:t>Appetite</a:t>
            </a:r>
            <a:r>
              <a:rPr lang="en-US" sz="1100" dirty="0"/>
              <a:t> 2009;53:469–472. </a:t>
            </a:r>
            <a:r>
              <a:rPr lang="en-US" sz="1100" i="1" dirty="0"/>
              <a:t>Appetite</a:t>
            </a:r>
            <a:r>
              <a:rPr lang="en-US" sz="1100" dirty="0"/>
              <a:t> 2009;52:776–779. </a:t>
            </a:r>
            <a:r>
              <a:rPr lang="en-US" sz="1100" i="1" dirty="0"/>
              <a:t>Appetite</a:t>
            </a:r>
            <a:r>
              <a:rPr lang="en-US" sz="1100" dirty="0"/>
              <a:t> 2009;53:143–146.</a:t>
            </a:r>
          </a:p>
        </p:txBody>
      </p:sp>
    </p:spTree>
    <p:extLst>
      <p:ext uri="{BB962C8B-B14F-4D97-AF65-F5344CB8AC3E}">
        <p14:creationId xmlns:p14="http://schemas.microsoft.com/office/powerpoint/2010/main" val="37525024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go: Potter the Otte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02050" y="1742974"/>
            <a:ext cx="2304545" cy="2400568"/>
          </a:xfrm>
        </p:spPr>
      </p:pic>
      <p:sp>
        <p:nvSpPr>
          <p:cNvPr id="2" name="Title 1"/>
          <p:cNvSpPr>
            <a:spLocks noGrp="1"/>
          </p:cNvSpPr>
          <p:nvPr>
            <p:ph type="ctrTitle"/>
          </p:nvPr>
        </p:nvSpPr>
        <p:spPr/>
        <p:txBody>
          <a:bodyPr/>
          <a:lstStyle/>
          <a:p>
            <a:r>
              <a:rPr lang="en-US" dirty="0"/>
              <a:t>Examples of Water Promotion Campaigns </a:t>
            </a:r>
            <a:r>
              <a:rPr lang="en-US" b="0" dirty="0"/>
              <a:t/>
            </a:r>
            <a:br>
              <a:rPr lang="en-US" b="0" dirty="0"/>
            </a:br>
            <a:endParaRPr lang="en-US" dirty="0"/>
          </a:p>
        </p:txBody>
      </p:sp>
      <p:sp>
        <p:nvSpPr>
          <p:cNvPr id="5" name="TextBox 4"/>
          <p:cNvSpPr txBox="1"/>
          <p:nvPr/>
        </p:nvSpPr>
        <p:spPr>
          <a:xfrm>
            <a:off x="1563556" y="4005173"/>
            <a:ext cx="3496211" cy="646331"/>
          </a:xfrm>
          <a:prstGeom prst="rect">
            <a:avLst/>
          </a:prstGeom>
          <a:noFill/>
        </p:spPr>
        <p:txBody>
          <a:bodyPr wrap="square" rtlCol="0">
            <a:spAutoFit/>
          </a:bodyPr>
          <a:lstStyle/>
          <a:p>
            <a:r>
              <a:rPr lang="en-US" dirty="0"/>
              <a:t>Potter the Otter</a:t>
            </a:r>
          </a:p>
          <a:p>
            <a:r>
              <a:rPr lang="en-US" dirty="0">
                <a:hlinkClick r:id="rId4"/>
              </a:rPr>
              <a:t>http://</a:t>
            </a:r>
            <a:r>
              <a:rPr lang="en-US" dirty="0" err="1">
                <a:hlinkClick r:id="rId4"/>
              </a:rPr>
              <a:t>www.potterloveswater.com</a:t>
            </a:r>
            <a:r>
              <a:rPr lang="en-US" dirty="0">
                <a:hlinkClick r:id="rId4"/>
              </a:rPr>
              <a:t>/</a:t>
            </a:r>
            <a:endParaRPr lang="en-US" dirty="0"/>
          </a:p>
        </p:txBody>
      </p:sp>
      <p:pic>
        <p:nvPicPr>
          <p:cNvPr id="6" name="Picture 5" descr="logo: Drink Up"/>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26849" y="2166180"/>
            <a:ext cx="1228725" cy="1619250"/>
          </a:xfrm>
          <a:prstGeom prst="rect">
            <a:avLst/>
          </a:prstGeom>
        </p:spPr>
      </p:pic>
      <p:sp>
        <p:nvSpPr>
          <p:cNvPr id="7" name="TextBox 6"/>
          <p:cNvSpPr txBox="1"/>
          <p:nvPr/>
        </p:nvSpPr>
        <p:spPr>
          <a:xfrm>
            <a:off x="5393405" y="3620675"/>
            <a:ext cx="3948898" cy="646331"/>
          </a:xfrm>
          <a:prstGeom prst="rect">
            <a:avLst/>
          </a:prstGeom>
          <a:noFill/>
        </p:spPr>
        <p:txBody>
          <a:bodyPr wrap="square" rtlCol="0">
            <a:spAutoFit/>
          </a:bodyPr>
          <a:lstStyle/>
          <a:p>
            <a:r>
              <a:rPr lang="en-US" dirty="0"/>
              <a:t>Drink Up</a:t>
            </a:r>
          </a:p>
          <a:p>
            <a:r>
              <a:rPr lang="en-US" dirty="0"/>
              <a:t> </a:t>
            </a:r>
            <a:r>
              <a:rPr lang="en-US" dirty="0">
                <a:hlinkClick r:id="rId6"/>
              </a:rPr>
              <a:t>http://www.youarewhatyoudrink.org/</a:t>
            </a:r>
            <a:endParaRPr lang="en-US" dirty="0"/>
          </a:p>
        </p:txBody>
      </p:sp>
      <p:pic>
        <p:nvPicPr>
          <p:cNvPr id="8" name="Picture 7" descr="logo: Louisville Pure Tap"/>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82997" y="4790133"/>
            <a:ext cx="2509754" cy="1618953"/>
          </a:xfrm>
          <a:prstGeom prst="rect">
            <a:avLst/>
          </a:prstGeom>
        </p:spPr>
      </p:pic>
      <p:sp>
        <p:nvSpPr>
          <p:cNvPr id="9" name="Rectangle 8"/>
          <p:cNvSpPr/>
          <p:nvPr/>
        </p:nvSpPr>
        <p:spPr>
          <a:xfrm>
            <a:off x="1585891" y="6211669"/>
            <a:ext cx="3464090" cy="646331"/>
          </a:xfrm>
          <a:prstGeom prst="rect">
            <a:avLst/>
          </a:prstGeom>
        </p:spPr>
        <p:txBody>
          <a:bodyPr wrap="none">
            <a:spAutoFit/>
          </a:bodyPr>
          <a:lstStyle/>
          <a:p>
            <a:pPr>
              <a:defRPr/>
            </a:pPr>
            <a:r>
              <a:rPr lang="en-US" dirty="0"/>
              <a:t>Louisville Pure Tap</a:t>
            </a:r>
          </a:p>
          <a:p>
            <a:pPr>
              <a:defRPr/>
            </a:pPr>
            <a:r>
              <a:rPr lang="en-US" dirty="0">
                <a:hlinkClick r:id="rId8"/>
              </a:rPr>
              <a:t>http://</a:t>
            </a:r>
            <a:r>
              <a:rPr lang="en-US" dirty="0" err="1">
                <a:hlinkClick r:id="rId8"/>
              </a:rPr>
              <a:t>www.louisvillepuretap.com</a:t>
            </a:r>
            <a:r>
              <a:rPr lang="en-US" dirty="0">
                <a:hlinkClick r:id="rId8"/>
              </a:rPr>
              <a:t>/</a:t>
            </a:r>
            <a:endParaRPr lang="en-US" dirty="0"/>
          </a:p>
        </p:txBody>
      </p:sp>
      <p:pic>
        <p:nvPicPr>
          <p:cNvPr id="10" name="Picture 9" descr="logo: ReThink Your Drink"/>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226783" y="4611364"/>
            <a:ext cx="2057400" cy="1000125"/>
          </a:xfrm>
          <a:prstGeom prst="rect">
            <a:avLst/>
          </a:prstGeom>
        </p:spPr>
      </p:pic>
      <p:sp>
        <p:nvSpPr>
          <p:cNvPr id="11" name="TextBox 10"/>
          <p:cNvSpPr txBox="1"/>
          <p:nvPr/>
        </p:nvSpPr>
        <p:spPr>
          <a:xfrm>
            <a:off x="6084822" y="5611489"/>
            <a:ext cx="2941504" cy="1477328"/>
          </a:xfrm>
          <a:prstGeom prst="rect">
            <a:avLst/>
          </a:prstGeom>
          <a:noFill/>
        </p:spPr>
        <p:txBody>
          <a:bodyPr wrap="square" rtlCol="0">
            <a:spAutoFit/>
          </a:bodyPr>
          <a:lstStyle/>
          <a:p>
            <a:r>
              <a:rPr lang="en-US" dirty="0"/>
              <a:t>Rethink Your Drink</a:t>
            </a:r>
          </a:p>
          <a:p>
            <a:r>
              <a:rPr lang="en-US" dirty="0">
                <a:hlinkClick r:id="rId10"/>
              </a:rPr>
              <a:t>http://www.cdph.ca.gov/programs/wicworks/Pages/WICRethinkYourDrink.aspx</a:t>
            </a:r>
            <a:endParaRPr lang="en-US" dirty="0"/>
          </a:p>
          <a:p>
            <a:endParaRPr lang="en-US" dirty="0"/>
          </a:p>
        </p:txBody>
      </p:sp>
    </p:spTree>
    <p:extLst>
      <p:ext uri="{BB962C8B-B14F-4D97-AF65-F5344CB8AC3E}">
        <p14:creationId xmlns:p14="http://schemas.microsoft.com/office/powerpoint/2010/main" val="2573922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Budget for necessary supplies and repairs</a:t>
            </a:r>
          </a:p>
          <a:p>
            <a:r>
              <a:rPr lang="en-US" dirty="0"/>
              <a:t>Include language about water access to district policies</a:t>
            </a:r>
            <a:endParaRPr lang="en-US" b="0" dirty="0"/>
          </a:p>
          <a:p>
            <a:r>
              <a:rPr lang="en-US" dirty="0"/>
              <a:t>Ensure that district maintenance and food service policies specify who is responsible for maintaining water dispensers</a:t>
            </a:r>
            <a:endParaRPr lang="en-US" b="0" dirty="0"/>
          </a:p>
          <a:p>
            <a:r>
              <a:rPr lang="en-US" dirty="0"/>
              <a:t>Promote water access </a:t>
            </a:r>
            <a:endParaRPr lang="en-US" b="0" dirty="0"/>
          </a:p>
          <a:p>
            <a:r>
              <a:rPr lang="en-US" dirty="0"/>
              <a:t>Share success stories</a:t>
            </a:r>
          </a:p>
        </p:txBody>
      </p:sp>
      <p:sp>
        <p:nvSpPr>
          <p:cNvPr id="2" name="Title 1"/>
          <p:cNvSpPr>
            <a:spLocks noGrp="1"/>
          </p:cNvSpPr>
          <p:nvPr>
            <p:ph type="ctrTitle"/>
          </p:nvPr>
        </p:nvSpPr>
        <p:spPr/>
        <p:txBody>
          <a:bodyPr/>
          <a:lstStyle/>
          <a:p>
            <a:r>
              <a:rPr lang="en-US" dirty="0"/>
              <a:t>Address Sustainability</a:t>
            </a:r>
          </a:p>
        </p:txBody>
      </p:sp>
    </p:spTree>
    <p:extLst>
      <p:ext uri="{BB962C8B-B14F-4D97-AF65-F5344CB8AC3E}">
        <p14:creationId xmlns:p14="http://schemas.microsoft.com/office/powerpoint/2010/main" val="131636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t>Process for increasing access to drinking water in schools</a:t>
            </a:r>
          </a:p>
        </p:txBody>
      </p:sp>
      <p:pic>
        <p:nvPicPr>
          <p:cNvPr id="6" name="Picture 5" descr="Emphasis on step 4 in the process for increasing access to drinking water in schools (five steps): Conduct needs assessment, develop a plan, put the plan into action, evaluate progress, and revise plan as needed."/>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5118" y="1831666"/>
            <a:ext cx="8535140" cy="4194412"/>
          </a:xfrm>
          <a:prstGeom prst="rect">
            <a:avLst/>
          </a:prstGeom>
        </p:spPr>
      </p:pic>
    </p:spTree>
    <p:extLst>
      <p:ext uri="{BB962C8B-B14F-4D97-AF65-F5344CB8AC3E}">
        <p14:creationId xmlns:p14="http://schemas.microsoft.com/office/powerpoint/2010/main" val="12997600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descr="There are two main types of evaluation: process and outcome. Process evaluation aims to assess the extent to which a policy, program, or practice has been implemented as intended, and can help identify ways to improve implementation in the future. &#10;Outcome evaluation is used to assess if specific changes occurred as a result of implementing policies or practices. &#10;It is important to plan an evaluation that can be used to further improve policies and practices. The goals and objectives that have been developed as part of the water access implementation plan will guide the evaluation design, including what information should be collected. &#10;"/>
          <p:cNvGraphicFramePr>
            <a:graphicFrameLocks noGrp="1"/>
          </p:cNvGraphicFramePr>
          <p:nvPr>
            <p:ph idx="1"/>
            <p:extLst>
              <p:ext uri="{D42A27DB-BD31-4B8C-83A1-F6EECF244321}">
                <p14:modId xmlns:p14="http://schemas.microsoft.com/office/powerpoint/2010/main" val="4198148075"/>
              </p:ext>
            </p:extLst>
          </p:nvPr>
        </p:nvGraphicFramePr>
        <p:xfrm>
          <a:off x="628650" y="1774825"/>
          <a:ext cx="7886700" cy="4487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ctrTitle"/>
          </p:nvPr>
        </p:nvSpPr>
        <p:spPr/>
        <p:txBody>
          <a:bodyPr/>
          <a:lstStyle/>
          <a:p>
            <a:r>
              <a:rPr lang="en-US" dirty="0"/>
              <a:t>Evaluate Progress</a:t>
            </a:r>
          </a:p>
        </p:txBody>
      </p:sp>
      <p:graphicFrame>
        <p:nvGraphicFramePr>
          <p:cNvPr id="5" name="Diagram 4" descr="There are two main types of evaluation: process and outcome. Process evaluation aims to assess the extent to which a policy, program, or practice has been implemented as intended, and can help identify ways to improve implementation in the future. &#10;Outcome evaluation is used to assess if specific changes occurred as a result of implementing policies or practices. &#10;It is important to plan an evaluation that can be used to further improve policies and practices. The goals and objectives that have been developed as part of the water access implementation plan will guide the evaluation design, including what information should be collected. &#10;"/>
          <p:cNvGraphicFramePr/>
          <p:nvPr>
            <p:extLst>
              <p:ext uri="{D42A27DB-BD31-4B8C-83A1-F6EECF244321}">
                <p14:modId xmlns:p14="http://schemas.microsoft.com/office/powerpoint/2010/main" val="4124394736"/>
              </p:ext>
            </p:extLst>
          </p:nvPr>
        </p:nvGraphicFramePr>
        <p:xfrm>
          <a:off x="1512983" y="2157164"/>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44280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1"/>
            <a:r>
              <a:rPr lang="en-US" b="0" dirty="0"/>
              <a:t>Were water access points added in the school setting? If so, how many? </a:t>
            </a:r>
          </a:p>
          <a:p>
            <a:pPr marL="457200" lvl="1" indent="0">
              <a:buNone/>
            </a:pPr>
            <a:endParaRPr lang="en-US" b="0" dirty="0"/>
          </a:p>
          <a:p>
            <a:pPr lvl="1"/>
            <a:r>
              <a:rPr lang="en-US" b="0" dirty="0"/>
              <a:t>Are cups provided at water access points? If so, how many cups were used? What was the cost of providing the cups</a:t>
            </a:r>
            <a:r>
              <a:rPr lang="en-US" b="0"/>
              <a:t>? </a:t>
            </a:r>
          </a:p>
          <a:p>
            <a:pPr marL="457200" lvl="1" indent="0">
              <a:buNone/>
            </a:pPr>
            <a:endParaRPr lang="en-US" b="0" dirty="0"/>
          </a:p>
          <a:p>
            <a:pPr lvl="1"/>
            <a:r>
              <a:rPr lang="en-US" b="0" dirty="0"/>
              <a:t>Has language on water access been added to the local school wellness policy or other school policy? </a:t>
            </a:r>
          </a:p>
          <a:p>
            <a:pPr marL="457200" lvl="1" indent="0">
              <a:buNone/>
            </a:pPr>
            <a:endParaRPr lang="en-US" b="0" dirty="0"/>
          </a:p>
        </p:txBody>
      </p:sp>
      <p:sp>
        <p:nvSpPr>
          <p:cNvPr id="2" name="Title 1"/>
          <p:cNvSpPr>
            <a:spLocks noGrp="1"/>
          </p:cNvSpPr>
          <p:nvPr>
            <p:ph type="ctrTitle"/>
          </p:nvPr>
        </p:nvSpPr>
        <p:spPr/>
        <p:txBody>
          <a:bodyPr/>
          <a:lstStyle/>
          <a:p>
            <a:r>
              <a:rPr lang="en-US" dirty="0"/>
              <a:t>Example Process Evaluation Questions</a:t>
            </a:r>
          </a:p>
        </p:txBody>
      </p:sp>
    </p:spTree>
    <p:extLst>
      <p:ext uri="{BB962C8B-B14F-4D97-AF65-F5344CB8AC3E}">
        <p14:creationId xmlns:p14="http://schemas.microsoft.com/office/powerpoint/2010/main" val="4512556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1"/>
            <a:r>
              <a:rPr lang="en-US" b="0" dirty="0"/>
              <a:t>Have students’ perceptions of access to water among school settings changed? </a:t>
            </a:r>
          </a:p>
          <a:p>
            <a:pPr marL="457200" lvl="1" indent="0">
              <a:buNone/>
            </a:pPr>
            <a:endParaRPr lang="en-US" b="0" dirty="0"/>
          </a:p>
          <a:p>
            <a:pPr lvl="1"/>
            <a:r>
              <a:rPr lang="en-US" b="0" dirty="0"/>
              <a:t>Have students’ attitudes and preferences related to water changed? </a:t>
            </a:r>
          </a:p>
          <a:p>
            <a:pPr marL="457200" lvl="1" indent="0">
              <a:buNone/>
            </a:pPr>
            <a:endParaRPr lang="en-US" b="0" dirty="0"/>
          </a:p>
          <a:p>
            <a:pPr lvl="1"/>
            <a:r>
              <a:rPr lang="en-US" b="0" dirty="0"/>
              <a:t>Have students’ consumption of water and other beverages changed? </a:t>
            </a:r>
          </a:p>
          <a:p>
            <a:pPr marL="457200" lvl="1" indent="0">
              <a:buNone/>
            </a:pPr>
            <a:endParaRPr lang="en-US" b="0" dirty="0"/>
          </a:p>
        </p:txBody>
      </p:sp>
      <p:sp>
        <p:nvSpPr>
          <p:cNvPr id="2" name="Title 1"/>
          <p:cNvSpPr>
            <a:spLocks noGrp="1"/>
          </p:cNvSpPr>
          <p:nvPr>
            <p:ph type="ctrTitle"/>
          </p:nvPr>
        </p:nvSpPr>
        <p:spPr/>
        <p:txBody>
          <a:bodyPr/>
          <a:lstStyle/>
          <a:p>
            <a:r>
              <a:rPr lang="en-US" dirty="0"/>
              <a:t>Example Outcome Evaluation Questions</a:t>
            </a:r>
          </a:p>
        </p:txBody>
      </p:sp>
    </p:spTree>
    <p:extLst>
      <p:ext uri="{BB962C8B-B14F-4D97-AF65-F5344CB8AC3E}">
        <p14:creationId xmlns:p14="http://schemas.microsoft.com/office/powerpoint/2010/main" val="25805749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851120"/>
            <a:ext cx="9144000" cy="840230"/>
          </a:xfrm>
          <a:noFill/>
        </p:spPr>
        <p:txBody>
          <a:bodyPr wrap="square" rtlCol="0">
            <a:spAutoFit/>
          </a:bodyPr>
          <a:lstStyle/>
          <a:p>
            <a:r>
              <a:rPr lang="en-US" sz="5400" dirty="0">
                <a:latin typeface="+mn-lt"/>
                <a:ea typeface="+mn-ea"/>
                <a:cs typeface="+mn-cs"/>
              </a:rPr>
              <a:t>Appendices</a:t>
            </a:r>
          </a:p>
        </p:txBody>
      </p:sp>
    </p:spTree>
    <p:extLst>
      <p:ext uri="{BB962C8B-B14F-4D97-AF65-F5344CB8AC3E}">
        <p14:creationId xmlns:p14="http://schemas.microsoft.com/office/powerpoint/2010/main" val="19145962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434"/>
            <a:ext cx="9144000" cy="232282"/>
          </a:xfrm>
        </p:spPr>
        <p:txBody>
          <a:bodyPr>
            <a:normAutofit fontScale="90000"/>
          </a:bodyPr>
          <a:lstStyle/>
          <a:p>
            <a:r>
              <a:rPr lang="en-US" sz="1200" dirty="0">
                <a:solidFill>
                  <a:schemeClr val="bg1"/>
                </a:solidFill>
              </a:rPr>
              <a:t>Appendix 2:</a:t>
            </a:r>
          </a:p>
        </p:txBody>
      </p:sp>
      <p:pic>
        <p:nvPicPr>
          <p:cNvPr id="5" name="Content Placeholder 4" descr="Image of Appendix 2: Diagram of Water Testing In Schools"/>
          <p:cNvPicPr>
            <a:picLocks noGrp="1" noChangeAspect="1"/>
          </p:cNvPicPr>
          <p:nvPr>
            <p:ph idx="4294967295"/>
          </p:nvPr>
        </p:nvPicPr>
        <p:blipFill>
          <a:blip r:embed="rId3">
            <a:extLst>
              <a:ext uri="{28A0092B-C50C-407E-A947-70E740481C1C}">
                <a14:useLocalDpi xmlns:a14="http://schemas.microsoft.com/office/drawing/2010/main"/>
              </a:ext>
            </a:extLst>
          </a:blip>
          <a:stretch>
            <a:fillRect/>
          </a:stretch>
        </p:blipFill>
        <p:spPr>
          <a:xfrm>
            <a:off x="2460435" y="155575"/>
            <a:ext cx="5049837" cy="6559550"/>
          </a:xfrm>
          <a:ln>
            <a:solidFill>
              <a:schemeClr val="bg2">
                <a:lumMod val="50000"/>
              </a:schemeClr>
            </a:solidFill>
          </a:ln>
        </p:spPr>
      </p:pic>
    </p:spTree>
    <p:extLst>
      <p:ext uri="{BB962C8B-B14F-4D97-AF65-F5344CB8AC3E}">
        <p14:creationId xmlns:p14="http://schemas.microsoft.com/office/powerpoint/2010/main" val="1298820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1213"/>
          </a:xfrm>
        </p:spPr>
        <p:txBody>
          <a:bodyPr>
            <a:normAutofit fontScale="90000"/>
          </a:bodyPr>
          <a:lstStyle/>
          <a:p>
            <a:r>
              <a:rPr lang="en-US" sz="1200" dirty="0">
                <a:solidFill>
                  <a:schemeClr val="bg1"/>
                </a:solidFill>
              </a:rPr>
              <a:t>Appendix 3</a:t>
            </a:r>
          </a:p>
        </p:txBody>
      </p:sp>
      <p:pic>
        <p:nvPicPr>
          <p:cNvPr id="5" name="Picture 4" descr="Image of a table that is Appendix 3: Examples of Water Dispensers for School"/>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1171" y="171213"/>
            <a:ext cx="5056742" cy="6652630"/>
          </a:xfrm>
          <a:prstGeom prst="rect">
            <a:avLst/>
          </a:prstGeom>
          <a:ln>
            <a:solidFill>
              <a:schemeClr val="bg2">
                <a:lumMod val="50000"/>
              </a:schemeClr>
            </a:solidFill>
          </a:ln>
        </p:spPr>
      </p:pic>
    </p:spTree>
    <p:extLst>
      <p:ext uri="{BB962C8B-B14F-4D97-AF65-F5344CB8AC3E}">
        <p14:creationId xmlns:p14="http://schemas.microsoft.com/office/powerpoint/2010/main" val="7332182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893055" y="1825625"/>
            <a:ext cx="3886200" cy="4351338"/>
          </a:xfrm>
        </p:spPr>
        <p:txBody>
          <a:bodyPr/>
          <a:lstStyle/>
          <a:p>
            <a:pPr marL="0" indent="0">
              <a:buNone/>
            </a:pPr>
            <a:r>
              <a:rPr lang="en-US" dirty="0"/>
              <a:t>Key topics addressed</a:t>
            </a:r>
          </a:p>
          <a:p>
            <a:r>
              <a:rPr lang="en-US" dirty="0"/>
              <a:t>Milk consumption</a:t>
            </a:r>
          </a:p>
          <a:p>
            <a:r>
              <a:rPr lang="en-US" dirty="0"/>
              <a:t>Providing cups</a:t>
            </a:r>
          </a:p>
          <a:p>
            <a:r>
              <a:rPr lang="en-US" dirty="0"/>
              <a:t>Water safety</a:t>
            </a:r>
          </a:p>
          <a:p>
            <a:r>
              <a:rPr lang="en-US" dirty="0"/>
              <a:t>Tap water taste</a:t>
            </a:r>
          </a:p>
          <a:p>
            <a:r>
              <a:rPr lang="en-US" dirty="0"/>
              <a:t>Water bottles</a:t>
            </a:r>
          </a:p>
        </p:txBody>
      </p:sp>
      <p:sp>
        <p:nvSpPr>
          <p:cNvPr id="4" name="Title 3"/>
          <p:cNvSpPr>
            <a:spLocks noGrp="1"/>
          </p:cNvSpPr>
          <p:nvPr>
            <p:ph type="ctrTitle"/>
          </p:nvPr>
        </p:nvSpPr>
        <p:spPr/>
        <p:txBody>
          <a:bodyPr/>
          <a:lstStyle/>
          <a:p>
            <a:r>
              <a:rPr lang="en-US" dirty="0"/>
              <a:t>Strategies to Overcome Potential Challenges</a:t>
            </a:r>
          </a:p>
        </p:txBody>
      </p:sp>
      <p:pic>
        <p:nvPicPr>
          <p:cNvPr id="8" name="Content Placeholder 7" descr="Image of Appendix 4: Strategies to Overcome Potential Challenges"/>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634714" y="1825625"/>
            <a:ext cx="3875072" cy="4351338"/>
          </a:xfrm>
          <a:solidFill>
            <a:schemeClr val="tx1"/>
          </a:solidFill>
          <a:ln>
            <a:solidFill>
              <a:schemeClr val="tx1"/>
            </a:solidFill>
          </a:ln>
        </p:spPr>
      </p:pic>
    </p:spTree>
    <p:extLst>
      <p:ext uri="{BB962C8B-B14F-4D97-AF65-F5344CB8AC3E}">
        <p14:creationId xmlns:p14="http://schemas.microsoft.com/office/powerpoint/2010/main" val="340971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
            </a:r>
            <a:br>
              <a:rPr lang="en-US" dirty="0"/>
            </a:br>
            <a:r>
              <a:rPr lang="en-US" sz="3600" dirty="0"/>
              <a:t>Water Access is Part of a Healthy School Nutrition Environment</a:t>
            </a:r>
          </a:p>
        </p:txBody>
      </p:sp>
      <p:sp>
        <p:nvSpPr>
          <p:cNvPr id="9" name="TextBox 8"/>
          <p:cNvSpPr txBox="1"/>
          <p:nvPr/>
        </p:nvSpPr>
        <p:spPr>
          <a:xfrm>
            <a:off x="395654" y="6372392"/>
            <a:ext cx="8748346" cy="369332"/>
          </a:xfrm>
          <a:prstGeom prst="rect">
            <a:avLst/>
          </a:prstGeom>
          <a:noFill/>
        </p:spPr>
        <p:txBody>
          <a:bodyPr wrap="square" rtlCol="0">
            <a:spAutoFit/>
          </a:bodyPr>
          <a:lstStyle/>
          <a:p>
            <a:r>
              <a:rPr lang="en-US" dirty="0">
                <a:hlinkClick r:id="rId3"/>
              </a:rPr>
              <a:t>http://</a:t>
            </a:r>
            <a:r>
              <a:rPr lang="en-US" dirty="0" err="1">
                <a:hlinkClick r:id="rId3"/>
              </a:rPr>
              <a:t>www.cdc.gov</a:t>
            </a:r>
            <a:r>
              <a:rPr lang="en-US" dirty="0">
                <a:hlinkClick r:id="rId3"/>
              </a:rPr>
              <a:t>/</a:t>
            </a:r>
            <a:r>
              <a:rPr lang="en-US" dirty="0" err="1">
                <a:hlinkClick r:id="rId3"/>
              </a:rPr>
              <a:t>healthyschools</a:t>
            </a:r>
            <a:r>
              <a:rPr lang="en-US" dirty="0">
                <a:hlinkClick r:id="rId3"/>
              </a:rPr>
              <a:t>/</a:t>
            </a:r>
            <a:r>
              <a:rPr lang="en-US" dirty="0" err="1">
                <a:hlinkClick r:id="rId3"/>
              </a:rPr>
              <a:t>parentengagement</a:t>
            </a:r>
            <a:r>
              <a:rPr lang="en-US" dirty="0">
                <a:hlinkClick r:id="rId3"/>
              </a:rPr>
              <a:t>/pdf/healthy-</a:t>
            </a:r>
            <a:r>
              <a:rPr lang="en-US" dirty="0" err="1">
                <a:hlinkClick r:id="rId3"/>
              </a:rPr>
              <a:t>students_badge_7.pdf</a:t>
            </a:r>
            <a:endParaRPr lang="en-US" dirty="0"/>
          </a:p>
        </p:txBody>
      </p:sp>
      <p:pic>
        <p:nvPicPr>
          <p:cNvPr id="2" name="Picture 1" descr="This diagram shows the different components of a healthy school nutrition environment"/>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84639" y="1726837"/>
            <a:ext cx="4438273" cy="4645555"/>
          </a:xfrm>
          <a:prstGeom prst="rect">
            <a:avLst/>
          </a:prstGeom>
        </p:spPr>
      </p:pic>
    </p:spTree>
    <p:extLst>
      <p:ext uri="{BB962C8B-B14F-4D97-AF65-F5344CB8AC3E}">
        <p14:creationId xmlns:p14="http://schemas.microsoft.com/office/powerpoint/2010/main" val="6305134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0824" y="1917054"/>
            <a:ext cx="4328940" cy="4351338"/>
          </a:xfrm>
        </p:spPr>
        <p:txBody>
          <a:bodyPr/>
          <a:lstStyle/>
          <a:p>
            <a:pPr marL="0" indent="0">
              <a:buNone/>
            </a:pPr>
            <a:r>
              <a:rPr lang="en-US" dirty="0"/>
              <a:t>Interview Questions Address</a:t>
            </a:r>
          </a:p>
          <a:p>
            <a:r>
              <a:rPr lang="en-US" dirty="0"/>
              <a:t>Availability of water</a:t>
            </a:r>
          </a:p>
          <a:p>
            <a:r>
              <a:rPr lang="en-US" dirty="0"/>
              <a:t>Attitudes and perceptions</a:t>
            </a:r>
          </a:p>
          <a:p>
            <a:r>
              <a:rPr lang="en-US" dirty="0"/>
              <a:t>Barriers and facilitators</a:t>
            </a:r>
          </a:p>
          <a:p>
            <a:endParaRPr lang="en-US" dirty="0"/>
          </a:p>
        </p:txBody>
      </p:sp>
      <p:sp>
        <p:nvSpPr>
          <p:cNvPr id="2" name="Title 1"/>
          <p:cNvSpPr>
            <a:spLocks noGrp="1"/>
          </p:cNvSpPr>
          <p:nvPr>
            <p:ph type="ctrTitle"/>
          </p:nvPr>
        </p:nvSpPr>
        <p:spPr/>
        <p:txBody>
          <a:bodyPr/>
          <a:lstStyle/>
          <a:p>
            <a:r>
              <a:rPr lang="en-US" dirty="0"/>
              <a:t>Key Stakeholder Sample Interview Questions</a:t>
            </a:r>
          </a:p>
        </p:txBody>
      </p:sp>
      <p:pic>
        <p:nvPicPr>
          <p:cNvPr id="5" name="Content Placeholder 4" descr="Image of Appendix 5: Water Access Key Stakeholder Sample Interview Questions"/>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849764" y="1917054"/>
            <a:ext cx="4133203" cy="3800700"/>
          </a:xfrm>
          <a:solidFill>
            <a:schemeClr val="tx1"/>
          </a:solidFill>
          <a:ln>
            <a:solidFill>
              <a:schemeClr val="tx1"/>
            </a:solidFill>
          </a:ln>
        </p:spPr>
      </p:pic>
    </p:spTree>
    <p:extLst>
      <p:ext uri="{BB962C8B-B14F-4D97-AF65-F5344CB8AC3E}">
        <p14:creationId xmlns:p14="http://schemas.microsoft.com/office/powerpoint/2010/main" val="4219174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29200"/>
            <a:ext cx="9144000" cy="840230"/>
          </a:xfrm>
          <a:noFill/>
        </p:spPr>
        <p:txBody>
          <a:bodyPr wrap="square" rtlCol="0">
            <a:spAutoFit/>
          </a:bodyPr>
          <a:lstStyle/>
          <a:p>
            <a:r>
              <a:rPr lang="en-US" sz="5400" dirty="0">
                <a:latin typeface="+mn-lt"/>
                <a:ea typeface="+mn-ea"/>
                <a:cs typeface="+mn-cs"/>
              </a:rPr>
              <a:t>Success Stories</a:t>
            </a:r>
          </a:p>
        </p:txBody>
      </p:sp>
    </p:spTree>
    <p:extLst>
      <p:ext uri="{BB962C8B-B14F-4D97-AF65-F5344CB8AC3E}">
        <p14:creationId xmlns:p14="http://schemas.microsoft.com/office/powerpoint/2010/main" val="20713093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age of a checkmark under the title Policy"/>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21361" y="1829909"/>
            <a:ext cx="4422250" cy="4487863"/>
          </a:xfrm>
        </p:spPr>
      </p:pic>
      <p:sp>
        <p:nvSpPr>
          <p:cNvPr id="2" name="Title 1"/>
          <p:cNvSpPr>
            <a:spLocks noGrp="1"/>
          </p:cNvSpPr>
          <p:nvPr>
            <p:ph type="ctrTitle"/>
          </p:nvPr>
        </p:nvSpPr>
        <p:spPr/>
        <p:txBody>
          <a:bodyPr>
            <a:normAutofit fontScale="90000"/>
          </a:bodyPr>
          <a:lstStyle/>
          <a:p>
            <a:r>
              <a:rPr lang="en-US" dirty="0"/>
              <a:t/>
            </a:r>
            <a:br>
              <a:rPr lang="en-US" dirty="0"/>
            </a:br>
            <a:r>
              <a:rPr lang="en-US" dirty="0"/>
              <a:t>Successful Water Access Wellness Policies </a:t>
            </a:r>
            <a:r>
              <a:rPr lang="en-US" b="0" dirty="0"/>
              <a:t/>
            </a:r>
            <a:br>
              <a:rPr lang="en-US" b="0" dirty="0"/>
            </a:br>
            <a:endParaRPr lang="en-US" dirty="0"/>
          </a:p>
        </p:txBody>
      </p:sp>
      <p:sp>
        <p:nvSpPr>
          <p:cNvPr id="6" name="TextBox 5"/>
          <p:cNvSpPr txBox="1"/>
          <p:nvPr/>
        </p:nvSpPr>
        <p:spPr>
          <a:xfrm>
            <a:off x="4800600" y="1676400"/>
            <a:ext cx="3886200" cy="3970318"/>
          </a:xfrm>
          <a:prstGeom prst="rect">
            <a:avLst/>
          </a:prstGeom>
          <a:noFill/>
        </p:spPr>
        <p:txBody>
          <a:bodyPr wrap="square" rtlCol="0">
            <a:spAutoFit/>
          </a:bodyPr>
          <a:lstStyle/>
          <a:p>
            <a:r>
              <a:rPr lang="en-US" b="1" dirty="0" err="1"/>
              <a:t>Earlimart</a:t>
            </a:r>
            <a:r>
              <a:rPr lang="en-US" b="1" dirty="0"/>
              <a:t> School District (CA)</a:t>
            </a:r>
          </a:p>
          <a:p>
            <a:pPr marL="285750" indent="-285750">
              <a:buFont typeface="Arial" panose="020B0604020202020204" pitchFamily="34" charset="0"/>
              <a:buChar char="•"/>
            </a:pPr>
            <a:r>
              <a:rPr lang="en-US" dirty="0"/>
              <a:t>Provides students and employees with drinking water free of charge</a:t>
            </a:r>
          </a:p>
          <a:p>
            <a:pPr marL="285750" indent="-285750">
              <a:buFont typeface="Arial" panose="020B0604020202020204" pitchFamily="34" charset="0"/>
              <a:buChar char="•"/>
            </a:pPr>
            <a:r>
              <a:rPr lang="en-US" dirty="0"/>
              <a:t>Allows students to bring drinking water from home and into the classrooms</a:t>
            </a:r>
          </a:p>
          <a:p>
            <a:pPr marL="285750" indent="-285750">
              <a:buFont typeface="Arial" panose="020B0604020202020204" pitchFamily="34" charset="0"/>
              <a:buChar char="•"/>
            </a:pPr>
            <a:r>
              <a:rPr lang="en-US" dirty="0"/>
              <a:t>Encourages school administrators, teachers, and other staff to model drinking water. </a:t>
            </a:r>
          </a:p>
          <a:p>
            <a:pPr marL="285750" indent="-285750">
              <a:buFont typeface="Arial" panose="020B0604020202020204" pitchFamily="34" charset="0"/>
              <a:buChar char="•"/>
            </a:pPr>
            <a:r>
              <a:rPr lang="en-US" dirty="0"/>
              <a:t>District performs maintenance and testing of all water fountains regularly </a:t>
            </a:r>
          </a:p>
          <a:p>
            <a:pPr marL="285750" indent="-285750">
              <a:buFont typeface="Arial" panose="020B0604020202020204" pitchFamily="34" charset="0"/>
              <a:buChar char="•"/>
            </a:pPr>
            <a:r>
              <a:rPr lang="en-US" dirty="0"/>
              <a:t>Makes test results available in an easily accessible format.</a:t>
            </a:r>
          </a:p>
        </p:txBody>
      </p:sp>
      <p:sp>
        <p:nvSpPr>
          <p:cNvPr id="3" name="TextBox 2"/>
          <p:cNvSpPr txBox="1"/>
          <p:nvPr/>
        </p:nvSpPr>
        <p:spPr>
          <a:xfrm>
            <a:off x="1123720" y="6317772"/>
            <a:ext cx="7866044" cy="892552"/>
          </a:xfrm>
          <a:prstGeom prst="rect">
            <a:avLst/>
          </a:prstGeom>
          <a:noFill/>
        </p:spPr>
        <p:txBody>
          <a:bodyPr wrap="square" rtlCol="0">
            <a:spAutoFit/>
          </a:bodyPr>
          <a:lstStyle/>
          <a:p>
            <a:r>
              <a:rPr lang="en-US" sz="1600" u="sng" dirty="0"/>
              <a:t>http://www.californiaprojectlean.org/docuserfiles/Case%20Studies_Earlimart-Final.pdf</a:t>
            </a:r>
            <a:endParaRPr lang="en-US" sz="1600" dirty="0"/>
          </a:p>
          <a:p>
            <a:endParaRPr lang="en-US" dirty="0"/>
          </a:p>
          <a:p>
            <a:endParaRPr lang="en-US" dirty="0"/>
          </a:p>
        </p:txBody>
      </p:sp>
    </p:spTree>
    <p:extLst>
      <p:ext uri="{BB962C8B-B14F-4D97-AF65-F5344CB8AC3E}">
        <p14:creationId xmlns:p14="http://schemas.microsoft.com/office/powerpoint/2010/main" val="14268376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
            </a:r>
            <a:br>
              <a:rPr lang="en-US" dirty="0"/>
            </a:br>
            <a:r>
              <a:rPr lang="en-US" dirty="0"/>
              <a:t>Successful Funding for Water Access and Promotion in Schools </a:t>
            </a:r>
            <a:r>
              <a:rPr lang="en-US" b="0" dirty="0"/>
              <a:t/>
            </a:r>
            <a:br>
              <a:rPr lang="en-US" b="0" dirty="0"/>
            </a:br>
            <a:endParaRPr lang="en-US" dirty="0"/>
          </a:p>
        </p:txBody>
      </p:sp>
      <p:pic>
        <p:nvPicPr>
          <p:cNvPr id="5" name="Picture 4" descr="Photograph of a New York City school &quot;water jet&quot; setup (water dispensers called water jets in school cafeteria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4267200"/>
            <a:ext cx="2957509" cy="2219224"/>
          </a:xfrm>
          <a:prstGeom prst="rect">
            <a:avLst/>
          </a:prstGeom>
        </p:spPr>
      </p:pic>
      <p:pic>
        <p:nvPicPr>
          <p:cNvPr id="6" name="Picture 5" descr="Photograph of a New York City school &quot;water jet&quot; setup (water dispensers called water jets in school cafeteria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10130" y="1752600"/>
            <a:ext cx="3373510" cy="4504364"/>
          </a:xfrm>
          <a:prstGeom prst="rect">
            <a:avLst/>
          </a:prstGeom>
        </p:spPr>
      </p:pic>
      <p:pic>
        <p:nvPicPr>
          <p:cNvPr id="7" name="Picture 6" descr="Photograph of a New York City school &quot;water jet&quot; setup (water dispensers called water jets in school cafeteria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0654" y="1752600"/>
            <a:ext cx="1768421" cy="2354843"/>
          </a:xfrm>
          <a:prstGeom prst="rect">
            <a:avLst/>
          </a:prstGeom>
        </p:spPr>
      </p:pic>
      <p:sp>
        <p:nvSpPr>
          <p:cNvPr id="8" name="TextBox 7"/>
          <p:cNvSpPr txBox="1"/>
          <p:nvPr/>
        </p:nvSpPr>
        <p:spPr>
          <a:xfrm>
            <a:off x="457200" y="1752600"/>
            <a:ext cx="2094924" cy="1477328"/>
          </a:xfrm>
          <a:prstGeom prst="rect">
            <a:avLst/>
          </a:prstGeom>
          <a:noFill/>
        </p:spPr>
        <p:txBody>
          <a:bodyPr wrap="square" rtlCol="0">
            <a:spAutoFit/>
          </a:bodyPr>
          <a:lstStyle/>
          <a:p>
            <a:r>
              <a:rPr lang="en-US" dirty="0"/>
              <a:t>Water jets in NYC schools funded by city departments of health and education</a:t>
            </a:r>
          </a:p>
        </p:txBody>
      </p:sp>
      <p:sp>
        <p:nvSpPr>
          <p:cNvPr id="9" name="TextBox 8"/>
          <p:cNvSpPr txBox="1"/>
          <p:nvPr/>
        </p:nvSpPr>
        <p:spPr>
          <a:xfrm>
            <a:off x="4809075" y="6274302"/>
            <a:ext cx="4876800" cy="307777"/>
          </a:xfrm>
          <a:prstGeom prst="rect">
            <a:avLst/>
          </a:prstGeom>
          <a:noFill/>
        </p:spPr>
        <p:txBody>
          <a:bodyPr wrap="square" rtlCol="0">
            <a:spAutoFit/>
          </a:bodyPr>
          <a:lstStyle/>
          <a:p>
            <a:r>
              <a:rPr lang="en-US" sz="1400" dirty="0"/>
              <a:t>Photos courtesy of Dr. Brian </a:t>
            </a:r>
            <a:r>
              <a:rPr lang="en-US" sz="1400" dirty="0" err="1"/>
              <a:t>Elbel</a:t>
            </a:r>
            <a:r>
              <a:rPr lang="en-US" sz="1400" dirty="0"/>
              <a:t>, NYU School of Medicine</a:t>
            </a:r>
          </a:p>
        </p:txBody>
      </p:sp>
    </p:spTree>
    <p:extLst>
      <p:ext uri="{BB962C8B-B14F-4D97-AF65-F5344CB8AC3E}">
        <p14:creationId xmlns:p14="http://schemas.microsoft.com/office/powerpoint/2010/main" val="13008971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Successful Partnerships</a:t>
            </a:r>
          </a:p>
        </p:txBody>
      </p:sp>
      <p:pic>
        <p:nvPicPr>
          <p:cNvPr id="5" name="Picture 4" descr="logo: Louiville pure tap"/>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2300" y="1939606"/>
            <a:ext cx="3015704" cy="1945323"/>
          </a:xfrm>
          <a:prstGeom prst="rect">
            <a:avLst/>
          </a:prstGeom>
        </p:spPr>
      </p:pic>
      <p:pic>
        <p:nvPicPr>
          <p:cNvPr id="8" name="Picture 7" descr="photograph of a wall-mounted water fountain in a school setti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0" y="1828800"/>
            <a:ext cx="2531637" cy="4259887"/>
          </a:xfrm>
          <a:prstGeom prst="rect">
            <a:avLst/>
          </a:prstGeom>
        </p:spPr>
      </p:pic>
      <p:pic>
        <p:nvPicPr>
          <p:cNvPr id="9" name="Picture 8" descr="photograph of an outdoor celebratory activity involving Louisville Pure Tap campaig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25484" y="1607955"/>
            <a:ext cx="3311642" cy="2194020"/>
          </a:xfrm>
          <a:prstGeom prst="rect">
            <a:avLst/>
          </a:prstGeom>
        </p:spPr>
      </p:pic>
      <p:pic>
        <p:nvPicPr>
          <p:cNvPr id="10" name="Picture 9" descr="Photograph of a young child drawing water from a Louisville Pure Tap counter-mounted thermas"/>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40653" y="4092801"/>
            <a:ext cx="3140652" cy="2093017"/>
          </a:xfrm>
          <a:prstGeom prst="rect">
            <a:avLst/>
          </a:prstGeom>
        </p:spPr>
      </p:pic>
      <p:sp>
        <p:nvSpPr>
          <p:cNvPr id="6" name="TextBox 5"/>
          <p:cNvSpPr txBox="1"/>
          <p:nvPr/>
        </p:nvSpPr>
        <p:spPr>
          <a:xfrm>
            <a:off x="2015399" y="6313403"/>
            <a:ext cx="6499951" cy="369332"/>
          </a:xfrm>
          <a:prstGeom prst="rect">
            <a:avLst/>
          </a:prstGeom>
          <a:noFill/>
        </p:spPr>
        <p:txBody>
          <a:bodyPr wrap="square" rtlCol="0">
            <a:spAutoFit/>
          </a:bodyPr>
          <a:lstStyle/>
          <a:p>
            <a:pPr>
              <a:defRPr/>
            </a:pPr>
            <a:r>
              <a:rPr lang="en-US" dirty="0">
                <a:hlinkClick r:id="rId7"/>
              </a:rPr>
              <a:t>http://</a:t>
            </a:r>
            <a:r>
              <a:rPr lang="en-US" dirty="0" err="1">
                <a:hlinkClick r:id="rId7"/>
              </a:rPr>
              <a:t>www.louisvillepuretap.com</a:t>
            </a:r>
            <a:endParaRPr lang="en-US" dirty="0"/>
          </a:p>
        </p:txBody>
      </p:sp>
      <p:sp>
        <p:nvSpPr>
          <p:cNvPr id="7" name="TextBox 6"/>
          <p:cNvSpPr txBox="1"/>
          <p:nvPr/>
        </p:nvSpPr>
        <p:spPr>
          <a:xfrm>
            <a:off x="7081305" y="5939435"/>
            <a:ext cx="2114730" cy="523220"/>
          </a:xfrm>
          <a:prstGeom prst="rect">
            <a:avLst/>
          </a:prstGeom>
          <a:noFill/>
        </p:spPr>
        <p:txBody>
          <a:bodyPr wrap="square" rtlCol="0">
            <a:spAutoFit/>
          </a:bodyPr>
          <a:lstStyle/>
          <a:p>
            <a:r>
              <a:rPr lang="en-US" sz="1400" dirty="0"/>
              <a:t>Photos courtesy of Louisville Water Company</a:t>
            </a:r>
          </a:p>
        </p:txBody>
      </p:sp>
    </p:spTree>
    <p:extLst>
      <p:ext uri="{BB962C8B-B14F-4D97-AF65-F5344CB8AC3E}">
        <p14:creationId xmlns:p14="http://schemas.microsoft.com/office/powerpoint/2010/main" val="19186265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004"/>
            <a:ext cx="9144000" cy="273036"/>
          </a:xfrm>
        </p:spPr>
        <p:txBody>
          <a:bodyPr>
            <a:normAutofit/>
          </a:bodyPr>
          <a:lstStyle/>
          <a:p>
            <a:r>
              <a:rPr lang="en-US" sz="1200" dirty="0">
                <a:solidFill>
                  <a:schemeClr val="bg1"/>
                </a:solidFill>
              </a:rPr>
              <a:t>Water in Schools: Case Studies</a:t>
            </a:r>
          </a:p>
        </p:txBody>
      </p:sp>
      <p:sp>
        <p:nvSpPr>
          <p:cNvPr id="9" name="TextBox 8"/>
          <p:cNvSpPr txBox="1"/>
          <p:nvPr/>
        </p:nvSpPr>
        <p:spPr>
          <a:xfrm>
            <a:off x="1266939" y="6211669"/>
            <a:ext cx="6929609" cy="861774"/>
          </a:xfrm>
          <a:prstGeom prst="rect">
            <a:avLst/>
          </a:prstGeom>
          <a:noFill/>
        </p:spPr>
        <p:txBody>
          <a:bodyPr wrap="square" rtlCol="0">
            <a:spAutoFit/>
          </a:bodyPr>
          <a:lstStyle/>
          <a:p>
            <a:pPr algn="ctr"/>
            <a:r>
              <a:rPr lang="en-US" sz="3200" dirty="0"/>
              <a:t>www.waterinschools.org</a:t>
            </a:r>
          </a:p>
          <a:p>
            <a:pPr algn="ct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0522" y="124370"/>
            <a:ext cx="7862444" cy="5945924"/>
          </a:xfrm>
          <a:prstGeom prst="rect">
            <a:avLst/>
          </a:prstGeom>
        </p:spPr>
      </p:pic>
    </p:spTree>
    <p:extLst>
      <p:ext uri="{BB962C8B-B14F-4D97-AF65-F5344CB8AC3E}">
        <p14:creationId xmlns:p14="http://schemas.microsoft.com/office/powerpoint/2010/main" val="1502087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21361" y="499751"/>
            <a:ext cx="8081964" cy="1092380"/>
          </a:xfrm>
        </p:spPr>
        <p:txBody>
          <a:bodyPr>
            <a:noAutofit/>
          </a:bodyPr>
          <a:lstStyle/>
          <a:p>
            <a:r>
              <a:rPr lang="en-US" dirty="0"/>
              <a:t>Download the Tool Kit!</a:t>
            </a:r>
          </a:p>
        </p:txBody>
      </p:sp>
      <p:pic>
        <p:nvPicPr>
          <p:cNvPr id="5" name="Picture 5"/>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2844559" y="1677719"/>
            <a:ext cx="3635567" cy="4709849"/>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7" name="Text Placeholder 8"/>
          <p:cNvSpPr txBox="1">
            <a:spLocks/>
          </p:cNvSpPr>
          <p:nvPr/>
        </p:nvSpPr>
        <p:spPr>
          <a:xfrm>
            <a:off x="621361" y="6397717"/>
            <a:ext cx="8229600" cy="6096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smtClean="0">
                <a:hlinkClick r:id="rId4"/>
              </a:rPr>
              <a:t>https://www.cdc.gov/healthyschools/npao/pdf/water_access_in_schools_508.pdf</a:t>
            </a:r>
            <a:endParaRPr lang="en-US" sz="1800" dirty="0"/>
          </a:p>
          <a:p>
            <a:endParaRPr lang="en-US" sz="1800" dirty="0"/>
          </a:p>
        </p:txBody>
      </p:sp>
    </p:spTree>
    <p:extLst>
      <p:ext uri="{BB962C8B-B14F-4D97-AF65-F5344CB8AC3E}">
        <p14:creationId xmlns:p14="http://schemas.microsoft.com/office/powerpoint/2010/main" val="34211775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txBox="1">
            <a:spLocks/>
          </p:cNvSpPr>
          <p:nvPr/>
        </p:nvSpPr>
        <p:spPr>
          <a:xfrm>
            <a:off x="457202" y="1243584"/>
            <a:ext cx="8686798" cy="455129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00" dirty="0"/>
              <a:t>Centers for Disease Control and Prevention </a:t>
            </a:r>
          </a:p>
          <a:p>
            <a:pPr algn="ctr"/>
            <a:r>
              <a:rPr lang="en-US" sz="2600" dirty="0"/>
              <a:t>National Center for Chronic Disease Prevention and Health Promotion</a:t>
            </a:r>
          </a:p>
          <a:p>
            <a:pPr algn="ctr"/>
            <a:r>
              <a:rPr lang="en-US" sz="2600" dirty="0"/>
              <a:t>Division of Population Health</a:t>
            </a:r>
          </a:p>
          <a:p>
            <a:pPr algn="ctr"/>
            <a:r>
              <a:rPr lang="en-US" sz="2600" dirty="0"/>
              <a:t>School Health Branch</a:t>
            </a:r>
          </a:p>
          <a:p>
            <a:pPr algn="ctr"/>
            <a:r>
              <a:rPr lang="en-US" sz="2600" dirty="0"/>
              <a:t>1600 Clifton Road NE</a:t>
            </a:r>
          </a:p>
          <a:p>
            <a:pPr algn="ctr"/>
            <a:r>
              <a:rPr lang="en-US" sz="2600" dirty="0"/>
              <a:t>Atlanta, GA 30333</a:t>
            </a:r>
          </a:p>
          <a:p>
            <a:pPr algn="ctr"/>
            <a:endParaRPr lang="en-US" sz="2600" dirty="0"/>
          </a:p>
          <a:p>
            <a:pPr algn="ctr"/>
            <a:r>
              <a:rPr lang="en-US" sz="2600" dirty="0"/>
              <a:t>1-800-CDC-INFO (232-4636)</a:t>
            </a:r>
          </a:p>
          <a:p>
            <a:pPr algn="ctr"/>
            <a:r>
              <a:rPr lang="en-US" sz="2600" dirty="0"/>
              <a:t>TTY: 1-888-232-6348</a:t>
            </a:r>
          </a:p>
          <a:p>
            <a:pPr algn="ctr"/>
            <a:r>
              <a:rPr lang="en-US" sz="2600" dirty="0">
                <a:hlinkClick r:id="rId3"/>
              </a:rPr>
              <a:t>cdcinfo@cdc.gov</a:t>
            </a:r>
            <a:endParaRPr lang="en-US" sz="2600" dirty="0"/>
          </a:p>
          <a:p>
            <a:pPr algn="ctr"/>
            <a:endParaRPr lang="en-US" sz="2600" dirty="0"/>
          </a:p>
          <a:p>
            <a:pPr algn="ctr"/>
            <a:r>
              <a:rPr lang="en-US" sz="2600" dirty="0">
                <a:hlinkClick r:id="rId4"/>
              </a:rPr>
              <a:t>http://www.cdc.gov/healthyschools/</a:t>
            </a:r>
            <a:endParaRPr lang="en-US" sz="2600" dirty="0"/>
          </a:p>
          <a:p>
            <a:pPr algn="ctr"/>
            <a:r>
              <a:rPr lang="en-US" sz="2600" dirty="0">
                <a:hlinkClick r:id="rId5"/>
              </a:rPr>
              <a:t>www.cdc.gov/bam</a:t>
            </a:r>
            <a:endParaRPr lang="en-US" sz="2600" dirty="0"/>
          </a:p>
          <a:p>
            <a:pPr algn="ctr"/>
            <a:endParaRPr lang="en-US" dirty="0">
              <a:solidFill>
                <a:srgbClr val="29478C"/>
              </a:solidFill>
              <a:latin typeface="Calibri" pitchFamily="34" charset="0"/>
            </a:endParaRPr>
          </a:p>
        </p:txBody>
      </p:sp>
      <p:sp>
        <p:nvSpPr>
          <p:cNvPr id="2" name="Title 1"/>
          <p:cNvSpPr>
            <a:spLocks noGrp="1"/>
          </p:cNvSpPr>
          <p:nvPr>
            <p:ph type="title"/>
          </p:nvPr>
        </p:nvSpPr>
        <p:spPr>
          <a:xfrm>
            <a:off x="0" y="0"/>
            <a:ext cx="9144000" cy="1690689"/>
          </a:xfrm>
        </p:spPr>
        <p:txBody>
          <a:bodyPr>
            <a:normAutofit/>
          </a:bodyPr>
          <a:lstStyle/>
          <a:p>
            <a:r>
              <a:rPr lang="en-US" sz="2600" b="1" dirty="0"/>
              <a:t>For more information please contact:</a:t>
            </a:r>
          </a:p>
        </p:txBody>
      </p:sp>
    </p:spTree>
    <p:extLst>
      <p:ext uri="{BB962C8B-B14F-4D97-AF65-F5344CB8AC3E}">
        <p14:creationId xmlns:p14="http://schemas.microsoft.com/office/powerpoint/2010/main" val="4174081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Healthy, Hunger-Free Kids Act Requirements</a:t>
            </a:r>
          </a:p>
        </p:txBody>
      </p:sp>
      <p:sp>
        <p:nvSpPr>
          <p:cNvPr id="3" name="Content Placeholder 2"/>
          <p:cNvSpPr>
            <a:spLocks noGrp="1"/>
          </p:cNvSpPr>
          <p:nvPr>
            <p:ph idx="1"/>
          </p:nvPr>
        </p:nvSpPr>
        <p:spPr>
          <a:xfrm>
            <a:off x="2815466" y="1849107"/>
            <a:ext cx="6179774" cy="4627860"/>
          </a:xfrm>
        </p:spPr>
        <p:txBody>
          <a:bodyPr/>
          <a:lstStyle/>
          <a:p>
            <a:pPr marL="0" lvl="1" indent="-114300">
              <a:spcBef>
                <a:spcPts val="1000"/>
              </a:spcBef>
              <a:buNone/>
            </a:pPr>
            <a:r>
              <a:rPr lang="en-US" dirty="0"/>
              <a:t>Schools that participate in the USDA school meal programs are required to provide students with potable drinking water that is</a:t>
            </a:r>
          </a:p>
          <a:p>
            <a:pPr lvl="1">
              <a:buFont typeface="Wingdings" panose="05000000000000000000" pitchFamily="2" charset="2"/>
              <a:buChar char="ü"/>
            </a:pPr>
            <a:r>
              <a:rPr lang="en-US" dirty="0"/>
              <a:t>free of charge </a:t>
            </a:r>
          </a:p>
          <a:p>
            <a:pPr lvl="1">
              <a:buFont typeface="Wingdings" panose="05000000000000000000" pitchFamily="2" charset="2"/>
              <a:buChar char="ü"/>
            </a:pPr>
            <a:r>
              <a:rPr lang="en-US" dirty="0"/>
              <a:t>during meal times</a:t>
            </a:r>
          </a:p>
          <a:p>
            <a:pPr lvl="2">
              <a:buFont typeface="Wingdings" panose="05000000000000000000" pitchFamily="2" charset="2"/>
              <a:buChar char="ü"/>
            </a:pPr>
            <a:r>
              <a:rPr lang="en-US" dirty="0"/>
              <a:t>where lunch meals and afterschool snacks are served</a:t>
            </a:r>
          </a:p>
          <a:p>
            <a:pPr lvl="2">
              <a:buFont typeface="Wingdings" panose="05000000000000000000" pitchFamily="2" charset="2"/>
              <a:buChar char="ü"/>
            </a:pPr>
            <a:r>
              <a:rPr lang="en-US" dirty="0"/>
              <a:t>when breakfast is served in the cafeteria</a:t>
            </a:r>
          </a:p>
          <a:p>
            <a:pPr marL="0" indent="0">
              <a:buNone/>
            </a:pPr>
            <a:endParaRPr lang="en-US" dirty="0"/>
          </a:p>
        </p:txBody>
      </p:sp>
      <p:pic>
        <p:nvPicPr>
          <p:cNvPr id="6" name="Online Image Placeholder 7" descr="icon of a person drinking from a water fountai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5932" y="2677754"/>
            <a:ext cx="2589534" cy="2589534"/>
          </a:xfrm>
          <a:prstGeom prst="rect">
            <a:avLst/>
          </a:prstGeom>
        </p:spPr>
      </p:pic>
      <p:sp>
        <p:nvSpPr>
          <p:cNvPr id="4" name="Rectangle 3"/>
          <p:cNvSpPr/>
          <p:nvPr/>
        </p:nvSpPr>
        <p:spPr>
          <a:xfrm>
            <a:off x="1129228" y="5605272"/>
            <a:ext cx="7866012" cy="1477328"/>
          </a:xfrm>
          <a:prstGeom prst="rect">
            <a:avLst/>
          </a:prstGeom>
        </p:spPr>
        <p:txBody>
          <a:bodyPr wrap="square">
            <a:spAutoFit/>
          </a:bodyPr>
          <a:lstStyle/>
          <a:p>
            <a:r>
              <a:rPr lang="en-US" dirty="0">
                <a:solidFill>
                  <a:srgbClr val="000000"/>
                </a:solidFill>
              </a:rPr>
              <a:t>7 CFR § 210.10(a)(1) and </a:t>
            </a:r>
            <a:r>
              <a:rPr lang="en-US" dirty="0"/>
              <a:t>7CFR § 220.8(a)(1)</a:t>
            </a:r>
          </a:p>
          <a:p>
            <a:r>
              <a:rPr lang="en-US" dirty="0">
                <a:hlinkClick r:id="rId4"/>
              </a:rPr>
              <a:t>https://www.gpo.gov/fdsys/pkg/FR-2016-07-29/pdf/2016-17227.pdf</a:t>
            </a:r>
            <a:endParaRPr lang="en-US" dirty="0"/>
          </a:p>
          <a:p>
            <a:r>
              <a:rPr lang="en-US" dirty="0"/>
              <a:t>SP 28- 2011: Child Nutrition Reauthorization 2010: Water Availability During National School Lunch Program Meal Service </a:t>
            </a:r>
          </a:p>
          <a:p>
            <a:endParaRPr lang="en-US" dirty="0">
              <a:solidFill>
                <a:srgbClr val="000000"/>
              </a:solidFill>
            </a:endParaRPr>
          </a:p>
        </p:txBody>
      </p:sp>
    </p:spTree>
    <p:extLst>
      <p:ext uri="{BB962C8B-B14F-4D97-AF65-F5344CB8AC3E}">
        <p14:creationId xmlns:p14="http://schemas.microsoft.com/office/powerpoint/2010/main" val="31030207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does drinking water access look like in schools?</a:t>
            </a:r>
          </a:p>
        </p:txBody>
      </p:sp>
      <p:pic>
        <p:nvPicPr>
          <p:cNvPr id="3" name="Picture 2" descr="Both of these photos could technically count as meeting the requirements for free drinking water during the meal periods. However, the photo on the left is not very inviting, and most students would probably choose not to drink out of a fountain that has debris and a mop in it. On the other hand, the photo on the right hand side shows a water dispenser that is clean, appealing, has great signage near it promoting water, and also has cups available if students do not have their own drinking water bottle to refill or would like to take a cup of water back to their table to drink with their meal."/>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2826" y="2017612"/>
            <a:ext cx="8151058" cy="3773751"/>
          </a:xfrm>
          <a:prstGeom prst="rect">
            <a:avLst/>
          </a:prstGeom>
        </p:spPr>
      </p:pic>
    </p:spTree>
    <p:extLst>
      <p:ext uri="{BB962C8B-B14F-4D97-AF65-F5344CB8AC3E}">
        <p14:creationId xmlns:p14="http://schemas.microsoft.com/office/powerpoint/2010/main" val="3703911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1361" y="488993"/>
            <a:ext cx="7993829" cy="1092380"/>
          </a:xfrm>
        </p:spPr>
        <p:txBody>
          <a:bodyPr/>
          <a:lstStyle/>
          <a:p>
            <a:r>
              <a:rPr lang="en-US" dirty="0"/>
              <a:t>How can schools begin to address water access?</a:t>
            </a:r>
          </a:p>
        </p:txBody>
      </p:sp>
      <p:pic>
        <p:nvPicPr>
          <p:cNvPr id="5" name="Picture 4" descr="Diagram showing that access to drinking water comes from: promotion campaigns, local school wellness policies, needs assessment, parent engagement, student engagement, and community partnershi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64616" y="1761545"/>
            <a:ext cx="7004911" cy="4578493"/>
          </a:xfrm>
          <a:prstGeom prst="rect">
            <a:avLst/>
          </a:prstGeom>
        </p:spPr>
      </p:pic>
    </p:spTree>
    <p:extLst>
      <p:ext uri="{BB962C8B-B14F-4D97-AF65-F5344CB8AC3E}">
        <p14:creationId xmlns:p14="http://schemas.microsoft.com/office/powerpoint/2010/main" val="1883840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21361" y="499751"/>
            <a:ext cx="8081964" cy="1092380"/>
          </a:xfrm>
        </p:spPr>
        <p:txBody>
          <a:bodyPr>
            <a:noAutofit/>
          </a:bodyPr>
          <a:lstStyle/>
          <a:p>
            <a:r>
              <a:rPr lang="en-US" dirty="0"/>
              <a:t>Increasing Access to Drinking Water in Schools </a:t>
            </a:r>
            <a:br>
              <a:rPr lang="en-US" dirty="0"/>
            </a:br>
            <a:r>
              <a:rPr lang="en-US" dirty="0"/>
              <a:t>Tool Kit</a:t>
            </a: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6380" y="1902673"/>
            <a:ext cx="3234308" cy="41845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6" name="Content Placeholder 5"/>
          <p:cNvSpPr txBox="1">
            <a:spLocks noGrp="1"/>
          </p:cNvSpPr>
          <p:nvPr>
            <p:ph sz="half" idx="2"/>
          </p:nvPr>
        </p:nvSpPr>
        <p:spPr>
          <a:xfrm>
            <a:off x="4629150" y="1825625"/>
            <a:ext cx="3886200" cy="3669723"/>
          </a:xfrm>
          <a:prstGeom prst="rect">
            <a:avLst/>
          </a:prstGeom>
          <a:noFill/>
        </p:spPr>
        <p:txBody>
          <a:bodyPr wrap="square" rtlCol="0">
            <a:spAutoFit/>
          </a:bodyPr>
          <a:lstStyle/>
          <a:p>
            <a:pPr marL="0" indent="0">
              <a:buNone/>
            </a:pPr>
            <a:r>
              <a:rPr lang="en-US" sz="2400" b="1" dirty="0"/>
              <a:t>Who should use the tool kit? </a:t>
            </a:r>
          </a:p>
          <a:p>
            <a:pPr marL="742950" lvl="1" indent="-285750"/>
            <a:r>
              <a:rPr lang="en-US" sz="2000" dirty="0"/>
              <a:t>School health councils</a:t>
            </a:r>
          </a:p>
          <a:p>
            <a:pPr marL="742950" lvl="1" indent="-285750"/>
            <a:r>
              <a:rPr lang="en-US" sz="2000" dirty="0"/>
              <a:t>Nutrition services providers</a:t>
            </a:r>
          </a:p>
          <a:p>
            <a:pPr marL="742950" lvl="1" indent="-285750"/>
            <a:r>
              <a:rPr lang="en-US" sz="2000" dirty="0"/>
              <a:t>Principals</a:t>
            </a:r>
          </a:p>
          <a:p>
            <a:pPr marL="742950" lvl="1" indent="-285750"/>
            <a:r>
              <a:rPr lang="en-US" sz="2000" dirty="0"/>
              <a:t>Teachers</a:t>
            </a:r>
          </a:p>
          <a:p>
            <a:pPr marL="742950" lvl="1" indent="-285750"/>
            <a:r>
              <a:rPr lang="en-US" sz="2000" dirty="0"/>
              <a:t>Parents</a:t>
            </a:r>
          </a:p>
          <a:p>
            <a:pPr marL="742950" lvl="1" indent="-285750"/>
            <a:r>
              <a:rPr lang="en-US" sz="2000" dirty="0"/>
              <a:t>Public health partners </a:t>
            </a:r>
          </a:p>
          <a:p>
            <a:pPr marL="742950" lvl="1" indent="-285750"/>
            <a:r>
              <a:rPr lang="en-US" sz="2000" dirty="0"/>
              <a:t>Community members</a:t>
            </a:r>
          </a:p>
          <a:p>
            <a:pPr marL="742950" lvl="1" indent="-285750"/>
            <a:r>
              <a:rPr lang="en-US" sz="2000" dirty="0"/>
              <a:t>University staff</a:t>
            </a:r>
          </a:p>
          <a:p>
            <a:pPr marL="285750" indent="-285750">
              <a:buFont typeface="Arial" panose="020B0604020202020204" pitchFamily="34" charset="0"/>
              <a:buChar char="•"/>
            </a:pPr>
            <a:endParaRPr lang="en-US" dirty="0"/>
          </a:p>
        </p:txBody>
      </p:sp>
      <p:sp>
        <p:nvSpPr>
          <p:cNvPr id="7" name="Text Placeholder 8"/>
          <p:cNvSpPr txBox="1">
            <a:spLocks/>
          </p:cNvSpPr>
          <p:nvPr/>
        </p:nvSpPr>
        <p:spPr>
          <a:xfrm>
            <a:off x="621361" y="6397717"/>
            <a:ext cx="8229600" cy="6096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smtClean="0">
                <a:hlinkClick r:id="rId4"/>
              </a:rPr>
              <a:t>https://www.cdc.gov/healthyschools/npao/pdf/water_access_in_schools_508.pdf</a:t>
            </a:r>
            <a:endParaRPr lang="en-US" sz="1800" dirty="0"/>
          </a:p>
          <a:p>
            <a:endParaRPr lang="en-US" sz="1800" dirty="0"/>
          </a:p>
        </p:txBody>
      </p:sp>
    </p:spTree>
    <p:extLst>
      <p:ext uri="{BB962C8B-B14F-4D97-AF65-F5344CB8AC3E}">
        <p14:creationId xmlns:p14="http://schemas.microsoft.com/office/powerpoint/2010/main" val="35435327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t>Process for increasing access to drinking water in schools</a:t>
            </a:r>
          </a:p>
        </p:txBody>
      </p:sp>
      <p:graphicFrame>
        <p:nvGraphicFramePr>
          <p:cNvPr id="4" name="Content Placeholder 4" descr="Diagram showing the process for increasing access to drinking water in schools is: conduct needs assessment, develop a plan, put the plan into action, evaluate progress, and revise plan as needed."/>
          <p:cNvGraphicFramePr>
            <a:graphicFrameLocks noGrp="1"/>
          </p:cNvGraphicFramePr>
          <p:nvPr>
            <p:ph idx="1"/>
            <p:extLst>
              <p:ext uri="{D42A27DB-BD31-4B8C-83A1-F6EECF244321}">
                <p14:modId xmlns:p14="http://schemas.microsoft.com/office/powerpoint/2010/main" val="2572402661"/>
              </p:ext>
            </p:extLst>
          </p:nvPr>
        </p:nvGraphicFramePr>
        <p:xfrm>
          <a:off x="621361" y="1837706"/>
          <a:ext cx="83820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40397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D12B4B89-F9C9-4BDC-850B-7EE94D1B816B}">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emplate>Office Theme</Template>
  <TotalTime>1220</TotalTime>
  <Words>6073</Words>
  <Application>Microsoft Office PowerPoint</Application>
  <PresentationFormat>On-screen Show (4:3)</PresentationFormat>
  <Paragraphs>541</Paragraphs>
  <Slides>47</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Calibri Light</vt:lpstr>
      <vt:lpstr>Courier New</vt:lpstr>
      <vt:lpstr>Wingdings</vt:lpstr>
      <vt:lpstr>Office Theme</vt:lpstr>
      <vt:lpstr>Increasing Access to Drinking Water in Schools Tool Kit</vt:lpstr>
      <vt:lpstr>Learning Objectives</vt:lpstr>
      <vt:lpstr>Water and Health</vt:lpstr>
      <vt:lpstr> Water Access is Part of a Healthy School Nutrition Environment</vt:lpstr>
      <vt:lpstr>Healthy, Hunger-Free Kids Act Requirements</vt:lpstr>
      <vt:lpstr>What does drinking water access look like in schools?</vt:lpstr>
      <vt:lpstr>How can schools begin to address water access?</vt:lpstr>
      <vt:lpstr>Increasing Access to Drinking Water in Schools  Tool Kit</vt:lpstr>
      <vt:lpstr>Process for increasing access to drinking water in schools</vt:lpstr>
      <vt:lpstr>Conduct a Needs Assessment</vt:lpstr>
      <vt:lpstr>Step 1: Assess state, district, and school policies and practices related to water access</vt:lpstr>
      <vt:lpstr>School Drinking Water Needs Assessment Checklist</vt:lpstr>
      <vt:lpstr>Step 2: Review federal, state, and local water testing requirements and recommendations</vt:lpstr>
      <vt:lpstr>Step 2: Review states and local water testing requirements and recommendations</vt:lpstr>
      <vt:lpstr>Step 3: Learn about the school water environment</vt:lpstr>
      <vt:lpstr>Step 3: Conduct an assessment of the school water access environment</vt:lpstr>
      <vt:lpstr>Step 4: Assess perceptions about drinking  water access at school</vt:lpstr>
      <vt:lpstr>Step 5: Identify key water access champions </vt:lpstr>
      <vt:lpstr>Process for increasing access to drinking water in schools</vt:lpstr>
      <vt:lpstr>Develop a Plan</vt:lpstr>
      <vt:lpstr>Identify Strengths, Opportunities, and Priority Actions</vt:lpstr>
      <vt:lpstr>Identify goals and objectives for priority actions</vt:lpstr>
      <vt:lpstr>Process for increasing access to drinking water in schools</vt:lpstr>
      <vt:lpstr>Put the Plan into Action</vt:lpstr>
      <vt:lpstr>Ideas for Funding</vt:lpstr>
      <vt:lpstr>Gather Partners</vt:lpstr>
      <vt:lpstr>Water Delivery Methods</vt:lpstr>
      <vt:lpstr>Identify Training Needs</vt:lpstr>
      <vt:lpstr>Ideas to Promote Water</vt:lpstr>
      <vt:lpstr>Examples of Water Promotion Campaigns  </vt:lpstr>
      <vt:lpstr>Address Sustainability</vt:lpstr>
      <vt:lpstr>Process for increasing access to drinking water in schools</vt:lpstr>
      <vt:lpstr>Evaluate Progress</vt:lpstr>
      <vt:lpstr>Example Process Evaluation Questions</vt:lpstr>
      <vt:lpstr>Example Outcome Evaluation Questions</vt:lpstr>
      <vt:lpstr>Appendices</vt:lpstr>
      <vt:lpstr>Appendix 2:</vt:lpstr>
      <vt:lpstr>Appendix 3</vt:lpstr>
      <vt:lpstr>Strategies to Overcome Potential Challenges</vt:lpstr>
      <vt:lpstr>Key Stakeholder Sample Interview Questions</vt:lpstr>
      <vt:lpstr>Success Stories</vt:lpstr>
      <vt:lpstr> Successful Water Access Wellness Policies  </vt:lpstr>
      <vt:lpstr> Successful Funding for Water Access and Promotion in Schools  </vt:lpstr>
      <vt:lpstr>Successful Partnerships</vt:lpstr>
      <vt:lpstr>Water in Schools: Case Studies</vt:lpstr>
      <vt:lpstr>Download the Tool Kit!</vt:lpstr>
      <vt:lpstr>For more information please contact: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Increasing Access to Drinking Water in Schools Tool Kit</dc:title>
  <dc:subject>Step by step guidance on using the tool kit</dc:subject>
  <dc:creator>Centers for Disease Control and Prevention (CDC)</dc:creator>
  <cp:keywords>Increasing Access to Drinking Water in Schools Tool Kit, Centers for Disease Control and Prevention, CDC, Step by step guidance on using the tool kit, March 2016</cp:keywords>
  <cp:lastModifiedBy>Hebenton, Tod M. (CDC/ONDIEH/NCCDPHP) (CTR)</cp:lastModifiedBy>
  <cp:revision>130</cp:revision>
  <dcterms:created xsi:type="dcterms:W3CDTF">2016-03-29T13:18:29Z</dcterms:created>
  <dcterms:modified xsi:type="dcterms:W3CDTF">2017-02-28T15:12:18Z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