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7" r:id="rId4"/>
  </p:sldMasterIdLst>
  <p:notesMasterIdLst>
    <p:notesMasterId r:id="rId34"/>
  </p:notesMasterIdLst>
  <p:handoutMasterIdLst>
    <p:handoutMasterId r:id="rId35"/>
  </p:handoutMasterIdLst>
  <p:sldIdLst>
    <p:sldId id="348" r:id="rId5"/>
    <p:sldId id="350" r:id="rId6"/>
    <p:sldId id="359" r:id="rId7"/>
    <p:sldId id="356" r:id="rId8"/>
    <p:sldId id="360" r:id="rId9"/>
    <p:sldId id="361" r:id="rId10"/>
    <p:sldId id="362" r:id="rId11"/>
    <p:sldId id="363" r:id="rId12"/>
    <p:sldId id="364" r:id="rId13"/>
    <p:sldId id="365" r:id="rId14"/>
    <p:sldId id="366" r:id="rId15"/>
    <p:sldId id="383"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2" r:id="rId30"/>
    <p:sldId id="380" r:id="rId31"/>
    <p:sldId id="381" r:id="rId32"/>
    <p:sldId id="347" r:id="rId33"/>
  </p:sldIdLst>
  <p:sldSz cx="12192000" cy="6858000"/>
  <p:notesSz cx="7010400" cy="9296400"/>
  <p:embeddedFontLst>
    <p:embeddedFont>
      <p:font typeface="Calibri" panose="020F0502020204030204" pitchFamily="34" charset="0"/>
      <p:regular r:id="rId36"/>
      <p:bold r:id="rId37"/>
      <p:italic r:id="rId38"/>
      <p:boldItalic r:id="rId39"/>
    </p:embeddedFont>
    <p:embeddedFont>
      <p:font typeface="Myriad Web Pro" panose="020B0604020202020204" charset="0"/>
      <p:regular r:id="rId40"/>
      <p:bold r:id="rId41"/>
      <p:italic r:id="rId4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2" name="Basket, Michelle (CDC/OID/NCIRD)" initials="BM(" lastIdx="1" clrIdx="1">
    <p:extLst>
      <p:ext uri="{19B8F6BF-5375-455C-9EA6-DF929625EA0E}">
        <p15:presenceInfo xmlns:p15="http://schemas.microsoft.com/office/powerpoint/2012/main" userId="S-1-5-21-1207783550-2075000910-922709458-176752" providerId="AD"/>
      </p:ext>
    </p:extLst>
  </p:cmAuthor>
  <p:cmAuthor id="3" name="Hess, Alexandra (CDC/DDID/NCIRD/DVD) (CTR)" initials="HA((" lastIdx="4" clrIdx="2">
    <p:extLst>
      <p:ext uri="{19B8F6BF-5375-455C-9EA6-DF929625EA0E}">
        <p15:presenceInfo xmlns:p15="http://schemas.microsoft.com/office/powerpoint/2012/main" userId="S::kwz9@cdc.gov::81f90d66-2ec8-4cc3-9a89-559eb9def2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D"/>
    <a:srgbClr val="FFFFFF"/>
    <a:srgbClr val="07245D"/>
    <a:srgbClr val="00133A"/>
    <a:srgbClr val="000000"/>
    <a:srgbClr val="0E66AF"/>
    <a:srgbClr val="006A71"/>
    <a:srgbClr val="695E4A"/>
    <a:srgbClr val="00853F"/>
    <a:srgbClr val="781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7" autoAdjust="0"/>
    <p:restoredTop sz="76131" autoAdjust="0"/>
  </p:normalViewPr>
  <p:slideViewPr>
    <p:cSldViewPr snapToGrid="0">
      <p:cViewPr varScale="1">
        <p:scale>
          <a:sx n="84" d="100"/>
          <a:sy n="84" d="100"/>
        </p:scale>
        <p:origin x="158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s, Alexandra (CDC/DDID/NCIRD/DVD) (CTR)" userId="81f90d66-2ec8-4cc3-9a89-559eb9def22e" providerId="ADAL" clId="{C43E0E90-85FB-4F54-9942-2AE009D4FD85}"/>
    <pc:docChg chg="undo custSel addSld delSld modSld">
      <pc:chgData name="Hess, Alexandra (CDC/DDID/NCIRD/DVD) (CTR)" userId="81f90d66-2ec8-4cc3-9a89-559eb9def22e" providerId="ADAL" clId="{C43E0E90-85FB-4F54-9942-2AE009D4FD85}" dt="2022-07-01T15:59:19.277" v="378"/>
      <pc:docMkLst>
        <pc:docMk/>
      </pc:docMkLst>
      <pc:sldChg chg="modSp mod">
        <pc:chgData name="Hess, Alexandra (CDC/DDID/NCIRD/DVD) (CTR)" userId="81f90d66-2ec8-4cc3-9a89-559eb9def22e" providerId="ADAL" clId="{C43E0E90-85FB-4F54-9942-2AE009D4FD85}" dt="2022-07-01T12:51:40.836" v="6" actId="20577"/>
        <pc:sldMkLst>
          <pc:docMk/>
          <pc:sldMk cId="1109378416" sldId="348"/>
        </pc:sldMkLst>
        <pc:spChg chg="mod">
          <ac:chgData name="Hess, Alexandra (CDC/DDID/NCIRD/DVD) (CTR)" userId="81f90d66-2ec8-4cc3-9a89-559eb9def22e" providerId="ADAL" clId="{C43E0E90-85FB-4F54-9942-2AE009D4FD85}" dt="2022-07-01T12:51:40.836" v="6" actId="20577"/>
          <ac:spMkLst>
            <pc:docMk/>
            <pc:sldMk cId="1109378416" sldId="348"/>
            <ac:spMk id="16" creationId="{00000000-0000-0000-0000-000000000000}"/>
          </ac:spMkLst>
        </pc:spChg>
      </pc:sldChg>
      <pc:sldChg chg="addSp delSp modSp mod">
        <pc:chgData name="Hess, Alexandra (CDC/DDID/NCIRD/DVD) (CTR)" userId="81f90d66-2ec8-4cc3-9a89-559eb9def22e" providerId="ADAL" clId="{C43E0E90-85FB-4F54-9942-2AE009D4FD85}" dt="2022-07-01T15:31:48.836" v="158" actId="1036"/>
        <pc:sldMkLst>
          <pc:docMk/>
          <pc:sldMk cId="584542543" sldId="360"/>
        </pc:sldMkLst>
        <pc:spChg chg="add del mod">
          <ac:chgData name="Hess, Alexandra (CDC/DDID/NCIRD/DVD) (CTR)" userId="81f90d66-2ec8-4cc3-9a89-559eb9def22e" providerId="ADAL" clId="{C43E0E90-85FB-4F54-9942-2AE009D4FD85}" dt="2022-07-01T12:53:58.560" v="10" actId="478"/>
          <ac:spMkLst>
            <pc:docMk/>
            <pc:sldMk cId="584542543" sldId="360"/>
            <ac:spMk id="7" creationId="{FE9C9EC4-6077-4BE4-9B40-B6DAFF880743}"/>
          </ac:spMkLst>
        </pc:spChg>
        <pc:picChg chg="add mod modCrop">
          <ac:chgData name="Hess, Alexandra (CDC/DDID/NCIRD/DVD) (CTR)" userId="81f90d66-2ec8-4cc3-9a89-559eb9def22e" providerId="ADAL" clId="{C43E0E90-85FB-4F54-9942-2AE009D4FD85}" dt="2022-07-01T15:31:48.836" v="158" actId="1036"/>
          <ac:picMkLst>
            <pc:docMk/>
            <pc:sldMk cId="584542543" sldId="360"/>
            <ac:picMk id="5" creationId="{DE1E0BBD-40ED-40A2-AC94-BADD3BECB392}"/>
          </ac:picMkLst>
        </pc:picChg>
        <pc:picChg chg="del">
          <ac:chgData name="Hess, Alexandra (CDC/DDID/NCIRD/DVD) (CTR)" userId="81f90d66-2ec8-4cc3-9a89-559eb9def22e" providerId="ADAL" clId="{C43E0E90-85FB-4F54-9942-2AE009D4FD85}" dt="2022-07-01T12:53:52.537" v="9" actId="478"/>
          <ac:picMkLst>
            <pc:docMk/>
            <pc:sldMk cId="584542543" sldId="360"/>
            <ac:picMk id="16" creationId="{AEEDAF5D-C169-45B3-AF1A-1FD50060810B}"/>
          </ac:picMkLst>
        </pc:picChg>
      </pc:sldChg>
      <pc:sldChg chg="addSp delSp modSp mod">
        <pc:chgData name="Hess, Alexandra (CDC/DDID/NCIRD/DVD) (CTR)" userId="81f90d66-2ec8-4cc3-9a89-559eb9def22e" providerId="ADAL" clId="{C43E0E90-85FB-4F54-9942-2AE009D4FD85}" dt="2022-07-01T15:16:42.009" v="98" actId="692"/>
        <pc:sldMkLst>
          <pc:docMk/>
          <pc:sldMk cId="3959561176" sldId="361"/>
        </pc:sldMkLst>
        <pc:spChg chg="add del mod">
          <ac:chgData name="Hess, Alexandra (CDC/DDID/NCIRD/DVD) (CTR)" userId="81f90d66-2ec8-4cc3-9a89-559eb9def22e" providerId="ADAL" clId="{C43E0E90-85FB-4F54-9942-2AE009D4FD85}" dt="2022-07-01T12:56:27.196" v="13" actId="22"/>
          <ac:spMkLst>
            <pc:docMk/>
            <pc:sldMk cId="3959561176" sldId="361"/>
            <ac:spMk id="4" creationId="{6F5EDB5B-E0A8-48A8-AC45-4BE04D8028C3}"/>
          </ac:spMkLst>
        </pc:spChg>
        <pc:spChg chg="add del mod">
          <ac:chgData name="Hess, Alexandra (CDC/DDID/NCIRD/DVD) (CTR)" userId="81f90d66-2ec8-4cc3-9a89-559eb9def22e" providerId="ADAL" clId="{C43E0E90-85FB-4F54-9942-2AE009D4FD85}" dt="2022-07-01T15:15:16.207" v="94" actId="22"/>
          <ac:spMkLst>
            <pc:docMk/>
            <pc:sldMk cId="3959561176" sldId="361"/>
            <ac:spMk id="8" creationId="{8F02409C-45C0-4F00-8C51-6AC045313204}"/>
          </ac:spMkLst>
        </pc:spChg>
        <pc:spChg chg="add del mod">
          <ac:chgData name="Hess, Alexandra (CDC/DDID/NCIRD/DVD) (CTR)" userId="81f90d66-2ec8-4cc3-9a89-559eb9def22e" providerId="ADAL" clId="{C43E0E90-85FB-4F54-9942-2AE009D4FD85}" dt="2022-07-01T15:16:17.439" v="96" actId="22"/>
          <ac:spMkLst>
            <pc:docMk/>
            <pc:sldMk cId="3959561176" sldId="361"/>
            <ac:spMk id="11" creationId="{9E12BD7D-DE12-4C5A-BA8F-9C15BB128222}"/>
          </ac:spMkLst>
        </pc:spChg>
        <pc:picChg chg="add del mod ord">
          <ac:chgData name="Hess, Alexandra (CDC/DDID/NCIRD/DVD) (CTR)" userId="81f90d66-2ec8-4cc3-9a89-559eb9def22e" providerId="ADAL" clId="{C43E0E90-85FB-4F54-9942-2AE009D4FD85}" dt="2022-07-01T15:15:12.636" v="93" actId="478"/>
          <ac:picMkLst>
            <pc:docMk/>
            <pc:sldMk cId="3959561176" sldId="361"/>
            <ac:picMk id="7" creationId="{A561273D-DED2-4962-91E1-B625E69418B3}"/>
          </ac:picMkLst>
        </pc:picChg>
        <pc:picChg chg="add del mod ord">
          <ac:chgData name="Hess, Alexandra (CDC/DDID/NCIRD/DVD) (CTR)" userId="81f90d66-2ec8-4cc3-9a89-559eb9def22e" providerId="ADAL" clId="{C43E0E90-85FB-4F54-9942-2AE009D4FD85}" dt="2022-07-01T15:15:31.634" v="95" actId="478"/>
          <ac:picMkLst>
            <pc:docMk/>
            <pc:sldMk cId="3959561176" sldId="361"/>
            <ac:picMk id="10" creationId="{4259B0F5-9B62-4417-BE30-3A94CB0914B2}"/>
          </ac:picMkLst>
        </pc:picChg>
        <pc:picChg chg="del">
          <ac:chgData name="Hess, Alexandra (CDC/DDID/NCIRD/DVD) (CTR)" userId="81f90d66-2ec8-4cc3-9a89-559eb9def22e" providerId="ADAL" clId="{C43E0E90-85FB-4F54-9942-2AE009D4FD85}" dt="2022-07-01T12:56:23.553" v="12" actId="478"/>
          <ac:picMkLst>
            <pc:docMk/>
            <pc:sldMk cId="3959561176" sldId="361"/>
            <ac:picMk id="13" creationId="{9AAC9DC4-FA86-4FF3-A3B7-1743693FDAAC}"/>
          </ac:picMkLst>
        </pc:picChg>
        <pc:picChg chg="add mod ord">
          <ac:chgData name="Hess, Alexandra (CDC/DDID/NCIRD/DVD) (CTR)" userId="81f90d66-2ec8-4cc3-9a89-559eb9def22e" providerId="ADAL" clId="{C43E0E90-85FB-4F54-9942-2AE009D4FD85}" dt="2022-07-01T15:16:42.009" v="98" actId="692"/>
          <ac:picMkLst>
            <pc:docMk/>
            <pc:sldMk cId="3959561176" sldId="361"/>
            <ac:picMk id="14" creationId="{AB4B184E-88D3-49CF-958B-DD08523A3ED3}"/>
          </ac:picMkLst>
        </pc:picChg>
      </pc:sldChg>
      <pc:sldChg chg="addSp delSp modSp mod modClrScheme chgLayout">
        <pc:chgData name="Hess, Alexandra (CDC/DDID/NCIRD/DVD) (CTR)" userId="81f90d66-2ec8-4cc3-9a89-559eb9def22e" providerId="ADAL" clId="{C43E0E90-85FB-4F54-9942-2AE009D4FD85}" dt="2022-07-01T15:58:08.141" v="373" actId="1036"/>
        <pc:sldMkLst>
          <pc:docMk/>
          <pc:sldMk cId="944274327" sldId="365"/>
        </pc:sldMkLst>
        <pc:spChg chg="mod ord">
          <ac:chgData name="Hess, Alexandra (CDC/DDID/NCIRD/DVD) (CTR)" userId="81f90d66-2ec8-4cc3-9a89-559eb9def22e" providerId="ADAL" clId="{C43E0E90-85FB-4F54-9942-2AE009D4FD85}" dt="2022-07-01T15:57:55.777" v="329" actId="700"/>
          <ac:spMkLst>
            <pc:docMk/>
            <pc:sldMk cId="944274327" sldId="365"/>
            <ac:spMk id="2" creationId="{CD9DE647-7D9D-45F9-9827-30607FE5C921}"/>
          </ac:spMkLst>
        </pc:spChg>
        <pc:spChg chg="mod ord">
          <ac:chgData name="Hess, Alexandra (CDC/DDID/NCIRD/DVD) (CTR)" userId="81f90d66-2ec8-4cc3-9a89-559eb9def22e" providerId="ADAL" clId="{C43E0E90-85FB-4F54-9942-2AE009D4FD85}" dt="2022-07-01T15:57:55.777" v="329" actId="700"/>
          <ac:spMkLst>
            <pc:docMk/>
            <pc:sldMk cId="944274327" sldId="365"/>
            <ac:spMk id="3" creationId="{15BDDFD6-C40A-4AA9-A386-28C9D12E187E}"/>
          </ac:spMkLst>
        </pc:spChg>
        <pc:spChg chg="add del mod ord">
          <ac:chgData name="Hess, Alexandra (CDC/DDID/NCIRD/DVD) (CTR)" userId="81f90d66-2ec8-4cc3-9a89-559eb9def22e" providerId="ADAL" clId="{C43E0E90-85FB-4F54-9942-2AE009D4FD85}" dt="2022-07-01T15:56:57.671" v="328" actId="700"/>
          <ac:spMkLst>
            <pc:docMk/>
            <pc:sldMk cId="944274327" sldId="365"/>
            <ac:spMk id="4" creationId="{0A8F3065-FE0E-4F3F-A94C-261E79540B17}"/>
          </ac:spMkLst>
        </pc:spChg>
        <pc:spChg chg="add mod ord">
          <ac:chgData name="Hess, Alexandra (CDC/DDID/NCIRD/DVD) (CTR)" userId="81f90d66-2ec8-4cc3-9a89-559eb9def22e" providerId="ADAL" clId="{C43E0E90-85FB-4F54-9942-2AE009D4FD85}" dt="2022-07-01T15:57:55.777" v="329" actId="700"/>
          <ac:spMkLst>
            <pc:docMk/>
            <pc:sldMk cId="944274327" sldId="365"/>
            <ac:spMk id="5" creationId="{F68FE2E6-B574-4FD1-B076-8AF28BCA56B3}"/>
          </ac:spMkLst>
        </pc:spChg>
        <pc:spChg chg="add del mod ord">
          <ac:chgData name="Hess, Alexandra (CDC/DDID/NCIRD/DVD) (CTR)" userId="81f90d66-2ec8-4cc3-9a89-559eb9def22e" providerId="ADAL" clId="{C43E0E90-85FB-4F54-9942-2AE009D4FD85}" dt="2022-07-01T15:57:59.841" v="330"/>
          <ac:spMkLst>
            <pc:docMk/>
            <pc:sldMk cId="944274327" sldId="365"/>
            <ac:spMk id="6" creationId="{D2520830-2E66-468F-B56B-71F3FBE07E8D}"/>
          </ac:spMkLst>
        </pc:spChg>
        <pc:picChg chg="add mod">
          <ac:chgData name="Hess, Alexandra (CDC/DDID/NCIRD/DVD) (CTR)" userId="81f90d66-2ec8-4cc3-9a89-559eb9def22e" providerId="ADAL" clId="{C43E0E90-85FB-4F54-9942-2AE009D4FD85}" dt="2022-07-01T15:58:08.141" v="373" actId="1036"/>
          <ac:picMkLst>
            <pc:docMk/>
            <pc:sldMk cId="944274327" sldId="365"/>
            <ac:picMk id="5122" creationId="{47491D65-E705-41E9-B749-5D087E79C30B}"/>
          </ac:picMkLst>
        </pc:picChg>
      </pc:sldChg>
      <pc:sldChg chg="addSp delSp modSp mod modClrScheme chgLayout">
        <pc:chgData name="Hess, Alexandra (CDC/DDID/NCIRD/DVD) (CTR)" userId="81f90d66-2ec8-4cc3-9a89-559eb9def22e" providerId="ADAL" clId="{C43E0E90-85FB-4F54-9942-2AE009D4FD85}" dt="2022-07-01T15:40:34.092" v="186" actId="700"/>
        <pc:sldMkLst>
          <pc:docMk/>
          <pc:sldMk cId="4216896496" sldId="366"/>
        </pc:sldMkLst>
        <pc:spChg chg="add mod ord">
          <ac:chgData name="Hess, Alexandra (CDC/DDID/NCIRD/DVD) (CTR)" userId="81f90d66-2ec8-4cc3-9a89-559eb9def22e" providerId="ADAL" clId="{C43E0E90-85FB-4F54-9942-2AE009D4FD85}" dt="2022-07-01T15:40:34.092" v="186" actId="700"/>
          <ac:spMkLst>
            <pc:docMk/>
            <pc:sldMk cId="4216896496" sldId="366"/>
            <ac:spMk id="2" creationId="{578C5B2C-F2BE-409D-BB82-2F02B5799881}"/>
          </ac:spMkLst>
        </pc:spChg>
        <pc:spChg chg="mod ord">
          <ac:chgData name="Hess, Alexandra (CDC/DDID/NCIRD/DVD) (CTR)" userId="81f90d66-2ec8-4cc3-9a89-559eb9def22e" providerId="ADAL" clId="{C43E0E90-85FB-4F54-9942-2AE009D4FD85}" dt="2022-07-01T15:40:34.092" v="186" actId="700"/>
          <ac:spMkLst>
            <pc:docMk/>
            <pc:sldMk cId="4216896496" sldId="366"/>
            <ac:spMk id="3" creationId="{D92811E2-FF3A-4C83-83D8-4DD429C9E99C}"/>
          </ac:spMkLst>
        </pc:spChg>
        <pc:spChg chg="add del mod ord">
          <ac:chgData name="Hess, Alexandra (CDC/DDID/NCIRD/DVD) (CTR)" userId="81f90d66-2ec8-4cc3-9a89-559eb9def22e" providerId="ADAL" clId="{C43E0E90-85FB-4F54-9942-2AE009D4FD85}" dt="2022-07-01T15:40:34.092" v="186" actId="700"/>
          <ac:spMkLst>
            <pc:docMk/>
            <pc:sldMk cId="4216896496" sldId="366"/>
            <ac:spMk id="4" creationId="{288ABEAD-A79A-4FFE-90C6-97885A87F133}"/>
          </ac:spMkLst>
        </pc:spChg>
        <pc:spChg chg="mod ord">
          <ac:chgData name="Hess, Alexandra (CDC/DDID/NCIRD/DVD) (CTR)" userId="81f90d66-2ec8-4cc3-9a89-559eb9def22e" providerId="ADAL" clId="{C43E0E90-85FB-4F54-9942-2AE009D4FD85}" dt="2022-07-01T15:40:34.092" v="186" actId="700"/>
          <ac:spMkLst>
            <pc:docMk/>
            <pc:sldMk cId="4216896496" sldId="366"/>
            <ac:spMk id="10" creationId="{3C75F0FD-E788-4B8F-A438-22057068221A}"/>
          </ac:spMkLst>
        </pc:spChg>
        <pc:graphicFrameChg chg="mod modGraphic">
          <ac:chgData name="Hess, Alexandra (CDC/DDID/NCIRD/DVD) (CTR)" userId="81f90d66-2ec8-4cc3-9a89-559eb9def22e" providerId="ADAL" clId="{C43E0E90-85FB-4F54-9942-2AE009D4FD85}" dt="2022-07-01T15:40:31.375" v="184" actId="14100"/>
          <ac:graphicFrameMkLst>
            <pc:docMk/>
            <pc:sldMk cId="4216896496" sldId="366"/>
            <ac:graphicFrameMk id="11" creationId="{3BA32C4D-46F1-4372-9366-43E0718360E7}"/>
          </ac:graphicFrameMkLst>
        </pc:graphicFrameChg>
        <pc:picChg chg="add del mod">
          <ac:chgData name="Hess, Alexandra (CDC/DDID/NCIRD/DVD) (CTR)" userId="81f90d66-2ec8-4cc3-9a89-559eb9def22e" providerId="ADAL" clId="{C43E0E90-85FB-4F54-9942-2AE009D4FD85}" dt="2022-07-01T15:40:32.729" v="185"/>
          <ac:picMkLst>
            <pc:docMk/>
            <pc:sldMk cId="4216896496" sldId="366"/>
            <ac:picMk id="2050" creationId="{0E1083A9-4664-48C5-B8B0-9F6F9412C124}"/>
          </ac:picMkLst>
        </pc:picChg>
      </pc:sldChg>
      <pc:sldChg chg="addSp delSp modSp mod modClrScheme chgLayout">
        <pc:chgData name="Hess, Alexandra (CDC/DDID/NCIRD/DVD) (CTR)" userId="81f90d66-2ec8-4cc3-9a89-559eb9def22e" providerId="ADAL" clId="{C43E0E90-85FB-4F54-9942-2AE009D4FD85}" dt="2022-07-01T15:59:19.277" v="378"/>
        <pc:sldMkLst>
          <pc:docMk/>
          <pc:sldMk cId="2811935554" sldId="367"/>
        </pc:sldMkLst>
        <pc:spChg chg="add del mod ord">
          <ac:chgData name="Hess, Alexandra (CDC/DDID/NCIRD/DVD) (CTR)" userId="81f90d66-2ec8-4cc3-9a89-559eb9def22e" providerId="ADAL" clId="{C43E0E90-85FB-4F54-9942-2AE009D4FD85}" dt="2022-07-01T15:59:01.308" v="376" actId="478"/>
          <ac:spMkLst>
            <pc:docMk/>
            <pc:sldMk cId="2811935554" sldId="367"/>
            <ac:spMk id="2" creationId="{6B1DD4BC-5932-4A56-9A47-8BBB832B850E}"/>
          </ac:spMkLst>
        </pc:spChg>
        <pc:spChg chg="mod ord">
          <ac:chgData name="Hess, Alexandra (CDC/DDID/NCIRD/DVD) (CTR)" userId="81f90d66-2ec8-4cc3-9a89-559eb9def22e" providerId="ADAL" clId="{C43E0E90-85FB-4F54-9942-2AE009D4FD85}" dt="2022-07-01T15:58:53.953" v="374" actId="700"/>
          <ac:spMkLst>
            <pc:docMk/>
            <pc:sldMk cId="2811935554" sldId="367"/>
            <ac:spMk id="3" creationId="{29912B3B-134B-48EE-9138-B06D964DC761}"/>
          </ac:spMkLst>
        </pc:spChg>
        <pc:spChg chg="add del mod ord">
          <ac:chgData name="Hess, Alexandra (CDC/DDID/NCIRD/DVD) (CTR)" userId="81f90d66-2ec8-4cc3-9a89-559eb9def22e" providerId="ADAL" clId="{C43E0E90-85FB-4F54-9942-2AE009D4FD85}" dt="2022-07-01T15:35:28.070" v="162"/>
          <ac:spMkLst>
            <pc:docMk/>
            <pc:sldMk cId="2811935554" sldId="367"/>
            <ac:spMk id="4" creationId="{D059E292-E81A-4FCA-8814-4E98F3AD2C0F}"/>
          </ac:spMkLst>
        </pc:spChg>
        <pc:spChg chg="add del mod ord">
          <ac:chgData name="Hess, Alexandra (CDC/DDID/NCIRD/DVD) (CTR)" userId="81f90d66-2ec8-4cc3-9a89-559eb9def22e" providerId="ADAL" clId="{C43E0E90-85FB-4F54-9942-2AE009D4FD85}" dt="2022-07-01T15:55:00" v="220" actId="478"/>
          <ac:spMkLst>
            <pc:docMk/>
            <pc:sldMk cId="2811935554" sldId="367"/>
            <ac:spMk id="5" creationId="{637FC7FA-E1A1-4C5F-AFA1-8BCBFE8DA274}"/>
          </ac:spMkLst>
        </pc:spChg>
        <pc:spChg chg="add del mod">
          <ac:chgData name="Hess, Alexandra (CDC/DDID/NCIRD/DVD) (CTR)" userId="81f90d66-2ec8-4cc3-9a89-559eb9def22e" providerId="ADAL" clId="{C43E0E90-85FB-4F54-9942-2AE009D4FD85}" dt="2022-07-01T15:38:20.989" v="170"/>
          <ac:spMkLst>
            <pc:docMk/>
            <pc:sldMk cId="2811935554" sldId="367"/>
            <ac:spMk id="6" creationId="{853AFE4E-BDCD-47A6-8006-D9B561625E5F}"/>
          </ac:spMkLst>
        </pc:spChg>
        <pc:spChg chg="add del mod ord">
          <ac:chgData name="Hess, Alexandra (CDC/DDID/NCIRD/DVD) (CTR)" userId="81f90d66-2ec8-4cc3-9a89-559eb9def22e" providerId="ADAL" clId="{C43E0E90-85FB-4F54-9942-2AE009D4FD85}" dt="2022-07-01T15:56:41.493" v="326" actId="700"/>
          <ac:spMkLst>
            <pc:docMk/>
            <pc:sldMk cId="2811935554" sldId="367"/>
            <ac:spMk id="7" creationId="{69B008E4-C44D-48F5-87CF-C8CFBDBD5BD0}"/>
          </ac:spMkLst>
        </pc:spChg>
        <pc:spChg chg="add del mod ord">
          <ac:chgData name="Hess, Alexandra (CDC/DDID/NCIRD/DVD) (CTR)" userId="81f90d66-2ec8-4cc3-9a89-559eb9def22e" providerId="ADAL" clId="{C43E0E90-85FB-4F54-9942-2AE009D4FD85}" dt="2022-07-01T15:56:45.508" v="327" actId="478"/>
          <ac:spMkLst>
            <pc:docMk/>
            <pc:sldMk cId="2811935554" sldId="367"/>
            <ac:spMk id="8" creationId="{8A856083-1E82-4E97-A64C-012094954792}"/>
          </ac:spMkLst>
        </pc:spChg>
        <pc:spChg chg="add del mod ord">
          <ac:chgData name="Hess, Alexandra (CDC/DDID/NCIRD/DVD) (CTR)" userId="81f90d66-2ec8-4cc3-9a89-559eb9def22e" providerId="ADAL" clId="{C43E0E90-85FB-4F54-9942-2AE009D4FD85}" dt="2022-07-01T15:59:19.277" v="378"/>
          <ac:spMkLst>
            <pc:docMk/>
            <pc:sldMk cId="2811935554" sldId="367"/>
            <ac:spMk id="9" creationId="{67EF50C4-F838-47E8-948D-26D523D6225C}"/>
          </ac:spMkLst>
        </pc:spChg>
        <pc:spChg chg="add del mod ord">
          <ac:chgData name="Hess, Alexandra (CDC/DDID/NCIRD/DVD) (CTR)" userId="81f90d66-2ec8-4cc3-9a89-559eb9def22e" providerId="ADAL" clId="{C43E0E90-85FB-4F54-9942-2AE009D4FD85}" dt="2022-07-01T15:59:04.732" v="377" actId="478"/>
          <ac:spMkLst>
            <pc:docMk/>
            <pc:sldMk cId="2811935554" sldId="367"/>
            <ac:spMk id="10" creationId="{37EE406C-3A46-4163-8202-F18398454CCD}"/>
          </ac:spMkLst>
        </pc:spChg>
        <pc:spChg chg="add del mod">
          <ac:chgData name="Hess, Alexandra (CDC/DDID/NCIRD/DVD) (CTR)" userId="81f90d66-2ec8-4cc3-9a89-559eb9def22e" providerId="ADAL" clId="{C43E0E90-85FB-4F54-9942-2AE009D4FD85}" dt="2022-07-01T15:59:01.308" v="376" actId="478"/>
          <ac:spMkLst>
            <pc:docMk/>
            <pc:sldMk cId="2811935554" sldId="367"/>
            <ac:spMk id="11" creationId="{CFE48B5C-72CE-4DBD-805D-E039CEC8C22A}"/>
          </ac:spMkLst>
        </pc:spChg>
        <pc:picChg chg="add del mod">
          <ac:chgData name="Hess, Alexandra (CDC/DDID/NCIRD/DVD) (CTR)" userId="81f90d66-2ec8-4cc3-9a89-559eb9def22e" providerId="ADAL" clId="{C43E0E90-85FB-4F54-9942-2AE009D4FD85}" dt="2022-07-01T15:38:17.813" v="169" actId="478"/>
          <ac:picMkLst>
            <pc:docMk/>
            <pc:sldMk cId="2811935554" sldId="367"/>
            <ac:picMk id="1026" creationId="{304BC882-8BB3-4261-BCE3-6CBCEB16C13B}"/>
          </ac:picMkLst>
        </pc:picChg>
        <pc:picChg chg="add del">
          <ac:chgData name="Hess, Alexandra (CDC/DDID/NCIRD/DVD) (CTR)" userId="81f90d66-2ec8-4cc3-9a89-559eb9def22e" providerId="ADAL" clId="{C43E0E90-85FB-4F54-9942-2AE009D4FD85}" dt="2022-07-01T15:38:17.813" v="169" actId="478"/>
          <ac:picMkLst>
            <pc:docMk/>
            <pc:sldMk cId="2811935554" sldId="367"/>
            <ac:picMk id="1028" creationId="{F0076D16-75E1-4928-8092-E50FE462F309}"/>
          </ac:picMkLst>
        </pc:picChg>
        <pc:picChg chg="add del mod">
          <ac:chgData name="Hess, Alexandra (CDC/DDID/NCIRD/DVD) (CTR)" userId="81f90d66-2ec8-4cc3-9a89-559eb9def22e" providerId="ADAL" clId="{C43E0E90-85FB-4F54-9942-2AE009D4FD85}" dt="2022-07-01T15:42:57.321" v="190" actId="478"/>
          <ac:picMkLst>
            <pc:docMk/>
            <pc:sldMk cId="2811935554" sldId="367"/>
            <ac:picMk id="1030" creationId="{3D115FDE-4E6D-4FE0-ADDE-DD7E2C7566FC}"/>
          </ac:picMkLst>
        </pc:picChg>
        <pc:picChg chg="add mod">
          <ac:chgData name="Hess, Alexandra (CDC/DDID/NCIRD/DVD) (CTR)" userId="81f90d66-2ec8-4cc3-9a89-559eb9def22e" providerId="ADAL" clId="{C43E0E90-85FB-4F54-9942-2AE009D4FD85}" dt="2022-07-01T15:59:19.277" v="378"/>
          <ac:picMkLst>
            <pc:docMk/>
            <pc:sldMk cId="2811935554" sldId="367"/>
            <ac:picMk id="1032" creationId="{68452EDC-C499-4CE8-B77D-3631BDE4A628}"/>
          </ac:picMkLst>
        </pc:picChg>
      </pc:sldChg>
      <pc:sldChg chg="addSp delSp modSp mod modClrScheme chgLayout">
        <pc:chgData name="Hess, Alexandra (CDC/DDID/NCIRD/DVD) (CTR)" userId="81f90d66-2ec8-4cc3-9a89-559eb9def22e" providerId="ADAL" clId="{C43E0E90-85FB-4F54-9942-2AE009D4FD85}" dt="2022-07-01T15:48:50.076" v="214" actId="20577"/>
        <pc:sldMkLst>
          <pc:docMk/>
          <pc:sldMk cId="2108370367" sldId="368"/>
        </pc:sldMkLst>
        <pc:spChg chg="mod ord">
          <ac:chgData name="Hess, Alexandra (CDC/DDID/NCIRD/DVD) (CTR)" userId="81f90d66-2ec8-4cc3-9a89-559eb9def22e" providerId="ADAL" clId="{C43E0E90-85FB-4F54-9942-2AE009D4FD85}" dt="2022-07-01T15:48:07.416" v="211" actId="255"/>
          <ac:spMkLst>
            <pc:docMk/>
            <pc:sldMk cId="2108370367" sldId="368"/>
            <ac:spMk id="2" creationId="{E3F04980-15C3-4FB7-8BBE-2498F725162E}"/>
          </ac:spMkLst>
        </pc:spChg>
        <pc:spChg chg="mod ord">
          <ac:chgData name="Hess, Alexandra (CDC/DDID/NCIRD/DVD) (CTR)" userId="81f90d66-2ec8-4cc3-9a89-559eb9def22e" providerId="ADAL" clId="{C43E0E90-85FB-4F54-9942-2AE009D4FD85}" dt="2022-07-01T15:47:28.810" v="207" actId="700"/>
          <ac:spMkLst>
            <pc:docMk/>
            <pc:sldMk cId="2108370367" sldId="368"/>
            <ac:spMk id="3" creationId="{0FCBB7C6-5A90-4104-A623-0A6A77DC7363}"/>
          </ac:spMkLst>
        </pc:spChg>
        <pc:spChg chg="add del mod ord">
          <ac:chgData name="Hess, Alexandra (CDC/DDID/NCIRD/DVD) (CTR)" userId="81f90d66-2ec8-4cc3-9a89-559eb9def22e" providerId="ADAL" clId="{C43E0E90-85FB-4F54-9942-2AE009D4FD85}" dt="2022-07-01T15:47:17.994" v="206"/>
          <ac:spMkLst>
            <pc:docMk/>
            <pc:sldMk cId="2108370367" sldId="368"/>
            <ac:spMk id="4" creationId="{50D4387D-7577-47FB-82D3-C0D943E9E265}"/>
          </ac:spMkLst>
        </pc:spChg>
        <pc:spChg chg="add del mod ord">
          <ac:chgData name="Hess, Alexandra (CDC/DDID/NCIRD/DVD) (CTR)" userId="81f90d66-2ec8-4cc3-9a89-559eb9def22e" providerId="ADAL" clId="{C43E0E90-85FB-4F54-9942-2AE009D4FD85}" dt="2022-07-01T15:47:28.810" v="207" actId="700"/>
          <ac:spMkLst>
            <pc:docMk/>
            <pc:sldMk cId="2108370367" sldId="368"/>
            <ac:spMk id="5" creationId="{DC1C63DC-6414-4BE4-A7A1-B0C877F5186A}"/>
          </ac:spMkLst>
        </pc:spChg>
        <pc:spChg chg="add mod ord">
          <ac:chgData name="Hess, Alexandra (CDC/DDID/NCIRD/DVD) (CTR)" userId="81f90d66-2ec8-4cc3-9a89-559eb9def22e" providerId="ADAL" clId="{C43E0E90-85FB-4F54-9942-2AE009D4FD85}" dt="2022-07-01T15:48:50.076" v="214" actId="20577"/>
          <ac:spMkLst>
            <pc:docMk/>
            <pc:sldMk cId="2108370367" sldId="368"/>
            <ac:spMk id="6" creationId="{9061E7F4-16A4-4B46-A2C3-BFBDB8685DD5}"/>
          </ac:spMkLst>
        </pc:spChg>
        <pc:picChg chg="add del mod ord">
          <ac:chgData name="Hess, Alexandra (CDC/DDID/NCIRD/DVD) (CTR)" userId="81f90d66-2ec8-4cc3-9a89-559eb9def22e" providerId="ADAL" clId="{C43E0E90-85FB-4F54-9942-2AE009D4FD85}" dt="2022-07-01T15:48:13.872" v="212" actId="478"/>
          <ac:picMkLst>
            <pc:docMk/>
            <pc:sldMk cId="2108370367" sldId="368"/>
            <ac:picMk id="3074" creationId="{565828D4-5955-4873-9632-3AF71A7B1EA0}"/>
          </ac:picMkLst>
        </pc:picChg>
      </pc:sldChg>
      <pc:sldChg chg="modSp mod">
        <pc:chgData name="Hess, Alexandra (CDC/DDID/NCIRD/DVD) (CTR)" userId="81f90d66-2ec8-4cc3-9a89-559eb9def22e" providerId="ADAL" clId="{C43E0E90-85FB-4F54-9942-2AE009D4FD85}" dt="2022-07-01T15:52:53.223" v="219" actId="20577"/>
        <pc:sldMkLst>
          <pc:docMk/>
          <pc:sldMk cId="3811650896" sldId="371"/>
        </pc:sldMkLst>
        <pc:spChg chg="mod">
          <ac:chgData name="Hess, Alexandra (CDC/DDID/NCIRD/DVD) (CTR)" userId="81f90d66-2ec8-4cc3-9a89-559eb9def22e" providerId="ADAL" clId="{C43E0E90-85FB-4F54-9942-2AE009D4FD85}" dt="2022-07-01T15:52:53.223" v="219" actId="20577"/>
          <ac:spMkLst>
            <pc:docMk/>
            <pc:sldMk cId="3811650896" sldId="371"/>
            <ac:spMk id="9" creationId="{01A7CAF8-5FB6-431B-8D3B-5D7627AECEEA}"/>
          </ac:spMkLst>
        </pc:spChg>
      </pc:sldChg>
      <pc:sldChg chg="delSp">
        <pc:chgData name="Hess, Alexandra (CDC/DDID/NCIRD/DVD) (CTR)" userId="81f90d66-2ec8-4cc3-9a89-559eb9def22e" providerId="ADAL" clId="{C43E0E90-85FB-4F54-9942-2AE009D4FD85}" dt="2022-07-01T15:50:21.690" v="215" actId="478"/>
        <pc:sldMkLst>
          <pc:docMk/>
          <pc:sldMk cId="358749412" sldId="373"/>
        </pc:sldMkLst>
        <pc:spChg chg="del">
          <ac:chgData name="Hess, Alexandra (CDC/DDID/NCIRD/DVD) (CTR)" userId="81f90d66-2ec8-4cc3-9a89-559eb9def22e" providerId="ADAL" clId="{C43E0E90-85FB-4F54-9942-2AE009D4FD85}" dt="2022-07-01T15:50:21.690" v="215" actId="478"/>
          <ac:spMkLst>
            <pc:docMk/>
            <pc:sldMk cId="358749412" sldId="373"/>
            <ac:spMk id="4" creationId="{924D8BC3-65B1-45E7-8C86-2591BD52AFDC}"/>
          </ac:spMkLst>
        </pc:spChg>
      </pc:sldChg>
      <pc:sldChg chg="addSp delSp modSp new mod">
        <pc:chgData name="Hess, Alexandra (CDC/DDID/NCIRD/DVD) (CTR)" userId="81f90d66-2ec8-4cc3-9a89-559eb9def22e" providerId="ADAL" clId="{C43E0E90-85FB-4F54-9942-2AE009D4FD85}" dt="2022-07-01T15:55:58.054" v="325" actId="20577"/>
        <pc:sldMkLst>
          <pc:docMk/>
          <pc:sldMk cId="1188451121" sldId="383"/>
        </pc:sldMkLst>
        <pc:spChg chg="del">
          <ac:chgData name="Hess, Alexandra (CDC/DDID/NCIRD/DVD) (CTR)" userId="81f90d66-2ec8-4cc3-9a89-559eb9def22e" providerId="ADAL" clId="{C43E0E90-85FB-4F54-9942-2AE009D4FD85}" dt="2022-07-01T15:43:02.422" v="191"/>
          <ac:spMkLst>
            <pc:docMk/>
            <pc:sldMk cId="1188451121" sldId="383"/>
            <ac:spMk id="2" creationId="{5CBC8A7B-9DC7-4452-809E-0865FBC823B6}"/>
          </ac:spMkLst>
        </pc:spChg>
        <pc:spChg chg="mod">
          <ac:chgData name="Hess, Alexandra (CDC/DDID/NCIRD/DVD) (CTR)" userId="81f90d66-2ec8-4cc3-9a89-559eb9def22e" providerId="ADAL" clId="{C43E0E90-85FB-4F54-9942-2AE009D4FD85}" dt="2022-07-01T15:44:04.922" v="194" actId="113"/>
          <ac:spMkLst>
            <pc:docMk/>
            <pc:sldMk cId="1188451121" sldId="383"/>
            <ac:spMk id="3" creationId="{6C973A05-2EC1-47EA-91F8-717D992AE9A5}"/>
          </ac:spMkLst>
        </pc:spChg>
        <pc:spChg chg="mod">
          <ac:chgData name="Hess, Alexandra (CDC/DDID/NCIRD/DVD) (CTR)" userId="81f90d66-2ec8-4cc3-9a89-559eb9def22e" providerId="ADAL" clId="{C43E0E90-85FB-4F54-9942-2AE009D4FD85}" dt="2022-07-01T15:42:22.387" v="188"/>
          <ac:spMkLst>
            <pc:docMk/>
            <pc:sldMk cId="1188451121" sldId="383"/>
            <ac:spMk id="4" creationId="{11E424A8-E6F8-4DB6-A634-926967B2FD5C}"/>
          </ac:spMkLst>
        </pc:spChg>
        <pc:spChg chg="mod">
          <ac:chgData name="Hess, Alexandra (CDC/DDID/NCIRD/DVD) (CTR)" userId="81f90d66-2ec8-4cc3-9a89-559eb9def22e" providerId="ADAL" clId="{C43E0E90-85FB-4F54-9942-2AE009D4FD85}" dt="2022-07-01T15:55:58.054" v="325" actId="20577"/>
          <ac:spMkLst>
            <pc:docMk/>
            <pc:sldMk cId="1188451121" sldId="383"/>
            <ac:spMk id="5" creationId="{E4C81130-DEF0-41CD-81F3-5D29EF50D32F}"/>
          </ac:spMkLst>
        </pc:spChg>
        <pc:picChg chg="add mod">
          <ac:chgData name="Hess, Alexandra (CDC/DDID/NCIRD/DVD) (CTR)" userId="81f90d66-2ec8-4cc3-9a89-559eb9def22e" providerId="ADAL" clId="{C43E0E90-85FB-4F54-9942-2AE009D4FD85}" dt="2022-07-01T15:43:02.422" v="191"/>
          <ac:picMkLst>
            <pc:docMk/>
            <pc:sldMk cId="1188451121" sldId="383"/>
            <ac:picMk id="6" creationId="{3EAB1E05-6742-4BB5-A4B2-CBB069CD352C}"/>
          </ac:picMkLst>
        </pc:picChg>
      </pc:sldChg>
      <pc:sldChg chg="addSp delSp modSp new del mod">
        <pc:chgData name="Hess, Alexandra (CDC/DDID/NCIRD/DVD) (CTR)" userId="81f90d66-2ec8-4cc3-9a89-559eb9def22e" providerId="ADAL" clId="{C43E0E90-85FB-4F54-9942-2AE009D4FD85}" dt="2022-07-01T15:32:14.693" v="159" actId="2696"/>
        <pc:sldMkLst>
          <pc:docMk/>
          <pc:sldMk cId="4164784298" sldId="383"/>
        </pc:sldMkLst>
        <pc:picChg chg="add mod">
          <ac:chgData name="Hess, Alexandra (CDC/DDID/NCIRD/DVD) (CTR)" userId="81f90d66-2ec8-4cc3-9a89-559eb9def22e" providerId="ADAL" clId="{C43E0E90-85FB-4F54-9942-2AE009D4FD85}" dt="2022-07-01T12:58:15.293" v="21" actId="1076"/>
          <ac:picMkLst>
            <pc:docMk/>
            <pc:sldMk cId="4164784298" sldId="383"/>
            <ac:picMk id="3" creationId="{EACC1719-2B21-49FC-917E-B18453D58127}"/>
          </ac:picMkLst>
        </pc:picChg>
        <pc:picChg chg="add mod">
          <ac:chgData name="Hess, Alexandra (CDC/DDID/NCIRD/DVD) (CTR)" userId="81f90d66-2ec8-4cc3-9a89-559eb9def22e" providerId="ADAL" clId="{C43E0E90-85FB-4F54-9942-2AE009D4FD85}" dt="2022-07-01T12:58:18.473" v="22" actId="1076"/>
          <ac:picMkLst>
            <pc:docMk/>
            <pc:sldMk cId="4164784298" sldId="383"/>
            <ac:picMk id="5" creationId="{28BBBF18-8DE8-4ABE-9972-CB1E4E8BB8EC}"/>
          </ac:picMkLst>
        </pc:picChg>
        <pc:picChg chg="add del mod">
          <ac:chgData name="Hess, Alexandra (CDC/DDID/NCIRD/DVD) (CTR)" userId="81f90d66-2ec8-4cc3-9a89-559eb9def22e" providerId="ADAL" clId="{C43E0E90-85FB-4F54-9942-2AE009D4FD85}" dt="2022-07-01T12:58:10.985" v="20" actId="478"/>
          <ac:picMkLst>
            <pc:docMk/>
            <pc:sldMk cId="4164784298" sldId="383"/>
            <ac:picMk id="7" creationId="{EC4C6FBF-51F5-4299-B76F-57DBC2FC1BF5}"/>
          </ac:picMkLst>
        </pc:picChg>
        <pc:picChg chg="add mod">
          <ac:chgData name="Hess, Alexandra (CDC/DDID/NCIRD/DVD) (CTR)" userId="81f90d66-2ec8-4cc3-9a89-559eb9def22e" providerId="ADAL" clId="{C43E0E90-85FB-4F54-9942-2AE009D4FD85}" dt="2022-07-01T15:14:29.850" v="92" actId="1038"/>
          <ac:picMkLst>
            <pc:docMk/>
            <pc:sldMk cId="4164784298" sldId="383"/>
            <ac:picMk id="9" creationId="{6C8AF5F6-8A4E-4D5A-A5AE-1E0DF6E35EC9}"/>
          </ac:picMkLst>
        </pc:picChg>
        <pc:picChg chg="add mod">
          <ac:chgData name="Hess, Alexandra (CDC/DDID/NCIRD/DVD) (CTR)" userId="81f90d66-2ec8-4cc3-9a89-559eb9def22e" providerId="ADAL" clId="{C43E0E90-85FB-4F54-9942-2AE009D4FD85}" dt="2022-07-01T13:00:34.111" v="76" actId="1035"/>
          <ac:picMkLst>
            <pc:docMk/>
            <pc:sldMk cId="4164784298" sldId="383"/>
            <ac:picMk id="11" creationId="{F3211134-DF06-4B50-81C9-F159F0335F5F}"/>
          </ac:picMkLst>
        </pc:picChg>
        <pc:picChg chg="add mod">
          <ac:chgData name="Hess, Alexandra (CDC/DDID/NCIRD/DVD) (CTR)" userId="81f90d66-2ec8-4cc3-9a89-559eb9def22e" providerId="ADAL" clId="{C43E0E90-85FB-4F54-9942-2AE009D4FD85}" dt="2022-07-01T13:00:27.956" v="75" actId="1035"/>
          <ac:picMkLst>
            <pc:docMk/>
            <pc:sldMk cId="4164784298" sldId="383"/>
            <ac:picMk id="13" creationId="{B2A5E1B8-6F99-4623-B7C5-3436BB184605}"/>
          </ac:picMkLst>
        </pc:picChg>
      </pc:sldChg>
    </pc:docChg>
  </pc:docChgLst>
  <pc:docChgLst>
    <pc:chgData name="Hayes, Daniel L. (CDC/DDID/NCIRD/OD) (CTR)" userId="cef35de0-12d5-4af6-8346-370b34d40f46" providerId="ADAL" clId="{E1C7BA6B-D756-4E88-88D2-6C9FDC1BA80D}"/>
    <pc:docChg chg="modSld">
      <pc:chgData name="Hayes, Daniel L. (CDC/DDID/NCIRD/OD) (CTR)" userId="cef35de0-12d5-4af6-8346-370b34d40f46" providerId="ADAL" clId="{E1C7BA6B-D756-4E88-88D2-6C9FDC1BA80D}" dt="2023-04-24T15:13:10.384" v="1" actId="20577"/>
      <pc:docMkLst>
        <pc:docMk/>
      </pc:docMkLst>
      <pc:sldChg chg="modSp mod">
        <pc:chgData name="Hayes, Daniel L. (CDC/DDID/NCIRD/OD) (CTR)" userId="cef35de0-12d5-4af6-8346-370b34d40f46" providerId="ADAL" clId="{E1C7BA6B-D756-4E88-88D2-6C9FDC1BA80D}" dt="2023-04-24T15:13:10.384" v="1" actId="20577"/>
        <pc:sldMkLst>
          <pc:docMk/>
          <pc:sldMk cId="3811650896" sldId="371"/>
        </pc:sldMkLst>
        <pc:spChg chg="mod">
          <ac:chgData name="Hayes, Daniel L. (CDC/DDID/NCIRD/OD) (CTR)" userId="cef35de0-12d5-4af6-8346-370b34d40f46" providerId="ADAL" clId="{E1C7BA6B-D756-4E88-88D2-6C9FDC1BA80D}" dt="2023-04-24T15:13:10.384" v="1" actId="20577"/>
          <ac:spMkLst>
            <pc:docMk/>
            <pc:sldMk cId="3811650896" sldId="371"/>
            <ac:spMk id="2" creationId="{CF3ECE32-8B1E-4E64-A611-3AB589C60F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62EC53-6E23-4295-9AB1-B4ABCF009334}" type="datetimeFigureOut">
              <a:rPr lang="en-US" smtClean="0">
                <a:solidFill>
                  <a:schemeClr val="tx2"/>
                </a:solidFill>
              </a:rPr>
              <a:t>4/24/2023</a:t>
            </a:fld>
            <a:endParaRPr lang="en-US" dirty="0">
              <a:solidFill>
                <a:schemeClr val="tx2"/>
              </a:solidFill>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solidFill>
                <a:schemeClr val="tx2"/>
              </a:solidFill>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solidFill>
                  <a:schemeClr val="tx2"/>
                </a:solidFill>
                <a:latin typeface="+mn-lt"/>
              </a:defRPr>
            </a:lvl1pPr>
          </a:lstStyle>
          <a:p>
            <a:pPr>
              <a:defRPr/>
            </a:pPr>
            <a:fld id="{33C03299-4BB1-4AD2-828F-715F084383AD}" type="datetimeFigureOut">
              <a:rPr lang="en-US" smtClean="0"/>
              <a:pPr>
                <a:defRPr/>
              </a:pPr>
              <a:t>4/24/2023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solidFill>
                  <a:schemeClr val="tx2"/>
                </a:solidFill>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solidFill>
                  <a:schemeClr val="tx2"/>
                </a:solidFill>
                <a:latin typeface="+mn-lt"/>
              </a:defRPr>
            </a:lvl1pPr>
          </a:lstStyle>
          <a:p>
            <a:pPr>
              <a:defRPr/>
            </a:pPr>
            <a:fld id="{EB38CAEC-4554-485B-9189-C45C7447A404}" type="slidenum">
              <a:rPr lang="en-US" smtClean="0"/>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2"/>
        </a:solidFill>
        <a:latin typeface="+mn-lt"/>
        <a:ea typeface="+mn-ea"/>
        <a:cs typeface="+mn-cs"/>
      </a:defRPr>
    </a:lvl1pPr>
    <a:lvl2pPr marL="609585" algn="l" rtl="0" fontAlgn="base">
      <a:spcBef>
        <a:spcPct val="30000"/>
      </a:spcBef>
      <a:spcAft>
        <a:spcPct val="0"/>
      </a:spcAft>
      <a:defRPr sz="1600" kern="1200">
        <a:solidFill>
          <a:schemeClr val="tx2"/>
        </a:solidFill>
        <a:latin typeface="+mn-lt"/>
        <a:ea typeface="+mn-ea"/>
        <a:cs typeface="+mn-cs"/>
      </a:defRPr>
    </a:lvl2pPr>
    <a:lvl3pPr marL="1219170" algn="l" rtl="0" fontAlgn="base">
      <a:spcBef>
        <a:spcPct val="30000"/>
      </a:spcBef>
      <a:spcAft>
        <a:spcPct val="0"/>
      </a:spcAft>
      <a:defRPr sz="1600" kern="1200">
        <a:solidFill>
          <a:schemeClr val="tx2"/>
        </a:solidFill>
        <a:latin typeface="+mn-lt"/>
        <a:ea typeface="+mn-ea"/>
        <a:cs typeface="+mn-cs"/>
      </a:defRPr>
    </a:lvl3pPr>
    <a:lvl4pPr marL="1828754" algn="l" rtl="0" fontAlgn="base">
      <a:spcBef>
        <a:spcPct val="30000"/>
      </a:spcBef>
      <a:spcAft>
        <a:spcPct val="0"/>
      </a:spcAft>
      <a:defRPr sz="1600" kern="1200">
        <a:solidFill>
          <a:schemeClr val="tx2"/>
        </a:solidFill>
        <a:latin typeface="+mn-lt"/>
        <a:ea typeface="+mn-ea"/>
        <a:cs typeface="+mn-cs"/>
      </a:defRPr>
    </a:lvl4pPr>
    <a:lvl5pPr marL="2438339" algn="l" rtl="0" fontAlgn="base">
      <a:spcBef>
        <a:spcPct val="30000"/>
      </a:spcBef>
      <a:spcAft>
        <a:spcPct val="0"/>
      </a:spcAft>
      <a:defRPr sz="1600" kern="1200">
        <a:solidFill>
          <a:schemeClr val="tx2"/>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331287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410874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195405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3100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167920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141717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288872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274825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dirty="0">
                <a:solidFill>
                  <a:schemeClr val="tx1"/>
                </a:solidFill>
                <a:effectLst/>
                <a:latin typeface="+mn-lt"/>
                <a:ea typeface="+mn-ea"/>
                <a:cs typeface="+mn-cs"/>
              </a:rPr>
              <a:t>The source of CDC surveillance data for AFM is via health departments from the reporting clinician. Once a clinician recognizes that a patient may have AFM, they alert the health department who assists in the collection of pertinent medical information, magnetic resonance images, and biological specimens to send to CDC. CDC works with an expert panel of neurologists to review the medical information and images and provide a case classification. The surveillance case classification is communicated back to the health department and then to the clinician and family.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59259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211150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108692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72741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86776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9747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02573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62142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343776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496568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dirty="0"/>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dirty="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dirty="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dirty="0">
                <a:solidFill>
                  <a:schemeClr val="tx2"/>
                </a:solidFill>
                <a:latin typeface="+mj-lt"/>
                <a:ea typeface="Calibri" panose="020F0502020204030204" pitchFamily="34" charset="0"/>
                <a:cs typeface="Times New Roman" panose="02020603050405020304" pitchFamily="18" charset="0"/>
              </a:rPr>
              <a:t> </a:t>
            </a:r>
            <a:r>
              <a:rPr lang="en-US" sz="9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91004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20742626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a:p>
            <a:pPr lvl="7"/>
            <a:r>
              <a:rPr lang="en-US" dirty="0"/>
              <a:t>Ninth level</a:t>
            </a:r>
          </a:p>
          <a:p>
            <a:pPr lvl="7"/>
            <a:r>
              <a:rPr 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3870931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8657133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a:solidFill>
                  <a:schemeClr val="tx2"/>
                </a:solidFill>
                <a:latin typeface="+mj-lt"/>
              </a:rPr>
              <a:t>For more information, contact CDC</a:t>
            </a:r>
            <a:br>
              <a:rPr lang="en-US" sz="1600" dirty="0">
                <a:solidFill>
                  <a:schemeClr val="tx2"/>
                </a:solidFill>
                <a:latin typeface="+mj-lt"/>
              </a:rPr>
            </a:br>
            <a:r>
              <a:rPr lang="en-US" sz="1600" dirty="0">
                <a:solidFill>
                  <a:schemeClr val="tx2"/>
                </a:solidFill>
                <a:latin typeface="+mj-lt"/>
              </a:rPr>
              <a:t>1-800-CDC-INFO (232-4636)</a:t>
            </a:r>
            <a:br>
              <a:rPr lang="en-US" sz="1600" dirty="0">
                <a:solidFill>
                  <a:schemeClr val="tx2"/>
                </a:solidFill>
                <a:latin typeface="+mj-lt"/>
              </a:rPr>
            </a:br>
            <a:r>
              <a:rPr lang="en-US" sz="1600" dirty="0">
                <a:solidFill>
                  <a:schemeClr val="tx2"/>
                </a:solidFill>
                <a:latin typeface="+mj-lt"/>
              </a:rPr>
              <a:t>TTY:  1-888-232-6348    </a:t>
            </a:r>
            <a:r>
              <a:rPr lang="en-US" sz="1600" dirty="0">
                <a:solidFill>
                  <a:schemeClr val="tx2"/>
                </a:solidFill>
                <a:latin typeface="+mj-lt"/>
                <a:hlinkClick r:id="rId3"/>
              </a:rPr>
              <a:t>www.cdc.gov</a:t>
            </a:r>
            <a:endParaRPr lang="en-US" sz="1600" dirty="0">
              <a:solidFill>
                <a:schemeClr val="tx2"/>
              </a:solidFill>
              <a:latin typeface="+mj-lt"/>
            </a:endParaRPr>
          </a:p>
          <a:p>
            <a:br>
              <a:rPr lang="en-US" sz="1600" dirty="0">
                <a:solidFill>
                  <a:schemeClr val="tx2"/>
                </a:solidFill>
                <a:latin typeface="+mj-lt"/>
              </a:rPr>
            </a:br>
            <a:r>
              <a:rPr lang="en-US" sz="1200" dirty="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a:solidFill>
                <a:schemeClr val="tx2"/>
              </a:solidFill>
              <a:latin typeface="+mj-lt"/>
            </a:endParaRPr>
          </a:p>
          <a:p>
            <a:r>
              <a:rPr lang="en-US" sz="1200" kern="12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a:solidFill>
                  <a:schemeClr val="tx2"/>
                </a:solidFill>
                <a:latin typeface="+mj-lt"/>
                <a:ea typeface="Calibri" panose="020F0502020204030204" pitchFamily="34" charset="0"/>
                <a:cs typeface="Times New Roman" panose="02020603050405020304" pitchFamily="18" charset="0"/>
              </a:rPr>
              <a:t> </a:t>
            </a:r>
            <a:r>
              <a:rPr lang="en-US" sz="1200" kern="12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a:t>Click to edit Master text styles</a:t>
            </a:r>
          </a:p>
        </p:txBody>
      </p:sp>
    </p:spTree>
    <p:extLst>
      <p:ext uri="{BB962C8B-B14F-4D97-AF65-F5344CB8AC3E}">
        <p14:creationId xmlns:p14="http://schemas.microsoft.com/office/powerpoint/2010/main" val="27338061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dirty="0"/>
              <a:t>Click to edit Master title style</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7" r:id="rId8"/>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acute-flaccid-myelitis/hcp/clinicians-health-departments/evaluation.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acute-flaccid-myelitis/hcp/clinicians-health-departments/evaluation-weaknes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dc.gov/acute-flaccid-myelitis/downloads/examining-proximal-muscle-weakness-508.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acute-flaccid-myelitis/hcp/clinicians-health-departments/evaluatio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dc.gov/acute-flaccid-myelitis/hcp/clinicians-health-departments/testing.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acute-flaccid-myelitis/hcp/specimen-collection.html" TargetMode="External"/><Relationship Id="rId2" Type="http://schemas.openxmlformats.org/officeDocument/2006/relationships/hyperlink" Target="https://www.cdc.gov/acute-flaccid-myelitis/hcp/contact-info.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earesrna.org/living-with-myelitis/resources/afm-physician-support-port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dc.gov/acute-flaccid-myelitis/hcp/clinical-management.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acute-flaccid-myelitis/hcp/clinicians-health-departments.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af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wearesrna.org/living-with-myelitis/resources/afm-physician-support-portal/" TargetMode="External"/><Relationship Id="rId4" Type="http://schemas.openxmlformats.org/officeDocument/2006/relationships/hyperlink" Target="mailto:AFMinfo@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acute-flaccid-myelitis/symptom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acute-flaccid-myelitis/symptom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dc.gov/acute-flaccid-myelitis/symptom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chor="b"/>
          <a:lstStyle/>
          <a:p>
            <a:r>
              <a:rPr lang="en-US" dirty="0"/>
              <a:t>Acute Flaccid Myelitis (AFM): Clinical Overview</a:t>
            </a:r>
          </a:p>
        </p:txBody>
      </p:sp>
      <p:sp>
        <p:nvSpPr>
          <p:cNvPr id="2" name="Subtitle 1">
            <a:extLst>
              <a:ext uri="{FF2B5EF4-FFF2-40B4-BE49-F238E27FC236}">
                <a16:creationId xmlns:a16="http://schemas.microsoft.com/office/drawing/2014/main" id="{AC0D25E5-DCDB-47E3-8FE7-0646B6E7428E}"/>
              </a:ext>
            </a:extLst>
          </p:cNvPr>
          <p:cNvSpPr>
            <a:spLocks noGrp="1"/>
          </p:cNvSpPr>
          <p:nvPr>
            <p:ph type="subTitle" idx="1"/>
          </p:nvPr>
        </p:nvSpPr>
        <p:spPr>
          <a:xfrm>
            <a:off x="609600" y="3376901"/>
            <a:ext cx="8534400" cy="457200"/>
          </a:xfrm>
        </p:spPr>
        <p:txBody>
          <a:bodyPr/>
          <a:lstStyle/>
          <a:p>
            <a:r>
              <a:rPr lang="en-US" dirty="0"/>
              <a:t>Division of Viral Diseases</a:t>
            </a:r>
          </a:p>
        </p:txBody>
      </p:sp>
      <p:sp>
        <p:nvSpPr>
          <p:cNvPr id="16" name="Text Placeholder 15"/>
          <p:cNvSpPr>
            <a:spLocks noGrp="1"/>
          </p:cNvSpPr>
          <p:nvPr>
            <p:ph type="body" sz="quarter" idx="10"/>
          </p:nvPr>
        </p:nvSpPr>
        <p:spPr/>
        <p:txBody>
          <a:bodyPr/>
          <a:lstStyle/>
          <a:p>
            <a:r>
              <a:rPr lang="en-US" dirty="0"/>
              <a:t>Last Updated: 7/1/2022</a:t>
            </a:r>
          </a:p>
        </p:txBody>
      </p:sp>
    </p:spTree>
    <p:extLst>
      <p:ext uri="{BB962C8B-B14F-4D97-AF65-F5344CB8AC3E}">
        <p14:creationId xmlns:p14="http://schemas.microsoft.com/office/powerpoint/2010/main" val="11093784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DE647-7D9D-45F9-9827-30607FE5C921}"/>
              </a:ext>
            </a:extLst>
          </p:cNvPr>
          <p:cNvSpPr>
            <a:spLocks noGrp="1"/>
          </p:cNvSpPr>
          <p:nvPr>
            <p:ph idx="1"/>
          </p:nvPr>
        </p:nvSpPr>
        <p:spPr/>
        <p:txBody>
          <a:bodyPr/>
          <a:lstStyle/>
          <a:p>
            <a:r>
              <a:rPr lang="en-US" sz="2800" dirty="0"/>
              <a:t>Collect information on any illness in the past 4 weeks</a:t>
            </a:r>
          </a:p>
          <a:p>
            <a:r>
              <a:rPr lang="en-US" sz="2800" dirty="0"/>
              <a:t>Note respiratory and GI symptoms, with or without fever</a:t>
            </a:r>
          </a:p>
          <a:p>
            <a:r>
              <a:rPr lang="en-US" sz="2800" dirty="0"/>
              <a:t>Ask about hand, foot, and mouth lesions (possible EV-A71 or similar viral infection)</a:t>
            </a:r>
          </a:p>
          <a:p>
            <a:endParaRPr lang="en-US" dirty="0"/>
          </a:p>
        </p:txBody>
      </p:sp>
      <p:sp>
        <p:nvSpPr>
          <p:cNvPr id="3" name="Title 2">
            <a:extLst>
              <a:ext uri="{FF2B5EF4-FFF2-40B4-BE49-F238E27FC236}">
                <a16:creationId xmlns:a16="http://schemas.microsoft.com/office/drawing/2014/main" id="{15BDDFD6-C40A-4AA9-A386-28C9D12E187E}"/>
              </a:ext>
            </a:extLst>
          </p:cNvPr>
          <p:cNvSpPr>
            <a:spLocks noGrp="1"/>
          </p:cNvSpPr>
          <p:nvPr>
            <p:ph type="title"/>
          </p:nvPr>
        </p:nvSpPr>
        <p:spPr/>
        <p:txBody>
          <a:bodyPr/>
          <a:lstStyle/>
          <a:p>
            <a:r>
              <a:rPr lang="en-US" dirty="0"/>
              <a:t>Medical History</a:t>
            </a:r>
          </a:p>
        </p:txBody>
      </p:sp>
      <p:sp>
        <p:nvSpPr>
          <p:cNvPr id="5" name="Text Placeholder 4">
            <a:extLst>
              <a:ext uri="{FF2B5EF4-FFF2-40B4-BE49-F238E27FC236}">
                <a16:creationId xmlns:a16="http://schemas.microsoft.com/office/drawing/2014/main" id="{F68FE2E6-B574-4FD1-B076-8AF28BCA56B3}"/>
              </a:ext>
            </a:extLst>
          </p:cNvPr>
          <p:cNvSpPr>
            <a:spLocks noGrp="1"/>
          </p:cNvSpPr>
          <p:nvPr>
            <p:ph type="body" sz="quarter" idx="13"/>
          </p:nvPr>
        </p:nvSpPr>
        <p:spPr/>
        <p:txBody>
          <a:bodyPr/>
          <a:lstStyle/>
          <a:p>
            <a:r>
              <a:rPr lang="en-US" dirty="0">
                <a:hlinkClick r:id="rId3"/>
              </a:rPr>
              <a:t>https://www.cdc.gov/acute-flaccid-myelitis/hcp/clinicians-health-departments/evaluation.html</a:t>
            </a:r>
            <a:r>
              <a:rPr lang="en-US" dirty="0"/>
              <a:t> </a:t>
            </a:r>
          </a:p>
        </p:txBody>
      </p:sp>
      <p:pic>
        <p:nvPicPr>
          <p:cNvPr id="5122" name="Picture 2" descr="doctor examining a young child">
            <a:extLst>
              <a:ext uri="{FF2B5EF4-FFF2-40B4-BE49-F238E27FC236}">
                <a16:creationId xmlns:a16="http://schemas.microsoft.com/office/drawing/2014/main" id="{47491D65-E705-41E9-B749-5D087E79C30B}"/>
              </a:ext>
            </a:extLst>
          </p:cNvPr>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7832725" y="1603723"/>
            <a:ext cx="3749675" cy="31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743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C75F0FD-E788-4B8F-A438-22057068221A}"/>
              </a:ext>
            </a:extLst>
          </p:cNvPr>
          <p:cNvSpPr>
            <a:spLocks noGrp="1"/>
          </p:cNvSpPr>
          <p:nvPr>
            <p:ph sz="quarter" idx="14"/>
          </p:nvPr>
        </p:nvSpPr>
        <p:spPr/>
        <p:txBody>
          <a:bodyPr/>
          <a:lstStyle/>
          <a:p>
            <a:r>
              <a:rPr lang="en-US" sz="2800" dirty="0"/>
              <a:t>Young children or their parents may not describe their limb function impairment as “weakness”</a:t>
            </a:r>
          </a:p>
        </p:txBody>
      </p:sp>
      <p:sp>
        <p:nvSpPr>
          <p:cNvPr id="3" name="Title 2">
            <a:extLst>
              <a:ext uri="{FF2B5EF4-FFF2-40B4-BE49-F238E27FC236}">
                <a16:creationId xmlns:a16="http://schemas.microsoft.com/office/drawing/2014/main" id="{D92811E2-FF3A-4C83-83D8-4DD429C9E99C}"/>
              </a:ext>
            </a:extLst>
          </p:cNvPr>
          <p:cNvSpPr>
            <a:spLocks noGrp="1"/>
          </p:cNvSpPr>
          <p:nvPr>
            <p:ph type="title"/>
          </p:nvPr>
        </p:nvSpPr>
        <p:spPr/>
        <p:txBody>
          <a:bodyPr>
            <a:normAutofit fontScale="90000"/>
          </a:bodyPr>
          <a:lstStyle/>
          <a:p>
            <a:r>
              <a:rPr lang="en-US" dirty="0"/>
              <a:t>Focused, Age-appropriate Assessment and Questions to Evaluate Limb Function Impairment(s)</a:t>
            </a:r>
          </a:p>
        </p:txBody>
      </p:sp>
      <p:sp>
        <p:nvSpPr>
          <p:cNvPr id="2" name="Text Placeholder 1">
            <a:extLst>
              <a:ext uri="{FF2B5EF4-FFF2-40B4-BE49-F238E27FC236}">
                <a16:creationId xmlns:a16="http://schemas.microsoft.com/office/drawing/2014/main" id="{578C5B2C-F2BE-409D-BB82-2F02B5799881}"/>
              </a:ext>
            </a:extLst>
          </p:cNvPr>
          <p:cNvSpPr>
            <a:spLocks noGrp="1"/>
          </p:cNvSpPr>
          <p:nvPr>
            <p:ph type="body" sz="quarter" idx="13"/>
          </p:nvPr>
        </p:nvSpPr>
        <p:spPr/>
        <p:txBody>
          <a:bodyPr/>
          <a:lstStyle/>
          <a:p>
            <a:r>
              <a:rPr lang="en-US" dirty="0">
                <a:hlinkClick r:id="rId3"/>
              </a:rPr>
              <a:t>https://www.cdc.gov/acute-flaccid-myelitis/hcp/clinicians-health-departments/evaluation-weakness.html</a:t>
            </a:r>
            <a:r>
              <a:rPr lang="en-US" dirty="0"/>
              <a:t> </a:t>
            </a:r>
          </a:p>
        </p:txBody>
      </p:sp>
      <p:graphicFrame>
        <p:nvGraphicFramePr>
          <p:cNvPr id="11" name="Table 7" descr="Questions to ask patients or their parents during assessment of limb function.">
            <a:extLst>
              <a:ext uri="{FF2B5EF4-FFF2-40B4-BE49-F238E27FC236}">
                <a16:creationId xmlns:a16="http://schemas.microsoft.com/office/drawing/2014/main" id="{3BA32C4D-46F1-4372-9366-43E0718360E7}"/>
              </a:ext>
            </a:extLst>
          </p:cNvPr>
          <p:cNvGraphicFramePr>
            <a:graphicFrameLocks/>
          </p:cNvGraphicFramePr>
          <p:nvPr>
            <p:extLst>
              <p:ext uri="{D42A27DB-BD31-4B8C-83A1-F6EECF244321}">
                <p14:modId xmlns:p14="http://schemas.microsoft.com/office/powerpoint/2010/main" val="2081979515"/>
              </p:ext>
            </p:extLst>
          </p:nvPr>
        </p:nvGraphicFramePr>
        <p:xfrm>
          <a:off x="609600" y="2604452"/>
          <a:ext cx="10972800" cy="32054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923480720"/>
                    </a:ext>
                  </a:extLst>
                </a:gridCol>
                <a:gridCol w="5486400">
                  <a:extLst>
                    <a:ext uri="{9D8B030D-6E8A-4147-A177-3AD203B41FA5}">
                      <a16:colId xmlns:a16="http://schemas.microsoft.com/office/drawing/2014/main" val="789134524"/>
                    </a:ext>
                  </a:extLst>
                </a:gridCol>
              </a:tblGrid>
              <a:tr h="370840">
                <a:tc>
                  <a:txBody>
                    <a:bodyPr/>
                    <a:lstStyle/>
                    <a:p>
                      <a:r>
                        <a:rPr lang="en-US" sz="1800" dirty="0"/>
                        <a:t>New inability or difficulty </a:t>
                      </a:r>
                    </a:p>
                  </a:txBody>
                  <a:tcPr/>
                </a:tc>
                <a:tc>
                  <a:txBody>
                    <a:bodyPr/>
                    <a:lstStyle/>
                    <a:p>
                      <a:r>
                        <a:rPr lang="en-US" sz="1800" dirty="0"/>
                        <a:t>Example questions to ask about limb function</a:t>
                      </a:r>
                    </a:p>
                  </a:txBody>
                  <a:tcPr/>
                </a:tc>
                <a:extLst>
                  <a:ext uri="{0D108BD9-81ED-4DB2-BD59-A6C34878D82A}">
                    <a16:rowId xmlns:a16="http://schemas.microsoft.com/office/drawing/2014/main" val="622530516"/>
                  </a:ext>
                </a:extLst>
              </a:tr>
              <a:tr h="370840">
                <a:tc>
                  <a:txBody>
                    <a:bodyPr/>
                    <a:lstStyle/>
                    <a:p>
                      <a:r>
                        <a:rPr lang="en-US" sz="1800" dirty="0"/>
                        <a:t>To use arm(s)/hand(s)</a:t>
                      </a:r>
                    </a:p>
                  </a:txBody>
                  <a:tcPr/>
                </a:tc>
                <a:tc>
                  <a:txBody>
                    <a:bodyPr/>
                    <a:lstStyle/>
                    <a:p>
                      <a:pPr marL="342900" indent="-342900">
                        <a:buFontTx/>
                        <a:buChar char="-"/>
                      </a:pPr>
                      <a:r>
                        <a:rPr lang="en-US" sz="1800" dirty="0"/>
                        <a:t>Can they feed themselves?</a:t>
                      </a:r>
                    </a:p>
                    <a:p>
                      <a:pPr marL="342900" indent="-342900">
                        <a:buFontTx/>
                        <a:buChar char="-"/>
                      </a:pPr>
                      <a:r>
                        <a:rPr lang="en-US" sz="1800" dirty="0">
                          <a:solidFill>
                            <a:schemeClr val="tx1"/>
                          </a:solidFill>
                        </a:rPr>
                        <a:t>Are they suddenly using one limb less or refusing to use one limb?</a:t>
                      </a:r>
                    </a:p>
                  </a:txBody>
                  <a:tcPr/>
                </a:tc>
                <a:extLst>
                  <a:ext uri="{0D108BD9-81ED-4DB2-BD59-A6C34878D82A}">
                    <a16:rowId xmlns:a16="http://schemas.microsoft.com/office/drawing/2014/main" val="364241491"/>
                  </a:ext>
                </a:extLst>
              </a:tr>
              <a:tr h="370840">
                <a:tc>
                  <a:txBody>
                    <a:bodyPr/>
                    <a:lstStyle/>
                    <a:p>
                      <a:r>
                        <a:rPr lang="en-US" sz="1800" dirty="0"/>
                        <a:t>To raise arm(s) above the head</a:t>
                      </a:r>
                    </a:p>
                  </a:txBody>
                  <a:tcPr/>
                </a:tc>
                <a:tc>
                  <a:txBody>
                    <a:bodyPr/>
                    <a:lstStyle/>
                    <a:p>
                      <a:pPr marL="342900" indent="-342900">
                        <a:buFontTx/>
                        <a:buChar char="-"/>
                      </a:pPr>
                      <a:r>
                        <a:rPr lang="en-US" sz="1800" dirty="0"/>
                        <a:t>Can they put on or take off a T-shirt?</a:t>
                      </a:r>
                    </a:p>
                    <a:p>
                      <a:pPr marL="342900" indent="-342900">
                        <a:buFontTx/>
                        <a:buChar char="-"/>
                      </a:pPr>
                      <a:r>
                        <a:rPr lang="en-US" sz="1800" dirty="0">
                          <a:solidFill>
                            <a:schemeClr val="tx1"/>
                          </a:solidFill>
                        </a:rPr>
                        <a:t>Can they throw a ball overhead?</a:t>
                      </a:r>
                    </a:p>
                  </a:txBody>
                  <a:tcPr/>
                </a:tc>
                <a:extLst>
                  <a:ext uri="{0D108BD9-81ED-4DB2-BD59-A6C34878D82A}">
                    <a16:rowId xmlns:a16="http://schemas.microsoft.com/office/drawing/2014/main" val="74292507"/>
                  </a:ext>
                </a:extLst>
              </a:tr>
              <a:tr h="370840">
                <a:tc>
                  <a:txBody>
                    <a:bodyPr/>
                    <a:lstStyle/>
                    <a:p>
                      <a:r>
                        <a:rPr lang="en-US" sz="1800" dirty="0"/>
                        <a:t>To walk</a:t>
                      </a:r>
                    </a:p>
                  </a:txBody>
                  <a:tcPr/>
                </a:tc>
                <a:tc>
                  <a:txBody>
                    <a:bodyPr/>
                    <a:lstStyle/>
                    <a:p>
                      <a:pPr marL="342900" indent="-342900">
                        <a:buFontTx/>
                        <a:buChar char="-"/>
                      </a:pPr>
                      <a:r>
                        <a:rPr lang="en-US" sz="1800" dirty="0"/>
                        <a:t>Are they limping or dragging a leg?</a:t>
                      </a:r>
                    </a:p>
                    <a:p>
                      <a:pPr marL="342900" indent="-342900">
                        <a:buFontTx/>
                        <a:buChar char="-"/>
                      </a:pPr>
                      <a:r>
                        <a:rPr lang="en-US" sz="1800" dirty="0"/>
                        <a:t>Are they falling often while walking?</a:t>
                      </a:r>
                    </a:p>
                  </a:txBody>
                  <a:tcPr/>
                </a:tc>
                <a:extLst>
                  <a:ext uri="{0D108BD9-81ED-4DB2-BD59-A6C34878D82A}">
                    <a16:rowId xmlns:a16="http://schemas.microsoft.com/office/drawing/2014/main" val="755621504"/>
                  </a:ext>
                </a:extLst>
              </a:tr>
              <a:tr h="370840">
                <a:tc>
                  <a:txBody>
                    <a:bodyPr/>
                    <a:lstStyle/>
                    <a:p>
                      <a:r>
                        <a:rPr lang="en-US" sz="1800" dirty="0"/>
                        <a:t>To get up unassisted from sitting or squat</a:t>
                      </a:r>
                    </a:p>
                  </a:txBody>
                  <a:tcPr/>
                </a:tc>
                <a:tc>
                  <a:txBody>
                    <a:bodyPr/>
                    <a:lstStyle/>
                    <a:p>
                      <a:pPr marL="342900" indent="-342900">
                        <a:buFontTx/>
                        <a:buChar char="-"/>
                      </a:pPr>
                      <a:r>
                        <a:rPr lang="en-US" sz="1800" dirty="0"/>
                        <a:t>Can they put on or take off pants?</a:t>
                      </a:r>
                    </a:p>
                    <a:p>
                      <a:pPr marL="342900" indent="-342900">
                        <a:buFontTx/>
                        <a:buChar char="-"/>
                      </a:pPr>
                      <a:r>
                        <a:rPr lang="en-US" sz="1800" dirty="0"/>
                        <a:t>Can they get out of bathtub unassisted?</a:t>
                      </a:r>
                    </a:p>
                  </a:txBody>
                  <a:tcPr/>
                </a:tc>
                <a:extLst>
                  <a:ext uri="{0D108BD9-81ED-4DB2-BD59-A6C34878D82A}">
                    <a16:rowId xmlns:a16="http://schemas.microsoft.com/office/drawing/2014/main" val="3983745773"/>
                  </a:ext>
                </a:extLst>
              </a:tr>
            </a:tbl>
          </a:graphicData>
        </a:graphic>
      </p:graphicFrame>
    </p:spTree>
    <p:extLst>
      <p:ext uri="{BB962C8B-B14F-4D97-AF65-F5344CB8AC3E}">
        <p14:creationId xmlns:p14="http://schemas.microsoft.com/office/powerpoint/2010/main" val="4216896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73A05-2EC1-47EA-91F8-717D992AE9A5}"/>
              </a:ext>
            </a:extLst>
          </p:cNvPr>
          <p:cNvSpPr>
            <a:spLocks noGrp="1"/>
          </p:cNvSpPr>
          <p:nvPr>
            <p:ph idx="1"/>
          </p:nvPr>
        </p:nvSpPr>
        <p:spPr/>
        <p:txBody>
          <a:bodyPr/>
          <a:lstStyle/>
          <a:p>
            <a:r>
              <a:rPr lang="en-US" sz="2800" dirty="0"/>
              <a:t>When examining patients with sudden limb, neck, or trunk weakness, </a:t>
            </a:r>
            <a:r>
              <a:rPr lang="en-US" sz="2800" b="1" dirty="0"/>
              <a:t>remember to check both proximal and distal muscle strength</a:t>
            </a:r>
            <a:r>
              <a:rPr lang="en-US" sz="2800" dirty="0"/>
              <a:t>, as impairment in proximal strength can be easily missed during exams. </a:t>
            </a:r>
          </a:p>
        </p:txBody>
      </p:sp>
      <p:sp>
        <p:nvSpPr>
          <p:cNvPr id="4" name="Title 3">
            <a:extLst>
              <a:ext uri="{FF2B5EF4-FFF2-40B4-BE49-F238E27FC236}">
                <a16:creationId xmlns:a16="http://schemas.microsoft.com/office/drawing/2014/main" id="{11E424A8-E6F8-4DB6-A634-926967B2FD5C}"/>
              </a:ext>
            </a:extLst>
          </p:cNvPr>
          <p:cNvSpPr>
            <a:spLocks noGrp="1"/>
          </p:cNvSpPr>
          <p:nvPr>
            <p:ph type="title"/>
          </p:nvPr>
        </p:nvSpPr>
        <p:spPr/>
        <p:txBody>
          <a:bodyPr/>
          <a:lstStyle/>
          <a:p>
            <a:r>
              <a:rPr lang="en-US" dirty="0"/>
              <a:t>Examining Proximal Muscle Weakness in Children</a:t>
            </a:r>
          </a:p>
        </p:txBody>
      </p:sp>
      <p:sp>
        <p:nvSpPr>
          <p:cNvPr id="5" name="Text Placeholder 4">
            <a:extLst>
              <a:ext uri="{FF2B5EF4-FFF2-40B4-BE49-F238E27FC236}">
                <a16:creationId xmlns:a16="http://schemas.microsoft.com/office/drawing/2014/main" id="{E4C81130-DEF0-41CD-81F3-5D29EF50D32F}"/>
              </a:ext>
            </a:extLst>
          </p:cNvPr>
          <p:cNvSpPr>
            <a:spLocks noGrp="1"/>
          </p:cNvSpPr>
          <p:nvPr>
            <p:ph type="body" sz="quarter" idx="13"/>
          </p:nvPr>
        </p:nvSpPr>
        <p:spPr/>
        <p:txBody>
          <a:bodyPr/>
          <a:lstStyle/>
          <a:p>
            <a:r>
              <a:rPr lang="en-US" dirty="0">
                <a:hlinkClick r:id="rId2"/>
              </a:rPr>
              <a:t>https://www.cdc.gov/acute-flaccid-myelitis/downloads/examining-proximal-muscle-weakness-508.pdf</a:t>
            </a:r>
            <a:r>
              <a:rPr lang="en-US" dirty="0"/>
              <a:t> </a:t>
            </a:r>
          </a:p>
        </p:txBody>
      </p:sp>
      <p:pic>
        <p:nvPicPr>
          <p:cNvPr id="6" name="Picture 6" descr="Examining Proximal Muscle Weakness in Children poster.">
            <a:extLst>
              <a:ext uri="{FF2B5EF4-FFF2-40B4-BE49-F238E27FC236}">
                <a16:creationId xmlns:a16="http://schemas.microsoft.com/office/drawing/2014/main" id="{3EAB1E05-6742-4BB5-A4B2-CBB069CD352C}"/>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8201818" y="1554163"/>
            <a:ext cx="3011489" cy="4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511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1DD4BC-5932-4A56-9A47-8BBB832B850E}"/>
              </a:ext>
            </a:extLst>
          </p:cNvPr>
          <p:cNvSpPr>
            <a:spLocks noGrp="1"/>
          </p:cNvSpPr>
          <p:nvPr>
            <p:ph idx="1"/>
          </p:nvPr>
        </p:nvSpPr>
        <p:spPr/>
        <p:txBody>
          <a:bodyPr/>
          <a:lstStyle/>
          <a:p>
            <a:r>
              <a:rPr lang="en-US" sz="2800" dirty="0"/>
              <a:t>Ask about additional signs and symptoms, including:</a:t>
            </a:r>
          </a:p>
          <a:p>
            <a:pPr lvl="1">
              <a:lnSpc>
                <a:spcPct val="150000"/>
              </a:lnSpc>
            </a:pPr>
            <a:r>
              <a:rPr lang="en-US" sz="2000" dirty="0"/>
              <a:t>Difficulty holding their head up</a:t>
            </a:r>
          </a:p>
          <a:p>
            <a:pPr lvl="1">
              <a:lnSpc>
                <a:spcPct val="150000"/>
              </a:lnSpc>
            </a:pPr>
            <a:r>
              <a:rPr lang="en-US" sz="2000" dirty="0"/>
              <a:t>Decreased appetite or difficulty swallowing</a:t>
            </a:r>
          </a:p>
          <a:p>
            <a:pPr lvl="1">
              <a:lnSpc>
                <a:spcPct val="150000"/>
              </a:lnSpc>
            </a:pPr>
            <a:r>
              <a:rPr lang="en-US" sz="2000" dirty="0"/>
              <a:t>Increased sleepiness or inactivity</a:t>
            </a:r>
          </a:p>
          <a:p>
            <a:pPr lvl="1">
              <a:lnSpc>
                <a:spcPct val="150000"/>
              </a:lnSpc>
            </a:pPr>
            <a:r>
              <a:rPr lang="en-US" sz="2000" dirty="0"/>
              <a:t>Headache or neck, shoulder, or back pain</a:t>
            </a:r>
          </a:p>
          <a:p>
            <a:pPr lvl="2">
              <a:lnSpc>
                <a:spcPct val="150000"/>
              </a:lnSpc>
            </a:pPr>
            <a:r>
              <a:rPr lang="en-US" sz="2000" dirty="0"/>
              <a:t>Patients often complain of this prior or concurrent to weakness</a:t>
            </a:r>
          </a:p>
          <a:p>
            <a:pPr lvl="1">
              <a:lnSpc>
                <a:spcPct val="150000"/>
              </a:lnSpc>
            </a:pPr>
            <a:r>
              <a:rPr lang="en-US" sz="2000" dirty="0"/>
              <a:t>Pain in extremities</a:t>
            </a:r>
          </a:p>
          <a:p>
            <a:pPr lvl="1">
              <a:lnSpc>
                <a:spcPct val="150000"/>
              </a:lnSpc>
            </a:pPr>
            <a:r>
              <a:rPr lang="en-US" sz="2000" dirty="0"/>
              <a:t>Bowel or bladder changes, particularly constipation</a:t>
            </a:r>
          </a:p>
          <a:p>
            <a:endParaRPr lang="en-US" dirty="0"/>
          </a:p>
        </p:txBody>
      </p:sp>
      <p:sp>
        <p:nvSpPr>
          <p:cNvPr id="3" name="Title 2">
            <a:extLst>
              <a:ext uri="{FF2B5EF4-FFF2-40B4-BE49-F238E27FC236}">
                <a16:creationId xmlns:a16="http://schemas.microsoft.com/office/drawing/2014/main" id="{29912B3B-134B-48EE-9138-B06D964DC761}"/>
              </a:ext>
            </a:extLst>
          </p:cNvPr>
          <p:cNvSpPr>
            <a:spLocks noGrp="1"/>
          </p:cNvSpPr>
          <p:nvPr>
            <p:ph type="title"/>
          </p:nvPr>
        </p:nvSpPr>
        <p:spPr/>
        <p:txBody>
          <a:bodyPr/>
          <a:lstStyle/>
          <a:p>
            <a:r>
              <a:rPr lang="en-US" dirty="0"/>
              <a:t>Additional Signs and Symptoms</a:t>
            </a:r>
          </a:p>
        </p:txBody>
      </p:sp>
      <p:pic>
        <p:nvPicPr>
          <p:cNvPr id="1032" name="Picture 8" descr="doctor testing a young boy's reflexes">
            <a:extLst>
              <a:ext uri="{FF2B5EF4-FFF2-40B4-BE49-F238E27FC236}">
                <a16:creationId xmlns:a16="http://schemas.microsoft.com/office/drawing/2014/main" id="{68452EDC-C499-4CE8-B77D-3631BDE4A628}"/>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832725" y="2295699"/>
            <a:ext cx="3749675" cy="313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355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F04980-15C3-4FB7-8BBE-2498F725162E}"/>
              </a:ext>
            </a:extLst>
          </p:cNvPr>
          <p:cNvSpPr>
            <a:spLocks noGrp="1"/>
          </p:cNvSpPr>
          <p:nvPr>
            <p:ph sz="quarter" idx="14"/>
          </p:nvPr>
        </p:nvSpPr>
        <p:spPr/>
        <p:txBody>
          <a:bodyPr/>
          <a:lstStyle/>
          <a:p>
            <a:r>
              <a:rPr lang="en-US" sz="2800" dirty="0"/>
              <a:t>Neurological examination should include documentation of:</a:t>
            </a:r>
          </a:p>
          <a:p>
            <a:pPr lvl="1">
              <a:lnSpc>
                <a:spcPct val="150000"/>
              </a:lnSpc>
            </a:pPr>
            <a:r>
              <a:rPr lang="en-US" sz="2000" dirty="0"/>
              <a:t>Muscle tone (flaccid/loose vs spastic/tight and firm)</a:t>
            </a:r>
          </a:p>
          <a:p>
            <a:pPr lvl="1">
              <a:lnSpc>
                <a:spcPct val="150000"/>
              </a:lnSpc>
            </a:pPr>
            <a:r>
              <a:rPr lang="en-US" sz="2000" dirty="0"/>
              <a:t>Muscle strength (full strength, move against gravity with some resistance/pressure, move against gravity but with no resistance/pressure,  or little limb movement but not against gravity, no muscle movement at all) </a:t>
            </a:r>
          </a:p>
          <a:p>
            <a:pPr lvl="1">
              <a:lnSpc>
                <a:spcPct val="150000"/>
              </a:lnSpc>
            </a:pPr>
            <a:r>
              <a:rPr lang="en-US" sz="2000" dirty="0"/>
              <a:t>Reflexes in each extremity (hypo-, hyper, or absent)</a:t>
            </a:r>
          </a:p>
          <a:p>
            <a:pPr lvl="1">
              <a:lnSpc>
                <a:spcPct val="150000"/>
              </a:lnSpc>
            </a:pPr>
            <a:r>
              <a:rPr lang="en-US" sz="2000" dirty="0"/>
              <a:t>Any cranial nerve deficiencies such as for facial, palatal and shoulder asymmetry, hoarseness or hypophonia and dysphagia (if possible)</a:t>
            </a:r>
          </a:p>
          <a:p>
            <a:pPr marL="243834" lvl="1" indent="0">
              <a:lnSpc>
                <a:spcPct val="150000"/>
              </a:lnSpc>
              <a:buNone/>
            </a:pPr>
            <a:r>
              <a:rPr lang="en-US" sz="2000" dirty="0"/>
              <a:t>Note: Sensory exam is often normal in patients with AFM</a:t>
            </a:r>
          </a:p>
          <a:p>
            <a:endParaRPr lang="en-US" dirty="0"/>
          </a:p>
        </p:txBody>
      </p:sp>
      <p:sp>
        <p:nvSpPr>
          <p:cNvPr id="3" name="Title 2">
            <a:extLst>
              <a:ext uri="{FF2B5EF4-FFF2-40B4-BE49-F238E27FC236}">
                <a16:creationId xmlns:a16="http://schemas.microsoft.com/office/drawing/2014/main" id="{0FCBB7C6-5A90-4104-A623-0A6A77DC7363}"/>
              </a:ext>
            </a:extLst>
          </p:cNvPr>
          <p:cNvSpPr>
            <a:spLocks noGrp="1"/>
          </p:cNvSpPr>
          <p:nvPr>
            <p:ph type="title"/>
          </p:nvPr>
        </p:nvSpPr>
        <p:spPr/>
        <p:txBody>
          <a:bodyPr/>
          <a:lstStyle/>
          <a:p>
            <a:r>
              <a:rPr lang="en-US" dirty="0"/>
              <a:t>Physical and Age-appropriate Neurological Exam</a:t>
            </a:r>
          </a:p>
        </p:txBody>
      </p:sp>
      <p:sp>
        <p:nvSpPr>
          <p:cNvPr id="6" name="Text Placeholder 5">
            <a:extLst>
              <a:ext uri="{FF2B5EF4-FFF2-40B4-BE49-F238E27FC236}">
                <a16:creationId xmlns:a16="http://schemas.microsoft.com/office/drawing/2014/main" id="{9061E7F4-16A4-4B46-A2C3-BFBDB8685DD5}"/>
              </a:ext>
            </a:extLst>
          </p:cNvPr>
          <p:cNvSpPr>
            <a:spLocks noGrp="1"/>
          </p:cNvSpPr>
          <p:nvPr>
            <p:ph type="body" sz="quarter" idx="13"/>
          </p:nvPr>
        </p:nvSpPr>
        <p:spPr/>
        <p:txBody>
          <a:bodyPr/>
          <a:lstStyle/>
          <a:p>
            <a:r>
              <a:rPr lang="en-US" dirty="0">
                <a:hlinkClick r:id="rId3"/>
              </a:rPr>
              <a:t>https://www.cdc.gov/acute-flaccid-myelitis/hcp/clinicians-health-departments/evaluation.html</a:t>
            </a:r>
            <a:r>
              <a:rPr lang="en-US" dirty="0"/>
              <a:t> </a:t>
            </a:r>
          </a:p>
        </p:txBody>
      </p:sp>
    </p:spTree>
    <p:extLst>
      <p:ext uri="{BB962C8B-B14F-4D97-AF65-F5344CB8AC3E}">
        <p14:creationId xmlns:p14="http://schemas.microsoft.com/office/powerpoint/2010/main" val="21083703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2DED8-1F63-4857-99E3-5F7AE87D3E44}"/>
              </a:ext>
            </a:extLst>
          </p:cNvPr>
          <p:cNvSpPr>
            <a:spLocks noGrp="1"/>
          </p:cNvSpPr>
          <p:nvPr>
            <p:ph type="title"/>
          </p:nvPr>
        </p:nvSpPr>
        <p:spPr/>
        <p:txBody>
          <a:bodyPr/>
          <a:lstStyle/>
          <a:p>
            <a:r>
              <a:rPr lang="en-US" dirty="0"/>
              <a:t>Physical Exam (cont.)</a:t>
            </a:r>
          </a:p>
        </p:txBody>
      </p:sp>
      <p:sp>
        <p:nvSpPr>
          <p:cNvPr id="2" name="Content Placeholder 1">
            <a:extLst>
              <a:ext uri="{FF2B5EF4-FFF2-40B4-BE49-F238E27FC236}">
                <a16:creationId xmlns:a16="http://schemas.microsoft.com/office/drawing/2014/main" id="{48D3D51D-DA72-4A5E-9837-172A1DAEB864}"/>
              </a:ext>
            </a:extLst>
          </p:cNvPr>
          <p:cNvSpPr>
            <a:spLocks noGrp="1"/>
          </p:cNvSpPr>
          <p:nvPr>
            <p:ph sz="quarter" idx="14"/>
          </p:nvPr>
        </p:nvSpPr>
        <p:spPr/>
        <p:txBody>
          <a:bodyPr/>
          <a:lstStyle/>
          <a:p>
            <a:r>
              <a:rPr lang="en-US" sz="2800" dirty="0"/>
              <a:t>Assess the patient’s ability to protect their airway</a:t>
            </a:r>
          </a:p>
          <a:p>
            <a:pPr lvl="1">
              <a:lnSpc>
                <a:spcPct val="150000"/>
              </a:lnSpc>
            </a:pPr>
            <a:r>
              <a:rPr lang="en-US" sz="2000" dirty="0"/>
              <a:t>Document respiratory sufficiency</a:t>
            </a:r>
          </a:p>
          <a:p>
            <a:pPr lvl="1">
              <a:lnSpc>
                <a:spcPct val="150000"/>
              </a:lnSpc>
            </a:pPr>
            <a:r>
              <a:rPr lang="en-US" sz="2000" dirty="0"/>
              <a:t>Negative inspiratory force may be used if the child is old enough and able to cooperate</a:t>
            </a:r>
          </a:p>
          <a:p>
            <a:r>
              <a:rPr lang="en-US" sz="2800" dirty="0"/>
              <a:t>Check for autonomic manifestations </a:t>
            </a:r>
          </a:p>
          <a:p>
            <a:pPr lvl="1">
              <a:lnSpc>
                <a:spcPct val="150000"/>
              </a:lnSpc>
            </a:pPr>
            <a:r>
              <a:rPr lang="en-US" sz="2000" dirty="0"/>
              <a:t>Blood pressure lability</a:t>
            </a:r>
          </a:p>
          <a:p>
            <a:pPr lvl="1">
              <a:lnSpc>
                <a:spcPct val="150000"/>
              </a:lnSpc>
            </a:pPr>
            <a:r>
              <a:rPr lang="en-US" sz="2000" dirty="0"/>
              <a:t>Body temperature instability</a:t>
            </a:r>
          </a:p>
          <a:p>
            <a:endParaRPr lang="en-US" dirty="0"/>
          </a:p>
        </p:txBody>
      </p:sp>
    </p:spTree>
    <p:extLst>
      <p:ext uri="{BB962C8B-B14F-4D97-AF65-F5344CB8AC3E}">
        <p14:creationId xmlns:p14="http://schemas.microsoft.com/office/powerpoint/2010/main" val="42105960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4029-5033-4357-B8D9-92A98E702262}"/>
              </a:ext>
            </a:extLst>
          </p:cNvPr>
          <p:cNvSpPr>
            <a:spLocks noGrp="1"/>
          </p:cNvSpPr>
          <p:nvPr>
            <p:ph type="title"/>
          </p:nvPr>
        </p:nvSpPr>
        <p:spPr/>
        <p:txBody>
          <a:bodyPr/>
          <a:lstStyle/>
          <a:p>
            <a:r>
              <a:rPr lang="en-US" dirty="0"/>
              <a:t>Diagnostic Studies</a:t>
            </a:r>
          </a:p>
        </p:txBody>
      </p:sp>
      <p:sp>
        <p:nvSpPr>
          <p:cNvPr id="3" name="Text Placeholder 2">
            <a:extLst>
              <a:ext uri="{FF2B5EF4-FFF2-40B4-BE49-F238E27FC236}">
                <a16:creationId xmlns:a16="http://schemas.microsoft.com/office/drawing/2014/main" id="{ACC4823C-B136-494B-9967-0AA219C51657}"/>
              </a:ext>
            </a:extLst>
          </p:cNvPr>
          <p:cNvSpPr>
            <a:spLocks noGrp="1"/>
          </p:cNvSpPr>
          <p:nvPr>
            <p:ph type="body" idx="1"/>
          </p:nvPr>
        </p:nvSpPr>
        <p:spPr>
          <a:xfrm>
            <a:off x="643891" y="5706618"/>
            <a:ext cx="10363200" cy="568325"/>
          </a:xfrm>
        </p:spPr>
        <p:txBody>
          <a:bodyPr/>
          <a:lstStyle/>
          <a:p>
            <a:r>
              <a:rPr lang="en-US" dirty="0"/>
              <a:t>What specimens and tests are needed for the initial AFM work-up?</a:t>
            </a:r>
          </a:p>
        </p:txBody>
      </p:sp>
    </p:spTree>
    <p:extLst>
      <p:ext uri="{BB962C8B-B14F-4D97-AF65-F5344CB8AC3E}">
        <p14:creationId xmlns:p14="http://schemas.microsoft.com/office/powerpoint/2010/main" val="14126695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60867-A90E-4BDF-BC13-2B0CE257BFCC}"/>
              </a:ext>
            </a:extLst>
          </p:cNvPr>
          <p:cNvSpPr>
            <a:spLocks noGrp="1"/>
          </p:cNvSpPr>
          <p:nvPr>
            <p:ph type="title"/>
          </p:nvPr>
        </p:nvSpPr>
        <p:spPr/>
        <p:txBody>
          <a:bodyPr/>
          <a:lstStyle/>
          <a:p>
            <a:r>
              <a:rPr lang="en-US" dirty="0"/>
              <a:t>Initial Neurodiagnostic Studies</a:t>
            </a:r>
          </a:p>
        </p:txBody>
      </p:sp>
      <p:sp>
        <p:nvSpPr>
          <p:cNvPr id="2" name="Content Placeholder 1">
            <a:extLst>
              <a:ext uri="{FF2B5EF4-FFF2-40B4-BE49-F238E27FC236}">
                <a16:creationId xmlns:a16="http://schemas.microsoft.com/office/drawing/2014/main" id="{CF3ECE32-8B1E-4E64-A611-3AB589C60F67}"/>
              </a:ext>
            </a:extLst>
          </p:cNvPr>
          <p:cNvSpPr>
            <a:spLocks noGrp="1"/>
          </p:cNvSpPr>
          <p:nvPr>
            <p:ph idx="1"/>
          </p:nvPr>
        </p:nvSpPr>
        <p:spPr>
          <a:xfrm>
            <a:off x="609597" y="1275340"/>
            <a:ext cx="6766560" cy="4620895"/>
          </a:xfrm>
        </p:spPr>
        <p:txBody>
          <a:bodyPr/>
          <a:lstStyle/>
          <a:p>
            <a:r>
              <a:rPr lang="en-US" dirty="0"/>
              <a:t>Laboratory Tests</a:t>
            </a:r>
          </a:p>
          <a:p>
            <a:pPr lvl="1"/>
            <a:r>
              <a:rPr lang="en-US" dirty="0"/>
              <a:t>Cerebrospinal fluid (CSF)</a:t>
            </a:r>
          </a:p>
          <a:p>
            <a:pPr lvl="2"/>
            <a:r>
              <a:rPr lang="en-US" dirty="0"/>
              <a:t>cell count with differential, protein and glucose; oligoclonal bands; meningitis/encephalitis PCR panel</a:t>
            </a:r>
            <a:endParaRPr lang="en-US" dirty="0">
              <a:solidFill>
                <a:srgbClr val="FF0000"/>
              </a:solidFill>
            </a:endParaRPr>
          </a:p>
          <a:p>
            <a:pPr lvl="1"/>
            <a:r>
              <a:rPr lang="en-US" dirty="0"/>
              <a:t>Serum</a:t>
            </a:r>
          </a:p>
          <a:p>
            <a:pPr lvl="2"/>
            <a:r>
              <a:rPr lang="en-US" dirty="0"/>
              <a:t>EV PCR, anti-MOG (myelin oligodendrocyte glycoprotein) and anti-aquaporin antibodies, HSV, EBV, WNV</a:t>
            </a:r>
          </a:p>
          <a:p>
            <a:pPr lvl="1"/>
            <a:r>
              <a:rPr lang="en-US" dirty="0"/>
              <a:t>Stool for EV PCR</a:t>
            </a:r>
          </a:p>
          <a:p>
            <a:pPr lvl="1"/>
            <a:r>
              <a:rPr lang="en-US" dirty="0"/>
              <a:t>Nasopharyngeal (NP) and/or oropharyngeal (OP) swabs </a:t>
            </a:r>
          </a:p>
          <a:p>
            <a:pPr lvl="2"/>
            <a:r>
              <a:rPr lang="en-US" dirty="0"/>
              <a:t>respiratory multiplex testing and enterovirus (EV) PCR</a:t>
            </a:r>
          </a:p>
          <a:p>
            <a:r>
              <a:rPr lang="en-US" dirty="0"/>
              <a:t>Neuroimaging</a:t>
            </a:r>
          </a:p>
          <a:p>
            <a:pPr lvl="1"/>
            <a:r>
              <a:rPr lang="en-US" dirty="0"/>
              <a:t>MRI of the spine and brain</a:t>
            </a:r>
          </a:p>
          <a:p>
            <a:r>
              <a:rPr lang="en-US" dirty="0"/>
              <a:t>Consider additional pathogen-specific testing (e.g., Lyme) based on seasonality, exposures, and geography</a:t>
            </a:r>
          </a:p>
          <a:p>
            <a:endParaRPr lang="en-US" dirty="0"/>
          </a:p>
          <a:p>
            <a:endParaRPr lang="en-US" dirty="0"/>
          </a:p>
        </p:txBody>
      </p:sp>
      <p:pic>
        <p:nvPicPr>
          <p:cNvPr id="11" name="Picture 10" descr="A picture containing illustrations of the vials for specimen collection: a tube for CSF, serum, stool, and NP swabs.&#10;">
            <a:extLst>
              <a:ext uri="{FF2B5EF4-FFF2-40B4-BE49-F238E27FC236}">
                <a16:creationId xmlns:a16="http://schemas.microsoft.com/office/drawing/2014/main" id="{E5CD4833-FDC4-4865-9E1B-5DCC0A489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60" y="1275340"/>
            <a:ext cx="3490170" cy="1419730"/>
          </a:xfrm>
          <a:prstGeom prst="rect">
            <a:avLst/>
          </a:prstGeom>
          <a:ln>
            <a:solidFill>
              <a:schemeClr val="accent5"/>
            </a:solidFill>
          </a:ln>
        </p:spPr>
      </p:pic>
      <p:sp>
        <p:nvSpPr>
          <p:cNvPr id="8" name="Content Placeholder 7">
            <a:extLst>
              <a:ext uri="{FF2B5EF4-FFF2-40B4-BE49-F238E27FC236}">
                <a16:creationId xmlns:a16="http://schemas.microsoft.com/office/drawing/2014/main" id="{4041BB4F-14A7-408D-9FF8-ABBF5845DB44}"/>
              </a:ext>
            </a:extLst>
          </p:cNvPr>
          <p:cNvSpPr>
            <a:spLocks noGrp="1"/>
          </p:cNvSpPr>
          <p:nvPr>
            <p:ph idx="10"/>
          </p:nvPr>
        </p:nvSpPr>
        <p:spPr>
          <a:xfrm>
            <a:off x="7833360" y="3157086"/>
            <a:ext cx="3749040" cy="3018288"/>
          </a:xfrm>
        </p:spPr>
        <p:txBody>
          <a:bodyPr/>
          <a:lstStyle/>
          <a:p>
            <a:pPr marL="0" indent="0">
              <a:buNone/>
            </a:pPr>
            <a:r>
              <a:rPr lang="en-US" b="1" dirty="0"/>
              <a:t>Note: Some of these studies may require sedation, depending on child’s age</a:t>
            </a:r>
          </a:p>
          <a:p>
            <a:pPr lvl="1"/>
            <a:r>
              <a:rPr lang="en-US" dirty="0"/>
              <a:t>Coordinate the procedures to avoid repetitive sedation if possible</a:t>
            </a:r>
          </a:p>
          <a:p>
            <a:pPr lvl="1"/>
            <a:r>
              <a:rPr lang="en-US" dirty="0"/>
              <a:t>Monitor respiratory status continuously</a:t>
            </a:r>
          </a:p>
          <a:p>
            <a:pPr marL="0" indent="0">
              <a:buNone/>
            </a:pPr>
            <a:endParaRPr lang="en-US" dirty="0"/>
          </a:p>
        </p:txBody>
      </p:sp>
      <p:sp>
        <p:nvSpPr>
          <p:cNvPr id="9" name="Text Placeholder 8">
            <a:extLst>
              <a:ext uri="{FF2B5EF4-FFF2-40B4-BE49-F238E27FC236}">
                <a16:creationId xmlns:a16="http://schemas.microsoft.com/office/drawing/2014/main" id="{01A7CAF8-5FB6-431B-8D3B-5D7627AECEEA}"/>
              </a:ext>
            </a:extLst>
          </p:cNvPr>
          <p:cNvSpPr>
            <a:spLocks noGrp="1"/>
          </p:cNvSpPr>
          <p:nvPr>
            <p:ph type="body" sz="quarter" idx="13"/>
          </p:nvPr>
        </p:nvSpPr>
        <p:spPr/>
        <p:txBody>
          <a:bodyPr/>
          <a:lstStyle/>
          <a:p>
            <a:r>
              <a:rPr lang="en-US" dirty="0">
                <a:solidFill>
                  <a:schemeClr val="tx1"/>
                </a:solidFill>
              </a:rPr>
              <a:t>Hardy D, Hopkins SE. Update on AFM: Recognition, reporting, </a:t>
            </a:r>
            <a:r>
              <a:rPr lang="en-US" dirty="0" err="1">
                <a:solidFill>
                  <a:schemeClr val="tx1"/>
                </a:solidFill>
              </a:rPr>
              <a:t>aetiology</a:t>
            </a:r>
            <a:r>
              <a:rPr lang="en-US" dirty="0">
                <a:solidFill>
                  <a:schemeClr val="tx1"/>
                </a:solidFill>
              </a:rPr>
              <a:t>, and outcomes. </a:t>
            </a:r>
            <a:r>
              <a:rPr lang="en-US" i="1" dirty="0">
                <a:solidFill>
                  <a:schemeClr val="tx1"/>
                </a:solidFill>
              </a:rPr>
              <a:t>Arch Dis Child</a:t>
            </a:r>
            <a:r>
              <a:rPr lang="en-US" dirty="0">
                <a:solidFill>
                  <a:schemeClr val="tx1"/>
                </a:solidFill>
              </a:rPr>
              <a:t>. 2020 Feb 10. DOI:: 10.1136/archdischild-2019-316817;</a:t>
            </a:r>
          </a:p>
          <a:p>
            <a:r>
              <a:rPr lang="en-US" dirty="0">
                <a:solidFill>
                  <a:schemeClr val="tx1"/>
                </a:solidFill>
                <a:hlinkClick r:id="rId4"/>
              </a:rPr>
              <a:t>https://www.cdc.gov/acute-flaccid-myelitis/hcp/clinicians-health-departments/testing.html</a:t>
            </a:r>
            <a:r>
              <a:rPr lang="en-US" dirty="0">
                <a:solidFill>
                  <a:schemeClr val="tx1"/>
                </a:solidFill>
              </a:rPr>
              <a:t> </a:t>
            </a:r>
          </a:p>
        </p:txBody>
      </p:sp>
    </p:spTree>
    <p:extLst>
      <p:ext uri="{BB962C8B-B14F-4D97-AF65-F5344CB8AC3E}">
        <p14:creationId xmlns:p14="http://schemas.microsoft.com/office/powerpoint/2010/main" val="381165089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5F711B-EE16-409E-B1CB-66E64D12C0A8}"/>
              </a:ext>
            </a:extLst>
          </p:cNvPr>
          <p:cNvSpPr>
            <a:spLocks noGrp="1"/>
          </p:cNvSpPr>
          <p:nvPr>
            <p:ph sz="quarter" idx="14"/>
          </p:nvPr>
        </p:nvSpPr>
        <p:spPr>
          <a:xfrm>
            <a:off x="609600" y="1330960"/>
            <a:ext cx="10972800" cy="4844415"/>
          </a:xfrm>
        </p:spPr>
        <p:txBody>
          <a:bodyPr/>
          <a:lstStyle/>
          <a:p>
            <a:r>
              <a:rPr lang="en-US" dirty="0"/>
              <a:t>Rapid specimen collection increases the chance of pathogen detection</a:t>
            </a:r>
          </a:p>
          <a:p>
            <a:r>
              <a:rPr lang="en-US" dirty="0"/>
              <a:t>Specific testing for AFM should be done in consultation with a neurologist and infectious disease specialists</a:t>
            </a:r>
          </a:p>
          <a:p>
            <a:r>
              <a:rPr lang="en-US" dirty="0"/>
              <a:t>CSF, respiratory (NP/OP), serum, and stool specimens should be also sent to CDC for surveillance testing*</a:t>
            </a:r>
          </a:p>
          <a:p>
            <a:r>
              <a:rPr lang="en-US" dirty="0"/>
              <a:t>Consider additional pathogen-specific testing based on seasonality, exposures, and geography and clinical presentation</a:t>
            </a:r>
          </a:p>
          <a:p>
            <a:pPr marL="0" indent="0">
              <a:buNone/>
            </a:pPr>
            <a:endParaRPr lang="en-US" dirty="0"/>
          </a:p>
          <a:p>
            <a:pPr marL="0" indent="0">
              <a:buNone/>
            </a:pPr>
            <a:r>
              <a:rPr lang="en-US" dirty="0"/>
              <a:t>*Contact your health department to coordinate sending of specimens to CDC for testing: </a:t>
            </a:r>
            <a:r>
              <a:rPr lang="en-US" dirty="0">
                <a:hlinkClick r:id="rId2"/>
              </a:rPr>
              <a:t>https://www.cdc.gov/acute-flaccid-myelitis/hcp/contact-info.html</a:t>
            </a:r>
            <a:endParaRPr lang="en-US" dirty="0"/>
          </a:p>
        </p:txBody>
      </p:sp>
      <p:sp>
        <p:nvSpPr>
          <p:cNvPr id="3" name="Title 2">
            <a:extLst>
              <a:ext uri="{FF2B5EF4-FFF2-40B4-BE49-F238E27FC236}">
                <a16:creationId xmlns:a16="http://schemas.microsoft.com/office/drawing/2014/main" id="{D33DF046-070D-47FD-83E8-E47C7AF95B9E}"/>
              </a:ext>
            </a:extLst>
          </p:cNvPr>
          <p:cNvSpPr>
            <a:spLocks noGrp="1"/>
          </p:cNvSpPr>
          <p:nvPr>
            <p:ph type="title"/>
          </p:nvPr>
        </p:nvSpPr>
        <p:spPr/>
        <p:txBody>
          <a:bodyPr/>
          <a:lstStyle/>
          <a:p>
            <a:r>
              <a:rPr lang="en-US" dirty="0"/>
              <a:t>Laboratory Specimen Collection</a:t>
            </a:r>
          </a:p>
        </p:txBody>
      </p:sp>
      <p:sp>
        <p:nvSpPr>
          <p:cNvPr id="4" name="Text Placeholder 3">
            <a:extLst>
              <a:ext uri="{FF2B5EF4-FFF2-40B4-BE49-F238E27FC236}">
                <a16:creationId xmlns:a16="http://schemas.microsoft.com/office/drawing/2014/main" id="{B0D7E08D-D73F-4F77-BA64-D7075E463875}"/>
              </a:ext>
            </a:extLst>
          </p:cNvPr>
          <p:cNvSpPr>
            <a:spLocks noGrp="1"/>
          </p:cNvSpPr>
          <p:nvPr>
            <p:ph type="body" sz="quarter" idx="13"/>
          </p:nvPr>
        </p:nvSpPr>
        <p:spPr/>
        <p:txBody>
          <a:bodyPr/>
          <a:lstStyle/>
          <a:p>
            <a:r>
              <a:rPr lang="en-US" dirty="0">
                <a:hlinkClick r:id="rId3"/>
              </a:rPr>
              <a:t>https://www.cdc.gov/acute-flaccid-myelitis/hcp/specimen-collection.html</a:t>
            </a:r>
            <a:endParaRPr lang="en-US" dirty="0"/>
          </a:p>
        </p:txBody>
      </p:sp>
    </p:spTree>
    <p:extLst>
      <p:ext uri="{BB962C8B-B14F-4D97-AF65-F5344CB8AC3E}">
        <p14:creationId xmlns:p14="http://schemas.microsoft.com/office/powerpoint/2010/main" val="16416991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3BB52-36E3-4008-8335-5981579E8545}"/>
              </a:ext>
            </a:extLst>
          </p:cNvPr>
          <p:cNvSpPr>
            <a:spLocks noGrp="1"/>
          </p:cNvSpPr>
          <p:nvPr>
            <p:ph sz="quarter" idx="14"/>
          </p:nvPr>
        </p:nvSpPr>
        <p:spPr>
          <a:xfrm>
            <a:off x="609600" y="1391920"/>
            <a:ext cx="11266170" cy="4783455"/>
          </a:xfrm>
        </p:spPr>
        <p:txBody>
          <a:bodyPr/>
          <a:lstStyle/>
          <a:p>
            <a:r>
              <a:rPr lang="en-US" sz="2800" dirty="0"/>
              <a:t>Order MRI of the spine and brain with and without contrast </a:t>
            </a:r>
          </a:p>
          <a:p>
            <a:pPr lvl="1">
              <a:lnSpc>
                <a:spcPct val="150000"/>
              </a:lnSpc>
            </a:pPr>
            <a:r>
              <a:rPr lang="en-US" sz="2000" dirty="0"/>
              <a:t>Use the highest tesla scanner available (ideally 3T)</a:t>
            </a:r>
          </a:p>
          <a:p>
            <a:r>
              <a:rPr lang="en-US" sz="2800" dirty="0"/>
              <a:t>Imaging within the first 72 hours of limb weakness may be normal and should be repeated if clinically indicated</a:t>
            </a:r>
          </a:p>
          <a:p>
            <a:pPr lvl="1">
              <a:lnSpc>
                <a:spcPct val="150000"/>
              </a:lnSpc>
            </a:pPr>
            <a:r>
              <a:rPr lang="en-US" sz="2000" dirty="0"/>
              <a:t>Axial and sagittal images are most helpful in identifying lesions</a:t>
            </a:r>
          </a:p>
          <a:p>
            <a:pPr lvl="1">
              <a:lnSpc>
                <a:spcPct val="150000"/>
              </a:lnSpc>
            </a:pPr>
            <a:r>
              <a:rPr lang="en-US" sz="2000" dirty="0"/>
              <a:t>Multiple levels of the spinal cord are often involved, consider imaging entire spinal cord </a:t>
            </a:r>
          </a:p>
          <a:p>
            <a:pPr lvl="1">
              <a:lnSpc>
                <a:spcPct val="150000"/>
              </a:lnSpc>
            </a:pPr>
            <a:r>
              <a:rPr lang="en-US" sz="2000" dirty="0"/>
              <a:t>In patients with cranial nerve deficits, high cuts of brainstem or total brain MRI should be considered </a:t>
            </a:r>
          </a:p>
          <a:p>
            <a:pPr lvl="1">
              <a:lnSpc>
                <a:spcPct val="150000"/>
              </a:lnSpc>
            </a:pPr>
            <a:r>
              <a:rPr lang="en-US" sz="2000" dirty="0"/>
              <a:t>Although lesions are predominantly gray matter, some patients with AFM may also have some white matter involvement</a:t>
            </a:r>
          </a:p>
          <a:p>
            <a:endParaRPr lang="en-US" dirty="0"/>
          </a:p>
        </p:txBody>
      </p:sp>
      <p:sp>
        <p:nvSpPr>
          <p:cNvPr id="3" name="Title 2">
            <a:extLst>
              <a:ext uri="{FF2B5EF4-FFF2-40B4-BE49-F238E27FC236}">
                <a16:creationId xmlns:a16="http://schemas.microsoft.com/office/drawing/2014/main" id="{411137FD-2DE1-4193-AACE-0594B015B0C0}"/>
              </a:ext>
            </a:extLst>
          </p:cNvPr>
          <p:cNvSpPr>
            <a:spLocks noGrp="1"/>
          </p:cNvSpPr>
          <p:nvPr>
            <p:ph type="title"/>
          </p:nvPr>
        </p:nvSpPr>
        <p:spPr/>
        <p:txBody>
          <a:bodyPr/>
          <a:lstStyle/>
          <a:p>
            <a:r>
              <a:rPr lang="en-US" dirty="0"/>
              <a:t>MRI Imaging</a:t>
            </a:r>
          </a:p>
        </p:txBody>
      </p:sp>
    </p:spTree>
    <p:extLst>
      <p:ext uri="{BB962C8B-B14F-4D97-AF65-F5344CB8AC3E}">
        <p14:creationId xmlns:p14="http://schemas.microsoft.com/office/powerpoint/2010/main" val="3587494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Objective and Audience</a:t>
            </a:r>
          </a:p>
        </p:txBody>
      </p:sp>
      <p:sp>
        <p:nvSpPr>
          <p:cNvPr id="2" name="Content Placeholder 1"/>
          <p:cNvSpPr>
            <a:spLocks noGrp="1"/>
          </p:cNvSpPr>
          <p:nvPr>
            <p:ph sz="quarter" idx="14"/>
          </p:nvPr>
        </p:nvSpPr>
        <p:spPr/>
        <p:txBody>
          <a:bodyPr/>
          <a:lstStyle/>
          <a:p>
            <a:pPr marL="0" indent="0">
              <a:buNone/>
            </a:pPr>
            <a:r>
              <a:rPr lang="en-US" b="1" dirty="0"/>
              <a:t>The objective this slide set is to provide an overview of:</a:t>
            </a:r>
          </a:p>
          <a:p>
            <a:r>
              <a:rPr lang="en-US" dirty="0"/>
              <a:t>Clinical presentation of patients with AFM</a:t>
            </a:r>
          </a:p>
          <a:p>
            <a:r>
              <a:rPr lang="en-US" dirty="0"/>
              <a:t>Initial evaluation and management</a:t>
            </a:r>
          </a:p>
          <a:p>
            <a:r>
              <a:rPr lang="en-US" dirty="0"/>
              <a:t>Medical treatment considerations</a:t>
            </a:r>
          </a:p>
          <a:p>
            <a:r>
              <a:rPr lang="en-US" dirty="0"/>
              <a:t>Reporting suspected AFM cases to public health</a:t>
            </a:r>
          </a:p>
          <a:p>
            <a:pPr marL="457200" lvl="1" indent="0">
              <a:buNone/>
            </a:pPr>
            <a:endParaRPr lang="en-US" dirty="0"/>
          </a:p>
          <a:p>
            <a:pPr marL="0" indent="0">
              <a:buNone/>
            </a:pPr>
            <a:r>
              <a:rPr lang="en-US" b="1" dirty="0"/>
              <a:t>The primary audience is</a:t>
            </a:r>
            <a:r>
              <a:rPr lang="en-US" dirty="0"/>
              <a:t>: </a:t>
            </a:r>
          </a:p>
          <a:p>
            <a:r>
              <a:rPr lang="en-US" dirty="0"/>
              <a:t>Clinicians, especially those in the urgent care, emergency medicine, and primary care settings, and those seeing primarily pediatric patients</a:t>
            </a:r>
          </a:p>
          <a:p>
            <a:pPr lvl="1"/>
            <a:r>
              <a:rPr lang="en-US" dirty="0"/>
              <a:t>Many patients initially present to urgent care or the emergency room for acute onset of limb weakness, so it is important for clinicians in these settings to be aware of AFM.</a:t>
            </a:r>
          </a:p>
          <a:p>
            <a:pPr marL="0" indent="0">
              <a:buNone/>
            </a:pPr>
            <a:endParaRPr lang="en-US" dirty="0"/>
          </a:p>
        </p:txBody>
      </p:sp>
    </p:spTree>
    <p:extLst>
      <p:ext uri="{BB962C8B-B14F-4D97-AF65-F5344CB8AC3E}">
        <p14:creationId xmlns:p14="http://schemas.microsoft.com/office/powerpoint/2010/main" val="30863522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96B9E-3116-424A-BBF4-60E6D21AA120}"/>
              </a:ext>
            </a:extLst>
          </p:cNvPr>
          <p:cNvSpPr>
            <a:spLocks noGrp="1"/>
          </p:cNvSpPr>
          <p:nvPr>
            <p:ph type="title"/>
          </p:nvPr>
        </p:nvSpPr>
        <p:spPr/>
        <p:txBody>
          <a:bodyPr>
            <a:normAutofit/>
          </a:bodyPr>
          <a:lstStyle/>
          <a:p>
            <a:r>
              <a:rPr lang="en-US" dirty="0"/>
              <a:t>Characteristic MRI Findings in AFM</a:t>
            </a:r>
          </a:p>
        </p:txBody>
      </p:sp>
      <p:sp>
        <p:nvSpPr>
          <p:cNvPr id="5" name="Content Placeholder 4">
            <a:extLst>
              <a:ext uri="{FF2B5EF4-FFF2-40B4-BE49-F238E27FC236}">
                <a16:creationId xmlns:a16="http://schemas.microsoft.com/office/drawing/2014/main" id="{3B8AD665-FEDC-4E9B-A7C5-8F4AC23DFD68}"/>
              </a:ext>
            </a:extLst>
          </p:cNvPr>
          <p:cNvSpPr>
            <a:spLocks noGrp="1"/>
          </p:cNvSpPr>
          <p:nvPr>
            <p:ph idx="1"/>
          </p:nvPr>
        </p:nvSpPr>
        <p:spPr/>
        <p:txBody>
          <a:bodyPr/>
          <a:lstStyle/>
          <a:p>
            <a:r>
              <a:rPr lang="en-US" dirty="0"/>
              <a:t>A, B.  Sagittal and axial images demonstrating hyperintensity of the entire central gray matter of the thoracic spinal cord; on axial imaging, demonstrating characteristic ‘H’ shape pattern.</a:t>
            </a:r>
          </a:p>
          <a:p>
            <a:endParaRPr lang="en-US" dirty="0"/>
          </a:p>
          <a:p>
            <a:r>
              <a:rPr lang="en-US" dirty="0"/>
              <a:t>D, E.   Sagittal and axial images demonstrating T2 hyperintensity confined to the left anterior horn cells (best demonstrated in E) </a:t>
            </a:r>
          </a:p>
        </p:txBody>
      </p:sp>
      <p:pic>
        <p:nvPicPr>
          <p:cNvPr id="9" name="Content Placeholder 8" descr="Four black and white images from magnetic resonance imaging of the spine from side and cross-sectional views that show characteristic findings from cases presenting with AFM in Colorado during August-October 2014.">
            <a:extLst>
              <a:ext uri="{FF2B5EF4-FFF2-40B4-BE49-F238E27FC236}">
                <a16:creationId xmlns:a16="http://schemas.microsoft.com/office/drawing/2014/main" id="{2AE706B6-253C-44E3-A5D7-79ED6B2DBBB7}"/>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467381" y="1554163"/>
            <a:ext cx="4988113" cy="4621212"/>
          </a:xfrm>
        </p:spPr>
      </p:pic>
      <p:sp>
        <p:nvSpPr>
          <p:cNvPr id="7" name="Text Placeholder 6">
            <a:extLst>
              <a:ext uri="{FF2B5EF4-FFF2-40B4-BE49-F238E27FC236}">
                <a16:creationId xmlns:a16="http://schemas.microsoft.com/office/drawing/2014/main" id="{BB6994C4-F7A7-43BD-A944-8B2FA6962E72}"/>
              </a:ext>
            </a:extLst>
          </p:cNvPr>
          <p:cNvSpPr>
            <a:spLocks noGrp="1"/>
          </p:cNvSpPr>
          <p:nvPr>
            <p:ph type="body" sz="quarter" idx="13"/>
          </p:nvPr>
        </p:nvSpPr>
        <p:spPr/>
        <p:txBody>
          <a:bodyPr/>
          <a:lstStyle/>
          <a:p>
            <a:r>
              <a:rPr lang="en-US" dirty="0">
                <a:solidFill>
                  <a:schemeClr val="tx1"/>
                </a:solidFill>
              </a:rPr>
              <a:t>Maloney JA et al. </a:t>
            </a:r>
            <a:r>
              <a:rPr lang="en-US" i="1" dirty="0">
                <a:solidFill>
                  <a:schemeClr val="tx1"/>
                </a:solidFill>
              </a:rPr>
              <a:t>Am J </a:t>
            </a:r>
            <a:r>
              <a:rPr lang="en-US" i="1" dirty="0" err="1">
                <a:solidFill>
                  <a:schemeClr val="tx1"/>
                </a:solidFill>
              </a:rPr>
              <a:t>Neuroradiol</a:t>
            </a:r>
            <a:r>
              <a:rPr lang="en-US" i="1" dirty="0">
                <a:solidFill>
                  <a:schemeClr val="tx1"/>
                </a:solidFill>
              </a:rPr>
              <a:t> </a:t>
            </a:r>
            <a:r>
              <a:rPr lang="en-US" dirty="0">
                <a:solidFill>
                  <a:schemeClr val="tx1"/>
                </a:solidFill>
              </a:rPr>
              <a:t>2015;36(2):245-50.</a:t>
            </a:r>
          </a:p>
        </p:txBody>
      </p:sp>
    </p:spTree>
    <p:extLst>
      <p:ext uri="{BB962C8B-B14F-4D97-AF65-F5344CB8AC3E}">
        <p14:creationId xmlns:p14="http://schemas.microsoft.com/office/powerpoint/2010/main" val="6544700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41F9-9B9E-4077-9F0B-DDF91945B14D}"/>
              </a:ext>
            </a:extLst>
          </p:cNvPr>
          <p:cNvSpPr>
            <a:spLocks noGrp="1"/>
          </p:cNvSpPr>
          <p:nvPr>
            <p:ph type="title"/>
          </p:nvPr>
        </p:nvSpPr>
        <p:spPr/>
        <p:txBody>
          <a:bodyPr/>
          <a:lstStyle/>
          <a:p>
            <a:r>
              <a:rPr lang="en-US" dirty="0"/>
              <a:t>Clinical Management of AFM</a:t>
            </a:r>
          </a:p>
        </p:txBody>
      </p:sp>
      <p:sp>
        <p:nvSpPr>
          <p:cNvPr id="3" name="Text Placeholder 2">
            <a:extLst>
              <a:ext uri="{FF2B5EF4-FFF2-40B4-BE49-F238E27FC236}">
                <a16:creationId xmlns:a16="http://schemas.microsoft.com/office/drawing/2014/main" id="{59E835E8-3085-421B-87FD-80AF2D725940}"/>
              </a:ext>
            </a:extLst>
          </p:cNvPr>
          <p:cNvSpPr>
            <a:spLocks noGrp="1"/>
          </p:cNvSpPr>
          <p:nvPr>
            <p:ph type="body" idx="1"/>
          </p:nvPr>
        </p:nvSpPr>
        <p:spPr>
          <a:xfrm>
            <a:off x="609601" y="5763768"/>
            <a:ext cx="10363200" cy="568325"/>
          </a:xfrm>
        </p:spPr>
        <p:txBody>
          <a:bodyPr/>
          <a:lstStyle/>
          <a:p>
            <a:r>
              <a:rPr lang="en-US" dirty="0"/>
              <a:t>What treatment can be considered for patients with AFM?</a:t>
            </a:r>
          </a:p>
        </p:txBody>
      </p:sp>
    </p:spTree>
    <p:extLst>
      <p:ext uri="{BB962C8B-B14F-4D97-AF65-F5344CB8AC3E}">
        <p14:creationId xmlns:p14="http://schemas.microsoft.com/office/powerpoint/2010/main" val="38462926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5A61A-2EFA-47FF-BC4B-47AB48862778}"/>
              </a:ext>
            </a:extLst>
          </p:cNvPr>
          <p:cNvSpPr>
            <a:spLocks noGrp="1"/>
          </p:cNvSpPr>
          <p:nvPr>
            <p:ph sz="quarter" idx="14"/>
          </p:nvPr>
        </p:nvSpPr>
        <p:spPr>
          <a:xfrm>
            <a:off x="609600" y="1245577"/>
            <a:ext cx="10972800" cy="4815498"/>
          </a:xfrm>
        </p:spPr>
        <p:txBody>
          <a:bodyPr/>
          <a:lstStyle/>
          <a:p>
            <a:pPr>
              <a:lnSpc>
                <a:spcPct val="150000"/>
              </a:lnSpc>
            </a:pPr>
            <a:r>
              <a:rPr lang="en-US" sz="2800" dirty="0"/>
              <a:t>Assess the patient’s ability to protect airway</a:t>
            </a:r>
          </a:p>
          <a:p>
            <a:pPr lvl="1">
              <a:lnSpc>
                <a:spcPct val="150000"/>
              </a:lnSpc>
            </a:pPr>
            <a:r>
              <a:rPr lang="en-US" sz="1900" dirty="0"/>
              <a:t>Manage patient in hospital equipped with ventilator  </a:t>
            </a:r>
          </a:p>
          <a:p>
            <a:r>
              <a:rPr lang="en-US" sz="2800" dirty="0"/>
              <a:t>Consult with neurology and infectious disease experts to guide treatment and clinical management decisions</a:t>
            </a:r>
          </a:p>
          <a:p>
            <a:pPr lvl="1">
              <a:lnSpc>
                <a:spcPct val="150000"/>
              </a:lnSpc>
            </a:pPr>
            <a:r>
              <a:rPr lang="en-US" sz="1900" dirty="0"/>
              <a:t>Siegel Rare Neuroimmune Association (SRNA) providers a portal for clinicians to contact AFM experts with any question: </a:t>
            </a:r>
            <a:r>
              <a:rPr lang="en-US" dirty="0">
                <a:hlinkClick r:id="rId3"/>
              </a:rPr>
              <a:t>https://wearesrna.org/living-with-myelitis/resources/afm-physician-support-portal/</a:t>
            </a:r>
            <a:endParaRPr lang="en-US" dirty="0"/>
          </a:p>
          <a:p>
            <a:r>
              <a:rPr lang="en-US" sz="2800" dirty="0"/>
              <a:t>Review the clinical guidance available on the CDC AFM website at: </a:t>
            </a:r>
          </a:p>
          <a:p>
            <a:pPr lvl="1">
              <a:lnSpc>
                <a:spcPct val="150000"/>
              </a:lnSpc>
            </a:pPr>
            <a:r>
              <a:rPr lang="en-US" sz="1900" dirty="0">
                <a:hlinkClick r:id="rId4"/>
              </a:rPr>
              <a:t>https://www.cdc.gov/acute-flaccid-myelitis/hcp/clinical-management.html</a:t>
            </a:r>
            <a:endParaRPr lang="en-US" sz="1900" u="sng" dirty="0">
              <a:solidFill>
                <a:schemeClr val="bg1"/>
              </a:solidFill>
            </a:endParaRPr>
          </a:p>
          <a:p>
            <a:pPr lvl="1">
              <a:lnSpc>
                <a:spcPct val="150000"/>
              </a:lnSpc>
            </a:pPr>
            <a:r>
              <a:rPr lang="en-US" sz="1900" dirty="0"/>
              <a:t>This document will be updated regularly as new evidence becomes available</a:t>
            </a:r>
          </a:p>
          <a:p>
            <a:endParaRPr lang="en-US" dirty="0"/>
          </a:p>
        </p:txBody>
      </p:sp>
      <p:sp>
        <p:nvSpPr>
          <p:cNvPr id="3" name="Title 2">
            <a:extLst>
              <a:ext uri="{FF2B5EF4-FFF2-40B4-BE49-F238E27FC236}">
                <a16:creationId xmlns:a16="http://schemas.microsoft.com/office/drawing/2014/main" id="{B93F8BA1-33CA-4388-9CD4-ABE399DC1B68}"/>
              </a:ext>
            </a:extLst>
          </p:cNvPr>
          <p:cNvSpPr>
            <a:spLocks noGrp="1"/>
          </p:cNvSpPr>
          <p:nvPr>
            <p:ph type="title"/>
          </p:nvPr>
        </p:nvSpPr>
        <p:spPr/>
        <p:txBody>
          <a:bodyPr/>
          <a:lstStyle/>
          <a:p>
            <a:r>
              <a:rPr lang="en-US" dirty="0"/>
              <a:t>Hospitalize when AFM is suspected</a:t>
            </a:r>
          </a:p>
        </p:txBody>
      </p:sp>
    </p:spTree>
    <p:extLst>
      <p:ext uri="{BB962C8B-B14F-4D97-AF65-F5344CB8AC3E}">
        <p14:creationId xmlns:p14="http://schemas.microsoft.com/office/powerpoint/2010/main" val="12064863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34063-EDB0-4D58-B011-9F5DEA0DBEC9}"/>
              </a:ext>
            </a:extLst>
          </p:cNvPr>
          <p:cNvSpPr>
            <a:spLocks noGrp="1"/>
          </p:cNvSpPr>
          <p:nvPr>
            <p:ph sz="quarter" idx="14"/>
          </p:nvPr>
        </p:nvSpPr>
        <p:spPr>
          <a:xfrm>
            <a:off x="609600" y="1348154"/>
            <a:ext cx="10972800" cy="4827221"/>
          </a:xfrm>
        </p:spPr>
        <p:txBody>
          <a:bodyPr/>
          <a:lstStyle/>
          <a:p>
            <a:r>
              <a:rPr lang="en-US" sz="2800" dirty="0"/>
              <a:t>Treatments commonly used for AFM in the acute phase include:</a:t>
            </a:r>
          </a:p>
          <a:p>
            <a:pPr lvl="1">
              <a:lnSpc>
                <a:spcPct val="150000"/>
              </a:lnSpc>
            </a:pPr>
            <a:r>
              <a:rPr lang="en-US" sz="2000" dirty="0"/>
              <a:t>Intravenous immunoglobulin (IVIG)</a:t>
            </a:r>
          </a:p>
          <a:p>
            <a:pPr lvl="1">
              <a:lnSpc>
                <a:spcPct val="150000"/>
              </a:lnSpc>
            </a:pPr>
            <a:r>
              <a:rPr lang="en-US" sz="2000" dirty="0"/>
              <a:t>Corticosteroids</a:t>
            </a:r>
          </a:p>
          <a:p>
            <a:pPr lvl="1">
              <a:lnSpc>
                <a:spcPct val="150000"/>
              </a:lnSpc>
            </a:pPr>
            <a:r>
              <a:rPr lang="en-US" sz="2000" dirty="0"/>
              <a:t>Therapeutic Plasma Exchange (TPE)</a:t>
            </a:r>
          </a:p>
          <a:p>
            <a:r>
              <a:rPr lang="en-US" sz="2800" dirty="0"/>
              <a:t>There is not enough human evidence to indicate a preference or an avoidance for their use at this time</a:t>
            </a:r>
          </a:p>
          <a:p>
            <a:pPr lvl="1">
              <a:lnSpc>
                <a:spcPct val="150000"/>
              </a:lnSpc>
            </a:pPr>
            <a:r>
              <a:rPr lang="en-US" dirty="0"/>
              <a:t>Treatment decisions should be made in conjunction with neurology and infectious disease experts</a:t>
            </a:r>
          </a:p>
          <a:p>
            <a:pPr lvl="1">
              <a:lnSpc>
                <a:spcPct val="150000"/>
              </a:lnSpc>
            </a:pPr>
            <a:r>
              <a:rPr lang="en-US" dirty="0"/>
              <a:t>Potential benefits of using corticosteroids for spinal cord edema or white matter involvement must be balanced by potential harm due to immunosuppression in the setting of a possible viral infection</a:t>
            </a:r>
          </a:p>
          <a:p>
            <a:pPr lvl="1">
              <a:lnSpc>
                <a:spcPct val="150000"/>
              </a:lnSpc>
            </a:pPr>
            <a:r>
              <a:rPr lang="en-US" dirty="0"/>
              <a:t>There is no indication for the use of fluoxetine, antiviral, and/or other immunosuppressive agents for AFM </a:t>
            </a:r>
          </a:p>
          <a:p>
            <a:endParaRPr lang="en-US" dirty="0"/>
          </a:p>
        </p:txBody>
      </p:sp>
      <p:sp>
        <p:nvSpPr>
          <p:cNvPr id="3" name="Title 2">
            <a:extLst>
              <a:ext uri="{FF2B5EF4-FFF2-40B4-BE49-F238E27FC236}">
                <a16:creationId xmlns:a16="http://schemas.microsoft.com/office/drawing/2014/main" id="{530D00A6-8F37-4D3F-99C8-9292C92C2BFB}"/>
              </a:ext>
            </a:extLst>
          </p:cNvPr>
          <p:cNvSpPr>
            <a:spLocks noGrp="1"/>
          </p:cNvSpPr>
          <p:nvPr>
            <p:ph type="title"/>
          </p:nvPr>
        </p:nvSpPr>
        <p:spPr/>
        <p:txBody>
          <a:bodyPr/>
          <a:lstStyle/>
          <a:p>
            <a:r>
              <a:rPr lang="en-US" sz="4000" dirty="0"/>
              <a:t>Medical Treatments for AFM</a:t>
            </a:r>
            <a:endParaRPr lang="en-US" dirty="0"/>
          </a:p>
        </p:txBody>
      </p:sp>
    </p:spTree>
    <p:extLst>
      <p:ext uri="{BB962C8B-B14F-4D97-AF65-F5344CB8AC3E}">
        <p14:creationId xmlns:p14="http://schemas.microsoft.com/office/powerpoint/2010/main" val="12517388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7F76-C497-4161-8232-8662AEE34671}"/>
              </a:ext>
            </a:extLst>
          </p:cNvPr>
          <p:cNvSpPr>
            <a:spLocks noGrp="1"/>
          </p:cNvSpPr>
          <p:nvPr>
            <p:ph type="title"/>
          </p:nvPr>
        </p:nvSpPr>
        <p:spPr/>
        <p:txBody>
          <a:bodyPr/>
          <a:lstStyle/>
          <a:p>
            <a:r>
              <a:rPr lang="en-US" dirty="0"/>
              <a:t>Reporting of AFM</a:t>
            </a:r>
          </a:p>
        </p:txBody>
      </p:sp>
      <p:sp>
        <p:nvSpPr>
          <p:cNvPr id="3" name="Text Placeholder 2">
            <a:extLst>
              <a:ext uri="{FF2B5EF4-FFF2-40B4-BE49-F238E27FC236}">
                <a16:creationId xmlns:a16="http://schemas.microsoft.com/office/drawing/2014/main" id="{4B36F476-2048-48AB-AA76-C7C86763C622}"/>
              </a:ext>
            </a:extLst>
          </p:cNvPr>
          <p:cNvSpPr>
            <a:spLocks noGrp="1"/>
          </p:cNvSpPr>
          <p:nvPr>
            <p:ph type="body" idx="1"/>
          </p:nvPr>
        </p:nvSpPr>
        <p:spPr>
          <a:xfrm>
            <a:off x="621031" y="5638038"/>
            <a:ext cx="10363200" cy="568325"/>
          </a:xfrm>
        </p:spPr>
        <p:txBody>
          <a:bodyPr/>
          <a:lstStyle/>
          <a:p>
            <a:r>
              <a:rPr lang="en-US" dirty="0"/>
              <a:t>How to report suspected AFM cases to the health department?</a:t>
            </a:r>
          </a:p>
        </p:txBody>
      </p:sp>
    </p:spTree>
    <p:extLst>
      <p:ext uri="{BB962C8B-B14F-4D97-AF65-F5344CB8AC3E}">
        <p14:creationId xmlns:p14="http://schemas.microsoft.com/office/powerpoint/2010/main" val="13595731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E670FB-9BA2-498F-8CAA-1F6FFC534901}"/>
              </a:ext>
            </a:extLst>
          </p:cNvPr>
          <p:cNvSpPr>
            <a:spLocks noGrp="1"/>
          </p:cNvSpPr>
          <p:nvPr>
            <p:ph type="title"/>
          </p:nvPr>
        </p:nvSpPr>
        <p:spPr/>
        <p:txBody>
          <a:bodyPr>
            <a:normAutofit fontScale="90000"/>
          </a:bodyPr>
          <a:lstStyle/>
          <a:p>
            <a:r>
              <a:rPr lang="en-US" dirty="0"/>
              <a:t>Report suspected AFM patients who meet the AFM clinical criteria to public health</a:t>
            </a:r>
          </a:p>
        </p:txBody>
      </p:sp>
      <p:sp>
        <p:nvSpPr>
          <p:cNvPr id="3" name="Content Placeholder 2">
            <a:extLst>
              <a:ext uri="{FF2B5EF4-FFF2-40B4-BE49-F238E27FC236}">
                <a16:creationId xmlns:a16="http://schemas.microsoft.com/office/drawing/2014/main" id="{5F018A4E-D6F1-4D01-9F65-FD6888EF377C}"/>
              </a:ext>
            </a:extLst>
          </p:cNvPr>
          <p:cNvSpPr>
            <a:spLocks noGrp="1"/>
          </p:cNvSpPr>
          <p:nvPr>
            <p:ph idx="1"/>
          </p:nvPr>
        </p:nvSpPr>
        <p:spPr/>
        <p:txBody>
          <a:bodyPr/>
          <a:lstStyle/>
          <a:p>
            <a:r>
              <a:rPr lang="en-US" dirty="0"/>
              <a:t>Reporting of cases should not delay a patient’s diagnosis and/or treatment and management plan</a:t>
            </a:r>
          </a:p>
          <a:p>
            <a:r>
              <a:rPr lang="en-US" dirty="0"/>
              <a:t>A case classification by CDC is not meant to override a clinician’s diagnosis of a patient’s illness, or their treatment and rehabilitation plan</a:t>
            </a:r>
          </a:p>
          <a:p>
            <a:r>
              <a:rPr lang="en-US" dirty="0"/>
              <a:t>Sharing information through reporting is vital for a better understanding of AFM and its pathogenesis to inform treatment and prevention strategies </a:t>
            </a:r>
          </a:p>
          <a:p>
            <a:r>
              <a:rPr lang="en-US" dirty="0"/>
              <a:t>For more information on reporting, see CDC’s webpage for clinicians and health departments: </a:t>
            </a:r>
            <a:r>
              <a:rPr lang="en-US" dirty="0">
                <a:hlinkClick r:id="rId2"/>
              </a:rPr>
              <a:t>https://www.cdc.gov/acute-flaccid-myelitis/hcp/clinicians-health-departments.html</a:t>
            </a:r>
            <a:endParaRPr lang="en-US" dirty="0"/>
          </a:p>
        </p:txBody>
      </p:sp>
      <p:sp>
        <p:nvSpPr>
          <p:cNvPr id="2" name="Content Placeholder 1">
            <a:extLst>
              <a:ext uri="{FF2B5EF4-FFF2-40B4-BE49-F238E27FC236}">
                <a16:creationId xmlns:a16="http://schemas.microsoft.com/office/drawing/2014/main" id="{BF8920F1-6CE7-4086-BC71-2F4300FCC28D}"/>
              </a:ext>
            </a:extLst>
          </p:cNvPr>
          <p:cNvSpPr>
            <a:spLocks noGrp="1"/>
          </p:cNvSpPr>
          <p:nvPr>
            <p:ph idx="10"/>
          </p:nvPr>
        </p:nvSpPr>
        <p:spPr>
          <a:xfrm>
            <a:off x="7961697" y="1554479"/>
            <a:ext cx="3620703" cy="2305251"/>
          </a:xfrm>
          <a:solidFill>
            <a:schemeClr val="accent1">
              <a:lumMod val="20000"/>
              <a:lumOff val="80000"/>
            </a:schemeClr>
          </a:solidFill>
          <a:ln w="28575">
            <a:solidFill>
              <a:schemeClr val="accent3">
                <a:lumMod val="20000"/>
                <a:lumOff val="80000"/>
              </a:schemeClr>
            </a:solidFill>
          </a:ln>
        </p:spPr>
        <p:txBody>
          <a:bodyPr/>
          <a:lstStyle/>
          <a:p>
            <a:pPr marL="0" indent="0">
              <a:buNone/>
            </a:pPr>
            <a:r>
              <a:rPr lang="en-US" b="1" dirty="0"/>
              <a:t>AFM Clinical Criteria for Reporting:</a:t>
            </a:r>
          </a:p>
          <a:p>
            <a:r>
              <a:rPr lang="en-US" dirty="0">
                <a:solidFill>
                  <a:schemeClr val="accent3"/>
                </a:solidFill>
              </a:rPr>
              <a:t>Acute onset of flaccid limb weakness </a:t>
            </a:r>
          </a:p>
          <a:p>
            <a:pPr lvl="1"/>
            <a:r>
              <a:rPr lang="en-US" dirty="0"/>
              <a:t>(even if lab/MRI results are still pending)</a:t>
            </a:r>
          </a:p>
          <a:p>
            <a:endParaRPr lang="en-US" dirty="0"/>
          </a:p>
        </p:txBody>
      </p:sp>
    </p:spTree>
    <p:extLst>
      <p:ext uri="{BB962C8B-B14F-4D97-AF65-F5344CB8AC3E}">
        <p14:creationId xmlns:p14="http://schemas.microsoft.com/office/powerpoint/2010/main" val="33742192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4304-2067-4C11-BC2D-32AC1481351C}"/>
              </a:ext>
            </a:extLst>
          </p:cNvPr>
          <p:cNvSpPr>
            <a:spLocks noGrp="1"/>
          </p:cNvSpPr>
          <p:nvPr>
            <p:ph type="title"/>
          </p:nvPr>
        </p:nvSpPr>
        <p:spPr/>
        <p:txBody>
          <a:bodyPr/>
          <a:lstStyle/>
          <a:p>
            <a:r>
              <a:rPr lang="en-US" dirty="0"/>
              <a:t>AFM Surveillance Processes</a:t>
            </a:r>
          </a:p>
        </p:txBody>
      </p:sp>
      <p:pic>
        <p:nvPicPr>
          <p:cNvPr id="47" name="Picture 46" descr="A flowchart illustrating the AFM surveillance process, strarting with a cliician reporting a patient under investigation for AFM to health department, health departments then verifies the patient meets the AFM reporting criteria, health department then collects clinical information and coordinates specimen collection to send to CDC. CDC's neurology panel reviews information and images to classify case for surveillance, the classification is communicated to the health department, which then relays the classification to the reporting clinician.">
            <a:extLst>
              <a:ext uri="{FF2B5EF4-FFF2-40B4-BE49-F238E27FC236}">
                <a16:creationId xmlns:a16="http://schemas.microsoft.com/office/drawing/2014/main" id="{84FBF228-46BA-40D2-A7C6-840C11593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97" y="1853247"/>
            <a:ext cx="10553405" cy="3931920"/>
          </a:xfrm>
          <a:prstGeom prst="rect">
            <a:avLst/>
          </a:prstGeom>
          <a:ln>
            <a:solidFill>
              <a:schemeClr val="tx1">
                <a:lumMod val="20000"/>
                <a:lumOff val="80000"/>
              </a:schemeClr>
            </a:solidFill>
          </a:ln>
        </p:spPr>
      </p:pic>
    </p:spTree>
    <p:extLst>
      <p:ext uri="{BB962C8B-B14F-4D97-AF65-F5344CB8AC3E}">
        <p14:creationId xmlns:p14="http://schemas.microsoft.com/office/powerpoint/2010/main" val="42264534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453C-F2CB-4379-B8A4-D511E4571923}"/>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39543D2-4A07-43A7-A5F1-6B1E7368671F}"/>
              </a:ext>
            </a:extLst>
          </p:cNvPr>
          <p:cNvSpPr>
            <a:spLocks noGrp="1"/>
          </p:cNvSpPr>
          <p:nvPr>
            <p:ph type="body" idx="1"/>
          </p:nvPr>
        </p:nvSpPr>
        <p:spPr>
          <a:xfrm>
            <a:off x="609602" y="5629148"/>
            <a:ext cx="10363200" cy="568325"/>
          </a:xfrm>
        </p:spPr>
        <p:txBody>
          <a:bodyPr/>
          <a:lstStyle/>
          <a:p>
            <a:r>
              <a:rPr lang="en-US" dirty="0"/>
              <a:t>Recognize, Hospitalize, and Report</a:t>
            </a:r>
          </a:p>
        </p:txBody>
      </p:sp>
    </p:spTree>
    <p:extLst>
      <p:ext uri="{BB962C8B-B14F-4D97-AF65-F5344CB8AC3E}">
        <p14:creationId xmlns:p14="http://schemas.microsoft.com/office/powerpoint/2010/main" val="15365181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7111B-7913-495E-8AB7-DCE9960A7AA2}"/>
              </a:ext>
            </a:extLst>
          </p:cNvPr>
          <p:cNvSpPr>
            <a:spLocks noGrp="1"/>
          </p:cNvSpPr>
          <p:nvPr>
            <p:ph type="title"/>
          </p:nvPr>
        </p:nvSpPr>
        <p:spPr/>
        <p:txBody>
          <a:bodyPr>
            <a:normAutofit fontScale="90000"/>
          </a:bodyPr>
          <a:lstStyle/>
          <a:p>
            <a:r>
              <a:rPr lang="en-US" dirty="0"/>
              <a:t>AFM patients can deteriorate quickly and rapidly progress to respiratory failure</a:t>
            </a:r>
          </a:p>
        </p:txBody>
      </p:sp>
      <p:sp>
        <p:nvSpPr>
          <p:cNvPr id="2" name="Content Placeholder 1">
            <a:extLst>
              <a:ext uri="{FF2B5EF4-FFF2-40B4-BE49-F238E27FC236}">
                <a16:creationId xmlns:a16="http://schemas.microsoft.com/office/drawing/2014/main" id="{5DA7238C-AB00-4166-9F58-7241B24B17BE}"/>
              </a:ext>
            </a:extLst>
          </p:cNvPr>
          <p:cNvSpPr>
            <a:spLocks noGrp="1"/>
          </p:cNvSpPr>
          <p:nvPr>
            <p:ph sz="quarter" idx="14"/>
          </p:nvPr>
        </p:nvSpPr>
        <p:spPr/>
        <p:txBody>
          <a:bodyPr/>
          <a:lstStyle/>
          <a:p>
            <a:r>
              <a:rPr lang="en-US" dirty="0"/>
              <a:t>Most patients have a preceding febrile illness 1-2 weeks before onset of acute flaccid limb weakness </a:t>
            </a:r>
          </a:p>
          <a:p>
            <a:r>
              <a:rPr lang="en-US" dirty="0"/>
              <a:t>Perform and document a thorough neurologic exam </a:t>
            </a:r>
          </a:p>
          <a:p>
            <a:r>
              <a:rPr lang="en-US" dirty="0"/>
              <a:t>Hospitalize when AFM is suspected</a:t>
            </a:r>
          </a:p>
          <a:p>
            <a:r>
              <a:rPr lang="en-US" dirty="0"/>
              <a:t>Assess the patient’s ability to protect airway</a:t>
            </a:r>
          </a:p>
          <a:p>
            <a:r>
              <a:rPr lang="en-US" dirty="0"/>
              <a:t>Manage patient in hospital equipped with ventilator  </a:t>
            </a:r>
          </a:p>
          <a:p>
            <a:r>
              <a:rPr lang="en-US" dirty="0"/>
              <a:t>Obtain specimens early to optimize yield for detecting a pathogen, including CSF through lumbar puncture</a:t>
            </a:r>
          </a:p>
          <a:p>
            <a:r>
              <a:rPr lang="en-US" dirty="0"/>
              <a:t>Order MRI of the full spine and brain (sedation may be required)</a:t>
            </a:r>
          </a:p>
          <a:p>
            <a:r>
              <a:rPr lang="en-US" dirty="0"/>
              <a:t>Consult with neurology and infectious disease experts to guide treatment and clinical management decisions</a:t>
            </a:r>
          </a:p>
          <a:p>
            <a:endParaRPr lang="en-US" dirty="0"/>
          </a:p>
        </p:txBody>
      </p:sp>
    </p:spTree>
    <p:extLst>
      <p:ext uri="{BB962C8B-B14F-4D97-AF65-F5344CB8AC3E}">
        <p14:creationId xmlns:p14="http://schemas.microsoft.com/office/powerpoint/2010/main" val="9094836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t>
            </a:r>
          </a:p>
        </p:txBody>
      </p:sp>
      <p:sp>
        <p:nvSpPr>
          <p:cNvPr id="4" name="Content Placeholder 3"/>
          <p:cNvSpPr>
            <a:spLocks noGrp="1"/>
          </p:cNvSpPr>
          <p:nvPr>
            <p:ph sz="quarter" idx="10"/>
          </p:nvPr>
        </p:nvSpPr>
        <p:spPr/>
        <p:txBody>
          <a:bodyPr/>
          <a:lstStyle/>
          <a:p>
            <a:r>
              <a:rPr lang="en-US" b="1" dirty="0">
                <a:solidFill>
                  <a:schemeClr val="bg2"/>
                </a:solidFill>
                <a:latin typeface="Calibri" panose="020F0502020204030204" pitchFamily="34" charset="0"/>
              </a:rPr>
              <a:t>Visit </a:t>
            </a:r>
            <a:r>
              <a:rPr lang="en-US" b="1" dirty="0">
                <a:latin typeface="Calibri" panose="020F0502020204030204" pitchFamily="34" charset="0"/>
                <a:hlinkClick r:id="rId3" tooltip="cdc afm "/>
              </a:rPr>
              <a:t>www.cdc.gov/afm</a:t>
            </a:r>
            <a:r>
              <a:rPr lang="en-US" b="1" dirty="0">
                <a:latin typeface="Calibri" panose="020F0502020204030204" pitchFamily="34" charset="0"/>
              </a:rPr>
              <a:t> </a:t>
            </a:r>
          </a:p>
          <a:p>
            <a:r>
              <a:rPr lang="en-US" b="1" dirty="0">
                <a:solidFill>
                  <a:schemeClr val="bg2"/>
                </a:solidFill>
                <a:latin typeface="Calibri" panose="020F0502020204030204" pitchFamily="34" charset="0"/>
              </a:rPr>
              <a:t>Contact CDC AFM program at </a:t>
            </a:r>
            <a:r>
              <a:rPr lang="en-US" b="1" dirty="0">
                <a:latin typeface="Calibri" panose="020F0502020204030204" pitchFamily="34" charset="0"/>
                <a:hlinkClick r:id="rId4"/>
              </a:rPr>
              <a:t>AFMinfo@cdc.gov</a:t>
            </a:r>
            <a:endParaRPr lang="en-US" b="1" dirty="0">
              <a:latin typeface="Calibri" panose="020F0502020204030204" pitchFamily="34" charset="0"/>
            </a:endParaRPr>
          </a:p>
          <a:p>
            <a:r>
              <a:rPr lang="en-US" b="1" dirty="0">
                <a:solidFill>
                  <a:schemeClr val="bg2"/>
                </a:solidFill>
                <a:latin typeface="Calibri" panose="020F0502020204030204" pitchFamily="34" charset="0"/>
              </a:rPr>
              <a:t>Contact other AFM specialists via the AFM Physician Consult and Support Portal: </a:t>
            </a:r>
            <a:r>
              <a:rPr lang="en-US" dirty="0">
                <a:hlinkClick r:id="rId5"/>
              </a:rPr>
              <a:t>https://wearesrna.org/living-with-myelitis/resources/afm-physician-support-portal/</a:t>
            </a:r>
            <a:endParaRPr lang="en-US" dirty="0"/>
          </a:p>
          <a:p>
            <a:endParaRPr lang="en-US" dirty="0"/>
          </a:p>
        </p:txBody>
      </p:sp>
    </p:spTree>
    <p:extLst>
      <p:ext uri="{BB962C8B-B14F-4D97-AF65-F5344CB8AC3E}">
        <p14:creationId xmlns:p14="http://schemas.microsoft.com/office/powerpoint/2010/main" val="13572412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C97341-C36C-44B5-990B-49A803C399A9}"/>
              </a:ext>
            </a:extLst>
          </p:cNvPr>
          <p:cNvSpPr>
            <a:spLocks noGrp="1"/>
          </p:cNvSpPr>
          <p:nvPr>
            <p:ph type="title"/>
          </p:nvPr>
        </p:nvSpPr>
        <p:spPr/>
        <p:txBody>
          <a:bodyPr>
            <a:normAutofit/>
          </a:bodyPr>
          <a:lstStyle/>
          <a:p>
            <a:r>
              <a:rPr lang="en-US" dirty="0"/>
              <a:t>Acute Flaccid Myelitis (AFM)</a:t>
            </a:r>
          </a:p>
        </p:txBody>
      </p:sp>
      <p:sp>
        <p:nvSpPr>
          <p:cNvPr id="10" name="Content Placeholder 9">
            <a:extLst>
              <a:ext uri="{FF2B5EF4-FFF2-40B4-BE49-F238E27FC236}">
                <a16:creationId xmlns:a16="http://schemas.microsoft.com/office/drawing/2014/main" id="{0DC6B7D0-F737-4CCD-9B40-9A75EA0EDF8C}"/>
              </a:ext>
            </a:extLst>
          </p:cNvPr>
          <p:cNvSpPr>
            <a:spLocks noGrp="1"/>
          </p:cNvSpPr>
          <p:nvPr>
            <p:ph idx="1"/>
          </p:nvPr>
        </p:nvSpPr>
        <p:spPr/>
        <p:txBody>
          <a:bodyPr/>
          <a:lstStyle/>
          <a:p>
            <a:r>
              <a:rPr lang="en-US" dirty="0"/>
              <a:t>The term was coined in fall 2014 to describe patients with onset of acute flaccid limb weakness without a known cause</a:t>
            </a:r>
          </a:p>
          <a:p>
            <a:r>
              <a:rPr lang="en-US" dirty="0"/>
              <a:t>Clinical presentation is similar to poliomyelitis </a:t>
            </a:r>
          </a:p>
          <a:p>
            <a:r>
              <a:rPr lang="en-US" dirty="0"/>
              <a:t>Gray matter (neurons) of the spinal cord is affected</a:t>
            </a:r>
          </a:p>
          <a:p>
            <a:r>
              <a:rPr lang="en-US" dirty="0"/>
              <a:t>Most cases are in children</a:t>
            </a:r>
          </a:p>
          <a:p>
            <a:r>
              <a:rPr lang="en-US" dirty="0"/>
              <a:t>Viral causes:</a:t>
            </a:r>
          </a:p>
          <a:p>
            <a:pPr lvl="1"/>
            <a:r>
              <a:rPr lang="en-US" dirty="0"/>
              <a:t>non-polio enteroviruses (EV-D68, EV-A71)</a:t>
            </a:r>
          </a:p>
          <a:p>
            <a:pPr lvl="1"/>
            <a:r>
              <a:rPr lang="en-US" dirty="0"/>
              <a:t>flaviviruses (West Nile virus, Japanese encephalitis virus) </a:t>
            </a:r>
          </a:p>
          <a:p>
            <a:pPr lvl="1"/>
            <a:r>
              <a:rPr lang="en-US" dirty="0"/>
              <a:t>herpesviruses</a:t>
            </a:r>
          </a:p>
          <a:p>
            <a:pPr lvl="1"/>
            <a:r>
              <a:rPr lang="en-US" dirty="0"/>
              <a:t>adenoviruses</a:t>
            </a:r>
          </a:p>
        </p:txBody>
      </p:sp>
      <p:pic>
        <p:nvPicPr>
          <p:cNvPr id="31" name="Picture 2" descr="Medical illustration of the spinal cord showing the gray matter.">
            <a:extLst>
              <a:ext uri="{FF2B5EF4-FFF2-40B4-BE49-F238E27FC236}">
                <a16:creationId xmlns:a16="http://schemas.microsoft.com/office/drawing/2014/main" id="{8D4A0C01-127E-4B25-AC58-C579861C0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814" b="55736"/>
          <a:stretch/>
        </p:blipFill>
        <p:spPr bwMode="auto">
          <a:xfrm>
            <a:off x="7833360" y="1448850"/>
            <a:ext cx="3592446" cy="2279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7AB7636E-F3A9-420A-9FE1-895FDF5FDB49}"/>
              </a:ext>
            </a:extLst>
          </p:cNvPr>
          <p:cNvSpPr>
            <a:spLocks noGrp="1"/>
          </p:cNvSpPr>
          <p:nvPr>
            <p:ph idx="10"/>
          </p:nvPr>
        </p:nvSpPr>
        <p:spPr>
          <a:xfrm>
            <a:off x="7833360" y="3820124"/>
            <a:ext cx="3749040" cy="2355250"/>
          </a:xfrm>
        </p:spPr>
        <p:txBody>
          <a:bodyPr/>
          <a:lstStyle/>
          <a:p>
            <a:pPr marL="0" indent="0">
              <a:buNone/>
            </a:pPr>
            <a:r>
              <a:rPr lang="en-US" sz="1200" i="1" dirty="0"/>
              <a:t>Caption</a:t>
            </a:r>
            <a:r>
              <a:rPr lang="en-US" sz="1200" dirty="0"/>
              <a:t>: Cross-section of the spinal cord showing the gray matter and lower motor neurons affected in AFM.</a:t>
            </a:r>
          </a:p>
        </p:txBody>
      </p:sp>
    </p:spTree>
    <p:extLst>
      <p:ext uri="{BB962C8B-B14F-4D97-AF65-F5344CB8AC3E}">
        <p14:creationId xmlns:p14="http://schemas.microsoft.com/office/powerpoint/2010/main" val="7121668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Recognize AFM</a:t>
            </a:r>
          </a:p>
        </p:txBody>
      </p:sp>
      <p:sp>
        <p:nvSpPr>
          <p:cNvPr id="3" name="Text Placeholder 2"/>
          <p:cNvSpPr>
            <a:spLocks noGrp="1"/>
          </p:cNvSpPr>
          <p:nvPr>
            <p:ph type="body" idx="1"/>
          </p:nvPr>
        </p:nvSpPr>
        <p:spPr>
          <a:xfrm>
            <a:off x="643891" y="5592318"/>
            <a:ext cx="10363200" cy="568325"/>
          </a:xfrm>
        </p:spPr>
        <p:txBody>
          <a:bodyPr/>
          <a:lstStyle/>
          <a:p>
            <a:r>
              <a:rPr lang="en-US" dirty="0"/>
              <a:t>What clinical characteristics would make you suspect AFM? </a:t>
            </a:r>
          </a:p>
        </p:txBody>
      </p:sp>
    </p:spTree>
    <p:extLst>
      <p:ext uri="{BB962C8B-B14F-4D97-AF65-F5344CB8AC3E}">
        <p14:creationId xmlns:p14="http://schemas.microsoft.com/office/powerpoint/2010/main" val="6093598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E9544-3291-4DC8-BB3F-FFB022323D76}"/>
              </a:ext>
            </a:extLst>
          </p:cNvPr>
          <p:cNvSpPr>
            <a:spLocks noGrp="1"/>
          </p:cNvSpPr>
          <p:nvPr>
            <p:ph idx="1"/>
          </p:nvPr>
        </p:nvSpPr>
        <p:spPr>
          <a:xfrm>
            <a:off x="609597" y="1268438"/>
            <a:ext cx="6766560" cy="4620895"/>
          </a:xfrm>
        </p:spPr>
        <p:txBody>
          <a:bodyPr/>
          <a:lstStyle/>
          <a:p>
            <a:r>
              <a:rPr lang="en-US" sz="2800" dirty="0"/>
              <a:t>Most patients had preceding febrile illness 1-2 weeks before </a:t>
            </a:r>
            <a:r>
              <a:rPr lang="en-US" sz="2800" b="1" dirty="0"/>
              <a:t>onset of acute flaccid limb weakness</a:t>
            </a:r>
          </a:p>
          <a:p>
            <a:pPr lvl="1"/>
            <a:r>
              <a:rPr lang="en-US" sz="2000" dirty="0"/>
              <a:t>Frequently respiratory or gastrointestinal illness (GI) with symptoms of fever,  rhinorrhea, cough, vomiting or diarrhea</a:t>
            </a:r>
          </a:p>
          <a:p>
            <a:r>
              <a:rPr lang="en-US" sz="2800" dirty="0"/>
              <a:t>Onset of weakness is rapid</a:t>
            </a:r>
          </a:p>
          <a:p>
            <a:pPr lvl="1"/>
            <a:r>
              <a:rPr lang="en-US" sz="2000" dirty="0"/>
              <a:t>Within hours to a few days</a:t>
            </a:r>
          </a:p>
          <a:p>
            <a:r>
              <a:rPr lang="en-US" sz="2800" dirty="0"/>
              <a:t>Weakness is in one or more limbs </a:t>
            </a:r>
          </a:p>
          <a:p>
            <a:pPr lvl="1"/>
            <a:r>
              <a:rPr lang="en-US" sz="2000" dirty="0"/>
              <a:t>More proximal than distal</a:t>
            </a:r>
          </a:p>
          <a:p>
            <a:r>
              <a:rPr lang="en-US" sz="2800" dirty="0"/>
              <a:t>Loss of muscle tone and reflexes</a:t>
            </a:r>
          </a:p>
          <a:p>
            <a:endParaRPr lang="en-US" dirty="0"/>
          </a:p>
        </p:txBody>
      </p:sp>
      <p:sp>
        <p:nvSpPr>
          <p:cNvPr id="3" name="Title 2">
            <a:extLst>
              <a:ext uri="{FF2B5EF4-FFF2-40B4-BE49-F238E27FC236}">
                <a16:creationId xmlns:a16="http://schemas.microsoft.com/office/drawing/2014/main" id="{9392BEE6-FE9C-489C-92CC-24C28F92FD65}"/>
              </a:ext>
            </a:extLst>
          </p:cNvPr>
          <p:cNvSpPr>
            <a:spLocks noGrp="1"/>
          </p:cNvSpPr>
          <p:nvPr>
            <p:ph type="title"/>
          </p:nvPr>
        </p:nvSpPr>
        <p:spPr/>
        <p:txBody>
          <a:bodyPr/>
          <a:lstStyle/>
          <a:p>
            <a:r>
              <a:rPr lang="en-US" dirty="0"/>
              <a:t>AFM Clinical Presentation</a:t>
            </a:r>
          </a:p>
        </p:txBody>
      </p:sp>
      <p:sp>
        <p:nvSpPr>
          <p:cNvPr id="6" name="Text Placeholder 5">
            <a:extLst>
              <a:ext uri="{FF2B5EF4-FFF2-40B4-BE49-F238E27FC236}">
                <a16:creationId xmlns:a16="http://schemas.microsoft.com/office/drawing/2014/main" id="{4004FCD6-73F2-4FD3-AAA7-C61799D43D48}"/>
              </a:ext>
            </a:extLst>
          </p:cNvPr>
          <p:cNvSpPr>
            <a:spLocks noGrp="1"/>
          </p:cNvSpPr>
          <p:nvPr>
            <p:ph type="body" sz="quarter" idx="13"/>
          </p:nvPr>
        </p:nvSpPr>
        <p:spPr/>
        <p:txBody>
          <a:bodyPr/>
          <a:lstStyle/>
          <a:p>
            <a:r>
              <a:rPr lang="en-US" dirty="0">
                <a:hlinkClick r:id="rId3"/>
              </a:rPr>
              <a:t>https://www.cdc.gov/acute-flaccid-myelitis/symptoms.html</a:t>
            </a:r>
            <a:endParaRPr lang="en-US" dirty="0"/>
          </a:p>
        </p:txBody>
      </p:sp>
      <p:pic>
        <p:nvPicPr>
          <p:cNvPr id="5" name="Picture 4">
            <a:extLst>
              <a:ext uri="{FF2B5EF4-FFF2-40B4-BE49-F238E27FC236}">
                <a16:creationId xmlns:a16="http://schemas.microsoft.com/office/drawing/2014/main" id="{DE1E0BBD-40ED-40A2-AC94-BADD3BECB392}"/>
              </a:ext>
            </a:extLst>
          </p:cNvPr>
          <p:cNvPicPr>
            <a:picLocks noChangeAspect="1"/>
          </p:cNvPicPr>
          <p:nvPr/>
        </p:nvPicPr>
        <p:blipFill rotWithShape="1">
          <a:blip r:embed="rId4"/>
          <a:srcRect t="4039"/>
          <a:stretch/>
        </p:blipFill>
        <p:spPr>
          <a:xfrm>
            <a:off x="7376157" y="1223316"/>
            <a:ext cx="4206243" cy="2262674"/>
          </a:xfrm>
          <a:prstGeom prst="rect">
            <a:avLst/>
          </a:prstGeom>
          <a:ln>
            <a:solidFill>
              <a:schemeClr val="accent1"/>
            </a:solidFill>
          </a:ln>
        </p:spPr>
      </p:pic>
    </p:spTree>
    <p:extLst>
      <p:ext uri="{BB962C8B-B14F-4D97-AF65-F5344CB8AC3E}">
        <p14:creationId xmlns:p14="http://schemas.microsoft.com/office/powerpoint/2010/main" val="584542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E9544-3291-4DC8-BB3F-FFB022323D76}"/>
              </a:ext>
            </a:extLst>
          </p:cNvPr>
          <p:cNvSpPr>
            <a:spLocks noGrp="1"/>
          </p:cNvSpPr>
          <p:nvPr>
            <p:ph idx="1"/>
          </p:nvPr>
        </p:nvSpPr>
        <p:spPr>
          <a:xfrm>
            <a:off x="609597" y="1304438"/>
            <a:ext cx="6766560" cy="4620895"/>
          </a:xfrm>
        </p:spPr>
        <p:txBody>
          <a:bodyPr/>
          <a:lstStyle/>
          <a:p>
            <a:r>
              <a:rPr lang="en-US" sz="2800" dirty="0"/>
              <a:t>Cranial nerve abnormalities may be present</a:t>
            </a:r>
          </a:p>
          <a:p>
            <a:pPr lvl="1">
              <a:lnSpc>
                <a:spcPct val="150000"/>
              </a:lnSpc>
            </a:pPr>
            <a:r>
              <a:rPr lang="en-US" sz="2000" dirty="0"/>
              <a:t>Facial or eyelid droop</a:t>
            </a:r>
          </a:p>
          <a:p>
            <a:pPr lvl="1">
              <a:lnSpc>
                <a:spcPct val="150000"/>
              </a:lnSpc>
            </a:pPr>
            <a:r>
              <a:rPr lang="en-US" sz="2000" dirty="0"/>
              <a:t>Difficulty swallowing or speaking</a:t>
            </a:r>
          </a:p>
          <a:p>
            <a:pPr lvl="1">
              <a:lnSpc>
                <a:spcPct val="150000"/>
              </a:lnSpc>
            </a:pPr>
            <a:r>
              <a:rPr lang="en-US" sz="2000" dirty="0"/>
              <a:t>Hoarse or weak cry</a:t>
            </a:r>
          </a:p>
          <a:p>
            <a:r>
              <a:rPr lang="en-US" sz="2800" dirty="0"/>
              <a:t>Some patients may complain about stiff neck, headache, or pain in the affected limb(s)</a:t>
            </a:r>
          </a:p>
          <a:p>
            <a:r>
              <a:rPr lang="en-US" sz="2800" dirty="0"/>
              <a:t>In uncommon cases, people may also:</a:t>
            </a:r>
          </a:p>
          <a:p>
            <a:pPr lvl="1">
              <a:lnSpc>
                <a:spcPct val="150000"/>
              </a:lnSpc>
            </a:pPr>
            <a:r>
              <a:rPr lang="en-US" sz="2000" dirty="0"/>
              <a:t>Have numbness or tingling</a:t>
            </a:r>
            <a:endParaRPr lang="en-US" dirty="0"/>
          </a:p>
          <a:p>
            <a:endParaRPr lang="en-US" dirty="0"/>
          </a:p>
        </p:txBody>
      </p:sp>
      <p:sp>
        <p:nvSpPr>
          <p:cNvPr id="3" name="Title 2">
            <a:extLst>
              <a:ext uri="{FF2B5EF4-FFF2-40B4-BE49-F238E27FC236}">
                <a16:creationId xmlns:a16="http://schemas.microsoft.com/office/drawing/2014/main" id="{9392BEE6-FE9C-489C-92CC-24C28F92FD65}"/>
              </a:ext>
            </a:extLst>
          </p:cNvPr>
          <p:cNvSpPr>
            <a:spLocks noGrp="1"/>
          </p:cNvSpPr>
          <p:nvPr>
            <p:ph type="title"/>
          </p:nvPr>
        </p:nvSpPr>
        <p:spPr/>
        <p:txBody>
          <a:bodyPr/>
          <a:lstStyle/>
          <a:p>
            <a:r>
              <a:rPr lang="en-US" dirty="0"/>
              <a:t>AFM Clinical Presentation (2)</a:t>
            </a:r>
          </a:p>
        </p:txBody>
      </p:sp>
      <p:sp>
        <p:nvSpPr>
          <p:cNvPr id="6" name="Text Placeholder 5">
            <a:extLst>
              <a:ext uri="{FF2B5EF4-FFF2-40B4-BE49-F238E27FC236}">
                <a16:creationId xmlns:a16="http://schemas.microsoft.com/office/drawing/2014/main" id="{4004FCD6-73F2-4FD3-AAA7-C61799D43D48}"/>
              </a:ext>
            </a:extLst>
          </p:cNvPr>
          <p:cNvSpPr>
            <a:spLocks noGrp="1"/>
          </p:cNvSpPr>
          <p:nvPr>
            <p:ph type="body" sz="quarter" idx="13"/>
          </p:nvPr>
        </p:nvSpPr>
        <p:spPr/>
        <p:txBody>
          <a:bodyPr/>
          <a:lstStyle/>
          <a:p>
            <a:r>
              <a:rPr lang="en-US" dirty="0">
                <a:hlinkClick r:id="rId3"/>
              </a:rPr>
              <a:t>https://www.cdc.gov/acute-flaccid-myelitis/symptoms.html</a:t>
            </a:r>
            <a:endParaRPr lang="en-US" dirty="0"/>
          </a:p>
        </p:txBody>
      </p:sp>
      <p:pic>
        <p:nvPicPr>
          <p:cNvPr id="14" name="Content Placeholder 13">
            <a:extLst>
              <a:ext uri="{FF2B5EF4-FFF2-40B4-BE49-F238E27FC236}">
                <a16:creationId xmlns:a16="http://schemas.microsoft.com/office/drawing/2014/main" id="{AB4B184E-88D3-49CF-958B-DD08523A3ED3}"/>
              </a:ext>
            </a:extLst>
          </p:cNvPr>
          <p:cNvPicPr>
            <a:picLocks noGrp="1" noChangeAspect="1"/>
          </p:cNvPicPr>
          <p:nvPr>
            <p:ph idx="10"/>
          </p:nvPr>
        </p:nvPicPr>
        <p:blipFill>
          <a:blip r:embed="rId4"/>
          <a:stretch>
            <a:fillRect/>
          </a:stretch>
        </p:blipFill>
        <p:spPr>
          <a:xfrm>
            <a:off x="8457066" y="400536"/>
            <a:ext cx="3125334" cy="5774839"/>
          </a:xfrm>
          <a:ln>
            <a:solidFill>
              <a:schemeClr val="accent1"/>
            </a:solidFill>
          </a:ln>
        </p:spPr>
      </p:pic>
    </p:spTree>
    <p:extLst>
      <p:ext uri="{BB962C8B-B14F-4D97-AF65-F5344CB8AC3E}">
        <p14:creationId xmlns:p14="http://schemas.microsoft.com/office/powerpoint/2010/main" val="39595611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2BEE6-FE9C-489C-92CC-24C28F92FD65}"/>
              </a:ext>
            </a:extLst>
          </p:cNvPr>
          <p:cNvSpPr>
            <a:spLocks noGrp="1"/>
          </p:cNvSpPr>
          <p:nvPr>
            <p:ph type="title"/>
          </p:nvPr>
        </p:nvSpPr>
        <p:spPr>
          <a:xfrm>
            <a:off x="609600" y="274320"/>
            <a:ext cx="10972800" cy="1188720"/>
          </a:xfrm>
        </p:spPr>
        <p:txBody>
          <a:bodyPr/>
          <a:lstStyle/>
          <a:p>
            <a:r>
              <a:rPr lang="en-US" dirty="0"/>
              <a:t>AFM Clinical Presentation (3)</a:t>
            </a:r>
          </a:p>
        </p:txBody>
      </p:sp>
      <p:sp>
        <p:nvSpPr>
          <p:cNvPr id="2" name="Content Placeholder 1">
            <a:extLst>
              <a:ext uri="{FF2B5EF4-FFF2-40B4-BE49-F238E27FC236}">
                <a16:creationId xmlns:a16="http://schemas.microsoft.com/office/drawing/2014/main" id="{130E9544-3291-4DC8-BB3F-FFB022323D76}"/>
              </a:ext>
            </a:extLst>
          </p:cNvPr>
          <p:cNvSpPr>
            <a:spLocks noGrp="1"/>
          </p:cNvSpPr>
          <p:nvPr>
            <p:ph idx="1"/>
          </p:nvPr>
        </p:nvSpPr>
        <p:spPr>
          <a:xfrm>
            <a:off x="609599" y="1501211"/>
            <a:ext cx="5242560" cy="4620895"/>
          </a:xfrm>
        </p:spPr>
        <p:txBody>
          <a:bodyPr/>
          <a:lstStyle/>
          <a:p>
            <a:r>
              <a:rPr lang="en-US" sz="2800" dirty="0"/>
              <a:t>The most severe symptoms of AFM are:</a:t>
            </a:r>
          </a:p>
          <a:p>
            <a:pPr lvl="1">
              <a:lnSpc>
                <a:spcPct val="150000"/>
              </a:lnSpc>
            </a:pPr>
            <a:r>
              <a:rPr lang="en-US" b="1" dirty="0"/>
              <a:t>Respiratory failure, </a:t>
            </a:r>
            <a:r>
              <a:rPr lang="en-US" dirty="0"/>
              <a:t>requiring mechanical ventilation</a:t>
            </a:r>
          </a:p>
          <a:p>
            <a:pPr lvl="1">
              <a:lnSpc>
                <a:spcPct val="150000"/>
              </a:lnSpc>
            </a:pPr>
            <a:r>
              <a:rPr lang="en-US" b="1" dirty="0"/>
              <a:t>Serious neurologic complications </a:t>
            </a:r>
            <a:r>
              <a:rPr lang="en-US" dirty="0"/>
              <a:t>such as body temperature changes and blood pressure instability that could be life threatening</a:t>
            </a:r>
          </a:p>
          <a:p>
            <a:endParaRPr lang="en-US" dirty="0"/>
          </a:p>
          <a:p>
            <a:endParaRPr lang="en-US" dirty="0"/>
          </a:p>
        </p:txBody>
      </p:sp>
      <p:pic>
        <p:nvPicPr>
          <p:cNvPr id="7" name="Content Placeholder 6" descr="Young, male patient intubated and lying in a hospital bed.">
            <a:extLst>
              <a:ext uri="{FF2B5EF4-FFF2-40B4-BE49-F238E27FC236}">
                <a16:creationId xmlns:a16="http://schemas.microsoft.com/office/drawing/2014/main" id="{1476340C-5E1B-49F4-A053-333C608B247A}"/>
              </a:ext>
            </a:extLst>
          </p:cNvPr>
          <p:cNvPicPr>
            <a:picLocks noGrp="1" noChangeAspect="1"/>
          </p:cNvPicPr>
          <p:nvPr>
            <p:ph idx="10"/>
          </p:nvPr>
        </p:nvPicPr>
        <p:blipFill>
          <a:blip r:embed="rId3"/>
          <a:stretch>
            <a:fillRect/>
          </a:stretch>
        </p:blipFill>
        <p:spPr>
          <a:xfrm>
            <a:off x="6096000" y="1551821"/>
            <a:ext cx="5241925" cy="2728462"/>
          </a:xfrm>
          <a:prstGeom prst="rect">
            <a:avLst/>
          </a:prstGeom>
        </p:spPr>
      </p:pic>
      <p:sp>
        <p:nvSpPr>
          <p:cNvPr id="10" name="Content Placeholder 3">
            <a:extLst>
              <a:ext uri="{FF2B5EF4-FFF2-40B4-BE49-F238E27FC236}">
                <a16:creationId xmlns:a16="http://schemas.microsoft.com/office/drawing/2014/main" id="{6FD88A53-A72E-42AD-8751-63F650BA35A6}"/>
              </a:ext>
            </a:extLst>
          </p:cNvPr>
          <p:cNvSpPr txBox="1">
            <a:spLocks/>
          </p:cNvSpPr>
          <p:nvPr/>
        </p:nvSpPr>
        <p:spPr>
          <a:xfrm>
            <a:off x="1103572" y="4922438"/>
            <a:ext cx="9984856" cy="796423"/>
          </a:xfrm>
          <a:prstGeom prst="rect">
            <a:avLst/>
          </a:prstGeom>
          <a:solidFill>
            <a:schemeClr val="accent1">
              <a:lumMod val="20000"/>
              <a:lumOff val="80000"/>
            </a:schemeClr>
          </a:solidFill>
          <a:ln w="38100">
            <a:solidFill>
              <a:schemeClr val="accent3">
                <a:lumMod val="20000"/>
                <a:lumOff val="80000"/>
              </a:schemeClr>
            </a:solidFill>
          </a:ln>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buFont typeface="Wingdings" panose="05000000000000000000" pitchFamily="2" charset="2"/>
              <a:buNone/>
            </a:pPr>
            <a:r>
              <a:rPr lang="en-US" sz="2000" dirty="0">
                <a:solidFill>
                  <a:schemeClr val="accent3"/>
                </a:solidFill>
                <a:latin typeface="Arial" panose="020B0604020202020204" pitchFamily="34" charset="0"/>
                <a:cs typeface="Arial" panose="020B0604020202020204" pitchFamily="34" charset="0"/>
              </a:rPr>
              <a:t>Clinicians should immediately admit patients to the hospital because AFM can progress rapidly and require urgent medical intervention, like assistance with breathing.</a:t>
            </a:r>
          </a:p>
        </p:txBody>
      </p:sp>
      <p:sp>
        <p:nvSpPr>
          <p:cNvPr id="6" name="Text Placeholder 5">
            <a:extLst>
              <a:ext uri="{FF2B5EF4-FFF2-40B4-BE49-F238E27FC236}">
                <a16:creationId xmlns:a16="http://schemas.microsoft.com/office/drawing/2014/main" id="{4004FCD6-73F2-4FD3-AAA7-C61799D43D48}"/>
              </a:ext>
            </a:extLst>
          </p:cNvPr>
          <p:cNvSpPr>
            <a:spLocks noGrp="1"/>
          </p:cNvSpPr>
          <p:nvPr>
            <p:ph type="body" sz="quarter" idx="13"/>
          </p:nvPr>
        </p:nvSpPr>
        <p:spPr/>
        <p:txBody>
          <a:bodyPr/>
          <a:lstStyle/>
          <a:p>
            <a:r>
              <a:rPr lang="en-US" dirty="0">
                <a:hlinkClick r:id="rId4"/>
              </a:rPr>
              <a:t>https://www.cdc.gov/acute-flaccid-myelitis/symptoms.html</a:t>
            </a:r>
            <a:endParaRPr lang="en-US" dirty="0"/>
          </a:p>
        </p:txBody>
      </p:sp>
    </p:spTree>
    <p:extLst>
      <p:ext uri="{BB962C8B-B14F-4D97-AF65-F5344CB8AC3E}">
        <p14:creationId xmlns:p14="http://schemas.microsoft.com/office/powerpoint/2010/main" val="8241540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2E372-8A79-4080-8B54-BCDBD13F3062}"/>
              </a:ext>
            </a:extLst>
          </p:cNvPr>
          <p:cNvSpPr>
            <a:spLocks noGrp="1"/>
          </p:cNvSpPr>
          <p:nvPr>
            <p:ph type="title"/>
          </p:nvPr>
        </p:nvSpPr>
        <p:spPr/>
        <p:txBody>
          <a:bodyPr>
            <a:normAutofit/>
          </a:bodyPr>
          <a:lstStyle/>
          <a:p>
            <a:r>
              <a:rPr lang="en-US" dirty="0"/>
              <a:t>Differential Diagnosis of Flaccid Limb Weakness</a:t>
            </a:r>
          </a:p>
        </p:txBody>
      </p:sp>
      <p:sp>
        <p:nvSpPr>
          <p:cNvPr id="6" name="Content Placeholder 5">
            <a:extLst>
              <a:ext uri="{FF2B5EF4-FFF2-40B4-BE49-F238E27FC236}">
                <a16:creationId xmlns:a16="http://schemas.microsoft.com/office/drawing/2014/main" id="{0712B712-0E7C-45CD-941C-90D1CD3F5660}"/>
              </a:ext>
            </a:extLst>
          </p:cNvPr>
          <p:cNvSpPr>
            <a:spLocks noGrp="1"/>
          </p:cNvSpPr>
          <p:nvPr>
            <p:ph idx="1"/>
          </p:nvPr>
        </p:nvSpPr>
        <p:spPr>
          <a:xfrm>
            <a:off x="609599" y="1439065"/>
            <a:ext cx="5242560" cy="4620895"/>
          </a:xfrm>
        </p:spPr>
        <p:txBody>
          <a:bodyPr/>
          <a:lstStyle/>
          <a:p>
            <a:pPr marL="0" indent="0">
              <a:buNone/>
            </a:pPr>
            <a:r>
              <a:rPr lang="en-US" b="1" dirty="0"/>
              <a:t>AFM may resemble:</a:t>
            </a:r>
          </a:p>
          <a:p>
            <a:r>
              <a:rPr lang="en-US" dirty="0"/>
              <a:t>Synovitis</a:t>
            </a:r>
          </a:p>
          <a:p>
            <a:r>
              <a:rPr lang="en-US" dirty="0"/>
              <a:t>Neuritis</a:t>
            </a:r>
          </a:p>
          <a:p>
            <a:r>
              <a:rPr lang="en-US" dirty="0"/>
              <a:t>Limb injury</a:t>
            </a:r>
          </a:p>
          <a:p>
            <a:r>
              <a:rPr lang="en-US" dirty="0"/>
              <a:t>Guillain-Barre syndrome (GBS)</a:t>
            </a:r>
          </a:p>
          <a:p>
            <a:r>
              <a:rPr lang="en-US" dirty="0"/>
              <a:t>Transverse myelitis</a:t>
            </a:r>
          </a:p>
          <a:p>
            <a:r>
              <a:rPr lang="en-US" dirty="0"/>
              <a:t>Stroke, including spinal stroke</a:t>
            </a:r>
          </a:p>
          <a:p>
            <a:r>
              <a:rPr lang="en-US" dirty="0"/>
              <a:t>Tumor</a:t>
            </a:r>
          </a:p>
          <a:p>
            <a:r>
              <a:rPr lang="en-US" dirty="0"/>
              <a:t>Acute cord compression</a:t>
            </a:r>
          </a:p>
          <a:p>
            <a:r>
              <a:rPr lang="en-US" dirty="0"/>
              <a:t>Conversion disorder</a:t>
            </a:r>
          </a:p>
          <a:p>
            <a:endParaRPr lang="en-US" dirty="0"/>
          </a:p>
        </p:txBody>
      </p:sp>
      <p:sp>
        <p:nvSpPr>
          <p:cNvPr id="7" name="Content Placeholder 6">
            <a:extLst>
              <a:ext uri="{FF2B5EF4-FFF2-40B4-BE49-F238E27FC236}">
                <a16:creationId xmlns:a16="http://schemas.microsoft.com/office/drawing/2014/main" id="{3FB5A201-4FBE-4D9E-917C-2C6DCACBA671}"/>
              </a:ext>
            </a:extLst>
          </p:cNvPr>
          <p:cNvSpPr>
            <a:spLocks noGrp="1"/>
          </p:cNvSpPr>
          <p:nvPr>
            <p:ph idx="10"/>
          </p:nvPr>
        </p:nvSpPr>
        <p:spPr>
          <a:xfrm>
            <a:off x="6339840" y="1474578"/>
            <a:ext cx="5242560" cy="4620894"/>
          </a:xfrm>
        </p:spPr>
        <p:txBody>
          <a:bodyPr/>
          <a:lstStyle/>
          <a:p>
            <a:r>
              <a:rPr lang="en-US" dirty="0"/>
              <a:t>AFM must be high on differential diagnosis in </a:t>
            </a:r>
            <a:r>
              <a:rPr lang="en-US" b="1" dirty="0"/>
              <a:t>late summer or early fall</a:t>
            </a:r>
            <a:r>
              <a:rPr lang="en-US" dirty="0"/>
              <a:t>, especially in patients with preceding viral symptoms.</a:t>
            </a:r>
          </a:p>
          <a:p>
            <a:r>
              <a:rPr lang="en-US" dirty="0"/>
              <a:t>Careful neurological examination, laboratory testing, and MRI of the spine and brain can help guide diagnosis</a:t>
            </a:r>
          </a:p>
          <a:p>
            <a:endParaRPr lang="en-US" dirty="0"/>
          </a:p>
        </p:txBody>
      </p:sp>
      <p:sp>
        <p:nvSpPr>
          <p:cNvPr id="8" name="Text Placeholder 7">
            <a:extLst>
              <a:ext uri="{FF2B5EF4-FFF2-40B4-BE49-F238E27FC236}">
                <a16:creationId xmlns:a16="http://schemas.microsoft.com/office/drawing/2014/main" id="{311E1B45-7783-46AF-B990-C44108B9BE48}"/>
              </a:ext>
            </a:extLst>
          </p:cNvPr>
          <p:cNvSpPr>
            <a:spLocks noGrp="1"/>
          </p:cNvSpPr>
          <p:nvPr>
            <p:ph type="body" sz="quarter" idx="13"/>
          </p:nvPr>
        </p:nvSpPr>
        <p:spPr>
          <a:xfrm>
            <a:off x="6096000" y="6175375"/>
            <a:ext cx="5486399" cy="550863"/>
          </a:xfrm>
        </p:spPr>
        <p:txBody>
          <a:bodyPr/>
          <a:lstStyle/>
          <a:p>
            <a:r>
              <a:rPr lang="en-US" dirty="0">
                <a:solidFill>
                  <a:schemeClr val="tx1"/>
                </a:solidFill>
              </a:rPr>
              <a:t>Murphy O, Pardo C. AFM: A Clinical Review. </a:t>
            </a:r>
            <a:r>
              <a:rPr lang="en-US" i="1" dirty="0" err="1">
                <a:solidFill>
                  <a:schemeClr val="tx1"/>
                </a:solidFill>
              </a:rPr>
              <a:t>Semin</a:t>
            </a:r>
            <a:r>
              <a:rPr lang="en-US" i="1" dirty="0">
                <a:solidFill>
                  <a:schemeClr val="tx1"/>
                </a:solidFill>
              </a:rPr>
              <a:t> Neurology</a:t>
            </a:r>
            <a:r>
              <a:rPr lang="en-US" dirty="0">
                <a:solidFill>
                  <a:schemeClr val="tx1"/>
                </a:solidFill>
              </a:rPr>
              <a:t>. 2020 April; 40(2): 211-218.; Hardy D, Hopkins SE. Update on AFM: Recognition, reporting, </a:t>
            </a:r>
            <a:r>
              <a:rPr lang="en-US" dirty="0" err="1">
                <a:solidFill>
                  <a:schemeClr val="tx1"/>
                </a:solidFill>
              </a:rPr>
              <a:t>aetiology</a:t>
            </a:r>
            <a:r>
              <a:rPr lang="en-US" dirty="0">
                <a:solidFill>
                  <a:schemeClr val="tx1"/>
                </a:solidFill>
              </a:rPr>
              <a:t>, and outcomes. </a:t>
            </a:r>
            <a:r>
              <a:rPr lang="en-US" i="1" dirty="0">
                <a:solidFill>
                  <a:schemeClr val="tx1"/>
                </a:solidFill>
              </a:rPr>
              <a:t>Arch Dis Child</a:t>
            </a:r>
            <a:r>
              <a:rPr lang="en-US" dirty="0">
                <a:solidFill>
                  <a:schemeClr val="tx1"/>
                </a:solidFill>
              </a:rPr>
              <a:t>. 2020 Feb 10. DOI: 10.1136/archdischild-2019-316817; Hopkins SE, Elrick MJ, Messacar K. Acute Flaccid Myelitis – Keys to Diagnosis, Questions About Treatment, and Future Directions.  </a:t>
            </a:r>
          </a:p>
          <a:p>
            <a:r>
              <a:rPr lang="en-US" i="1" dirty="0">
                <a:solidFill>
                  <a:schemeClr val="tx1"/>
                </a:solidFill>
              </a:rPr>
              <a:t>JAMA Pediatrics. </a:t>
            </a:r>
            <a:r>
              <a:rPr lang="en-US" dirty="0">
                <a:solidFill>
                  <a:schemeClr val="tx1"/>
                </a:solidFill>
              </a:rPr>
              <a:t>2018. Nov 30.  DOI: 10.1001/jamapediatrics.2018.4896</a:t>
            </a:r>
          </a:p>
        </p:txBody>
      </p:sp>
    </p:spTree>
    <p:extLst>
      <p:ext uri="{BB962C8B-B14F-4D97-AF65-F5344CB8AC3E}">
        <p14:creationId xmlns:p14="http://schemas.microsoft.com/office/powerpoint/2010/main" val="9945065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DB1E-AB12-47FE-83CC-4C7DA0FCB915}"/>
              </a:ext>
            </a:extLst>
          </p:cNvPr>
          <p:cNvSpPr>
            <a:spLocks noGrp="1"/>
          </p:cNvSpPr>
          <p:nvPr>
            <p:ph type="title"/>
          </p:nvPr>
        </p:nvSpPr>
        <p:spPr/>
        <p:txBody>
          <a:bodyPr/>
          <a:lstStyle/>
          <a:p>
            <a:r>
              <a:rPr lang="en-US" dirty="0"/>
              <a:t>Initial Evaluation</a:t>
            </a:r>
          </a:p>
        </p:txBody>
      </p:sp>
      <p:sp>
        <p:nvSpPr>
          <p:cNvPr id="3" name="Text Placeholder 2">
            <a:extLst>
              <a:ext uri="{FF2B5EF4-FFF2-40B4-BE49-F238E27FC236}">
                <a16:creationId xmlns:a16="http://schemas.microsoft.com/office/drawing/2014/main" id="{EED500C6-D445-4ECF-A52E-BD60B068FF02}"/>
              </a:ext>
            </a:extLst>
          </p:cNvPr>
          <p:cNvSpPr>
            <a:spLocks noGrp="1"/>
          </p:cNvSpPr>
          <p:nvPr>
            <p:ph type="body" idx="1"/>
          </p:nvPr>
        </p:nvSpPr>
        <p:spPr>
          <a:xfrm>
            <a:off x="609600" y="5900928"/>
            <a:ext cx="11059883" cy="568325"/>
          </a:xfrm>
        </p:spPr>
        <p:txBody>
          <a:bodyPr/>
          <a:lstStyle/>
          <a:p>
            <a:r>
              <a:rPr lang="en-US" dirty="0"/>
              <a:t>What should you look for and ask patients who present with acute flaccid limb weakness?</a:t>
            </a:r>
          </a:p>
        </p:txBody>
      </p:sp>
    </p:spTree>
    <p:extLst>
      <p:ext uri="{BB962C8B-B14F-4D97-AF65-F5344CB8AC3E}">
        <p14:creationId xmlns:p14="http://schemas.microsoft.com/office/powerpoint/2010/main" val="571598567"/>
      </p:ext>
    </p:extLst>
  </p:cSld>
  <p:clrMapOvr>
    <a:masterClrMapping/>
  </p:clrMapOvr>
  <p:transition>
    <p:fade/>
  </p:transition>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5698C1FAC89644A4C0C82C54C0E72C" ma:contentTypeVersion="14" ma:contentTypeDescription="Create a new document." ma:contentTypeScope="" ma:versionID="932f186f2c39e00cc499af50043f0cd6">
  <xsd:schema xmlns:xsd="http://www.w3.org/2001/XMLSchema" xmlns:xs="http://www.w3.org/2001/XMLSchema" xmlns:p="http://schemas.microsoft.com/office/2006/metadata/properties" xmlns:ns1="http://schemas.microsoft.com/sharepoint/v3" xmlns:ns3="a5c9426d-2dcb-483e-a878-9e7e3b412a45" xmlns:ns4="3bcb3c45-86a8-4694-838f-8468f1f4b175" targetNamespace="http://schemas.microsoft.com/office/2006/metadata/properties" ma:root="true" ma:fieldsID="9ce2642f6d630f722dba924b728179cb" ns1:_="" ns3:_="" ns4:_="">
    <xsd:import namespace="http://schemas.microsoft.com/sharepoint/v3"/>
    <xsd:import namespace="a5c9426d-2dcb-483e-a878-9e7e3b412a45"/>
    <xsd:import namespace="3bcb3c45-86a8-4694-838f-8468f1f4b17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9426d-2dcb-483e-a878-9e7e3b412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b3c45-86a8-4694-838f-8468f1f4b1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01CFA-F9E5-430E-A4BE-C8588421D087}">
  <ds:schemaRefs>
    <ds:schemaRef ds:uri="a5c9426d-2dcb-483e-a878-9e7e3b412a45"/>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3bcb3c45-86a8-4694-838f-8468f1f4b175"/>
    <ds:schemaRef ds:uri="http://purl.org/dc/dcmitype/"/>
    <ds:schemaRef ds:uri="http://schemas.microsoft.com/office/infopath/2007/PartnerControls"/>
    <ds:schemaRef ds:uri="http://schemas.microsoft.com/sharepoint/v3"/>
    <ds:schemaRef ds:uri="http://purl.org/dc/elements/1.1/"/>
  </ds:schemaRefs>
</ds:datastoreItem>
</file>

<file path=customXml/itemProps2.xml><?xml version="1.0" encoding="utf-8"?>
<ds:datastoreItem xmlns:ds="http://schemas.openxmlformats.org/officeDocument/2006/customXml" ds:itemID="{338BADD9-98EF-49EC-8A87-3BB3A885E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c9426d-2dcb-483e-a878-9e7e3b412a45"/>
    <ds:schemaRef ds:uri="3bcb3c45-86a8-4694-838f-8468f1f4b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50ACAA-65E5-4BBE-94B0-1BD632506D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7527</TotalTime>
  <Words>2224</Words>
  <Application>Microsoft Office PowerPoint</Application>
  <PresentationFormat>Widescreen</PresentationFormat>
  <Paragraphs>220</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Wingdings</vt:lpstr>
      <vt:lpstr>Calibri</vt:lpstr>
      <vt:lpstr>Courier New</vt:lpstr>
      <vt:lpstr>Myriad Web Pro</vt:lpstr>
      <vt:lpstr>NCIRD-2016-9b</vt:lpstr>
      <vt:lpstr>Acute Flaccid Myelitis (AFM): Clinical Overview</vt:lpstr>
      <vt:lpstr>Objective and Audience</vt:lpstr>
      <vt:lpstr>Acute Flaccid Myelitis (AFM)</vt:lpstr>
      <vt:lpstr>How to Recognize AFM</vt:lpstr>
      <vt:lpstr>AFM Clinical Presentation</vt:lpstr>
      <vt:lpstr>AFM Clinical Presentation (2)</vt:lpstr>
      <vt:lpstr>AFM Clinical Presentation (3)</vt:lpstr>
      <vt:lpstr>Differential Diagnosis of Flaccid Limb Weakness</vt:lpstr>
      <vt:lpstr>Initial Evaluation</vt:lpstr>
      <vt:lpstr>Medical History</vt:lpstr>
      <vt:lpstr>Focused, Age-appropriate Assessment and Questions to Evaluate Limb Function Impairment(s)</vt:lpstr>
      <vt:lpstr>Examining Proximal Muscle Weakness in Children</vt:lpstr>
      <vt:lpstr>Additional Signs and Symptoms</vt:lpstr>
      <vt:lpstr>Physical and Age-appropriate Neurological Exam</vt:lpstr>
      <vt:lpstr>Physical Exam (cont.)</vt:lpstr>
      <vt:lpstr>Diagnostic Studies</vt:lpstr>
      <vt:lpstr>Initial Neurodiagnostic Studies</vt:lpstr>
      <vt:lpstr>Laboratory Specimen Collection</vt:lpstr>
      <vt:lpstr>MRI Imaging</vt:lpstr>
      <vt:lpstr>Characteristic MRI Findings in AFM</vt:lpstr>
      <vt:lpstr>Clinical Management of AFM</vt:lpstr>
      <vt:lpstr>Hospitalize when AFM is suspected</vt:lpstr>
      <vt:lpstr>Medical Treatments for AFM</vt:lpstr>
      <vt:lpstr>Reporting of AFM</vt:lpstr>
      <vt:lpstr>Report suspected AFM patients who meet the AFM clinical criteria to public health</vt:lpstr>
      <vt:lpstr>AFM Surveillance Processes</vt:lpstr>
      <vt:lpstr>Summary</vt:lpstr>
      <vt:lpstr>AFM patients can deteriorate quickly and rapidly progress to respiratory failure</vt:lpstr>
      <vt:lpstr>For more information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Flaccid Myelitis (AFM): Clinical Overview</dc:title>
  <dc:subject>Acute Flaccid Myelitis (AFM): Clinical Overview</dc:subject>
  <dc:creator>Centers for Disease Control and Prevention</dc:creator>
  <cp:keywords>acute flaccid myelitis, AFM, symptoms, signs, clinical presentation, differential diagnosis, flaccid limb weakness, paralysis, respiratory failure, enteroviruses, initial evaluation, neurologic exam, diagnostic tests, specimens</cp:keywords>
  <cp:lastModifiedBy>Hayes, Daniel L. (CDC/DDID/NCIRD/OD) (CTR)</cp:lastModifiedBy>
  <cp:revision>488</cp:revision>
  <cp:lastPrinted>2016-04-11T13:22:33Z</cp:lastPrinted>
  <dcterms:created xsi:type="dcterms:W3CDTF">2011-03-17T17:43:16Z</dcterms:created>
  <dcterms:modified xsi:type="dcterms:W3CDTF">2023-04-24T15:13:19Z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0x010100845698C1FAC89644A4C0C82C54C0E72C</vt:lpwstr>
  </property>
  <property fmtid="{D5CDD505-2E9C-101B-9397-08002B2CF9AE}" pid="4" name="MSIP_Label_8af03ff0-41c5-4c41-b55e-fabb8fae94be_Enabled">
    <vt:lpwstr>True</vt:lpwstr>
  </property>
  <property fmtid="{D5CDD505-2E9C-101B-9397-08002B2CF9AE}" pid="5" name="MSIP_Label_8af03ff0-41c5-4c41-b55e-fabb8fae94be_SiteId">
    <vt:lpwstr>9ce70869-60db-44fd-abe8-d2767077fc8f</vt:lpwstr>
  </property>
  <property fmtid="{D5CDD505-2E9C-101B-9397-08002B2CF9AE}" pid="6" name="MSIP_Label_8af03ff0-41c5-4c41-b55e-fabb8fae94be_Owner">
    <vt:lpwstr>zcr5@cdc.gov</vt:lpwstr>
  </property>
  <property fmtid="{D5CDD505-2E9C-101B-9397-08002B2CF9AE}" pid="7" name="MSIP_Label_8af03ff0-41c5-4c41-b55e-fabb8fae94be_SetDate">
    <vt:lpwstr>2020-06-16T21:25:40.7506773Z</vt:lpwstr>
  </property>
  <property fmtid="{D5CDD505-2E9C-101B-9397-08002B2CF9AE}" pid="8" name="MSIP_Label_8af03ff0-41c5-4c41-b55e-fabb8fae94be_Name">
    <vt:lpwstr>Public</vt:lpwstr>
  </property>
  <property fmtid="{D5CDD505-2E9C-101B-9397-08002B2CF9AE}" pid="9" name="MSIP_Label_8af03ff0-41c5-4c41-b55e-fabb8fae94be_Application">
    <vt:lpwstr>Microsoft Azure Information Protection</vt:lpwstr>
  </property>
  <property fmtid="{D5CDD505-2E9C-101B-9397-08002B2CF9AE}" pid="10" name="MSIP_Label_8af03ff0-41c5-4c41-b55e-fabb8fae94be_ActionId">
    <vt:lpwstr>78db897c-53b5-4e32-8be8-af880345e443</vt:lpwstr>
  </property>
  <property fmtid="{D5CDD505-2E9C-101B-9397-08002B2CF9AE}" pid="11" name="MSIP_Label_8af03ff0-41c5-4c41-b55e-fabb8fae94be_Extended_MSFT_Method">
    <vt:lpwstr>Manual</vt:lpwstr>
  </property>
  <property fmtid="{D5CDD505-2E9C-101B-9397-08002B2CF9AE}" pid="12" name="Sensitivity">
    <vt:lpwstr>Public</vt:lpwstr>
  </property>
  <property fmtid="{D5CDD505-2E9C-101B-9397-08002B2CF9AE}" pid="13" name="_dlc_DocIdItemGuid">
    <vt:lpwstr>b78ea59e-1b23-4580-b843-b405f8a1ab71</vt:lpwstr>
  </property>
</Properties>
</file>